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0" r:id="rId1"/>
  </p:sldMasterIdLst>
  <p:notesMasterIdLst>
    <p:notesMasterId r:id="rId51"/>
  </p:notesMasterIdLst>
  <p:handoutMasterIdLst>
    <p:handoutMasterId r:id="rId52"/>
  </p:handoutMasterIdLst>
  <p:sldIdLst>
    <p:sldId id="1114" r:id="rId2"/>
    <p:sldId id="1611" r:id="rId3"/>
    <p:sldId id="1654" r:id="rId4"/>
    <p:sldId id="1604" r:id="rId5"/>
    <p:sldId id="1605" r:id="rId6"/>
    <p:sldId id="1606" r:id="rId7"/>
    <p:sldId id="1607" r:id="rId8"/>
    <p:sldId id="1608" r:id="rId9"/>
    <p:sldId id="1609" r:id="rId10"/>
    <p:sldId id="1409" r:id="rId11"/>
    <p:sldId id="1612" r:id="rId12"/>
    <p:sldId id="1613" r:id="rId13"/>
    <p:sldId id="1614" r:id="rId14"/>
    <p:sldId id="1615" r:id="rId15"/>
    <p:sldId id="1616" r:id="rId16"/>
    <p:sldId id="1648" r:id="rId17"/>
    <p:sldId id="1618" r:id="rId18"/>
    <p:sldId id="1620" r:id="rId19"/>
    <p:sldId id="1621" r:id="rId20"/>
    <p:sldId id="1622" r:id="rId21"/>
    <p:sldId id="1623" r:id="rId22"/>
    <p:sldId id="1624" r:id="rId23"/>
    <p:sldId id="1653" r:id="rId24"/>
    <p:sldId id="1627" r:id="rId25"/>
    <p:sldId id="1625" r:id="rId26"/>
    <p:sldId id="1641" r:id="rId27"/>
    <p:sldId id="1652" r:id="rId28"/>
    <p:sldId id="1642" r:id="rId29"/>
    <p:sldId id="1643" r:id="rId30"/>
    <p:sldId id="1645" r:id="rId31"/>
    <p:sldId id="1646" r:id="rId32"/>
    <p:sldId id="1629" r:id="rId33"/>
    <p:sldId id="1630" r:id="rId34"/>
    <p:sldId id="1626" r:id="rId35"/>
    <p:sldId id="1633" r:id="rId36"/>
    <p:sldId id="1631" r:id="rId37"/>
    <p:sldId id="1650" r:id="rId38"/>
    <p:sldId id="1651" r:id="rId39"/>
    <p:sldId id="1619" r:id="rId40"/>
    <p:sldId id="1644" r:id="rId41"/>
    <p:sldId id="1632" r:id="rId42"/>
    <p:sldId id="1635" r:id="rId43"/>
    <p:sldId id="1636" r:id="rId44"/>
    <p:sldId id="1637" r:id="rId45"/>
    <p:sldId id="1638" r:id="rId46"/>
    <p:sldId id="1640" r:id="rId47"/>
    <p:sldId id="1634" r:id="rId48"/>
    <p:sldId id="1647" r:id="rId49"/>
    <p:sldId id="1649" r:id="rId50"/>
  </p:sldIdLst>
  <p:sldSz cx="9144000" cy="6858000" type="screen4x3"/>
  <p:notesSz cx="8382000" cy="9296400"/>
  <p:custShowLst>
    <p:custShow name="Custom Show 1" id="0">
      <p:sldLst>
        <p:sld r:id="rId2"/>
      </p:sldLst>
    </p:custShow>
    <p:custShow name="Modular Reasoning" id="1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D60093"/>
    </p:penClr>
  </p:showPr>
  <p:clrMru>
    <a:srgbClr val="FFFFFF"/>
    <a:srgbClr val="009900"/>
    <a:srgbClr val="A8A400"/>
    <a:srgbClr val="663300"/>
    <a:srgbClr val="9900FF"/>
    <a:srgbClr val="E7ECED"/>
    <a:srgbClr val="F5FBFD"/>
    <a:srgbClr val="BCE292"/>
    <a:srgbClr val="FF7171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940" autoAdjust="0"/>
  </p:normalViewPr>
  <p:slideViewPr>
    <p:cSldViewPr snapToGrid="0">
      <p:cViewPr varScale="1">
        <p:scale>
          <a:sx n="97" d="100"/>
          <a:sy n="97" d="100"/>
        </p:scale>
        <p:origin x="-19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0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440"/>
    </p:cViewPr>
  </p:sorterViewPr>
  <p:notesViewPr>
    <p:cSldViewPr snapToGrid="0">
      <p:cViewPr varScale="1">
        <p:scale>
          <a:sx n="41" d="100"/>
          <a:sy n="41" d="100"/>
        </p:scale>
        <p:origin x="-1470" y="-66"/>
      </p:cViewPr>
      <p:guideLst>
        <p:guide orient="horz" pos="2928"/>
        <p:guide pos="264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32200" cy="46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11" tIns="43805" rIns="87611" bIns="43805" numCol="1" anchor="t" anchorCtr="0" compatLnSpc="1">
            <a:prstTxWarp prst="textNoShape">
              <a:avLst/>
            </a:prstTxWarp>
          </a:bodyPr>
          <a:lstStyle>
            <a:lvl1pPr defTabSz="87471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49801" y="0"/>
            <a:ext cx="3632200" cy="46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11" tIns="43805" rIns="87611" bIns="43805" numCol="1" anchor="t" anchorCtr="0" compatLnSpc="1">
            <a:prstTxWarp prst="textNoShape">
              <a:avLst/>
            </a:prstTxWarp>
          </a:bodyPr>
          <a:lstStyle>
            <a:lvl1pPr algn="r" defTabSz="87471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3194"/>
            <a:ext cx="3632200" cy="46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11" tIns="43805" rIns="87611" bIns="43805" numCol="1" anchor="b" anchorCtr="0" compatLnSpc="1">
            <a:prstTxWarp prst="textNoShape">
              <a:avLst/>
            </a:prstTxWarp>
          </a:bodyPr>
          <a:lstStyle>
            <a:lvl1pPr defTabSz="87471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9801" y="8833194"/>
            <a:ext cx="3632200" cy="46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11" tIns="43805" rIns="87611" bIns="43805" numCol="1" anchor="b" anchorCtr="0" compatLnSpc="1">
            <a:prstTxWarp prst="textNoShape">
              <a:avLst/>
            </a:prstTxWarp>
          </a:bodyPr>
          <a:lstStyle>
            <a:lvl1pPr algn="r" defTabSz="874713"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fld id="{E83D7CA1-5D09-4DEB-ABAA-522CF210A63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32200" cy="46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11" tIns="43805" rIns="87611" bIns="43805" numCol="1" anchor="t" anchorCtr="0" compatLnSpc="1">
            <a:prstTxWarp prst="textNoShape">
              <a:avLst/>
            </a:prstTxWarp>
          </a:bodyPr>
          <a:lstStyle>
            <a:lvl1pPr defTabSz="87471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749801" y="0"/>
            <a:ext cx="3632200" cy="46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11" tIns="43805" rIns="87611" bIns="43805" numCol="1" anchor="t" anchorCtr="0" compatLnSpc="1">
            <a:prstTxWarp prst="textNoShape">
              <a:avLst/>
            </a:prstTxWarp>
          </a:bodyPr>
          <a:lstStyle>
            <a:lvl1pPr algn="r" defTabSz="87471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66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19541" y="4415790"/>
            <a:ext cx="6142920" cy="418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11" tIns="43805" rIns="87611" bIns="43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3194"/>
            <a:ext cx="3632200" cy="46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11" tIns="43805" rIns="87611" bIns="43805" numCol="1" anchor="b" anchorCtr="0" compatLnSpc="1">
            <a:prstTxWarp prst="textNoShape">
              <a:avLst/>
            </a:prstTxWarp>
          </a:bodyPr>
          <a:lstStyle>
            <a:lvl1pPr defTabSz="874713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749801" y="8833194"/>
            <a:ext cx="3632200" cy="46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11" tIns="43805" rIns="87611" bIns="43805" numCol="1" anchor="b" anchorCtr="0" compatLnSpc="1">
            <a:prstTxWarp prst="textNoShape">
              <a:avLst/>
            </a:prstTxWarp>
          </a:bodyPr>
          <a:lstStyle>
            <a:lvl1pPr algn="r" defTabSz="874713">
              <a:defRPr sz="1100">
                <a:cs typeface="Times New Roman" pitchFamily="18" charset="0"/>
              </a:defRPr>
            </a:lvl1pPr>
          </a:lstStyle>
          <a:p>
            <a:pPr>
              <a:defRPr/>
            </a:pPr>
            <a:fld id="{221032C4-BF3B-4313-9DA4-EFBFE0531A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DC520-76C1-4F12-B4CD-1546C7CBCF03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33563" y="665163"/>
            <a:ext cx="4721225" cy="3541712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9541" y="4428703"/>
            <a:ext cx="6148740" cy="4207589"/>
          </a:xfrm>
          <a:noFill/>
          <a:ln/>
        </p:spPr>
        <p:txBody>
          <a:bodyPr lIns="90224" tIns="45112" rIns="90224" bIns="45112"/>
          <a:lstStyle/>
          <a:p>
            <a:endParaRPr lang="he-I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66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dream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program verification is to build a Solver (algorithm) which checks correctness at compile-time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47191" y="8830091"/>
            <a:ext cx="3632853" cy="464820"/>
          </a:xfrm>
          <a:prstGeom prst="rect">
            <a:avLst/>
          </a:prstGeom>
        </p:spPr>
        <p:txBody>
          <a:bodyPr/>
          <a:lstStyle/>
          <a:p>
            <a:fld id="{837B3E58-0946-40EA-B55D-CC53B71AB3F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689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032C4-BF3B-4313-9DA4-EFBFE0531A0D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032C4-BF3B-4313-9DA4-EFBFE0531A0D}" type="slidenum">
              <a:rPr lang="he-IL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032C4-BF3B-4313-9DA4-EFBFE0531A0D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032C4-BF3B-4313-9DA4-EFBFE0531A0D}" type="slidenum">
              <a:rPr lang="he-IL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66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dream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program verification is to build a Solver (algorithm) which checks correctness at compile-time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47191" y="8830091"/>
            <a:ext cx="3632853" cy="464820"/>
          </a:xfrm>
          <a:prstGeom prst="rect">
            <a:avLst/>
          </a:prstGeom>
        </p:spPr>
        <p:txBody>
          <a:bodyPr/>
          <a:lstStyle/>
          <a:p>
            <a:fld id="{837B3E58-0946-40EA-B55D-CC53B71AB3F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689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032C4-BF3B-4313-9DA4-EFBFE0531A0D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66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47191" y="8830091"/>
            <a:ext cx="3632853" cy="464820"/>
          </a:xfrm>
          <a:prstGeom prst="rect">
            <a:avLst/>
          </a:prstGeom>
        </p:spPr>
        <p:txBody>
          <a:bodyPr/>
          <a:lstStyle/>
          <a:p>
            <a:fld id="{837B3E58-0946-40EA-B55D-CC53B71AB3F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689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BF6AD-F03A-4F85-8E7D-87077D2BBF61}" type="slidenum">
              <a:rPr lang="he-IL" smtClean="0"/>
              <a:pPr/>
              <a:t>27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B3E58-0946-40EA-B55D-CC53B71AB3F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B3E58-0946-40EA-B55D-CC53B71AB3F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B3E58-0946-40EA-B55D-CC53B71AB3F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032C4-BF3B-4313-9DA4-EFBFE0531A0D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153B1-C927-4D23-AB41-82AE28C15D9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353E0-62D3-41E4-9038-13555597077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C1141-37D6-497A-8C99-241EBD7683C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60980E-A760-4814-9146-670EFA69E72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C8045E-74F2-4114-815D-7F82FE7C032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530A45-D61A-4089-B000-8E789E18398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FA5C8-D7AE-445C-9908-D62606A8883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3A272-F331-45BC-8011-96AD8F73144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7B0DF-11B4-488B-8F65-9508BA957A7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916EC-6E34-4E8D-A696-34A800AB572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DF506-0C5C-4279-96A6-D9ABC1AE0E7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927C5-0D18-460A-9852-CAEAFA66550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6DA2D-1B85-4DD9-9E9F-44CFA6512A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EE3F3-003B-4499-BD76-8B4C0C0943A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>
                <a:gamma/>
                <a:shade val="66275"/>
                <a:invGamma/>
              </a:srgbClr>
            </a:gs>
            <a:gs pos="100000">
              <a:srgbClr val="33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5505DAD-5E6A-40B3-A71A-C3800006A17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e.uwaterloo.ca/~vganesh/TEACHING/W2013/SATSMT/index.html" TargetMode="External"/><Relationship Id="rId2" Type="http://schemas.openxmlformats.org/officeDocument/2006/relationships/hyperlink" Target="http://www.cs.utexas.edu/~isil/cs395t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tworkworld.com/topics/security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0200" y="631825"/>
            <a:ext cx="8485188" cy="2028825"/>
          </a:xfrm>
        </p:spPr>
        <p:txBody>
          <a:bodyPr/>
          <a:lstStyle/>
          <a:p>
            <a:r>
              <a:rPr lang="en-US" dirty="0" smtClean="0"/>
              <a:t>Automatic Software Verification</a:t>
            </a:r>
            <a:endParaRPr lang="en-US" altLang="he-IL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Mooly</a:t>
            </a:r>
            <a:r>
              <a:rPr lang="en-US" dirty="0" smtClean="0"/>
              <a:t> </a:t>
            </a:r>
            <a:r>
              <a:rPr lang="en-US" dirty="0" err="1" smtClean="0"/>
              <a:t>Sagiv</a:t>
            </a:r>
            <a:endParaRPr lang="en-US" dirty="0" smtClean="0"/>
          </a:p>
          <a:p>
            <a:r>
              <a:rPr lang="en-US" dirty="0" smtClean="0"/>
              <a:t>TA: </a:t>
            </a:r>
            <a:r>
              <a:rPr lang="en-US" dirty="0" err="1" smtClean="0"/>
              <a:t>Oded</a:t>
            </a:r>
            <a:r>
              <a:rPr lang="en-US" dirty="0" smtClean="0"/>
              <a:t> </a:t>
            </a:r>
            <a:r>
              <a:rPr lang="en-US" dirty="0" err="1" smtClean="0"/>
              <a:t>Padon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3338" y="5869858"/>
            <a:ext cx="7416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Slides from </a:t>
            </a:r>
            <a:r>
              <a:rPr lang="en-US" sz="2400" dirty="0" err="1" smtClean="0">
                <a:solidFill>
                  <a:schemeClr val="bg1"/>
                </a:solidFill>
              </a:rPr>
              <a:t>Eran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Yahav</a:t>
            </a:r>
            <a:r>
              <a:rPr lang="en-US" sz="2400" dirty="0" smtClean="0">
                <a:solidFill>
                  <a:schemeClr val="bg1"/>
                </a:solidFill>
              </a:rPr>
              <a:t> and the Noun Project, Wikipedia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0" y="28576"/>
            <a:ext cx="77724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Automatic Program Verification</a:t>
            </a:r>
          </a:p>
        </p:txBody>
      </p:sp>
      <p:sp>
        <p:nvSpPr>
          <p:cNvPr id="36868" name="Oval 3"/>
          <p:cNvSpPr>
            <a:spLocks noChangeArrowheads="1"/>
          </p:cNvSpPr>
          <p:nvPr/>
        </p:nvSpPr>
        <p:spPr bwMode="auto">
          <a:xfrm>
            <a:off x="6196915" y="1331072"/>
            <a:ext cx="2667001" cy="952500"/>
          </a:xfrm>
          <a:prstGeom prst="ellipse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800" dirty="0" smtClean="0">
                <a:solidFill>
                  <a:srgbClr val="FFFFFF"/>
                </a:solidFill>
              </a:rPr>
              <a:t>Desired </a:t>
            </a:r>
          </a:p>
          <a:p>
            <a:pPr algn="ctr"/>
            <a:r>
              <a:rPr lang="en-US" sz="1800" dirty="0" smtClean="0">
                <a:solidFill>
                  <a:srgbClr val="FFFFFF"/>
                </a:solidFill>
              </a:rPr>
              <a:t>Properties  </a:t>
            </a:r>
            <a:r>
              <a:rPr lang="en-US" sz="1800" dirty="0" smtClean="0">
                <a:solidFill>
                  <a:srgbClr val="FFFFFF"/>
                </a:solidFill>
                <a:sym typeface="Symbol" pitchFamily="18" charset="2"/>
              </a:rPr>
              <a:t>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2583711" y="2936595"/>
            <a:ext cx="4210493" cy="1295163"/>
          </a:xfrm>
          <a:prstGeom prst="rect">
            <a:avLst/>
          </a:prstGeom>
          <a:noFill/>
          <a:ln w="31750">
            <a:solidFill>
              <a:schemeClr val="bg1"/>
            </a:solidFill>
            <a:headEnd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Solver</a:t>
            </a:r>
            <a:endParaRPr lang="en-US" sz="1800" dirty="0" smtClean="0">
              <a:solidFill>
                <a:srgbClr val="FFFFFF"/>
              </a:solidFill>
            </a:endParaRPr>
          </a:p>
          <a:p>
            <a:pPr algn="ctr"/>
            <a:r>
              <a:rPr lang="en-US" sz="2000" i="1" dirty="0" smtClean="0">
                <a:solidFill>
                  <a:srgbClr val="FFFFFF"/>
                </a:solidFill>
                <a:sym typeface="Math B" pitchFamily="2" charset="2"/>
              </a:rPr>
              <a:t>Is there a behavior</a:t>
            </a:r>
            <a:br>
              <a:rPr lang="en-US" sz="2000" i="1" dirty="0" smtClean="0">
                <a:solidFill>
                  <a:srgbClr val="FFFFFF"/>
                </a:solidFill>
                <a:sym typeface="Math B" pitchFamily="2" charset="2"/>
              </a:rPr>
            </a:br>
            <a:r>
              <a:rPr lang="en-US" sz="2000" i="1" dirty="0" smtClean="0">
                <a:solidFill>
                  <a:srgbClr val="FFFFFF"/>
                </a:solidFill>
                <a:sym typeface="Math B" pitchFamily="2" charset="2"/>
              </a:rPr>
              <a:t>of P that violates </a:t>
            </a:r>
            <a:r>
              <a:rPr lang="en-US" sz="2000" i="1" dirty="0" smtClean="0">
                <a:solidFill>
                  <a:srgbClr val="FFFFFF"/>
                </a:solidFill>
                <a:sym typeface="Symbol" pitchFamily="18" charset="2"/>
              </a:rPr>
              <a:t>?</a:t>
            </a:r>
            <a:r>
              <a:rPr lang="en-US" sz="2000" i="1" dirty="0" smtClean="0">
                <a:solidFill>
                  <a:srgbClr val="FFFFFF"/>
                </a:solidFill>
                <a:sym typeface="Math B" pitchFamily="2" charset="2"/>
              </a:rPr>
              <a:t> </a:t>
            </a:r>
            <a:endParaRPr lang="en-US" sz="1800" i="1" dirty="0" smtClean="0">
              <a:solidFill>
                <a:srgbClr val="FFFFFF"/>
              </a:solidFill>
            </a:endParaRPr>
          </a:p>
        </p:txBody>
      </p:sp>
      <p:sp>
        <p:nvSpPr>
          <p:cNvPr id="36878" name="TextBox 18"/>
          <p:cNvSpPr txBox="1">
            <a:spLocks noChangeArrowheads="1"/>
          </p:cNvSpPr>
          <p:nvPr/>
        </p:nvSpPr>
        <p:spPr bwMode="auto">
          <a:xfrm>
            <a:off x="393758" y="5470288"/>
            <a:ext cx="2333625" cy="400110"/>
          </a:xfrm>
          <a:prstGeom prst="rect">
            <a:avLst/>
          </a:prstGeom>
          <a:noFill/>
          <a:ln w="31750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Counterexample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36879" name="TextBox 19"/>
          <p:cNvSpPr txBox="1">
            <a:spLocks noChangeArrowheads="1"/>
          </p:cNvSpPr>
          <p:nvPr/>
        </p:nvSpPr>
        <p:spPr bwMode="auto">
          <a:xfrm>
            <a:off x="6535847" y="5470288"/>
            <a:ext cx="1989137" cy="400110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Proof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6" name="Oval 3"/>
          <p:cNvSpPr>
            <a:spLocks noChangeArrowheads="1"/>
          </p:cNvSpPr>
          <p:nvPr/>
        </p:nvSpPr>
        <p:spPr bwMode="auto">
          <a:xfrm>
            <a:off x="393758" y="1263049"/>
            <a:ext cx="2333625" cy="1020523"/>
          </a:xfrm>
          <a:prstGeom prst="ellipse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Program</a:t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>P</a:t>
            </a:r>
            <a:endParaRPr lang="en-US" sz="2400" dirty="0">
              <a:solidFill>
                <a:srgbClr val="FFFFFF"/>
              </a:solidFill>
            </a:endParaRPr>
          </a:p>
        </p:txBody>
      </p:sp>
      <p:cxnSp>
        <p:nvCxnSpPr>
          <p:cNvPr id="9" name="Elbow Connector 8"/>
          <p:cNvCxnSpPr>
            <a:stCxn id="16" idx="4"/>
            <a:endCxn id="36869" idx="1"/>
          </p:cNvCxnSpPr>
          <p:nvPr/>
        </p:nvCxnSpPr>
        <p:spPr>
          <a:xfrm rot="16200000" flipH="1">
            <a:off x="1421839" y="2422304"/>
            <a:ext cx="1300605" cy="102314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36868" idx="4"/>
            <a:endCxn id="36869" idx="3"/>
          </p:cNvCxnSpPr>
          <p:nvPr/>
        </p:nvCxnSpPr>
        <p:spPr>
          <a:xfrm rot="5400000">
            <a:off x="6512008" y="2565768"/>
            <a:ext cx="1300605" cy="73621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0" descr="AN00460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5120" y="5911743"/>
            <a:ext cx="636844" cy="903725"/>
          </a:xfrm>
          <a:prstGeom prst="rect">
            <a:avLst/>
          </a:prstGeom>
          <a:noFill/>
        </p:spPr>
      </p:pic>
      <p:grpSp>
        <p:nvGrpSpPr>
          <p:cNvPr id="2" name="Group 17"/>
          <p:cNvGrpSpPr/>
          <p:nvPr/>
        </p:nvGrpSpPr>
        <p:grpSpPr>
          <a:xfrm>
            <a:off x="7190160" y="5960589"/>
            <a:ext cx="550342" cy="727290"/>
            <a:chOff x="8001120" y="3152367"/>
            <a:chExt cx="609600" cy="838200"/>
          </a:xfrm>
        </p:grpSpPr>
        <p:sp>
          <p:nvSpPr>
            <p:cNvPr id="19" name="AutoShape 32"/>
            <p:cNvSpPr>
              <a:spLocks noChangeAspect="1" noChangeArrowheads="1" noTextEdit="1"/>
            </p:cNvSpPr>
            <p:nvPr/>
          </p:nvSpPr>
          <p:spPr bwMode="auto">
            <a:xfrm>
              <a:off x="8001120" y="3152367"/>
              <a:ext cx="609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33"/>
            <p:cNvSpPr>
              <a:spLocks/>
            </p:cNvSpPr>
            <p:nvPr/>
          </p:nvSpPr>
          <p:spPr bwMode="auto">
            <a:xfrm>
              <a:off x="8038870" y="3244581"/>
              <a:ext cx="510330" cy="701061"/>
            </a:xfrm>
            <a:custGeom>
              <a:avLst/>
              <a:gdLst/>
              <a:ahLst/>
              <a:cxnLst>
                <a:cxn ang="0">
                  <a:pos x="902" y="5"/>
                </a:cxn>
                <a:cxn ang="0">
                  <a:pos x="779" y="0"/>
                </a:cxn>
                <a:cxn ang="0">
                  <a:pos x="723" y="48"/>
                </a:cxn>
                <a:cxn ang="0">
                  <a:pos x="722" y="164"/>
                </a:cxn>
                <a:cxn ang="0">
                  <a:pos x="763" y="360"/>
                </a:cxn>
                <a:cxn ang="0">
                  <a:pos x="806" y="530"/>
                </a:cxn>
                <a:cxn ang="0">
                  <a:pos x="783" y="701"/>
                </a:cxn>
                <a:cxn ang="0">
                  <a:pos x="728" y="724"/>
                </a:cxn>
                <a:cxn ang="0">
                  <a:pos x="654" y="741"/>
                </a:cxn>
                <a:cxn ang="0">
                  <a:pos x="617" y="772"/>
                </a:cxn>
                <a:cxn ang="0">
                  <a:pos x="594" y="805"/>
                </a:cxn>
                <a:cxn ang="0">
                  <a:pos x="569" y="857"/>
                </a:cxn>
                <a:cxn ang="0">
                  <a:pos x="574" y="908"/>
                </a:cxn>
                <a:cxn ang="0">
                  <a:pos x="611" y="946"/>
                </a:cxn>
                <a:cxn ang="0">
                  <a:pos x="604" y="982"/>
                </a:cxn>
                <a:cxn ang="0">
                  <a:pos x="554" y="1058"/>
                </a:cxn>
                <a:cxn ang="0">
                  <a:pos x="538" y="1108"/>
                </a:cxn>
                <a:cxn ang="0">
                  <a:pos x="572" y="1189"/>
                </a:cxn>
                <a:cxn ang="0">
                  <a:pos x="617" y="1236"/>
                </a:cxn>
                <a:cxn ang="0">
                  <a:pos x="515" y="1386"/>
                </a:cxn>
                <a:cxn ang="0">
                  <a:pos x="358" y="1500"/>
                </a:cxn>
                <a:cxn ang="0">
                  <a:pos x="332" y="1505"/>
                </a:cxn>
                <a:cxn ang="0">
                  <a:pos x="295" y="1476"/>
                </a:cxn>
                <a:cxn ang="0">
                  <a:pos x="259" y="1472"/>
                </a:cxn>
                <a:cxn ang="0">
                  <a:pos x="159" y="1509"/>
                </a:cxn>
                <a:cxn ang="0">
                  <a:pos x="99" y="1465"/>
                </a:cxn>
                <a:cxn ang="0">
                  <a:pos x="57" y="1542"/>
                </a:cxn>
                <a:cxn ang="0">
                  <a:pos x="0" y="1696"/>
                </a:cxn>
                <a:cxn ang="0">
                  <a:pos x="0" y="2013"/>
                </a:cxn>
                <a:cxn ang="0">
                  <a:pos x="25" y="2229"/>
                </a:cxn>
                <a:cxn ang="0">
                  <a:pos x="352" y="2340"/>
                </a:cxn>
                <a:cxn ang="0">
                  <a:pos x="493" y="2375"/>
                </a:cxn>
                <a:cxn ang="0">
                  <a:pos x="595" y="2326"/>
                </a:cxn>
                <a:cxn ang="0">
                  <a:pos x="604" y="2201"/>
                </a:cxn>
                <a:cxn ang="0">
                  <a:pos x="723" y="2003"/>
                </a:cxn>
                <a:cxn ang="0">
                  <a:pos x="754" y="1884"/>
                </a:cxn>
                <a:cxn ang="0">
                  <a:pos x="992" y="1817"/>
                </a:cxn>
                <a:cxn ang="0">
                  <a:pos x="1091" y="1708"/>
                </a:cxn>
                <a:cxn ang="0">
                  <a:pos x="1211" y="1715"/>
                </a:cxn>
                <a:cxn ang="0">
                  <a:pos x="1352" y="1587"/>
                </a:cxn>
                <a:cxn ang="0">
                  <a:pos x="1321" y="1468"/>
                </a:cxn>
                <a:cxn ang="0">
                  <a:pos x="1360" y="1426"/>
                </a:cxn>
                <a:cxn ang="0">
                  <a:pos x="1389" y="1349"/>
                </a:cxn>
                <a:cxn ang="0">
                  <a:pos x="1389" y="1279"/>
                </a:cxn>
                <a:cxn ang="0">
                  <a:pos x="1437" y="1245"/>
                </a:cxn>
                <a:cxn ang="0">
                  <a:pos x="1463" y="1124"/>
                </a:cxn>
                <a:cxn ang="0">
                  <a:pos x="1443" y="1016"/>
                </a:cxn>
                <a:cxn ang="0">
                  <a:pos x="1426" y="989"/>
                </a:cxn>
                <a:cxn ang="0">
                  <a:pos x="1418" y="872"/>
                </a:cxn>
                <a:cxn ang="0">
                  <a:pos x="1392" y="824"/>
                </a:cxn>
                <a:cxn ang="0">
                  <a:pos x="1347" y="749"/>
                </a:cxn>
                <a:cxn ang="0">
                  <a:pos x="1284" y="655"/>
                </a:cxn>
                <a:cxn ang="0">
                  <a:pos x="1253" y="636"/>
                </a:cxn>
                <a:cxn ang="0">
                  <a:pos x="1221" y="627"/>
                </a:cxn>
                <a:cxn ang="0">
                  <a:pos x="1148" y="618"/>
                </a:cxn>
                <a:cxn ang="0">
                  <a:pos x="1079" y="635"/>
                </a:cxn>
                <a:cxn ang="0">
                  <a:pos x="1076" y="565"/>
                </a:cxn>
                <a:cxn ang="0">
                  <a:pos x="1122" y="321"/>
                </a:cxn>
                <a:cxn ang="0">
                  <a:pos x="1116" y="249"/>
                </a:cxn>
                <a:cxn ang="0">
                  <a:pos x="1075" y="149"/>
                </a:cxn>
                <a:cxn ang="0">
                  <a:pos x="983" y="42"/>
                </a:cxn>
                <a:cxn ang="0">
                  <a:pos x="902" y="5"/>
                </a:cxn>
                <a:cxn ang="0">
                  <a:pos x="902" y="5"/>
                </a:cxn>
              </a:cxnLst>
              <a:rect l="0" t="0" r="r" b="b"/>
              <a:pathLst>
                <a:path w="1463" h="2375">
                  <a:moveTo>
                    <a:pt x="902" y="5"/>
                  </a:moveTo>
                  <a:lnTo>
                    <a:pt x="779" y="0"/>
                  </a:lnTo>
                  <a:lnTo>
                    <a:pt x="723" y="48"/>
                  </a:lnTo>
                  <a:lnTo>
                    <a:pt x="722" y="164"/>
                  </a:lnTo>
                  <a:lnTo>
                    <a:pt x="763" y="360"/>
                  </a:lnTo>
                  <a:lnTo>
                    <a:pt x="806" y="530"/>
                  </a:lnTo>
                  <a:lnTo>
                    <a:pt x="783" y="701"/>
                  </a:lnTo>
                  <a:lnTo>
                    <a:pt x="728" y="724"/>
                  </a:lnTo>
                  <a:lnTo>
                    <a:pt x="654" y="741"/>
                  </a:lnTo>
                  <a:lnTo>
                    <a:pt x="617" y="772"/>
                  </a:lnTo>
                  <a:lnTo>
                    <a:pt x="594" y="805"/>
                  </a:lnTo>
                  <a:lnTo>
                    <a:pt x="569" y="857"/>
                  </a:lnTo>
                  <a:lnTo>
                    <a:pt x="574" y="908"/>
                  </a:lnTo>
                  <a:lnTo>
                    <a:pt x="611" y="946"/>
                  </a:lnTo>
                  <a:lnTo>
                    <a:pt x="604" y="982"/>
                  </a:lnTo>
                  <a:lnTo>
                    <a:pt x="554" y="1058"/>
                  </a:lnTo>
                  <a:lnTo>
                    <a:pt x="538" y="1108"/>
                  </a:lnTo>
                  <a:lnTo>
                    <a:pt x="572" y="1189"/>
                  </a:lnTo>
                  <a:lnTo>
                    <a:pt x="617" y="1236"/>
                  </a:lnTo>
                  <a:lnTo>
                    <a:pt x="515" y="1386"/>
                  </a:lnTo>
                  <a:lnTo>
                    <a:pt x="358" y="1500"/>
                  </a:lnTo>
                  <a:lnTo>
                    <a:pt x="332" y="1505"/>
                  </a:lnTo>
                  <a:lnTo>
                    <a:pt x="295" y="1476"/>
                  </a:lnTo>
                  <a:lnTo>
                    <a:pt x="259" y="1472"/>
                  </a:lnTo>
                  <a:lnTo>
                    <a:pt x="159" y="1509"/>
                  </a:lnTo>
                  <a:lnTo>
                    <a:pt x="99" y="1465"/>
                  </a:lnTo>
                  <a:lnTo>
                    <a:pt x="57" y="1542"/>
                  </a:lnTo>
                  <a:lnTo>
                    <a:pt x="0" y="1696"/>
                  </a:lnTo>
                  <a:lnTo>
                    <a:pt x="0" y="2013"/>
                  </a:lnTo>
                  <a:lnTo>
                    <a:pt x="25" y="2229"/>
                  </a:lnTo>
                  <a:lnTo>
                    <a:pt x="352" y="2340"/>
                  </a:lnTo>
                  <a:lnTo>
                    <a:pt x="493" y="2375"/>
                  </a:lnTo>
                  <a:lnTo>
                    <a:pt x="595" y="2326"/>
                  </a:lnTo>
                  <a:lnTo>
                    <a:pt x="604" y="2201"/>
                  </a:lnTo>
                  <a:lnTo>
                    <a:pt x="723" y="2003"/>
                  </a:lnTo>
                  <a:lnTo>
                    <a:pt x="754" y="1884"/>
                  </a:lnTo>
                  <a:lnTo>
                    <a:pt x="992" y="1817"/>
                  </a:lnTo>
                  <a:lnTo>
                    <a:pt x="1091" y="1708"/>
                  </a:lnTo>
                  <a:lnTo>
                    <a:pt x="1211" y="1715"/>
                  </a:lnTo>
                  <a:lnTo>
                    <a:pt x="1352" y="1587"/>
                  </a:lnTo>
                  <a:lnTo>
                    <a:pt x="1321" y="1468"/>
                  </a:lnTo>
                  <a:lnTo>
                    <a:pt x="1360" y="1426"/>
                  </a:lnTo>
                  <a:lnTo>
                    <a:pt x="1389" y="1349"/>
                  </a:lnTo>
                  <a:lnTo>
                    <a:pt x="1389" y="1279"/>
                  </a:lnTo>
                  <a:lnTo>
                    <a:pt x="1437" y="1245"/>
                  </a:lnTo>
                  <a:lnTo>
                    <a:pt x="1463" y="1124"/>
                  </a:lnTo>
                  <a:lnTo>
                    <a:pt x="1443" y="1016"/>
                  </a:lnTo>
                  <a:lnTo>
                    <a:pt x="1426" y="989"/>
                  </a:lnTo>
                  <a:lnTo>
                    <a:pt x="1418" y="872"/>
                  </a:lnTo>
                  <a:lnTo>
                    <a:pt x="1392" y="824"/>
                  </a:lnTo>
                  <a:lnTo>
                    <a:pt x="1347" y="749"/>
                  </a:lnTo>
                  <a:lnTo>
                    <a:pt x="1284" y="655"/>
                  </a:lnTo>
                  <a:lnTo>
                    <a:pt x="1253" y="636"/>
                  </a:lnTo>
                  <a:lnTo>
                    <a:pt x="1221" y="627"/>
                  </a:lnTo>
                  <a:lnTo>
                    <a:pt x="1148" y="618"/>
                  </a:lnTo>
                  <a:lnTo>
                    <a:pt x="1079" y="635"/>
                  </a:lnTo>
                  <a:lnTo>
                    <a:pt x="1076" y="565"/>
                  </a:lnTo>
                  <a:lnTo>
                    <a:pt x="1122" y="321"/>
                  </a:lnTo>
                  <a:lnTo>
                    <a:pt x="1116" y="249"/>
                  </a:lnTo>
                  <a:lnTo>
                    <a:pt x="1075" y="149"/>
                  </a:lnTo>
                  <a:lnTo>
                    <a:pt x="983" y="42"/>
                  </a:lnTo>
                  <a:lnTo>
                    <a:pt x="902" y="5"/>
                  </a:lnTo>
                  <a:lnTo>
                    <a:pt x="902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4"/>
            <p:cNvSpPr>
              <a:spLocks/>
            </p:cNvSpPr>
            <p:nvPr/>
          </p:nvSpPr>
          <p:spPr bwMode="auto">
            <a:xfrm>
              <a:off x="8054250" y="3712743"/>
              <a:ext cx="199938" cy="222259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3" y="152"/>
                </a:cxn>
                <a:cxn ang="0">
                  <a:pos x="71" y="285"/>
                </a:cxn>
                <a:cxn ang="0">
                  <a:pos x="88" y="317"/>
                </a:cxn>
                <a:cxn ang="0">
                  <a:pos x="111" y="256"/>
                </a:cxn>
                <a:cxn ang="0">
                  <a:pos x="128" y="166"/>
                </a:cxn>
                <a:cxn ang="0">
                  <a:pos x="158" y="270"/>
                </a:cxn>
                <a:cxn ang="0">
                  <a:pos x="218" y="360"/>
                </a:cxn>
                <a:cxn ang="0">
                  <a:pos x="372" y="475"/>
                </a:cxn>
                <a:cxn ang="0">
                  <a:pos x="438" y="511"/>
                </a:cxn>
                <a:cxn ang="0">
                  <a:pos x="419" y="543"/>
                </a:cxn>
                <a:cxn ang="0">
                  <a:pos x="541" y="573"/>
                </a:cxn>
                <a:cxn ang="0">
                  <a:pos x="549" y="608"/>
                </a:cxn>
                <a:cxn ang="0">
                  <a:pos x="574" y="723"/>
                </a:cxn>
                <a:cxn ang="0">
                  <a:pos x="517" y="751"/>
                </a:cxn>
                <a:cxn ang="0">
                  <a:pos x="304" y="731"/>
                </a:cxn>
                <a:cxn ang="0">
                  <a:pos x="135" y="680"/>
                </a:cxn>
                <a:cxn ang="0">
                  <a:pos x="35" y="457"/>
                </a:cxn>
                <a:cxn ang="0">
                  <a:pos x="2" y="238"/>
                </a:cxn>
                <a:cxn ang="0">
                  <a:pos x="0" y="66"/>
                </a:cxn>
                <a:cxn ang="0">
                  <a:pos x="64" y="0"/>
                </a:cxn>
                <a:cxn ang="0">
                  <a:pos x="64" y="0"/>
                </a:cxn>
              </a:cxnLst>
              <a:rect l="0" t="0" r="r" b="b"/>
              <a:pathLst>
                <a:path w="574" h="751">
                  <a:moveTo>
                    <a:pt x="64" y="0"/>
                  </a:moveTo>
                  <a:lnTo>
                    <a:pt x="43" y="152"/>
                  </a:lnTo>
                  <a:lnTo>
                    <a:pt x="71" y="285"/>
                  </a:lnTo>
                  <a:lnTo>
                    <a:pt x="88" y="317"/>
                  </a:lnTo>
                  <a:lnTo>
                    <a:pt x="111" y="256"/>
                  </a:lnTo>
                  <a:lnTo>
                    <a:pt x="128" y="166"/>
                  </a:lnTo>
                  <a:lnTo>
                    <a:pt x="158" y="270"/>
                  </a:lnTo>
                  <a:lnTo>
                    <a:pt x="218" y="360"/>
                  </a:lnTo>
                  <a:lnTo>
                    <a:pt x="372" y="475"/>
                  </a:lnTo>
                  <a:lnTo>
                    <a:pt x="438" y="511"/>
                  </a:lnTo>
                  <a:lnTo>
                    <a:pt x="419" y="543"/>
                  </a:lnTo>
                  <a:lnTo>
                    <a:pt x="541" y="573"/>
                  </a:lnTo>
                  <a:lnTo>
                    <a:pt x="549" y="608"/>
                  </a:lnTo>
                  <a:lnTo>
                    <a:pt x="574" y="723"/>
                  </a:lnTo>
                  <a:lnTo>
                    <a:pt x="517" y="751"/>
                  </a:lnTo>
                  <a:lnTo>
                    <a:pt x="304" y="731"/>
                  </a:lnTo>
                  <a:lnTo>
                    <a:pt x="135" y="680"/>
                  </a:lnTo>
                  <a:lnTo>
                    <a:pt x="35" y="457"/>
                  </a:lnTo>
                  <a:lnTo>
                    <a:pt x="2" y="238"/>
                  </a:lnTo>
                  <a:lnTo>
                    <a:pt x="0" y="66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C8C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5"/>
            <p:cNvSpPr>
              <a:spLocks/>
            </p:cNvSpPr>
            <p:nvPr/>
          </p:nvSpPr>
          <p:spPr bwMode="auto">
            <a:xfrm>
              <a:off x="8001120" y="3684370"/>
              <a:ext cx="237688" cy="299104"/>
            </a:xfrm>
            <a:custGeom>
              <a:avLst/>
              <a:gdLst/>
              <a:ahLst/>
              <a:cxnLst>
                <a:cxn ang="0">
                  <a:pos x="28" y="47"/>
                </a:cxn>
                <a:cxn ang="0">
                  <a:pos x="64" y="11"/>
                </a:cxn>
                <a:cxn ang="0">
                  <a:pos x="168" y="0"/>
                </a:cxn>
                <a:cxn ang="0">
                  <a:pos x="164" y="90"/>
                </a:cxn>
                <a:cxn ang="0">
                  <a:pos x="136" y="381"/>
                </a:cxn>
                <a:cxn ang="0">
                  <a:pos x="153" y="492"/>
                </a:cxn>
                <a:cxn ang="0">
                  <a:pos x="273" y="712"/>
                </a:cxn>
                <a:cxn ang="0">
                  <a:pos x="455" y="827"/>
                </a:cxn>
                <a:cxn ang="0">
                  <a:pos x="567" y="844"/>
                </a:cxn>
                <a:cxn ang="0">
                  <a:pos x="681" y="866"/>
                </a:cxn>
                <a:cxn ang="0">
                  <a:pos x="567" y="973"/>
                </a:cxn>
                <a:cxn ang="0">
                  <a:pos x="434" y="1010"/>
                </a:cxn>
                <a:cxn ang="0">
                  <a:pos x="326" y="996"/>
                </a:cxn>
                <a:cxn ang="0">
                  <a:pos x="204" y="934"/>
                </a:cxn>
                <a:cxn ang="0">
                  <a:pos x="53" y="812"/>
                </a:cxn>
                <a:cxn ang="0">
                  <a:pos x="0" y="690"/>
                </a:cxn>
                <a:cxn ang="0">
                  <a:pos x="60" y="434"/>
                </a:cxn>
                <a:cxn ang="0">
                  <a:pos x="38" y="190"/>
                </a:cxn>
                <a:cxn ang="0">
                  <a:pos x="89" y="57"/>
                </a:cxn>
                <a:cxn ang="0">
                  <a:pos x="28" y="47"/>
                </a:cxn>
                <a:cxn ang="0">
                  <a:pos x="28" y="47"/>
                </a:cxn>
              </a:cxnLst>
              <a:rect l="0" t="0" r="r" b="b"/>
              <a:pathLst>
                <a:path w="681" h="1010">
                  <a:moveTo>
                    <a:pt x="28" y="47"/>
                  </a:moveTo>
                  <a:lnTo>
                    <a:pt x="64" y="11"/>
                  </a:lnTo>
                  <a:lnTo>
                    <a:pt x="168" y="0"/>
                  </a:lnTo>
                  <a:lnTo>
                    <a:pt x="164" y="90"/>
                  </a:lnTo>
                  <a:lnTo>
                    <a:pt x="136" y="381"/>
                  </a:lnTo>
                  <a:lnTo>
                    <a:pt x="153" y="492"/>
                  </a:lnTo>
                  <a:lnTo>
                    <a:pt x="273" y="712"/>
                  </a:lnTo>
                  <a:lnTo>
                    <a:pt x="455" y="827"/>
                  </a:lnTo>
                  <a:lnTo>
                    <a:pt x="567" y="844"/>
                  </a:lnTo>
                  <a:lnTo>
                    <a:pt x="681" y="866"/>
                  </a:lnTo>
                  <a:lnTo>
                    <a:pt x="567" y="973"/>
                  </a:lnTo>
                  <a:lnTo>
                    <a:pt x="434" y="1010"/>
                  </a:lnTo>
                  <a:lnTo>
                    <a:pt x="326" y="996"/>
                  </a:lnTo>
                  <a:lnTo>
                    <a:pt x="204" y="934"/>
                  </a:lnTo>
                  <a:lnTo>
                    <a:pt x="53" y="812"/>
                  </a:lnTo>
                  <a:lnTo>
                    <a:pt x="0" y="690"/>
                  </a:lnTo>
                  <a:lnTo>
                    <a:pt x="60" y="434"/>
                  </a:lnTo>
                  <a:lnTo>
                    <a:pt x="38" y="190"/>
                  </a:lnTo>
                  <a:lnTo>
                    <a:pt x="89" y="57"/>
                  </a:lnTo>
                  <a:lnTo>
                    <a:pt x="28" y="47"/>
                  </a:lnTo>
                  <a:lnTo>
                    <a:pt x="28" y="47"/>
                  </a:lnTo>
                  <a:close/>
                </a:path>
              </a:pathLst>
            </a:custGeom>
            <a:solidFill>
              <a:srgbClr val="80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>
              <a:off x="8104584" y="3242216"/>
              <a:ext cx="440422" cy="612394"/>
            </a:xfrm>
            <a:custGeom>
              <a:avLst/>
              <a:gdLst/>
              <a:ahLst/>
              <a:cxnLst>
                <a:cxn ang="0">
                  <a:pos x="604" y="0"/>
                </a:cxn>
                <a:cxn ang="0">
                  <a:pos x="552" y="41"/>
                </a:cxn>
                <a:cxn ang="0">
                  <a:pos x="531" y="104"/>
                </a:cxn>
                <a:cxn ang="0">
                  <a:pos x="547" y="250"/>
                </a:cxn>
                <a:cxn ang="0">
                  <a:pos x="604" y="468"/>
                </a:cxn>
                <a:cxn ang="0">
                  <a:pos x="604" y="583"/>
                </a:cxn>
                <a:cxn ang="0">
                  <a:pos x="583" y="702"/>
                </a:cxn>
                <a:cxn ang="0">
                  <a:pos x="463" y="749"/>
                </a:cxn>
                <a:cxn ang="0">
                  <a:pos x="411" y="791"/>
                </a:cxn>
                <a:cxn ang="0">
                  <a:pos x="381" y="854"/>
                </a:cxn>
                <a:cxn ang="0">
                  <a:pos x="397" y="921"/>
                </a:cxn>
                <a:cxn ang="0">
                  <a:pos x="423" y="963"/>
                </a:cxn>
                <a:cxn ang="0">
                  <a:pos x="344" y="1087"/>
                </a:cxn>
                <a:cxn ang="0">
                  <a:pos x="365" y="1171"/>
                </a:cxn>
                <a:cxn ang="0">
                  <a:pos x="416" y="1223"/>
                </a:cxn>
                <a:cxn ang="0">
                  <a:pos x="324" y="1394"/>
                </a:cxn>
                <a:cxn ang="0">
                  <a:pos x="214" y="1488"/>
                </a:cxn>
                <a:cxn ang="0">
                  <a:pos x="89" y="1540"/>
                </a:cxn>
                <a:cxn ang="0">
                  <a:pos x="0" y="1577"/>
                </a:cxn>
                <a:cxn ang="0">
                  <a:pos x="58" y="1821"/>
                </a:cxn>
                <a:cxn ang="0">
                  <a:pos x="428" y="2072"/>
                </a:cxn>
                <a:cxn ang="0">
                  <a:pos x="484" y="2072"/>
                </a:cxn>
                <a:cxn ang="0">
                  <a:pos x="573" y="1889"/>
                </a:cxn>
                <a:cxn ang="0">
                  <a:pos x="656" y="1868"/>
                </a:cxn>
                <a:cxn ang="0">
                  <a:pos x="787" y="1842"/>
                </a:cxn>
                <a:cxn ang="0">
                  <a:pos x="813" y="1816"/>
                </a:cxn>
                <a:cxn ang="0">
                  <a:pos x="895" y="1723"/>
                </a:cxn>
                <a:cxn ang="0">
                  <a:pos x="1072" y="1692"/>
                </a:cxn>
                <a:cxn ang="0">
                  <a:pos x="1182" y="1593"/>
                </a:cxn>
                <a:cxn ang="0">
                  <a:pos x="1166" y="1514"/>
                </a:cxn>
                <a:cxn ang="0">
                  <a:pos x="1156" y="1446"/>
                </a:cxn>
                <a:cxn ang="0">
                  <a:pos x="1196" y="1296"/>
                </a:cxn>
                <a:cxn ang="0">
                  <a:pos x="1233" y="1260"/>
                </a:cxn>
                <a:cxn ang="0">
                  <a:pos x="1259" y="1087"/>
                </a:cxn>
                <a:cxn ang="0">
                  <a:pos x="1229" y="989"/>
                </a:cxn>
                <a:cxn ang="0">
                  <a:pos x="1224" y="848"/>
                </a:cxn>
                <a:cxn ang="0">
                  <a:pos x="1151" y="749"/>
                </a:cxn>
                <a:cxn ang="0">
                  <a:pos x="1109" y="672"/>
                </a:cxn>
                <a:cxn ang="0">
                  <a:pos x="1051" y="630"/>
                </a:cxn>
                <a:cxn ang="0">
                  <a:pos x="958" y="625"/>
                </a:cxn>
                <a:cxn ang="0">
                  <a:pos x="905" y="635"/>
                </a:cxn>
                <a:cxn ang="0">
                  <a:pos x="890" y="562"/>
                </a:cxn>
                <a:cxn ang="0">
                  <a:pos x="911" y="416"/>
                </a:cxn>
                <a:cxn ang="0">
                  <a:pos x="926" y="287"/>
                </a:cxn>
                <a:cxn ang="0">
                  <a:pos x="839" y="88"/>
                </a:cxn>
                <a:cxn ang="0">
                  <a:pos x="729" y="26"/>
                </a:cxn>
                <a:cxn ang="0">
                  <a:pos x="656" y="0"/>
                </a:cxn>
                <a:cxn ang="0">
                  <a:pos x="604" y="0"/>
                </a:cxn>
                <a:cxn ang="0">
                  <a:pos x="604" y="0"/>
                </a:cxn>
              </a:cxnLst>
              <a:rect l="0" t="0" r="r" b="b"/>
              <a:pathLst>
                <a:path w="1259" h="2072">
                  <a:moveTo>
                    <a:pt x="604" y="0"/>
                  </a:moveTo>
                  <a:lnTo>
                    <a:pt x="552" y="41"/>
                  </a:lnTo>
                  <a:lnTo>
                    <a:pt x="531" y="104"/>
                  </a:lnTo>
                  <a:lnTo>
                    <a:pt x="547" y="250"/>
                  </a:lnTo>
                  <a:lnTo>
                    <a:pt x="604" y="468"/>
                  </a:lnTo>
                  <a:lnTo>
                    <a:pt x="604" y="583"/>
                  </a:lnTo>
                  <a:lnTo>
                    <a:pt x="583" y="702"/>
                  </a:lnTo>
                  <a:lnTo>
                    <a:pt x="463" y="749"/>
                  </a:lnTo>
                  <a:lnTo>
                    <a:pt x="411" y="791"/>
                  </a:lnTo>
                  <a:lnTo>
                    <a:pt x="381" y="854"/>
                  </a:lnTo>
                  <a:lnTo>
                    <a:pt x="397" y="921"/>
                  </a:lnTo>
                  <a:lnTo>
                    <a:pt x="423" y="963"/>
                  </a:lnTo>
                  <a:lnTo>
                    <a:pt x="344" y="1087"/>
                  </a:lnTo>
                  <a:lnTo>
                    <a:pt x="365" y="1171"/>
                  </a:lnTo>
                  <a:lnTo>
                    <a:pt x="416" y="1223"/>
                  </a:lnTo>
                  <a:lnTo>
                    <a:pt x="324" y="1394"/>
                  </a:lnTo>
                  <a:lnTo>
                    <a:pt x="214" y="1488"/>
                  </a:lnTo>
                  <a:lnTo>
                    <a:pt x="89" y="1540"/>
                  </a:lnTo>
                  <a:lnTo>
                    <a:pt x="0" y="1577"/>
                  </a:lnTo>
                  <a:lnTo>
                    <a:pt x="58" y="1821"/>
                  </a:lnTo>
                  <a:lnTo>
                    <a:pt x="428" y="2072"/>
                  </a:lnTo>
                  <a:lnTo>
                    <a:pt x="484" y="2072"/>
                  </a:lnTo>
                  <a:lnTo>
                    <a:pt x="573" y="1889"/>
                  </a:lnTo>
                  <a:lnTo>
                    <a:pt x="656" y="1868"/>
                  </a:lnTo>
                  <a:lnTo>
                    <a:pt x="787" y="1842"/>
                  </a:lnTo>
                  <a:lnTo>
                    <a:pt x="813" y="1816"/>
                  </a:lnTo>
                  <a:lnTo>
                    <a:pt x="895" y="1723"/>
                  </a:lnTo>
                  <a:lnTo>
                    <a:pt x="1072" y="1692"/>
                  </a:lnTo>
                  <a:lnTo>
                    <a:pt x="1182" y="1593"/>
                  </a:lnTo>
                  <a:lnTo>
                    <a:pt x="1166" y="1514"/>
                  </a:lnTo>
                  <a:lnTo>
                    <a:pt x="1156" y="1446"/>
                  </a:lnTo>
                  <a:lnTo>
                    <a:pt x="1196" y="1296"/>
                  </a:lnTo>
                  <a:lnTo>
                    <a:pt x="1233" y="1260"/>
                  </a:lnTo>
                  <a:lnTo>
                    <a:pt x="1259" y="1087"/>
                  </a:lnTo>
                  <a:lnTo>
                    <a:pt x="1229" y="989"/>
                  </a:lnTo>
                  <a:lnTo>
                    <a:pt x="1224" y="848"/>
                  </a:lnTo>
                  <a:lnTo>
                    <a:pt x="1151" y="749"/>
                  </a:lnTo>
                  <a:lnTo>
                    <a:pt x="1109" y="672"/>
                  </a:lnTo>
                  <a:lnTo>
                    <a:pt x="1051" y="630"/>
                  </a:lnTo>
                  <a:lnTo>
                    <a:pt x="958" y="625"/>
                  </a:lnTo>
                  <a:lnTo>
                    <a:pt x="905" y="635"/>
                  </a:lnTo>
                  <a:lnTo>
                    <a:pt x="890" y="562"/>
                  </a:lnTo>
                  <a:lnTo>
                    <a:pt x="911" y="416"/>
                  </a:lnTo>
                  <a:lnTo>
                    <a:pt x="926" y="287"/>
                  </a:lnTo>
                  <a:lnTo>
                    <a:pt x="839" y="88"/>
                  </a:lnTo>
                  <a:lnTo>
                    <a:pt x="729" y="26"/>
                  </a:lnTo>
                  <a:lnTo>
                    <a:pt x="656" y="0"/>
                  </a:lnTo>
                  <a:lnTo>
                    <a:pt x="604" y="0"/>
                  </a:lnTo>
                  <a:lnTo>
                    <a:pt x="60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>
              <a:off x="8308716" y="3257585"/>
              <a:ext cx="107659" cy="189157"/>
            </a:xfrm>
            <a:custGeom>
              <a:avLst/>
              <a:gdLst/>
              <a:ahLst/>
              <a:cxnLst>
                <a:cxn ang="0">
                  <a:pos x="26" y="640"/>
                </a:cxn>
                <a:cxn ang="0">
                  <a:pos x="63" y="505"/>
                </a:cxn>
                <a:cxn ang="0">
                  <a:pos x="115" y="458"/>
                </a:cxn>
                <a:cxn ang="0">
                  <a:pos x="265" y="422"/>
                </a:cxn>
                <a:cxn ang="0">
                  <a:pos x="230" y="385"/>
                </a:cxn>
                <a:cxn ang="0">
                  <a:pos x="84" y="406"/>
                </a:cxn>
                <a:cxn ang="0">
                  <a:pos x="47" y="343"/>
                </a:cxn>
                <a:cxn ang="0">
                  <a:pos x="26" y="203"/>
                </a:cxn>
                <a:cxn ang="0">
                  <a:pos x="0" y="57"/>
                </a:cxn>
                <a:cxn ang="0">
                  <a:pos x="21" y="10"/>
                </a:cxn>
                <a:cxn ang="0">
                  <a:pos x="110" y="0"/>
                </a:cxn>
                <a:cxn ang="0">
                  <a:pos x="214" y="94"/>
                </a:cxn>
                <a:cxn ang="0">
                  <a:pos x="276" y="261"/>
                </a:cxn>
                <a:cxn ang="0">
                  <a:pos x="256" y="328"/>
                </a:cxn>
                <a:cxn ang="0">
                  <a:pos x="286" y="390"/>
                </a:cxn>
                <a:cxn ang="0">
                  <a:pos x="307" y="458"/>
                </a:cxn>
                <a:cxn ang="0">
                  <a:pos x="305" y="591"/>
                </a:cxn>
                <a:cxn ang="0">
                  <a:pos x="152" y="603"/>
                </a:cxn>
                <a:cxn ang="0">
                  <a:pos x="26" y="640"/>
                </a:cxn>
                <a:cxn ang="0">
                  <a:pos x="26" y="640"/>
                </a:cxn>
              </a:cxnLst>
              <a:rect l="0" t="0" r="r" b="b"/>
              <a:pathLst>
                <a:path w="307" h="640">
                  <a:moveTo>
                    <a:pt x="26" y="640"/>
                  </a:moveTo>
                  <a:lnTo>
                    <a:pt x="63" y="505"/>
                  </a:lnTo>
                  <a:lnTo>
                    <a:pt x="115" y="458"/>
                  </a:lnTo>
                  <a:lnTo>
                    <a:pt x="265" y="422"/>
                  </a:lnTo>
                  <a:lnTo>
                    <a:pt x="230" y="385"/>
                  </a:lnTo>
                  <a:lnTo>
                    <a:pt x="84" y="406"/>
                  </a:lnTo>
                  <a:lnTo>
                    <a:pt x="47" y="343"/>
                  </a:lnTo>
                  <a:lnTo>
                    <a:pt x="26" y="203"/>
                  </a:lnTo>
                  <a:lnTo>
                    <a:pt x="0" y="57"/>
                  </a:lnTo>
                  <a:lnTo>
                    <a:pt x="21" y="10"/>
                  </a:lnTo>
                  <a:lnTo>
                    <a:pt x="110" y="0"/>
                  </a:lnTo>
                  <a:lnTo>
                    <a:pt x="214" y="94"/>
                  </a:lnTo>
                  <a:lnTo>
                    <a:pt x="276" y="261"/>
                  </a:lnTo>
                  <a:lnTo>
                    <a:pt x="256" y="328"/>
                  </a:lnTo>
                  <a:lnTo>
                    <a:pt x="286" y="390"/>
                  </a:lnTo>
                  <a:lnTo>
                    <a:pt x="307" y="458"/>
                  </a:lnTo>
                  <a:lnTo>
                    <a:pt x="305" y="591"/>
                  </a:lnTo>
                  <a:lnTo>
                    <a:pt x="152" y="603"/>
                  </a:lnTo>
                  <a:lnTo>
                    <a:pt x="26" y="640"/>
                  </a:lnTo>
                  <a:lnTo>
                    <a:pt x="26" y="640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8"/>
            <p:cNvSpPr>
              <a:spLocks/>
            </p:cNvSpPr>
            <p:nvPr/>
          </p:nvSpPr>
          <p:spPr bwMode="auto">
            <a:xfrm>
              <a:off x="8104584" y="3442013"/>
              <a:ext cx="434829" cy="429149"/>
            </a:xfrm>
            <a:custGeom>
              <a:avLst/>
              <a:gdLst/>
              <a:ahLst/>
              <a:cxnLst>
                <a:cxn ang="0">
                  <a:pos x="141" y="906"/>
                </a:cxn>
                <a:cxn ang="0">
                  <a:pos x="292" y="812"/>
                </a:cxn>
                <a:cxn ang="0">
                  <a:pos x="360" y="697"/>
                </a:cxn>
                <a:cxn ang="0">
                  <a:pos x="444" y="563"/>
                </a:cxn>
                <a:cxn ang="0">
                  <a:pos x="371" y="453"/>
                </a:cxn>
                <a:cxn ang="0">
                  <a:pos x="407" y="390"/>
                </a:cxn>
                <a:cxn ang="0">
                  <a:pos x="469" y="313"/>
                </a:cxn>
                <a:cxn ang="0">
                  <a:pos x="397" y="245"/>
                </a:cxn>
                <a:cxn ang="0">
                  <a:pos x="416" y="188"/>
                </a:cxn>
                <a:cxn ang="0">
                  <a:pos x="489" y="104"/>
                </a:cxn>
                <a:cxn ang="0">
                  <a:pos x="604" y="94"/>
                </a:cxn>
                <a:cxn ang="0">
                  <a:pos x="832" y="37"/>
                </a:cxn>
                <a:cxn ang="0">
                  <a:pos x="958" y="0"/>
                </a:cxn>
                <a:cxn ang="0">
                  <a:pos x="1025" y="0"/>
                </a:cxn>
                <a:cxn ang="0">
                  <a:pos x="1098" y="125"/>
                </a:cxn>
                <a:cxn ang="0">
                  <a:pos x="1135" y="120"/>
                </a:cxn>
                <a:cxn ang="0">
                  <a:pos x="1182" y="188"/>
                </a:cxn>
                <a:cxn ang="0">
                  <a:pos x="1192" y="282"/>
                </a:cxn>
                <a:cxn ang="0">
                  <a:pos x="1119" y="230"/>
                </a:cxn>
                <a:cxn ang="0">
                  <a:pos x="1051" y="214"/>
                </a:cxn>
                <a:cxn ang="0">
                  <a:pos x="859" y="240"/>
                </a:cxn>
                <a:cxn ang="0">
                  <a:pos x="745" y="308"/>
                </a:cxn>
                <a:cxn ang="0">
                  <a:pos x="879" y="298"/>
                </a:cxn>
                <a:cxn ang="0">
                  <a:pos x="1005" y="266"/>
                </a:cxn>
                <a:cxn ang="0">
                  <a:pos x="1031" y="292"/>
                </a:cxn>
                <a:cxn ang="0">
                  <a:pos x="1057" y="364"/>
                </a:cxn>
                <a:cxn ang="0">
                  <a:pos x="1093" y="287"/>
                </a:cxn>
                <a:cxn ang="0">
                  <a:pos x="1145" y="313"/>
                </a:cxn>
                <a:cxn ang="0">
                  <a:pos x="1217" y="411"/>
                </a:cxn>
                <a:cxn ang="0">
                  <a:pos x="1243" y="521"/>
                </a:cxn>
                <a:cxn ang="0">
                  <a:pos x="1233" y="584"/>
                </a:cxn>
                <a:cxn ang="0">
                  <a:pos x="1196" y="620"/>
                </a:cxn>
                <a:cxn ang="0">
                  <a:pos x="1161" y="552"/>
                </a:cxn>
                <a:cxn ang="0">
                  <a:pos x="1104" y="521"/>
                </a:cxn>
                <a:cxn ang="0">
                  <a:pos x="1020" y="500"/>
                </a:cxn>
                <a:cxn ang="0">
                  <a:pos x="900" y="547"/>
                </a:cxn>
                <a:cxn ang="0">
                  <a:pos x="740" y="578"/>
                </a:cxn>
                <a:cxn ang="0">
                  <a:pos x="635" y="558"/>
                </a:cxn>
                <a:cxn ang="0">
                  <a:pos x="719" y="615"/>
                </a:cxn>
                <a:cxn ang="0">
                  <a:pos x="848" y="620"/>
                </a:cxn>
                <a:cxn ang="0">
                  <a:pos x="999" y="573"/>
                </a:cxn>
                <a:cxn ang="0">
                  <a:pos x="1031" y="610"/>
                </a:cxn>
                <a:cxn ang="0">
                  <a:pos x="1041" y="672"/>
                </a:cxn>
                <a:cxn ang="0">
                  <a:pos x="1078" y="620"/>
                </a:cxn>
                <a:cxn ang="0">
                  <a:pos x="1078" y="552"/>
                </a:cxn>
                <a:cxn ang="0">
                  <a:pos x="1140" y="589"/>
                </a:cxn>
                <a:cxn ang="0">
                  <a:pos x="1171" y="693"/>
                </a:cxn>
                <a:cxn ang="0">
                  <a:pos x="1135" y="781"/>
                </a:cxn>
                <a:cxn ang="0">
                  <a:pos x="1166" y="838"/>
                </a:cxn>
                <a:cxn ang="0">
                  <a:pos x="1161" y="906"/>
                </a:cxn>
                <a:cxn ang="0">
                  <a:pos x="1072" y="1016"/>
                </a:cxn>
                <a:cxn ang="0">
                  <a:pos x="1020" y="1047"/>
                </a:cxn>
                <a:cxn ang="0">
                  <a:pos x="895" y="1047"/>
                </a:cxn>
                <a:cxn ang="0">
                  <a:pos x="813" y="1140"/>
                </a:cxn>
                <a:cxn ang="0">
                  <a:pos x="719" y="1166"/>
                </a:cxn>
                <a:cxn ang="0">
                  <a:pos x="573" y="1213"/>
                </a:cxn>
                <a:cxn ang="0">
                  <a:pos x="542" y="1291"/>
                </a:cxn>
                <a:cxn ang="0">
                  <a:pos x="457" y="1451"/>
                </a:cxn>
                <a:cxn ang="0">
                  <a:pos x="151" y="1357"/>
                </a:cxn>
                <a:cxn ang="0">
                  <a:pos x="12" y="1188"/>
                </a:cxn>
                <a:cxn ang="0">
                  <a:pos x="0" y="943"/>
                </a:cxn>
                <a:cxn ang="0">
                  <a:pos x="141" y="906"/>
                </a:cxn>
                <a:cxn ang="0">
                  <a:pos x="141" y="906"/>
                </a:cxn>
              </a:cxnLst>
              <a:rect l="0" t="0" r="r" b="b"/>
              <a:pathLst>
                <a:path w="1243" h="1451">
                  <a:moveTo>
                    <a:pt x="141" y="906"/>
                  </a:moveTo>
                  <a:lnTo>
                    <a:pt x="292" y="812"/>
                  </a:lnTo>
                  <a:lnTo>
                    <a:pt x="360" y="697"/>
                  </a:lnTo>
                  <a:lnTo>
                    <a:pt x="444" y="563"/>
                  </a:lnTo>
                  <a:lnTo>
                    <a:pt x="371" y="453"/>
                  </a:lnTo>
                  <a:lnTo>
                    <a:pt x="407" y="390"/>
                  </a:lnTo>
                  <a:lnTo>
                    <a:pt x="469" y="313"/>
                  </a:lnTo>
                  <a:lnTo>
                    <a:pt x="397" y="245"/>
                  </a:lnTo>
                  <a:lnTo>
                    <a:pt x="416" y="188"/>
                  </a:lnTo>
                  <a:lnTo>
                    <a:pt x="489" y="104"/>
                  </a:lnTo>
                  <a:lnTo>
                    <a:pt x="604" y="94"/>
                  </a:lnTo>
                  <a:lnTo>
                    <a:pt x="832" y="37"/>
                  </a:lnTo>
                  <a:lnTo>
                    <a:pt x="958" y="0"/>
                  </a:lnTo>
                  <a:lnTo>
                    <a:pt x="1025" y="0"/>
                  </a:lnTo>
                  <a:lnTo>
                    <a:pt x="1098" y="125"/>
                  </a:lnTo>
                  <a:lnTo>
                    <a:pt x="1135" y="120"/>
                  </a:lnTo>
                  <a:lnTo>
                    <a:pt x="1182" y="188"/>
                  </a:lnTo>
                  <a:lnTo>
                    <a:pt x="1192" y="282"/>
                  </a:lnTo>
                  <a:lnTo>
                    <a:pt x="1119" y="230"/>
                  </a:lnTo>
                  <a:lnTo>
                    <a:pt x="1051" y="214"/>
                  </a:lnTo>
                  <a:lnTo>
                    <a:pt x="859" y="240"/>
                  </a:lnTo>
                  <a:lnTo>
                    <a:pt x="745" y="308"/>
                  </a:lnTo>
                  <a:lnTo>
                    <a:pt x="879" y="298"/>
                  </a:lnTo>
                  <a:lnTo>
                    <a:pt x="1005" y="266"/>
                  </a:lnTo>
                  <a:lnTo>
                    <a:pt x="1031" y="292"/>
                  </a:lnTo>
                  <a:lnTo>
                    <a:pt x="1057" y="364"/>
                  </a:lnTo>
                  <a:lnTo>
                    <a:pt x="1093" y="287"/>
                  </a:lnTo>
                  <a:lnTo>
                    <a:pt x="1145" y="313"/>
                  </a:lnTo>
                  <a:lnTo>
                    <a:pt x="1217" y="411"/>
                  </a:lnTo>
                  <a:lnTo>
                    <a:pt x="1243" y="521"/>
                  </a:lnTo>
                  <a:lnTo>
                    <a:pt x="1233" y="584"/>
                  </a:lnTo>
                  <a:lnTo>
                    <a:pt x="1196" y="620"/>
                  </a:lnTo>
                  <a:lnTo>
                    <a:pt x="1161" y="552"/>
                  </a:lnTo>
                  <a:lnTo>
                    <a:pt x="1104" y="521"/>
                  </a:lnTo>
                  <a:lnTo>
                    <a:pt x="1020" y="500"/>
                  </a:lnTo>
                  <a:lnTo>
                    <a:pt x="900" y="547"/>
                  </a:lnTo>
                  <a:lnTo>
                    <a:pt x="740" y="578"/>
                  </a:lnTo>
                  <a:lnTo>
                    <a:pt x="635" y="558"/>
                  </a:lnTo>
                  <a:lnTo>
                    <a:pt x="719" y="615"/>
                  </a:lnTo>
                  <a:lnTo>
                    <a:pt x="848" y="620"/>
                  </a:lnTo>
                  <a:lnTo>
                    <a:pt x="999" y="573"/>
                  </a:lnTo>
                  <a:lnTo>
                    <a:pt x="1031" y="610"/>
                  </a:lnTo>
                  <a:lnTo>
                    <a:pt x="1041" y="672"/>
                  </a:lnTo>
                  <a:lnTo>
                    <a:pt x="1078" y="620"/>
                  </a:lnTo>
                  <a:lnTo>
                    <a:pt x="1078" y="552"/>
                  </a:lnTo>
                  <a:lnTo>
                    <a:pt x="1140" y="589"/>
                  </a:lnTo>
                  <a:lnTo>
                    <a:pt x="1171" y="693"/>
                  </a:lnTo>
                  <a:lnTo>
                    <a:pt x="1135" y="781"/>
                  </a:lnTo>
                  <a:lnTo>
                    <a:pt x="1166" y="838"/>
                  </a:lnTo>
                  <a:lnTo>
                    <a:pt x="1161" y="906"/>
                  </a:lnTo>
                  <a:lnTo>
                    <a:pt x="1072" y="1016"/>
                  </a:lnTo>
                  <a:lnTo>
                    <a:pt x="1020" y="1047"/>
                  </a:lnTo>
                  <a:lnTo>
                    <a:pt x="895" y="1047"/>
                  </a:lnTo>
                  <a:lnTo>
                    <a:pt x="813" y="1140"/>
                  </a:lnTo>
                  <a:lnTo>
                    <a:pt x="719" y="1166"/>
                  </a:lnTo>
                  <a:lnTo>
                    <a:pt x="573" y="1213"/>
                  </a:lnTo>
                  <a:lnTo>
                    <a:pt x="542" y="1291"/>
                  </a:lnTo>
                  <a:lnTo>
                    <a:pt x="457" y="1451"/>
                  </a:lnTo>
                  <a:lnTo>
                    <a:pt x="151" y="1357"/>
                  </a:lnTo>
                  <a:lnTo>
                    <a:pt x="12" y="1188"/>
                  </a:lnTo>
                  <a:lnTo>
                    <a:pt x="0" y="943"/>
                  </a:lnTo>
                  <a:lnTo>
                    <a:pt x="141" y="906"/>
                  </a:lnTo>
                  <a:lnTo>
                    <a:pt x="141" y="906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9"/>
            <p:cNvSpPr>
              <a:spLocks/>
            </p:cNvSpPr>
            <p:nvPr/>
          </p:nvSpPr>
          <p:spPr bwMode="auto">
            <a:xfrm>
              <a:off x="8326892" y="3406546"/>
              <a:ext cx="83890" cy="39014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68" y="37"/>
                </a:cxn>
                <a:cxn ang="0">
                  <a:pos x="162" y="0"/>
                </a:cxn>
                <a:cxn ang="0">
                  <a:pos x="239" y="89"/>
                </a:cxn>
                <a:cxn ang="0">
                  <a:pos x="131" y="101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39" h="131">
                  <a:moveTo>
                    <a:pt x="0" y="131"/>
                  </a:moveTo>
                  <a:lnTo>
                    <a:pt x="68" y="37"/>
                  </a:lnTo>
                  <a:lnTo>
                    <a:pt x="162" y="0"/>
                  </a:lnTo>
                  <a:lnTo>
                    <a:pt x="239" y="89"/>
                  </a:lnTo>
                  <a:lnTo>
                    <a:pt x="131" y="101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40"/>
            <p:cNvSpPr>
              <a:spLocks/>
            </p:cNvSpPr>
            <p:nvPr/>
          </p:nvSpPr>
          <p:spPr bwMode="auto">
            <a:xfrm>
              <a:off x="8300327" y="3485755"/>
              <a:ext cx="206928" cy="42560"/>
            </a:xfrm>
            <a:custGeom>
              <a:avLst/>
              <a:gdLst/>
              <a:ahLst/>
              <a:cxnLst>
                <a:cxn ang="0">
                  <a:pos x="203" y="115"/>
                </a:cxn>
                <a:cxn ang="0">
                  <a:pos x="68" y="141"/>
                </a:cxn>
                <a:cxn ang="0">
                  <a:pos x="0" y="105"/>
                </a:cxn>
                <a:cxn ang="0">
                  <a:pos x="0" y="58"/>
                </a:cxn>
                <a:cxn ang="0">
                  <a:pos x="136" y="27"/>
                </a:cxn>
                <a:cxn ang="0">
                  <a:pos x="265" y="27"/>
                </a:cxn>
                <a:cxn ang="0">
                  <a:pos x="385" y="0"/>
                </a:cxn>
                <a:cxn ang="0">
                  <a:pos x="448" y="6"/>
                </a:cxn>
                <a:cxn ang="0">
                  <a:pos x="505" y="0"/>
                </a:cxn>
                <a:cxn ang="0">
                  <a:pos x="573" y="37"/>
                </a:cxn>
                <a:cxn ang="0">
                  <a:pos x="594" y="94"/>
                </a:cxn>
                <a:cxn ang="0">
                  <a:pos x="494" y="63"/>
                </a:cxn>
                <a:cxn ang="0">
                  <a:pos x="322" y="84"/>
                </a:cxn>
                <a:cxn ang="0">
                  <a:pos x="203" y="115"/>
                </a:cxn>
                <a:cxn ang="0">
                  <a:pos x="203" y="115"/>
                </a:cxn>
              </a:cxnLst>
              <a:rect l="0" t="0" r="r" b="b"/>
              <a:pathLst>
                <a:path w="594" h="141">
                  <a:moveTo>
                    <a:pt x="203" y="115"/>
                  </a:moveTo>
                  <a:lnTo>
                    <a:pt x="68" y="141"/>
                  </a:lnTo>
                  <a:lnTo>
                    <a:pt x="0" y="105"/>
                  </a:lnTo>
                  <a:lnTo>
                    <a:pt x="0" y="58"/>
                  </a:lnTo>
                  <a:lnTo>
                    <a:pt x="136" y="27"/>
                  </a:lnTo>
                  <a:lnTo>
                    <a:pt x="265" y="27"/>
                  </a:lnTo>
                  <a:lnTo>
                    <a:pt x="385" y="0"/>
                  </a:lnTo>
                  <a:lnTo>
                    <a:pt x="448" y="6"/>
                  </a:lnTo>
                  <a:lnTo>
                    <a:pt x="505" y="0"/>
                  </a:lnTo>
                  <a:lnTo>
                    <a:pt x="573" y="37"/>
                  </a:lnTo>
                  <a:lnTo>
                    <a:pt x="594" y="94"/>
                  </a:lnTo>
                  <a:lnTo>
                    <a:pt x="494" y="63"/>
                  </a:lnTo>
                  <a:lnTo>
                    <a:pt x="322" y="84"/>
                  </a:lnTo>
                  <a:lnTo>
                    <a:pt x="203" y="115"/>
                  </a:lnTo>
                  <a:lnTo>
                    <a:pt x="203" y="115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41"/>
            <p:cNvSpPr>
              <a:spLocks/>
            </p:cNvSpPr>
            <p:nvPr/>
          </p:nvSpPr>
          <p:spPr bwMode="auto">
            <a:xfrm>
              <a:off x="8315707" y="3548414"/>
              <a:ext cx="216716" cy="74480"/>
            </a:xfrm>
            <a:custGeom>
              <a:avLst/>
              <a:gdLst/>
              <a:ahLst/>
              <a:cxnLst>
                <a:cxn ang="0">
                  <a:pos x="110" y="183"/>
                </a:cxn>
                <a:cxn ang="0">
                  <a:pos x="16" y="157"/>
                </a:cxn>
                <a:cxn ang="0">
                  <a:pos x="0" y="120"/>
                </a:cxn>
                <a:cxn ang="0">
                  <a:pos x="31" y="89"/>
                </a:cxn>
                <a:cxn ang="0">
                  <a:pos x="110" y="89"/>
                </a:cxn>
                <a:cxn ang="0">
                  <a:pos x="249" y="94"/>
                </a:cxn>
                <a:cxn ang="0">
                  <a:pos x="395" y="89"/>
                </a:cxn>
                <a:cxn ang="0">
                  <a:pos x="432" y="115"/>
                </a:cxn>
                <a:cxn ang="0">
                  <a:pos x="531" y="115"/>
                </a:cxn>
                <a:cxn ang="0">
                  <a:pos x="557" y="0"/>
                </a:cxn>
                <a:cxn ang="0">
                  <a:pos x="620" y="120"/>
                </a:cxn>
                <a:cxn ang="0">
                  <a:pos x="613" y="256"/>
                </a:cxn>
                <a:cxn ang="0">
                  <a:pos x="557" y="193"/>
                </a:cxn>
                <a:cxn ang="0">
                  <a:pos x="500" y="162"/>
                </a:cxn>
                <a:cxn ang="0">
                  <a:pos x="395" y="146"/>
                </a:cxn>
                <a:cxn ang="0">
                  <a:pos x="296" y="188"/>
                </a:cxn>
                <a:cxn ang="0">
                  <a:pos x="110" y="183"/>
                </a:cxn>
                <a:cxn ang="0">
                  <a:pos x="110" y="183"/>
                </a:cxn>
              </a:cxnLst>
              <a:rect l="0" t="0" r="r" b="b"/>
              <a:pathLst>
                <a:path w="620" h="256">
                  <a:moveTo>
                    <a:pt x="110" y="183"/>
                  </a:moveTo>
                  <a:lnTo>
                    <a:pt x="16" y="157"/>
                  </a:lnTo>
                  <a:lnTo>
                    <a:pt x="0" y="120"/>
                  </a:lnTo>
                  <a:lnTo>
                    <a:pt x="31" y="89"/>
                  </a:lnTo>
                  <a:lnTo>
                    <a:pt x="110" y="89"/>
                  </a:lnTo>
                  <a:lnTo>
                    <a:pt x="249" y="94"/>
                  </a:lnTo>
                  <a:lnTo>
                    <a:pt x="395" y="89"/>
                  </a:lnTo>
                  <a:lnTo>
                    <a:pt x="432" y="115"/>
                  </a:lnTo>
                  <a:lnTo>
                    <a:pt x="531" y="115"/>
                  </a:lnTo>
                  <a:lnTo>
                    <a:pt x="557" y="0"/>
                  </a:lnTo>
                  <a:lnTo>
                    <a:pt x="620" y="120"/>
                  </a:lnTo>
                  <a:lnTo>
                    <a:pt x="613" y="256"/>
                  </a:lnTo>
                  <a:lnTo>
                    <a:pt x="557" y="193"/>
                  </a:lnTo>
                  <a:lnTo>
                    <a:pt x="500" y="162"/>
                  </a:lnTo>
                  <a:lnTo>
                    <a:pt x="395" y="146"/>
                  </a:lnTo>
                  <a:lnTo>
                    <a:pt x="296" y="188"/>
                  </a:lnTo>
                  <a:lnTo>
                    <a:pt x="110" y="183"/>
                  </a:lnTo>
                  <a:lnTo>
                    <a:pt x="110" y="183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42"/>
            <p:cNvSpPr>
              <a:spLocks/>
            </p:cNvSpPr>
            <p:nvPr/>
          </p:nvSpPr>
          <p:spPr bwMode="auto">
            <a:xfrm>
              <a:off x="8350661" y="3626441"/>
              <a:ext cx="169178" cy="60294"/>
            </a:xfrm>
            <a:custGeom>
              <a:avLst/>
              <a:gdLst/>
              <a:ahLst/>
              <a:cxnLst>
                <a:cxn ang="0">
                  <a:pos x="63" y="187"/>
                </a:cxn>
                <a:cxn ang="0">
                  <a:pos x="0" y="119"/>
                </a:cxn>
                <a:cxn ang="0">
                  <a:pos x="47" y="88"/>
                </a:cxn>
                <a:cxn ang="0">
                  <a:pos x="124" y="109"/>
                </a:cxn>
                <a:cxn ang="0">
                  <a:pos x="229" y="114"/>
                </a:cxn>
                <a:cxn ang="0">
                  <a:pos x="395" y="79"/>
                </a:cxn>
                <a:cxn ang="0">
                  <a:pos x="432" y="0"/>
                </a:cxn>
                <a:cxn ang="0">
                  <a:pos x="484" y="114"/>
                </a:cxn>
                <a:cxn ang="0">
                  <a:pos x="432" y="156"/>
                </a:cxn>
                <a:cxn ang="0">
                  <a:pos x="375" y="125"/>
                </a:cxn>
                <a:cxn ang="0">
                  <a:pos x="140" y="203"/>
                </a:cxn>
                <a:cxn ang="0">
                  <a:pos x="63" y="187"/>
                </a:cxn>
                <a:cxn ang="0">
                  <a:pos x="63" y="187"/>
                </a:cxn>
              </a:cxnLst>
              <a:rect l="0" t="0" r="r" b="b"/>
              <a:pathLst>
                <a:path w="484" h="203">
                  <a:moveTo>
                    <a:pt x="63" y="187"/>
                  </a:moveTo>
                  <a:lnTo>
                    <a:pt x="0" y="119"/>
                  </a:lnTo>
                  <a:lnTo>
                    <a:pt x="47" y="88"/>
                  </a:lnTo>
                  <a:lnTo>
                    <a:pt x="124" y="109"/>
                  </a:lnTo>
                  <a:lnTo>
                    <a:pt x="229" y="114"/>
                  </a:lnTo>
                  <a:lnTo>
                    <a:pt x="395" y="79"/>
                  </a:lnTo>
                  <a:lnTo>
                    <a:pt x="432" y="0"/>
                  </a:lnTo>
                  <a:lnTo>
                    <a:pt x="484" y="114"/>
                  </a:lnTo>
                  <a:lnTo>
                    <a:pt x="432" y="156"/>
                  </a:lnTo>
                  <a:lnTo>
                    <a:pt x="375" y="125"/>
                  </a:lnTo>
                  <a:lnTo>
                    <a:pt x="140" y="203"/>
                  </a:lnTo>
                  <a:lnTo>
                    <a:pt x="63" y="187"/>
                  </a:lnTo>
                  <a:lnTo>
                    <a:pt x="63" y="187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43"/>
            <p:cNvSpPr>
              <a:spLocks/>
            </p:cNvSpPr>
            <p:nvPr/>
          </p:nvSpPr>
          <p:spPr bwMode="auto">
            <a:xfrm>
              <a:off x="8104584" y="3629987"/>
              <a:ext cx="392884" cy="235263"/>
            </a:xfrm>
            <a:custGeom>
              <a:avLst/>
              <a:gdLst/>
              <a:ahLst/>
              <a:cxnLst>
                <a:cxn ang="0">
                  <a:pos x="542" y="354"/>
                </a:cxn>
                <a:cxn ang="0">
                  <a:pos x="625" y="364"/>
                </a:cxn>
                <a:cxn ang="0">
                  <a:pos x="682" y="328"/>
                </a:cxn>
                <a:cxn ang="0">
                  <a:pos x="771" y="338"/>
                </a:cxn>
                <a:cxn ang="0">
                  <a:pos x="869" y="322"/>
                </a:cxn>
                <a:cxn ang="0">
                  <a:pos x="937" y="296"/>
                </a:cxn>
                <a:cxn ang="0">
                  <a:pos x="1015" y="234"/>
                </a:cxn>
                <a:cxn ang="0">
                  <a:pos x="1057" y="275"/>
                </a:cxn>
                <a:cxn ang="0">
                  <a:pos x="1124" y="197"/>
                </a:cxn>
                <a:cxn ang="0">
                  <a:pos x="1124" y="281"/>
                </a:cxn>
                <a:cxn ang="0">
                  <a:pos x="1072" y="380"/>
                </a:cxn>
                <a:cxn ang="0">
                  <a:pos x="942" y="406"/>
                </a:cxn>
                <a:cxn ang="0">
                  <a:pos x="895" y="411"/>
                </a:cxn>
                <a:cxn ang="0">
                  <a:pos x="832" y="467"/>
                </a:cxn>
                <a:cxn ang="0">
                  <a:pos x="700" y="504"/>
                </a:cxn>
                <a:cxn ang="0">
                  <a:pos x="520" y="510"/>
                </a:cxn>
                <a:cxn ang="0">
                  <a:pos x="537" y="519"/>
                </a:cxn>
                <a:cxn ang="0">
                  <a:pos x="565" y="533"/>
                </a:cxn>
                <a:cxn ang="0">
                  <a:pos x="594" y="556"/>
                </a:cxn>
                <a:cxn ang="0">
                  <a:pos x="448" y="629"/>
                </a:cxn>
                <a:cxn ang="0">
                  <a:pos x="399" y="797"/>
                </a:cxn>
                <a:cxn ang="0">
                  <a:pos x="160" y="736"/>
                </a:cxn>
                <a:cxn ang="0">
                  <a:pos x="25" y="584"/>
                </a:cxn>
                <a:cxn ang="0">
                  <a:pos x="0" y="469"/>
                </a:cxn>
                <a:cxn ang="0">
                  <a:pos x="0" y="307"/>
                </a:cxn>
                <a:cxn ang="0">
                  <a:pos x="36" y="462"/>
                </a:cxn>
                <a:cxn ang="0">
                  <a:pos x="166" y="541"/>
                </a:cxn>
                <a:cxn ang="0">
                  <a:pos x="360" y="348"/>
                </a:cxn>
                <a:cxn ang="0">
                  <a:pos x="344" y="171"/>
                </a:cxn>
                <a:cxn ang="0">
                  <a:pos x="381" y="0"/>
                </a:cxn>
                <a:cxn ang="0">
                  <a:pos x="428" y="140"/>
                </a:cxn>
                <a:cxn ang="0">
                  <a:pos x="510" y="223"/>
                </a:cxn>
                <a:cxn ang="0">
                  <a:pos x="536" y="286"/>
                </a:cxn>
                <a:cxn ang="0">
                  <a:pos x="542" y="354"/>
                </a:cxn>
                <a:cxn ang="0">
                  <a:pos x="542" y="354"/>
                </a:cxn>
              </a:cxnLst>
              <a:rect l="0" t="0" r="r" b="b"/>
              <a:pathLst>
                <a:path w="1124" h="797">
                  <a:moveTo>
                    <a:pt x="542" y="354"/>
                  </a:moveTo>
                  <a:lnTo>
                    <a:pt x="625" y="364"/>
                  </a:lnTo>
                  <a:lnTo>
                    <a:pt x="682" y="328"/>
                  </a:lnTo>
                  <a:lnTo>
                    <a:pt x="771" y="338"/>
                  </a:lnTo>
                  <a:lnTo>
                    <a:pt x="869" y="322"/>
                  </a:lnTo>
                  <a:lnTo>
                    <a:pt x="937" y="296"/>
                  </a:lnTo>
                  <a:lnTo>
                    <a:pt x="1015" y="234"/>
                  </a:lnTo>
                  <a:lnTo>
                    <a:pt x="1057" y="275"/>
                  </a:lnTo>
                  <a:lnTo>
                    <a:pt x="1124" y="197"/>
                  </a:lnTo>
                  <a:lnTo>
                    <a:pt x="1124" y="281"/>
                  </a:lnTo>
                  <a:lnTo>
                    <a:pt x="1072" y="380"/>
                  </a:lnTo>
                  <a:lnTo>
                    <a:pt x="942" y="406"/>
                  </a:lnTo>
                  <a:lnTo>
                    <a:pt x="895" y="411"/>
                  </a:lnTo>
                  <a:lnTo>
                    <a:pt x="832" y="467"/>
                  </a:lnTo>
                  <a:lnTo>
                    <a:pt x="700" y="504"/>
                  </a:lnTo>
                  <a:lnTo>
                    <a:pt x="520" y="510"/>
                  </a:lnTo>
                  <a:lnTo>
                    <a:pt x="537" y="519"/>
                  </a:lnTo>
                  <a:lnTo>
                    <a:pt x="565" y="533"/>
                  </a:lnTo>
                  <a:lnTo>
                    <a:pt x="594" y="556"/>
                  </a:lnTo>
                  <a:lnTo>
                    <a:pt x="448" y="629"/>
                  </a:lnTo>
                  <a:lnTo>
                    <a:pt x="399" y="797"/>
                  </a:lnTo>
                  <a:lnTo>
                    <a:pt x="160" y="736"/>
                  </a:lnTo>
                  <a:lnTo>
                    <a:pt x="25" y="584"/>
                  </a:lnTo>
                  <a:lnTo>
                    <a:pt x="0" y="469"/>
                  </a:lnTo>
                  <a:lnTo>
                    <a:pt x="0" y="307"/>
                  </a:lnTo>
                  <a:lnTo>
                    <a:pt x="36" y="462"/>
                  </a:lnTo>
                  <a:lnTo>
                    <a:pt x="166" y="541"/>
                  </a:lnTo>
                  <a:lnTo>
                    <a:pt x="360" y="348"/>
                  </a:lnTo>
                  <a:lnTo>
                    <a:pt x="344" y="171"/>
                  </a:lnTo>
                  <a:lnTo>
                    <a:pt x="381" y="0"/>
                  </a:lnTo>
                  <a:lnTo>
                    <a:pt x="428" y="140"/>
                  </a:lnTo>
                  <a:lnTo>
                    <a:pt x="510" y="223"/>
                  </a:lnTo>
                  <a:lnTo>
                    <a:pt x="536" y="286"/>
                  </a:lnTo>
                  <a:lnTo>
                    <a:pt x="542" y="354"/>
                  </a:lnTo>
                  <a:lnTo>
                    <a:pt x="542" y="354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4"/>
            <p:cNvSpPr>
              <a:spLocks/>
            </p:cNvSpPr>
            <p:nvPr/>
          </p:nvSpPr>
          <p:spPr bwMode="auto">
            <a:xfrm>
              <a:off x="8234614" y="3575605"/>
              <a:ext cx="47538" cy="67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" y="21"/>
                </a:cxn>
                <a:cxn ang="0">
                  <a:pos x="113" y="57"/>
                </a:cxn>
                <a:cxn ang="0">
                  <a:pos x="134" y="136"/>
                </a:cxn>
                <a:cxn ang="0">
                  <a:pos x="92" y="193"/>
                </a:cxn>
                <a:cxn ang="0">
                  <a:pos x="45" y="230"/>
                </a:cxn>
                <a:cxn ang="0">
                  <a:pos x="73" y="1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4" h="230">
                  <a:moveTo>
                    <a:pt x="0" y="0"/>
                  </a:moveTo>
                  <a:lnTo>
                    <a:pt x="73" y="21"/>
                  </a:lnTo>
                  <a:lnTo>
                    <a:pt x="113" y="57"/>
                  </a:lnTo>
                  <a:lnTo>
                    <a:pt x="134" y="136"/>
                  </a:lnTo>
                  <a:lnTo>
                    <a:pt x="92" y="193"/>
                  </a:lnTo>
                  <a:lnTo>
                    <a:pt x="45" y="230"/>
                  </a:lnTo>
                  <a:lnTo>
                    <a:pt x="73" y="1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45"/>
            <p:cNvSpPr>
              <a:spLocks/>
            </p:cNvSpPr>
            <p:nvPr/>
          </p:nvSpPr>
          <p:spPr bwMode="auto">
            <a:xfrm>
              <a:off x="8136742" y="3605161"/>
              <a:ext cx="121640" cy="95761"/>
            </a:xfrm>
            <a:custGeom>
              <a:avLst/>
              <a:gdLst/>
              <a:ahLst/>
              <a:cxnLst>
                <a:cxn ang="0">
                  <a:pos x="347" y="36"/>
                </a:cxn>
                <a:cxn ang="0">
                  <a:pos x="332" y="64"/>
                </a:cxn>
                <a:cxn ang="0">
                  <a:pos x="317" y="89"/>
                </a:cxn>
                <a:cxn ang="0">
                  <a:pos x="300" y="112"/>
                </a:cxn>
                <a:cxn ang="0">
                  <a:pos x="282" y="135"/>
                </a:cxn>
                <a:cxn ang="0">
                  <a:pos x="265" y="154"/>
                </a:cxn>
                <a:cxn ang="0">
                  <a:pos x="247" y="173"/>
                </a:cxn>
                <a:cxn ang="0">
                  <a:pos x="206" y="205"/>
                </a:cxn>
                <a:cxn ang="0">
                  <a:pos x="185" y="221"/>
                </a:cxn>
                <a:cxn ang="0">
                  <a:pos x="163" y="236"/>
                </a:cxn>
                <a:cxn ang="0">
                  <a:pos x="140" y="249"/>
                </a:cxn>
                <a:cxn ang="0">
                  <a:pos x="116" y="264"/>
                </a:cxn>
                <a:cxn ang="0">
                  <a:pos x="91" y="278"/>
                </a:cxn>
                <a:cxn ang="0">
                  <a:pos x="66" y="292"/>
                </a:cxn>
                <a:cxn ang="0">
                  <a:pos x="39" y="307"/>
                </a:cxn>
                <a:cxn ang="0">
                  <a:pos x="12" y="322"/>
                </a:cxn>
                <a:cxn ang="0">
                  <a:pos x="0" y="320"/>
                </a:cxn>
                <a:cxn ang="0">
                  <a:pos x="3" y="307"/>
                </a:cxn>
                <a:cxn ang="0">
                  <a:pos x="29" y="292"/>
                </a:cxn>
                <a:cxn ang="0">
                  <a:pos x="54" y="278"/>
                </a:cxn>
                <a:cxn ang="0">
                  <a:pos x="78" y="263"/>
                </a:cxn>
                <a:cxn ang="0">
                  <a:pos x="100" y="248"/>
                </a:cxn>
                <a:cxn ang="0">
                  <a:pos x="121" y="233"/>
                </a:cxn>
                <a:cxn ang="0">
                  <a:pos x="140" y="217"/>
                </a:cxn>
                <a:cxn ang="0">
                  <a:pos x="179" y="185"/>
                </a:cxn>
                <a:cxn ang="0">
                  <a:pos x="213" y="149"/>
                </a:cxn>
                <a:cxn ang="0">
                  <a:pos x="244" y="110"/>
                </a:cxn>
                <a:cxn ang="0">
                  <a:pos x="259" y="89"/>
                </a:cxn>
                <a:cxn ang="0">
                  <a:pos x="274" y="65"/>
                </a:cxn>
                <a:cxn ang="0">
                  <a:pos x="302" y="14"/>
                </a:cxn>
                <a:cxn ang="0">
                  <a:pos x="318" y="0"/>
                </a:cxn>
                <a:cxn ang="0">
                  <a:pos x="336" y="3"/>
                </a:cxn>
                <a:cxn ang="0">
                  <a:pos x="347" y="36"/>
                </a:cxn>
                <a:cxn ang="0">
                  <a:pos x="347" y="36"/>
                </a:cxn>
              </a:cxnLst>
              <a:rect l="0" t="0" r="r" b="b"/>
              <a:pathLst>
                <a:path w="347" h="322">
                  <a:moveTo>
                    <a:pt x="347" y="36"/>
                  </a:moveTo>
                  <a:lnTo>
                    <a:pt x="332" y="64"/>
                  </a:lnTo>
                  <a:lnTo>
                    <a:pt x="317" y="89"/>
                  </a:lnTo>
                  <a:lnTo>
                    <a:pt x="300" y="112"/>
                  </a:lnTo>
                  <a:lnTo>
                    <a:pt x="282" y="135"/>
                  </a:lnTo>
                  <a:lnTo>
                    <a:pt x="265" y="154"/>
                  </a:lnTo>
                  <a:lnTo>
                    <a:pt x="247" y="173"/>
                  </a:lnTo>
                  <a:lnTo>
                    <a:pt x="206" y="205"/>
                  </a:lnTo>
                  <a:lnTo>
                    <a:pt x="185" y="221"/>
                  </a:lnTo>
                  <a:lnTo>
                    <a:pt x="163" y="236"/>
                  </a:lnTo>
                  <a:lnTo>
                    <a:pt x="140" y="249"/>
                  </a:lnTo>
                  <a:lnTo>
                    <a:pt x="116" y="264"/>
                  </a:lnTo>
                  <a:lnTo>
                    <a:pt x="91" y="278"/>
                  </a:lnTo>
                  <a:lnTo>
                    <a:pt x="66" y="292"/>
                  </a:lnTo>
                  <a:lnTo>
                    <a:pt x="39" y="307"/>
                  </a:lnTo>
                  <a:lnTo>
                    <a:pt x="12" y="322"/>
                  </a:lnTo>
                  <a:lnTo>
                    <a:pt x="0" y="320"/>
                  </a:lnTo>
                  <a:lnTo>
                    <a:pt x="3" y="307"/>
                  </a:lnTo>
                  <a:lnTo>
                    <a:pt x="29" y="292"/>
                  </a:lnTo>
                  <a:lnTo>
                    <a:pt x="54" y="278"/>
                  </a:lnTo>
                  <a:lnTo>
                    <a:pt x="78" y="263"/>
                  </a:lnTo>
                  <a:lnTo>
                    <a:pt x="100" y="248"/>
                  </a:lnTo>
                  <a:lnTo>
                    <a:pt x="121" y="233"/>
                  </a:lnTo>
                  <a:lnTo>
                    <a:pt x="140" y="217"/>
                  </a:lnTo>
                  <a:lnTo>
                    <a:pt x="179" y="185"/>
                  </a:lnTo>
                  <a:lnTo>
                    <a:pt x="213" y="149"/>
                  </a:lnTo>
                  <a:lnTo>
                    <a:pt x="244" y="110"/>
                  </a:lnTo>
                  <a:lnTo>
                    <a:pt x="259" y="89"/>
                  </a:lnTo>
                  <a:lnTo>
                    <a:pt x="274" y="65"/>
                  </a:lnTo>
                  <a:lnTo>
                    <a:pt x="302" y="14"/>
                  </a:lnTo>
                  <a:lnTo>
                    <a:pt x="318" y="0"/>
                  </a:lnTo>
                  <a:lnTo>
                    <a:pt x="336" y="3"/>
                  </a:lnTo>
                  <a:lnTo>
                    <a:pt x="347" y="36"/>
                  </a:lnTo>
                  <a:lnTo>
                    <a:pt x="347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46"/>
            <p:cNvSpPr>
              <a:spLocks/>
            </p:cNvSpPr>
            <p:nvPr/>
          </p:nvSpPr>
          <p:spPr bwMode="auto">
            <a:xfrm>
              <a:off x="8297531" y="3749392"/>
              <a:ext cx="125835" cy="46107"/>
            </a:xfrm>
            <a:custGeom>
              <a:avLst/>
              <a:gdLst/>
              <a:ahLst/>
              <a:cxnLst>
                <a:cxn ang="0">
                  <a:pos x="10" y="122"/>
                </a:cxn>
                <a:cxn ang="0">
                  <a:pos x="75" y="135"/>
                </a:cxn>
                <a:cxn ang="0">
                  <a:pos x="133" y="128"/>
                </a:cxn>
                <a:cxn ang="0">
                  <a:pos x="191" y="107"/>
                </a:cxn>
                <a:cxn ang="0">
                  <a:pos x="221" y="93"/>
                </a:cxn>
                <a:cxn ang="0">
                  <a:pos x="253" y="77"/>
                </a:cxn>
                <a:cxn ang="0">
                  <a:pos x="346" y="0"/>
                </a:cxn>
                <a:cxn ang="0">
                  <a:pos x="358" y="0"/>
                </a:cxn>
                <a:cxn ang="0">
                  <a:pos x="359" y="11"/>
                </a:cxn>
                <a:cxn ang="0">
                  <a:pos x="338" y="38"/>
                </a:cxn>
                <a:cxn ang="0">
                  <a:pos x="322" y="64"/>
                </a:cxn>
                <a:cxn ang="0">
                  <a:pos x="304" y="89"/>
                </a:cxn>
                <a:cxn ang="0">
                  <a:pos x="282" y="115"/>
                </a:cxn>
                <a:cxn ang="0">
                  <a:pos x="246" y="131"/>
                </a:cxn>
                <a:cxn ang="0">
                  <a:pos x="211" y="144"/>
                </a:cxn>
                <a:cxn ang="0">
                  <a:pos x="145" y="158"/>
                </a:cxn>
                <a:cxn ang="0">
                  <a:pos x="78" y="156"/>
                </a:cxn>
                <a:cxn ang="0">
                  <a:pos x="5" y="138"/>
                </a:cxn>
                <a:cxn ang="0">
                  <a:pos x="0" y="127"/>
                </a:cxn>
                <a:cxn ang="0">
                  <a:pos x="10" y="122"/>
                </a:cxn>
                <a:cxn ang="0">
                  <a:pos x="10" y="122"/>
                </a:cxn>
              </a:cxnLst>
              <a:rect l="0" t="0" r="r" b="b"/>
              <a:pathLst>
                <a:path w="359" h="158">
                  <a:moveTo>
                    <a:pt x="10" y="122"/>
                  </a:moveTo>
                  <a:lnTo>
                    <a:pt x="75" y="135"/>
                  </a:lnTo>
                  <a:lnTo>
                    <a:pt x="133" y="128"/>
                  </a:lnTo>
                  <a:lnTo>
                    <a:pt x="191" y="107"/>
                  </a:lnTo>
                  <a:lnTo>
                    <a:pt x="221" y="93"/>
                  </a:lnTo>
                  <a:lnTo>
                    <a:pt x="253" y="77"/>
                  </a:lnTo>
                  <a:lnTo>
                    <a:pt x="346" y="0"/>
                  </a:lnTo>
                  <a:lnTo>
                    <a:pt x="358" y="0"/>
                  </a:lnTo>
                  <a:lnTo>
                    <a:pt x="359" y="11"/>
                  </a:lnTo>
                  <a:lnTo>
                    <a:pt x="338" y="38"/>
                  </a:lnTo>
                  <a:lnTo>
                    <a:pt x="322" y="64"/>
                  </a:lnTo>
                  <a:lnTo>
                    <a:pt x="304" y="89"/>
                  </a:lnTo>
                  <a:lnTo>
                    <a:pt x="282" y="115"/>
                  </a:lnTo>
                  <a:lnTo>
                    <a:pt x="246" y="131"/>
                  </a:lnTo>
                  <a:lnTo>
                    <a:pt x="211" y="144"/>
                  </a:lnTo>
                  <a:lnTo>
                    <a:pt x="145" y="158"/>
                  </a:lnTo>
                  <a:lnTo>
                    <a:pt x="78" y="156"/>
                  </a:lnTo>
                  <a:lnTo>
                    <a:pt x="5" y="138"/>
                  </a:lnTo>
                  <a:lnTo>
                    <a:pt x="0" y="127"/>
                  </a:lnTo>
                  <a:lnTo>
                    <a:pt x="10" y="122"/>
                  </a:lnTo>
                  <a:lnTo>
                    <a:pt x="10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47"/>
            <p:cNvSpPr>
              <a:spLocks/>
            </p:cNvSpPr>
            <p:nvPr/>
          </p:nvSpPr>
          <p:spPr bwMode="auto">
            <a:xfrm>
              <a:off x="8273762" y="3789588"/>
              <a:ext cx="67112" cy="46107"/>
            </a:xfrm>
            <a:custGeom>
              <a:avLst/>
              <a:gdLst/>
              <a:ahLst/>
              <a:cxnLst>
                <a:cxn ang="0">
                  <a:pos x="191" y="19"/>
                </a:cxn>
                <a:cxn ang="0">
                  <a:pos x="174" y="28"/>
                </a:cxn>
                <a:cxn ang="0">
                  <a:pos x="152" y="40"/>
                </a:cxn>
                <a:cxn ang="0">
                  <a:pos x="113" y="62"/>
                </a:cxn>
                <a:cxn ang="0">
                  <a:pos x="78" y="105"/>
                </a:cxn>
                <a:cxn ang="0">
                  <a:pos x="39" y="143"/>
                </a:cxn>
                <a:cxn ang="0">
                  <a:pos x="24" y="154"/>
                </a:cxn>
                <a:cxn ang="0">
                  <a:pos x="10" y="158"/>
                </a:cxn>
                <a:cxn ang="0">
                  <a:pos x="0" y="153"/>
                </a:cxn>
                <a:cxn ang="0">
                  <a:pos x="1" y="141"/>
                </a:cxn>
                <a:cxn ang="0">
                  <a:pos x="39" y="75"/>
                </a:cxn>
                <a:cxn ang="0">
                  <a:pos x="79" y="28"/>
                </a:cxn>
                <a:cxn ang="0">
                  <a:pos x="106" y="7"/>
                </a:cxn>
                <a:cxn ang="0">
                  <a:pos x="132" y="0"/>
                </a:cxn>
                <a:cxn ang="0">
                  <a:pos x="166" y="0"/>
                </a:cxn>
                <a:cxn ang="0">
                  <a:pos x="191" y="6"/>
                </a:cxn>
                <a:cxn ang="0">
                  <a:pos x="191" y="19"/>
                </a:cxn>
                <a:cxn ang="0">
                  <a:pos x="191" y="19"/>
                </a:cxn>
              </a:cxnLst>
              <a:rect l="0" t="0" r="r" b="b"/>
              <a:pathLst>
                <a:path w="191" h="158">
                  <a:moveTo>
                    <a:pt x="191" y="19"/>
                  </a:moveTo>
                  <a:lnTo>
                    <a:pt x="174" y="28"/>
                  </a:lnTo>
                  <a:lnTo>
                    <a:pt x="152" y="40"/>
                  </a:lnTo>
                  <a:lnTo>
                    <a:pt x="113" y="62"/>
                  </a:lnTo>
                  <a:lnTo>
                    <a:pt x="78" y="105"/>
                  </a:lnTo>
                  <a:lnTo>
                    <a:pt x="39" y="143"/>
                  </a:lnTo>
                  <a:lnTo>
                    <a:pt x="24" y="154"/>
                  </a:lnTo>
                  <a:lnTo>
                    <a:pt x="10" y="158"/>
                  </a:lnTo>
                  <a:lnTo>
                    <a:pt x="0" y="153"/>
                  </a:lnTo>
                  <a:lnTo>
                    <a:pt x="1" y="141"/>
                  </a:lnTo>
                  <a:lnTo>
                    <a:pt x="39" y="75"/>
                  </a:lnTo>
                  <a:lnTo>
                    <a:pt x="79" y="28"/>
                  </a:lnTo>
                  <a:lnTo>
                    <a:pt x="106" y="7"/>
                  </a:lnTo>
                  <a:lnTo>
                    <a:pt x="132" y="0"/>
                  </a:lnTo>
                  <a:lnTo>
                    <a:pt x="166" y="0"/>
                  </a:lnTo>
                  <a:lnTo>
                    <a:pt x="191" y="6"/>
                  </a:lnTo>
                  <a:lnTo>
                    <a:pt x="191" y="19"/>
                  </a:lnTo>
                  <a:lnTo>
                    <a:pt x="19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48"/>
            <p:cNvSpPr>
              <a:spLocks/>
            </p:cNvSpPr>
            <p:nvPr/>
          </p:nvSpPr>
          <p:spPr bwMode="auto">
            <a:xfrm>
              <a:off x="8223428" y="3734023"/>
              <a:ext cx="41945" cy="73298"/>
            </a:xfrm>
            <a:custGeom>
              <a:avLst/>
              <a:gdLst/>
              <a:ahLst/>
              <a:cxnLst>
                <a:cxn ang="0">
                  <a:pos x="104" y="11"/>
                </a:cxn>
                <a:cxn ang="0">
                  <a:pos x="94" y="40"/>
                </a:cxn>
                <a:cxn ang="0">
                  <a:pos x="102" y="71"/>
                </a:cxn>
                <a:cxn ang="0">
                  <a:pos x="123" y="138"/>
                </a:cxn>
                <a:cxn ang="0">
                  <a:pos x="120" y="151"/>
                </a:cxn>
                <a:cxn ang="0">
                  <a:pos x="97" y="181"/>
                </a:cxn>
                <a:cxn ang="0">
                  <a:pos x="72" y="204"/>
                </a:cxn>
                <a:cxn ang="0">
                  <a:pos x="15" y="249"/>
                </a:cxn>
                <a:cxn ang="0">
                  <a:pos x="0" y="248"/>
                </a:cxn>
                <a:cxn ang="0">
                  <a:pos x="2" y="233"/>
                </a:cxn>
                <a:cxn ang="0">
                  <a:pos x="44" y="186"/>
                </a:cxn>
                <a:cxn ang="0">
                  <a:pos x="60" y="161"/>
                </a:cxn>
                <a:cxn ang="0">
                  <a:pos x="77" y="133"/>
                </a:cxn>
                <a:cxn ang="0">
                  <a:pos x="71" y="64"/>
                </a:cxn>
                <a:cxn ang="0">
                  <a:pos x="74" y="32"/>
                </a:cxn>
                <a:cxn ang="0">
                  <a:pos x="91" y="1"/>
                </a:cxn>
                <a:cxn ang="0">
                  <a:pos x="102" y="0"/>
                </a:cxn>
                <a:cxn ang="0">
                  <a:pos x="104" y="11"/>
                </a:cxn>
                <a:cxn ang="0">
                  <a:pos x="104" y="11"/>
                </a:cxn>
              </a:cxnLst>
              <a:rect l="0" t="0" r="r" b="b"/>
              <a:pathLst>
                <a:path w="123" h="249">
                  <a:moveTo>
                    <a:pt x="104" y="11"/>
                  </a:moveTo>
                  <a:lnTo>
                    <a:pt x="94" y="40"/>
                  </a:lnTo>
                  <a:lnTo>
                    <a:pt x="102" y="71"/>
                  </a:lnTo>
                  <a:lnTo>
                    <a:pt x="123" y="138"/>
                  </a:lnTo>
                  <a:lnTo>
                    <a:pt x="120" y="151"/>
                  </a:lnTo>
                  <a:lnTo>
                    <a:pt x="97" y="181"/>
                  </a:lnTo>
                  <a:lnTo>
                    <a:pt x="72" y="204"/>
                  </a:lnTo>
                  <a:lnTo>
                    <a:pt x="15" y="249"/>
                  </a:lnTo>
                  <a:lnTo>
                    <a:pt x="0" y="248"/>
                  </a:lnTo>
                  <a:lnTo>
                    <a:pt x="2" y="233"/>
                  </a:lnTo>
                  <a:lnTo>
                    <a:pt x="44" y="186"/>
                  </a:lnTo>
                  <a:lnTo>
                    <a:pt x="60" y="161"/>
                  </a:lnTo>
                  <a:lnTo>
                    <a:pt x="77" y="133"/>
                  </a:lnTo>
                  <a:lnTo>
                    <a:pt x="71" y="64"/>
                  </a:lnTo>
                  <a:lnTo>
                    <a:pt x="74" y="3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4" y="11"/>
                  </a:lnTo>
                  <a:lnTo>
                    <a:pt x="104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9"/>
            <p:cNvSpPr>
              <a:spLocks/>
            </p:cNvSpPr>
            <p:nvPr/>
          </p:nvSpPr>
          <p:spPr bwMode="auto">
            <a:xfrm>
              <a:off x="8286346" y="3237487"/>
              <a:ext cx="151002" cy="216348"/>
            </a:xfrm>
            <a:custGeom>
              <a:avLst/>
              <a:gdLst/>
              <a:ahLst/>
              <a:cxnLst>
                <a:cxn ang="0">
                  <a:pos x="365" y="628"/>
                </a:cxn>
                <a:cxn ang="0">
                  <a:pos x="369" y="526"/>
                </a:cxn>
                <a:cxn ang="0">
                  <a:pos x="386" y="434"/>
                </a:cxn>
                <a:cxn ang="0">
                  <a:pos x="395" y="344"/>
                </a:cxn>
                <a:cxn ang="0">
                  <a:pos x="389" y="297"/>
                </a:cxn>
                <a:cxn ang="0">
                  <a:pos x="374" y="248"/>
                </a:cxn>
                <a:cxn ang="0">
                  <a:pos x="350" y="207"/>
                </a:cxn>
                <a:cxn ang="0">
                  <a:pos x="332" y="172"/>
                </a:cxn>
                <a:cxn ang="0">
                  <a:pos x="311" y="138"/>
                </a:cxn>
                <a:cxn ang="0">
                  <a:pos x="280" y="104"/>
                </a:cxn>
                <a:cxn ang="0">
                  <a:pos x="264" y="91"/>
                </a:cxn>
                <a:cxn ang="0">
                  <a:pos x="249" y="80"/>
                </a:cxn>
                <a:cxn ang="0">
                  <a:pos x="221" y="63"/>
                </a:cxn>
                <a:cxn ang="0">
                  <a:pos x="189" y="52"/>
                </a:cxn>
                <a:cxn ang="0">
                  <a:pos x="152" y="43"/>
                </a:cxn>
                <a:cxn ang="0">
                  <a:pos x="83" y="43"/>
                </a:cxn>
                <a:cxn ang="0">
                  <a:pos x="34" y="82"/>
                </a:cxn>
                <a:cxn ang="0">
                  <a:pos x="37" y="202"/>
                </a:cxn>
                <a:cxn ang="0">
                  <a:pos x="36" y="232"/>
                </a:cxn>
                <a:cxn ang="0">
                  <a:pos x="48" y="283"/>
                </a:cxn>
                <a:cxn ang="0">
                  <a:pos x="60" y="328"/>
                </a:cxn>
                <a:cxn ang="0">
                  <a:pos x="84" y="413"/>
                </a:cxn>
                <a:cxn ang="0">
                  <a:pos x="110" y="597"/>
                </a:cxn>
                <a:cxn ang="0">
                  <a:pos x="90" y="713"/>
                </a:cxn>
                <a:cxn ang="0">
                  <a:pos x="83" y="726"/>
                </a:cxn>
                <a:cxn ang="0">
                  <a:pos x="69" y="733"/>
                </a:cxn>
                <a:cxn ang="0">
                  <a:pos x="58" y="732"/>
                </a:cxn>
                <a:cxn ang="0">
                  <a:pos x="53" y="721"/>
                </a:cxn>
                <a:cxn ang="0">
                  <a:pos x="70" y="591"/>
                </a:cxn>
                <a:cxn ang="0">
                  <a:pos x="64" y="495"/>
                </a:cxn>
                <a:cxn ang="0">
                  <a:pos x="47" y="412"/>
                </a:cxn>
                <a:cxn ang="0">
                  <a:pos x="26" y="330"/>
                </a:cxn>
                <a:cxn ang="0">
                  <a:pos x="1" y="236"/>
                </a:cxn>
                <a:cxn ang="0">
                  <a:pos x="0" y="202"/>
                </a:cxn>
                <a:cxn ang="0">
                  <a:pos x="2" y="73"/>
                </a:cxn>
                <a:cxn ang="0">
                  <a:pos x="13" y="52"/>
                </a:cxn>
                <a:cxn ang="0">
                  <a:pos x="28" y="35"/>
                </a:cxn>
                <a:cxn ang="0">
                  <a:pos x="46" y="21"/>
                </a:cxn>
                <a:cxn ang="0">
                  <a:pos x="65" y="11"/>
                </a:cxn>
                <a:cxn ang="0">
                  <a:pos x="108" y="0"/>
                </a:cxn>
                <a:cxn ang="0">
                  <a:pos x="158" y="0"/>
                </a:cxn>
                <a:cxn ang="0">
                  <a:pos x="239" y="24"/>
                </a:cxn>
                <a:cxn ang="0">
                  <a:pos x="274" y="43"/>
                </a:cxn>
                <a:cxn ang="0">
                  <a:pos x="310" y="71"/>
                </a:cxn>
                <a:cxn ang="0">
                  <a:pos x="343" y="108"/>
                </a:cxn>
                <a:cxn ang="0">
                  <a:pos x="368" y="145"/>
                </a:cxn>
                <a:cxn ang="0">
                  <a:pos x="389" y="184"/>
                </a:cxn>
                <a:cxn ang="0">
                  <a:pos x="413" y="227"/>
                </a:cxn>
                <a:cxn ang="0">
                  <a:pos x="432" y="328"/>
                </a:cxn>
                <a:cxn ang="0">
                  <a:pos x="427" y="376"/>
                </a:cxn>
                <a:cxn ang="0">
                  <a:pos x="416" y="423"/>
                </a:cxn>
                <a:cxn ang="0">
                  <a:pos x="381" y="627"/>
                </a:cxn>
                <a:cxn ang="0">
                  <a:pos x="374" y="637"/>
                </a:cxn>
                <a:cxn ang="0">
                  <a:pos x="365" y="628"/>
                </a:cxn>
                <a:cxn ang="0">
                  <a:pos x="365" y="628"/>
                </a:cxn>
              </a:cxnLst>
              <a:rect l="0" t="0" r="r" b="b"/>
              <a:pathLst>
                <a:path w="432" h="733">
                  <a:moveTo>
                    <a:pt x="365" y="628"/>
                  </a:moveTo>
                  <a:lnTo>
                    <a:pt x="369" y="526"/>
                  </a:lnTo>
                  <a:lnTo>
                    <a:pt x="386" y="434"/>
                  </a:lnTo>
                  <a:lnTo>
                    <a:pt x="395" y="344"/>
                  </a:lnTo>
                  <a:lnTo>
                    <a:pt x="389" y="297"/>
                  </a:lnTo>
                  <a:lnTo>
                    <a:pt x="374" y="248"/>
                  </a:lnTo>
                  <a:lnTo>
                    <a:pt x="350" y="207"/>
                  </a:lnTo>
                  <a:lnTo>
                    <a:pt x="332" y="172"/>
                  </a:lnTo>
                  <a:lnTo>
                    <a:pt x="311" y="138"/>
                  </a:lnTo>
                  <a:lnTo>
                    <a:pt x="280" y="104"/>
                  </a:lnTo>
                  <a:lnTo>
                    <a:pt x="264" y="91"/>
                  </a:lnTo>
                  <a:lnTo>
                    <a:pt x="249" y="80"/>
                  </a:lnTo>
                  <a:lnTo>
                    <a:pt x="221" y="63"/>
                  </a:lnTo>
                  <a:lnTo>
                    <a:pt x="189" y="52"/>
                  </a:lnTo>
                  <a:lnTo>
                    <a:pt x="152" y="43"/>
                  </a:lnTo>
                  <a:lnTo>
                    <a:pt x="83" y="43"/>
                  </a:lnTo>
                  <a:lnTo>
                    <a:pt x="34" y="82"/>
                  </a:lnTo>
                  <a:lnTo>
                    <a:pt x="37" y="202"/>
                  </a:lnTo>
                  <a:lnTo>
                    <a:pt x="36" y="232"/>
                  </a:lnTo>
                  <a:lnTo>
                    <a:pt x="48" y="283"/>
                  </a:lnTo>
                  <a:lnTo>
                    <a:pt x="60" y="328"/>
                  </a:lnTo>
                  <a:lnTo>
                    <a:pt x="84" y="413"/>
                  </a:lnTo>
                  <a:lnTo>
                    <a:pt x="110" y="597"/>
                  </a:lnTo>
                  <a:lnTo>
                    <a:pt x="90" y="713"/>
                  </a:lnTo>
                  <a:lnTo>
                    <a:pt x="83" y="726"/>
                  </a:lnTo>
                  <a:lnTo>
                    <a:pt x="69" y="733"/>
                  </a:lnTo>
                  <a:lnTo>
                    <a:pt x="58" y="732"/>
                  </a:lnTo>
                  <a:lnTo>
                    <a:pt x="53" y="721"/>
                  </a:lnTo>
                  <a:lnTo>
                    <a:pt x="70" y="591"/>
                  </a:lnTo>
                  <a:lnTo>
                    <a:pt x="64" y="495"/>
                  </a:lnTo>
                  <a:lnTo>
                    <a:pt x="47" y="412"/>
                  </a:lnTo>
                  <a:lnTo>
                    <a:pt x="26" y="330"/>
                  </a:lnTo>
                  <a:lnTo>
                    <a:pt x="1" y="236"/>
                  </a:lnTo>
                  <a:lnTo>
                    <a:pt x="0" y="202"/>
                  </a:lnTo>
                  <a:lnTo>
                    <a:pt x="2" y="73"/>
                  </a:lnTo>
                  <a:lnTo>
                    <a:pt x="13" y="52"/>
                  </a:lnTo>
                  <a:lnTo>
                    <a:pt x="28" y="35"/>
                  </a:lnTo>
                  <a:lnTo>
                    <a:pt x="46" y="21"/>
                  </a:lnTo>
                  <a:lnTo>
                    <a:pt x="65" y="11"/>
                  </a:lnTo>
                  <a:lnTo>
                    <a:pt x="108" y="0"/>
                  </a:lnTo>
                  <a:lnTo>
                    <a:pt x="158" y="0"/>
                  </a:lnTo>
                  <a:lnTo>
                    <a:pt x="239" y="24"/>
                  </a:lnTo>
                  <a:lnTo>
                    <a:pt x="274" y="43"/>
                  </a:lnTo>
                  <a:lnTo>
                    <a:pt x="310" y="71"/>
                  </a:lnTo>
                  <a:lnTo>
                    <a:pt x="343" y="108"/>
                  </a:lnTo>
                  <a:lnTo>
                    <a:pt x="368" y="145"/>
                  </a:lnTo>
                  <a:lnTo>
                    <a:pt x="389" y="184"/>
                  </a:lnTo>
                  <a:lnTo>
                    <a:pt x="413" y="227"/>
                  </a:lnTo>
                  <a:lnTo>
                    <a:pt x="432" y="328"/>
                  </a:lnTo>
                  <a:lnTo>
                    <a:pt x="427" y="376"/>
                  </a:lnTo>
                  <a:lnTo>
                    <a:pt x="416" y="423"/>
                  </a:lnTo>
                  <a:lnTo>
                    <a:pt x="381" y="627"/>
                  </a:lnTo>
                  <a:lnTo>
                    <a:pt x="374" y="637"/>
                  </a:lnTo>
                  <a:lnTo>
                    <a:pt x="365" y="628"/>
                  </a:lnTo>
                  <a:lnTo>
                    <a:pt x="365" y="6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50"/>
            <p:cNvSpPr>
              <a:spLocks/>
            </p:cNvSpPr>
            <p:nvPr/>
          </p:nvSpPr>
          <p:spPr bwMode="auto">
            <a:xfrm>
              <a:off x="8329689" y="3369897"/>
              <a:ext cx="71306" cy="15369"/>
            </a:xfrm>
            <a:custGeom>
              <a:avLst/>
              <a:gdLst/>
              <a:ahLst/>
              <a:cxnLst>
                <a:cxn ang="0">
                  <a:pos x="16" y="17"/>
                </a:cxn>
                <a:cxn ang="0">
                  <a:pos x="40" y="6"/>
                </a:cxn>
                <a:cxn ang="0">
                  <a:pos x="116" y="0"/>
                </a:cxn>
                <a:cxn ang="0">
                  <a:pos x="192" y="8"/>
                </a:cxn>
                <a:cxn ang="0">
                  <a:pos x="202" y="21"/>
                </a:cxn>
                <a:cxn ang="0">
                  <a:pos x="196" y="32"/>
                </a:cxn>
                <a:cxn ang="0">
                  <a:pos x="118" y="28"/>
                </a:cxn>
                <a:cxn ang="0">
                  <a:pos x="57" y="45"/>
                </a:cxn>
                <a:cxn ang="0">
                  <a:pos x="32" y="49"/>
                </a:cxn>
                <a:cxn ang="0">
                  <a:pos x="7" y="40"/>
                </a:cxn>
                <a:cxn ang="0">
                  <a:pos x="0" y="24"/>
                </a:cxn>
                <a:cxn ang="0">
                  <a:pos x="5" y="17"/>
                </a:cxn>
                <a:cxn ang="0">
                  <a:pos x="16" y="17"/>
                </a:cxn>
                <a:cxn ang="0">
                  <a:pos x="16" y="17"/>
                </a:cxn>
              </a:cxnLst>
              <a:rect l="0" t="0" r="r" b="b"/>
              <a:pathLst>
                <a:path w="202" h="49">
                  <a:moveTo>
                    <a:pt x="16" y="17"/>
                  </a:moveTo>
                  <a:lnTo>
                    <a:pt x="40" y="6"/>
                  </a:lnTo>
                  <a:lnTo>
                    <a:pt x="116" y="0"/>
                  </a:lnTo>
                  <a:lnTo>
                    <a:pt x="192" y="8"/>
                  </a:lnTo>
                  <a:lnTo>
                    <a:pt x="202" y="21"/>
                  </a:lnTo>
                  <a:lnTo>
                    <a:pt x="196" y="32"/>
                  </a:lnTo>
                  <a:lnTo>
                    <a:pt x="118" y="28"/>
                  </a:lnTo>
                  <a:lnTo>
                    <a:pt x="57" y="45"/>
                  </a:lnTo>
                  <a:lnTo>
                    <a:pt x="32" y="49"/>
                  </a:lnTo>
                  <a:lnTo>
                    <a:pt x="7" y="40"/>
                  </a:lnTo>
                  <a:lnTo>
                    <a:pt x="0" y="24"/>
                  </a:lnTo>
                  <a:lnTo>
                    <a:pt x="5" y="17"/>
                  </a:lnTo>
                  <a:lnTo>
                    <a:pt x="16" y="17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51"/>
            <p:cNvSpPr>
              <a:spLocks/>
            </p:cNvSpPr>
            <p:nvPr/>
          </p:nvSpPr>
          <p:spPr bwMode="auto">
            <a:xfrm>
              <a:off x="8223428" y="3426644"/>
              <a:ext cx="219512" cy="276641"/>
            </a:xfrm>
            <a:custGeom>
              <a:avLst/>
              <a:gdLst/>
              <a:ahLst/>
              <a:cxnLst>
                <a:cxn ang="0">
                  <a:pos x="618" y="17"/>
                </a:cxn>
                <a:cxn ang="0">
                  <a:pos x="437" y="39"/>
                </a:cxn>
                <a:cxn ang="0">
                  <a:pos x="353" y="60"/>
                </a:cxn>
                <a:cxn ang="0">
                  <a:pos x="310" y="75"/>
                </a:cxn>
                <a:cxn ang="0">
                  <a:pos x="263" y="94"/>
                </a:cxn>
                <a:cxn ang="0">
                  <a:pos x="162" y="132"/>
                </a:cxn>
                <a:cxn ang="0">
                  <a:pos x="71" y="185"/>
                </a:cxn>
                <a:cxn ang="0">
                  <a:pos x="47" y="250"/>
                </a:cxn>
                <a:cxn ang="0">
                  <a:pos x="57" y="270"/>
                </a:cxn>
                <a:cxn ang="0">
                  <a:pos x="75" y="286"/>
                </a:cxn>
                <a:cxn ang="0">
                  <a:pos x="100" y="347"/>
                </a:cxn>
                <a:cxn ang="0">
                  <a:pos x="83" y="370"/>
                </a:cxn>
                <a:cxn ang="0">
                  <a:pos x="64" y="392"/>
                </a:cxn>
                <a:cxn ang="0">
                  <a:pos x="21" y="464"/>
                </a:cxn>
                <a:cxn ang="0">
                  <a:pos x="21" y="486"/>
                </a:cxn>
                <a:cxn ang="0">
                  <a:pos x="32" y="503"/>
                </a:cxn>
                <a:cxn ang="0">
                  <a:pos x="64" y="539"/>
                </a:cxn>
                <a:cxn ang="0">
                  <a:pos x="104" y="581"/>
                </a:cxn>
                <a:cxn ang="0">
                  <a:pos x="116" y="629"/>
                </a:cxn>
                <a:cxn ang="0">
                  <a:pos x="102" y="675"/>
                </a:cxn>
                <a:cxn ang="0">
                  <a:pos x="75" y="775"/>
                </a:cxn>
                <a:cxn ang="0">
                  <a:pos x="91" y="796"/>
                </a:cxn>
                <a:cxn ang="0">
                  <a:pos x="111" y="814"/>
                </a:cxn>
                <a:cxn ang="0">
                  <a:pos x="146" y="868"/>
                </a:cxn>
                <a:cxn ang="0">
                  <a:pos x="160" y="895"/>
                </a:cxn>
                <a:cxn ang="0">
                  <a:pos x="179" y="924"/>
                </a:cxn>
                <a:cxn ang="0">
                  <a:pos x="176" y="935"/>
                </a:cxn>
                <a:cxn ang="0">
                  <a:pos x="164" y="934"/>
                </a:cxn>
                <a:cxn ang="0">
                  <a:pos x="144" y="905"/>
                </a:cxn>
                <a:cxn ang="0">
                  <a:pos x="126" y="883"/>
                </a:cxn>
                <a:cxn ang="0">
                  <a:pos x="107" y="860"/>
                </a:cxn>
                <a:cxn ang="0">
                  <a:pos x="88" y="833"/>
                </a:cxn>
                <a:cxn ang="0">
                  <a:pos x="46" y="783"/>
                </a:cxn>
                <a:cxn ang="0">
                  <a:pos x="50" y="735"/>
                </a:cxn>
                <a:cxn ang="0">
                  <a:pos x="63" y="693"/>
                </a:cxn>
                <a:cxn ang="0">
                  <a:pos x="70" y="652"/>
                </a:cxn>
                <a:cxn ang="0">
                  <a:pos x="59" y="609"/>
                </a:cxn>
                <a:cxn ang="0">
                  <a:pos x="21" y="570"/>
                </a:cxn>
                <a:cxn ang="0">
                  <a:pos x="0" y="516"/>
                </a:cxn>
                <a:cxn ang="0">
                  <a:pos x="5" y="456"/>
                </a:cxn>
                <a:cxn ang="0">
                  <a:pos x="49" y="384"/>
                </a:cxn>
                <a:cxn ang="0">
                  <a:pos x="64" y="342"/>
                </a:cxn>
                <a:cxn ang="0">
                  <a:pos x="44" y="307"/>
                </a:cxn>
                <a:cxn ang="0">
                  <a:pos x="31" y="281"/>
                </a:cxn>
                <a:cxn ang="0">
                  <a:pos x="28" y="249"/>
                </a:cxn>
                <a:cxn ang="0">
                  <a:pos x="55" y="178"/>
                </a:cxn>
                <a:cxn ang="0">
                  <a:pos x="74" y="153"/>
                </a:cxn>
                <a:cxn ang="0">
                  <a:pos x="94" y="133"/>
                </a:cxn>
                <a:cxn ang="0">
                  <a:pos x="117" y="116"/>
                </a:cxn>
                <a:cxn ang="0">
                  <a:pos x="146" y="102"/>
                </a:cxn>
                <a:cxn ang="0">
                  <a:pos x="199" y="86"/>
                </a:cxn>
                <a:cxn ang="0">
                  <a:pos x="253" y="73"/>
                </a:cxn>
                <a:cxn ang="0">
                  <a:pos x="301" y="54"/>
                </a:cxn>
                <a:cxn ang="0">
                  <a:pos x="345" y="39"/>
                </a:cxn>
                <a:cxn ang="0">
                  <a:pos x="431" y="21"/>
                </a:cxn>
                <a:cxn ang="0">
                  <a:pos x="617" y="0"/>
                </a:cxn>
                <a:cxn ang="0">
                  <a:pos x="627" y="7"/>
                </a:cxn>
                <a:cxn ang="0">
                  <a:pos x="618" y="17"/>
                </a:cxn>
                <a:cxn ang="0">
                  <a:pos x="618" y="17"/>
                </a:cxn>
              </a:cxnLst>
              <a:rect l="0" t="0" r="r" b="b"/>
              <a:pathLst>
                <a:path w="627" h="935">
                  <a:moveTo>
                    <a:pt x="618" y="17"/>
                  </a:moveTo>
                  <a:lnTo>
                    <a:pt x="437" y="39"/>
                  </a:lnTo>
                  <a:lnTo>
                    <a:pt x="353" y="60"/>
                  </a:lnTo>
                  <a:lnTo>
                    <a:pt x="310" y="75"/>
                  </a:lnTo>
                  <a:lnTo>
                    <a:pt x="263" y="94"/>
                  </a:lnTo>
                  <a:lnTo>
                    <a:pt x="162" y="132"/>
                  </a:lnTo>
                  <a:lnTo>
                    <a:pt x="71" y="185"/>
                  </a:lnTo>
                  <a:lnTo>
                    <a:pt x="47" y="250"/>
                  </a:lnTo>
                  <a:lnTo>
                    <a:pt x="57" y="270"/>
                  </a:lnTo>
                  <a:lnTo>
                    <a:pt x="75" y="286"/>
                  </a:lnTo>
                  <a:lnTo>
                    <a:pt x="100" y="347"/>
                  </a:lnTo>
                  <a:lnTo>
                    <a:pt x="83" y="370"/>
                  </a:lnTo>
                  <a:lnTo>
                    <a:pt x="64" y="392"/>
                  </a:lnTo>
                  <a:lnTo>
                    <a:pt x="21" y="464"/>
                  </a:lnTo>
                  <a:lnTo>
                    <a:pt x="21" y="486"/>
                  </a:lnTo>
                  <a:lnTo>
                    <a:pt x="32" y="503"/>
                  </a:lnTo>
                  <a:lnTo>
                    <a:pt x="64" y="539"/>
                  </a:lnTo>
                  <a:lnTo>
                    <a:pt x="104" y="581"/>
                  </a:lnTo>
                  <a:lnTo>
                    <a:pt x="116" y="629"/>
                  </a:lnTo>
                  <a:lnTo>
                    <a:pt x="102" y="675"/>
                  </a:lnTo>
                  <a:lnTo>
                    <a:pt x="75" y="775"/>
                  </a:lnTo>
                  <a:lnTo>
                    <a:pt x="91" y="796"/>
                  </a:lnTo>
                  <a:lnTo>
                    <a:pt x="111" y="814"/>
                  </a:lnTo>
                  <a:lnTo>
                    <a:pt x="146" y="868"/>
                  </a:lnTo>
                  <a:lnTo>
                    <a:pt x="160" y="895"/>
                  </a:lnTo>
                  <a:lnTo>
                    <a:pt x="179" y="924"/>
                  </a:lnTo>
                  <a:lnTo>
                    <a:pt x="176" y="935"/>
                  </a:lnTo>
                  <a:lnTo>
                    <a:pt x="164" y="934"/>
                  </a:lnTo>
                  <a:lnTo>
                    <a:pt x="144" y="905"/>
                  </a:lnTo>
                  <a:lnTo>
                    <a:pt x="126" y="883"/>
                  </a:lnTo>
                  <a:lnTo>
                    <a:pt x="107" y="860"/>
                  </a:lnTo>
                  <a:lnTo>
                    <a:pt x="88" y="833"/>
                  </a:lnTo>
                  <a:lnTo>
                    <a:pt x="46" y="783"/>
                  </a:lnTo>
                  <a:lnTo>
                    <a:pt x="50" y="735"/>
                  </a:lnTo>
                  <a:lnTo>
                    <a:pt x="63" y="693"/>
                  </a:lnTo>
                  <a:lnTo>
                    <a:pt x="70" y="652"/>
                  </a:lnTo>
                  <a:lnTo>
                    <a:pt x="59" y="609"/>
                  </a:lnTo>
                  <a:lnTo>
                    <a:pt x="21" y="570"/>
                  </a:lnTo>
                  <a:lnTo>
                    <a:pt x="0" y="516"/>
                  </a:lnTo>
                  <a:lnTo>
                    <a:pt x="5" y="456"/>
                  </a:lnTo>
                  <a:lnTo>
                    <a:pt x="49" y="384"/>
                  </a:lnTo>
                  <a:lnTo>
                    <a:pt x="64" y="342"/>
                  </a:lnTo>
                  <a:lnTo>
                    <a:pt x="44" y="307"/>
                  </a:lnTo>
                  <a:lnTo>
                    <a:pt x="31" y="281"/>
                  </a:lnTo>
                  <a:lnTo>
                    <a:pt x="28" y="249"/>
                  </a:lnTo>
                  <a:lnTo>
                    <a:pt x="55" y="178"/>
                  </a:lnTo>
                  <a:lnTo>
                    <a:pt x="74" y="153"/>
                  </a:lnTo>
                  <a:lnTo>
                    <a:pt x="94" y="133"/>
                  </a:lnTo>
                  <a:lnTo>
                    <a:pt x="117" y="116"/>
                  </a:lnTo>
                  <a:lnTo>
                    <a:pt x="146" y="102"/>
                  </a:lnTo>
                  <a:lnTo>
                    <a:pt x="199" y="86"/>
                  </a:lnTo>
                  <a:lnTo>
                    <a:pt x="253" y="73"/>
                  </a:lnTo>
                  <a:lnTo>
                    <a:pt x="301" y="54"/>
                  </a:lnTo>
                  <a:lnTo>
                    <a:pt x="345" y="39"/>
                  </a:lnTo>
                  <a:lnTo>
                    <a:pt x="431" y="21"/>
                  </a:lnTo>
                  <a:lnTo>
                    <a:pt x="617" y="0"/>
                  </a:lnTo>
                  <a:lnTo>
                    <a:pt x="627" y="7"/>
                  </a:lnTo>
                  <a:lnTo>
                    <a:pt x="618" y="17"/>
                  </a:lnTo>
                  <a:lnTo>
                    <a:pt x="6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52"/>
            <p:cNvSpPr>
              <a:spLocks/>
            </p:cNvSpPr>
            <p:nvPr/>
          </p:nvSpPr>
          <p:spPr bwMode="auto">
            <a:xfrm>
              <a:off x="8277957" y="3721019"/>
              <a:ext cx="39149" cy="26009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28" y="29"/>
                </a:cxn>
                <a:cxn ang="0">
                  <a:pos x="47" y="44"/>
                </a:cxn>
                <a:cxn ang="0">
                  <a:pos x="77" y="58"/>
                </a:cxn>
                <a:cxn ang="0">
                  <a:pos x="108" y="72"/>
                </a:cxn>
                <a:cxn ang="0">
                  <a:pos x="114" y="83"/>
                </a:cxn>
                <a:cxn ang="0">
                  <a:pos x="103" y="88"/>
                </a:cxn>
                <a:cxn ang="0">
                  <a:pos x="35" y="68"/>
                </a:cxn>
                <a:cxn ang="0">
                  <a:pos x="10" y="44"/>
                </a:cxn>
                <a:cxn ang="0">
                  <a:pos x="0" y="10"/>
                </a:cxn>
                <a:cxn ang="0">
                  <a:pos x="7" y="0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114" h="88">
                  <a:moveTo>
                    <a:pt x="18" y="8"/>
                  </a:moveTo>
                  <a:lnTo>
                    <a:pt x="28" y="29"/>
                  </a:lnTo>
                  <a:lnTo>
                    <a:pt x="47" y="44"/>
                  </a:lnTo>
                  <a:lnTo>
                    <a:pt x="77" y="58"/>
                  </a:lnTo>
                  <a:lnTo>
                    <a:pt x="108" y="72"/>
                  </a:lnTo>
                  <a:lnTo>
                    <a:pt x="114" y="83"/>
                  </a:lnTo>
                  <a:lnTo>
                    <a:pt x="103" y="88"/>
                  </a:lnTo>
                  <a:lnTo>
                    <a:pt x="35" y="68"/>
                  </a:lnTo>
                  <a:lnTo>
                    <a:pt x="10" y="44"/>
                  </a:lnTo>
                  <a:lnTo>
                    <a:pt x="0" y="10"/>
                  </a:lnTo>
                  <a:lnTo>
                    <a:pt x="7" y="0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53"/>
            <p:cNvSpPr>
              <a:spLocks/>
            </p:cNvSpPr>
            <p:nvPr/>
          </p:nvSpPr>
          <p:spPr bwMode="auto">
            <a:xfrm>
              <a:off x="8324096" y="3713926"/>
              <a:ext cx="135622" cy="46107"/>
            </a:xfrm>
            <a:custGeom>
              <a:avLst/>
              <a:gdLst/>
              <a:ahLst/>
              <a:cxnLst>
                <a:cxn ang="0">
                  <a:pos x="9" y="142"/>
                </a:cxn>
                <a:cxn ang="0">
                  <a:pos x="136" y="121"/>
                </a:cxn>
                <a:cxn ang="0">
                  <a:pos x="258" y="86"/>
                </a:cxn>
                <a:cxn ang="0">
                  <a:pos x="328" y="62"/>
                </a:cxn>
                <a:cxn ang="0">
                  <a:pos x="373" y="4"/>
                </a:cxn>
                <a:cxn ang="0">
                  <a:pos x="384" y="0"/>
                </a:cxn>
                <a:cxn ang="0">
                  <a:pos x="389" y="12"/>
                </a:cxn>
                <a:cxn ang="0">
                  <a:pos x="373" y="52"/>
                </a:cxn>
                <a:cxn ang="0">
                  <a:pos x="353" y="91"/>
                </a:cxn>
                <a:cxn ang="0">
                  <a:pos x="313" y="107"/>
                </a:cxn>
                <a:cxn ang="0">
                  <a:pos x="273" y="121"/>
                </a:cxn>
                <a:cxn ang="0">
                  <a:pos x="239" y="132"/>
                </a:cxn>
                <a:cxn ang="0">
                  <a:pos x="207" y="141"/>
                </a:cxn>
                <a:cxn ang="0">
                  <a:pos x="145" y="149"/>
                </a:cxn>
                <a:cxn ang="0">
                  <a:pos x="12" y="160"/>
                </a:cxn>
                <a:cxn ang="0">
                  <a:pos x="0" y="152"/>
                </a:cxn>
                <a:cxn ang="0">
                  <a:pos x="9" y="142"/>
                </a:cxn>
                <a:cxn ang="0">
                  <a:pos x="9" y="142"/>
                </a:cxn>
              </a:cxnLst>
              <a:rect l="0" t="0" r="r" b="b"/>
              <a:pathLst>
                <a:path w="389" h="160">
                  <a:moveTo>
                    <a:pt x="9" y="142"/>
                  </a:moveTo>
                  <a:lnTo>
                    <a:pt x="136" y="121"/>
                  </a:lnTo>
                  <a:lnTo>
                    <a:pt x="258" y="86"/>
                  </a:lnTo>
                  <a:lnTo>
                    <a:pt x="328" y="62"/>
                  </a:lnTo>
                  <a:lnTo>
                    <a:pt x="373" y="4"/>
                  </a:lnTo>
                  <a:lnTo>
                    <a:pt x="384" y="0"/>
                  </a:lnTo>
                  <a:lnTo>
                    <a:pt x="389" y="12"/>
                  </a:lnTo>
                  <a:lnTo>
                    <a:pt x="373" y="52"/>
                  </a:lnTo>
                  <a:lnTo>
                    <a:pt x="353" y="91"/>
                  </a:lnTo>
                  <a:lnTo>
                    <a:pt x="313" y="107"/>
                  </a:lnTo>
                  <a:lnTo>
                    <a:pt x="273" y="121"/>
                  </a:lnTo>
                  <a:lnTo>
                    <a:pt x="239" y="132"/>
                  </a:lnTo>
                  <a:lnTo>
                    <a:pt x="207" y="141"/>
                  </a:lnTo>
                  <a:lnTo>
                    <a:pt x="145" y="149"/>
                  </a:lnTo>
                  <a:lnTo>
                    <a:pt x="12" y="160"/>
                  </a:lnTo>
                  <a:lnTo>
                    <a:pt x="0" y="152"/>
                  </a:lnTo>
                  <a:lnTo>
                    <a:pt x="9" y="142"/>
                  </a:lnTo>
                  <a:lnTo>
                    <a:pt x="9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54"/>
            <p:cNvSpPr>
              <a:spLocks/>
            </p:cNvSpPr>
            <p:nvPr/>
          </p:nvSpPr>
          <p:spPr bwMode="auto">
            <a:xfrm>
              <a:off x="8352059" y="3663090"/>
              <a:ext cx="137020" cy="2364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5" y="21"/>
                </a:cxn>
                <a:cxn ang="0">
                  <a:pos x="133" y="35"/>
                </a:cxn>
                <a:cxn ang="0">
                  <a:pos x="258" y="18"/>
                </a:cxn>
                <a:cxn ang="0">
                  <a:pos x="317" y="9"/>
                </a:cxn>
                <a:cxn ang="0">
                  <a:pos x="384" y="5"/>
                </a:cxn>
                <a:cxn ang="0">
                  <a:pos x="392" y="14"/>
                </a:cxn>
                <a:cxn ang="0">
                  <a:pos x="384" y="22"/>
                </a:cxn>
                <a:cxn ang="0">
                  <a:pos x="317" y="31"/>
                </a:cxn>
                <a:cxn ang="0">
                  <a:pos x="259" y="50"/>
                </a:cxn>
                <a:cxn ang="0">
                  <a:pos x="201" y="71"/>
                </a:cxn>
                <a:cxn ang="0">
                  <a:pos x="134" y="82"/>
                </a:cxn>
                <a:cxn ang="0">
                  <a:pos x="85" y="77"/>
                </a:cxn>
                <a:cxn ang="0">
                  <a:pos x="38" y="61"/>
                </a:cxn>
                <a:cxn ang="0">
                  <a:pos x="22" y="36"/>
                </a:cxn>
                <a:cxn ang="0">
                  <a:pos x="5" y="16"/>
                </a:cxn>
                <a:cxn ang="0">
                  <a:pos x="0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392" h="82">
                  <a:moveTo>
                    <a:pt x="12" y="0"/>
                  </a:moveTo>
                  <a:lnTo>
                    <a:pt x="65" y="21"/>
                  </a:lnTo>
                  <a:lnTo>
                    <a:pt x="133" y="35"/>
                  </a:lnTo>
                  <a:lnTo>
                    <a:pt x="258" y="18"/>
                  </a:lnTo>
                  <a:lnTo>
                    <a:pt x="317" y="9"/>
                  </a:lnTo>
                  <a:lnTo>
                    <a:pt x="384" y="5"/>
                  </a:lnTo>
                  <a:lnTo>
                    <a:pt x="392" y="14"/>
                  </a:lnTo>
                  <a:lnTo>
                    <a:pt x="384" y="22"/>
                  </a:lnTo>
                  <a:lnTo>
                    <a:pt x="317" y="31"/>
                  </a:lnTo>
                  <a:lnTo>
                    <a:pt x="259" y="50"/>
                  </a:lnTo>
                  <a:lnTo>
                    <a:pt x="201" y="71"/>
                  </a:lnTo>
                  <a:lnTo>
                    <a:pt x="134" y="82"/>
                  </a:lnTo>
                  <a:lnTo>
                    <a:pt x="85" y="77"/>
                  </a:lnTo>
                  <a:lnTo>
                    <a:pt x="38" y="61"/>
                  </a:lnTo>
                  <a:lnTo>
                    <a:pt x="22" y="36"/>
                  </a:lnTo>
                  <a:lnTo>
                    <a:pt x="5" y="1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55"/>
            <p:cNvSpPr>
              <a:spLocks/>
            </p:cNvSpPr>
            <p:nvPr/>
          </p:nvSpPr>
          <p:spPr bwMode="auto">
            <a:xfrm>
              <a:off x="8321300" y="3583880"/>
              <a:ext cx="145409" cy="18916"/>
            </a:xfrm>
            <a:custGeom>
              <a:avLst/>
              <a:gdLst/>
              <a:ahLst/>
              <a:cxnLst>
                <a:cxn ang="0">
                  <a:pos x="11" y="24"/>
                </a:cxn>
                <a:cxn ang="0">
                  <a:pos x="79" y="26"/>
                </a:cxn>
                <a:cxn ang="0">
                  <a:pos x="147" y="13"/>
                </a:cxn>
                <a:cxn ang="0">
                  <a:pos x="216" y="2"/>
                </a:cxn>
                <a:cxn ang="0">
                  <a:pos x="277" y="0"/>
                </a:cxn>
                <a:cxn ang="0">
                  <a:pos x="406" y="1"/>
                </a:cxn>
                <a:cxn ang="0">
                  <a:pos x="415" y="8"/>
                </a:cxn>
                <a:cxn ang="0">
                  <a:pos x="406" y="18"/>
                </a:cxn>
                <a:cxn ang="0">
                  <a:pos x="283" y="33"/>
                </a:cxn>
                <a:cxn ang="0">
                  <a:pos x="226" y="48"/>
                </a:cxn>
                <a:cxn ang="0">
                  <a:pos x="159" y="64"/>
                </a:cxn>
                <a:cxn ang="0">
                  <a:pos x="84" y="61"/>
                </a:cxn>
                <a:cxn ang="0">
                  <a:pos x="7" y="42"/>
                </a:cxn>
                <a:cxn ang="0">
                  <a:pos x="0" y="31"/>
                </a:cxn>
                <a:cxn ang="0">
                  <a:pos x="11" y="24"/>
                </a:cxn>
                <a:cxn ang="0">
                  <a:pos x="11" y="24"/>
                </a:cxn>
              </a:cxnLst>
              <a:rect l="0" t="0" r="r" b="b"/>
              <a:pathLst>
                <a:path w="415" h="64">
                  <a:moveTo>
                    <a:pt x="11" y="24"/>
                  </a:moveTo>
                  <a:lnTo>
                    <a:pt x="79" y="26"/>
                  </a:lnTo>
                  <a:lnTo>
                    <a:pt x="147" y="13"/>
                  </a:lnTo>
                  <a:lnTo>
                    <a:pt x="216" y="2"/>
                  </a:lnTo>
                  <a:lnTo>
                    <a:pt x="277" y="0"/>
                  </a:lnTo>
                  <a:lnTo>
                    <a:pt x="406" y="1"/>
                  </a:lnTo>
                  <a:lnTo>
                    <a:pt x="415" y="8"/>
                  </a:lnTo>
                  <a:lnTo>
                    <a:pt x="406" y="18"/>
                  </a:lnTo>
                  <a:lnTo>
                    <a:pt x="283" y="33"/>
                  </a:lnTo>
                  <a:lnTo>
                    <a:pt x="226" y="48"/>
                  </a:lnTo>
                  <a:lnTo>
                    <a:pt x="159" y="64"/>
                  </a:lnTo>
                  <a:lnTo>
                    <a:pt x="84" y="61"/>
                  </a:lnTo>
                  <a:lnTo>
                    <a:pt x="7" y="42"/>
                  </a:lnTo>
                  <a:lnTo>
                    <a:pt x="0" y="31"/>
                  </a:lnTo>
                  <a:lnTo>
                    <a:pt x="11" y="24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56"/>
            <p:cNvSpPr>
              <a:spLocks/>
            </p:cNvSpPr>
            <p:nvPr/>
          </p:nvSpPr>
          <p:spPr bwMode="auto">
            <a:xfrm>
              <a:off x="8304522" y="3501124"/>
              <a:ext cx="180363" cy="27191"/>
            </a:xfrm>
            <a:custGeom>
              <a:avLst/>
              <a:gdLst/>
              <a:ahLst/>
              <a:cxnLst>
                <a:cxn ang="0">
                  <a:pos x="11" y="41"/>
                </a:cxn>
                <a:cxn ang="0">
                  <a:pos x="81" y="43"/>
                </a:cxn>
                <a:cxn ang="0">
                  <a:pos x="123" y="43"/>
                </a:cxn>
                <a:cxn ang="0">
                  <a:pos x="164" y="37"/>
                </a:cxn>
                <a:cxn ang="0">
                  <a:pos x="211" y="25"/>
                </a:cxn>
                <a:cxn ang="0">
                  <a:pos x="253" y="16"/>
                </a:cxn>
                <a:cxn ang="0">
                  <a:pos x="332" y="7"/>
                </a:cxn>
                <a:cxn ang="0">
                  <a:pos x="504" y="0"/>
                </a:cxn>
                <a:cxn ang="0">
                  <a:pos x="514" y="7"/>
                </a:cxn>
                <a:cxn ang="0">
                  <a:pos x="506" y="16"/>
                </a:cxn>
                <a:cxn ang="0">
                  <a:pos x="339" y="41"/>
                </a:cxn>
                <a:cxn ang="0">
                  <a:pos x="261" y="61"/>
                </a:cxn>
                <a:cxn ang="0">
                  <a:pos x="221" y="72"/>
                </a:cxn>
                <a:cxn ang="0">
                  <a:pos x="175" y="85"/>
                </a:cxn>
                <a:cxn ang="0">
                  <a:pos x="123" y="93"/>
                </a:cxn>
                <a:cxn ang="0">
                  <a:pos x="71" y="93"/>
                </a:cxn>
                <a:cxn ang="0">
                  <a:pos x="38" y="75"/>
                </a:cxn>
                <a:cxn ang="0">
                  <a:pos x="23" y="65"/>
                </a:cxn>
                <a:cxn ang="0">
                  <a:pos x="6" y="57"/>
                </a:cxn>
                <a:cxn ang="0">
                  <a:pos x="0" y="46"/>
                </a:cxn>
                <a:cxn ang="0">
                  <a:pos x="11" y="41"/>
                </a:cxn>
                <a:cxn ang="0">
                  <a:pos x="11" y="41"/>
                </a:cxn>
              </a:cxnLst>
              <a:rect l="0" t="0" r="r" b="b"/>
              <a:pathLst>
                <a:path w="514" h="93">
                  <a:moveTo>
                    <a:pt x="11" y="41"/>
                  </a:moveTo>
                  <a:lnTo>
                    <a:pt x="81" y="43"/>
                  </a:lnTo>
                  <a:lnTo>
                    <a:pt x="123" y="43"/>
                  </a:lnTo>
                  <a:lnTo>
                    <a:pt x="164" y="37"/>
                  </a:lnTo>
                  <a:lnTo>
                    <a:pt x="211" y="25"/>
                  </a:lnTo>
                  <a:lnTo>
                    <a:pt x="253" y="16"/>
                  </a:lnTo>
                  <a:lnTo>
                    <a:pt x="332" y="7"/>
                  </a:lnTo>
                  <a:lnTo>
                    <a:pt x="504" y="0"/>
                  </a:lnTo>
                  <a:lnTo>
                    <a:pt x="514" y="7"/>
                  </a:lnTo>
                  <a:lnTo>
                    <a:pt x="506" y="16"/>
                  </a:lnTo>
                  <a:lnTo>
                    <a:pt x="339" y="41"/>
                  </a:lnTo>
                  <a:lnTo>
                    <a:pt x="261" y="61"/>
                  </a:lnTo>
                  <a:lnTo>
                    <a:pt x="221" y="72"/>
                  </a:lnTo>
                  <a:lnTo>
                    <a:pt x="175" y="85"/>
                  </a:lnTo>
                  <a:lnTo>
                    <a:pt x="123" y="93"/>
                  </a:lnTo>
                  <a:lnTo>
                    <a:pt x="71" y="93"/>
                  </a:lnTo>
                  <a:lnTo>
                    <a:pt x="38" y="75"/>
                  </a:lnTo>
                  <a:lnTo>
                    <a:pt x="23" y="65"/>
                  </a:lnTo>
                  <a:lnTo>
                    <a:pt x="6" y="57"/>
                  </a:lnTo>
                  <a:lnTo>
                    <a:pt x="0" y="46"/>
                  </a:lnTo>
                  <a:lnTo>
                    <a:pt x="11" y="41"/>
                  </a:lnTo>
                  <a:lnTo>
                    <a:pt x="11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57"/>
            <p:cNvSpPr>
              <a:spLocks/>
            </p:cNvSpPr>
            <p:nvPr/>
          </p:nvSpPr>
          <p:spPr bwMode="auto">
            <a:xfrm>
              <a:off x="8462514" y="3442013"/>
              <a:ext cx="23769" cy="40196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42" y="33"/>
                </a:cxn>
                <a:cxn ang="0">
                  <a:pos x="70" y="65"/>
                </a:cxn>
                <a:cxn ang="0">
                  <a:pos x="67" y="125"/>
                </a:cxn>
                <a:cxn ang="0">
                  <a:pos x="58" y="133"/>
                </a:cxn>
                <a:cxn ang="0">
                  <a:pos x="49" y="125"/>
                </a:cxn>
                <a:cxn ang="0">
                  <a:pos x="39" y="76"/>
                </a:cxn>
                <a:cxn ang="0">
                  <a:pos x="0" y="11"/>
                </a:cxn>
                <a:cxn ang="0">
                  <a:pos x="3" y="0"/>
                </a:cxn>
                <a:cxn ang="0">
                  <a:pos x="15" y="2"/>
                </a:cxn>
                <a:cxn ang="0">
                  <a:pos x="15" y="2"/>
                </a:cxn>
              </a:cxnLst>
              <a:rect l="0" t="0" r="r" b="b"/>
              <a:pathLst>
                <a:path w="70" h="133">
                  <a:moveTo>
                    <a:pt x="15" y="2"/>
                  </a:moveTo>
                  <a:lnTo>
                    <a:pt x="42" y="33"/>
                  </a:lnTo>
                  <a:lnTo>
                    <a:pt x="70" y="65"/>
                  </a:lnTo>
                  <a:lnTo>
                    <a:pt x="67" y="125"/>
                  </a:lnTo>
                  <a:lnTo>
                    <a:pt x="58" y="133"/>
                  </a:lnTo>
                  <a:lnTo>
                    <a:pt x="49" y="125"/>
                  </a:lnTo>
                  <a:lnTo>
                    <a:pt x="39" y="76"/>
                  </a:lnTo>
                  <a:lnTo>
                    <a:pt x="0" y="11"/>
                  </a:lnTo>
                  <a:lnTo>
                    <a:pt x="3" y="0"/>
                  </a:lnTo>
                  <a:lnTo>
                    <a:pt x="15" y="2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58"/>
            <p:cNvSpPr>
              <a:spLocks/>
            </p:cNvSpPr>
            <p:nvPr/>
          </p:nvSpPr>
          <p:spPr bwMode="auto">
            <a:xfrm>
              <a:off x="8475098" y="3430191"/>
              <a:ext cx="67112" cy="1123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66" y="53"/>
                </a:cxn>
                <a:cxn ang="0">
                  <a:pos x="84" y="84"/>
                </a:cxn>
                <a:cxn ang="0">
                  <a:pos x="105" y="117"/>
                </a:cxn>
                <a:cxn ang="0">
                  <a:pos x="120" y="137"/>
                </a:cxn>
                <a:cxn ang="0">
                  <a:pos x="134" y="156"/>
                </a:cxn>
                <a:cxn ang="0">
                  <a:pos x="162" y="189"/>
                </a:cxn>
                <a:cxn ang="0">
                  <a:pos x="194" y="268"/>
                </a:cxn>
                <a:cxn ang="0">
                  <a:pos x="193" y="342"/>
                </a:cxn>
                <a:cxn ang="0">
                  <a:pos x="183" y="355"/>
                </a:cxn>
                <a:cxn ang="0">
                  <a:pos x="174" y="370"/>
                </a:cxn>
                <a:cxn ang="0">
                  <a:pos x="164" y="378"/>
                </a:cxn>
                <a:cxn ang="0">
                  <a:pos x="157" y="368"/>
                </a:cxn>
                <a:cxn ang="0">
                  <a:pos x="152" y="337"/>
                </a:cxn>
                <a:cxn ang="0">
                  <a:pos x="152" y="318"/>
                </a:cxn>
                <a:cxn ang="0">
                  <a:pos x="152" y="311"/>
                </a:cxn>
                <a:cxn ang="0">
                  <a:pos x="152" y="302"/>
                </a:cxn>
                <a:cxn ang="0">
                  <a:pos x="152" y="295"/>
                </a:cxn>
                <a:cxn ang="0">
                  <a:pos x="152" y="288"/>
                </a:cxn>
                <a:cxn ang="0">
                  <a:pos x="152" y="269"/>
                </a:cxn>
                <a:cxn ang="0">
                  <a:pos x="146" y="228"/>
                </a:cxn>
                <a:cxn ang="0">
                  <a:pos x="132" y="194"/>
                </a:cxn>
                <a:cxn ang="0">
                  <a:pos x="114" y="162"/>
                </a:cxn>
                <a:cxn ang="0">
                  <a:pos x="90" y="126"/>
                </a:cxn>
                <a:cxn ang="0">
                  <a:pos x="52" y="66"/>
                </a:cxn>
                <a:cxn ang="0">
                  <a:pos x="32" y="38"/>
                </a:cxn>
                <a:cxn ang="0">
                  <a:pos x="3" y="14"/>
                </a:cxn>
                <a:cxn ang="0">
                  <a:pos x="0" y="1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94" h="378">
                  <a:moveTo>
                    <a:pt x="13" y="0"/>
                  </a:moveTo>
                  <a:lnTo>
                    <a:pt x="66" y="53"/>
                  </a:lnTo>
                  <a:lnTo>
                    <a:pt x="84" y="84"/>
                  </a:lnTo>
                  <a:lnTo>
                    <a:pt x="105" y="117"/>
                  </a:lnTo>
                  <a:lnTo>
                    <a:pt x="120" y="137"/>
                  </a:lnTo>
                  <a:lnTo>
                    <a:pt x="134" y="156"/>
                  </a:lnTo>
                  <a:lnTo>
                    <a:pt x="162" y="189"/>
                  </a:lnTo>
                  <a:lnTo>
                    <a:pt x="194" y="268"/>
                  </a:lnTo>
                  <a:lnTo>
                    <a:pt x="193" y="342"/>
                  </a:lnTo>
                  <a:lnTo>
                    <a:pt x="183" y="355"/>
                  </a:lnTo>
                  <a:lnTo>
                    <a:pt x="174" y="370"/>
                  </a:lnTo>
                  <a:lnTo>
                    <a:pt x="164" y="378"/>
                  </a:lnTo>
                  <a:lnTo>
                    <a:pt x="157" y="368"/>
                  </a:lnTo>
                  <a:lnTo>
                    <a:pt x="152" y="337"/>
                  </a:lnTo>
                  <a:lnTo>
                    <a:pt x="152" y="318"/>
                  </a:lnTo>
                  <a:lnTo>
                    <a:pt x="152" y="311"/>
                  </a:lnTo>
                  <a:lnTo>
                    <a:pt x="152" y="302"/>
                  </a:lnTo>
                  <a:lnTo>
                    <a:pt x="152" y="295"/>
                  </a:lnTo>
                  <a:lnTo>
                    <a:pt x="152" y="288"/>
                  </a:lnTo>
                  <a:lnTo>
                    <a:pt x="152" y="269"/>
                  </a:lnTo>
                  <a:lnTo>
                    <a:pt x="146" y="228"/>
                  </a:lnTo>
                  <a:lnTo>
                    <a:pt x="132" y="194"/>
                  </a:lnTo>
                  <a:lnTo>
                    <a:pt x="114" y="162"/>
                  </a:lnTo>
                  <a:lnTo>
                    <a:pt x="90" y="126"/>
                  </a:lnTo>
                  <a:lnTo>
                    <a:pt x="52" y="66"/>
                  </a:lnTo>
                  <a:lnTo>
                    <a:pt x="32" y="38"/>
                  </a:lnTo>
                  <a:lnTo>
                    <a:pt x="3" y="14"/>
                  </a:lnTo>
                  <a:lnTo>
                    <a:pt x="0" y="1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59"/>
            <p:cNvSpPr>
              <a:spLocks/>
            </p:cNvSpPr>
            <p:nvPr/>
          </p:nvSpPr>
          <p:spPr bwMode="auto">
            <a:xfrm>
              <a:off x="8497469" y="3508218"/>
              <a:ext cx="57325" cy="12058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61" y="34"/>
                </a:cxn>
                <a:cxn ang="0">
                  <a:pos x="104" y="76"/>
                </a:cxn>
                <a:cxn ang="0">
                  <a:pos x="151" y="154"/>
                </a:cxn>
                <a:cxn ang="0">
                  <a:pos x="157" y="184"/>
                </a:cxn>
                <a:cxn ang="0">
                  <a:pos x="163" y="261"/>
                </a:cxn>
                <a:cxn ang="0">
                  <a:pos x="156" y="298"/>
                </a:cxn>
                <a:cxn ang="0">
                  <a:pos x="144" y="338"/>
                </a:cxn>
                <a:cxn ang="0">
                  <a:pos x="130" y="360"/>
                </a:cxn>
                <a:cxn ang="0">
                  <a:pos x="114" y="377"/>
                </a:cxn>
                <a:cxn ang="0">
                  <a:pos x="76" y="409"/>
                </a:cxn>
                <a:cxn ang="0">
                  <a:pos x="68" y="403"/>
                </a:cxn>
                <a:cxn ang="0">
                  <a:pos x="76" y="387"/>
                </a:cxn>
                <a:cxn ang="0">
                  <a:pos x="97" y="360"/>
                </a:cxn>
                <a:cxn ang="0">
                  <a:pos x="110" y="325"/>
                </a:cxn>
                <a:cxn ang="0">
                  <a:pos x="129" y="258"/>
                </a:cxn>
                <a:cxn ang="0">
                  <a:pos x="126" y="188"/>
                </a:cxn>
                <a:cxn ang="0">
                  <a:pos x="118" y="163"/>
                </a:cxn>
                <a:cxn ang="0">
                  <a:pos x="103" y="128"/>
                </a:cxn>
                <a:cxn ang="0">
                  <a:pos x="79" y="98"/>
                </a:cxn>
                <a:cxn ang="0">
                  <a:pos x="45" y="53"/>
                </a:cxn>
                <a:cxn ang="0">
                  <a:pos x="29" y="32"/>
                </a:cxn>
                <a:cxn ang="0">
                  <a:pos x="4" y="15"/>
                </a:cxn>
                <a:cxn ang="0">
                  <a:pos x="0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63" h="409">
                  <a:moveTo>
                    <a:pt x="13" y="0"/>
                  </a:moveTo>
                  <a:lnTo>
                    <a:pt x="61" y="34"/>
                  </a:lnTo>
                  <a:lnTo>
                    <a:pt x="104" y="76"/>
                  </a:lnTo>
                  <a:lnTo>
                    <a:pt x="151" y="154"/>
                  </a:lnTo>
                  <a:lnTo>
                    <a:pt x="157" y="184"/>
                  </a:lnTo>
                  <a:lnTo>
                    <a:pt x="163" y="261"/>
                  </a:lnTo>
                  <a:lnTo>
                    <a:pt x="156" y="298"/>
                  </a:lnTo>
                  <a:lnTo>
                    <a:pt x="144" y="338"/>
                  </a:lnTo>
                  <a:lnTo>
                    <a:pt x="130" y="360"/>
                  </a:lnTo>
                  <a:lnTo>
                    <a:pt x="114" y="377"/>
                  </a:lnTo>
                  <a:lnTo>
                    <a:pt x="76" y="409"/>
                  </a:lnTo>
                  <a:lnTo>
                    <a:pt x="68" y="403"/>
                  </a:lnTo>
                  <a:lnTo>
                    <a:pt x="76" y="387"/>
                  </a:lnTo>
                  <a:lnTo>
                    <a:pt x="97" y="360"/>
                  </a:lnTo>
                  <a:lnTo>
                    <a:pt x="110" y="325"/>
                  </a:lnTo>
                  <a:lnTo>
                    <a:pt x="129" y="258"/>
                  </a:lnTo>
                  <a:lnTo>
                    <a:pt x="126" y="188"/>
                  </a:lnTo>
                  <a:lnTo>
                    <a:pt x="118" y="163"/>
                  </a:lnTo>
                  <a:lnTo>
                    <a:pt x="103" y="128"/>
                  </a:lnTo>
                  <a:lnTo>
                    <a:pt x="79" y="98"/>
                  </a:lnTo>
                  <a:lnTo>
                    <a:pt x="45" y="53"/>
                  </a:lnTo>
                  <a:lnTo>
                    <a:pt x="29" y="32"/>
                  </a:lnTo>
                  <a:lnTo>
                    <a:pt x="4" y="15"/>
                  </a:lnTo>
                  <a:lnTo>
                    <a:pt x="0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60"/>
            <p:cNvSpPr>
              <a:spLocks/>
            </p:cNvSpPr>
            <p:nvPr/>
          </p:nvSpPr>
          <p:spPr bwMode="auto">
            <a:xfrm>
              <a:off x="8476496" y="3524769"/>
              <a:ext cx="23769" cy="53200"/>
            </a:xfrm>
            <a:custGeom>
              <a:avLst/>
              <a:gdLst/>
              <a:ahLst/>
              <a:cxnLst>
                <a:cxn ang="0">
                  <a:pos x="40" y="4"/>
                </a:cxn>
                <a:cxn ang="0">
                  <a:pos x="63" y="55"/>
                </a:cxn>
                <a:cxn ang="0">
                  <a:pos x="67" y="108"/>
                </a:cxn>
                <a:cxn ang="0">
                  <a:pos x="58" y="129"/>
                </a:cxn>
                <a:cxn ang="0">
                  <a:pos x="46" y="147"/>
                </a:cxn>
                <a:cxn ang="0">
                  <a:pos x="12" y="179"/>
                </a:cxn>
                <a:cxn ang="0">
                  <a:pos x="0" y="179"/>
                </a:cxn>
                <a:cxn ang="0">
                  <a:pos x="0" y="168"/>
                </a:cxn>
                <a:cxn ang="0">
                  <a:pos x="17" y="136"/>
                </a:cxn>
                <a:cxn ang="0">
                  <a:pos x="25" y="99"/>
                </a:cxn>
                <a:cxn ang="0">
                  <a:pos x="24" y="12"/>
                </a:cxn>
                <a:cxn ang="0">
                  <a:pos x="27" y="0"/>
                </a:cxn>
                <a:cxn ang="0">
                  <a:pos x="40" y="4"/>
                </a:cxn>
                <a:cxn ang="0">
                  <a:pos x="40" y="4"/>
                </a:cxn>
              </a:cxnLst>
              <a:rect l="0" t="0" r="r" b="b"/>
              <a:pathLst>
                <a:path w="67" h="179">
                  <a:moveTo>
                    <a:pt x="40" y="4"/>
                  </a:moveTo>
                  <a:lnTo>
                    <a:pt x="63" y="55"/>
                  </a:lnTo>
                  <a:lnTo>
                    <a:pt x="67" y="108"/>
                  </a:lnTo>
                  <a:lnTo>
                    <a:pt x="58" y="129"/>
                  </a:lnTo>
                  <a:lnTo>
                    <a:pt x="46" y="147"/>
                  </a:lnTo>
                  <a:lnTo>
                    <a:pt x="12" y="179"/>
                  </a:lnTo>
                  <a:lnTo>
                    <a:pt x="0" y="179"/>
                  </a:lnTo>
                  <a:lnTo>
                    <a:pt x="0" y="168"/>
                  </a:lnTo>
                  <a:lnTo>
                    <a:pt x="17" y="136"/>
                  </a:lnTo>
                  <a:lnTo>
                    <a:pt x="25" y="99"/>
                  </a:lnTo>
                  <a:lnTo>
                    <a:pt x="24" y="12"/>
                  </a:lnTo>
                  <a:lnTo>
                    <a:pt x="27" y="0"/>
                  </a:lnTo>
                  <a:lnTo>
                    <a:pt x="40" y="4"/>
                  </a:lnTo>
                  <a:lnTo>
                    <a:pt x="4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61"/>
            <p:cNvSpPr>
              <a:spLocks/>
            </p:cNvSpPr>
            <p:nvPr/>
          </p:nvSpPr>
          <p:spPr bwMode="auto">
            <a:xfrm>
              <a:off x="8482089" y="3589792"/>
              <a:ext cx="47538" cy="8748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6" y="87"/>
                </a:cxn>
                <a:cxn ang="0">
                  <a:pos x="135" y="161"/>
                </a:cxn>
                <a:cxn ang="0">
                  <a:pos x="132" y="198"/>
                </a:cxn>
                <a:cxn ang="0">
                  <a:pos x="121" y="239"/>
                </a:cxn>
                <a:cxn ang="0">
                  <a:pos x="110" y="265"/>
                </a:cxn>
                <a:cxn ang="0">
                  <a:pos x="92" y="287"/>
                </a:cxn>
                <a:cxn ang="0">
                  <a:pos x="76" y="294"/>
                </a:cxn>
                <a:cxn ang="0">
                  <a:pos x="61" y="289"/>
                </a:cxn>
                <a:cxn ang="0">
                  <a:pos x="60" y="261"/>
                </a:cxn>
                <a:cxn ang="0">
                  <a:pos x="81" y="227"/>
                </a:cxn>
                <a:cxn ang="0">
                  <a:pos x="93" y="192"/>
                </a:cxn>
                <a:cxn ang="0">
                  <a:pos x="104" y="160"/>
                </a:cxn>
                <a:cxn ang="0">
                  <a:pos x="108" y="128"/>
                </a:cxn>
                <a:cxn ang="0">
                  <a:pos x="99" y="95"/>
                </a:cxn>
                <a:cxn ang="0">
                  <a:pos x="81" y="66"/>
                </a:cxn>
                <a:cxn ang="0">
                  <a:pos x="60" y="46"/>
                </a:cxn>
                <a:cxn ang="0">
                  <a:pos x="33" y="30"/>
                </a:cxn>
                <a:cxn ang="0">
                  <a:pos x="3" y="13"/>
                </a:cxn>
                <a:cxn ang="0">
                  <a:pos x="0" y="2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35" h="294">
                  <a:moveTo>
                    <a:pt x="12" y="0"/>
                  </a:moveTo>
                  <a:lnTo>
                    <a:pt x="116" y="87"/>
                  </a:lnTo>
                  <a:lnTo>
                    <a:pt x="135" y="161"/>
                  </a:lnTo>
                  <a:lnTo>
                    <a:pt x="132" y="198"/>
                  </a:lnTo>
                  <a:lnTo>
                    <a:pt x="121" y="239"/>
                  </a:lnTo>
                  <a:lnTo>
                    <a:pt x="110" y="265"/>
                  </a:lnTo>
                  <a:lnTo>
                    <a:pt x="92" y="287"/>
                  </a:lnTo>
                  <a:lnTo>
                    <a:pt x="76" y="294"/>
                  </a:lnTo>
                  <a:lnTo>
                    <a:pt x="61" y="289"/>
                  </a:lnTo>
                  <a:lnTo>
                    <a:pt x="60" y="261"/>
                  </a:lnTo>
                  <a:lnTo>
                    <a:pt x="81" y="227"/>
                  </a:lnTo>
                  <a:lnTo>
                    <a:pt x="93" y="192"/>
                  </a:lnTo>
                  <a:lnTo>
                    <a:pt x="104" y="160"/>
                  </a:lnTo>
                  <a:lnTo>
                    <a:pt x="108" y="128"/>
                  </a:lnTo>
                  <a:lnTo>
                    <a:pt x="99" y="95"/>
                  </a:lnTo>
                  <a:lnTo>
                    <a:pt x="81" y="66"/>
                  </a:lnTo>
                  <a:lnTo>
                    <a:pt x="60" y="46"/>
                  </a:lnTo>
                  <a:lnTo>
                    <a:pt x="33" y="30"/>
                  </a:lnTo>
                  <a:lnTo>
                    <a:pt x="3" y="13"/>
                  </a:lnTo>
                  <a:lnTo>
                    <a:pt x="0" y="2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62"/>
            <p:cNvSpPr>
              <a:spLocks/>
            </p:cNvSpPr>
            <p:nvPr/>
          </p:nvSpPr>
          <p:spPr bwMode="auto">
            <a:xfrm>
              <a:off x="8477894" y="3601614"/>
              <a:ext cx="22371" cy="4374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63" y="108"/>
                </a:cxn>
                <a:cxn ang="0">
                  <a:pos x="49" y="127"/>
                </a:cxn>
                <a:cxn ang="0">
                  <a:pos x="35" y="145"/>
                </a:cxn>
                <a:cxn ang="0">
                  <a:pos x="24" y="150"/>
                </a:cxn>
                <a:cxn ang="0">
                  <a:pos x="19" y="139"/>
                </a:cxn>
                <a:cxn ang="0">
                  <a:pos x="26" y="101"/>
                </a:cxn>
                <a:cxn ang="0">
                  <a:pos x="20" y="54"/>
                </a:cxn>
                <a:cxn ang="0">
                  <a:pos x="0" y="11"/>
                </a:cxn>
                <a:cxn ang="0">
                  <a:pos x="5" y="0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63" h="150">
                  <a:moveTo>
                    <a:pt x="16" y="2"/>
                  </a:moveTo>
                  <a:lnTo>
                    <a:pt x="63" y="108"/>
                  </a:lnTo>
                  <a:lnTo>
                    <a:pt x="49" y="127"/>
                  </a:lnTo>
                  <a:lnTo>
                    <a:pt x="35" y="145"/>
                  </a:lnTo>
                  <a:lnTo>
                    <a:pt x="24" y="150"/>
                  </a:lnTo>
                  <a:lnTo>
                    <a:pt x="19" y="139"/>
                  </a:lnTo>
                  <a:lnTo>
                    <a:pt x="26" y="101"/>
                  </a:lnTo>
                  <a:lnTo>
                    <a:pt x="20" y="54"/>
                  </a:lnTo>
                  <a:lnTo>
                    <a:pt x="0" y="11"/>
                  </a:lnTo>
                  <a:lnTo>
                    <a:pt x="5" y="0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63"/>
            <p:cNvSpPr>
              <a:spLocks/>
            </p:cNvSpPr>
            <p:nvPr/>
          </p:nvSpPr>
          <p:spPr bwMode="auto">
            <a:xfrm>
              <a:off x="8403792" y="3671365"/>
              <a:ext cx="118844" cy="85120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310" y="25"/>
                </a:cxn>
                <a:cxn ang="0">
                  <a:pos x="331" y="56"/>
                </a:cxn>
                <a:cxn ang="0">
                  <a:pos x="339" y="135"/>
                </a:cxn>
                <a:cxn ang="0">
                  <a:pos x="323" y="168"/>
                </a:cxn>
                <a:cxn ang="0">
                  <a:pos x="302" y="193"/>
                </a:cxn>
                <a:cxn ang="0">
                  <a:pos x="284" y="218"/>
                </a:cxn>
                <a:cxn ang="0">
                  <a:pos x="259" y="241"/>
                </a:cxn>
                <a:cxn ang="0">
                  <a:pos x="233" y="263"/>
                </a:cxn>
                <a:cxn ang="0">
                  <a:pos x="206" y="278"/>
                </a:cxn>
                <a:cxn ang="0">
                  <a:pos x="145" y="289"/>
                </a:cxn>
                <a:cxn ang="0">
                  <a:pos x="7" y="279"/>
                </a:cxn>
                <a:cxn ang="0">
                  <a:pos x="0" y="269"/>
                </a:cxn>
                <a:cxn ang="0">
                  <a:pos x="8" y="262"/>
                </a:cxn>
                <a:cxn ang="0">
                  <a:pos x="128" y="262"/>
                </a:cxn>
                <a:cxn ang="0">
                  <a:pos x="180" y="246"/>
                </a:cxn>
                <a:cxn ang="0">
                  <a:pos x="226" y="211"/>
                </a:cxn>
                <a:cxn ang="0">
                  <a:pos x="253" y="193"/>
                </a:cxn>
                <a:cxn ang="0">
                  <a:pos x="284" y="148"/>
                </a:cxn>
                <a:cxn ang="0">
                  <a:pos x="296" y="121"/>
                </a:cxn>
                <a:cxn ang="0">
                  <a:pos x="298" y="62"/>
                </a:cxn>
                <a:cxn ang="0">
                  <a:pos x="289" y="37"/>
                </a:cxn>
                <a:cxn ang="0">
                  <a:pos x="265" y="19"/>
                </a:cxn>
                <a:cxn ang="0">
                  <a:pos x="261" y="4"/>
                </a:cxn>
                <a:cxn ang="0">
                  <a:pos x="276" y="0"/>
                </a:cxn>
                <a:cxn ang="0">
                  <a:pos x="276" y="0"/>
                </a:cxn>
              </a:cxnLst>
              <a:rect l="0" t="0" r="r" b="b"/>
              <a:pathLst>
                <a:path w="339" h="289">
                  <a:moveTo>
                    <a:pt x="276" y="0"/>
                  </a:moveTo>
                  <a:lnTo>
                    <a:pt x="310" y="25"/>
                  </a:lnTo>
                  <a:lnTo>
                    <a:pt x="331" y="56"/>
                  </a:lnTo>
                  <a:lnTo>
                    <a:pt x="339" y="135"/>
                  </a:lnTo>
                  <a:lnTo>
                    <a:pt x="323" y="168"/>
                  </a:lnTo>
                  <a:lnTo>
                    <a:pt x="302" y="193"/>
                  </a:lnTo>
                  <a:lnTo>
                    <a:pt x="284" y="218"/>
                  </a:lnTo>
                  <a:lnTo>
                    <a:pt x="259" y="241"/>
                  </a:lnTo>
                  <a:lnTo>
                    <a:pt x="233" y="263"/>
                  </a:lnTo>
                  <a:lnTo>
                    <a:pt x="206" y="278"/>
                  </a:lnTo>
                  <a:lnTo>
                    <a:pt x="145" y="289"/>
                  </a:lnTo>
                  <a:lnTo>
                    <a:pt x="7" y="279"/>
                  </a:lnTo>
                  <a:lnTo>
                    <a:pt x="0" y="269"/>
                  </a:lnTo>
                  <a:lnTo>
                    <a:pt x="8" y="262"/>
                  </a:lnTo>
                  <a:lnTo>
                    <a:pt x="128" y="262"/>
                  </a:lnTo>
                  <a:lnTo>
                    <a:pt x="180" y="246"/>
                  </a:lnTo>
                  <a:lnTo>
                    <a:pt x="226" y="211"/>
                  </a:lnTo>
                  <a:lnTo>
                    <a:pt x="253" y="193"/>
                  </a:lnTo>
                  <a:lnTo>
                    <a:pt x="284" y="148"/>
                  </a:lnTo>
                  <a:lnTo>
                    <a:pt x="296" y="121"/>
                  </a:lnTo>
                  <a:lnTo>
                    <a:pt x="298" y="62"/>
                  </a:lnTo>
                  <a:lnTo>
                    <a:pt x="289" y="37"/>
                  </a:lnTo>
                  <a:lnTo>
                    <a:pt x="265" y="19"/>
                  </a:lnTo>
                  <a:lnTo>
                    <a:pt x="261" y="4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64"/>
            <p:cNvSpPr>
              <a:spLocks/>
            </p:cNvSpPr>
            <p:nvPr/>
          </p:nvSpPr>
          <p:spPr bwMode="auto">
            <a:xfrm>
              <a:off x="8096195" y="3682005"/>
              <a:ext cx="209725" cy="231717"/>
            </a:xfrm>
            <a:custGeom>
              <a:avLst/>
              <a:gdLst/>
              <a:ahLst/>
              <a:cxnLst>
                <a:cxn ang="0">
                  <a:pos x="182" y="21"/>
                </a:cxn>
                <a:cxn ang="0">
                  <a:pos x="85" y="79"/>
                </a:cxn>
                <a:cxn ang="0">
                  <a:pos x="45" y="169"/>
                </a:cxn>
                <a:cxn ang="0">
                  <a:pos x="32" y="280"/>
                </a:cxn>
                <a:cxn ang="0">
                  <a:pos x="60" y="385"/>
                </a:cxn>
                <a:cxn ang="0">
                  <a:pos x="143" y="492"/>
                </a:cxn>
                <a:cxn ang="0">
                  <a:pos x="273" y="563"/>
                </a:cxn>
                <a:cxn ang="0">
                  <a:pos x="381" y="581"/>
                </a:cxn>
                <a:cxn ang="0">
                  <a:pos x="448" y="567"/>
                </a:cxn>
                <a:cxn ang="0">
                  <a:pos x="507" y="502"/>
                </a:cxn>
                <a:cxn ang="0">
                  <a:pos x="589" y="452"/>
                </a:cxn>
                <a:cxn ang="0">
                  <a:pos x="600" y="510"/>
                </a:cxn>
                <a:cxn ang="0">
                  <a:pos x="560" y="608"/>
                </a:cxn>
                <a:cxn ang="0">
                  <a:pos x="521" y="689"/>
                </a:cxn>
                <a:cxn ang="0">
                  <a:pos x="337" y="783"/>
                </a:cxn>
                <a:cxn ang="0">
                  <a:pos x="297" y="766"/>
                </a:cxn>
                <a:cxn ang="0">
                  <a:pos x="405" y="665"/>
                </a:cxn>
                <a:cxn ang="0">
                  <a:pos x="376" y="621"/>
                </a:cxn>
                <a:cxn ang="0">
                  <a:pos x="247" y="610"/>
                </a:cxn>
                <a:cxn ang="0">
                  <a:pos x="124" y="531"/>
                </a:cxn>
                <a:cxn ang="0">
                  <a:pos x="42" y="441"/>
                </a:cxn>
                <a:cxn ang="0">
                  <a:pos x="0" y="291"/>
                </a:cxn>
                <a:cxn ang="0">
                  <a:pos x="2" y="161"/>
                </a:cxn>
                <a:cxn ang="0">
                  <a:pos x="39" y="54"/>
                </a:cxn>
                <a:cxn ang="0">
                  <a:pos x="85" y="11"/>
                </a:cxn>
                <a:cxn ang="0">
                  <a:pos x="139" y="0"/>
                </a:cxn>
                <a:cxn ang="0">
                  <a:pos x="182" y="21"/>
                </a:cxn>
                <a:cxn ang="0">
                  <a:pos x="182" y="21"/>
                </a:cxn>
              </a:cxnLst>
              <a:rect l="0" t="0" r="r" b="b"/>
              <a:pathLst>
                <a:path w="600" h="783">
                  <a:moveTo>
                    <a:pt x="182" y="21"/>
                  </a:moveTo>
                  <a:lnTo>
                    <a:pt x="85" y="79"/>
                  </a:lnTo>
                  <a:lnTo>
                    <a:pt x="45" y="169"/>
                  </a:lnTo>
                  <a:lnTo>
                    <a:pt x="32" y="280"/>
                  </a:lnTo>
                  <a:lnTo>
                    <a:pt x="60" y="385"/>
                  </a:lnTo>
                  <a:lnTo>
                    <a:pt x="143" y="492"/>
                  </a:lnTo>
                  <a:lnTo>
                    <a:pt x="273" y="563"/>
                  </a:lnTo>
                  <a:lnTo>
                    <a:pt x="381" y="581"/>
                  </a:lnTo>
                  <a:lnTo>
                    <a:pt x="448" y="567"/>
                  </a:lnTo>
                  <a:lnTo>
                    <a:pt x="507" y="502"/>
                  </a:lnTo>
                  <a:lnTo>
                    <a:pt x="589" y="452"/>
                  </a:lnTo>
                  <a:lnTo>
                    <a:pt x="600" y="510"/>
                  </a:lnTo>
                  <a:lnTo>
                    <a:pt x="560" y="608"/>
                  </a:lnTo>
                  <a:lnTo>
                    <a:pt x="521" y="689"/>
                  </a:lnTo>
                  <a:lnTo>
                    <a:pt x="337" y="783"/>
                  </a:lnTo>
                  <a:lnTo>
                    <a:pt x="297" y="766"/>
                  </a:lnTo>
                  <a:lnTo>
                    <a:pt x="405" y="665"/>
                  </a:lnTo>
                  <a:lnTo>
                    <a:pt x="376" y="621"/>
                  </a:lnTo>
                  <a:lnTo>
                    <a:pt x="247" y="610"/>
                  </a:lnTo>
                  <a:lnTo>
                    <a:pt x="124" y="531"/>
                  </a:lnTo>
                  <a:lnTo>
                    <a:pt x="42" y="441"/>
                  </a:lnTo>
                  <a:lnTo>
                    <a:pt x="0" y="291"/>
                  </a:lnTo>
                  <a:lnTo>
                    <a:pt x="2" y="161"/>
                  </a:lnTo>
                  <a:lnTo>
                    <a:pt x="39" y="54"/>
                  </a:lnTo>
                  <a:lnTo>
                    <a:pt x="85" y="11"/>
                  </a:lnTo>
                  <a:lnTo>
                    <a:pt x="139" y="0"/>
                  </a:lnTo>
                  <a:lnTo>
                    <a:pt x="182" y="21"/>
                  </a:lnTo>
                  <a:lnTo>
                    <a:pt x="18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65"/>
            <p:cNvSpPr>
              <a:spLocks/>
            </p:cNvSpPr>
            <p:nvPr/>
          </p:nvSpPr>
          <p:spPr bwMode="auto">
            <a:xfrm>
              <a:off x="8023491" y="3674912"/>
              <a:ext cx="241883" cy="297922"/>
            </a:xfrm>
            <a:custGeom>
              <a:avLst/>
              <a:gdLst/>
              <a:ahLst/>
              <a:cxnLst>
                <a:cxn ang="0">
                  <a:pos x="301" y="14"/>
                </a:cxn>
                <a:cxn ang="0">
                  <a:pos x="208" y="38"/>
                </a:cxn>
                <a:cxn ang="0">
                  <a:pos x="179" y="0"/>
                </a:cxn>
                <a:cxn ang="0">
                  <a:pos x="115" y="2"/>
                </a:cxn>
                <a:cxn ang="0">
                  <a:pos x="0" y="43"/>
                </a:cxn>
                <a:cxn ang="0">
                  <a:pos x="87" y="49"/>
                </a:cxn>
                <a:cxn ang="0">
                  <a:pos x="72" y="104"/>
                </a:cxn>
                <a:cxn ang="0">
                  <a:pos x="47" y="218"/>
                </a:cxn>
                <a:cxn ang="0">
                  <a:pos x="58" y="333"/>
                </a:cxn>
                <a:cxn ang="0">
                  <a:pos x="50" y="481"/>
                </a:cxn>
                <a:cxn ang="0">
                  <a:pos x="83" y="592"/>
                </a:cxn>
                <a:cxn ang="0">
                  <a:pos x="119" y="675"/>
                </a:cxn>
                <a:cxn ang="0">
                  <a:pos x="179" y="748"/>
                </a:cxn>
                <a:cxn ang="0">
                  <a:pos x="230" y="834"/>
                </a:cxn>
                <a:cxn ang="0">
                  <a:pos x="337" y="898"/>
                </a:cxn>
                <a:cxn ang="0">
                  <a:pos x="435" y="930"/>
                </a:cxn>
                <a:cxn ang="0">
                  <a:pos x="542" y="930"/>
                </a:cxn>
                <a:cxn ang="0">
                  <a:pos x="503" y="1005"/>
                </a:cxn>
                <a:cxn ang="0">
                  <a:pos x="651" y="930"/>
                </a:cxn>
                <a:cxn ang="0">
                  <a:pos x="690" y="847"/>
                </a:cxn>
                <a:cxn ang="0">
                  <a:pos x="664" y="722"/>
                </a:cxn>
                <a:cxn ang="0">
                  <a:pos x="636" y="736"/>
                </a:cxn>
                <a:cxn ang="0">
                  <a:pos x="640" y="826"/>
                </a:cxn>
                <a:cxn ang="0">
                  <a:pos x="578" y="866"/>
                </a:cxn>
                <a:cxn ang="0">
                  <a:pos x="414" y="855"/>
                </a:cxn>
                <a:cxn ang="0">
                  <a:pos x="284" y="772"/>
                </a:cxn>
                <a:cxn ang="0">
                  <a:pos x="222" y="675"/>
                </a:cxn>
                <a:cxn ang="0">
                  <a:pos x="132" y="560"/>
                </a:cxn>
                <a:cxn ang="0">
                  <a:pos x="100" y="252"/>
                </a:cxn>
                <a:cxn ang="0">
                  <a:pos x="132" y="179"/>
                </a:cxn>
                <a:cxn ang="0">
                  <a:pos x="190" y="92"/>
                </a:cxn>
                <a:cxn ang="0">
                  <a:pos x="211" y="72"/>
                </a:cxn>
                <a:cxn ang="0">
                  <a:pos x="301" y="14"/>
                </a:cxn>
                <a:cxn ang="0">
                  <a:pos x="301" y="14"/>
                </a:cxn>
              </a:cxnLst>
              <a:rect l="0" t="0" r="r" b="b"/>
              <a:pathLst>
                <a:path w="690" h="1005">
                  <a:moveTo>
                    <a:pt x="301" y="14"/>
                  </a:moveTo>
                  <a:lnTo>
                    <a:pt x="208" y="38"/>
                  </a:lnTo>
                  <a:lnTo>
                    <a:pt x="179" y="0"/>
                  </a:lnTo>
                  <a:lnTo>
                    <a:pt x="115" y="2"/>
                  </a:lnTo>
                  <a:lnTo>
                    <a:pt x="0" y="43"/>
                  </a:lnTo>
                  <a:lnTo>
                    <a:pt x="87" y="49"/>
                  </a:lnTo>
                  <a:lnTo>
                    <a:pt x="72" y="104"/>
                  </a:lnTo>
                  <a:lnTo>
                    <a:pt x="47" y="218"/>
                  </a:lnTo>
                  <a:lnTo>
                    <a:pt x="58" y="333"/>
                  </a:lnTo>
                  <a:lnTo>
                    <a:pt x="50" y="481"/>
                  </a:lnTo>
                  <a:lnTo>
                    <a:pt x="83" y="592"/>
                  </a:lnTo>
                  <a:lnTo>
                    <a:pt x="119" y="675"/>
                  </a:lnTo>
                  <a:lnTo>
                    <a:pt x="179" y="748"/>
                  </a:lnTo>
                  <a:lnTo>
                    <a:pt x="230" y="834"/>
                  </a:lnTo>
                  <a:lnTo>
                    <a:pt x="337" y="898"/>
                  </a:lnTo>
                  <a:lnTo>
                    <a:pt x="435" y="930"/>
                  </a:lnTo>
                  <a:lnTo>
                    <a:pt x="542" y="930"/>
                  </a:lnTo>
                  <a:lnTo>
                    <a:pt x="503" y="1005"/>
                  </a:lnTo>
                  <a:lnTo>
                    <a:pt x="651" y="930"/>
                  </a:lnTo>
                  <a:lnTo>
                    <a:pt x="690" y="847"/>
                  </a:lnTo>
                  <a:lnTo>
                    <a:pt x="664" y="722"/>
                  </a:lnTo>
                  <a:lnTo>
                    <a:pt x="636" y="736"/>
                  </a:lnTo>
                  <a:lnTo>
                    <a:pt x="640" y="826"/>
                  </a:lnTo>
                  <a:lnTo>
                    <a:pt x="578" y="866"/>
                  </a:lnTo>
                  <a:lnTo>
                    <a:pt x="414" y="855"/>
                  </a:lnTo>
                  <a:lnTo>
                    <a:pt x="284" y="772"/>
                  </a:lnTo>
                  <a:lnTo>
                    <a:pt x="222" y="675"/>
                  </a:lnTo>
                  <a:lnTo>
                    <a:pt x="132" y="560"/>
                  </a:lnTo>
                  <a:lnTo>
                    <a:pt x="100" y="252"/>
                  </a:lnTo>
                  <a:lnTo>
                    <a:pt x="132" y="179"/>
                  </a:lnTo>
                  <a:lnTo>
                    <a:pt x="190" y="92"/>
                  </a:lnTo>
                  <a:lnTo>
                    <a:pt x="211" y="72"/>
                  </a:lnTo>
                  <a:lnTo>
                    <a:pt x="301" y="14"/>
                  </a:lnTo>
                  <a:lnTo>
                    <a:pt x="30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6" name="Elbow Connector 8"/>
          <p:cNvCxnSpPr>
            <a:stCxn id="36869" idx="2"/>
            <a:endCxn id="36879" idx="0"/>
          </p:cNvCxnSpPr>
          <p:nvPr/>
        </p:nvCxnSpPr>
        <p:spPr>
          <a:xfrm rot="16200000" flipH="1">
            <a:off x="5490422" y="3430294"/>
            <a:ext cx="1238530" cy="2841458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8"/>
          <p:cNvCxnSpPr>
            <a:stCxn id="36869" idx="2"/>
            <a:endCxn id="36878" idx="0"/>
          </p:cNvCxnSpPr>
          <p:nvPr/>
        </p:nvCxnSpPr>
        <p:spPr>
          <a:xfrm rot="5400000">
            <a:off x="2505500" y="3286830"/>
            <a:ext cx="1238530" cy="3128387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7328"/>
            <a:ext cx="7772400" cy="1143000"/>
          </a:xfrm>
        </p:spPr>
        <p:txBody>
          <a:bodyPr/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993056"/>
            <a:ext cx="8077200" cy="56645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check_authentication</a:t>
            </a:r>
            <a:r>
              <a:rPr lang="en-US" sz="2000" dirty="0"/>
              <a:t>(char *</a:t>
            </a:r>
            <a:r>
              <a:rPr lang="en-US" sz="2000" dirty="0">
                <a:solidFill>
                  <a:srgbClr val="FFFF00"/>
                </a:solidFill>
              </a:rPr>
              <a:t>password</a:t>
            </a:r>
            <a:r>
              <a:rPr lang="en-US" sz="2000" dirty="0"/>
              <a:t>) {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auth_flag</a:t>
            </a:r>
            <a:r>
              <a:rPr lang="en-US" sz="2000" dirty="0"/>
              <a:t> = 0;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char </a:t>
            </a:r>
            <a:r>
              <a:rPr lang="en-US" sz="2000" dirty="0" err="1"/>
              <a:t>password_buffer</a:t>
            </a:r>
            <a:r>
              <a:rPr lang="en-US" sz="2000" dirty="0"/>
              <a:t>[16];	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FF00"/>
                </a:solidFill>
              </a:rPr>
              <a:t>      </a:t>
            </a:r>
            <a:r>
              <a:rPr lang="en-US" sz="2000" dirty="0" err="1" smtClean="0">
                <a:solidFill>
                  <a:srgbClr val="FFFF00"/>
                </a:solidFill>
              </a:rPr>
              <a:t>strcpy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</a:rPr>
              <a:t>password_buffer</a:t>
            </a:r>
            <a:r>
              <a:rPr lang="en-US" sz="2000" dirty="0">
                <a:solidFill>
                  <a:srgbClr val="FFFF00"/>
                </a:solidFill>
              </a:rPr>
              <a:t>, password</a:t>
            </a:r>
            <a:r>
              <a:rPr lang="en-US" sz="2000" dirty="0" smtClean="0">
                <a:solidFill>
                  <a:srgbClr val="FFFF00"/>
                </a:solidFill>
              </a:rPr>
              <a:t>);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     if(</a:t>
            </a:r>
            <a:r>
              <a:rPr lang="en-US" sz="2000" dirty="0" err="1" smtClean="0">
                <a:solidFill>
                  <a:srgbClr val="FFFF00"/>
                </a:solidFill>
              </a:rPr>
              <a:t>strcmp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</a:rPr>
              <a:t>password_buffer</a:t>
            </a:r>
            <a:r>
              <a:rPr lang="en-US" sz="2000" dirty="0">
                <a:solidFill>
                  <a:srgbClr val="FFFF00"/>
                </a:solidFill>
              </a:rPr>
              <a:t>, "</a:t>
            </a:r>
            <a:r>
              <a:rPr lang="en-US" sz="2000" dirty="0" err="1">
                <a:solidFill>
                  <a:srgbClr val="FFFF00"/>
                </a:solidFill>
              </a:rPr>
              <a:t>brillig</a:t>
            </a:r>
            <a:r>
              <a:rPr lang="en-US" sz="2000" dirty="0">
                <a:solidFill>
                  <a:srgbClr val="FFFF00"/>
                </a:solidFill>
              </a:rPr>
              <a:t>") == </a:t>
            </a:r>
            <a:r>
              <a:rPr lang="en-US" sz="2000" dirty="0" smtClean="0">
                <a:solidFill>
                  <a:srgbClr val="FFFF00"/>
                </a:solidFill>
              </a:rPr>
              <a:t>0)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auth_flag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= </a:t>
            </a:r>
            <a:r>
              <a:rPr lang="en-US" sz="2000" dirty="0" smtClean="0">
                <a:solidFill>
                  <a:srgbClr val="FFFF00"/>
                </a:solidFill>
              </a:rPr>
              <a:t>1;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     if(</a:t>
            </a:r>
            <a:r>
              <a:rPr lang="en-US" sz="2000" dirty="0" err="1" smtClean="0">
                <a:solidFill>
                  <a:srgbClr val="FFFF00"/>
                </a:solidFill>
              </a:rPr>
              <a:t>strcmp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</a:rPr>
              <a:t>password_buffer</a:t>
            </a:r>
            <a:r>
              <a:rPr lang="en-US" sz="2000" dirty="0">
                <a:solidFill>
                  <a:srgbClr val="FFFF00"/>
                </a:solidFill>
              </a:rPr>
              <a:t>, "</a:t>
            </a:r>
            <a:r>
              <a:rPr lang="en-US" sz="2000" dirty="0" err="1">
                <a:solidFill>
                  <a:srgbClr val="FFFF00"/>
                </a:solidFill>
              </a:rPr>
              <a:t>outgrabe</a:t>
            </a:r>
            <a:r>
              <a:rPr lang="en-US" sz="2000" dirty="0">
                <a:solidFill>
                  <a:srgbClr val="FFFF00"/>
                </a:solidFill>
              </a:rPr>
              <a:t>") == </a:t>
            </a:r>
            <a:r>
              <a:rPr lang="en-US" sz="2000" dirty="0" smtClean="0">
                <a:solidFill>
                  <a:srgbClr val="FFFF00"/>
                </a:solidFill>
              </a:rPr>
              <a:t>0)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auth_flag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= 1;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return </a:t>
            </a:r>
            <a:r>
              <a:rPr lang="en-US" sz="2000" dirty="0" err="1"/>
              <a:t>auth_flag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argc</a:t>
            </a:r>
            <a:r>
              <a:rPr lang="en-US" sz="2000" dirty="0"/>
              <a:t>, char *</a:t>
            </a:r>
            <a:r>
              <a:rPr lang="en-US" sz="2000" dirty="0" err="1"/>
              <a:t>argv</a:t>
            </a:r>
            <a:r>
              <a:rPr lang="en-US" sz="2000" dirty="0"/>
              <a:t>[]) {	</a:t>
            </a:r>
            <a:r>
              <a:rPr lang="en-US" sz="2000" dirty="0" smtClean="0"/>
              <a:t>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if(</a:t>
            </a:r>
            <a:r>
              <a:rPr lang="en-US" sz="2000" dirty="0" err="1" smtClean="0"/>
              <a:t>check_authentication</a:t>
            </a:r>
            <a:r>
              <a:rPr lang="en-US" sz="2000" dirty="0" smtClean="0"/>
              <a:t>(</a:t>
            </a:r>
            <a:r>
              <a:rPr lang="en-US" sz="2000" dirty="0" err="1" smtClean="0"/>
              <a:t>argv</a:t>
            </a:r>
            <a:r>
              <a:rPr lang="en-US" sz="2000" dirty="0" smtClean="0"/>
              <a:t>[1</a:t>
            </a:r>
            <a:r>
              <a:rPr lang="en-US" sz="2000" dirty="0"/>
              <a:t>])) {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("\n-=-=-=-=-=-=-=-=-=-=-=-=-=-\n</a:t>
            </a:r>
            <a:r>
              <a:rPr lang="en-US" sz="2000" dirty="0" smtClean="0"/>
              <a:t>");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      Access Granted.\n");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("-=-=-=-=-=-=-=-=-=-=-=-=-=-\n");	}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else </a:t>
            </a:r>
            <a:r>
              <a:rPr lang="en-US" sz="2000" dirty="0"/>
              <a:t>	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("\</a:t>
            </a:r>
            <a:r>
              <a:rPr lang="en-US" sz="2000" dirty="0" err="1"/>
              <a:t>nAccess</a:t>
            </a:r>
            <a:r>
              <a:rPr lang="en-US" sz="2000" dirty="0"/>
              <a:t> Denied.\n");   </a:t>
            </a:r>
            <a:endParaRPr lang="en-US" sz="2000" dirty="0" smtClean="0"/>
          </a:p>
          <a:p>
            <a:r>
              <a:rPr lang="en-US" sz="2000" dirty="0" smtClean="0"/>
              <a:t>}</a:t>
            </a:r>
            <a:r>
              <a:rPr lang="en-US" sz="20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Undecidability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Halting Problem</a:t>
            </a:r>
          </a:p>
          <a:p>
            <a:pPr lvl="1"/>
            <a:r>
              <a:rPr lang="en-US" dirty="0" smtClean="0"/>
              <a:t>Does the program </a:t>
            </a:r>
            <a:r>
              <a:rPr lang="en-US" smtClean="0"/>
              <a:t>P terminate </a:t>
            </a:r>
            <a:r>
              <a:rPr lang="en-US" dirty="0" smtClean="0"/>
              <a:t>on input I</a:t>
            </a:r>
          </a:p>
          <a:p>
            <a:r>
              <a:rPr lang="en-US" dirty="0" smtClean="0"/>
              <a:t>Rice’s Theorem</a:t>
            </a:r>
          </a:p>
          <a:p>
            <a:pPr lvl="1"/>
            <a:r>
              <a:rPr lang="en-US" dirty="0" smtClean="0"/>
              <a:t>Any non-trivial property of partial functions, there is no general and effective method to decide if program computes a partial function with that property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</a:t>
            </a:r>
            <a:r>
              <a:rPr lang="en-US" dirty="0" err="1" smtClean="0"/>
              <a:t>Undecidability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Permits occasional divergence</a:t>
            </a:r>
          </a:p>
          <a:p>
            <a:r>
              <a:rPr lang="en-US" dirty="0" smtClean="0"/>
              <a:t>Limited programs (not Turing Complete)</a:t>
            </a:r>
          </a:p>
          <a:p>
            <a:r>
              <a:rPr lang="en-US" dirty="0" smtClean="0"/>
              <a:t>Unsound Verification</a:t>
            </a:r>
          </a:p>
          <a:p>
            <a:pPr lvl="1"/>
            <a:r>
              <a:rPr lang="en-US" dirty="0" smtClean="0"/>
              <a:t>Explore limited program executions</a:t>
            </a:r>
          </a:p>
          <a:p>
            <a:r>
              <a:rPr lang="en-US" dirty="0" smtClean="0"/>
              <a:t>Incomplete Verification</a:t>
            </a:r>
          </a:p>
          <a:p>
            <a:pPr lvl="1"/>
            <a:r>
              <a:rPr lang="en-US" dirty="0" smtClean="0"/>
              <a:t>Explore superset of program executions</a:t>
            </a:r>
          </a:p>
          <a:p>
            <a:r>
              <a:rPr lang="en-US" dirty="0" smtClean="0"/>
              <a:t>Programmer Assistance</a:t>
            </a:r>
          </a:p>
          <a:p>
            <a:pPr lvl="1"/>
            <a:r>
              <a:rPr lang="en-US" dirty="0" smtClean="0"/>
              <a:t>Inductive loop invariants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Finite state programs</a:t>
            </a:r>
          </a:p>
          <a:p>
            <a:pPr lvl="1"/>
            <a:r>
              <a:rPr lang="en-US" dirty="0" smtClean="0"/>
              <a:t>Finite state model checking</a:t>
            </a:r>
          </a:p>
          <a:p>
            <a:pPr lvl="2"/>
            <a:r>
              <a:rPr lang="en-US" dirty="0" smtClean="0"/>
              <a:t>Explicit state SPIN, CHESS</a:t>
            </a:r>
          </a:p>
          <a:p>
            <a:pPr lvl="2"/>
            <a:r>
              <a:rPr lang="en-US" dirty="0" smtClean="0"/>
              <a:t>Symbolic model checking SMV</a:t>
            </a:r>
          </a:p>
          <a:p>
            <a:r>
              <a:rPr lang="en-US" dirty="0" smtClean="0"/>
              <a:t>Loop free programs</a:t>
            </a:r>
          </a:p>
          <a:p>
            <a:pPr lvl="1"/>
            <a:r>
              <a:rPr lang="en-US" dirty="0" smtClean="0"/>
              <a:t>Configuration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Unsound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checking</a:t>
            </a:r>
          </a:p>
          <a:p>
            <a:pPr lvl="1"/>
            <a:r>
              <a:rPr lang="en-US" dirty="0" err="1" smtClean="0"/>
              <a:t>Valgrind</a:t>
            </a:r>
            <a:r>
              <a:rPr lang="en-US" dirty="0" smtClean="0"/>
              <a:t>, </a:t>
            </a:r>
            <a:r>
              <a:rPr lang="en-US" dirty="0" err="1" smtClean="0"/>
              <a:t>Parasoft</a:t>
            </a:r>
            <a:r>
              <a:rPr lang="en-US" dirty="0" smtClean="0"/>
              <a:t> Insure,  Purify, Eraser</a:t>
            </a:r>
          </a:p>
          <a:p>
            <a:r>
              <a:rPr lang="en-US" dirty="0" smtClean="0"/>
              <a:t>Bounded Model Checking</a:t>
            </a:r>
          </a:p>
          <a:p>
            <a:r>
              <a:rPr lang="en-US" dirty="0" err="1" smtClean="0"/>
              <a:t>Concolic</a:t>
            </a:r>
            <a:r>
              <a:rPr lang="en-US" smtClean="0"/>
              <a:t> Executions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SAT Problem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783" y="1540525"/>
            <a:ext cx="7772400" cy="2383775"/>
          </a:xfrm>
        </p:spPr>
        <p:txBody>
          <a:bodyPr/>
          <a:lstStyle/>
          <a:p>
            <a:r>
              <a:rPr lang="en-US" sz="2400" dirty="0"/>
              <a:t>Given a propositional formula (Boolean function) </a:t>
            </a:r>
            <a:endParaRPr lang="en-US" sz="24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</a:t>
            </a:r>
            <a:r>
              <a:rPr lang="en-US" sz="2400" b="1" dirty="0"/>
              <a:t> =</a:t>
            </a:r>
            <a:r>
              <a:rPr lang="en-US" sz="2400" dirty="0"/>
              <a:t> </a:t>
            </a:r>
            <a:r>
              <a:rPr lang="en-US" sz="2400" b="1" dirty="0"/>
              <a:t>(a </a:t>
            </a:r>
            <a:r>
              <a:rPr lang="en-US" sz="2400" b="1" dirty="0">
                <a:sym typeface="Symbol" pitchFamily="18" charset="2"/>
              </a:rPr>
              <a:t></a:t>
            </a:r>
            <a:r>
              <a:rPr lang="en-US" sz="2400" b="1" dirty="0"/>
              <a:t> b) </a:t>
            </a:r>
            <a:r>
              <a:rPr lang="en-US" sz="2400" b="1" dirty="0">
                <a:sym typeface="Symbol" pitchFamily="18" charset="2"/>
              </a:rPr>
              <a:t></a:t>
            </a:r>
            <a:r>
              <a:rPr lang="en-US" sz="2400" b="1" dirty="0"/>
              <a:t>(</a:t>
            </a:r>
            <a:r>
              <a:rPr lang="en-US" sz="2400" b="1" dirty="0">
                <a:sym typeface="Symbol" pitchFamily="18" charset="2"/>
              </a:rPr>
              <a:t></a:t>
            </a:r>
            <a:r>
              <a:rPr lang="en-US" sz="2400" b="1" dirty="0"/>
              <a:t> a</a:t>
            </a:r>
            <a:r>
              <a:rPr lang="en-US" sz="2400" b="1" dirty="0">
                <a:sym typeface="Symbol" pitchFamily="18" charset="2"/>
              </a:rPr>
              <a:t></a:t>
            </a:r>
            <a:r>
              <a:rPr lang="en-US" sz="2400" b="1" dirty="0"/>
              <a:t> </a:t>
            </a:r>
            <a:r>
              <a:rPr lang="en-US" sz="2400" b="1" dirty="0">
                <a:sym typeface="Symbol" pitchFamily="18" charset="2"/>
              </a:rPr>
              <a:t></a:t>
            </a:r>
            <a:r>
              <a:rPr lang="en-US" sz="2400" b="1" dirty="0"/>
              <a:t>b </a:t>
            </a:r>
            <a:r>
              <a:rPr lang="en-US" sz="2400" b="1" dirty="0">
                <a:sym typeface="Symbol" pitchFamily="18" charset="2"/>
              </a:rPr>
              <a:t></a:t>
            </a:r>
            <a:r>
              <a:rPr lang="en-US" sz="2400" b="1" dirty="0"/>
              <a:t> c)</a:t>
            </a:r>
          </a:p>
          <a:p>
            <a:r>
              <a:rPr lang="en-US" sz="2400" dirty="0">
                <a:sym typeface="Symbol" pitchFamily="18" charset="2"/>
              </a:rPr>
              <a:t>Determine if  is valid</a:t>
            </a:r>
          </a:p>
          <a:p>
            <a:r>
              <a:rPr lang="en-US" sz="2400" dirty="0"/>
              <a:t>Determine if </a:t>
            </a:r>
            <a:r>
              <a:rPr lang="en-US" sz="2400" dirty="0" smtClean="0">
                <a:sym typeface="Symbol" pitchFamily="18" charset="2"/>
              </a:rPr>
              <a:t> </a:t>
            </a:r>
            <a:r>
              <a:rPr lang="en-US" sz="2400" dirty="0">
                <a:sym typeface="Symbol" pitchFamily="18" charset="2"/>
              </a:rPr>
              <a:t>is </a:t>
            </a:r>
            <a:r>
              <a:rPr lang="en-US" sz="2400" dirty="0" err="1">
                <a:sym typeface="Symbol" pitchFamily="18" charset="2"/>
              </a:rPr>
              <a:t>satisfiable</a:t>
            </a:r>
            <a:endParaRPr lang="en-US" sz="24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Find a satisfying assignment or report that such does not exit</a:t>
            </a:r>
          </a:p>
          <a:p>
            <a:r>
              <a:rPr lang="en-US" sz="2400" dirty="0"/>
              <a:t>For </a:t>
            </a:r>
            <a:r>
              <a:rPr lang="en-US" sz="2400" i="1" dirty="0"/>
              <a:t>n</a:t>
            </a:r>
            <a:r>
              <a:rPr lang="en-US" sz="2400" dirty="0"/>
              <a:t> variables, there are 2</a:t>
            </a:r>
            <a:r>
              <a:rPr lang="en-US" sz="2400" i="1" baseline="30000" dirty="0"/>
              <a:t>n</a:t>
            </a:r>
            <a:r>
              <a:rPr lang="en-US" sz="2400" dirty="0"/>
              <a:t> possible truth assignments to be checked</a:t>
            </a:r>
          </a:p>
          <a:p>
            <a:r>
              <a:rPr lang="en-US" sz="2400" dirty="0" smtClean="0">
                <a:sym typeface="Symbol" pitchFamily="18" charset="2"/>
              </a:rPr>
              <a:t>Effective heuristics exit</a:t>
            </a:r>
            <a:endParaRPr lang="en-US" sz="2400" dirty="0">
              <a:sym typeface="Symbol" pitchFamily="18" charset="2"/>
            </a:endParaRPr>
          </a:p>
        </p:txBody>
      </p:sp>
      <p:grpSp>
        <p:nvGrpSpPr>
          <p:cNvPr id="2" name="Group 46"/>
          <p:cNvGrpSpPr/>
          <p:nvPr/>
        </p:nvGrpSpPr>
        <p:grpSpPr>
          <a:xfrm>
            <a:off x="4533900" y="4635500"/>
            <a:ext cx="2438400" cy="2095500"/>
            <a:chOff x="3429000" y="4724400"/>
            <a:chExt cx="1752600" cy="1676400"/>
          </a:xfrm>
        </p:grpSpPr>
        <p:sp>
          <p:nvSpPr>
            <p:cNvPr id="229383" name="Oval 7"/>
            <p:cNvSpPr>
              <a:spLocks noChangeArrowheads="1"/>
            </p:cNvSpPr>
            <p:nvPr/>
          </p:nvSpPr>
          <p:spPr bwMode="auto">
            <a:xfrm>
              <a:off x="4114800" y="47244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ea typeface="宋体" pitchFamily="2" charset="-122"/>
                </a:rPr>
                <a:t>a</a:t>
              </a:r>
            </a:p>
          </p:txBody>
        </p:sp>
        <p:sp>
          <p:nvSpPr>
            <p:cNvPr id="229384" name="Oval 8"/>
            <p:cNvSpPr>
              <a:spLocks noChangeArrowheads="1"/>
            </p:cNvSpPr>
            <p:nvPr/>
          </p:nvSpPr>
          <p:spPr bwMode="auto">
            <a:xfrm>
              <a:off x="3886200" y="51816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4000" b="1" dirty="0" smtClean="0">
                  <a:solidFill>
                    <a:schemeClr val="bg1"/>
                  </a:solidFill>
                  <a:ea typeface="宋体" pitchFamily="2" charset="-122"/>
                </a:rPr>
                <a:t>b</a:t>
              </a:r>
              <a:endParaRPr lang="en-US" altLang="zh-CN" sz="4000" b="1" dirty="0">
                <a:solidFill>
                  <a:schemeClr val="bg1"/>
                </a:solidFill>
                <a:ea typeface="宋体" pitchFamily="2" charset="-122"/>
              </a:endParaRPr>
            </a:p>
          </p:txBody>
        </p:sp>
        <p:sp>
          <p:nvSpPr>
            <p:cNvPr id="229385" name="Oval 9"/>
            <p:cNvSpPr>
              <a:spLocks noChangeArrowheads="1"/>
            </p:cNvSpPr>
            <p:nvPr/>
          </p:nvSpPr>
          <p:spPr bwMode="auto">
            <a:xfrm>
              <a:off x="4343400" y="51816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ea typeface="宋体" pitchFamily="2" charset="-122"/>
                </a:rPr>
                <a:t>b</a:t>
              </a:r>
            </a:p>
          </p:txBody>
        </p:sp>
        <p:sp>
          <p:nvSpPr>
            <p:cNvPr id="229386" name="Oval 10"/>
            <p:cNvSpPr>
              <a:spLocks noChangeArrowheads="1"/>
            </p:cNvSpPr>
            <p:nvPr/>
          </p:nvSpPr>
          <p:spPr bwMode="auto">
            <a:xfrm>
              <a:off x="3581400" y="5638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4000" b="1">
                  <a:solidFill>
                    <a:schemeClr val="bg1"/>
                  </a:solidFill>
                  <a:ea typeface="宋体" pitchFamily="2" charset="-122"/>
                </a:rPr>
                <a:t>c</a:t>
              </a:r>
            </a:p>
          </p:txBody>
        </p:sp>
        <p:sp>
          <p:nvSpPr>
            <p:cNvPr id="229387" name="Oval 11"/>
            <p:cNvSpPr>
              <a:spLocks noChangeArrowheads="1"/>
            </p:cNvSpPr>
            <p:nvPr/>
          </p:nvSpPr>
          <p:spPr bwMode="auto">
            <a:xfrm>
              <a:off x="3962400" y="5638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ea typeface="宋体" pitchFamily="2" charset="-122"/>
                </a:rPr>
                <a:t>c</a:t>
              </a:r>
            </a:p>
          </p:txBody>
        </p:sp>
        <p:sp>
          <p:nvSpPr>
            <p:cNvPr id="229388" name="Oval 12"/>
            <p:cNvSpPr>
              <a:spLocks noChangeArrowheads="1"/>
            </p:cNvSpPr>
            <p:nvPr/>
          </p:nvSpPr>
          <p:spPr bwMode="auto">
            <a:xfrm>
              <a:off x="4343400" y="5638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4000" b="1">
                  <a:solidFill>
                    <a:schemeClr val="bg1"/>
                  </a:solidFill>
                  <a:ea typeface="宋体" pitchFamily="2" charset="-122"/>
                </a:rPr>
                <a:t>c</a:t>
              </a:r>
            </a:p>
          </p:txBody>
        </p:sp>
        <p:sp>
          <p:nvSpPr>
            <p:cNvPr id="229389" name="Oval 13"/>
            <p:cNvSpPr>
              <a:spLocks noChangeArrowheads="1"/>
            </p:cNvSpPr>
            <p:nvPr/>
          </p:nvSpPr>
          <p:spPr bwMode="auto">
            <a:xfrm>
              <a:off x="4724400" y="5638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ea typeface="宋体" pitchFamily="2" charset="-122"/>
                </a:rPr>
                <a:t>c</a:t>
              </a:r>
            </a:p>
          </p:txBody>
        </p:sp>
        <p:cxnSp>
          <p:nvCxnSpPr>
            <p:cNvPr id="229390" name="AutoShape 14"/>
            <p:cNvCxnSpPr>
              <a:cxnSpLocks noChangeShapeType="1"/>
              <a:stCxn id="229383" idx="3"/>
              <a:endCxn id="229384" idx="0"/>
            </p:cNvCxnSpPr>
            <p:nvPr/>
          </p:nvCxnSpPr>
          <p:spPr bwMode="auto">
            <a:xfrm flipH="1">
              <a:off x="4038600" y="4984750"/>
              <a:ext cx="120650" cy="19685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391" name="AutoShape 15"/>
            <p:cNvCxnSpPr>
              <a:cxnSpLocks noChangeShapeType="1"/>
              <a:stCxn id="229383" idx="5"/>
              <a:endCxn id="229385" idx="0"/>
            </p:cNvCxnSpPr>
            <p:nvPr/>
          </p:nvCxnSpPr>
          <p:spPr bwMode="auto">
            <a:xfrm>
              <a:off x="4375150" y="4984750"/>
              <a:ext cx="120650" cy="19685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392" name="AutoShape 16"/>
            <p:cNvCxnSpPr>
              <a:cxnSpLocks noChangeShapeType="1"/>
              <a:stCxn id="229384" idx="3"/>
            </p:cNvCxnSpPr>
            <p:nvPr/>
          </p:nvCxnSpPr>
          <p:spPr bwMode="auto">
            <a:xfrm flipH="1">
              <a:off x="3810000" y="5441950"/>
              <a:ext cx="120650" cy="19685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393" name="AutoShape 17"/>
            <p:cNvCxnSpPr>
              <a:cxnSpLocks noChangeShapeType="1"/>
              <a:stCxn id="229384" idx="4"/>
              <a:endCxn id="229387" idx="0"/>
            </p:cNvCxnSpPr>
            <p:nvPr/>
          </p:nvCxnSpPr>
          <p:spPr bwMode="auto">
            <a:xfrm>
              <a:off x="4038600" y="5486400"/>
              <a:ext cx="76200" cy="1524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394" name="AutoShape 18"/>
            <p:cNvCxnSpPr>
              <a:cxnSpLocks noChangeShapeType="1"/>
              <a:stCxn id="229385" idx="4"/>
              <a:endCxn id="229388" idx="0"/>
            </p:cNvCxnSpPr>
            <p:nvPr/>
          </p:nvCxnSpPr>
          <p:spPr bwMode="auto">
            <a:xfrm>
              <a:off x="4495800" y="5486400"/>
              <a:ext cx="0" cy="1524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395" name="AutoShape 19"/>
            <p:cNvCxnSpPr>
              <a:cxnSpLocks noChangeShapeType="1"/>
              <a:stCxn id="229385" idx="5"/>
            </p:cNvCxnSpPr>
            <p:nvPr/>
          </p:nvCxnSpPr>
          <p:spPr bwMode="auto">
            <a:xfrm>
              <a:off x="4603750" y="5441950"/>
              <a:ext cx="196850" cy="19685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396" name="AutoShape 20"/>
            <p:cNvCxnSpPr>
              <a:cxnSpLocks noChangeShapeType="1"/>
              <a:stCxn id="229386" idx="4"/>
            </p:cNvCxnSpPr>
            <p:nvPr/>
          </p:nvCxnSpPr>
          <p:spPr bwMode="auto">
            <a:xfrm>
              <a:off x="3733800" y="5943600"/>
              <a:ext cx="152400" cy="3048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397" name="AutoShape 21"/>
            <p:cNvCxnSpPr>
              <a:cxnSpLocks noChangeShapeType="1"/>
              <a:stCxn id="229387" idx="4"/>
            </p:cNvCxnSpPr>
            <p:nvPr/>
          </p:nvCxnSpPr>
          <p:spPr bwMode="auto">
            <a:xfrm flipH="1">
              <a:off x="4038600" y="5943600"/>
              <a:ext cx="76200" cy="3048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398" name="AutoShape 22"/>
            <p:cNvCxnSpPr>
              <a:cxnSpLocks noChangeShapeType="1"/>
              <a:stCxn id="229386" idx="4"/>
            </p:cNvCxnSpPr>
            <p:nvPr/>
          </p:nvCxnSpPr>
          <p:spPr bwMode="auto">
            <a:xfrm flipH="1">
              <a:off x="3581400" y="5943600"/>
              <a:ext cx="152400" cy="3048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399" name="AutoShape 23"/>
            <p:cNvCxnSpPr>
              <a:cxnSpLocks noChangeShapeType="1"/>
              <a:stCxn id="229387" idx="4"/>
            </p:cNvCxnSpPr>
            <p:nvPr/>
          </p:nvCxnSpPr>
          <p:spPr bwMode="auto">
            <a:xfrm>
              <a:off x="4114800" y="5943600"/>
              <a:ext cx="152400" cy="3048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400" name="AutoShape 24"/>
            <p:cNvCxnSpPr>
              <a:cxnSpLocks noChangeShapeType="1"/>
              <a:stCxn id="229388" idx="4"/>
            </p:cNvCxnSpPr>
            <p:nvPr/>
          </p:nvCxnSpPr>
          <p:spPr bwMode="auto">
            <a:xfrm flipH="1">
              <a:off x="4343400" y="5943600"/>
              <a:ext cx="152400" cy="3048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401" name="AutoShape 25"/>
            <p:cNvCxnSpPr>
              <a:cxnSpLocks noChangeShapeType="1"/>
              <a:stCxn id="229388" idx="4"/>
            </p:cNvCxnSpPr>
            <p:nvPr/>
          </p:nvCxnSpPr>
          <p:spPr bwMode="auto">
            <a:xfrm>
              <a:off x="4495800" y="5943600"/>
              <a:ext cx="152400" cy="3048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402" name="AutoShape 26"/>
            <p:cNvCxnSpPr>
              <a:cxnSpLocks noChangeShapeType="1"/>
              <a:stCxn id="229389" idx="4"/>
            </p:cNvCxnSpPr>
            <p:nvPr/>
          </p:nvCxnSpPr>
          <p:spPr bwMode="auto">
            <a:xfrm flipH="1">
              <a:off x="4724400" y="5943600"/>
              <a:ext cx="152400" cy="3048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9403" name="AutoShape 27"/>
            <p:cNvCxnSpPr>
              <a:cxnSpLocks noChangeShapeType="1"/>
              <a:stCxn id="229389" idx="4"/>
            </p:cNvCxnSpPr>
            <p:nvPr/>
          </p:nvCxnSpPr>
          <p:spPr bwMode="auto">
            <a:xfrm>
              <a:off x="4876800" y="5943600"/>
              <a:ext cx="228600" cy="3048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9404" name="Text Box 28"/>
            <p:cNvSpPr txBox="1">
              <a:spLocks noChangeArrowheads="1"/>
            </p:cNvSpPr>
            <p:nvPr/>
          </p:nvSpPr>
          <p:spPr bwMode="auto">
            <a:xfrm>
              <a:off x="4014788" y="4900613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 dirty="0">
                  <a:solidFill>
                    <a:schemeClr val="bg1"/>
                  </a:solidFill>
                  <a:ea typeface="宋体" pitchFamily="2" charset="-122"/>
                </a:rPr>
                <a:t>0</a:t>
              </a:r>
            </a:p>
          </p:txBody>
        </p:sp>
        <p:sp>
          <p:nvSpPr>
            <p:cNvPr id="229405" name="Text Box 29"/>
            <p:cNvSpPr txBox="1">
              <a:spLocks noChangeArrowheads="1"/>
            </p:cNvSpPr>
            <p:nvPr/>
          </p:nvSpPr>
          <p:spPr bwMode="auto">
            <a:xfrm>
              <a:off x="3697288" y="5365750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 dirty="0">
                  <a:solidFill>
                    <a:schemeClr val="bg1"/>
                  </a:solidFill>
                  <a:ea typeface="宋体" pitchFamily="2" charset="-122"/>
                </a:rPr>
                <a:t>0</a:t>
              </a:r>
            </a:p>
          </p:txBody>
        </p:sp>
        <p:sp>
          <p:nvSpPr>
            <p:cNvPr id="229406" name="Text Box 30"/>
            <p:cNvSpPr txBox="1">
              <a:spLocks noChangeArrowheads="1"/>
            </p:cNvSpPr>
            <p:nvPr/>
          </p:nvSpPr>
          <p:spPr bwMode="auto">
            <a:xfrm>
              <a:off x="4291013" y="5418138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>
                  <a:solidFill>
                    <a:schemeClr val="bg1"/>
                  </a:solidFill>
                  <a:ea typeface="宋体" pitchFamily="2" charset="-122"/>
                </a:rPr>
                <a:t>0</a:t>
              </a:r>
            </a:p>
          </p:txBody>
        </p:sp>
        <p:sp>
          <p:nvSpPr>
            <p:cNvPr id="229407" name="Text Box 31"/>
            <p:cNvSpPr txBox="1">
              <a:spLocks noChangeArrowheads="1"/>
            </p:cNvSpPr>
            <p:nvPr/>
          </p:nvSpPr>
          <p:spPr bwMode="auto">
            <a:xfrm>
              <a:off x="3886200" y="5943600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>
                  <a:solidFill>
                    <a:schemeClr val="bg1"/>
                  </a:solidFill>
                  <a:ea typeface="宋体" pitchFamily="2" charset="-122"/>
                </a:rPr>
                <a:t>0</a:t>
              </a:r>
            </a:p>
          </p:txBody>
        </p:sp>
        <p:sp>
          <p:nvSpPr>
            <p:cNvPr id="229408" name="Text Box 32"/>
            <p:cNvSpPr txBox="1">
              <a:spLocks noChangeArrowheads="1"/>
            </p:cNvSpPr>
            <p:nvPr/>
          </p:nvSpPr>
          <p:spPr bwMode="auto">
            <a:xfrm>
              <a:off x="3429000" y="5943600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>
                  <a:solidFill>
                    <a:schemeClr val="bg1"/>
                  </a:solidFill>
                  <a:ea typeface="宋体" pitchFamily="2" charset="-122"/>
                </a:rPr>
                <a:t>0</a:t>
              </a:r>
            </a:p>
          </p:txBody>
        </p:sp>
        <p:sp>
          <p:nvSpPr>
            <p:cNvPr id="229409" name="Text Box 33"/>
            <p:cNvSpPr txBox="1">
              <a:spLocks noChangeArrowheads="1"/>
            </p:cNvSpPr>
            <p:nvPr/>
          </p:nvSpPr>
          <p:spPr bwMode="auto">
            <a:xfrm>
              <a:off x="4648200" y="5943600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 dirty="0">
                  <a:solidFill>
                    <a:schemeClr val="bg1"/>
                  </a:solidFill>
                  <a:ea typeface="宋体" pitchFamily="2" charset="-122"/>
                </a:rPr>
                <a:t>0</a:t>
              </a:r>
            </a:p>
          </p:txBody>
        </p:sp>
        <p:sp>
          <p:nvSpPr>
            <p:cNvPr id="229410" name="Text Box 34"/>
            <p:cNvSpPr txBox="1">
              <a:spLocks noChangeArrowheads="1"/>
            </p:cNvSpPr>
            <p:nvPr/>
          </p:nvSpPr>
          <p:spPr bwMode="auto">
            <a:xfrm>
              <a:off x="4267200" y="5943600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>
                  <a:solidFill>
                    <a:schemeClr val="bg1"/>
                  </a:solidFill>
                  <a:ea typeface="宋体" pitchFamily="2" charset="-122"/>
                </a:rPr>
                <a:t>0</a:t>
              </a:r>
            </a:p>
          </p:txBody>
        </p:sp>
        <p:sp>
          <p:nvSpPr>
            <p:cNvPr id="229411" name="Text Box 35"/>
            <p:cNvSpPr txBox="1">
              <a:spLocks noChangeArrowheads="1"/>
            </p:cNvSpPr>
            <p:nvPr/>
          </p:nvSpPr>
          <p:spPr bwMode="auto">
            <a:xfrm>
              <a:off x="3733800" y="5943600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>
                  <a:solidFill>
                    <a:schemeClr val="bg1"/>
                  </a:solidFill>
                  <a:ea typeface="宋体" pitchFamily="2" charset="-122"/>
                </a:rPr>
                <a:t>1</a:t>
              </a:r>
            </a:p>
          </p:txBody>
        </p:sp>
        <p:sp>
          <p:nvSpPr>
            <p:cNvPr id="229412" name="Text Box 36"/>
            <p:cNvSpPr txBox="1">
              <a:spLocks noChangeArrowheads="1"/>
            </p:cNvSpPr>
            <p:nvPr/>
          </p:nvSpPr>
          <p:spPr bwMode="auto">
            <a:xfrm>
              <a:off x="4030663" y="5410200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>
                  <a:solidFill>
                    <a:schemeClr val="bg1"/>
                  </a:solidFill>
                  <a:ea typeface="宋体" pitchFamily="2" charset="-122"/>
                </a:rPr>
                <a:t>1</a:t>
              </a:r>
            </a:p>
          </p:txBody>
        </p:sp>
        <p:sp>
          <p:nvSpPr>
            <p:cNvPr id="229413" name="Text Box 37"/>
            <p:cNvSpPr txBox="1">
              <a:spLocks noChangeArrowheads="1"/>
            </p:cNvSpPr>
            <p:nvPr/>
          </p:nvSpPr>
          <p:spPr bwMode="auto">
            <a:xfrm>
              <a:off x="4624388" y="5394325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 dirty="0">
                  <a:solidFill>
                    <a:schemeClr val="bg1"/>
                  </a:solidFill>
                  <a:ea typeface="宋体" pitchFamily="2" charset="-122"/>
                </a:rPr>
                <a:t>1</a:t>
              </a:r>
            </a:p>
          </p:txBody>
        </p:sp>
        <p:sp>
          <p:nvSpPr>
            <p:cNvPr id="229414" name="Text Box 38"/>
            <p:cNvSpPr txBox="1">
              <a:spLocks noChangeArrowheads="1"/>
            </p:cNvSpPr>
            <p:nvPr/>
          </p:nvSpPr>
          <p:spPr bwMode="auto">
            <a:xfrm>
              <a:off x="4114800" y="5943600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>
                  <a:solidFill>
                    <a:schemeClr val="bg1"/>
                  </a:solidFill>
                  <a:ea typeface="宋体" pitchFamily="2" charset="-122"/>
                </a:rPr>
                <a:t>1</a:t>
              </a:r>
            </a:p>
          </p:txBody>
        </p:sp>
        <p:sp>
          <p:nvSpPr>
            <p:cNvPr id="229415" name="Text Box 39"/>
            <p:cNvSpPr txBox="1">
              <a:spLocks noChangeArrowheads="1"/>
            </p:cNvSpPr>
            <p:nvPr/>
          </p:nvSpPr>
          <p:spPr bwMode="auto">
            <a:xfrm>
              <a:off x="4495800" y="5943600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 dirty="0">
                  <a:solidFill>
                    <a:schemeClr val="bg1"/>
                  </a:solidFill>
                  <a:ea typeface="宋体" pitchFamily="2" charset="-122"/>
                </a:rPr>
                <a:t>1</a:t>
              </a:r>
            </a:p>
          </p:txBody>
        </p:sp>
        <p:sp>
          <p:nvSpPr>
            <p:cNvPr id="229416" name="Text Box 40"/>
            <p:cNvSpPr txBox="1">
              <a:spLocks noChangeArrowheads="1"/>
            </p:cNvSpPr>
            <p:nvPr/>
          </p:nvSpPr>
          <p:spPr bwMode="auto">
            <a:xfrm>
              <a:off x="4876800" y="5943600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 dirty="0">
                  <a:solidFill>
                    <a:schemeClr val="bg1"/>
                  </a:solidFill>
                  <a:ea typeface="宋体" pitchFamily="2" charset="-122"/>
                </a:rPr>
                <a:t>1</a:t>
              </a:r>
            </a:p>
          </p:txBody>
        </p:sp>
        <p:sp>
          <p:nvSpPr>
            <p:cNvPr id="229417" name="Rectangle 41"/>
            <p:cNvSpPr>
              <a:spLocks noChangeArrowheads="1"/>
            </p:cNvSpPr>
            <p:nvPr/>
          </p:nvSpPr>
          <p:spPr bwMode="auto">
            <a:xfrm>
              <a:off x="3505200" y="6248400"/>
              <a:ext cx="152400" cy="152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229418" name="Rectangle 42"/>
            <p:cNvSpPr>
              <a:spLocks noChangeArrowheads="1"/>
            </p:cNvSpPr>
            <p:nvPr/>
          </p:nvSpPr>
          <p:spPr bwMode="auto">
            <a:xfrm>
              <a:off x="3733800" y="6248400"/>
              <a:ext cx="152400" cy="152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229419" name="Rectangle 43"/>
            <p:cNvSpPr>
              <a:spLocks noChangeArrowheads="1"/>
            </p:cNvSpPr>
            <p:nvPr/>
          </p:nvSpPr>
          <p:spPr bwMode="auto">
            <a:xfrm>
              <a:off x="3962400" y="6248400"/>
              <a:ext cx="152400" cy="152400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229420" name="Rectangle 44"/>
            <p:cNvSpPr>
              <a:spLocks noChangeArrowheads="1"/>
            </p:cNvSpPr>
            <p:nvPr/>
          </p:nvSpPr>
          <p:spPr bwMode="auto">
            <a:xfrm>
              <a:off x="4114800" y="6248400"/>
              <a:ext cx="152400" cy="152400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229421" name="Rectangle 45"/>
            <p:cNvSpPr>
              <a:spLocks noChangeArrowheads="1"/>
            </p:cNvSpPr>
            <p:nvPr/>
          </p:nvSpPr>
          <p:spPr bwMode="auto">
            <a:xfrm>
              <a:off x="4343400" y="6248400"/>
              <a:ext cx="152400" cy="152400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229422" name="Rectangle 46"/>
            <p:cNvSpPr>
              <a:spLocks noChangeArrowheads="1"/>
            </p:cNvSpPr>
            <p:nvPr/>
          </p:nvSpPr>
          <p:spPr bwMode="auto">
            <a:xfrm>
              <a:off x="4495800" y="6248400"/>
              <a:ext cx="152400" cy="152400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229423" name="Rectangle 47"/>
            <p:cNvSpPr>
              <a:spLocks noChangeArrowheads="1"/>
            </p:cNvSpPr>
            <p:nvPr/>
          </p:nvSpPr>
          <p:spPr bwMode="auto">
            <a:xfrm>
              <a:off x="4724400" y="6248400"/>
              <a:ext cx="152400" cy="152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229424" name="Rectangle 48"/>
            <p:cNvSpPr>
              <a:spLocks noChangeArrowheads="1"/>
            </p:cNvSpPr>
            <p:nvPr/>
          </p:nvSpPr>
          <p:spPr bwMode="auto">
            <a:xfrm>
              <a:off x="5029200" y="6248400"/>
              <a:ext cx="152400" cy="152400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229425" name="Text Box 49"/>
            <p:cNvSpPr txBox="1">
              <a:spLocks noChangeArrowheads="1"/>
            </p:cNvSpPr>
            <p:nvPr/>
          </p:nvSpPr>
          <p:spPr bwMode="auto">
            <a:xfrm>
              <a:off x="4367213" y="4908550"/>
              <a:ext cx="304800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50" b="1">
                  <a:solidFill>
                    <a:schemeClr val="bg1"/>
                  </a:solidFill>
                  <a:ea typeface="宋体" pitchFamily="2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0" y="28576"/>
            <a:ext cx="77724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Bounded Model Checking</a:t>
            </a:r>
          </a:p>
        </p:txBody>
      </p:sp>
      <p:sp>
        <p:nvSpPr>
          <p:cNvPr id="36868" name="Oval 3"/>
          <p:cNvSpPr>
            <a:spLocks noChangeArrowheads="1"/>
          </p:cNvSpPr>
          <p:nvPr/>
        </p:nvSpPr>
        <p:spPr bwMode="auto">
          <a:xfrm>
            <a:off x="6196915" y="1331072"/>
            <a:ext cx="2667001" cy="952500"/>
          </a:xfrm>
          <a:prstGeom prst="ellipse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800" dirty="0" smtClean="0">
                <a:solidFill>
                  <a:srgbClr val="FFFFFF"/>
                </a:solidFill>
              </a:rPr>
              <a:t>Desired </a:t>
            </a:r>
          </a:p>
          <a:p>
            <a:pPr algn="ctr"/>
            <a:r>
              <a:rPr lang="en-US" sz="1800" dirty="0" smtClean="0">
                <a:solidFill>
                  <a:srgbClr val="FFFFFF"/>
                </a:solidFill>
              </a:rPr>
              <a:t>Properties  </a:t>
            </a:r>
            <a:r>
              <a:rPr lang="en-US" sz="1800" dirty="0" smtClean="0">
                <a:solidFill>
                  <a:srgbClr val="FFFFFF"/>
                </a:solidFill>
                <a:sym typeface="Symbol" pitchFamily="18" charset="2"/>
              </a:rPr>
              <a:t>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2583711" y="2713722"/>
            <a:ext cx="4210493" cy="599749"/>
          </a:xfrm>
          <a:prstGeom prst="rect">
            <a:avLst/>
          </a:prstGeom>
          <a:noFill/>
          <a:ln w="31750">
            <a:solidFill>
              <a:schemeClr val="bg1"/>
            </a:solidFill>
            <a:headEnd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i="1" dirty="0" err="1" smtClean="0">
                <a:solidFill>
                  <a:srgbClr val="FFFFFF"/>
                </a:solidFill>
              </a:rPr>
              <a:t>FrontEnd</a:t>
            </a:r>
            <a:endParaRPr lang="en-US" sz="1800" i="1" dirty="0" smtClean="0">
              <a:solidFill>
                <a:srgbClr val="FFFFFF"/>
              </a:solidFill>
            </a:endParaRPr>
          </a:p>
        </p:txBody>
      </p:sp>
      <p:sp>
        <p:nvSpPr>
          <p:cNvPr id="36878" name="TextBox 18"/>
          <p:cNvSpPr txBox="1">
            <a:spLocks noChangeArrowheads="1"/>
          </p:cNvSpPr>
          <p:nvPr/>
        </p:nvSpPr>
        <p:spPr bwMode="auto">
          <a:xfrm>
            <a:off x="354430" y="5647264"/>
            <a:ext cx="2333625" cy="400110"/>
          </a:xfrm>
          <a:prstGeom prst="rect">
            <a:avLst/>
          </a:prstGeom>
          <a:noFill/>
          <a:ln w="31750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Assignment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36879" name="TextBox 19"/>
          <p:cNvSpPr txBox="1">
            <a:spLocks noChangeArrowheads="1"/>
          </p:cNvSpPr>
          <p:nvPr/>
        </p:nvSpPr>
        <p:spPr bwMode="auto">
          <a:xfrm>
            <a:off x="6545679" y="5588272"/>
            <a:ext cx="1989137" cy="400110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UNSAT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6" name="Oval 3"/>
          <p:cNvSpPr>
            <a:spLocks noChangeArrowheads="1"/>
          </p:cNvSpPr>
          <p:nvPr/>
        </p:nvSpPr>
        <p:spPr bwMode="auto">
          <a:xfrm>
            <a:off x="393758" y="1263049"/>
            <a:ext cx="2624745" cy="1020523"/>
          </a:xfrm>
          <a:prstGeom prst="ellipse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Program P</a:t>
            </a:r>
            <a:endParaRPr lang="en-US" sz="2400" dirty="0">
              <a:solidFill>
                <a:srgbClr val="FFFFFF"/>
              </a:solidFill>
            </a:endParaRPr>
          </a:p>
        </p:txBody>
      </p:sp>
      <p:cxnSp>
        <p:nvCxnSpPr>
          <p:cNvPr id="9" name="Elbow Connector 8"/>
          <p:cNvCxnSpPr>
            <a:stCxn id="16" idx="4"/>
            <a:endCxn id="36869" idx="1"/>
          </p:cNvCxnSpPr>
          <p:nvPr/>
        </p:nvCxnSpPr>
        <p:spPr>
          <a:xfrm rot="16200000" flipH="1">
            <a:off x="1779909" y="2209794"/>
            <a:ext cx="730025" cy="87758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36868" idx="4"/>
            <a:endCxn id="36869" idx="3"/>
          </p:cNvCxnSpPr>
          <p:nvPr/>
        </p:nvCxnSpPr>
        <p:spPr>
          <a:xfrm rot="5400000">
            <a:off x="6797298" y="2280478"/>
            <a:ext cx="730025" cy="73621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0" descr="AN00460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5120" y="5911743"/>
            <a:ext cx="636844" cy="903725"/>
          </a:xfrm>
          <a:prstGeom prst="rect">
            <a:avLst/>
          </a:prstGeom>
          <a:noFill/>
        </p:spPr>
      </p:pic>
      <p:grpSp>
        <p:nvGrpSpPr>
          <p:cNvPr id="2" name="Group 17"/>
          <p:cNvGrpSpPr/>
          <p:nvPr/>
        </p:nvGrpSpPr>
        <p:grpSpPr>
          <a:xfrm>
            <a:off x="7190160" y="5960589"/>
            <a:ext cx="550342" cy="727290"/>
            <a:chOff x="8001120" y="3152367"/>
            <a:chExt cx="609600" cy="838200"/>
          </a:xfrm>
        </p:grpSpPr>
        <p:sp>
          <p:nvSpPr>
            <p:cNvPr id="19" name="AutoShape 32"/>
            <p:cNvSpPr>
              <a:spLocks noChangeAspect="1" noChangeArrowheads="1" noTextEdit="1"/>
            </p:cNvSpPr>
            <p:nvPr/>
          </p:nvSpPr>
          <p:spPr bwMode="auto">
            <a:xfrm>
              <a:off x="8001120" y="3152367"/>
              <a:ext cx="609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33"/>
            <p:cNvSpPr>
              <a:spLocks/>
            </p:cNvSpPr>
            <p:nvPr/>
          </p:nvSpPr>
          <p:spPr bwMode="auto">
            <a:xfrm>
              <a:off x="8038870" y="3244581"/>
              <a:ext cx="510330" cy="701061"/>
            </a:xfrm>
            <a:custGeom>
              <a:avLst/>
              <a:gdLst/>
              <a:ahLst/>
              <a:cxnLst>
                <a:cxn ang="0">
                  <a:pos x="902" y="5"/>
                </a:cxn>
                <a:cxn ang="0">
                  <a:pos x="779" y="0"/>
                </a:cxn>
                <a:cxn ang="0">
                  <a:pos x="723" y="48"/>
                </a:cxn>
                <a:cxn ang="0">
                  <a:pos x="722" y="164"/>
                </a:cxn>
                <a:cxn ang="0">
                  <a:pos x="763" y="360"/>
                </a:cxn>
                <a:cxn ang="0">
                  <a:pos x="806" y="530"/>
                </a:cxn>
                <a:cxn ang="0">
                  <a:pos x="783" y="701"/>
                </a:cxn>
                <a:cxn ang="0">
                  <a:pos x="728" y="724"/>
                </a:cxn>
                <a:cxn ang="0">
                  <a:pos x="654" y="741"/>
                </a:cxn>
                <a:cxn ang="0">
                  <a:pos x="617" y="772"/>
                </a:cxn>
                <a:cxn ang="0">
                  <a:pos x="594" y="805"/>
                </a:cxn>
                <a:cxn ang="0">
                  <a:pos x="569" y="857"/>
                </a:cxn>
                <a:cxn ang="0">
                  <a:pos x="574" y="908"/>
                </a:cxn>
                <a:cxn ang="0">
                  <a:pos x="611" y="946"/>
                </a:cxn>
                <a:cxn ang="0">
                  <a:pos x="604" y="982"/>
                </a:cxn>
                <a:cxn ang="0">
                  <a:pos x="554" y="1058"/>
                </a:cxn>
                <a:cxn ang="0">
                  <a:pos x="538" y="1108"/>
                </a:cxn>
                <a:cxn ang="0">
                  <a:pos x="572" y="1189"/>
                </a:cxn>
                <a:cxn ang="0">
                  <a:pos x="617" y="1236"/>
                </a:cxn>
                <a:cxn ang="0">
                  <a:pos x="515" y="1386"/>
                </a:cxn>
                <a:cxn ang="0">
                  <a:pos x="358" y="1500"/>
                </a:cxn>
                <a:cxn ang="0">
                  <a:pos x="332" y="1505"/>
                </a:cxn>
                <a:cxn ang="0">
                  <a:pos x="295" y="1476"/>
                </a:cxn>
                <a:cxn ang="0">
                  <a:pos x="259" y="1472"/>
                </a:cxn>
                <a:cxn ang="0">
                  <a:pos x="159" y="1509"/>
                </a:cxn>
                <a:cxn ang="0">
                  <a:pos x="99" y="1465"/>
                </a:cxn>
                <a:cxn ang="0">
                  <a:pos x="57" y="1542"/>
                </a:cxn>
                <a:cxn ang="0">
                  <a:pos x="0" y="1696"/>
                </a:cxn>
                <a:cxn ang="0">
                  <a:pos x="0" y="2013"/>
                </a:cxn>
                <a:cxn ang="0">
                  <a:pos x="25" y="2229"/>
                </a:cxn>
                <a:cxn ang="0">
                  <a:pos x="352" y="2340"/>
                </a:cxn>
                <a:cxn ang="0">
                  <a:pos x="493" y="2375"/>
                </a:cxn>
                <a:cxn ang="0">
                  <a:pos x="595" y="2326"/>
                </a:cxn>
                <a:cxn ang="0">
                  <a:pos x="604" y="2201"/>
                </a:cxn>
                <a:cxn ang="0">
                  <a:pos x="723" y="2003"/>
                </a:cxn>
                <a:cxn ang="0">
                  <a:pos x="754" y="1884"/>
                </a:cxn>
                <a:cxn ang="0">
                  <a:pos x="992" y="1817"/>
                </a:cxn>
                <a:cxn ang="0">
                  <a:pos x="1091" y="1708"/>
                </a:cxn>
                <a:cxn ang="0">
                  <a:pos x="1211" y="1715"/>
                </a:cxn>
                <a:cxn ang="0">
                  <a:pos x="1352" y="1587"/>
                </a:cxn>
                <a:cxn ang="0">
                  <a:pos x="1321" y="1468"/>
                </a:cxn>
                <a:cxn ang="0">
                  <a:pos x="1360" y="1426"/>
                </a:cxn>
                <a:cxn ang="0">
                  <a:pos x="1389" y="1349"/>
                </a:cxn>
                <a:cxn ang="0">
                  <a:pos x="1389" y="1279"/>
                </a:cxn>
                <a:cxn ang="0">
                  <a:pos x="1437" y="1245"/>
                </a:cxn>
                <a:cxn ang="0">
                  <a:pos x="1463" y="1124"/>
                </a:cxn>
                <a:cxn ang="0">
                  <a:pos x="1443" y="1016"/>
                </a:cxn>
                <a:cxn ang="0">
                  <a:pos x="1426" y="989"/>
                </a:cxn>
                <a:cxn ang="0">
                  <a:pos x="1418" y="872"/>
                </a:cxn>
                <a:cxn ang="0">
                  <a:pos x="1392" y="824"/>
                </a:cxn>
                <a:cxn ang="0">
                  <a:pos x="1347" y="749"/>
                </a:cxn>
                <a:cxn ang="0">
                  <a:pos x="1284" y="655"/>
                </a:cxn>
                <a:cxn ang="0">
                  <a:pos x="1253" y="636"/>
                </a:cxn>
                <a:cxn ang="0">
                  <a:pos x="1221" y="627"/>
                </a:cxn>
                <a:cxn ang="0">
                  <a:pos x="1148" y="618"/>
                </a:cxn>
                <a:cxn ang="0">
                  <a:pos x="1079" y="635"/>
                </a:cxn>
                <a:cxn ang="0">
                  <a:pos x="1076" y="565"/>
                </a:cxn>
                <a:cxn ang="0">
                  <a:pos x="1122" y="321"/>
                </a:cxn>
                <a:cxn ang="0">
                  <a:pos x="1116" y="249"/>
                </a:cxn>
                <a:cxn ang="0">
                  <a:pos x="1075" y="149"/>
                </a:cxn>
                <a:cxn ang="0">
                  <a:pos x="983" y="42"/>
                </a:cxn>
                <a:cxn ang="0">
                  <a:pos x="902" y="5"/>
                </a:cxn>
                <a:cxn ang="0">
                  <a:pos x="902" y="5"/>
                </a:cxn>
              </a:cxnLst>
              <a:rect l="0" t="0" r="r" b="b"/>
              <a:pathLst>
                <a:path w="1463" h="2375">
                  <a:moveTo>
                    <a:pt x="902" y="5"/>
                  </a:moveTo>
                  <a:lnTo>
                    <a:pt x="779" y="0"/>
                  </a:lnTo>
                  <a:lnTo>
                    <a:pt x="723" y="48"/>
                  </a:lnTo>
                  <a:lnTo>
                    <a:pt x="722" y="164"/>
                  </a:lnTo>
                  <a:lnTo>
                    <a:pt x="763" y="360"/>
                  </a:lnTo>
                  <a:lnTo>
                    <a:pt x="806" y="530"/>
                  </a:lnTo>
                  <a:lnTo>
                    <a:pt x="783" y="701"/>
                  </a:lnTo>
                  <a:lnTo>
                    <a:pt x="728" y="724"/>
                  </a:lnTo>
                  <a:lnTo>
                    <a:pt x="654" y="741"/>
                  </a:lnTo>
                  <a:lnTo>
                    <a:pt x="617" y="772"/>
                  </a:lnTo>
                  <a:lnTo>
                    <a:pt x="594" y="805"/>
                  </a:lnTo>
                  <a:lnTo>
                    <a:pt x="569" y="857"/>
                  </a:lnTo>
                  <a:lnTo>
                    <a:pt x="574" y="908"/>
                  </a:lnTo>
                  <a:lnTo>
                    <a:pt x="611" y="946"/>
                  </a:lnTo>
                  <a:lnTo>
                    <a:pt x="604" y="982"/>
                  </a:lnTo>
                  <a:lnTo>
                    <a:pt x="554" y="1058"/>
                  </a:lnTo>
                  <a:lnTo>
                    <a:pt x="538" y="1108"/>
                  </a:lnTo>
                  <a:lnTo>
                    <a:pt x="572" y="1189"/>
                  </a:lnTo>
                  <a:lnTo>
                    <a:pt x="617" y="1236"/>
                  </a:lnTo>
                  <a:lnTo>
                    <a:pt x="515" y="1386"/>
                  </a:lnTo>
                  <a:lnTo>
                    <a:pt x="358" y="1500"/>
                  </a:lnTo>
                  <a:lnTo>
                    <a:pt x="332" y="1505"/>
                  </a:lnTo>
                  <a:lnTo>
                    <a:pt x="295" y="1476"/>
                  </a:lnTo>
                  <a:lnTo>
                    <a:pt x="259" y="1472"/>
                  </a:lnTo>
                  <a:lnTo>
                    <a:pt x="159" y="1509"/>
                  </a:lnTo>
                  <a:lnTo>
                    <a:pt x="99" y="1465"/>
                  </a:lnTo>
                  <a:lnTo>
                    <a:pt x="57" y="1542"/>
                  </a:lnTo>
                  <a:lnTo>
                    <a:pt x="0" y="1696"/>
                  </a:lnTo>
                  <a:lnTo>
                    <a:pt x="0" y="2013"/>
                  </a:lnTo>
                  <a:lnTo>
                    <a:pt x="25" y="2229"/>
                  </a:lnTo>
                  <a:lnTo>
                    <a:pt x="352" y="2340"/>
                  </a:lnTo>
                  <a:lnTo>
                    <a:pt x="493" y="2375"/>
                  </a:lnTo>
                  <a:lnTo>
                    <a:pt x="595" y="2326"/>
                  </a:lnTo>
                  <a:lnTo>
                    <a:pt x="604" y="2201"/>
                  </a:lnTo>
                  <a:lnTo>
                    <a:pt x="723" y="2003"/>
                  </a:lnTo>
                  <a:lnTo>
                    <a:pt x="754" y="1884"/>
                  </a:lnTo>
                  <a:lnTo>
                    <a:pt x="992" y="1817"/>
                  </a:lnTo>
                  <a:lnTo>
                    <a:pt x="1091" y="1708"/>
                  </a:lnTo>
                  <a:lnTo>
                    <a:pt x="1211" y="1715"/>
                  </a:lnTo>
                  <a:lnTo>
                    <a:pt x="1352" y="1587"/>
                  </a:lnTo>
                  <a:lnTo>
                    <a:pt x="1321" y="1468"/>
                  </a:lnTo>
                  <a:lnTo>
                    <a:pt x="1360" y="1426"/>
                  </a:lnTo>
                  <a:lnTo>
                    <a:pt x="1389" y="1349"/>
                  </a:lnTo>
                  <a:lnTo>
                    <a:pt x="1389" y="1279"/>
                  </a:lnTo>
                  <a:lnTo>
                    <a:pt x="1437" y="1245"/>
                  </a:lnTo>
                  <a:lnTo>
                    <a:pt x="1463" y="1124"/>
                  </a:lnTo>
                  <a:lnTo>
                    <a:pt x="1443" y="1016"/>
                  </a:lnTo>
                  <a:lnTo>
                    <a:pt x="1426" y="989"/>
                  </a:lnTo>
                  <a:lnTo>
                    <a:pt x="1418" y="872"/>
                  </a:lnTo>
                  <a:lnTo>
                    <a:pt x="1392" y="824"/>
                  </a:lnTo>
                  <a:lnTo>
                    <a:pt x="1347" y="749"/>
                  </a:lnTo>
                  <a:lnTo>
                    <a:pt x="1284" y="655"/>
                  </a:lnTo>
                  <a:lnTo>
                    <a:pt x="1253" y="636"/>
                  </a:lnTo>
                  <a:lnTo>
                    <a:pt x="1221" y="627"/>
                  </a:lnTo>
                  <a:lnTo>
                    <a:pt x="1148" y="618"/>
                  </a:lnTo>
                  <a:lnTo>
                    <a:pt x="1079" y="635"/>
                  </a:lnTo>
                  <a:lnTo>
                    <a:pt x="1076" y="565"/>
                  </a:lnTo>
                  <a:lnTo>
                    <a:pt x="1122" y="321"/>
                  </a:lnTo>
                  <a:lnTo>
                    <a:pt x="1116" y="249"/>
                  </a:lnTo>
                  <a:lnTo>
                    <a:pt x="1075" y="149"/>
                  </a:lnTo>
                  <a:lnTo>
                    <a:pt x="983" y="42"/>
                  </a:lnTo>
                  <a:lnTo>
                    <a:pt x="902" y="5"/>
                  </a:lnTo>
                  <a:lnTo>
                    <a:pt x="902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4"/>
            <p:cNvSpPr>
              <a:spLocks/>
            </p:cNvSpPr>
            <p:nvPr/>
          </p:nvSpPr>
          <p:spPr bwMode="auto">
            <a:xfrm>
              <a:off x="8054250" y="3712743"/>
              <a:ext cx="199938" cy="222259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3" y="152"/>
                </a:cxn>
                <a:cxn ang="0">
                  <a:pos x="71" y="285"/>
                </a:cxn>
                <a:cxn ang="0">
                  <a:pos x="88" y="317"/>
                </a:cxn>
                <a:cxn ang="0">
                  <a:pos x="111" y="256"/>
                </a:cxn>
                <a:cxn ang="0">
                  <a:pos x="128" y="166"/>
                </a:cxn>
                <a:cxn ang="0">
                  <a:pos x="158" y="270"/>
                </a:cxn>
                <a:cxn ang="0">
                  <a:pos x="218" y="360"/>
                </a:cxn>
                <a:cxn ang="0">
                  <a:pos x="372" y="475"/>
                </a:cxn>
                <a:cxn ang="0">
                  <a:pos x="438" y="511"/>
                </a:cxn>
                <a:cxn ang="0">
                  <a:pos x="419" y="543"/>
                </a:cxn>
                <a:cxn ang="0">
                  <a:pos x="541" y="573"/>
                </a:cxn>
                <a:cxn ang="0">
                  <a:pos x="549" y="608"/>
                </a:cxn>
                <a:cxn ang="0">
                  <a:pos x="574" y="723"/>
                </a:cxn>
                <a:cxn ang="0">
                  <a:pos x="517" y="751"/>
                </a:cxn>
                <a:cxn ang="0">
                  <a:pos x="304" y="731"/>
                </a:cxn>
                <a:cxn ang="0">
                  <a:pos x="135" y="680"/>
                </a:cxn>
                <a:cxn ang="0">
                  <a:pos x="35" y="457"/>
                </a:cxn>
                <a:cxn ang="0">
                  <a:pos x="2" y="238"/>
                </a:cxn>
                <a:cxn ang="0">
                  <a:pos x="0" y="66"/>
                </a:cxn>
                <a:cxn ang="0">
                  <a:pos x="64" y="0"/>
                </a:cxn>
                <a:cxn ang="0">
                  <a:pos x="64" y="0"/>
                </a:cxn>
              </a:cxnLst>
              <a:rect l="0" t="0" r="r" b="b"/>
              <a:pathLst>
                <a:path w="574" h="751">
                  <a:moveTo>
                    <a:pt x="64" y="0"/>
                  </a:moveTo>
                  <a:lnTo>
                    <a:pt x="43" y="152"/>
                  </a:lnTo>
                  <a:lnTo>
                    <a:pt x="71" y="285"/>
                  </a:lnTo>
                  <a:lnTo>
                    <a:pt x="88" y="317"/>
                  </a:lnTo>
                  <a:lnTo>
                    <a:pt x="111" y="256"/>
                  </a:lnTo>
                  <a:lnTo>
                    <a:pt x="128" y="166"/>
                  </a:lnTo>
                  <a:lnTo>
                    <a:pt x="158" y="270"/>
                  </a:lnTo>
                  <a:lnTo>
                    <a:pt x="218" y="360"/>
                  </a:lnTo>
                  <a:lnTo>
                    <a:pt x="372" y="475"/>
                  </a:lnTo>
                  <a:lnTo>
                    <a:pt x="438" y="511"/>
                  </a:lnTo>
                  <a:lnTo>
                    <a:pt x="419" y="543"/>
                  </a:lnTo>
                  <a:lnTo>
                    <a:pt x="541" y="573"/>
                  </a:lnTo>
                  <a:lnTo>
                    <a:pt x="549" y="608"/>
                  </a:lnTo>
                  <a:lnTo>
                    <a:pt x="574" y="723"/>
                  </a:lnTo>
                  <a:lnTo>
                    <a:pt x="517" y="751"/>
                  </a:lnTo>
                  <a:lnTo>
                    <a:pt x="304" y="731"/>
                  </a:lnTo>
                  <a:lnTo>
                    <a:pt x="135" y="680"/>
                  </a:lnTo>
                  <a:lnTo>
                    <a:pt x="35" y="457"/>
                  </a:lnTo>
                  <a:lnTo>
                    <a:pt x="2" y="238"/>
                  </a:lnTo>
                  <a:lnTo>
                    <a:pt x="0" y="66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C8C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5"/>
            <p:cNvSpPr>
              <a:spLocks/>
            </p:cNvSpPr>
            <p:nvPr/>
          </p:nvSpPr>
          <p:spPr bwMode="auto">
            <a:xfrm>
              <a:off x="8001120" y="3684370"/>
              <a:ext cx="237688" cy="299104"/>
            </a:xfrm>
            <a:custGeom>
              <a:avLst/>
              <a:gdLst/>
              <a:ahLst/>
              <a:cxnLst>
                <a:cxn ang="0">
                  <a:pos x="28" y="47"/>
                </a:cxn>
                <a:cxn ang="0">
                  <a:pos x="64" y="11"/>
                </a:cxn>
                <a:cxn ang="0">
                  <a:pos x="168" y="0"/>
                </a:cxn>
                <a:cxn ang="0">
                  <a:pos x="164" y="90"/>
                </a:cxn>
                <a:cxn ang="0">
                  <a:pos x="136" y="381"/>
                </a:cxn>
                <a:cxn ang="0">
                  <a:pos x="153" y="492"/>
                </a:cxn>
                <a:cxn ang="0">
                  <a:pos x="273" y="712"/>
                </a:cxn>
                <a:cxn ang="0">
                  <a:pos x="455" y="827"/>
                </a:cxn>
                <a:cxn ang="0">
                  <a:pos x="567" y="844"/>
                </a:cxn>
                <a:cxn ang="0">
                  <a:pos x="681" y="866"/>
                </a:cxn>
                <a:cxn ang="0">
                  <a:pos x="567" y="973"/>
                </a:cxn>
                <a:cxn ang="0">
                  <a:pos x="434" y="1010"/>
                </a:cxn>
                <a:cxn ang="0">
                  <a:pos x="326" y="996"/>
                </a:cxn>
                <a:cxn ang="0">
                  <a:pos x="204" y="934"/>
                </a:cxn>
                <a:cxn ang="0">
                  <a:pos x="53" y="812"/>
                </a:cxn>
                <a:cxn ang="0">
                  <a:pos x="0" y="690"/>
                </a:cxn>
                <a:cxn ang="0">
                  <a:pos x="60" y="434"/>
                </a:cxn>
                <a:cxn ang="0">
                  <a:pos x="38" y="190"/>
                </a:cxn>
                <a:cxn ang="0">
                  <a:pos x="89" y="57"/>
                </a:cxn>
                <a:cxn ang="0">
                  <a:pos x="28" y="47"/>
                </a:cxn>
                <a:cxn ang="0">
                  <a:pos x="28" y="47"/>
                </a:cxn>
              </a:cxnLst>
              <a:rect l="0" t="0" r="r" b="b"/>
              <a:pathLst>
                <a:path w="681" h="1010">
                  <a:moveTo>
                    <a:pt x="28" y="47"/>
                  </a:moveTo>
                  <a:lnTo>
                    <a:pt x="64" y="11"/>
                  </a:lnTo>
                  <a:lnTo>
                    <a:pt x="168" y="0"/>
                  </a:lnTo>
                  <a:lnTo>
                    <a:pt x="164" y="90"/>
                  </a:lnTo>
                  <a:lnTo>
                    <a:pt x="136" y="381"/>
                  </a:lnTo>
                  <a:lnTo>
                    <a:pt x="153" y="492"/>
                  </a:lnTo>
                  <a:lnTo>
                    <a:pt x="273" y="712"/>
                  </a:lnTo>
                  <a:lnTo>
                    <a:pt x="455" y="827"/>
                  </a:lnTo>
                  <a:lnTo>
                    <a:pt x="567" y="844"/>
                  </a:lnTo>
                  <a:lnTo>
                    <a:pt x="681" y="866"/>
                  </a:lnTo>
                  <a:lnTo>
                    <a:pt x="567" y="973"/>
                  </a:lnTo>
                  <a:lnTo>
                    <a:pt x="434" y="1010"/>
                  </a:lnTo>
                  <a:lnTo>
                    <a:pt x="326" y="996"/>
                  </a:lnTo>
                  <a:lnTo>
                    <a:pt x="204" y="934"/>
                  </a:lnTo>
                  <a:lnTo>
                    <a:pt x="53" y="812"/>
                  </a:lnTo>
                  <a:lnTo>
                    <a:pt x="0" y="690"/>
                  </a:lnTo>
                  <a:lnTo>
                    <a:pt x="60" y="434"/>
                  </a:lnTo>
                  <a:lnTo>
                    <a:pt x="38" y="190"/>
                  </a:lnTo>
                  <a:lnTo>
                    <a:pt x="89" y="57"/>
                  </a:lnTo>
                  <a:lnTo>
                    <a:pt x="28" y="47"/>
                  </a:lnTo>
                  <a:lnTo>
                    <a:pt x="28" y="47"/>
                  </a:lnTo>
                  <a:close/>
                </a:path>
              </a:pathLst>
            </a:custGeom>
            <a:solidFill>
              <a:srgbClr val="80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>
              <a:off x="8104584" y="3242216"/>
              <a:ext cx="440422" cy="612394"/>
            </a:xfrm>
            <a:custGeom>
              <a:avLst/>
              <a:gdLst/>
              <a:ahLst/>
              <a:cxnLst>
                <a:cxn ang="0">
                  <a:pos x="604" y="0"/>
                </a:cxn>
                <a:cxn ang="0">
                  <a:pos x="552" y="41"/>
                </a:cxn>
                <a:cxn ang="0">
                  <a:pos x="531" y="104"/>
                </a:cxn>
                <a:cxn ang="0">
                  <a:pos x="547" y="250"/>
                </a:cxn>
                <a:cxn ang="0">
                  <a:pos x="604" y="468"/>
                </a:cxn>
                <a:cxn ang="0">
                  <a:pos x="604" y="583"/>
                </a:cxn>
                <a:cxn ang="0">
                  <a:pos x="583" y="702"/>
                </a:cxn>
                <a:cxn ang="0">
                  <a:pos x="463" y="749"/>
                </a:cxn>
                <a:cxn ang="0">
                  <a:pos x="411" y="791"/>
                </a:cxn>
                <a:cxn ang="0">
                  <a:pos x="381" y="854"/>
                </a:cxn>
                <a:cxn ang="0">
                  <a:pos x="397" y="921"/>
                </a:cxn>
                <a:cxn ang="0">
                  <a:pos x="423" y="963"/>
                </a:cxn>
                <a:cxn ang="0">
                  <a:pos x="344" y="1087"/>
                </a:cxn>
                <a:cxn ang="0">
                  <a:pos x="365" y="1171"/>
                </a:cxn>
                <a:cxn ang="0">
                  <a:pos x="416" y="1223"/>
                </a:cxn>
                <a:cxn ang="0">
                  <a:pos x="324" y="1394"/>
                </a:cxn>
                <a:cxn ang="0">
                  <a:pos x="214" y="1488"/>
                </a:cxn>
                <a:cxn ang="0">
                  <a:pos x="89" y="1540"/>
                </a:cxn>
                <a:cxn ang="0">
                  <a:pos x="0" y="1577"/>
                </a:cxn>
                <a:cxn ang="0">
                  <a:pos x="58" y="1821"/>
                </a:cxn>
                <a:cxn ang="0">
                  <a:pos x="428" y="2072"/>
                </a:cxn>
                <a:cxn ang="0">
                  <a:pos x="484" y="2072"/>
                </a:cxn>
                <a:cxn ang="0">
                  <a:pos x="573" y="1889"/>
                </a:cxn>
                <a:cxn ang="0">
                  <a:pos x="656" y="1868"/>
                </a:cxn>
                <a:cxn ang="0">
                  <a:pos x="787" y="1842"/>
                </a:cxn>
                <a:cxn ang="0">
                  <a:pos x="813" y="1816"/>
                </a:cxn>
                <a:cxn ang="0">
                  <a:pos x="895" y="1723"/>
                </a:cxn>
                <a:cxn ang="0">
                  <a:pos x="1072" y="1692"/>
                </a:cxn>
                <a:cxn ang="0">
                  <a:pos x="1182" y="1593"/>
                </a:cxn>
                <a:cxn ang="0">
                  <a:pos x="1166" y="1514"/>
                </a:cxn>
                <a:cxn ang="0">
                  <a:pos x="1156" y="1446"/>
                </a:cxn>
                <a:cxn ang="0">
                  <a:pos x="1196" y="1296"/>
                </a:cxn>
                <a:cxn ang="0">
                  <a:pos x="1233" y="1260"/>
                </a:cxn>
                <a:cxn ang="0">
                  <a:pos x="1259" y="1087"/>
                </a:cxn>
                <a:cxn ang="0">
                  <a:pos x="1229" y="989"/>
                </a:cxn>
                <a:cxn ang="0">
                  <a:pos x="1224" y="848"/>
                </a:cxn>
                <a:cxn ang="0">
                  <a:pos x="1151" y="749"/>
                </a:cxn>
                <a:cxn ang="0">
                  <a:pos x="1109" y="672"/>
                </a:cxn>
                <a:cxn ang="0">
                  <a:pos x="1051" y="630"/>
                </a:cxn>
                <a:cxn ang="0">
                  <a:pos x="958" y="625"/>
                </a:cxn>
                <a:cxn ang="0">
                  <a:pos x="905" y="635"/>
                </a:cxn>
                <a:cxn ang="0">
                  <a:pos x="890" y="562"/>
                </a:cxn>
                <a:cxn ang="0">
                  <a:pos x="911" y="416"/>
                </a:cxn>
                <a:cxn ang="0">
                  <a:pos x="926" y="287"/>
                </a:cxn>
                <a:cxn ang="0">
                  <a:pos x="839" y="88"/>
                </a:cxn>
                <a:cxn ang="0">
                  <a:pos x="729" y="26"/>
                </a:cxn>
                <a:cxn ang="0">
                  <a:pos x="656" y="0"/>
                </a:cxn>
                <a:cxn ang="0">
                  <a:pos x="604" y="0"/>
                </a:cxn>
                <a:cxn ang="0">
                  <a:pos x="604" y="0"/>
                </a:cxn>
              </a:cxnLst>
              <a:rect l="0" t="0" r="r" b="b"/>
              <a:pathLst>
                <a:path w="1259" h="2072">
                  <a:moveTo>
                    <a:pt x="604" y="0"/>
                  </a:moveTo>
                  <a:lnTo>
                    <a:pt x="552" y="41"/>
                  </a:lnTo>
                  <a:lnTo>
                    <a:pt x="531" y="104"/>
                  </a:lnTo>
                  <a:lnTo>
                    <a:pt x="547" y="250"/>
                  </a:lnTo>
                  <a:lnTo>
                    <a:pt x="604" y="468"/>
                  </a:lnTo>
                  <a:lnTo>
                    <a:pt x="604" y="583"/>
                  </a:lnTo>
                  <a:lnTo>
                    <a:pt x="583" y="702"/>
                  </a:lnTo>
                  <a:lnTo>
                    <a:pt x="463" y="749"/>
                  </a:lnTo>
                  <a:lnTo>
                    <a:pt x="411" y="791"/>
                  </a:lnTo>
                  <a:lnTo>
                    <a:pt x="381" y="854"/>
                  </a:lnTo>
                  <a:lnTo>
                    <a:pt x="397" y="921"/>
                  </a:lnTo>
                  <a:lnTo>
                    <a:pt x="423" y="963"/>
                  </a:lnTo>
                  <a:lnTo>
                    <a:pt x="344" y="1087"/>
                  </a:lnTo>
                  <a:lnTo>
                    <a:pt x="365" y="1171"/>
                  </a:lnTo>
                  <a:lnTo>
                    <a:pt x="416" y="1223"/>
                  </a:lnTo>
                  <a:lnTo>
                    <a:pt x="324" y="1394"/>
                  </a:lnTo>
                  <a:lnTo>
                    <a:pt x="214" y="1488"/>
                  </a:lnTo>
                  <a:lnTo>
                    <a:pt x="89" y="1540"/>
                  </a:lnTo>
                  <a:lnTo>
                    <a:pt x="0" y="1577"/>
                  </a:lnTo>
                  <a:lnTo>
                    <a:pt x="58" y="1821"/>
                  </a:lnTo>
                  <a:lnTo>
                    <a:pt x="428" y="2072"/>
                  </a:lnTo>
                  <a:lnTo>
                    <a:pt x="484" y="2072"/>
                  </a:lnTo>
                  <a:lnTo>
                    <a:pt x="573" y="1889"/>
                  </a:lnTo>
                  <a:lnTo>
                    <a:pt x="656" y="1868"/>
                  </a:lnTo>
                  <a:lnTo>
                    <a:pt x="787" y="1842"/>
                  </a:lnTo>
                  <a:lnTo>
                    <a:pt x="813" y="1816"/>
                  </a:lnTo>
                  <a:lnTo>
                    <a:pt x="895" y="1723"/>
                  </a:lnTo>
                  <a:lnTo>
                    <a:pt x="1072" y="1692"/>
                  </a:lnTo>
                  <a:lnTo>
                    <a:pt x="1182" y="1593"/>
                  </a:lnTo>
                  <a:lnTo>
                    <a:pt x="1166" y="1514"/>
                  </a:lnTo>
                  <a:lnTo>
                    <a:pt x="1156" y="1446"/>
                  </a:lnTo>
                  <a:lnTo>
                    <a:pt x="1196" y="1296"/>
                  </a:lnTo>
                  <a:lnTo>
                    <a:pt x="1233" y="1260"/>
                  </a:lnTo>
                  <a:lnTo>
                    <a:pt x="1259" y="1087"/>
                  </a:lnTo>
                  <a:lnTo>
                    <a:pt x="1229" y="989"/>
                  </a:lnTo>
                  <a:lnTo>
                    <a:pt x="1224" y="848"/>
                  </a:lnTo>
                  <a:lnTo>
                    <a:pt x="1151" y="749"/>
                  </a:lnTo>
                  <a:lnTo>
                    <a:pt x="1109" y="672"/>
                  </a:lnTo>
                  <a:lnTo>
                    <a:pt x="1051" y="630"/>
                  </a:lnTo>
                  <a:lnTo>
                    <a:pt x="958" y="625"/>
                  </a:lnTo>
                  <a:lnTo>
                    <a:pt x="905" y="635"/>
                  </a:lnTo>
                  <a:lnTo>
                    <a:pt x="890" y="562"/>
                  </a:lnTo>
                  <a:lnTo>
                    <a:pt x="911" y="416"/>
                  </a:lnTo>
                  <a:lnTo>
                    <a:pt x="926" y="287"/>
                  </a:lnTo>
                  <a:lnTo>
                    <a:pt x="839" y="88"/>
                  </a:lnTo>
                  <a:lnTo>
                    <a:pt x="729" y="26"/>
                  </a:lnTo>
                  <a:lnTo>
                    <a:pt x="656" y="0"/>
                  </a:lnTo>
                  <a:lnTo>
                    <a:pt x="604" y="0"/>
                  </a:lnTo>
                  <a:lnTo>
                    <a:pt x="60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>
              <a:off x="8308716" y="3257585"/>
              <a:ext cx="107659" cy="189157"/>
            </a:xfrm>
            <a:custGeom>
              <a:avLst/>
              <a:gdLst/>
              <a:ahLst/>
              <a:cxnLst>
                <a:cxn ang="0">
                  <a:pos x="26" y="640"/>
                </a:cxn>
                <a:cxn ang="0">
                  <a:pos x="63" y="505"/>
                </a:cxn>
                <a:cxn ang="0">
                  <a:pos x="115" y="458"/>
                </a:cxn>
                <a:cxn ang="0">
                  <a:pos x="265" y="422"/>
                </a:cxn>
                <a:cxn ang="0">
                  <a:pos x="230" y="385"/>
                </a:cxn>
                <a:cxn ang="0">
                  <a:pos x="84" y="406"/>
                </a:cxn>
                <a:cxn ang="0">
                  <a:pos x="47" y="343"/>
                </a:cxn>
                <a:cxn ang="0">
                  <a:pos x="26" y="203"/>
                </a:cxn>
                <a:cxn ang="0">
                  <a:pos x="0" y="57"/>
                </a:cxn>
                <a:cxn ang="0">
                  <a:pos x="21" y="10"/>
                </a:cxn>
                <a:cxn ang="0">
                  <a:pos x="110" y="0"/>
                </a:cxn>
                <a:cxn ang="0">
                  <a:pos x="214" y="94"/>
                </a:cxn>
                <a:cxn ang="0">
                  <a:pos x="276" y="261"/>
                </a:cxn>
                <a:cxn ang="0">
                  <a:pos x="256" y="328"/>
                </a:cxn>
                <a:cxn ang="0">
                  <a:pos x="286" y="390"/>
                </a:cxn>
                <a:cxn ang="0">
                  <a:pos x="307" y="458"/>
                </a:cxn>
                <a:cxn ang="0">
                  <a:pos x="305" y="591"/>
                </a:cxn>
                <a:cxn ang="0">
                  <a:pos x="152" y="603"/>
                </a:cxn>
                <a:cxn ang="0">
                  <a:pos x="26" y="640"/>
                </a:cxn>
                <a:cxn ang="0">
                  <a:pos x="26" y="640"/>
                </a:cxn>
              </a:cxnLst>
              <a:rect l="0" t="0" r="r" b="b"/>
              <a:pathLst>
                <a:path w="307" h="640">
                  <a:moveTo>
                    <a:pt x="26" y="640"/>
                  </a:moveTo>
                  <a:lnTo>
                    <a:pt x="63" y="505"/>
                  </a:lnTo>
                  <a:lnTo>
                    <a:pt x="115" y="458"/>
                  </a:lnTo>
                  <a:lnTo>
                    <a:pt x="265" y="422"/>
                  </a:lnTo>
                  <a:lnTo>
                    <a:pt x="230" y="385"/>
                  </a:lnTo>
                  <a:lnTo>
                    <a:pt x="84" y="406"/>
                  </a:lnTo>
                  <a:lnTo>
                    <a:pt x="47" y="343"/>
                  </a:lnTo>
                  <a:lnTo>
                    <a:pt x="26" y="203"/>
                  </a:lnTo>
                  <a:lnTo>
                    <a:pt x="0" y="57"/>
                  </a:lnTo>
                  <a:lnTo>
                    <a:pt x="21" y="10"/>
                  </a:lnTo>
                  <a:lnTo>
                    <a:pt x="110" y="0"/>
                  </a:lnTo>
                  <a:lnTo>
                    <a:pt x="214" y="94"/>
                  </a:lnTo>
                  <a:lnTo>
                    <a:pt x="276" y="261"/>
                  </a:lnTo>
                  <a:lnTo>
                    <a:pt x="256" y="328"/>
                  </a:lnTo>
                  <a:lnTo>
                    <a:pt x="286" y="390"/>
                  </a:lnTo>
                  <a:lnTo>
                    <a:pt x="307" y="458"/>
                  </a:lnTo>
                  <a:lnTo>
                    <a:pt x="305" y="591"/>
                  </a:lnTo>
                  <a:lnTo>
                    <a:pt x="152" y="603"/>
                  </a:lnTo>
                  <a:lnTo>
                    <a:pt x="26" y="640"/>
                  </a:lnTo>
                  <a:lnTo>
                    <a:pt x="26" y="640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8"/>
            <p:cNvSpPr>
              <a:spLocks/>
            </p:cNvSpPr>
            <p:nvPr/>
          </p:nvSpPr>
          <p:spPr bwMode="auto">
            <a:xfrm>
              <a:off x="8104584" y="3442013"/>
              <a:ext cx="434829" cy="429149"/>
            </a:xfrm>
            <a:custGeom>
              <a:avLst/>
              <a:gdLst/>
              <a:ahLst/>
              <a:cxnLst>
                <a:cxn ang="0">
                  <a:pos x="141" y="906"/>
                </a:cxn>
                <a:cxn ang="0">
                  <a:pos x="292" y="812"/>
                </a:cxn>
                <a:cxn ang="0">
                  <a:pos x="360" y="697"/>
                </a:cxn>
                <a:cxn ang="0">
                  <a:pos x="444" y="563"/>
                </a:cxn>
                <a:cxn ang="0">
                  <a:pos x="371" y="453"/>
                </a:cxn>
                <a:cxn ang="0">
                  <a:pos x="407" y="390"/>
                </a:cxn>
                <a:cxn ang="0">
                  <a:pos x="469" y="313"/>
                </a:cxn>
                <a:cxn ang="0">
                  <a:pos x="397" y="245"/>
                </a:cxn>
                <a:cxn ang="0">
                  <a:pos x="416" y="188"/>
                </a:cxn>
                <a:cxn ang="0">
                  <a:pos x="489" y="104"/>
                </a:cxn>
                <a:cxn ang="0">
                  <a:pos x="604" y="94"/>
                </a:cxn>
                <a:cxn ang="0">
                  <a:pos x="832" y="37"/>
                </a:cxn>
                <a:cxn ang="0">
                  <a:pos x="958" y="0"/>
                </a:cxn>
                <a:cxn ang="0">
                  <a:pos x="1025" y="0"/>
                </a:cxn>
                <a:cxn ang="0">
                  <a:pos x="1098" y="125"/>
                </a:cxn>
                <a:cxn ang="0">
                  <a:pos x="1135" y="120"/>
                </a:cxn>
                <a:cxn ang="0">
                  <a:pos x="1182" y="188"/>
                </a:cxn>
                <a:cxn ang="0">
                  <a:pos x="1192" y="282"/>
                </a:cxn>
                <a:cxn ang="0">
                  <a:pos x="1119" y="230"/>
                </a:cxn>
                <a:cxn ang="0">
                  <a:pos x="1051" y="214"/>
                </a:cxn>
                <a:cxn ang="0">
                  <a:pos x="859" y="240"/>
                </a:cxn>
                <a:cxn ang="0">
                  <a:pos x="745" y="308"/>
                </a:cxn>
                <a:cxn ang="0">
                  <a:pos x="879" y="298"/>
                </a:cxn>
                <a:cxn ang="0">
                  <a:pos x="1005" y="266"/>
                </a:cxn>
                <a:cxn ang="0">
                  <a:pos x="1031" y="292"/>
                </a:cxn>
                <a:cxn ang="0">
                  <a:pos x="1057" y="364"/>
                </a:cxn>
                <a:cxn ang="0">
                  <a:pos x="1093" y="287"/>
                </a:cxn>
                <a:cxn ang="0">
                  <a:pos x="1145" y="313"/>
                </a:cxn>
                <a:cxn ang="0">
                  <a:pos x="1217" y="411"/>
                </a:cxn>
                <a:cxn ang="0">
                  <a:pos x="1243" y="521"/>
                </a:cxn>
                <a:cxn ang="0">
                  <a:pos x="1233" y="584"/>
                </a:cxn>
                <a:cxn ang="0">
                  <a:pos x="1196" y="620"/>
                </a:cxn>
                <a:cxn ang="0">
                  <a:pos x="1161" y="552"/>
                </a:cxn>
                <a:cxn ang="0">
                  <a:pos x="1104" y="521"/>
                </a:cxn>
                <a:cxn ang="0">
                  <a:pos x="1020" y="500"/>
                </a:cxn>
                <a:cxn ang="0">
                  <a:pos x="900" y="547"/>
                </a:cxn>
                <a:cxn ang="0">
                  <a:pos x="740" y="578"/>
                </a:cxn>
                <a:cxn ang="0">
                  <a:pos x="635" y="558"/>
                </a:cxn>
                <a:cxn ang="0">
                  <a:pos x="719" y="615"/>
                </a:cxn>
                <a:cxn ang="0">
                  <a:pos x="848" y="620"/>
                </a:cxn>
                <a:cxn ang="0">
                  <a:pos x="999" y="573"/>
                </a:cxn>
                <a:cxn ang="0">
                  <a:pos x="1031" y="610"/>
                </a:cxn>
                <a:cxn ang="0">
                  <a:pos x="1041" y="672"/>
                </a:cxn>
                <a:cxn ang="0">
                  <a:pos x="1078" y="620"/>
                </a:cxn>
                <a:cxn ang="0">
                  <a:pos x="1078" y="552"/>
                </a:cxn>
                <a:cxn ang="0">
                  <a:pos x="1140" y="589"/>
                </a:cxn>
                <a:cxn ang="0">
                  <a:pos x="1171" y="693"/>
                </a:cxn>
                <a:cxn ang="0">
                  <a:pos x="1135" y="781"/>
                </a:cxn>
                <a:cxn ang="0">
                  <a:pos x="1166" y="838"/>
                </a:cxn>
                <a:cxn ang="0">
                  <a:pos x="1161" y="906"/>
                </a:cxn>
                <a:cxn ang="0">
                  <a:pos x="1072" y="1016"/>
                </a:cxn>
                <a:cxn ang="0">
                  <a:pos x="1020" y="1047"/>
                </a:cxn>
                <a:cxn ang="0">
                  <a:pos x="895" y="1047"/>
                </a:cxn>
                <a:cxn ang="0">
                  <a:pos x="813" y="1140"/>
                </a:cxn>
                <a:cxn ang="0">
                  <a:pos x="719" y="1166"/>
                </a:cxn>
                <a:cxn ang="0">
                  <a:pos x="573" y="1213"/>
                </a:cxn>
                <a:cxn ang="0">
                  <a:pos x="542" y="1291"/>
                </a:cxn>
                <a:cxn ang="0">
                  <a:pos x="457" y="1451"/>
                </a:cxn>
                <a:cxn ang="0">
                  <a:pos x="151" y="1357"/>
                </a:cxn>
                <a:cxn ang="0">
                  <a:pos x="12" y="1188"/>
                </a:cxn>
                <a:cxn ang="0">
                  <a:pos x="0" y="943"/>
                </a:cxn>
                <a:cxn ang="0">
                  <a:pos x="141" y="906"/>
                </a:cxn>
                <a:cxn ang="0">
                  <a:pos x="141" y="906"/>
                </a:cxn>
              </a:cxnLst>
              <a:rect l="0" t="0" r="r" b="b"/>
              <a:pathLst>
                <a:path w="1243" h="1451">
                  <a:moveTo>
                    <a:pt x="141" y="906"/>
                  </a:moveTo>
                  <a:lnTo>
                    <a:pt x="292" y="812"/>
                  </a:lnTo>
                  <a:lnTo>
                    <a:pt x="360" y="697"/>
                  </a:lnTo>
                  <a:lnTo>
                    <a:pt x="444" y="563"/>
                  </a:lnTo>
                  <a:lnTo>
                    <a:pt x="371" y="453"/>
                  </a:lnTo>
                  <a:lnTo>
                    <a:pt x="407" y="390"/>
                  </a:lnTo>
                  <a:lnTo>
                    <a:pt x="469" y="313"/>
                  </a:lnTo>
                  <a:lnTo>
                    <a:pt x="397" y="245"/>
                  </a:lnTo>
                  <a:lnTo>
                    <a:pt x="416" y="188"/>
                  </a:lnTo>
                  <a:lnTo>
                    <a:pt x="489" y="104"/>
                  </a:lnTo>
                  <a:lnTo>
                    <a:pt x="604" y="94"/>
                  </a:lnTo>
                  <a:lnTo>
                    <a:pt x="832" y="37"/>
                  </a:lnTo>
                  <a:lnTo>
                    <a:pt x="958" y="0"/>
                  </a:lnTo>
                  <a:lnTo>
                    <a:pt x="1025" y="0"/>
                  </a:lnTo>
                  <a:lnTo>
                    <a:pt x="1098" y="125"/>
                  </a:lnTo>
                  <a:lnTo>
                    <a:pt x="1135" y="120"/>
                  </a:lnTo>
                  <a:lnTo>
                    <a:pt x="1182" y="188"/>
                  </a:lnTo>
                  <a:lnTo>
                    <a:pt x="1192" y="282"/>
                  </a:lnTo>
                  <a:lnTo>
                    <a:pt x="1119" y="230"/>
                  </a:lnTo>
                  <a:lnTo>
                    <a:pt x="1051" y="214"/>
                  </a:lnTo>
                  <a:lnTo>
                    <a:pt x="859" y="240"/>
                  </a:lnTo>
                  <a:lnTo>
                    <a:pt x="745" y="308"/>
                  </a:lnTo>
                  <a:lnTo>
                    <a:pt x="879" y="298"/>
                  </a:lnTo>
                  <a:lnTo>
                    <a:pt x="1005" y="266"/>
                  </a:lnTo>
                  <a:lnTo>
                    <a:pt x="1031" y="292"/>
                  </a:lnTo>
                  <a:lnTo>
                    <a:pt x="1057" y="364"/>
                  </a:lnTo>
                  <a:lnTo>
                    <a:pt x="1093" y="287"/>
                  </a:lnTo>
                  <a:lnTo>
                    <a:pt x="1145" y="313"/>
                  </a:lnTo>
                  <a:lnTo>
                    <a:pt x="1217" y="411"/>
                  </a:lnTo>
                  <a:lnTo>
                    <a:pt x="1243" y="521"/>
                  </a:lnTo>
                  <a:lnTo>
                    <a:pt x="1233" y="584"/>
                  </a:lnTo>
                  <a:lnTo>
                    <a:pt x="1196" y="620"/>
                  </a:lnTo>
                  <a:lnTo>
                    <a:pt x="1161" y="552"/>
                  </a:lnTo>
                  <a:lnTo>
                    <a:pt x="1104" y="521"/>
                  </a:lnTo>
                  <a:lnTo>
                    <a:pt x="1020" y="500"/>
                  </a:lnTo>
                  <a:lnTo>
                    <a:pt x="900" y="547"/>
                  </a:lnTo>
                  <a:lnTo>
                    <a:pt x="740" y="578"/>
                  </a:lnTo>
                  <a:lnTo>
                    <a:pt x="635" y="558"/>
                  </a:lnTo>
                  <a:lnTo>
                    <a:pt x="719" y="615"/>
                  </a:lnTo>
                  <a:lnTo>
                    <a:pt x="848" y="620"/>
                  </a:lnTo>
                  <a:lnTo>
                    <a:pt x="999" y="573"/>
                  </a:lnTo>
                  <a:lnTo>
                    <a:pt x="1031" y="610"/>
                  </a:lnTo>
                  <a:lnTo>
                    <a:pt x="1041" y="672"/>
                  </a:lnTo>
                  <a:lnTo>
                    <a:pt x="1078" y="620"/>
                  </a:lnTo>
                  <a:lnTo>
                    <a:pt x="1078" y="552"/>
                  </a:lnTo>
                  <a:lnTo>
                    <a:pt x="1140" y="589"/>
                  </a:lnTo>
                  <a:lnTo>
                    <a:pt x="1171" y="693"/>
                  </a:lnTo>
                  <a:lnTo>
                    <a:pt x="1135" y="781"/>
                  </a:lnTo>
                  <a:lnTo>
                    <a:pt x="1166" y="838"/>
                  </a:lnTo>
                  <a:lnTo>
                    <a:pt x="1161" y="906"/>
                  </a:lnTo>
                  <a:lnTo>
                    <a:pt x="1072" y="1016"/>
                  </a:lnTo>
                  <a:lnTo>
                    <a:pt x="1020" y="1047"/>
                  </a:lnTo>
                  <a:lnTo>
                    <a:pt x="895" y="1047"/>
                  </a:lnTo>
                  <a:lnTo>
                    <a:pt x="813" y="1140"/>
                  </a:lnTo>
                  <a:lnTo>
                    <a:pt x="719" y="1166"/>
                  </a:lnTo>
                  <a:lnTo>
                    <a:pt x="573" y="1213"/>
                  </a:lnTo>
                  <a:lnTo>
                    <a:pt x="542" y="1291"/>
                  </a:lnTo>
                  <a:lnTo>
                    <a:pt x="457" y="1451"/>
                  </a:lnTo>
                  <a:lnTo>
                    <a:pt x="151" y="1357"/>
                  </a:lnTo>
                  <a:lnTo>
                    <a:pt x="12" y="1188"/>
                  </a:lnTo>
                  <a:lnTo>
                    <a:pt x="0" y="943"/>
                  </a:lnTo>
                  <a:lnTo>
                    <a:pt x="141" y="906"/>
                  </a:lnTo>
                  <a:lnTo>
                    <a:pt x="141" y="906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9"/>
            <p:cNvSpPr>
              <a:spLocks/>
            </p:cNvSpPr>
            <p:nvPr/>
          </p:nvSpPr>
          <p:spPr bwMode="auto">
            <a:xfrm>
              <a:off x="8326892" y="3406546"/>
              <a:ext cx="83890" cy="39014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68" y="37"/>
                </a:cxn>
                <a:cxn ang="0">
                  <a:pos x="162" y="0"/>
                </a:cxn>
                <a:cxn ang="0">
                  <a:pos x="239" y="89"/>
                </a:cxn>
                <a:cxn ang="0">
                  <a:pos x="131" y="101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39" h="131">
                  <a:moveTo>
                    <a:pt x="0" y="131"/>
                  </a:moveTo>
                  <a:lnTo>
                    <a:pt x="68" y="37"/>
                  </a:lnTo>
                  <a:lnTo>
                    <a:pt x="162" y="0"/>
                  </a:lnTo>
                  <a:lnTo>
                    <a:pt x="239" y="89"/>
                  </a:lnTo>
                  <a:lnTo>
                    <a:pt x="131" y="101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40"/>
            <p:cNvSpPr>
              <a:spLocks/>
            </p:cNvSpPr>
            <p:nvPr/>
          </p:nvSpPr>
          <p:spPr bwMode="auto">
            <a:xfrm>
              <a:off x="8300327" y="3485755"/>
              <a:ext cx="206928" cy="42560"/>
            </a:xfrm>
            <a:custGeom>
              <a:avLst/>
              <a:gdLst/>
              <a:ahLst/>
              <a:cxnLst>
                <a:cxn ang="0">
                  <a:pos x="203" y="115"/>
                </a:cxn>
                <a:cxn ang="0">
                  <a:pos x="68" y="141"/>
                </a:cxn>
                <a:cxn ang="0">
                  <a:pos x="0" y="105"/>
                </a:cxn>
                <a:cxn ang="0">
                  <a:pos x="0" y="58"/>
                </a:cxn>
                <a:cxn ang="0">
                  <a:pos x="136" y="27"/>
                </a:cxn>
                <a:cxn ang="0">
                  <a:pos x="265" y="27"/>
                </a:cxn>
                <a:cxn ang="0">
                  <a:pos x="385" y="0"/>
                </a:cxn>
                <a:cxn ang="0">
                  <a:pos x="448" y="6"/>
                </a:cxn>
                <a:cxn ang="0">
                  <a:pos x="505" y="0"/>
                </a:cxn>
                <a:cxn ang="0">
                  <a:pos x="573" y="37"/>
                </a:cxn>
                <a:cxn ang="0">
                  <a:pos x="594" y="94"/>
                </a:cxn>
                <a:cxn ang="0">
                  <a:pos x="494" y="63"/>
                </a:cxn>
                <a:cxn ang="0">
                  <a:pos x="322" y="84"/>
                </a:cxn>
                <a:cxn ang="0">
                  <a:pos x="203" y="115"/>
                </a:cxn>
                <a:cxn ang="0">
                  <a:pos x="203" y="115"/>
                </a:cxn>
              </a:cxnLst>
              <a:rect l="0" t="0" r="r" b="b"/>
              <a:pathLst>
                <a:path w="594" h="141">
                  <a:moveTo>
                    <a:pt x="203" y="115"/>
                  </a:moveTo>
                  <a:lnTo>
                    <a:pt x="68" y="141"/>
                  </a:lnTo>
                  <a:lnTo>
                    <a:pt x="0" y="105"/>
                  </a:lnTo>
                  <a:lnTo>
                    <a:pt x="0" y="58"/>
                  </a:lnTo>
                  <a:lnTo>
                    <a:pt x="136" y="27"/>
                  </a:lnTo>
                  <a:lnTo>
                    <a:pt x="265" y="27"/>
                  </a:lnTo>
                  <a:lnTo>
                    <a:pt x="385" y="0"/>
                  </a:lnTo>
                  <a:lnTo>
                    <a:pt x="448" y="6"/>
                  </a:lnTo>
                  <a:lnTo>
                    <a:pt x="505" y="0"/>
                  </a:lnTo>
                  <a:lnTo>
                    <a:pt x="573" y="37"/>
                  </a:lnTo>
                  <a:lnTo>
                    <a:pt x="594" y="94"/>
                  </a:lnTo>
                  <a:lnTo>
                    <a:pt x="494" y="63"/>
                  </a:lnTo>
                  <a:lnTo>
                    <a:pt x="322" y="84"/>
                  </a:lnTo>
                  <a:lnTo>
                    <a:pt x="203" y="115"/>
                  </a:lnTo>
                  <a:lnTo>
                    <a:pt x="203" y="115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41"/>
            <p:cNvSpPr>
              <a:spLocks/>
            </p:cNvSpPr>
            <p:nvPr/>
          </p:nvSpPr>
          <p:spPr bwMode="auto">
            <a:xfrm>
              <a:off x="8315707" y="3548414"/>
              <a:ext cx="216716" cy="74480"/>
            </a:xfrm>
            <a:custGeom>
              <a:avLst/>
              <a:gdLst/>
              <a:ahLst/>
              <a:cxnLst>
                <a:cxn ang="0">
                  <a:pos x="110" y="183"/>
                </a:cxn>
                <a:cxn ang="0">
                  <a:pos x="16" y="157"/>
                </a:cxn>
                <a:cxn ang="0">
                  <a:pos x="0" y="120"/>
                </a:cxn>
                <a:cxn ang="0">
                  <a:pos x="31" y="89"/>
                </a:cxn>
                <a:cxn ang="0">
                  <a:pos x="110" y="89"/>
                </a:cxn>
                <a:cxn ang="0">
                  <a:pos x="249" y="94"/>
                </a:cxn>
                <a:cxn ang="0">
                  <a:pos x="395" y="89"/>
                </a:cxn>
                <a:cxn ang="0">
                  <a:pos x="432" y="115"/>
                </a:cxn>
                <a:cxn ang="0">
                  <a:pos x="531" y="115"/>
                </a:cxn>
                <a:cxn ang="0">
                  <a:pos x="557" y="0"/>
                </a:cxn>
                <a:cxn ang="0">
                  <a:pos x="620" y="120"/>
                </a:cxn>
                <a:cxn ang="0">
                  <a:pos x="613" y="256"/>
                </a:cxn>
                <a:cxn ang="0">
                  <a:pos x="557" y="193"/>
                </a:cxn>
                <a:cxn ang="0">
                  <a:pos x="500" y="162"/>
                </a:cxn>
                <a:cxn ang="0">
                  <a:pos x="395" y="146"/>
                </a:cxn>
                <a:cxn ang="0">
                  <a:pos x="296" y="188"/>
                </a:cxn>
                <a:cxn ang="0">
                  <a:pos x="110" y="183"/>
                </a:cxn>
                <a:cxn ang="0">
                  <a:pos x="110" y="183"/>
                </a:cxn>
              </a:cxnLst>
              <a:rect l="0" t="0" r="r" b="b"/>
              <a:pathLst>
                <a:path w="620" h="256">
                  <a:moveTo>
                    <a:pt x="110" y="183"/>
                  </a:moveTo>
                  <a:lnTo>
                    <a:pt x="16" y="157"/>
                  </a:lnTo>
                  <a:lnTo>
                    <a:pt x="0" y="120"/>
                  </a:lnTo>
                  <a:lnTo>
                    <a:pt x="31" y="89"/>
                  </a:lnTo>
                  <a:lnTo>
                    <a:pt x="110" y="89"/>
                  </a:lnTo>
                  <a:lnTo>
                    <a:pt x="249" y="94"/>
                  </a:lnTo>
                  <a:lnTo>
                    <a:pt x="395" y="89"/>
                  </a:lnTo>
                  <a:lnTo>
                    <a:pt x="432" y="115"/>
                  </a:lnTo>
                  <a:lnTo>
                    <a:pt x="531" y="115"/>
                  </a:lnTo>
                  <a:lnTo>
                    <a:pt x="557" y="0"/>
                  </a:lnTo>
                  <a:lnTo>
                    <a:pt x="620" y="120"/>
                  </a:lnTo>
                  <a:lnTo>
                    <a:pt x="613" y="256"/>
                  </a:lnTo>
                  <a:lnTo>
                    <a:pt x="557" y="193"/>
                  </a:lnTo>
                  <a:lnTo>
                    <a:pt x="500" y="162"/>
                  </a:lnTo>
                  <a:lnTo>
                    <a:pt x="395" y="146"/>
                  </a:lnTo>
                  <a:lnTo>
                    <a:pt x="296" y="188"/>
                  </a:lnTo>
                  <a:lnTo>
                    <a:pt x="110" y="183"/>
                  </a:lnTo>
                  <a:lnTo>
                    <a:pt x="110" y="183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42"/>
            <p:cNvSpPr>
              <a:spLocks/>
            </p:cNvSpPr>
            <p:nvPr/>
          </p:nvSpPr>
          <p:spPr bwMode="auto">
            <a:xfrm>
              <a:off x="8350661" y="3626441"/>
              <a:ext cx="169178" cy="60294"/>
            </a:xfrm>
            <a:custGeom>
              <a:avLst/>
              <a:gdLst/>
              <a:ahLst/>
              <a:cxnLst>
                <a:cxn ang="0">
                  <a:pos x="63" y="187"/>
                </a:cxn>
                <a:cxn ang="0">
                  <a:pos x="0" y="119"/>
                </a:cxn>
                <a:cxn ang="0">
                  <a:pos x="47" y="88"/>
                </a:cxn>
                <a:cxn ang="0">
                  <a:pos x="124" y="109"/>
                </a:cxn>
                <a:cxn ang="0">
                  <a:pos x="229" y="114"/>
                </a:cxn>
                <a:cxn ang="0">
                  <a:pos x="395" y="79"/>
                </a:cxn>
                <a:cxn ang="0">
                  <a:pos x="432" y="0"/>
                </a:cxn>
                <a:cxn ang="0">
                  <a:pos x="484" y="114"/>
                </a:cxn>
                <a:cxn ang="0">
                  <a:pos x="432" y="156"/>
                </a:cxn>
                <a:cxn ang="0">
                  <a:pos x="375" y="125"/>
                </a:cxn>
                <a:cxn ang="0">
                  <a:pos x="140" y="203"/>
                </a:cxn>
                <a:cxn ang="0">
                  <a:pos x="63" y="187"/>
                </a:cxn>
                <a:cxn ang="0">
                  <a:pos x="63" y="187"/>
                </a:cxn>
              </a:cxnLst>
              <a:rect l="0" t="0" r="r" b="b"/>
              <a:pathLst>
                <a:path w="484" h="203">
                  <a:moveTo>
                    <a:pt x="63" y="187"/>
                  </a:moveTo>
                  <a:lnTo>
                    <a:pt x="0" y="119"/>
                  </a:lnTo>
                  <a:lnTo>
                    <a:pt x="47" y="88"/>
                  </a:lnTo>
                  <a:lnTo>
                    <a:pt x="124" y="109"/>
                  </a:lnTo>
                  <a:lnTo>
                    <a:pt x="229" y="114"/>
                  </a:lnTo>
                  <a:lnTo>
                    <a:pt x="395" y="79"/>
                  </a:lnTo>
                  <a:lnTo>
                    <a:pt x="432" y="0"/>
                  </a:lnTo>
                  <a:lnTo>
                    <a:pt x="484" y="114"/>
                  </a:lnTo>
                  <a:lnTo>
                    <a:pt x="432" y="156"/>
                  </a:lnTo>
                  <a:lnTo>
                    <a:pt x="375" y="125"/>
                  </a:lnTo>
                  <a:lnTo>
                    <a:pt x="140" y="203"/>
                  </a:lnTo>
                  <a:lnTo>
                    <a:pt x="63" y="187"/>
                  </a:lnTo>
                  <a:lnTo>
                    <a:pt x="63" y="187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43"/>
            <p:cNvSpPr>
              <a:spLocks/>
            </p:cNvSpPr>
            <p:nvPr/>
          </p:nvSpPr>
          <p:spPr bwMode="auto">
            <a:xfrm>
              <a:off x="8104584" y="3629987"/>
              <a:ext cx="392884" cy="235263"/>
            </a:xfrm>
            <a:custGeom>
              <a:avLst/>
              <a:gdLst/>
              <a:ahLst/>
              <a:cxnLst>
                <a:cxn ang="0">
                  <a:pos x="542" y="354"/>
                </a:cxn>
                <a:cxn ang="0">
                  <a:pos x="625" y="364"/>
                </a:cxn>
                <a:cxn ang="0">
                  <a:pos x="682" y="328"/>
                </a:cxn>
                <a:cxn ang="0">
                  <a:pos x="771" y="338"/>
                </a:cxn>
                <a:cxn ang="0">
                  <a:pos x="869" y="322"/>
                </a:cxn>
                <a:cxn ang="0">
                  <a:pos x="937" y="296"/>
                </a:cxn>
                <a:cxn ang="0">
                  <a:pos x="1015" y="234"/>
                </a:cxn>
                <a:cxn ang="0">
                  <a:pos x="1057" y="275"/>
                </a:cxn>
                <a:cxn ang="0">
                  <a:pos x="1124" y="197"/>
                </a:cxn>
                <a:cxn ang="0">
                  <a:pos x="1124" y="281"/>
                </a:cxn>
                <a:cxn ang="0">
                  <a:pos x="1072" y="380"/>
                </a:cxn>
                <a:cxn ang="0">
                  <a:pos x="942" y="406"/>
                </a:cxn>
                <a:cxn ang="0">
                  <a:pos x="895" y="411"/>
                </a:cxn>
                <a:cxn ang="0">
                  <a:pos x="832" y="467"/>
                </a:cxn>
                <a:cxn ang="0">
                  <a:pos x="700" y="504"/>
                </a:cxn>
                <a:cxn ang="0">
                  <a:pos x="520" y="510"/>
                </a:cxn>
                <a:cxn ang="0">
                  <a:pos x="537" y="519"/>
                </a:cxn>
                <a:cxn ang="0">
                  <a:pos x="565" y="533"/>
                </a:cxn>
                <a:cxn ang="0">
                  <a:pos x="594" y="556"/>
                </a:cxn>
                <a:cxn ang="0">
                  <a:pos x="448" y="629"/>
                </a:cxn>
                <a:cxn ang="0">
                  <a:pos x="399" y="797"/>
                </a:cxn>
                <a:cxn ang="0">
                  <a:pos x="160" y="736"/>
                </a:cxn>
                <a:cxn ang="0">
                  <a:pos x="25" y="584"/>
                </a:cxn>
                <a:cxn ang="0">
                  <a:pos x="0" y="469"/>
                </a:cxn>
                <a:cxn ang="0">
                  <a:pos x="0" y="307"/>
                </a:cxn>
                <a:cxn ang="0">
                  <a:pos x="36" y="462"/>
                </a:cxn>
                <a:cxn ang="0">
                  <a:pos x="166" y="541"/>
                </a:cxn>
                <a:cxn ang="0">
                  <a:pos x="360" y="348"/>
                </a:cxn>
                <a:cxn ang="0">
                  <a:pos x="344" y="171"/>
                </a:cxn>
                <a:cxn ang="0">
                  <a:pos x="381" y="0"/>
                </a:cxn>
                <a:cxn ang="0">
                  <a:pos x="428" y="140"/>
                </a:cxn>
                <a:cxn ang="0">
                  <a:pos x="510" y="223"/>
                </a:cxn>
                <a:cxn ang="0">
                  <a:pos x="536" y="286"/>
                </a:cxn>
                <a:cxn ang="0">
                  <a:pos x="542" y="354"/>
                </a:cxn>
                <a:cxn ang="0">
                  <a:pos x="542" y="354"/>
                </a:cxn>
              </a:cxnLst>
              <a:rect l="0" t="0" r="r" b="b"/>
              <a:pathLst>
                <a:path w="1124" h="797">
                  <a:moveTo>
                    <a:pt x="542" y="354"/>
                  </a:moveTo>
                  <a:lnTo>
                    <a:pt x="625" y="364"/>
                  </a:lnTo>
                  <a:lnTo>
                    <a:pt x="682" y="328"/>
                  </a:lnTo>
                  <a:lnTo>
                    <a:pt x="771" y="338"/>
                  </a:lnTo>
                  <a:lnTo>
                    <a:pt x="869" y="322"/>
                  </a:lnTo>
                  <a:lnTo>
                    <a:pt x="937" y="296"/>
                  </a:lnTo>
                  <a:lnTo>
                    <a:pt x="1015" y="234"/>
                  </a:lnTo>
                  <a:lnTo>
                    <a:pt x="1057" y="275"/>
                  </a:lnTo>
                  <a:lnTo>
                    <a:pt x="1124" y="197"/>
                  </a:lnTo>
                  <a:lnTo>
                    <a:pt x="1124" y="281"/>
                  </a:lnTo>
                  <a:lnTo>
                    <a:pt x="1072" y="380"/>
                  </a:lnTo>
                  <a:lnTo>
                    <a:pt x="942" y="406"/>
                  </a:lnTo>
                  <a:lnTo>
                    <a:pt x="895" y="411"/>
                  </a:lnTo>
                  <a:lnTo>
                    <a:pt x="832" y="467"/>
                  </a:lnTo>
                  <a:lnTo>
                    <a:pt x="700" y="504"/>
                  </a:lnTo>
                  <a:lnTo>
                    <a:pt x="520" y="510"/>
                  </a:lnTo>
                  <a:lnTo>
                    <a:pt x="537" y="519"/>
                  </a:lnTo>
                  <a:lnTo>
                    <a:pt x="565" y="533"/>
                  </a:lnTo>
                  <a:lnTo>
                    <a:pt x="594" y="556"/>
                  </a:lnTo>
                  <a:lnTo>
                    <a:pt x="448" y="629"/>
                  </a:lnTo>
                  <a:lnTo>
                    <a:pt x="399" y="797"/>
                  </a:lnTo>
                  <a:lnTo>
                    <a:pt x="160" y="736"/>
                  </a:lnTo>
                  <a:lnTo>
                    <a:pt x="25" y="584"/>
                  </a:lnTo>
                  <a:lnTo>
                    <a:pt x="0" y="469"/>
                  </a:lnTo>
                  <a:lnTo>
                    <a:pt x="0" y="307"/>
                  </a:lnTo>
                  <a:lnTo>
                    <a:pt x="36" y="462"/>
                  </a:lnTo>
                  <a:lnTo>
                    <a:pt x="166" y="541"/>
                  </a:lnTo>
                  <a:lnTo>
                    <a:pt x="360" y="348"/>
                  </a:lnTo>
                  <a:lnTo>
                    <a:pt x="344" y="171"/>
                  </a:lnTo>
                  <a:lnTo>
                    <a:pt x="381" y="0"/>
                  </a:lnTo>
                  <a:lnTo>
                    <a:pt x="428" y="140"/>
                  </a:lnTo>
                  <a:lnTo>
                    <a:pt x="510" y="223"/>
                  </a:lnTo>
                  <a:lnTo>
                    <a:pt x="536" y="286"/>
                  </a:lnTo>
                  <a:lnTo>
                    <a:pt x="542" y="354"/>
                  </a:lnTo>
                  <a:lnTo>
                    <a:pt x="542" y="354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4"/>
            <p:cNvSpPr>
              <a:spLocks/>
            </p:cNvSpPr>
            <p:nvPr/>
          </p:nvSpPr>
          <p:spPr bwMode="auto">
            <a:xfrm>
              <a:off x="8234614" y="3575605"/>
              <a:ext cx="47538" cy="67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" y="21"/>
                </a:cxn>
                <a:cxn ang="0">
                  <a:pos x="113" y="57"/>
                </a:cxn>
                <a:cxn ang="0">
                  <a:pos x="134" y="136"/>
                </a:cxn>
                <a:cxn ang="0">
                  <a:pos x="92" y="193"/>
                </a:cxn>
                <a:cxn ang="0">
                  <a:pos x="45" y="230"/>
                </a:cxn>
                <a:cxn ang="0">
                  <a:pos x="73" y="1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4" h="230">
                  <a:moveTo>
                    <a:pt x="0" y="0"/>
                  </a:moveTo>
                  <a:lnTo>
                    <a:pt x="73" y="21"/>
                  </a:lnTo>
                  <a:lnTo>
                    <a:pt x="113" y="57"/>
                  </a:lnTo>
                  <a:lnTo>
                    <a:pt x="134" y="136"/>
                  </a:lnTo>
                  <a:lnTo>
                    <a:pt x="92" y="193"/>
                  </a:lnTo>
                  <a:lnTo>
                    <a:pt x="45" y="230"/>
                  </a:lnTo>
                  <a:lnTo>
                    <a:pt x="73" y="1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45"/>
            <p:cNvSpPr>
              <a:spLocks/>
            </p:cNvSpPr>
            <p:nvPr/>
          </p:nvSpPr>
          <p:spPr bwMode="auto">
            <a:xfrm>
              <a:off x="8136742" y="3605161"/>
              <a:ext cx="121640" cy="95761"/>
            </a:xfrm>
            <a:custGeom>
              <a:avLst/>
              <a:gdLst/>
              <a:ahLst/>
              <a:cxnLst>
                <a:cxn ang="0">
                  <a:pos x="347" y="36"/>
                </a:cxn>
                <a:cxn ang="0">
                  <a:pos x="332" y="64"/>
                </a:cxn>
                <a:cxn ang="0">
                  <a:pos x="317" y="89"/>
                </a:cxn>
                <a:cxn ang="0">
                  <a:pos x="300" y="112"/>
                </a:cxn>
                <a:cxn ang="0">
                  <a:pos x="282" y="135"/>
                </a:cxn>
                <a:cxn ang="0">
                  <a:pos x="265" y="154"/>
                </a:cxn>
                <a:cxn ang="0">
                  <a:pos x="247" y="173"/>
                </a:cxn>
                <a:cxn ang="0">
                  <a:pos x="206" y="205"/>
                </a:cxn>
                <a:cxn ang="0">
                  <a:pos x="185" y="221"/>
                </a:cxn>
                <a:cxn ang="0">
                  <a:pos x="163" y="236"/>
                </a:cxn>
                <a:cxn ang="0">
                  <a:pos x="140" y="249"/>
                </a:cxn>
                <a:cxn ang="0">
                  <a:pos x="116" y="264"/>
                </a:cxn>
                <a:cxn ang="0">
                  <a:pos x="91" y="278"/>
                </a:cxn>
                <a:cxn ang="0">
                  <a:pos x="66" y="292"/>
                </a:cxn>
                <a:cxn ang="0">
                  <a:pos x="39" y="307"/>
                </a:cxn>
                <a:cxn ang="0">
                  <a:pos x="12" y="322"/>
                </a:cxn>
                <a:cxn ang="0">
                  <a:pos x="0" y="320"/>
                </a:cxn>
                <a:cxn ang="0">
                  <a:pos x="3" y="307"/>
                </a:cxn>
                <a:cxn ang="0">
                  <a:pos x="29" y="292"/>
                </a:cxn>
                <a:cxn ang="0">
                  <a:pos x="54" y="278"/>
                </a:cxn>
                <a:cxn ang="0">
                  <a:pos x="78" y="263"/>
                </a:cxn>
                <a:cxn ang="0">
                  <a:pos x="100" y="248"/>
                </a:cxn>
                <a:cxn ang="0">
                  <a:pos x="121" y="233"/>
                </a:cxn>
                <a:cxn ang="0">
                  <a:pos x="140" y="217"/>
                </a:cxn>
                <a:cxn ang="0">
                  <a:pos x="179" y="185"/>
                </a:cxn>
                <a:cxn ang="0">
                  <a:pos x="213" y="149"/>
                </a:cxn>
                <a:cxn ang="0">
                  <a:pos x="244" y="110"/>
                </a:cxn>
                <a:cxn ang="0">
                  <a:pos x="259" y="89"/>
                </a:cxn>
                <a:cxn ang="0">
                  <a:pos x="274" y="65"/>
                </a:cxn>
                <a:cxn ang="0">
                  <a:pos x="302" y="14"/>
                </a:cxn>
                <a:cxn ang="0">
                  <a:pos x="318" y="0"/>
                </a:cxn>
                <a:cxn ang="0">
                  <a:pos x="336" y="3"/>
                </a:cxn>
                <a:cxn ang="0">
                  <a:pos x="347" y="36"/>
                </a:cxn>
                <a:cxn ang="0">
                  <a:pos x="347" y="36"/>
                </a:cxn>
              </a:cxnLst>
              <a:rect l="0" t="0" r="r" b="b"/>
              <a:pathLst>
                <a:path w="347" h="322">
                  <a:moveTo>
                    <a:pt x="347" y="36"/>
                  </a:moveTo>
                  <a:lnTo>
                    <a:pt x="332" y="64"/>
                  </a:lnTo>
                  <a:lnTo>
                    <a:pt x="317" y="89"/>
                  </a:lnTo>
                  <a:lnTo>
                    <a:pt x="300" y="112"/>
                  </a:lnTo>
                  <a:lnTo>
                    <a:pt x="282" y="135"/>
                  </a:lnTo>
                  <a:lnTo>
                    <a:pt x="265" y="154"/>
                  </a:lnTo>
                  <a:lnTo>
                    <a:pt x="247" y="173"/>
                  </a:lnTo>
                  <a:lnTo>
                    <a:pt x="206" y="205"/>
                  </a:lnTo>
                  <a:lnTo>
                    <a:pt x="185" y="221"/>
                  </a:lnTo>
                  <a:lnTo>
                    <a:pt x="163" y="236"/>
                  </a:lnTo>
                  <a:lnTo>
                    <a:pt x="140" y="249"/>
                  </a:lnTo>
                  <a:lnTo>
                    <a:pt x="116" y="264"/>
                  </a:lnTo>
                  <a:lnTo>
                    <a:pt x="91" y="278"/>
                  </a:lnTo>
                  <a:lnTo>
                    <a:pt x="66" y="292"/>
                  </a:lnTo>
                  <a:lnTo>
                    <a:pt x="39" y="307"/>
                  </a:lnTo>
                  <a:lnTo>
                    <a:pt x="12" y="322"/>
                  </a:lnTo>
                  <a:lnTo>
                    <a:pt x="0" y="320"/>
                  </a:lnTo>
                  <a:lnTo>
                    <a:pt x="3" y="307"/>
                  </a:lnTo>
                  <a:lnTo>
                    <a:pt x="29" y="292"/>
                  </a:lnTo>
                  <a:lnTo>
                    <a:pt x="54" y="278"/>
                  </a:lnTo>
                  <a:lnTo>
                    <a:pt x="78" y="263"/>
                  </a:lnTo>
                  <a:lnTo>
                    <a:pt x="100" y="248"/>
                  </a:lnTo>
                  <a:lnTo>
                    <a:pt x="121" y="233"/>
                  </a:lnTo>
                  <a:lnTo>
                    <a:pt x="140" y="217"/>
                  </a:lnTo>
                  <a:lnTo>
                    <a:pt x="179" y="185"/>
                  </a:lnTo>
                  <a:lnTo>
                    <a:pt x="213" y="149"/>
                  </a:lnTo>
                  <a:lnTo>
                    <a:pt x="244" y="110"/>
                  </a:lnTo>
                  <a:lnTo>
                    <a:pt x="259" y="89"/>
                  </a:lnTo>
                  <a:lnTo>
                    <a:pt x="274" y="65"/>
                  </a:lnTo>
                  <a:lnTo>
                    <a:pt x="302" y="14"/>
                  </a:lnTo>
                  <a:lnTo>
                    <a:pt x="318" y="0"/>
                  </a:lnTo>
                  <a:lnTo>
                    <a:pt x="336" y="3"/>
                  </a:lnTo>
                  <a:lnTo>
                    <a:pt x="347" y="36"/>
                  </a:lnTo>
                  <a:lnTo>
                    <a:pt x="347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46"/>
            <p:cNvSpPr>
              <a:spLocks/>
            </p:cNvSpPr>
            <p:nvPr/>
          </p:nvSpPr>
          <p:spPr bwMode="auto">
            <a:xfrm>
              <a:off x="8297531" y="3749392"/>
              <a:ext cx="125835" cy="46107"/>
            </a:xfrm>
            <a:custGeom>
              <a:avLst/>
              <a:gdLst/>
              <a:ahLst/>
              <a:cxnLst>
                <a:cxn ang="0">
                  <a:pos x="10" y="122"/>
                </a:cxn>
                <a:cxn ang="0">
                  <a:pos x="75" y="135"/>
                </a:cxn>
                <a:cxn ang="0">
                  <a:pos x="133" y="128"/>
                </a:cxn>
                <a:cxn ang="0">
                  <a:pos x="191" y="107"/>
                </a:cxn>
                <a:cxn ang="0">
                  <a:pos x="221" y="93"/>
                </a:cxn>
                <a:cxn ang="0">
                  <a:pos x="253" y="77"/>
                </a:cxn>
                <a:cxn ang="0">
                  <a:pos x="346" y="0"/>
                </a:cxn>
                <a:cxn ang="0">
                  <a:pos x="358" y="0"/>
                </a:cxn>
                <a:cxn ang="0">
                  <a:pos x="359" y="11"/>
                </a:cxn>
                <a:cxn ang="0">
                  <a:pos x="338" y="38"/>
                </a:cxn>
                <a:cxn ang="0">
                  <a:pos x="322" y="64"/>
                </a:cxn>
                <a:cxn ang="0">
                  <a:pos x="304" y="89"/>
                </a:cxn>
                <a:cxn ang="0">
                  <a:pos x="282" y="115"/>
                </a:cxn>
                <a:cxn ang="0">
                  <a:pos x="246" y="131"/>
                </a:cxn>
                <a:cxn ang="0">
                  <a:pos x="211" y="144"/>
                </a:cxn>
                <a:cxn ang="0">
                  <a:pos x="145" y="158"/>
                </a:cxn>
                <a:cxn ang="0">
                  <a:pos x="78" y="156"/>
                </a:cxn>
                <a:cxn ang="0">
                  <a:pos x="5" y="138"/>
                </a:cxn>
                <a:cxn ang="0">
                  <a:pos x="0" y="127"/>
                </a:cxn>
                <a:cxn ang="0">
                  <a:pos x="10" y="122"/>
                </a:cxn>
                <a:cxn ang="0">
                  <a:pos x="10" y="122"/>
                </a:cxn>
              </a:cxnLst>
              <a:rect l="0" t="0" r="r" b="b"/>
              <a:pathLst>
                <a:path w="359" h="158">
                  <a:moveTo>
                    <a:pt x="10" y="122"/>
                  </a:moveTo>
                  <a:lnTo>
                    <a:pt x="75" y="135"/>
                  </a:lnTo>
                  <a:lnTo>
                    <a:pt x="133" y="128"/>
                  </a:lnTo>
                  <a:lnTo>
                    <a:pt x="191" y="107"/>
                  </a:lnTo>
                  <a:lnTo>
                    <a:pt x="221" y="93"/>
                  </a:lnTo>
                  <a:lnTo>
                    <a:pt x="253" y="77"/>
                  </a:lnTo>
                  <a:lnTo>
                    <a:pt x="346" y="0"/>
                  </a:lnTo>
                  <a:lnTo>
                    <a:pt x="358" y="0"/>
                  </a:lnTo>
                  <a:lnTo>
                    <a:pt x="359" y="11"/>
                  </a:lnTo>
                  <a:lnTo>
                    <a:pt x="338" y="38"/>
                  </a:lnTo>
                  <a:lnTo>
                    <a:pt x="322" y="64"/>
                  </a:lnTo>
                  <a:lnTo>
                    <a:pt x="304" y="89"/>
                  </a:lnTo>
                  <a:lnTo>
                    <a:pt x="282" y="115"/>
                  </a:lnTo>
                  <a:lnTo>
                    <a:pt x="246" y="131"/>
                  </a:lnTo>
                  <a:lnTo>
                    <a:pt x="211" y="144"/>
                  </a:lnTo>
                  <a:lnTo>
                    <a:pt x="145" y="158"/>
                  </a:lnTo>
                  <a:lnTo>
                    <a:pt x="78" y="156"/>
                  </a:lnTo>
                  <a:lnTo>
                    <a:pt x="5" y="138"/>
                  </a:lnTo>
                  <a:lnTo>
                    <a:pt x="0" y="127"/>
                  </a:lnTo>
                  <a:lnTo>
                    <a:pt x="10" y="122"/>
                  </a:lnTo>
                  <a:lnTo>
                    <a:pt x="10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47"/>
            <p:cNvSpPr>
              <a:spLocks/>
            </p:cNvSpPr>
            <p:nvPr/>
          </p:nvSpPr>
          <p:spPr bwMode="auto">
            <a:xfrm>
              <a:off x="8273762" y="3789588"/>
              <a:ext cx="67112" cy="46107"/>
            </a:xfrm>
            <a:custGeom>
              <a:avLst/>
              <a:gdLst/>
              <a:ahLst/>
              <a:cxnLst>
                <a:cxn ang="0">
                  <a:pos x="191" y="19"/>
                </a:cxn>
                <a:cxn ang="0">
                  <a:pos x="174" y="28"/>
                </a:cxn>
                <a:cxn ang="0">
                  <a:pos x="152" y="40"/>
                </a:cxn>
                <a:cxn ang="0">
                  <a:pos x="113" y="62"/>
                </a:cxn>
                <a:cxn ang="0">
                  <a:pos x="78" y="105"/>
                </a:cxn>
                <a:cxn ang="0">
                  <a:pos x="39" y="143"/>
                </a:cxn>
                <a:cxn ang="0">
                  <a:pos x="24" y="154"/>
                </a:cxn>
                <a:cxn ang="0">
                  <a:pos x="10" y="158"/>
                </a:cxn>
                <a:cxn ang="0">
                  <a:pos x="0" y="153"/>
                </a:cxn>
                <a:cxn ang="0">
                  <a:pos x="1" y="141"/>
                </a:cxn>
                <a:cxn ang="0">
                  <a:pos x="39" y="75"/>
                </a:cxn>
                <a:cxn ang="0">
                  <a:pos x="79" y="28"/>
                </a:cxn>
                <a:cxn ang="0">
                  <a:pos x="106" y="7"/>
                </a:cxn>
                <a:cxn ang="0">
                  <a:pos x="132" y="0"/>
                </a:cxn>
                <a:cxn ang="0">
                  <a:pos x="166" y="0"/>
                </a:cxn>
                <a:cxn ang="0">
                  <a:pos x="191" y="6"/>
                </a:cxn>
                <a:cxn ang="0">
                  <a:pos x="191" y="19"/>
                </a:cxn>
                <a:cxn ang="0">
                  <a:pos x="191" y="19"/>
                </a:cxn>
              </a:cxnLst>
              <a:rect l="0" t="0" r="r" b="b"/>
              <a:pathLst>
                <a:path w="191" h="158">
                  <a:moveTo>
                    <a:pt x="191" y="19"/>
                  </a:moveTo>
                  <a:lnTo>
                    <a:pt x="174" y="28"/>
                  </a:lnTo>
                  <a:lnTo>
                    <a:pt x="152" y="40"/>
                  </a:lnTo>
                  <a:lnTo>
                    <a:pt x="113" y="62"/>
                  </a:lnTo>
                  <a:lnTo>
                    <a:pt x="78" y="105"/>
                  </a:lnTo>
                  <a:lnTo>
                    <a:pt x="39" y="143"/>
                  </a:lnTo>
                  <a:lnTo>
                    <a:pt x="24" y="154"/>
                  </a:lnTo>
                  <a:lnTo>
                    <a:pt x="10" y="158"/>
                  </a:lnTo>
                  <a:lnTo>
                    <a:pt x="0" y="153"/>
                  </a:lnTo>
                  <a:lnTo>
                    <a:pt x="1" y="141"/>
                  </a:lnTo>
                  <a:lnTo>
                    <a:pt x="39" y="75"/>
                  </a:lnTo>
                  <a:lnTo>
                    <a:pt x="79" y="28"/>
                  </a:lnTo>
                  <a:lnTo>
                    <a:pt x="106" y="7"/>
                  </a:lnTo>
                  <a:lnTo>
                    <a:pt x="132" y="0"/>
                  </a:lnTo>
                  <a:lnTo>
                    <a:pt x="166" y="0"/>
                  </a:lnTo>
                  <a:lnTo>
                    <a:pt x="191" y="6"/>
                  </a:lnTo>
                  <a:lnTo>
                    <a:pt x="191" y="19"/>
                  </a:lnTo>
                  <a:lnTo>
                    <a:pt x="19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48"/>
            <p:cNvSpPr>
              <a:spLocks/>
            </p:cNvSpPr>
            <p:nvPr/>
          </p:nvSpPr>
          <p:spPr bwMode="auto">
            <a:xfrm>
              <a:off x="8223428" y="3734023"/>
              <a:ext cx="41945" cy="73298"/>
            </a:xfrm>
            <a:custGeom>
              <a:avLst/>
              <a:gdLst/>
              <a:ahLst/>
              <a:cxnLst>
                <a:cxn ang="0">
                  <a:pos x="104" y="11"/>
                </a:cxn>
                <a:cxn ang="0">
                  <a:pos x="94" y="40"/>
                </a:cxn>
                <a:cxn ang="0">
                  <a:pos x="102" y="71"/>
                </a:cxn>
                <a:cxn ang="0">
                  <a:pos x="123" y="138"/>
                </a:cxn>
                <a:cxn ang="0">
                  <a:pos x="120" y="151"/>
                </a:cxn>
                <a:cxn ang="0">
                  <a:pos x="97" y="181"/>
                </a:cxn>
                <a:cxn ang="0">
                  <a:pos x="72" y="204"/>
                </a:cxn>
                <a:cxn ang="0">
                  <a:pos x="15" y="249"/>
                </a:cxn>
                <a:cxn ang="0">
                  <a:pos x="0" y="248"/>
                </a:cxn>
                <a:cxn ang="0">
                  <a:pos x="2" y="233"/>
                </a:cxn>
                <a:cxn ang="0">
                  <a:pos x="44" y="186"/>
                </a:cxn>
                <a:cxn ang="0">
                  <a:pos x="60" y="161"/>
                </a:cxn>
                <a:cxn ang="0">
                  <a:pos x="77" y="133"/>
                </a:cxn>
                <a:cxn ang="0">
                  <a:pos x="71" y="64"/>
                </a:cxn>
                <a:cxn ang="0">
                  <a:pos x="74" y="32"/>
                </a:cxn>
                <a:cxn ang="0">
                  <a:pos x="91" y="1"/>
                </a:cxn>
                <a:cxn ang="0">
                  <a:pos x="102" y="0"/>
                </a:cxn>
                <a:cxn ang="0">
                  <a:pos x="104" y="11"/>
                </a:cxn>
                <a:cxn ang="0">
                  <a:pos x="104" y="11"/>
                </a:cxn>
              </a:cxnLst>
              <a:rect l="0" t="0" r="r" b="b"/>
              <a:pathLst>
                <a:path w="123" h="249">
                  <a:moveTo>
                    <a:pt x="104" y="11"/>
                  </a:moveTo>
                  <a:lnTo>
                    <a:pt x="94" y="40"/>
                  </a:lnTo>
                  <a:lnTo>
                    <a:pt x="102" y="71"/>
                  </a:lnTo>
                  <a:lnTo>
                    <a:pt x="123" y="138"/>
                  </a:lnTo>
                  <a:lnTo>
                    <a:pt x="120" y="151"/>
                  </a:lnTo>
                  <a:lnTo>
                    <a:pt x="97" y="181"/>
                  </a:lnTo>
                  <a:lnTo>
                    <a:pt x="72" y="204"/>
                  </a:lnTo>
                  <a:lnTo>
                    <a:pt x="15" y="249"/>
                  </a:lnTo>
                  <a:lnTo>
                    <a:pt x="0" y="248"/>
                  </a:lnTo>
                  <a:lnTo>
                    <a:pt x="2" y="233"/>
                  </a:lnTo>
                  <a:lnTo>
                    <a:pt x="44" y="186"/>
                  </a:lnTo>
                  <a:lnTo>
                    <a:pt x="60" y="161"/>
                  </a:lnTo>
                  <a:lnTo>
                    <a:pt x="77" y="133"/>
                  </a:lnTo>
                  <a:lnTo>
                    <a:pt x="71" y="64"/>
                  </a:lnTo>
                  <a:lnTo>
                    <a:pt x="74" y="3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4" y="11"/>
                  </a:lnTo>
                  <a:lnTo>
                    <a:pt x="104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9"/>
            <p:cNvSpPr>
              <a:spLocks/>
            </p:cNvSpPr>
            <p:nvPr/>
          </p:nvSpPr>
          <p:spPr bwMode="auto">
            <a:xfrm>
              <a:off x="8286346" y="3237487"/>
              <a:ext cx="151002" cy="216348"/>
            </a:xfrm>
            <a:custGeom>
              <a:avLst/>
              <a:gdLst/>
              <a:ahLst/>
              <a:cxnLst>
                <a:cxn ang="0">
                  <a:pos x="365" y="628"/>
                </a:cxn>
                <a:cxn ang="0">
                  <a:pos x="369" y="526"/>
                </a:cxn>
                <a:cxn ang="0">
                  <a:pos x="386" y="434"/>
                </a:cxn>
                <a:cxn ang="0">
                  <a:pos x="395" y="344"/>
                </a:cxn>
                <a:cxn ang="0">
                  <a:pos x="389" y="297"/>
                </a:cxn>
                <a:cxn ang="0">
                  <a:pos x="374" y="248"/>
                </a:cxn>
                <a:cxn ang="0">
                  <a:pos x="350" y="207"/>
                </a:cxn>
                <a:cxn ang="0">
                  <a:pos x="332" y="172"/>
                </a:cxn>
                <a:cxn ang="0">
                  <a:pos x="311" y="138"/>
                </a:cxn>
                <a:cxn ang="0">
                  <a:pos x="280" y="104"/>
                </a:cxn>
                <a:cxn ang="0">
                  <a:pos x="264" y="91"/>
                </a:cxn>
                <a:cxn ang="0">
                  <a:pos x="249" y="80"/>
                </a:cxn>
                <a:cxn ang="0">
                  <a:pos x="221" y="63"/>
                </a:cxn>
                <a:cxn ang="0">
                  <a:pos x="189" y="52"/>
                </a:cxn>
                <a:cxn ang="0">
                  <a:pos x="152" y="43"/>
                </a:cxn>
                <a:cxn ang="0">
                  <a:pos x="83" y="43"/>
                </a:cxn>
                <a:cxn ang="0">
                  <a:pos x="34" y="82"/>
                </a:cxn>
                <a:cxn ang="0">
                  <a:pos x="37" y="202"/>
                </a:cxn>
                <a:cxn ang="0">
                  <a:pos x="36" y="232"/>
                </a:cxn>
                <a:cxn ang="0">
                  <a:pos x="48" y="283"/>
                </a:cxn>
                <a:cxn ang="0">
                  <a:pos x="60" y="328"/>
                </a:cxn>
                <a:cxn ang="0">
                  <a:pos x="84" y="413"/>
                </a:cxn>
                <a:cxn ang="0">
                  <a:pos x="110" y="597"/>
                </a:cxn>
                <a:cxn ang="0">
                  <a:pos x="90" y="713"/>
                </a:cxn>
                <a:cxn ang="0">
                  <a:pos x="83" y="726"/>
                </a:cxn>
                <a:cxn ang="0">
                  <a:pos x="69" y="733"/>
                </a:cxn>
                <a:cxn ang="0">
                  <a:pos x="58" y="732"/>
                </a:cxn>
                <a:cxn ang="0">
                  <a:pos x="53" y="721"/>
                </a:cxn>
                <a:cxn ang="0">
                  <a:pos x="70" y="591"/>
                </a:cxn>
                <a:cxn ang="0">
                  <a:pos x="64" y="495"/>
                </a:cxn>
                <a:cxn ang="0">
                  <a:pos x="47" y="412"/>
                </a:cxn>
                <a:cxn ang="0">
                  <a:pos x="26" y="330"/>
                </a:cxn>
                <a:cxn ang="0">
                  <a:pos x="1" y="236"/>
                </a:cxn>
                <a:cxn ang="0">
                  <a:pos x="0" y="202"/>
                </a:cxn>
                <a:cxn ang="0">
                  <a:pos x="2" y="73"/>
                </a:cxn>
                <a:cxn ang="0">
                  <a:pos x="13" y="52"/>
                </a:cxn>
                <a:cxn ang="0">
                  <a:pos x="28" y="35"/>
                </a:cxn>
                <a:cxn ang="0">
                  <a:pos x="46" y="21"/>
                </a:cxn>
                <a:cxn ang="0">
                  <a:pos x="65" y="11"/>
                </a:cxn>
                <a:cxn ang="0">
                  <a:pos x="108" y="0"/>
                </a:cxn>
                <a:cxn ang="0">
                  <a:pos x="158" y="0"/>
                </a:cxn>
                <a:cxn ang="0">
                  <a:pos x="239" y="24"/>
                </a:cxn>
                <a:cxn ang="0">
                  <a:pos x="274" y="43"/>
                </a:cxn>
                <a:cxn ang="0">
                  <a:pos x="310" y="71"/>
                </a:cxn>
                <a:cxn ang="0">
                  <a:pos x="343" y="108"/>
                </a:cxn>
                <a:cxn ang="0">
                  <a:pos x="368" y="145"/>
                </a:cxn>
                <a:cxn ang="0">
                  <a:pos x="389" y="184"/>
                </a:cxn>
                <a:cxn ang="0">
                  <a:pos x="413" y="227"/>
                </a:cxn>
                <a:cxn ang="0">
                  <a:pos x="432" y="328"/>
                </a:cxn>
                <a:cxn ang="0">
                  <a:pos x="427" y="376"/>
                </a:cxn>
                <a:cxn ang="0">
                  <a:pos x="416" y="423"/>
                </a:cxn>
                <a:cxn ang="0">
                  <a:pos x="381" y="627"/>
                </a:cxn>
                <a:cxn ang="0">
                  <a:pos x="374" y="637"/>
                </a:cxn>
                <a:cxn ang="0">
                  <a:pos x="365" y="628"/>
                </a:cxn>
                <a:cxn ang="0">
                  <a:pos x="365" y="628"/>
                </a:cxn>
              </a:cxnLst>
              <a:rect l="0" t="0" r="r" b="b"/>
              <a:pathLst>
                <a:path w="432" h="733">
                  <a:moveTo>
                    <a:pt x="365" y="628"/>
                  </a:moveTo>
                  <a:lnTo>
                    <a:pt x="369" y="526"/>
                  </a:lnTo>
                  <a:lnTo>
                    <a:pt x="386" y="434"/>
                  </a:lnTo>
                  <a:lnTo>
                    <a:pt x="395" y="344"/>
                  </a:lnTo>
                  <a:lnTo>
                    <a:pt x="389" y="297"/>
                  </a:lnTo>
                  <a:lnTo>
                    <a:pt x="374" y="248"/>
                  </a:lnTo>
                  <a:lnTo>
                    <a:pt x="350" y="207"/>
                  </a:lnTo>
                  <a:lnTo>
                    <a:pt x="332" y="172"/>
                  </a:lnTo>
                  <a:lnTo>
                    <a:pt x="311" y="138"/>
                  </a:lnTo>
                  <a:lnTo>
                    <a:pt x="280" y="104"/>
                  </a:lnTo>
                  <a:lnTo>
                    <a:pt x="264" y="91"/>
                  </a:lnTo>
                  <a:lnTo>
                    <a:pt x="249" y="80"/>
                  </a:lnTo>
                  <a:lnTo>
                    <a:pt x="221" y="63"/>
                  </a:lnTo>
                  <a:lnTo>
                    <a:pt x="189" y="52"/>
                  </a:lnTo>
                  <a:lnTo>
                    <a:pt x="152" y="43"/>
                  </a:lnTo>
                  <a:lnTo>
                    <a:pt x="83" y="43"/>
                  </a:lnTo>
                  <a:lnTo>
                    <a:pt x="34" y="82"/>
                  </a:lnTo>
                  <a:lnTo>
                    <a:pt x="37" y="202"/>
                  </a:lnTo>
                  <a:lnTo>
                    <a:pt x="36" y="232"/>
                  </a:lnTo>
                  <a:lnTo>
                    <a:pt x="48" y="283"/>
                  </a:lnTo>
                  <a:lnTo>
                    <a:pt x="60" y="328"/>
                  </a:lnTo>
                  <a:lnTo>
                    <a:pt x="84" y="413"/>
                  </a:lnTo>
                  <a:lnTo>
                    <a:pt x="110" y="597"/>
                  </a:lnTo>
                  <a:lnTo>
                    <a:pt x="90" y="713"/>
                  </a:lnTo>
                  <a:lnTo>
                    <a:pt x="83" y="726"/>
                  </a:lnTo>
                  <a:lnTo>
                    <a:pt x="69" y="733"/>
                  </a:lnTo>
                  <a:lnTo>
                    <a:pt x="58" y="732"/>
                  </a:lnTo>
                  <a:lnTo>
                    <a:pt x="53" y="721"/>
                  </a:lnTo>
                  <a:lnTo>
                    <a:pt x="70" y="591"/>
                  </a:lnTo>
                  <a:lnTo>
                    <a:pt x="64" y="495"/>
                  </a:lnTo>
                  <a:lnTo>
                    <a:pt x="47" y="412"/>
                  </a:lnTo>
                  <a:lnTo>
                    <a:pt x="26" y="330"/>
                  </a:lnTo>
                  <a:lnTo>
                    <a:pt x="1" y="236"/>
                  </a:lnTo>
                  <a:lnTo>
                    <a:pt x="0" y="202"/>
                  </a:lnTo>
                  <a:lnTo>
                    <a:pt x="2" y="73"/>
                  </a:lnTo>
                  <a:lnTo>
                    <a:pt x="13" y="52"/>
                  </a:lnTo>
                  <a:lnTo>
                    <a:pt x="28" y="35"/>
                  </a:lnTo>
                  <a:lnTo>
                    <a:pt x="46" y="21"/>
                  </a:lnTo>
                  <a:lnTo>
                    <a:pt x="65" y="11"/>
                  </a:lnTo>
                  <a:lnTo>
                    <a:pt x="108" y="0"/>
                  </a:lnTo>
                  <a:lnTo>
                    <a:pt x="158" y="0"/>
                  </a:lnTo>
                  <a:lnTo>
                    <a:pt x="239" y="24"/>
                  </a:lnTo>
                  <a:lnTo>
                    <a:pt x="274" y="43"/>
                  </a:lnTo>
                  <a:lnTo>
                    <a:pt x="310" y="71"/>
                  </a:lnTo>
                  <a:lnTo>
                    <a:pt x="343" y="108"/>
                  </a:lnTo>
                  <a:lnTo>
                    <a:pt x="368" y="145"/>
                  </a:lnTo>
                  <a:lnTo>
                    <a:pt x="389" y="184"/>
                  </a:lnTo>
                  <a:lnTo>
                    <a:pt x="413" y="227"/>
                  </a:lnTo>
                  <a:lnTo>
                    <a:pt x="432" y="328"/>
                  </a:lnTo>
                  <a:lnTo>
                    <a:pt x="427" y="376"/>
                  </a:lnTo>
                  <a:lnTo>
                    <a:pt x="416" y="423"/>
                  </a:lnTo>
                  <a:lnTo>
                    <a:pt x="381" y="627"/>
                  </a:lnTo>
                  <a:lnTo>
                    <a:pt x="374" y="637"/>
                  </a:lnTo>
                  <a:lnTo>
                    <a:pt x="365" y="628"/>
                  </a:lnTo>
                  <a:lnTo>
                    <a:pt x="365" y="6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50"/>
            <p:cNvSpPr>
              <a:spLocks/>
            </p:cNvSpPr>
            <p:nvPr/>
          </p:nvSpPr>
          <p:spPr bwMode="auto">
            <a:xfrm>
              <a:off x="8329689" y="3369897"/>
              <a:ext cx="71306" cy="15369"/>
            </a:xfrm>
            <a:custGeom>
              <a:avLst/>
              <a:gdLst/>
              <a:ahLst/>
              <a:cxnLst>
                <a:cxn ang="0">
                  <a:pos x="16" y="17"/>
                </a:cxn>
                <a:cxn ang="0">
                  <a:pos x="40" y="6"/>
                </a:cxn>
                <a:cxn ang="0">
                  <a:pos x="116" y="0"/>
                </a:cxn>
                <a:cxn ang="0">
                  <a:pos x="192" y="8"/>
                </a:cxn>
                <a:cxn ang="0">
                  <a:pos x="202" y="21"/>
                </a:cxn>
                <a:cxn ang="0">
                  <a:pos x="196" y="32"/>
                </a:cxn>
                <a:cxn ang="0">
                  <a:pos x="118" y="28"/>
                </a:cxn>
                <a:cxn ang="0">
                  <a:pos x="57" y="45"/>
                </a:cxn>
                <a:cxn ang="0">
                  <a:pos x="32" y="49"/>
                </a:cxn>
                <a:cxn ang="0">
                  <a:pos x="7" y="40"/>
                </a:cxn>
                <a:cxn ang="0">
                  <a:pos x="0" y="24"/>
                </a:cxn>
                <a:cxn ang="0">
                  <a:pos x="5" y="17"/>
                </a:cxn>
                <a:cxn ang="0">
                  <a:pos x="16" y="17"/>
                </a:cxn>
                <a:cxn ang="0">
                  <a:pos x="16" y="17"/>
                </a:cxn>
              </a:cxnLst>
              <a:rect l="0" t="0" r="r" b="b"/>
              <a:pathLst>
                <a:path w="202" h="49">
                  <a:moveTo>
                    <a:pt x="16" y="17"/>
                  </a:moveTo>
                  <a:lnTo>
                    <a:pt x="40" y="6"/>
                  </a:lnTo>
                  <a:lnTo>
                    <a:pt x="116" y="0"/>
                  </a:lnTo>
                  <a:lnTo>
                    <a:pt x="192" y="8"/>
                  </a:lnTo>
                  <a:lnTo>
                    <a:pt x="202" y="21"/>
                  </a:lnTo>
                  <a:lnTo>
                    <a:pt x="196" y="32"/>
                  </a:lnTo>
                  <a:lnTo>
                    <a:pt x="118" y="28"/>
                  </a:lnTo>
                  <a:lnTo>
                    <a:pt x="57" y="45"/>
                  </a:lnTo>
                  <a:lnTo>
                    <a:pt x="32" y="49"/>
                  </a:lnTo>
                  <a:lnTo>
                    <a:pt x="7" y="40"/>
                  </a:lnTo>
                  <a:lnTo>
                    <a:pt x="0" y="24"/>
                  </a:lnTo>
                  <a:lnTo>
                    <a:pt x="5" y="17"/>
                  </a:lnTo>
                  <a:lnTo>
                    <a:pt x="16" y="17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51"/>
            <p:cNvSpPr>
              <a:spLocks/>
            </p:cNvSpPr>
            <p:nvPr/>
          </p:nvSpPr>
          <p:spPr bwMode="auto">
            <a:xfrm>
              <a:off x="8223428" y="3426644"/>
              <a:ext cx="219512" cy="276641"/>
            </a:xfrm>
            <a:custGeom>
              <a:avLst/>
              <a:gdLst/>
              <a:ahLst/>
              <a:cxnLst>
                <a:cxn ang="0">
                  <a:pos x="618" y="17"/>
                </a:cxn>
                <a:cxn ang="0">
                  <a:pos x="437" y="39"/>
                </a:cxn>
                <a:cxn ang="0">
                  <a:pos x="353" y="60"/>
                </a:cxn>
                <a:cxn ang="0">
                  <a:pos x="310" y="75"/>
                </a:cxn>
                <a:cxn ang="0">
                  <a:pos x="263" y="94"/>
                </a:cxn>
                <a:cxn ang="0">
                  <a:pos x="162" y="132"/>
                </a:cxn>
                <a:cxn ang="0">
                  <a:pos x="71" y="185"/>
                </a:cxn>
                <a:cxn ang="0">
                  <a:pos x="47" y="250"/>
                </a:cxn>
                <a:cxn ang="0">
                  <a:pos x="57" y="270"/>
                </a:cxn>
                <a:cxn ang="0">
                  <a:pos x="75" y="286"/>
                </a:cxn>
                <a:cxn ang="0">
                  <a:pos x="100" y="347"/>
                </a:cxn>
                <a:cxn ang="0">
                  <a:pos x="83" y="370"/>
                </a:cxn>
                <a:cxn ang="0">
                  <a:pos x="64" y="392"/>
                </a:cxn>
                <a:cxn ang="0">
                  <a:pos x="21" y="464"/>
                </a:cxn>
                <a:cxn ang="0">
                  <a:pos x="21" y="486"/>
                </a:cxn>
                <a:cxn ang="0">
                  <a:pos x="32" y="503"/>
                </a:cxn>
                <a:cxn ang="0">
                  <a:pos x="64" y="539"/>
                </a:cxn>
                <a:cxn ang="0">
                  <a:pos x="104" y="581"/>
                </a:cxn>
                <a:cxn ang="0">
                  <a:pos x="116" y="629"/>
                </a:cxn>
                <a:cxn ang="0">
                  <a:pos x="102" y="675"/>
                </a:cxn>
                <a:cxn ang="0">
                  <a:pos x="75" y="775"/>
                </a:cxn>
                <a:cxn ang="0">
                  <a:pos x="91" y="796"/>
                </a:cxn>
                <a:cxn ang="0">
                  <a:pos x="111" y="814"/>
                </a:cxn>
                <a:cxn ang="0">
                  <a:pos x="146" y="868"/>
                </a:cxn>
                <a:cxn ang="0">
                  <a:pos x="160" y="895"/>
                </a:cxn>
                <a:cxn ang="0">
                  <a:pos x="179" y="924"/>
                </a:cxn>
                <a:cxn ang="0">
                  <a:pos x="176" y="935"/>
                </a:cxn>
                <a:cxn ang="0">
                  <a:pos x="164" y="934"/>
                </a:cxn>
                <a:cxn ang="0">
                  <a:pos x="144" y="905"/>
                </a:cxn>
                <a:cxn ang="0">
                  <a:pos x="126" y="883"/>
                </a:cxn>
                <a:cxn ang="0">
                  <a:pos x="107" y="860"/>
                </a:cxn>
                <a:cxn ang="0">
                  <a:pos x="88" y="833"/>
                </a:cxn>
                <a:cxn ang="0">
                  <a:pos x="46" y="783"/>
                </a:cxn>
                <a:cxn ang="0">
                  <a:pos x="50" y="735"/>
                </a:cxn>
                <a:cxn ang="0">
                  <a:pos x="63" y="693"/>
                </a:cxn>
                <a:cxn ang="0">
                  <a:pos x="70" y="652"/>
                </a:cxn>
                <a:cxn ang="0">
                  <a:pos x="59" y="609"/>
                </a:cxn>
                <a:cxn ang="0">
                  <a:pos x="21" y="570"/>
                </a:cxn>
                <a:cxn ang="0">
                  <a:pos x="0" y="516"/>
                </a:cxn>
                <a:cxn ang="0">
                  <a:pos x="5" y="456"/>
                </a:cxn>
                <a:cxn ang="0">
                  <a:pos x="49" y="384"/>
                </a:cxn>
                <a:cxn ang="0">
                  <a:pos x="64" y="342"/>
                </a:cxn>
                <a:cxn ang="0">
                  <a:pos x="44" y="307"/>
                </a:cxn>
                <a:cxn ang="0">
                  <a:pos x="31" y="281"/>
                </a:cxn>
                <a:cxn ang="0">
                  <a:pos x="28" y="249"/>
                </a:cxn>
                <a:cxn ang="0">
                  <a:pos x="55" y="178"/>
                </a:cxn>
                <a:cxn ang="0">
                  <a:pos x="74" y="153"/>
                </a:cxn>
                <a:cxn ang="0">
                  <a:pos x="94" y="133"/>
                </a:cxn>
                <a:cxn ang="0">
                  <a:pos x="117" y="116"/>
                </a:cxn>
                <a:cxn ang="0">
                  <a:pos x="146" y="102"/>
                </a:cxn>
                <a:cxn ang="0">
                  <a:pos x="199" y="86"/>
                </a:cxn>
                <a:cxn ang="0">
                  <a:pos x="253" y="73"/>
                </a:cxn>
                <a:cxn ang="0">
                  <a:pos x="301" y="54"/>
                </a:cxn>
                <a:cxn ang="0">
                  <a:pos x="345" y="39"/>
                </a:cxn>
                <a:cxn ang="0">
                  <a:pos x="431" y="21"/>
                </a:cxn>
                <a:cxn ang="0">
                  <a:pos x="617" y="0"/>
                </a:cxn>
                <a:cxn ang="0">
                  <a:pos x="627" y="7"/>
                </a:cxn>
                <a:cxn ang="0">
                  <a:pos x="618" y="17"/>
                </a:cxn>
                <a:cxn ang="0">
                  <a:pos x="618" y="17"/>
                </a:cxn>
              </a:cxnLst>
              <a:rect l="0" t="0" r="r" b="b"/>
              <a:pathLst>
                <a:path w="627" h="935">
                  <a:moveTo>
                    <a:pt x="618" y="17"/>
                  </a:moveTo>
                  <a:lnTo>
                    <a:pt x="437" y="39"/>
                  </a:lnTo>
                  <a:lnTo>
                    <a:pt x="353" y="60"/>
                  </a:lnTo>
                  <a:lnTo>
                    <a:pt x="310" y="75"/>
                  </a:lnTo>
                  <a:lnTo>
                    <a:pt x="263" y="94"/>
                  </a:lnTo>
                  <a:lnTo>
                    <a:pt x="162" y="132"/>
                  </a:lnTo>
                  <a:lnTo>
                    <a:pt x="71" y="185"/>
                  </a:lnTo>
                  <a:lnTo>
                    <a:pt x="47" y="250"/>
                  </a:lnTo>
                  <a:lnTo>
                    <a:pt x="57" y="270"/>
                  </a:lnTo>
                  <a:lnTo>
                    <a:pt x="75" y="286"/>
                  </a:lnTo>
                  <a:lnTo>
                    <a:pt x="100" y="347"/>
                  </a:lnTo>
                  <a:lnTo>
                    <a:pt x="83" y="370"/>
                  </a:lnTo>
                  <a:lnTo>
                    <a:pt x="64" y="392"/>
                  </a:lnTo>
                  <a:lnTo>
                    <a:pt x="21" y="464"/>
                  </a:lnTo>
                  <a:lnTo>
                    <a:pt x="21" y="486"/>
                  </a:lnTo>
                  <a:lnTo>
                    <a:pt x="32" y="503"/>
                  </a:lnTo>
                  <a:lnTo>
                    <a:pt x="64" y="539"/>
                  </a:lnTo>
                  <a:lnTo>
                    <a:pt x="104" y="581"/>
                  </a:lnTo>
                  <a:lnTo>
                    <a:pt x="116" y="629"/>
                  </a:lnTo>
                  <a:lnTo>
                    <a:pt x="102" y="675"/>
                  </a:lnTo>
                  <a:lnTo>
                    <a:pt x="75" y="775"/>
                  </a:lnTo>
                  <a:lnTo>
                    <a:pt x="91" y="796"/>
                  </a:lnTo>
                  <a:lnTo>
                    <a:pt x="111" y="814"/>
                  </a:lnTo>
                  <a:lnTo>
                    <a:pt x="146" y="868"/>
                  </a:lnTo>
                  <a:lnTo>
                    <a:pt x="160" y="895"/>
                  </a:lnTo>
                  <a:lnTo>
                    <a:pt x="179" y="924"/>
                  </a:lnTo>
                  <a:lnTo>
                    <a:pt x="176" y="935"/>
                  </a:lnTo>
                  <a:lnTo>
                    <a:pt x="164" y="934"/>
                  </a:lnTo>
                  <a:lnTo>
                    <a:pt x="144" y="905"/>
                  </a:lnTo>
                  <a:lnTo>
                    <a:pt x="126" y="883"/>
                  </a:lnTo>
                  <a:lnTo>
                    <a:pt x="107" y="860"/>
                  </a:lnTo>
                  <a:lnTo>
                    <a:pt x="88" y="833"/>
                  </a:lnTo>
                  <a:lnTo>
                    <a:pt x="46" y="783"/>
                  </a:lnTo>
                  <a:lnTo>
                    <a:pt x="50" y="735"/>
                  </a:lnTo>
                  <a:lnTo>
                    <a:pt x="63" y="693"/>
                  </a:lnTo>
                  <a:lnTo>
                    <a:pt x="70" y="652"/>
                  </a:lnTo>
                  <a:lnTo>
                    <a:pt x="59" y="609"/>
                  </a:lnTo>
                  <a:lnTo>
                    <a:pt x="21" y="570"/>
                  </a:lnTo>
                  <a:lnTo>
                    <a:pt x="0" y="516"/>
                  </a:lnTo>
                  <a:lnTo>
                    <a:pt x="5" y="456"/>
                  </a:lnTo>
                  <a:lnTo>
                    <a:pt x="49" y="384"/>
                  </a:lnTo>
                  <a:lnTo>
                    <a:pt x="64" y="342"/>
                  </a:lnTo>
                  <a:lnTo>
                    <a:pt x="44" y="307"/>
                  </a:lnTo>
                  <a:lnTo>
                    <a:pt x="31" y="281"/>
                  </a:lnTo>
                  <a:lnTo>
                    <a:pt x="28" y="249"/>
                  </a:lnTo>
                  <a:lnTo>
                    <a:pt x="55" y="178"/>
                  </a:lnTo>
                  <a:lnTo>
                    <a:pt x="74" y="153"/>
                  </a:lnTo>
                  <a:lnTo>
                    <a:pt x="94" y="133"/>
                  </a:lnTo>
                  <a:lnTo>
                    <a:pt x="117" y="116"/>
                  </a:lnTo>
                  <a:lnTo>
                    <a:pt x="146" y="102"/>
                  </a:lnTo>
                  <a:lnTo>
                    <a:pt x="199" y="86"/>
                  </a:lnTo>
                  <a:lnTo>
                    <a:pt x="253" y="73"/>
                  </a:lnTo>
                  <a:lnTo>
                    <a:pt x="301" y="54"/>
                  </a:lnTo>
                  <a:lnTo>
                    <a:pt x="345" y="39"/>
                  </a:lnTo>
                  <a:lnTo>
                    <a:pt x="431" y="21"/>
                  </a:lnTo>
                  <a:lnTo>
                    <a:pt x="617" y="0"/>
                  </a:lnTo>
                  <a:lnTo>
                    <a:pt x="627" y="7"/>
                  </a:lnTo>
                  <a:lnTo>
                    <a:pt x="618" y="17"/>
                  </a:lnTo>
                  <a:lnTo>
                    <a:pt x="6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52"/>
            <p:cNvSpPr>
              <a:spLocks/>
            </p:cNvSpPr>
            <p:nvPr/>
          </p:nvSpPr>
          <p:spPr bwMode="auto">
            <a:xfrm>
              <a:off x="8277957" y="3721019"/>
              <a:ext cx="39149" cy="26009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28" y="29"/>
                </a:cxn>
                <a:cxn ang="0">
                  <a:pos x="47" y="44"/>
                </a:cxn>
                <a:cxn ang="0">
                  <a:pos x="77" y="58"/>
                </a:cxn>
                <a:cxn ang="0">
                  <a:pos x="108" y="72"/>
                </a:cxn>
                <a:cxn ang="0">
                  <a:pos x="114" y="83"/>
                </a:cxn>
                <a:cxn ang="0">
                  <a:pos x="103" y="88"/>
                </a:cxn>
                <a:cxn ang="0">
                  <a:pos x="35" y="68"/>
                </a:cxn>
                <a:cxn ang="0">
                  <a:pos x="10" y="44"/>
                </a:cxn>
                <a:cxn ang="0">
                  <a:pos x="0" y="10"/>
                </a:cxn>
                <a:cxn ang="0">
                  <a:pos x="7" y="0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114" h="88">
                  <a:moveTo>
                    <a:pt x="18" y="8"/>
                  </a:moveTo>
                  <a:lnTo>
                    <a:pt x="28" y="29"/>
                  </a:lnTo>
                  <a:lnTo>
                    <a:pt x="47" y="44"/>
                  </a:lnTo>
                  <a:lnTo>
                    <a:pt x="77" y="58"/>
                  </a:lnTo>
                  <a:lnTo>
                    <a:pt x="108" y="72"/>
                  </a:lnTo>
                  <a:lnTo>
                    <a:pt x="114" y="83"/>
                  </a:lnTo>
                  <a:lnTo>
                    <a:pt x="103" y="88"/>
                  </a:lnTo>
                  <a:lnTo>
                    <a:pt x="35" y="68"/>
                  </a:lnTo>
                  <a:lnTo>
                    <a:pt x="10" y="44"/>
                  </a:lnTo>
                  <a:lnTo>
                    <a:pt x="0" y="10"/>
                  </a:lnTo>
                  <a:lnTo>
                    <a:pt x="7" y="0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53"/>
            <p:cNvSpPr>
              <a:spLocks/>
            </p:cNvSpPr>
            <p:nvPr/>
          </p:nvSpPr>
          <p:spPr bwMode="auto">
            <a:xfrm>
              <a:off x="8324096" y="3713926"/>
              <a:ext cx="135622" cy="46107"/>
            </a:xfrm>
            <a:custGeom>
              <a:avLst/>
              <a:gdLst/>
              <a:ahLst/>
              <a:cxnLst>
                <a:cxn ang="0">
                  <a:pos x="9" y="142"/>
                </a:cxn>
                <a:cxn ang="0">
                  <a:pos x="136" y="121"/>
                </a:cxn>
                <a:cxn ang="0">
                  <a:pos x="258" y="86"/>
                </a:cxn>
                <a:cxn ang="0">
                  <a:pos x="328" y="62"/>
                </a:cxn>
                <a:cxn ang="0">
                  <a:pos x="373" y="4"/>
                </a:cxn>
                <a:cxn ang="0">
                  <a:pos x="384" y="0"/>
                </a:cxn>
                <a:cxn ang="0">
                  <a:pos x="389" y="12"/>
                </a:cxn>
                <a:cxn ang="0">
                  <a:pos x="373" y="52"/>
                </a:cxn>
                <a:cxn ang="0">
                  <a:pos x="353" y="91"/>
                </a:cxn>
                <a:cxn ang="0">
                  <a:pos x="313" y="107"/>
                </a:cxn>
                <a:cxn ang="0">
                  <a:pos x="273" y="121"/>
                </a:cxn>
                <a:cxn ang="0">
                  <a:pos x="239" y="132"/>
                </a:cxn>
                <a:cxn ang="0">
                  <a:pos x="207" y="141"/>
                </a:cxn>
                <a:cxn ang="0">
                  <a:pos x="145" y="149"/>
                </a:cxn>
                <a:cxn ang="0">
                  <a:pos x="12" y="160"/>
                </a:cxn>
                <a:cxn ang="0">
                  <a:pos x="0" y="152"/>
                </a:cxn>
                <a:cxn ang="0">
                  <a:pos x="9" y="142"/>
                </a:cxn>
                <a:cxn ang="0">
                  <a:pos x="9" y="142"/>
                </a:cxn>
              </a:cxnLst>
              <a:rect l="0" t="0" r="r" b="b"/>
              <a:pathLst>
                <a:path w="389" h="160">
                  <a:moveTo>
                    <a:pt x="9" y="142"/>
                  </a:moveTo>
                  <a:lnTo>
                    <a:pt x="136" y="121"/>
                  </a:lnTo>
                  <a:lnTo>
                    <a:pt x="258" y="86"/>
                  </a:lnTo>
                  <a:lnTo>
                    <a:pt x="328" y="62"/>
                  </a:lnTo>
                  <a:lnTo>
                    <a:pt x="373" y="4"/>
                  </a:lnTo>
                  <a:lnTo>
                    <a:pt x="384" y="0"/>
                  </a:lnTo>
                  <a:lnTo>
                    <a:pt x="389" y="12"/>
                  </a:lnTo>
                  <a:lnTo>
                    <a:pt x="373" y="52"/>
                  </a:lnTo>
                  <a:lnTo>
                    <a:pt x="353" y="91"/>
                  </a:lnTo>
                  <a:lnTo>
                    <a:pt x="313" y="107"/>
                  </a:lnTo>
                  <a:lnTo>
                    <a:pt x="273" y="121"/>
                  </a:lnTo>
                  <a:lnTo>
                    <a:pt x="239" y="132"/>
                  </a:lnTo>
                  <a:lnTo>
                    <a:pt x="207" y="141"/>
                  </a:lnTo>
                  <a:lnTo>
                    <a:pt x="145" y="149"/>
                  </a:lnTo>
                  <a:lnTo>
                    <a:pt x="12" y="160"/>
                  </a:lnTo>
                  <a:lnTo>
                    <a:pt x="0" y="152"/>
                  </a:lnTo>
                  <a:lnTo>
                    <a:pt x="9" y="142"/>
                  </a:lnTo>
                  <a:lnTo>
                    <a:pt x="9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54"/>
            <p:cNvSpPr>
              <a:spLocks/>
            </p:cNvSpPr>
            <p:nvPr/>
          </p:nvSpPr>
          <p:spPr bwMode="auto">
            <a:xfrm>
              <a:off x="8352059" y="3663090"/>
              <a:ext cx="137020" cy="2364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5" y="21"/>
                </a:cxn>
                <a:cxn ang="0">
                  <a:pos x="133" y="35"/>
                </a:cxn>
                <a:cxn ang="0">
                  <a:pos x="258" y="18"/>
                </a:cxn>
                <a:cxn ang="0">
                  <a:pos x="317" y="9"/>
                </a:cxn>
                <a:cxn ang="0">
                  <a:pos x="384" y="5"/>
                </a:cxn>
                <a:cxn ang="0">
                  <a:pos x="392" y="14"/>
                </a:cxn>
                <a:cxn ang="0">
                  <a:pos x="384" y="22"/>
                </a:cxn>
                <a:cxn ang="0">
                  <a:pos x="317" y="31"/>
                </a:cxn>
                <a:cxn ang="0">
                  <a:pos x="259" y="50"/>
                </a:cxn>
                <a:cxn ang="0">
                  <a:pos x="201" y="71"/>
                </a:cxn>
                <a:cxn ang="0">
                  <a:pos x="134" y="82"/>
                </a:cxn>
                <a:cxn ang="0">
                  <a:pos x="85" y="77"/>
                </a:cxn>
                <a:cxn ang="0">
                  <a:pos x="38" y="61"/>
                </a:cxn>
                <a:cxn ang="0">
                  <a:pos x="22" y="36"/>
                </a:cxn>
                <a:cxn ang="0">
                  <a:pos x="5" y="16"/>
                </a:cxn>
                <a:cxn ang="0">
                  <a:pos x="0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392" h="82">
                  <a:moveTo>
                    <a:pt x="12" y="0"/>
                  </a:moveTo>
                  <a:lnTo>
                    <a:pt x="65" y="21"/>
                  </a:lnTo>
                  <a:lnTo>
                    <a:pt x="133" y="35"/>
                  </a:lnTo>
                  <a:lnTo>
                    <a:pt x="258" y="18"/>
                  </a:lnTo>
                  <a:lnTo>
                    <a:pt x="317" y="9"/>
                  </a:lnTo>
                  <a:lnTo>
                    <a:pt x="384" y="5"/>
                  </a:lnTo>
                  <a:lnTo>
                    <a:pt x="392" y="14"/>
                  </a:lnTo>
                  <a:lnTo>
                    <a:pt x="384" y="22"/>
                  </a:lnTo>
                  <a:lnTo>
                    <a:pt x="317" y="31"/>
                  </a:lnTo>
                  <a:lnTo>
                    <a:pt x="259" y="50"/>
                  </a:lnTo>
                  <a:lnTo>
                    <a:pt x="201" y="71"/>
                  </a:lnTo>
                  <a:lnTo>
                    <a:pt x="134" y="82"/>
                  </a:lnTo>
                  <a:lnTo>
                    <a:pt x="85" y="77"/>
                  </a:lnTo>
                  <a:lnTo>
                    <a:pt x="38" y="61"/>
                  </a:lnTo>
                  <a:lnTo>
                    <a:pt x="22" y="36"/>
                  </a:lnTo>
                  <a:lnTo>
                    <a:pt x="5" y="1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55"/>
            <p:cNvSpPr>
              <a:spLocks/>
            </p:cNvSpPr>
            <p:nvPr/>
          </p:nvSpPr>
          <p:spPr bwMode="auto">
            <a:xfrm>
              <a:off x="8321300" y="3583880"/>
              <a:ext cx="145409" cy="18916"/>
            </a:xfrm>
            <a:custGeom>
              <a:avLst/>
              <a:gdLst/>
              <a:ahLst/>
              <a:cxnLst>
                <a:cxn ang="0">
                  <a:pos x="11" y="24"/>
                </a:cxn>
                <a:cxn ang="0">
                  <a:pos x="79" y="26"/>
                </a:cxn>
                <a:cxn ang="0">
                  <a:pos x="147" y="13"/>
                </a:cxn>
                <a:cxn ang="0">
                  <a:pos x="216" y="2"/>
                </a:cxn>
                <a:cxn ang="0">
                  <a:pos x="277" y="0"/>
                </a:cxn>
                <a:cxn ang="0">
                  <a:pos x="406" y="1"/>
                </a:cxn>
                <a:cxn ang="0">
                  <a:pos x="415" y="8"/>
                </a:cxn>
                <a:cxn ang="0">
                  <a:pos x="406" y="18"/>
                </a:cxn>
                <a:cxn ang="0">
                  <a:pos x="283" y="33"/>
                </a:cxn>
                <a:cxn ang="0">
                  <a:pos x="226" y="48"/>
                </a:cxn>
                <a:cxn ang="0">
                  <a:pos x="159" y="64"/>
                </a:cxn>
                <a:cxn ang="0">
                  <a:pos x="84" y="61"/>
                </a:cxn>
                <a:cxn ang="0">
                  <a:pos x="7" y="42"/>
                </a:cxn>
                <a:cxn ang="0">
                  <a:pos x="0" y="31"/>
                </a:cxn>
                <a:cxn ang="0">
                  <a:pos x="11" y="24"/>
                </a:cxn>
                <a:cxn ang="0">
                  <a:pos x="11" y="24"/>
                </a:cxn>
              </a:cxnLst>
              <a:rect l="0" t="0" r="r" b="b"/>
              <a:pathLst>
                <a:path w="415" h="64">
                  <a:moveTo>
                    <a:pt x="11" y="24"/>
                  </a:moveTo>
                  <a:lnTo>
                    <a:pt x="79" y="26"/>
                  </a:lnTo>
                  <a:lnTo>
                    <a:pt x="147" y="13"/>
                  </a:lnTo>
                  <a:lnTo>
                    <a:pt x="216" y="2"/>
                  </a:lnTo>
                  <a:lnTo>
                    <a:pt x="277" y="0"/>
                  </a:lnTo>
                  <a:lnTo>
                    <a:pt x="406" y="1"/>
                  </a:lnTo>
                  <a:lnTo>
                    <a:pt x="415" y="8"/>
                  </a:lnTo>
                  <a:lnTo>
                    <a:pt x="406" y="18"/>
                  </a:lnTo>
                  <a:lnTo>
                    <a:pt x="283" y="33"/>
                  </a:lnTo>
                  <a:lnTo>
                    <a:pt x="226" y="48"/>
                  </a:lnTo>
                  <a:lnTo>
                    <a:pt x="159" y="64"/>
                  </a:lnTo>
                  <a:lnTo>
                    <a:pt x="84" y="61"/>
                  </a:lnTo>
                  <a:lnTo>
                    <a:pt x="7" y="42"/>
                  </a:lnTo>
                  <a:lnTo>
                    <a:pt x="0" y="31"/>
                  </a:lnTo>
                  <a:lnTo>
                    <a:pt x="11" y="24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56"/>
            <p:cNvSpPr>
              <a:spLocks/>
            </p:cNvSpPr>
            <p:nvPr/>
          </p:nvSpPr>
          <p:spPr bwMode="auto">
            <a:xfrm>
              <a:off x="8304522" y="3501124"/>
              <a:ext cx="180363" cy="27191"/>
            </a:xfrm>
            <a:custGeom>
              <a:avLst/>
              <a:gdLst/>
              <a:ahLst/>
              <a:cxnLst>
                <a:cxn ang="0">
                  <a:pos x="11" y="41"/>
                </a:cxn>
                <a:cxn ang="0">
                  <a:pos x="81" y="43"/>
                </a:cxn>
                <a:cxn ang="0">
                  <a:pos x="123" y="43"/>
                </a:cxn>
                <a:cxn ang="0">
                  <a:pos x="164" y="37"/>
                </a:cxn>
                <a:cxn ang="0">
                  <a:pos x="211" y="25"/>
                </a:cxn>
                <a:cxn ang="0">
                  <a:pos x="253" y="16"/>
                </a:cxn>
                <a:cxn ang="0">
                  <a:pos x="332" y="7"/>
                </a:cxn>
                <a:cxn ang="0">
                  <a:pos x="504" y="0"/>
                </a:cxn>
                <a:cxn ang="0">
                  <a:pos x="514" y="7"/>
                </a:cxn>
                <a:cxn ang="0">
                  <a:pos x="506" y="16"/>
                </a:cxn>
                <a:cxn ang="0">
                  <a:pos x="339" y="41"/>
                </a:cxn>
                <a:cxn ang="0">
                  <a:pos x="261" y="61"/>
                </a:cxn>
                <a:cxn ang="0">
                  <a:pos x="221" y="72"/>
                </a:cxn>
                <a:cxn ang="0">
                  <a:pos x="175" y="85"/>
                </a:cxn>
                <a:cxn ang="0">
                  <a:pos x="123" y="93"/>
                </a:cxn>
                <a:cxn ang="0">
                  <a:pos x="71" y="93"/>
                </a:cxn>
                <a:cxn ang="0">
                  <a:pos x="38" y="75"/>
                </a:cxn>
                <a:cxn ang="0">
                  <a:pos x="23" y="65"/>
                </a:cxn>
                <a:cxn ang="0">
                  <a:pos x="6" y="57"/>
                </a:cxn>
                <a:cxn ang="0">
                  <a:pos x="0" y="46"/>
                </a:cxn>
                <a:cxn ang="0">
                  <a:pos x="11" y="41"/>
                </a:cxn>
                <a:cxn ang="0">
                  <a:pos x="11" y="41"/>
                </a:cxn>
              </a:cxnLst>
              <a:rect l="0" t="0" r="r" b="b"/>
              <a:pathLst>
                <a:path w="514" h="93">
                  <a:moveTo>
                    <a:pt x="11" y="41"/>
                  </a:moveTo>
                  <a:lnTo>
                    <a:pt x="81" y="43"/>
                  </a:lnTo>
                  <a:lnTo>
                    <a:pt x="123" y="43"/>
                  </a:lnTo>
                  <a:lnTo>
                    <a:pt x="164" y="37"/>
                  </a:lnTo>
                  <a:lnTo>
                    <a:pt x="211" y="25"/>
                  </a:lnTo>
                  <a:lnTo>
                    <a:pt x="253" y="16"/>
                  </a:lnTo>
                  <a:lnTo>
                    <a:pt x="332" y="7"/>
                  </a:lnTo>
                  <a:lnTo>
                    <a:pt x="504" y="0"/>
                  </a:lnTo>
                  <a:lnTo>
                    <a:pt x="514" y="7"/>
                  </a:lnTo>
                  <a:lnTo>
                    <a:pt x="506" y="16"/>
                  </a:lnTo>
                  <a:lnTo>
                    <a:pt x="339" y="41"/>
                  </a:lnTo>
                  <a:lnTo>
                    <a:pt x="261" y="61"/>
                  </a:lnTo>
                  <a:lnTo>
                    <a:pt x="221" y="72"/>
                  </a:lnTo>
                  <a:lnTo>
                    <a:pt x="175" y="85"/>
                  </a:lnTo>
                  <a:lnTo>
                    <a:pt x="123" y="93"/>
                  </a:lnTo>
                  <a:lnTo>
                    <a:pt x="71" y="93"/>
                  </a:lnTo>
                  <a:lnTo>
                    <a:pt x="38" y="75"/>
                  </a:lnTo>
                  <a:lnTo>
                    <a:pt x="23" y="65"/>
                  </a:lnTo>
                  <a:lnTo>
                    <a:pt x="6" y="57"/>
                  </a:lnTo>
                  <a:lnTo>
                    <a:pt x="0" y="46"/>
                  </a:lnTo>
                  <a:lnTo>
                    <a:pt x="11" y="41"/>
                  </a:lnTo>
                  <a:lnTo>
                    <a:pt x="11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57"/>
            <p:cNvSpPr>
              <a:spLocks/>
            </p:cNvSpPr>
            <p:nvPr/>
          </p:nvSpPr>
          <p:spPr bwMode="auto">
            <a:xfrm>
              <a:off x="8462514" y="3442013"/>
              <a:ext cx="23769" cy="40196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42" y="33"/>
                </a:cxn>
                <a:cxn ang="0">
                  <a:pos x="70" y="65"/>
                </a:cxn>
                <a:cxn ang="0">
                  <a:pos x="67" y="125"/>
                </a:cxn>
                <a:cxn ang="0">
                  <a:pos x="58" y="133"/>
                </a:cxn>
                <a:cxn ang="0">
                  <a:pos x="49" y="125"/>
                </a:cxn>
                <a:cxn ang="0">
                  <a:pos x="39" y="76"/>
                </a:cxn>
                <a:cxn ang="0">
                  <a:pos x="0" y="11"/>
                </a:cxn>
                <a:cxn ang="0">
                  <a:pos x="3" y="0"/>
                </a:cxn>
                <a:cxn ang="0">
                  <a:pos x="15" y="2"/>
                </a:cxn>
                <a:cxn ang="0">
                  <a:pos x="15" y="2"/>
                </a:cxn>
              </a:cxnLst>
              <a:rect l="0" t="0" r="r" b="b"/>
              <a:pathLst>
                <a:path w="70" h="133">
                  <a:moveTo>
                    <a:pt x="15" y="2"/>
                  </a:moveTo>
                  <a:lnTo>
                    <a:pt x="42" y="33"/>
                  </a:lnTo>
                  <a:lnTo>
                    <a:pt x="70" y="65"/>
                  </a:lnTo>
                  <a:lnTo>
                    <a:pt x="67" y="125"/>
                  </a:lnTo>
                  <a:lnTo>
                    <a:pt x="58" y="133"/>
                  </a:lnTo>
                  <a:lnTo>
                    <a:pt x="49" y="125"/>
                  </a:lnTo>
                  <a:lnTo>
                    <a:pt x="39" y="76"/>
                  </a:lnTo>
                  <a:lnTo>
                    <a:pt x="0" y="11"/>
                  </a:lnTo>
                  <a:lnTo>
                    <a:pt x="3" y="0"/>
                  </a:lnTo>
                  <a:lnTo>
                    <a:pt x="15" y="2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58"/>
            <p:cNvSpPr>
              <a:spLocks/>
            </p:cNvSpPr>
            <p:nvPr/>
          </p:nvSpPr>
          <p:spPr bwMode="auto">
            <a:xfrm>
              <a:off x="8475098" y="3430191"/>
              <a:ext cx="67112" cy="1123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66" y="53"/>
                </a:cxn>
                <a:cxn ang="0">
                  <a:pos x="84" y="84"/>
                </a:cxn>
                <a:cxn ang="0">
                  <a:pos x="105" y="117"/>
                </a:cxn>
                <a:cxn ang="0">
                  <a:pos x="120" y="137"/>
                </a:cxn>
                <a:cxn ang="0">
                  <a:pos x="134" y="156"/>
                </a:cxn>
                <a:cxn ang="0">
                  <a:pos x="162" y="189"/>
                </a:cxn>
                <a:cxn ang="0">
                  <a:pos x="194" y="268"/>
                </a:cxn>
                <a:cxn ang="0">
                  <a:pos x="193" y="342"/>
                </a:cxn>
                <a:cxn ang="0">
                  <a:pos x="183" y="355"/>
                </a:cxn>
                <a:cxn ang="0">
                  <a:pos x="174" y="370"/>
                </a:cxn>
                <a:cxn ang="0">
                  <a:pos x="164" y="378"/>
                </a:cxn>
                <a:cxn ang="0">
                  <a:pos x="157" y="368"/>
                </a:cxn>
                <a:cxn ang="0">
                  <a:pos x="152" y="337"/>
                </a:cxn>
                <a:cxn ang="0">
                  <a:pos x="152" y="318"/>
                </a:cxn>
                <a:cxn ang="0">
                  <a:pos x="152" y="311"/>
                </a:cxn>
                <a:cxn ang="0">
                  <a:pos x="152" y="302"/>
                </a:cxn>
                <a:cxn ang="0">
                  <a:pos x="152" y="295"/>
                </a:cxn>
                <a:cxn ang="0">
                  <a:pos x="152" y="288"/>
                </a:cxn>
                <a:cxn ang="0">
                  <a:pos x="152" y="269"/>
                </a:cxn>
                <a:cxn ang="0">
                  <a:pos x="146" y="228"/>
                </a:cxn>
                <a:cxn ang="0">
                  <a:pos x="132" y="194"/>
                </a:cxn>
                <a:cxn ang="0">
                  <a:pos x="114" y="162"/>
                </a:cxn>
                <a:cxn ang="0">
                  <a:pos x="90" y="126"/>
                </a:cxn>
                <a:cxn ang="0">
                  <a:pos x="52" y="66"/>
                </a:cxn>
                <a:cxn ang="0">
                  <a:pos x="32" y="38"/>
                </a:cxn>
                <a:cxn ang="0">
                  <a:pos x="3" y="14"/>
                </a:cxn>
                <a:cxn ang="0">
                  <a:pos x="0" y="1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94" h="378">
                  <a:moveTo>
                    <a:pt x="13" y="0"/>
                  </a:moveTo>
                  <a:lnTo>
                    <a:pt x="66" y="53"/>
                  </a:lnTo>
                  <a:lnTo>
                    <a:pt x="84" y="84"/>
                  </a:lnTo>
                  <a:lnTo>
                    <a:pt x="105" y="117"/>
                  </a:lnTo>
                  <a:lnTo>
                    <a:pt x="120" y="137"/>
                  </a:lnTo>
                  <a:lnTo>
                    <a:pt x="134" y="156"/>
                  </a:lnTo>
                  <a:lnTo>
                    <a:pt x="162" y="189"/>
                  </a:lnTo>
                  <a:lnTo>
                    <a:pt x="194" y="268"/>
                  </a:lnTo>
                  <a:lnTo>
                    <a:pt x="193" y="342"/>
                  </a:lnTo>
                  <a:lnTo>
                    <a:pt x="183" y="355"/>
                  </a:lnTo>
                  <a:lnTo>
                    <a:pt x="174" y="370"/>
                  </a:lnTo>
                  <a:lnTo>
                    <a:pt x="164" y="378"/>
                  </a:lnTo>
                  <a:lnTo>
                    <a:pt x="157" y="368"/>
                  </a:lnTo>
                  <a:lnTo>
                    <a:pt x="152" y="337"/>
                  </a:lnTo>
                  <a:lnTo>
                    <a:pt x="152" y="318"/>
                  </a:lnTo>
                  <a:lnTo>
                    <a:pt x="152" y="311"/>
                  </a:lnTo>
                  <a:lnTo>
                    <a:pt x="152" y="302"/>
                  </a:lnTo>
                  <a:lnTo>
                    <a:pt x="152" y="295"/>
                  </a:lnTo>
                  <a:lnTo>
                    <a:pt x="152" y="288"/>
                  </a:lnTo>
                  <a:lnTo>
                    <a:pt x="152" y="269"/>
                  </a:lnTo>
                  <a:lnTo>
                    <a:pt x="146" y="228"/>
                  </a:lnTo>
                  <a:lnTo>
                    <a:pt x="132" y="194"/>
                  </a:lnTo>
                  <a:lnTo>
                    <a:pt x="114" y="162"/>
                  </a:lnTo>
                  <a:lnTo>
                    <a:pt x="90" y="126"/>
                  </a:lnTo>
                  <a:lnTo>
                    <a:pt x="52" y="66"/>
                  </a:lnTo>
                  <a:lnTo>
                    <a:pt x="32" y="38"/>
                  </a:lnTo>
                  <a:lnTo>
                    <a:pt x="3" y="14"/>
                  </a:lnTo>
                  <a:lnTo>
                    <a:pt x="0" y="1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59"/>
            <p:cNvSpPr>
              <a:spLocks/>
            </p:cNvSpPr>
            <p:nvPr/>
          </p:nvSpPr>
          <p:spPr bwMode="auto">
            <a:xfrm>
              <a:off x="8497469" y="3508218"/>
              <a:ext cx="57325" cy="12058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61" y="34"/>
                </a:cxn>
                <a:cxn ang="0">
                  <a:pos x="104" y="76"/>
                </a:cxn>
                <a:cxn ang="0">
                  <a:pos x="151" y="154"/>
                </a:cxn>
                <a:cxn ang="0">
                  <a:pos x="157" y="184"/>
                </a:cxn>
                <a:cxn ang="0">
                  <a:pos x="163" y="261"/>
                </a:cxn>
                <a:cxn ang="0">
                  <a:pos x="156" y="298"/>
                </a:cxn>
                <a:cxn ang="0">
                  <a:pos x="144" y="338"/>
                </a:cxn>
                <a:cxn ang="0">
                  <a:pos x="130" y="360"/>
                </a:cxn>
                <a:cxn ang="0">
                  <a:pos x="114" y="377"/>
                </a:cxn>
                <a:cxn ang="0">
                  <a:pos x="76" y="409"/>
                </a:cxn>
                <a:cxn ang="0">
                  <a:pos x="68" y="403"/>
                </a:cxn>
                <a:cxn ang="0">
                  <a:pos x="76" y="387"/>
                </a:cxn>
                <a:cxn ang="0">
                  <a:pos x="97" y="360"/>
                </a:cxn>
                <a:cxn ang="0">
                  <a:pos x="110" y="325"/>
                </a:cxn>
                <a:cxn ang="0">
                  <a:pos x="129" y="258"/>
                </a:cxn>
                <a:cxn ang="0">
                  <a:pos x="126" y="188"/>
                </a:cxn>
                <a:cxn ang="0">
                  <a:pos x="118" y="163"/>
                </a:cxn>
                <a:cxn ang="0">
                  <a:pos x="103" y="128"/>
                </a:cxn>
                <a:cxn ang="0">
                  <a:pos x="79" y="98"/>
                </a:cxn>
                <a:cxn ang="0">
                  <a:pos x="45" y="53"/>
                </a:cxn>
                <a:cxn ang="0">
                  <a:pos x="29" y="32"/>
                </a:cxn>
                <a:cxn ang="0">
                  <a:pos x="4" y="15"/>
                </a:cxn>
                <a:cxn ang="0">
                  <a:pos x="0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63" h="409">
                  <a:moveTo>
                    <a:pt x="13" y="0"/>
                  </a:moveTo>
                  <a:lnTo>
                    <a:pt x="61" y="34"/>
                  </a:lnTo>
                  <a:lnTo>
                    <a:pt x="104" y="76"/>
                  </a:lnTo>
                  <a:lnTo>
                    <a:pt x="151" y="154"/>
                  </a:lnTo>
                  <a:lnTo>
                    <a:pt x="157" y="184"/>
                  </a:lnTo>
                  <a:lnTo>
                    <a:pt x="163" y="261"/>
                  </a:lnTo>
                  <a:lnTo>
                    <a:pt x="156" y="298"/>
                  </a:lnTo>
                  <a:lnTo>
                    <a:pt x="144" y="338"/>
                  </a:lnTo>
                  <a:lnTo>
                    <a:pt x="130" y="360"/>
                  </a:lnTo>
                  <a:lnTo>
                    <a:pt x="114" y="377"/>
                  </a:lnTo>
                  <a:lnTo>
                    <a:pt x="76" y="409"/>
                  </a:lnTo>
                  <a:lnTo>
                    <a:pt x="68" y="403"/>
                  </a:lnTo>
                  <a:lnTo>
                    <a:pt x="76" y="387"/>
                  </a:lnTo>
                  <a:lnTo>
                    <a:pt x="97" y="360"/>
                  </a:lnTo>
                  <a:lnTo>
                    <a:pt x="110" y="325"/>
                  </a:lnTo>
                  <a:lnTo>
                    <a:pt x="129" y="258"/>
                  </a:lnTo>
                  <a:lnTo>
                    <a:pt x="126" y="188"/>
                  </a:lnTo>
                  <a:lnTo>
                    <a:pt x="118" y="163"/>
                  </a:lnTo>
                  <a:lnTo>
                    <a:pt x="103" y="128"/>
                  </a:lnTo>
                  <a:lnTo>
                    <a:pt x="79" y="98"/>
                  </a:lnTo>
                  <a:lnTo>
                    <a:pt x="45" y="53"/>
                  </a:lnTo>
                  <a:lnTo>
                    <a:pt x="29" y="32"/>
                  </a:lnTo>
                  <a:lnTo>
                    <a:pt x="4" y="15"/>
                  </a:lnTo>
                  <a:lnTo>
                    <a:pt x="0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60"/>
            <p:cNvSpPr>
              <a:spLocks/>
            </p:cNvSpPr>
            <p:nvPr/>
          </p:nvSpPr>
          <p:spPr bwMode="auto">
            <a:xfrm>
              <a:off x="8476496" y="3524769"/>
              <a:ext cx="23769" cy="53200"/>
            </a:xfrm>
            <a:custGeom>
              <a:avLst/>
              <a:gdLst/>
              <a:ahLst/>
              <a:cxnLst>
                <a:cxn ang="0">
                  <a:pos x="40" y="4"/>
                </a:cxn>
                <a:cxn ang="0">
                  <a:pos x="63" y="55"/>
                </a:cxn>
                <a:cxn ang="0">
                  <a:pos x="67" y="108"/>
                </a:cxn>
                <a:cxn ang="0">
                  <a:pos x="58" y="129"/>
                </a:cxn>
                <a:cxn ang="0">
                  <a:pos x="46" y="147"/>
                </a:cxn>
                <a:cxn ang="0">
                  <a:pos x="12" y="179"/>
                </a:cxn>
                <a:cxn ang="0">
                  <a:pos x="0" y="179"/>
                </a:cxn>
                <a:cxn ang="0">
                  <a:pos x="0" y="168"/>
                </a:cxn>
                <a:cxn ang="0">
                  <a:pos x="17" y="136"/>
                </a:cxn>
                <a:cxn ang="0">
                  <a:pos x="25" y="99"/>
                </a:cxn>
                <a:cxn ang="0">
                  <a:pos x="24" y="12"/>
                </a:cxn>
                <a:cxn ang="0">
                  <a:pos x="27" y="0"/>
                </a:cxn>
                <a:cxn ang="0">
                  <a:pos x="40" y="4"/>
                </a:cxn>
                <a:cxn ang="0">
                  <a:pos x="40" y="4"/>
                </a:cxn>
              </a:cxnLst>
              <a:rect l="0" t="0" r="r" b="b"/>
              <a:pathLst>
                <a:path w="67" h="179">
                  <a:moveTo>
                    <a:pt x="40" y="4"/>
                  </a:moveTo>
                  <a:lnTo>
                    <a:pt x="63" y="55"/>
                  </a:lnTo>
                  <a:lnTo>
                    <a:pt x="67" y="108"/>
                  </a:lnTo>
                  <a:lnTo>
                    <a:pt x="58" y="129"/>
                  </a:lnTo>
                  <a:lnTo>
                    <a:pt x="46" y="147"/>
                  </a:lnTo>
                  <a:lnTo>
                    <a:pt x="12" y="179"/>
                  </a:lnTo>
                  <a:lnTo>
                    <a:pt x="0" y="179"/>
                  </a:lnTo>
                  <a:lnTo>
                    <a:pt x="0" y="168"/>
                  </a:lnTo>
                  <a:lnTo>
                    <a:pt x="17" y="136"/>
                  </a:lnTo>
                  <a:lnTo>
                    <a:pt x="25" y="99"/>
                  </a:lnTo>
                  <a:lnTo>
                    <a:pt x="24" y="12"/>
                  </a:lnTo>
                  <a:lnTo>
                    <a:pt x="27" y="0"/>
                  </a:lnTo>
                  <a:lnTo>
                    <a:pt x="40" y="4"/>
                  </a:lnTo>
                  <a:lnTo>
                    <a:pt x="4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61"/>
            <p:cNvSpPr>
              <a:spLocks/>
            </p:cNvSpPr>
            <p:nvPr/>
          </p:nvSpPr>
          <p:spPr bwMode="auto">
            <a:xfrm>
              <a:off x="8482089" y="3589792"/>
              <a:ext cx="47538" cy="8748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6" y="87"/>
                </a:cxn>
                <a:cxn ang="0">
                  <a:pos x="135" y="161"/>
                </a:cxn>
                <a:cxn ang="0">
                  <a:pos x="132" y="198"/>
                </a:cxn>
                <a:cxn ang="0">
                  <a:pos x="121" y="239"/>
                </a:cxn>
                <a:cxn ang="0">
                  <a:pos x="110" y="265"/>
                </a:cxn>
                <a:cxn ang="0">
                  <a:pos x="92" y="287"/>
                </a:cxn>
                <a:cxn ang="0">
                  <a:pos x="76" y="294"/>
                </a:cxn>
                <a:cxn ang="0">
                  <a:pos x="61" y="289"/>
                </a:cxn>
                <a:cxn ang="0">
                  <a:pos x="60" y="261"/>
                </a:cxn>
                <a:cxn ang="0">
                  <a:pos x="81" y="227"/>
                </a:cxn>
                <a:cxn ang="0">
                  <a:pos x="93" y="192"/>
                </a:cxn>
                <a:cxn ang="0">
                  <a:pos x="104" y="160"/>
                </a:cxn>
                <a:cxn ang="0">
                  <a:pos x="108" y="128"/>
                </a:cxn>
                <a:cxn ang="0">
                  <a:pos x="99" y="95"/>
                </a:cxn>
                <a:cxn ang="0">
                  <a:pos x="81" y="66"/>
                </a:cxn>
                <a:cxn ang="0">
                  <a:pos x="60" y="46"/>
                </a:cxn>
                <a:cxn ang="0">
                  <a:pos x="33" y="30"/>
                </a:cxn>
                <a:cxn ang="0">
                  <a:pos x="3" y="13"/>
                </a:cxn>
                <a:cxn ang="0">
                  <a:pos x="0" y="2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35" h="294">
                  <a:moveTo>
                    <a:pt x="12" y="0"/>
                  </a:moveTo>
                  <a:lnTo>
                    <a:pt x="116" y="87"/>
                  </a:lnTo>
                  <a:lnTo>
                    <a:pt x="135" y="161"/>
                  </a:lnTo>
                  <a:lnTo>
                    <a:pt x="132" y="198"/>
                  </a:lnTo>
                  <a:lnTo>
                    <a:pt x="121" y="239"/>
                  </a:lnTo>
                  <a:lnTo>
                    <a:pt x="110" y="265"/>
                  </a:lnTo>
                  <a:lnTo>
                    <a:pt x="92" y="287"/>
                  </a:lnTo>
                  <a:lnTo>
                    <a:pt x="76" y="294"/>
                  </a:lnTo>
                  <a:lnTo>
                    <a:pt x="61" y="289"/>
                  </a:lnTo>
                  <a:lnTo>
                    <a:pt x="60" y="261"/>
                  </a:lnTo>
                  <a:lnTo>
                    <a:pt x="81" y="227"/>
                  </a:lnTo>
                  <a:lnTo>
                    <a:pt x="93" y="192"/>
                  </a:lnTo>
                  <a:lnTo>
                    <a:pt x="104" y="160"/>
                  </a:lnTo>
                  <a:lnTo>
                    <a:pt x="108" y="128"/>
                  </a:lnTo>
                  <a:lnTo>
                    <a:pt x="99" y="95"/>
                  </a:lnTo>
                  <a:lnTo>
                    <a:pt x="81" y="66"/>
                  </a:lnTo>
                  <a:lnTo>
                    <a:pt x="60" y="46"/>
                  </a:lnTo>
                  <a:lnTo>
                    <a:pt x="33" y="30"/>
                  </a:lnTo>
                  <a:lnTo>
                    <a:pt x="3" y="13"/>
                  </a:lnTo>
                  <a:lnTo>
                    <a:pt x="0" y="2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62"/>
            <p:cNvSpPr>
              <a:spLocks/>
            </p:cNvSpPr>
            <p:nvPr/>
          </p:nvSpPr>
          <p:spPr bwMode="auto">
            <a:xfrm>
              <a:off x="8477894" y="3601614"/>
              <a:ext cx="22371" cy="4374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63" y="108"/>
                </a:cxn>
                <a:cxn ang="0">
                  <a:pos x="49" y="127"/>
                </a:cxn>
                <a:cxn ang="0">
                  <a:pos x="35" y="145"/>
                </a:cxn>
                <a:cxn ang="0">
                  <a:pos x="24" y="150"/>
                </a:cxn>
                <a:cxn ang="0">
                  <a:pos x="19" y="139"/>
                </a:cxn>
                <a:cxn ang="0">
                  <a:pos x="26" y="101"/>
                </a:cxn>
                <a:cxn ang="0">
                  <a:pos x="20" y="54"/>
                </a:cxn>
                <a:cxn ang="0">
                  <a:pos x="0" y="11"/>
                </a:cxn>
                <a:cxn ang="0">
                  <a:pos x="5" y="0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63" h="150">
                  <a:moveTo>
                    <a:pt x="16" y="2"/>
                  </a:moveTo>
                  <a:lnTo>
                    <a:pt x="63" y="108"/>
                  </a:lnTo>
                  <a:lnTo>
                    <a:pt x="49" y="127"/>
                  </a:lnTo>
                  <a:lnTo>
                    <a:pt x="35" y="145"/>
                  </a:lnTo>
                  <a:lnTo>
                    <a:pt x="24" y="150"/>
                  </a:lnTo>
                  <a:lnTo>
                    <a:pt x="19" y="139"/>
                  </a:lnTo>
                  <a:lnTo>
                    <a:pt x="26" y="101"/>
                  </a:lnTo>
                  <a:lnTo>
                    <a:pt x="20" y="54"/>
                  </a:lnTo>
                  <a:lnTo>
                    <a:pt x="0" y="11"/>
                  </a:lnTo>
                  <a:lnTo>
                    <a:pt x="5" y="0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63"/>
            <p:cNvSpPr>
              <a:spLocks/>
            </p:cNvSpPr>
            <p:nvPr/>
          </p:nvSpPr>
          <p:spPr bwMode="auto">
            <a:xfrm>
              <a:off x="8403792" y="3671365"/>
              <a:ext cx="118844" cy="85120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310" y="25"/>
                </a:cxn>
                <a:cxn ang="0">
                  <a:pos x="331" y="56"/>
                </a:cxn>
                <a:cxn ang="0">
                  <a:pos x="339" y="135"/>
                </a:cxn>
                <a:cxn ang="0">
                  <a:pos x="323" y="168"/>
                </a:cxn>
                <a:cxn ang="0">
                  <a:pos x="302" y="193"/>
                </a:cxn>
                <a:cxn ang="0">
                  <a:pos x="284" y="218"/>
                </a:cxn>
                <a:cxn ang="0">
                  <a:pos x="259" y="241"/>
                </a:cxn>
                <a:cxn ang="0">
                  <a:pos x="233" y="263"/>
                </a:cxn>
                <a:cxn ang="0">
                  <a:pos x="206" y="278"/>
                </a:cxn>
                <a:cxn ang="0">
                  <a:pos x="145" y="289"/>
                </a:cxn>
                <a:cxn ang="0">
                  <a:pos x="7" y="279"/>
                </a:cxn>
                <a:cxn ang="0">
                  <a:pos x="0" y="269"/>
                </a:cxn>
                <a:cxn ang="0">
                  <a:pos x="8" y="262"/>
                </a:cxn>
                <a:cxn ang="0">
                  <a:pos x="128" y="262"/>
                </a:cxn>
                <a:cxn ang="0">
                  <a:pos x="180" y="246"/>
                </a:cxn>
                <a:cxn ang="0">
                  <a:pos x="226" y="211"/>
                </a:cxn>
                <a:cxn ang="0">
                  <a:pos x="253" y="193"/>
                </a:cxn>
                <a:cxn ang="0">
                  <a:pos x="284" y="148"/>
                </a:cxn>
                <a:cxn ang="0">
                  <a:pos x="296" y="121"/>
                </a:cxn>
                <a:cxn ang="0">
                  <a:pos x="298" y="62"/>
                </a:cxn>
                <a:cxn ang="0">
                  <a:pos x="289" y="37"/>
                </a:cxn>
                <a:cxn ang="0">
                  <a:pos x="265" y="19"/>
                </a:cxn>
                <a:cxn ang="0">
                  <a:pos x="261" y="4"/>
                </a:cxn>
                <a:cxn ang="0">
                  <a:pos x="276" y="0"/>
                </a:cxn>
                <a:cxn ang="0">
                  <a:pos x="276" y="0"/>
                </a:cxn>
              </a:cxnLst>
              <a:rect l="0" t="0" r="r" b="b"/>
              <a:pathLst>
                <a:path w="339" h="289">
                  <a:moveTo>
                    <a:pt x="276" y="0"/>
                  </a:moveTo>
                  <a:lnTo>
                    <a:pt x="310" y="25"/>
                  </a:lnTo>
                  <a:lnTo>
                    <a:pt x="331" y="56"/>
                  </a:lnTo>
                  <a:lnTo>
                    <a:pt x="339" y="135"/>
                  </a:lnTo>
                  <a:lnTo>
                    <a:pt x="323" y="168"/>
                  </a:lnTo>
                  <a:lnTo>
                    <a:pt x="302" y="193"/>
                  </a:lnTo>
                  <a:lnTo>
                    <a:pt x="284" y="218"/>
                  </a:lnTo>
                  <a:lnTo>
                    <a:pt x="259" y="241"/>
                  </a:lnTo>
                  <a:lnTo>
                    <a:pt x="233" y="263"/>
                  </a:lnTo>
                  <a:lnTo>
                    <a:pt x="206" y="278"/>
                  </a:lnTo>
                  <a:lnTo>
                    <a:pt x="145" y="289"/>
                  </a:lnTo>
                  <a:lnTo>
                    <a:pt x="7" y="279"/>
                  </a:lnTo>
                  <a:lnTo>
                    <a:pt x="0" y="269"/>
                  </a:lnTo>
                  <a:lnTo>
                    <a:pt x="8" y="262"/>
                  </a:lnTo>
                  <a:lnTo>
                    <a:pt x="128" y="262"/>
                  </a:lnTo>
                  <a:lnTo>
                    <a:pt x="180" y="246"/>
                  </a:lnTo>
                  <a:lnTo>
                    <a:pt x="226" y="211"/>
                  </a:lnTo>
                  <a:lnTo>
                    <a:pt x="253" y="193"/>
                  </a:lnTo>
                  <a:lnTo>
                    <a:pt x="284" y="148"/>
                  </a:lnTo>
                  <a:lnTo>
                    <a:pt x="296" y="121"/>
                  </a:lnTo>
                  <a:lnTo>
                    <a:pt x="298" y="62"/>
                  </a:lnTo>
                  <a:lnTo>
                    <a:pt x="289" y="37"/>
                  </a:lnTo>
                  <a:lnTo>
                    <a:pt x="265" y="19"/>
                  </a:lnTo>
                  <a:lnTo>
                    <a:pt x="261" y="4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64"/>
            <p:cNvSpPr>
              <a:spLocks/>
            </p:cNvSpPr>
            <p:nvPr/>
          </p:nvSpPr>
          <p:spPr bwMode="auto">
            <a:xfrm>
              <a:off x="8096195" y="3682005"/>
              <a:ext cx="209725" cy="231717"/>
            </a:xfrm>
            <a:custGeom>
              <a:avLst/>
              <a:gdLst/>
              <a:ahLst/>
              <a:cxnLst>
                <a:cxn ang="0">
                  <a:pos x="182" y="21"/>
                </a:cxn>
                <a:cxn ang="0">
                  <a:pos x="85" y="79"/>
                </a:cxn>
                <a:cxn ang="0">
                  <a:pos x="45" y="169"/>
                </a:cxn>
                <a:cxn ang="0">
                  <a:pos x="32" y="280"/>
                </a:cxn>
                <a:cxn ang="0">
                  <a:pos x="60" y="385"/>
                </a:cxn>
                <a:cxn ang="0">
                  <a:pos x="143" y="492"/>
                </a:cxn>
                <a:cxn ang="0">
                  <a:pos x="273" y="563"/>
                </a:cxn>
                <a:cxn ang="0">
                  <a:pos x="381" y="581"/>
                </a:cxn>
                <a:cxn ang="0">
                  <a:pos x="448" y="567"/>
                </a:cxn>
                <a:cxn ang="0">
                  <a:pos x="507" y="502"/>
                </a:cxn>
                <a:cxn ang="0">
                  <a:pos x="589" y="452"/>
                </a:cxn>
                <a:cxn ang="0">
                  <a:pos x="600" y="510"/>
                </a:cxn>
                <a:cxn ang="0">
                  <a:pos x="560" y="608"/>
                </a:cxn>
                <a:cxn ang="0">
                  <a:pos x="521" y="689"/>
                </a:cxn>
                <a:cxn ang="0">
                  <a:pos x="337" y="783"/>
                </a:cxn>
                <a:cxn ang="0">
                  <a:pos x="297" y="766"/>
                </a:cxn>
                <a:cxn ang="0">
                  <a:pos x="405" y="665"/>
                </a:cxn>
                <a:cxn ang="0">
                  <a:pos x="376" y="621"/>
                </a:cxn>
                <a:cxn ang="0">
                  <a:pos x="247" y="610"/>
                </a:cxn>
                <a:cxn ang="0">
                  <a:pos x="124" y="531"/>
                </a:cxn>
                <a:cxn ang="0">
                  <a:pos x="42" y="441"/>
                </a:cxn>
                <a:cxn ang="0">
                  <a:pos x="0" y="291"/>
                </a:cxn>
                <a:cxn ang="0">
                  <a:pos x="2" y="161"/>
                </a:cxn>
                <a:cxn ang="0">
                  <a:pos x="39" y="54"/>
                </a:cxn>
                <a:cxn ang="0">
                  <a:pos x="85" y="11"/>
                </a:cxn>
                <a:cxn ang="0">
                  <a:pos x="139" y="0"/>
                </a:cxn>
                <a:cxn ang="0">
                  <a:pos x="182" y="21"/>
                </a:cxn>
                <a:cxn ang="0">
                  <a:pos x="182" y="21"/>
                </a:cxn>
              </a:cxnLst>
              <a:rect l="0" t="0" r="r" b="b"/>
              <a:pathLst>
                <a:path w="600" h="783">
                  <a:moveTo>
                    <a:pt x="182" y="21"/>
                  </a:moveTo>
                  <a:lnTo>
                    <a:pt x="85" y="79"/>
                  </a:lnTo>
                  <a:lnTo>
                    <a:pt x="45" y="169"/>
                  </a:lnTo>
                  <a:lnTo>
                    <a:pt x="32" y="280"/>
                  </a:lnTo>
                  <a:lnTo>
                    <a:pt x="60" y="385"/>
                  </a:lnTo>
                  <a:lnTo>
                    <a:pt x="143" y="492"/>
                  </a:lnTo>
                  <a:lnTo>
                    <a:pt x="273" y="563"/>
                  </a:lnTo>
                  <a:lnTo>
                    <a:pt x="381" y="581"/>
                  </a:lnTo>
                  <a:lnTo>
                    <a:pt x="448" y="567"/>
                  </a:lnTo>
                  <a:lnTo>
                    <a:pt x="507" y="502"/>
                  </a:lnTo>
                  <a:lnTo>
                    <a:pt x="589" y="452"/>
                  </a:lnTo>
                  <a:lnTo>
                    <a:pt x="600" y="510"/>
                  </a:lnTo>
                  <a:lnTo>
                    <a:pt x="560" y="608"/>
                  </a:lnTo>
                  <a:lnTo>
                    <a:pt x="521" y="689"/>
                  </a:lnTo>
                  <a:lnTo>
                    <a:pt x="337" y="783"/>
                  </a:lnTo>
                  <a:lnTo>
                    <a:pt x="297" y="766"/>
                  </a:lnTo>
                  <a:lnTo>
                    <a:pt x="405" y="665"/>
                  </a:lnTo>
                  <a:lnTo>
                    <a:pt x="376" y="621"/>
                  </a:lnTo>
                  <a:lnTo>
                    <a:pt x="247" y="610"/>
                  </a:lnTo>
                  <a:lnTo>
                    <a:pt x="124" y="531"/>
                  </a:lnTo>
                  <a:lnTo>
                    <a:pt x="42" y="441"/>
                  </a:lnTo>
                  <a:lnTo>
                    <a:pt x="0" y="291"/>
                  </a:lnTo>
                  <a:lnTo>
                    <a:pt x="2" y="161"/>
                  </a:lnTo>
                  <a:lnTo>
                    <a:pt x="39" y="54"/>
                  </a:lnTo>
                  <a:lnTo>
                    <a:pt x="85" y="11"/>
                  </a:lnTo>
                  <a:lnTo>
                    <a:pt x="139" y="0"/>
                  </a:lnTo>
                  <a:lnTo>
                    <a:pt x="182" y="21"/>
                  </a:lnTo>
                  <a:lnTo>
                    <a:pt x="18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65"/>
            <p:cNvSpPr>
              <a:spLocks/>
            </p:cNvSpPr>
            <p:nvPr/>
          </p:nvSpPr>
          <p:spPr bwMode="auto">
            <a:xfrm>
              <a:off x="8023491" y="3674912"/>
              <a:ext cx="241883" cy="297922"/>
            </a:xfrm>
            <a:custGeom>
              <a:avLst/>
              <a:gdLst/>
              <a:ahLst/>
              <a:cxnLst>
                <a:cxn ang="0">
                  <a:pos x="301" y="14"/>
                </a:cxn>
                <a:cxn ang="0">
                  <a:pos x="208" y="38"/>
                </a:cxn>
                <a:cxn ang="0">
                  <a:pos x="179" y="0"/>
                </a:cxn>
                <a:cxn ang="0">
                  <a:pos x="115" y="2"/>
                </a:cxn>
                <a:cxn ang="0">
                  <a:pos x="0" y="43"/>
                </a:cxn>
                <a:cxn ang="0">
                  <a:pos x="87" y="49"/>
                </a:cxn>
                <a:cxn ang="0">
                  <a:pos x="72" y="104"/>
                </a:cxn>
                <a:cxn ang="0">
                  <a:pos x="47" y="218"/>
                </a:cxn>
                <a:cxn ang="0">
                  <a:pos x="58" y="333"/>
                </a:cxn>
                <a:cxn ang="0">
                  <a:pos x="50" y="481"/>
                </a:cxn>
                <a:cxn ang="0">
                  <a:pos x="83" y="592"/>
                </a:cxn>
                <a:cxn ang="0">
                  <a:pos x="119" y="675"/>
                </a:cxn>
                <a:cxn ang="0">
                  <a:pos x="179" y="748"/>
                </a:cxn>
                <a:cxn ang="0">
                  <a:pos x="230" y="834"/>
                </a:cxn>
                <a:cxn ang="0">
                  <a:pos x="337" y="898"/>
                </a:cxn>
                <a:cxn ang="0">
                  <a:pos x="435" y="930"/>
                </a:cxn>
                <a:cxn ang="0">
                  <a:pos x="542" y="930"/>
                </a:cxn>
                <a:cxn ang="0">
                  <a:pos x="503" y="1005"/>
                </a:cxn>
                <a:cxn ang="0">
                  <a:pos x="651" y="930"/>
                </a:cxn>
                <a:cxn ang="0">
                  <a:pos x="690" y="847"/>
                </a:cxn>
                <a:cxn ang="0">
                  <a:pos x="664" y="722"/>
                </a:cxn>
                <a:cxn ang="0">
                  <a:pos x="636" y="736"/>
                </a:cxn>
                <a:cxn ang="0">
                  <a:pos x="640" y="826"/>
                </a:cxn>
                <a:cxn ang="0">
                  <a:pos x="578" y="866"/>
                </a:cxn>
                <a:cxn ang="0">
                  <a:pos x="414" y="855"/>
                </a:cxn>
                <a:cxn ang="0">
                  <a:pos x="284" y="772"/>
                </a:cxn>
                <a:cxn ang="0">
                  <a:pos x="222" y="675"/>
                </a:cxn>
                <a:cxn ang="0">
                  <a:pos x="132" y="560"/>
                </a:cxn>
                <a:cxn ang="0">
                  <a:pos x="100" y="252"/>
                </a:cxn>
                <a:cxn ang="0">
                  <a:pos x="132" y="179"/>
                </a:cxn>
                <a:cxn ang="0">
                  <a:pos x="190" y="92"/>
                </a:cxn>
                <a:cxn ang="0">
                  <a:pos x="211" y="72"/>
                </a:cxn>
                <a:cxn ang="0">
                  <a:pos x="301" y="14"/>
                </a:cxn>
                <a:cxn ang="0">
                  <a:pos x="301" y="14"/>
                </a:cxn>
              </a:cxnLst>
              <a:rect l="0" t="0" r="r" b="b"/>
              <a:pathLst>
                <a:path w="690" h="1005">
                  <a:moveTo>
                    <a:pt x="301" y="14"/>
                  </a:moveTo>
                  <a:lnTo>
                    <a:pt x="208" y="38"/>
                  </a:lnTo>
                  <a:lnTo>
                    <a:pt x="179" y="0"/>
                  </a:lnTo>
                  <a:lnTo>
                    <a:pt x="115" y="2"/>
                  </a:lnTo>
                  <a:lnTo>
                    <a:pt x="0" y="43"/>
                  </a:lnTo>
                  <a:lnTo>
                    <a:pt x="87" y="49"/>
                  </a:lnTo>
                  <a:lnTo>
                    <a:pt x="72" y="104"/>
                  </a:lnTo>
                  <a:lnTo>
                    <a:pt x="47" y="218"/>
                  </a:lnTo>
                  <a:lnTo>
                    <a:pt x="58" y="333"/>
                  </a:lnTo>
                  <a:lnTo>
                    <a:pt x="50" y="481"/>
                  </a:lnTo>
                  <a:lnTo>
                    <a:pt x="83" y="592"/>
                  </a:lnTo>
                  <a:lnTo>
                    <a:pt x="119" y="675"/>
                  </a:lnTo>
                  <a:lnTo>
                    <a:pt x="179" y="748"/>
                  </a:lnTo>
                  <a:lnTo>
                    <a:pt x="230" y="834"/>
                  </a:lnTo>
                  <a:lnTo>
                    <a:pt x="337" y="898"/>
                  </a:lnTo>
                  <a:lnTo>
                    <a:pt x="435" y="930"/>
                  </a:lnTo>
                  <a:lnTo>
                    <a:pt x="542" y="930"/>
                  </a:lnTo>
                  <a:lnTo>
                    <a:pt x="503" y="1005"/>
                  </a:lnTo>
                  <a:lnTo>
                    <a:pt x="651" y="930"/>
                  </a:lnTo>
                  <a:lnTo>
                    <a:pt x="690" y="847"/>
                  </a:lnTo>
                  <a:lnTo>
                    <a:pt x="664" y="722"/>
                  </a:lnTo>
                  <a:lnTo>
                    <a:pt x="636" y="736"/>
                  </a:lnTo>
                  <a:lnTo>
                    <a:pt x="640" y="826"/>
                  </a:lnTo>
                  <a:lnTo>
                    <a:pt x="578" y="866"/>
                  </a:lnTo>
                  <a:lnTo>
                    <a:pt x="414" y="855"/>
                  </a:lnTo>
                  <a:lnTo>
                    <a:pt x="284" y="772"/>
                  </a:lnTo>
                  <a:lnTo>
                    <a:pt x="222" y="675"/>
                  </a:lnTo>
                  <a:lnTo>
                    <a:pt x="132" y="560"/>
                  </a:lnTo>
                  <a:lnTo>
                    <a:pt x="100" y="252"/>
                  </a:lnTo>
                  <a:lnTo>
                    <a:pt x="132" y="179"/>
                  </a:lnTo>
                  <a:lnTo>
                    <a:pt x="190" y="92"/>
                  </a:lnTo>
                  <a:lnTo>
                    <a:pt x="211" y="72"/>
                  </a:lnTo>
                  <a:lnTo>
                    <a:pt x="301" y="14"/>
                  </a:lnTo>
                  <a:lnTo>
                    <a:pt x="30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Oval 3"/>
          <p:cNvSpPr>
            <a:spLocks noChangeArrowheads="1"/>
          </p:cNvSpPr>
          <p:nvPr/>
        </p:nvSpPr>
        <p:spPr bwMode="auto">
          <a:xfrm>
            <a:off x="3370219" y="1247504"/>
            <a:ext cx="2667001" cy="952500"/>
          </a:xfrm>
          <a:prstGeom prst="ellipse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800" dirty="0" smtClean="0">
                <a:solidFill>
                  <a:srgbClr val="FFFFFF"/>
                </a:solidFill>
              </a:rPr>
              <a:t>Input</a:t>
            </a:r>
          </a:p>
          <a:p>
            <a:pPr algn="ctr"/>
            <a:r>
              <a:rPr lang="en-US" sz="1800" dirty="0" smtClean="0">
                <a:solidFill>
                  <a:srgbClr val="FFFFFF"/>
                </a:solidFill>
              </a:rPr>
              <a:t>Bound k</a:t>
            </a:r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8" name="Straight Arrow Connector 57"/>
          <p:cNvCxnSpPr>
            <a:stCxn id="55" idx="4"/>
            <a:endCxn id="36869" idx="0"/>
          </p:cNvCxnSpPr>
          <p:nvPr/>
        </p:nvCxnSpPr>
        <p:spPr bwMode="auto">
          <a:xfrm flipH="1">
            <a:off x="4688958" y="2200004"/>
            <a:ext cx="14762" cy="513718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2578799" y="4773530"/>
            <a:ext cx="4210493" cy="585049"/>
          </a:xfrm>
          <a:prstGeom prst="rect">
            <a:avLst/>
          </a:prstGeom>
          <a:noFill/>
          <a:ln w="31750">
            <a:solidFill>
              <a:schemeClr val="bg1"/>
            </a:solidFill>
            <a:headEnd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800" i="1" dirty="0" smtClean="0">
                <a:solidFill>
                  <a:srgbClr val="FFFFFF"/>
                </a:solidFill>
              </a:rPr>
              <a:t>SAT Solver</a:t>
            </a:r>
          </a:p>
        </p:txBody>
      </p:sp>
      <p:sp>
        <p:nvSpPr>
          <p:cNvPr id="62" name="Oval 3"/>
          <p:cNvSpPr>
            <a:spLocks noChangeArrowheads="1"/>
          </p:cNvSpPr>
          <p:nvPr/>
        </p:nvSpPr>
        <p:spPr bwMode="auto">
          <a:xfrm>
            <a:off x="3355476" y="3667433"/>
            <a:ext cx="2667001" cy="838179"/>
          </a:xfrm>
          <a:prstGeom prst="ellipse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800" dirty="0" smtClean="0">
                <a:solidFill>
                  <a:srgbClr val="FFFFFF"/>
                </a:solidFill>
              </a:rPr>
              <a:t>Propositional Formula</a:t>
            </a:r>
          </a:p>
          <a:p>
            <a:pPr algn="ctr"/>
            <a:r>
              <a:rPr lang="en-US" sz="1800" dirty="0" smtClean="0">
                <a:solidFill>
                  <a:srgbClr val="FFFFFF"/>
                </a:solidFill>
                <a:sym typeface="Math B"/>
              </a:rPr>
              <a:t>P(k) </a:t>
            </a:r>
            <a:r>
              <a:rPr lang="en-US" sz="1800" dirty="0" smtClean="0">
                <a:solidFill>
                  <a:srgbClr val="FFFFFF"/>
                </a:solidFill>
                <a:sym typeface="Symbol"/>
              </a:rPr>
              <a:t></a:t>
            </a:r>
            <a:r>
              <a:rPr lang="en-US" sz="1800" dirty="0" smtClean="0">
                <a:solidFill>
                  <a:srgbClr val="FFFFFF"/>
                </a:solidFill>
                <a:sym typeface="Math C"/>
              </a:rPr>
              <a:t></a:t>
            </a:r>
            <a:r>
              <a:rPr lang="en-US" sz="1800" dirty="0" smtClean="0">
                <a:solidFill>
                  <a:srgbClr val="FFFFFF"/>
                </a:solidFill>
                <a:sym typeface="Symbol" pitchFamily="18" charset="2"/>
              </a:rPr>
              <a:t> </a:t>
            </a:r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7" name="Straight Arrow Connector 66"/>
          <p:cNvCxnSpPr>
            <a:stCxn id="36869" idx="2"/>
            <a:endCxn id="62" idx="0"/>
          </p:cNvCxnSpPr>
          <p:nvPr/>
        </p:nvCxnSpPr>
        <p:spPr bwMode="auto">
          <a:xfrm>
            <a:off x="4688958" y="3313471"/>
            <a:ext cx="19" cy="353962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2" idx="4"/>
            <a:endCxn id="61" idx="0"/>
          </p:cNvCxnSpPr>
          <p:nvPr/>
        </p:nvCxnSpPr>
        <p:spPr bwMode="auto">
          <a:xfrm flipH="1">
            <a:off x="4684046" y="4505612"/>
            <a:ext cx="4931" cy="267918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1" idx="1"/>
            <a:endCxn id="36878" idx="0"/>
          </p:cNvCxnSpPr>
          <p:nvPr/>
        </p:nvCxnSpPr>
        <p:spPr bwMode="auto">
          <a:xfrm flipH="1">
            <a:off x="1521243" y="5066055"/>
            <a:ext cx="1057556" cy="581209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1" idx="3"/>
            <a:endCxn id="36879" idx="0"/>
          </p:cNvCxnSpPr>
          <p:nvPr/>
        </p:nvCxnSpPr>
        <p:spPr bwMode="auto">
          <a:xfrm>
            <a:off x="6789292" y="5066055"/>
            <a:ext cx="750956" cy="522217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73628" y="1897626"/>
            <a:ext cx="3854243" cy="3609573"/>
            <a:chOff x="373628" y="1897626"/>
            <a:chExt cx="3854243" cy="3609573"/>
          </a:xfrm>
        </p:grpSpPr>
        <p:sp>
          <p:nvSpPr>
            <p:cNvPr id="3" name="TextBox 2"/>
            <p:cNvSpPr txBox="1"/>
            <p:nvPr/>
          </p:nvSpPr>
          <p:spPr>
            <a:xfrm>
              <a:off x="471948" y="1897626"/>
              <a:ext cx="3755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Program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73628" y="2644877"/>
              <a:ext cx="2930011" cy="286232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bg1"/>
                  </a:solidFill>
                  <a:latin typeface="Courier New" pitchFamily="49" charset="0"/>
                </a:rPr>
                <a:t>int</a:t>
              </a:r>
              <a:r>
                <a:rPr lang="en-US" sz="2000" dirty="0" smtClean="0">
                  <a:solidFill>
                    <a:schemeClr val="bg1"/>
                  </a:solidFill>
                  <a:latin typeface="Courier New" pitchFamily="49" charset="0"/>
                </a:rPr>
                <a:t> x;</a:t>
              </a:r>
            </a:p>
            <a:p>
              <a:r>
                <a:rPr lang="en-US" sz="2000" dirty="0" err="1" smtClean="0">
                  <a:solidFill>
                    <a:schemeClr val="bg1"/>
                  </a:solidFill>
                  <a:latin typeface="Courier New" pitchFamily="49" charset="0"/>
                </a:rPr>
                <a:t>int</a:t>
              </a:r>
              <a:r>
                <a:rPr lang="en-US" sz="2000" dirty="0" smtClean="0">
                  <a:solidFill>
                    <a:schemeClr val="bg1"/>
                  </a:solidFill>
                  <a:latin typeface="Courier New" pitchFamily="49" charset="0"/>
                </a:rPr>
                <a:t> y=8,z=0,w=0;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Courier New" pitchFamily="49" charset="0"/>
                </a:rPr>
                <a:t>if (x) 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Courier New" pitchFamily="49" charset="0"/>
                </a:rPr>
                <a:t>  z = y – 1;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Courier New" pitchFamily="49" charset="0"/>
                </a:rPr>
                <a:t>else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  <a:latin typeface="Courier New" pitchFamily="49" charset="0"/>
                </a:rPr>
                <a:t>  w = y + 1;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urier New" pitchFamily="49" charset="0"/>
                </a:rPr>
                <a:t>assert (z == 5 ||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  <a:latin typeface="Courier New" pitchFamily="49" charset="0"/>
                </a:rPr>
                <a:t>        w == 9)</a:t>
              </a:r>
            </a:p>
            <a:p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78956" y="1951706"/>
            <a:ext cx="2846371" cy="2914311"/>
            <a:chOff x="3578956" y="1951706"/>
            <a:chExt cx="2846371" cy="2914311"/>
          </a:xfrm>
        </p:grpSpPr>
        <p:sp>
          <p:nvSpPr>
            <p:cNvPr id="5" name="TextBox 4"/>
            <p:cNvSpPr txBox="1"/>
            <p:nvPr/>
          </p:nvSpPr>
          <p:spPr>
            <a:xfrm>
              <a:off x="3578956" y="1951706"/>
              <a:ext cx="28463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Constraints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24767" y="3234801"/>
              <a:ext cx="1897607" cy="16312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y = 8,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</a:rPr>
                <a:t>z = x ? y – 1 : 0,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</a:rPr>
                <a:t>w = x ? 0 :y + 1,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</a:rPr>
                <a:t>z != 5,</a:t>
              </a:r>
            </a:p>
            <a:p>
              <a:r>
                <a:rPr lang="en-US" sz="2000" dirty="0" smtClean="0">
                  <a:solidFill>
                    <a:srgbClr val="FFFF00"/>
                  </a:solidFill>
                </a:rPr>
                <a:t>w != 9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43599" y="2209800"/>
            <a:ext cx="3013587" cy="1697066"/>
            <a:chOff x="5943599" y="2209800"/>
            <a:chExt cx="3013587" cy="1697066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6038850" y="2209800"/>
              <a:ext cx="2566728" cy="70788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SAT</a:t>
              </a:r>
            </a:p>
            <a:p>
              <a:r>
                <a:rPr lang="en-US" sz="2000" dirty="0">
                  <a:solidFill>
                    <a:schemeClr val="bg1"/>
                  </a:solidFill>
                </a:rPr>
                <a:t>counterexample found!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943599" y="3506756"/>
              <a:ext cx="3013587" cy="400110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y = 8</a:t>
              </a:r>
              <a:r>
                <a:rPr lang="en-US" sz="2000" dirty="0" smtClean="0">
                  <a:solidFill>
                    <a:schemeClr val="bg1"/>
                  </a:solidFill>
                </a:rPr>
                <a:t>, </a:t>
              </a:r>
              <a:r>
                <a:rPr lang="en-US" sz="2000" dirty="0">
                  <a:solidFill>
                    <a:schemeClr val="bg1"/>
                  </a:solidFill>
                </a:rPr>
                <a:t>x = 1, w = 0, z = 7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73628" y="1897626"/>
            <a:ext cx="3854243" cy="3301796"/>
            <a:chOff x="373628" y="1897626"/>
            <a:chExt cx="3854243" cy="3301796"/>
          </a:xfrm>
        </p:grpSpPr>
        <p:sp>
          <p:nvSpPr>
            <p:cNvPr id="3" name="TextBox 2"/>
            <p:cNvSpPr txBox="1"/>
            <p:nvPr/>
          </p:nvSpPr>
          <p:spPr>
            <a:xfrm>
              <a:off x="471948" y="1897626"/>
              <a:ext cx="3755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Program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73628" y="2644877"/>
              <a:ext cx="2930011" cy="255454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solidFill>
                    <a:schemeClr val="bg1"/>
                  </a:solidFill>
                  <a:latin typeface="Consolas" pitchFamily="49" charset="0"/>
                </a:rPr>
                <a:t>int</a:t>
              </a:r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 x;</a:t>
              </a:r>
            </a:p>
            <a:p>
              <a:pPr>
                <a:defRPr/>
              </a:pPr>
              <a:r>
                <a:rPr lang="en-US" sz="2000" dirty="0" err="1" smtClean="0">
                  <a:solidFill>
                    <a:schemeClr val="bg1"/>
                  </a:solidFill>
                  <a:latin typeface="Consolas" pitchFamily="49" charset="0"/>
                </a:rPr>
                <a:t>int</a:t>
              </a:r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 y=8,z=0,w=0;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if (x) 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  z = y – 1;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else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  w = y + 1;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srgbClr val="FFFF00"/>
                  </a:solidFill>
                  <a:latin typeface="Consolas" pitchFamily="49" charset="0"/>
                </a:rPr>
                <a:t>assert (z == 7 ||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srgbClr val="FFFF00"/>
                  </a:solidFill>
                  <a:latin typeface="Consolas" pitchFamily="49" charset="0"/>
                </a:rPr>
                <a:t>        w == 9)</a:t>
              </a:r>
              <a:endParaRPr lang="en-US" sz="2000" dirty="0">
                <a:solidFill>
                  <a:srgbClr val="FFFF00"/>
                </a:solidFill>
                <a:latin typeface="Consolas" pitchFamily="49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78956" y="1951706"/>
            <a:ext cx="2846371" cy="2914311"/>
            <a:chOff x="3578956" y="1951706"/>
            <a:chExt cx="2846371" cy="2914311"/>
          </a:xfrm>
        </p:grpSpPr>
        <p:sp>
          <p:nvSpPr>
            <p:cNvPr id="5" name="TextBox 4"/>
            <p:cNvSpPr txBox="1"/>
            <p:nvPr/>
          </p:nvSpPr>
          <p:spPr>
            <a:xfrm>
              <a:off x="3578956" y="1951706"/>
              <a:ext cx="28463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Constraints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24767" y="3234801"/>
              <a:ext cx="1897607" cy="16312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solidFill>
                    <a:schemeClr val="bg1"/>
                  </a:solidFill>
                </a:rPr>
                <a:t>y = 8,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schemeClr val="bg1"/>
                  </a:solidFill>
                </a:rPr>
                <a:t>z = x ? y – 1 : 0,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schemeClr val="bg1"/>
                  </a:solidFill>
                </a:rPr>
                <a:t>w = x ? 0 :y + 1,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srgbClr val="FFFF00"/>
                  </a:solidFill>
                </a:rPr>
                <a:t>z != 7,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srgbClr val="FFFF00"/>
                  </a:solidFill>
                </a:rPr>
                <a:t>w != 9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38850" y="2209800"/>
            <a:ext cx="2566728" cy="10156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UNSAT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Assertion always holds!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one lecture</a:t>
            </a:r>
          </a:p>
          <a:p>
            <a:r>
              <a:rPr lang="en-US" dirty="0" smtClean="0"/>
              <a:t>10% one lecture notes</a:t>
            </a:r>
          </a:p>
          <a:p>
            <a:r>
              <a:rPr lang="en-US" dirty="0" smtClean="0"/>
              <a:t>45% homework assignment</a:t>
            </a:r>
          </a:p>
          <a:p>
            <a:r>
              <a:rPr lang="en-US" dirty="0" smtClean="0"/>
              <a:t>45% exam/project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Bounded Model Checking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Excellent tools exist (CBMC, Alloy)</a:t>
            </a:r>
          </a:p>
          <a:p>
            <a:r>
              <a:rPr lang="en-US" sz="2800" dirty="0" smtClean="0"/>
              <a:t>Many bugs occur on small inputs</a:t>
            </a:r>
          </a:p>
          <a:p>
            <a:r>
              <a:rPr lang="en-US" sz="2800" dirty="0" smtClean="0"/>
              <a:t>Useful for designs too</a:t>
            </a:r>
          </a:p>
          <a:p>
            <a:r>
              <a:rPr lang="en-US" sz="2800" dirty="0" smtClean="0"/>
              <a:t>Scalability is an issue</a:t>
            </a:r>
          </a:p>
          <a:p>
            <a:r>
              <a:rPr lang="en-US" sz="2800" dirty="0" smtClean="0"/>
              <a:t>Challenging features</a:t>
            </a:r>
          </a:p>
          <a:p>
            <a:pPr lvl="1"/>
            <a:r>
              <a:rPr lang="en-US" sz="2400" dirty="0" smtClean="0"/>
              <a:t>Bounded arithmetic</a:t>
            </a:r>
          </a:p>
          <a:p>
            <a:pPr lvl="1"/>
            <a:r>
              <a:rPr lang="en-US" sz="2400" dirty="0" smtClean="0"/>
              <a:t>Pointers and Heap</a:t>
            </a:r>
          </a:p>
          <a:p>
            <a:pPr lvl="1"/>
            <a:r>
              <a:rPr lang="en-US" sz="2400" dirty="0" smtClean="0"/>
              <a:t>Procedures</a:t>
            </a:r>
          </a:p>
          <a:p>
            <a:pPr lvl="1"/>
            <a:r>
              <a:rPr lang="en-US" sz="2400" dirty="0" smtClean="0"/>
              <a:t>Concurrency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Concolic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Combine runtime testing and symbolic execution</a:t>
            </a:r>
          </a:p>
          <a:p>
            <a:r>
              <a:rPr lang="en-US" sz="2400" dirty="0" smtClean="0"/>
              <a:t>Runtime testing </a:t>
            </a:r>
          </a:p>
          <a:p>
            <a:pPr lvl="1"/>
            <a:r>
              <a:rPr lang="en-US" sz="2000" dirty="0" smtClean="0"/>
              <a:t>Effectiveness depends on input test</a:t>
            </a:r>
          </a:p>
          <a:p>
            <a:r>
              <a:rPr lang="en-US" sz="2400" dirty="0" smtClean="0"/>
              <a:t>Symbolic Execution</a:t>
            </a:r>
            <a:br>
              <a:rPr lang="en-US" sz="2400" dirty="0" smtClean="0"/>
            </a:br>
            <a:r>
              <a:rPr lang="en-US" sz="2400" dirty="0" smtClean="0"/>
              <a:t>   read(x);</a:t>
            </a:r>
            <a:br>
              <a:rPr lang="en-US" sz="2400" dirty="0" smtClean="0"/>
            </a:br>
            <a:r>
              <a:rPr lang="en-US" sz="2400" dirty="0" smtClean="0"/>
              <a:t>   y = 2 * x ;</a:t>
            </a:r>
            <a:br>
              <a:rPr lang="en-US" sz="2400" dirty="0" smtClean="0"/>
            </a:br>
            <a:r>
              <a:rPr lang="en-US" sz="2400" dirty="0" smtClean="0"/>
              <a:t>   assert y != 12;</a:t>
            </a:r>
          </a:p>
          <a:p>
            <a:pPr lvl="1"/>
            <a:r>
              <a:rPr lang="en-US" sz="2000" dirty="0" smtClean="0"/>
              <a:t>Need constraint solver</a:t>
            </a:r>
          </a:p>
          <a:p>
            <a:pPr lvl="1"/>
            <a:r>
              <a:rPr lang="en-US" sz="2000" dirty="0" smtClean="0"/>
              <a:t>Can be complex</a:t>
            </a:r>
          </a:p>
          <a:p>
            <a:r>
              <a:rPr lang="en-US" sz="2800" dirty="0" err="1" smtClean="0"/>
              <a:t>Concolic</a:t>
            </a:r>
            <a:r>
              <a:rPr lang="en-US" sz="2800" dirty="0" smtClean="0"/>
              <a:t> testing aims to improve both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Motivating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6400" y="1905000"/>
            <a:ext cx="7670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void f(</a:t>
            </a:r>
            <a:r>
              <a:rPr lang="en-US" sz="3200" dirty="0" err="1" smtClean="0">
                <a:solidFill>
                  <a:schemeClr val="bg1"/>
                </a:solidFill>
              </a:rPr>
              <a:t>int</a:t>
            </a:r>
            <a:r>
              <a:rPr lang="en-US" sz="3200" dirty="0" smtClean="0">
                <a:solidFill>
                  <a:schemeClr val="bg1"/>
                </a:solidFill>
              </a:rPr>
              <a:t> x, </a:t>
            </a:r>
            <a:r>
              <a:rPr lang="en-US" sz="3200" dirty="0" err="1" smtClean="0">
                <a:solidFill>
                  <a:schemeClr val="bg1"/>
                </a:solidFill>
              </a:rPr>
              <a:t>int</a:t>
            </a:r>
            <a:r>
              <a:rPr lang="en-US" sz="3200" dirty="0" smtClean="0">
                <a:solidFill>
                  <a:schemeClr val="bg1"/>
                </a:solidFill>
              </a:rPr>
              <a:t> y) {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      </a:t>
            </a:r>
            <a:r>
              <a:rPr lang="en-US" sz="3200" dirty="0" err="1" smtClean="0">
                <a:solidFill>
                  <a:schemeClr val="bg1"/>
                </a:solidFill>
              </a:rPr>
              <a:t>int</a:t>
            </a:r>
            <a:r>
              <a:rPr lang="en-US" sz="3200" dirty="0" smtClean="0">
                <a:solidFill>
                  <a:schemeClr val="bg1"/>
                </a:solidFill>
              </a:rPr>
              <a:t> z = 2*y;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      if (x == 100000) {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          if (x &lt; z) {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              assert(0); /* error */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             }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         }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     } 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Concolic</a:t>
            </a:r>
            <a:r>
              <a:rPr lang="en-US" dirty="0" smtClean="0"/>
              <a:t> Testing 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68042" y="1818752"/>
            <a:ext cx="664196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400" dirty="0" smtClean="0">
                <a:solidFill>
                  <a:schemeClr val="bg1"/>
                </a:solidFill>
              </a:rPr>
              <a:t> Classify input variables into </a:t>
            </a:r>
            <a:r>
              <a:rPr lang="en-US" sz="2400" dirty="0" smtClean="0">
                <a:solidFill>
                  <a:srgbClr val="FFFF00"/>
                </a:solidFill>
              </a:rPr>
              <a:t>symbolic</a:t>
            </a:r>
            <a:r>
              <a:rPr lang="en-US" sz="2400" dirty="0" smtClean="0">
                <a:solidFill>
                  <a:schemeClr val="bg1"/>
                </a:solidFill>
              </a:rPr>
              <a:t> / </a:t>
            </a:r>
            <a:r>
              <a:rPr lang="en-US" sz="2400" dirty="0" smtClean="0">
                <a:solidFill>
                  <a:srgbClr val="FFFF00"/>
                </a:solidFill>
              </a:rPr>
              <a:t>concrete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9971" y="2512088"/>
            <a:ext cx="791810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Instrument to record symbolic </a:t>
            </a:r>
            <a:r>
              <a:rPr lang="en-US" sz="2400" dirty="0" err="1" smtClean="0">
                <a:solidFill>
                  <a:schemeClr val="bg1"/>
                </a:solidFill>
              </a:rPr>
              <a:t>vars</a:t>
            </a:r>
            <a:r>
              <a:rPr lang="en-US" sz="2400" dirty="0" smtClean="0">
                <a:solidFill>
                  <a:schemeClr val="bg1"/>
                </a:solidFill>
              </a:rPr>
              <a:t> and path conditions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51807" y="3205424"/>
            <a:ext cx="507443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Choose an arbitrary input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51807" y="3898760"/>
            <a:ext cx="507443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Execute the program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51807" y="4592096"/>
            <a:ext cx="507443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Symbolically re-execute the program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87551" y="5285432"/>
            <a:ext cx="580294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Negate the unexplored last path condition</a:t>
            </a:r>
            <a:endParaRPr lang="en-US" sz="2400" dirty="0"/>
          </a:p>
        </p:txBody>
      </p:sp>
      <p:sp>
        <p:nvSpPr>
          <p:cNvPr id="11" name="Flowchart: Decision 10"/>
          <p:cNvSpPr/>
          <p:nvPr/>
        </p:nvSpPr>
        <p:spPr bwMode="auto">
          <a:xfrm>
            <a:off x="844946" y="5978769"/>
            <a:ext cx="7888152" cy="794802"/>
          </a:xfrm>
          <a:prstGeom prst="flowChartDecision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Is there an input satisfying constraint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71743" y="6039060"/>
            <a:ext cx="53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256" y="6030692"/>
            <a:ext cx="53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>
            <a:stCxn id="4" idx="2"/>
            <a:endCxn id="5" idx="0"/>
          </p:cNvCxnSpPr>
          <p:nvPr/>
        </p:nvCxnSpPr>
        <p:spPr bwMode="auto">
          <a:xfrm>
            <a:off x="4789022" y="2280417"/>
            <a:ext cx="0" cy="23167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5" idx="2"/>
            <a:endCxn id="6" idx="0"/>
          </p:cNvCxnSpPr>
          <p:nvPr/>
        </p:nvCxnSpPr>
        <p:spPr bwMode="auto">
          <a:xfrm>
            <a:off x="4789022" y="2973753"/>
            <a:ext cx="0" cy="23167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6" idx="2"/>
            <a:endCxn id="7" idx="0"/>
          </p:cNvCxnSpPr>
          <p:nvPr/>
        </p:nvCxnSpPr>
        <p:spPr bwMode="auto">
          <a:xfrm>
            <a:off x="4789022" y="3667089"/>
            <a:ext cx="0" cy="23167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7" idx="2"/>
            <a:endCxn id="8" idx="0"/>
          </p:cNvCxnSpPr>
          <p:nvPr/>
        </p:nvCxnSpPr>
        <p:spPr bwMode="auto">
          <a:xfrm>
            <a:off x="4789022" y="4360425"/>
            <a:ext cx="0" cy="23167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8" idx="2"/>
            <a:endCxn id="9" idx="0"/>
          </p:cNvCxnSpPr>
          <p:nvPr/>
        </p:nvCxnSpPr>
        <p:spPr bwMode="auto">
          <a:xfrm>
            <a:off x="4789022" y="5053761"/>
            <a:ext cx="1" cy="23167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9" idx="2"/>
            <a:endCxn id="11" idx="0"/>
          </p:cNvCxnSpPr>
          <p:nvPr/>
        </p:nvCxnSpPr>
        <p:spPr bwMode="auto">
          <a:xfrm flipH="1">
            <a:off x="4789022" y="5747097"/>
            <a:ext cx="1" cy="231672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hape 36"/>
          <p:cNvCxnSpPr>
            <a:endCxn id="7" idx="3"/>
          </p:cNvCxnSpPr>
          <p:nvPr/>
        </p:nvCxnSpPr>
        <p:spPr bwMode="auto">
          <a:xfrm rot="16200000" flipV="1">
            <a:off x="6913621" y="4542209"/>
            <a:ext cx="2231014" cy="1405781"/>
          </a:xfrm>
          <a:prstGeom prst="curvedConnector2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Curved Connector 38"/>
          <p:cNvCxnSpPr>
            <a:endCxn id="9" idx="1"/>
          </p:cNvCxnSpPr>
          <p:nvPr/>
        </p:nvCxnSpPr>
        <p:spPr bwMode="auto">
          <a:xfrm flipV="1">
            <a:off x="874207" y="5516265"/>
            <a:ext cx="1013344" cy="884535"/>
          </a:xfrm>
          <a:prstGeom prst="curvedConnector3">
            <a:avLst>
              <a:gd name="adj1" fmla="val 3395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Concolic</a:t>
            </a:r>
            <a:r>
              <a:rPr lang="en-US" dirty="0" smtClean="0"/>
              <a:t> Testing</a:t>
            </a:r>
            <a:endParaRPr lang="en-US" dirty="0"/>
          </a:p>
        </p:txBody>
      </p:sp>
      <p:pic>
        <p:nvPicPr>
          <p:cNvPr id="1026" name="Picture 2" descr="http://upload.wikimedia.org/wikipedia/commons/thumb/5/5c/Concolic_testing_example.svg/440px-Concolic_testing_exampl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4" y="1309476"/>
            <a:ext cx="4645025" cy="50532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06400" y="1905000"/>
            <a:ext cx="3949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void f(</a:t>
            </a:r>
            <a:r>
              <a:rPr 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sz="2400" dirty="0" smtClean="0">
                <a:solidFill>
                  <a:schemeClr val="bg1"/>
                </a:solidFill>
              </a:rPr>
              <a:t> x, </a:t>
            </a:r>
            <a:r>
              <a:rPr 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sz="2400" dirty="0" smtClean="0">
                <a:solidFill>
                  <a:schemeClr val="bg1"/>
                </a:solidFill>
              </a:rPr>
              <a:t> y) {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</a:rPr>
              <a:t>int</a:t>
            </a:r>
            <a:r>
              <a:rPr lang="en-US" sz="2400" dirty="0" smtClean="0">
                <a:solidFill>
                  <a:schemeClr val="bg1"/>
                </a:solidFill>
              </a:rPr>
              <a:t> z = 2*y;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if (x == 100000) {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    if (x &lt; z) {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  assert(0); /* error */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 }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    }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    }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</a:t>
            </a:r>
            <a:r>
              <a:rPr lang="en-US" sz="4000" dirty="0" err="1" smtClean="0"/>
              <a:t>Concolic</a:t>
            </a:r>
            <a:r>
              <a:rPr lang="en-US" sz="4000" dirty="0" smtClean="0"/>
              <a:t> Testing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Quite effective:</a:t>
            </a:r>
          </a:p>
          <a:p>
            <a:pPr lvl="1"/>
            <a:r>
              <a:rPr lang="en-US" sz="2400" dirty="0" smtClean="0"/>
              <a:t> SAGE (Microsoft Research)</a:t>
            </a:r>
          </a:p>
          <a:p>
            <a:pPr lvl="1"/>
            <a:r>
              <a:rPr lang="en-US" sz="2400" dirty="0" err="1" smtClean="0"/>
              <a:t>Datarace</a:t>
            </a:r>
            <a:r>
              <a:rPr lang="en-US" sz="2400" dirty="0" smtClean="0"/>
              <a:t> detection (</a:t>
            </a:r>
            <a:r>
              <a:rPr lang="en-US" sz="2400" dirty="0" err="1" smtClean="0"/>
              <a:t>Candea</a:t>
            </a:r>
            <a:r>
              <a:rPr lang="en-US" sz="2400" dirty="0" smtClean="0"/>
              <a:t>, EPFL)</a:t>
            </a:r>
          </a:p>
          <a:p>
            <a:r>
              <a:rPr lang="en-US" sz="2800" dirty="0" smtClean="0"/>
              <a:t>Instrumentation can be tricky</a:t>
            </a:r>
          </a:p>
          <a:p>
            <a:r>
              <a:rPr lang="en-US" sz="2800" dirty="0" smtClean="0"/>
              <a:t>Scalability is an issue</a:t>
            </a:r>
          </a:p>
          <a:p>
            <a:r>
              <a:rPr lang="en-US" sz="2800" dirty="0" smtClean="0"/>
              <a:t>Coverage is an issue</a:t>
            </a:r>
          </a:p>
          <a:p>
            <a:r>
              <a:rPr lang="en-US" sz="2800" dirty="0" smtClean="0"/>
              <a:t>Limitations of theorem </a:t>
            </a:r>
            <a:r>
              <a:rPr lang="en-US" sz="2800" dirty="0" err="1" smtClean="0"/>
              <a:t>provers</a:t>
            </a:r>
            <a:endParaRPr lang="en-US" sz="2800" dirty="0" smtClean="0"/>
          </a:p>
          <a:p>
            <a:r>
              <a:rPr lang="en-US" sz="2800" dirty="0" smtClean="0"/>
              <a:t>Data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assertion I is an </a:t>
            </a:r>
            <a:r>
              <a:rPr lang="en-US" dirty="0" smtClean="0">
                <a:solidFill>
                  <a:srgbClr val="FFFF00"/>
                </a:solidFill>
              </a:rPr>
              <a:t>invariant</a:t>
            </a:r>
            <a:r>
              <a:rPr lang="en-US" dirty="0" smtClean="0"/>
              <a:t> at program location if I holds whenever the execution reaches this location</a:t>
            </a:r>
          </a:p>
          <a:p>
            <a:r>
              <a:rPr lang="en-US" dirty="0" smtClean="0"/>
              <a:t>An invariant is </a:t>
            </a:r>
            <a:r>
              <a:rPr lang="en-US" dirty="0" smtClean="0">
                <a:solidFill>
                  <a:srgbClr val="FFFF00"/>
                </a:solidFill>
              </a:rPr>
              <a:t>inductive</a:t>
            </a:r>
            <a:r>
              <a:rPr lang="en-US" dirty="0" smtClean="0"/>
              <a:t> at a loop </a:t>
            </a:r>
            <a:br>
              <a:rPr lang="en-US" dirty="0" smtClean="0"/>
            </a:br>
            <a:r>
              <a:rPr lang="en-US" dirty="0" smtClean="0"/>
              <a:t>“while B do C”  if whenever C is executed on a state which satisfies B and I it can only produce states satisfying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71438"/>
            <a:ext cx="8458200" cy="1143000"/>
          </a:xfrm>
        </p:spPr>
        <p:txBody>
          <a:bodyPr/>
          <a:lstStyle/>
          <a:p>
            <a:r>
              <a:rPr lang="en-US" sz="4000" dirty="0" smtClean="0"/>
              <a:t>Temporary Cycle Creation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8" y="1409700"/>
            <a:ext cx="4737100" cy="52451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rotate(List first, List last) {</a:t>
            </a:r>
          </a:p>
          <a:p>
            <a:pPr lvl="1">
              <a:buFontTx/>
              <a:buNone/>
            </a:pPr>
            <a:r>
              <a:rPr lang="en-US" smtClean="0"/>
              <a:t>if ( first != NULL) {</a:t>
            </a:r>
          </a:p>
          <a:p>
            <a:pPr lvl="1">
              <a:buFontTx/>
              <a:buNone/>
            </a:pPr>
            <a:r>
              <a:rPr lang="en-US" smtClean="0"/>
              <a:t>	last </a:t>
            </a:r>
            <a:r>
              <a:rPr lang="en-US" smtClean="0">
                <a:sym typeface="Symbol" pitchFamily="18" charset="2"/>
              </a:rPr>
              <a:t> </a:t>
            </a:r>
            <a:r>
              <a:rPr lang="en-US" smtClean="0"/>
              <a:t>next = first;</a:t>
            </a:r>
          </a:p>
          <a:p>
            <a:pPr lvl="1">
              <a:buFontTx/>
              <a:buNone/>
            </a:pPr>
            <a:r>
              <a:rPr lang="en-US" smtClean="0"/>
              <a:t>	first = first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next;</a:t>
            </a:r>
          </a:p>
          <a:p>
            <a:pPr lvl="1">
              <a:buFontTx/>
              <a:buNone/>
            </a:pPr>
            <a:r>
              <a:rPr lang="en-US" smtClean="0"/>
              <a:t>	last = last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next;</a:t>
            </a:r>
          </a:p>
          <a:p>
            <a:pPr lvl="1">
              <a:buFontTx/>
              <a:buNone/>
            </a:pPr>
            <a:r>
              <a:rPr lang="en-US" smtClean="0"/>
              <a:t>	last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next = NULL;</a:t>
            </a:r>
          </a:p>
          <a:p>
            <a:pPr lvl="1">
              <a:buFontTx/>
              <a:buNone/>
            </a:pPr>
            <a:r>
              <a:rPr lang="en-US" smtClean="0"/>
              <a:t>}</a:t>
            </a:r>
          </a:p>
          <a:p>
            <a:pPr>
              <a:buFontTx/>
              <a:buNone/>
            </a:pPr>
            <a:r>
              <a:rPr lang="en-US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59338" y="1241425"/>
            <a:ext cx="3949700" cy="855663"/>
            <a:chOff x="3061" y="782"/>
            <a:chExt cx="2488" cy="539"/>
          </a:xfrm>
        </p:grpSpPr>
        <p:cxnSp>
          <p:nvCxnSpPr>
            <p:cNvPr id="14416" name="AutoShape 5"/>
            <p:cNvCxnSpPr>
              <a:cxnSpLocks noChangeShapeType="1"/>
              <a:stCxn id="14418" idx="6"/>
              <a:endCxn id="14428" idx="2"/>
            </p:cNvCxnSpPr>
            <p:nvPr/>
          </p:nvCxnSpPr>
          <p:spPr bwMode="auto">
            <a:xfrm>
              <a:off x="4156" y="1125"/>
              <a:ext cx="160" cy="6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417" name="Text Box 6"/>
            <p:cNvSpPr txBox="1">
              <a:spLocks noChangeArrowheads="1"/>
            </p:cNvSpPr>
            <p:nvPr/>
          </p:nvSpPr>
          <p:spPr bwMode="auto">
            <a:xfrm>
              <a:off x="5114" y="880"/>
              <a:ext cx="43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last</a:t>
              </a:r>
            </a:p>
          </p:txBody>
        </p:sp>
        <p:sp>
          <p:nvSpPr>
            <p:cNvPr id="14418" name="Oval 7"/>
            <p:cNvSpPr>
              <a:spLocks noChangeArrowheads="1"/>
            </p:cNvSpPr>
            <p:nvPr/>
          </p:nvSpPr>
          <p:spPr bwMode="auto">
            <a:xfrm>
              <a:off x="3968" y="1041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419" name="Line 8"/>
            <p:cNvSpPr>
              <a:spLocks noChangeShapeType="1"/>
            </p:cNvSpPr>
            <p:nvPr/>
          </p:nvSpPr>
          <p:spPr bwMode="auto">
            <a:xfrm flipH="1">
              <a:off x="4895" y="1021"/>
              <a:ext cx="234" cy="8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420" name="Oval 9"/>
            <p:cNvSpPr>
              <a:spLocks noChangeArrowheads="1"/>
            </p:cNvSpPr>
            <p:nvPr/>
          </p:nvSpPr>
          <p:spPr bwMode="auto">
            <a:xfrm>
              <a:off x="3638" y="1035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421" name="Text Box 10"/>
            <p:cNvSpPr txBox="1">
              <a:spLocks noChangeArrowheads="1"/>
            </p:cNvSpPr>
            <p:nvPr/>
          </p:nvSpPr>
          <p:spPr bwMode="auto">
            <a:xfrm>
              <a:off x="3143" y="837"/>
              <a:ext cx="46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first</a:t>
              </a:r>
            </a:p>
          </p:txBody>
        </p:sp>
        <p:sp>
          <p:nvSpPr>
            <p:cNvPr id="14422" name="Line 11"/>
            <p:cNvSpPr>
              <a:spLocks noChangeShapeType="1"/>
            </p:cNvSpPr>
            <p:nvPr/>
          </p:nvSpPr>
          <p:spPr bwMode="auto">
            <a:xfrm>
              <a:off x="3493" y="984"/>
              <a:ext cx="144" cy="11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14423" name="AutoShape 12"/>
            <p:cNvCxnSpPr>
              <a:cxnSpLocks noChangeShapeType="1"/>
              <a:stCxn id="14420" idx="6"/>
            </p:cNvCxnSpPr>
            <p:nvPr/>
          </p:nvCxnSpPr>
          <p:spPr bwMode="auto">
            <a:xfrm flipV="1">
              <a:off x="3826" y="1118"/>
              <a:ext cx="114" cy="1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424" name="Text Box 13"/>
            <p:cNvSpPr txBox="1">
              <a:spLocks noChangeArrowheads="1"/>
            </p:cNvSpPr>
            <p:nvPr/>
          </p:nvSpPr>
          <p:spPr bwMode="auto">
            <a:xfrm>
              <a:off x="3767" y="858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425" name="Text Box 14"/>
            <p:cNvSpPr txBox="1">
              <a:spLocks noChangeArrowheads="1"/>
            </p:cNvSpPr>
            <p:nvPr/>
          </p:nvSpPr>
          <p:spPr bwMode="auto">
            <a:xfrm>
              <a:off x="4124" y="864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426" name="Rectangle 15"/>
            <p:cNvSpPr>
              <a:spLocks noChangeArrowheads="1"/>
            </p:cNvSpPr>
            <p:nvPr/>
          </p:nvSpPr>
          <p:spPr bwMode="auto">
            <a:xfrm>
              <a:off x="3061" y="782"/>
              <a:ext cx="2414" cy="539"/>
            </a:xfrm>
            <a:prstGeom prst="rect">
              <a:avLst/>
            </a:prstGeom>
            <a:noFill/>
            <a:ln w="63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27" name="AutoShape 16"/>
            <p:cNvCxnSpPr>
              <a:cxnSpLocks noChangeShapeType="1"/>
              <a:stCxn id="14428" idx="6"/>
              <a:endCxn id="14430" idx="2"/>
            </p:cNvCxnSpPr>
            <p:nvPr/>
          </p:nvCxnSpPr>
          <p:spPr bwMode="auto">
            <a:xfrm flipV="1">
              <a:off x="4513" y="1125"/>
              <a:ext cx="184" cy="6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428" name="Oval 17"/>
            <p:cNvSpPr>
              <a:spLocks noChangeArrowheads="1"/>
            </p:cNvSpPr>
            <p:nvPr/>
          </p:nvSpPr>
          <p:spPr bwMode="auto">
            <a:xfrm>
              <a:off x="4325" y="1047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429" name="Text Box 18"/>
            <p:cNvSpPr txBox="1">
              <a:spLocks noChangeArrowheads="1"/>
            </p:cNvSpPr>
            <p:nvPr/>
          </p:nvSpPr>
          <p:spPr bwMode="auto">
            <a:xfrm>
              <a:off x="4502" y="860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430" name="Oval 19"/>
            <p:cNvSpPr>
              <a:spLocks noChangeArrowheads="1"/>
            </p:cNvSpPr>
            <p:nvPr/>
          </p:nvSpPr>
          <p:spPr bwMode="auto">
            <a:xfrm>
              <a:off x="4706" y="1041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854575" y="2179638"/>
            <a:ext cx="3935413" cy="1030287"/>
            <a:chOff x="3058" y="1679"/>
            <a:chExt cx="2479" cy="649"/>
          </a:xfrm>
        </p:grpSpPr>
        <p:cxnSp>
          <p:nvCxnSpPr>
            <p:cNvPr id="14399" name="AutoShape 21"/>
            <p:cNvCxnSpPr>
              <a:cxnSpLocks noChangeShapeType="1"/>
              <a:stCxn id="14401" idx="6"/>
              <a:endCxn id="14410" idx="2"/>
            </p:cNvCxnSpPr>
            <p:nvPr/>
          </p:nvCxnSpPr>
          <p:spPr bwMode="auto">
            <a:xfrm>
              <a:off x="4144" y="2022"/>
              <a:ext cx="160" cy="6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400" name="Text Box 22"/>
            <p:cNvSpPr txBox="1">
              <a:spLocks noChangeArrowheads="1"/>
            </p:cNvSpPr>
            <p:nvPr/>
          </p:nvSpPr>
          <p:spPr bwMode="auto">
            <a:xfrm>
              <a:off x="5102" y="1777"/>
              <a:ext cx="43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last</a:t>
              </a:r>
            </a:p>
          </p:txBody>
        </p:sp>
        <p:sp>
          <p:nvSpPr>
            <p:cNvPr id="14401" name="Oval 23"/>
            <p:cNvSpPr>
              <a:spLocks noChangeArrowheads="1"/>
            </p:cNvSpPr>
            <p:nvPr/>
          </p:nvSpPr>
          <p:spPr bwMode="auto">
            <a:xfrm>
              <a:off x="3956" y="1938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402" name="Line 24"/>
            <p:cNvSpPr>
              <a:spLocks noChangeShapeType="1"/>
            </p:cNvSpPr>
            <p:nvPr/>
          </p:nvSpPr>
          <p:spPr bwMode="auto">
            <a:xfrm flipH="1">
              <a:off x="4901" y="1918"/>
              <a:ext cx="216" cy="9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403" name="Text Box 25"/>
            <p:cNvSpPr txBox="1">
              <a:spLocks noChangeArrowheads="1"/>
            </p:cNvSpPr>
            <p:nvPr/>
          </p:nvSpPr>
          <p:spPr bwMode="auto">
            <a:xfrm>
              <a:off x="3131" y="1734"/>
              <a:ext cx="46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first</a:t>
              </a:r>
            </a:p>
          </p:txBody>
        </p:sp>
        <p:sp>
          <p:nvSpPr>
            <p:cNvPr id="14404" name="Line 26"/>
            <p:cNvSpPr>
              <a:spLocks noChangeShapeType="1"/>
            </p:cNvSpPr>
            <p:nvPr/>
          </p:nvSpPr>
          <p:spPr bwMode="auto">
            <a:xfrm>
              <a:off x="3481" y="1881"/>
              <a:ext cx="144" cy="11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14405" name="AutoShape 27"/>
            <p:cNvCxnSpPr>
              <a:cxnSpLocks noChangeShapeType="1"/>
              <a:stCxn id="14414" idx="6"/>
            </p:cNvCxnSpPr>
            <p:nvPr/>
          </p:nvCxnSpPr>
          <p:spPr bwMode="auto">
            <a:xfrm flipV="1">
              <a:off x="3814" y="2015"/>
              <a:ext cx="114" cy="1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406" name="Text Box 28"/>
            <p:cNvSpPr txBox="1">
              <a:spLocks noChangeArrowheads="1"/>
            </p:cNvSpPr>
            <p:nvPr/>
          </p:nvSpPr>
          <p:spPr bwMode="auto">
            <a:xfrm>
              <a:off x="3755" y="1755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407" name="Text Box 29"/>
            <p:cNvSpPr txBox="1">
              <a:spLocks noChangeArrowheads="1"/>
            </p:cNvSpPr>
            <p:nvPr/>
          </p:nvSpPr>
          <p:spPr bwMode="auto">
            <a:xfrm>
              <a:off x="4112" y="1761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408" name="Rectangle 30"/>
            <p:cNvSpPr>
              <a:spLocks noChangeArrowheads="1"/>
            </p:cNvSpPr>
            <p:nvPr/>
          </p:nvSpPr>
          <p:spPr bwMode="auto">
            <a:xfrm>
              <a:off x="3058" y="1679"/>
              <a:ext cx="2414" cy="649"/>
            </a:xfrm>
            <a:prstGeom prst="rect">
              <a:avLst/>
            </a:prstGeom>
            <a:noFill/>
            <a:ln w="63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9" name="AutoShape 31"/>
            <p:cNvCxnSpPr>
              <a:cxnSpLocks noChangeShapeType="1"/>
              <a:stCxn id="14410" idx="6"/>
              <a:endCxn id="14412" idx="2"/>
            </p:cNvCxnSpPr>
            <p:nvPr/>
          </p:nvCxnSpPr>
          <p:spPr bwMode="auto">
            <a:xfrm flipV="1">
              <a:off x="4501" y="2022"/>
              <a:ext cx="184" cy="6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410" name="Oval 32"/>
            <p:cNvSpPr>
              <a:spLocks noChangeArrowheads="1"/>
            </p:cNvSpPr>
            <p:nvPr/>
          </p:nvSpPr>
          <p:spPr bwMode="auto">
            <a:xfrm>
              <a:off x="4313" y="1944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411" name="Text Box 33"/>
            <p:cNvSpPr txBox="1">
              <a:spLocks noChangeArrowheads="1"/>
            </p:cNvSpPr>
            <p:nvPr/>
          </p:nvSpPr>
          <p:spPr bwMode="auto">
            <a:xfrm>
              <a:off x="4490" y="1757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412" name="Oval 34"/>
            <p:cNvSpPr>
              <a:spLocks noChangeArrowheads="1"/>
            </p:cNvSpPr>
            <p:nvPr/>
          </p:nvSpPr>
          <p:spPr bwMode="auto">
            <a:xfrm>
              <a:off x="4694" y="1938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cxnSp>
          <p:nvCxnSpPr>
            <p:cNvPr id="14413" name="AutoShape 35"/>
            <p:cNvCxnSpPr>
              <a:cxnSpLocks noChangeShapeType="1"/>
              <a:stCxn id="14412" idx="4"/>
              <a:endCxn id="14414" idx="4"/>
            </p:cNvCxnSpPr>
            <p:nvPr/>
          </p:nvCxnSpPr>
          <p:spPr bwMode="auto">
            <a:xfrm rot="16200000" flipV="1">
              <a:off x="4247" y="1578"/>
              <a:ext cx="6" cy="1068"/>
            </a:xfrm>
            <a:prstGeom prst="curvedConnector3">
              <a:avLst>
                <a:gd name="adj1" fmla="val -2250000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414" name="Oval 36"/>
            <p:cNvSpPr>
              <a:spLocks noChangeArrowheads="1"/>
            </p:cNvSpPr>
            <p:nvPr/>
          </p:nvSpPr>
          <p:spPr bwMode="auto">
            <a:xfrm>
              <a:off x="3626" y="1932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415" name="Text Box 37"/>
            <p:cNvSpPr txBox="1">
              <a:spLocks noChangeArrowheads="1"/>
            </p:cNvSpPr>
            <p:nvPr/>
          </p:nvSpPr>
          <p:spPr bwMode="auto">
            <a:xfrm>
              <a:off x="4126" y="2028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849813" y="3248025"/>
            <a:ext cx="3935412" cy="1187450"/>
            <a:chOff x="3055" y="2352"/>
            <a:chExt cx="2479" cy="748"/>
          </a:xfrm>
        </p:grpSpPr>
        <p:cxnSp>
          <p:nvCxnSpPr>
            <p:cNvPr id="14382" name="AutoShape 39"/>
            <p:cNvCxnSpPr>
              <a:cxnSpLocks noChangeShapeType="1"/>
              <a:stCxn id="14384" idx="6"/>
              <a:endCxn id="14393" idx="2"/>
            </p:cNvCxnSpPr>
            <p:nvPr/>
          </p:nvCxnSpPr>
          <p:spPr bwMode="auto">
            <a:xfrm>
              <a:off x="4141" y="2793"/>
              <a:ext cx="160" cy="6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383" name="Text Box 40"/>
            <p:cNvSpPr txBox="1">
              <a:spLocks noChangeArrowheads="1"/>
            </p:cNvSpPr>
            <p:nvPr/>
          </p:nvSpPr>
          <p:spPr bwMode="auto">
            <a:xfrm>
              <a:off x="5099" y="2548"/>
              <a:ext cx="43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last</a:t>
              </a:r>
            </a:p>
          </p:txBody>
        </p:sp>
        <p:sp>
          <p:nvSpPr>
            <p:cNvPr id="14384" name="Oval 41"/>
            <p:cNvSpPr>
              <a:spLocks noChangeArrowheads="1"/>
            </p:cNvSpPr>
            <p:nvPr/>
          </p:nvSpPr>
          <p:spPr bwMode="auto">
            <a:xfrm>
              <a:off x="3953" y="2709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385" name="Line 42"/>
            <p:cNvSpPr>
              <a:spLocks noChangeShapeType="1"/>
            </p:cNvSpPr>
            <p:nvPr/>
          </p:nvSpPr>
          <p:spPr bwMode="auto">
            <a:xfrm flipH="1">
              <a:off x="4898" y="2689"/>
              <a:ext cx="216" cy="9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86" name="Text Box 43"/>
            <p:cNvSpPr txBox="1">
              <a:spLocks noChangeArrowheads="1"/>
            </p:cNvSpPr>
            <p:nvPr/>
          </p:nvSpPr>
          <p:spPr bwMode="auto">
            <a:xfrm>
              <a:off x="3542" y="2352"/>
              <a:ext cx="46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first</a:t>
              </a:r>
            </a:p>
          </p:txBody>
        </p:sp>
        <p:sp>
          <p:nvSpPr>
            <p:cNvPr id="14387" name="Line 44"/>
            <p:cNvSpPr>
              <a:spLocks noChangeShapeType="1"/>
            </p:cNvSpPr>
            <p:nvPr/>
          </p:nvSpPr>
          <p:spPr bwMode="auto">
            <a:xfrm>
              <a:off x="3898" y="2507"/>
              <a:ext cx="117" cy="18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14388" name="AutoShape 45"/>
            <p:cNvCxnSpPr>
              <a:cxnSpLocks noChangeShapeType="1"/>
              <a:stCxn id="14397" idx="6"/>
            </p:cNvCxnSpPr>
            <p:nvPr/>
          </p:nvCxnSpPr>
          <p:spPr bwMode="auto">
            <a:xfrm flipV="1">
              <a:off x="3811" y="2786"/>
              <a:ext cx="114" cy="1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389" name="Text Box 46"/>
            <p:cNvSpPr txBox="1">
              <a:spLocks noChangeArrowheads="1"/>
            </p:cNvSpPr>
            <p:nvPr/>
          </p:nvSpPr>
          <p:spPr bwMode="auto">
            <a:xfrm>
              <a:off x="3770" y="2526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390" name="Text Box 47"/>
            <p:cNvSpPr txBox="1">
              <a:spLocks noChangeArrowheads="1"/>
            </p:cNvSpPr>
            <p:nvPr/>
          </p:nvSpPr>
          <p:spPr bwMode="auto">
            <a:xfrm>
              <a:off x="4109" y="2532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391" name="Rectangle 48"/>
            <p:cNvSpPr>
              <a:spLocks noChangeArrowheads="1"/>
            </p:cNvSpPr>
            <p:nvPr/>
          </p:nvSpPr>
          <p:spPr bwMode="auto">
            <a:xfrm>
              <a:off x="3055" y="2378"/>
              <a:ext cx="2414" cy="722"/>
            </a:xfrm>
            <a:prstGeom prst="rect">
              <a:avLst/>
            </a:prstGeom>
            <a:noFill/>
            <a:ln w="63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2" name="AutoShape 49"/>
            <p:cNvCxnSpPr>
              <a:cxnSpLocks noChangeShapeType="1"/>
              <a:stCxn id="14393" idx="6"/>
              <a:endCxn id="14395" idx="2"/>
            </p:cNvCxnSpPr>
            <p:nvPr/>
          </p:nvCxnSpPr>
          <p:spPr bwMode="auto">
            <a:xfrm flipV="1">
              <a:off x="4498" y="2793"/>
              <a:ext cx="184" cy="6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393" name="Oval 50"/>
            <p:cNvSpPr>
              <a:spLocks noChangeArrowheads="1"/>
            </p:cNvSpPr>
            <p:nvPr/>
          </p:nvSpPr>
          <p:spPr bwMode="auto">
            <a:xfrm>
              <a:off x="4310" y="2715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394" name="Text Box 51"/>
            <p:cNvSpPr txBox="1">
              <a:spLocks noChangeArrowheads="1"/>
            </p:cNvSpPr>
            <p:nvPr/>
          </p:nvSpPr>
          <p:spPr bwMode="auto">
            <a:xfrm>
              <a:off x="4487" y="2528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395" name="Oval 52"/>
            <p:cNvSpPr>
              <a:spLocks noChangeArrowheads="1"/>
            </p:cNvSpPr>
            <p:nvPr/>
          </p:nvSpPr>
          <p:spPr bwMode="auto">
            <a:xfrm>
              <a:off x="4691" y="2709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cxnSp>
          <p:nvCxnSpPr>
            <p:cNvPr id="14396" name="AutoShape 53"/>
            <p:cNvCxnSpPr>
              <a:cxnSpLocks noChangeShapeType="1"/>
              <a:stCxn id="14395" idx="4"/>
              <a:endCxn id="14397" idx="4"/>
            </p:cNvCxnSpPr>
            <p:nvPr/>
          </p:nvCxnSpPr>
          <p:spPr bwMode="auto">
            <a:xfrm rot="16200000" flipV="1">
              <a:off x="4244" y="2349"/>
              <a:ext cx="6" cy="1068"/>
            </a:xfrm>
            <a:prstGeom prst="curvedConnector3">
              <a:avLst>
                <a:gd name="adj1" fmla="val -2250000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397" name="Oval 54"/>
            <p:cNvSpPr>
              <a:spLocks noChangeArrowheads="1"/>
            </p:cNvSpPr>
            <p:nvPr/>
          </p:nvSpPr>
          <p:spPr bwMode="auto">
            <a:xfrm>
              <a:off x="3623" y="2703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398" name="Text Box 55"/>
            <p:cNvSpPr txBox="1">
              <a:spLocks noChangeArrowheads="1"/>
            </p:cNvSpPr>
            <p:nvPr/>
          </p:nvSpPr>
          <p:spPr bwMode="auto">
            <a:xfrm>
              <a:off x="4123" y="2799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4859338" y="4486275"/>
            <a:ext cx="3832225" cy="1187450"/>
            <a:chOff x="3061" y="2826"/>
            <a:chExt cx="2414" cy="748"/>
          </a:xfrm>
        </p:grpSpPr>
        <p:cxnSp>
          <p:nvCxnSpPr>
            <p:cNvPr id="14365" name="AutoShape 57"/>
            <p:cNvCxnSpPr>
              <a:cxnSpLocks noChangeShapeType="1"/>
              <a:stCxn id="14367" idx="6"/>
              <a:endCxn id="14376" idx="2"/>
            </p:cNvCxnSpPr>
            <p:nvPr/>
          </p:nvCxnSpPr>
          <p:spPr bwMode="auto">
            <a:xfrm>
              <a:off x="4147" y="3267"/>
              <a:ext cx="160" cy="6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366" name="Text Box 58"/>
            <p:cNvSpPr txBox="1">
              <a:spLocks noChangeArrowheads="1"/>
            </p:cNvSpPr>
            <p:nvPr/>
          </p:nvSpPr>
          <p:spPr bwMode="auto">
            <a:xfrm>
              <a:off x="3158" y="2986"/>
              <a:ext cx="43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last</a:t>
              </a:r>
            </a:p>
          </p:txBody>
        </p:sp>
        <p:sp>
          <p:nvSpPr>
            <p:cNvPr id="14367" name="Oval 59"/>
            <p:cNvSpPr>
              <a:spLocks noChangeArrowheads="1"/>
            </p:cNvSpPr>
            <p:nvPr/>
          </p:nvSpPr>
          <p:spPr bwMode="auto">
            <a:xfrm>
              <a:off x="3959" y="3183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368" name="Line 60"/>
            <p:cNvSpPr>
              <a:spLocks noChangeShapeType="1"/>
            </p:cNvSpPr>
            <p:nvPr/>
          </p:nvSpPr>
          <p:spPr bwMode="auto">
            <a:xfrm>
              <a:off x="3474" y="3163"/>
              <a:ext cx="150" cy="9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69" name="Text Box 61"/>
            <p:cNvSpPr txBox="1">
              <a:spLocks noChangeArrowheads="1"/>
            </p:cNvSpPr>
            <p:nvPr/>
          </p:nvSpPr>
          <p:spPr bwMode="auto">
            <a:xfrm>
              <a:off x="3548" y="2826"/>
              <a:ext cx="46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first</a:t>
              </a:r>
            </a:p>
          </p:txBody>
        </p:sp>
        <p:sp>
          <p:nvSpPr>
            <p:cNvPr id="14370" name="Line 62"/>
            <p:cNvSpPr>
              <a:spLocks noChangeShapeType="1"/>
            </p:cNvSpPr>
            <p:nvPr/>
          </p:nvSpPr>
          <p:spPr bwMode="auto">
            <a:xfrm>
              <a:off x="3904" y="2981"/>
              <a:ext cx="117" cy="18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14371" name="AutoShape 63"/>
            <p:cNvCxnSpPr>
              <a:cxnSpLocks noChangeShapeType="1"/>
              <a:stCxn id="14380" idx="6"/>
            </p:cNvCxnSpPr>
            <p:nvPr/>
          </p:nvCxnSpPr>
          <p:spPr bwMode="auto">
            <a:xfrm flipV="1">
              <a:off x="3817" y="3260"/>
              <a:ext cx="114" cy="1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372" name="Text Box 64"/>
            <p:cNvSpPr txBox="1">
              <a:spLocks noChangeArrowheads="1"/>
            </p:cNvSpPr>
            <p:nvPr/>
          </p:nvSpPr>
          <p:spPr bwMode="auto">
            <a:xfrm>
              <a:off x="3776" y="3000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373" name="Text Box 65"/>
            <p:cNvSpPr txBox="1">
              <a:spLocks noChangeArrowheads="1"/>
            </p:cNvSpPr>
            <p:nvPr/>
          </p:nvSpPr>
          <p:spPr bwMode="auto">
            <a:xfrm>
              <a:off x="4115" y="3006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374" name="Rectangle 66"/>
            <p:cNvSpPr>
              <a:spLocks noChangeArrowheads="1"/>
            </p:cNvSpPr>
            <p:nvPr/>
          </p:nvSpPr>
          <p:spPr bwMode="auto">
            <a:xfrm>
              <a:off x="3061" y="2852"/>
              <a:ext cx="2414" cy="722"/>
            </a:xfrm>
            <a:prstGeom prst="rect">
              <a:avLst/>
            </a:prstGeom>
            <a:noFill/>
            <a:ln w="63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75" name="AutoShape 67"/>
            <p:cNvCxnSpPr>
              <a:cxnSpLocks noChangeShapeType="1"/>
              <a:stCxn id="14376" idx="6"/>
              <a:endCxn id="14378" idx="2"/>
            </p:cNvCxnSpPr>
            <p:nvPr/>
          </p:nvCxnSpPr>
          <p:spPr bwMode="auto">
            <a:xfrm flipV="1">
              <a:off x="4504" y="3267"/>
              <a:ext cx="184" cy="6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376" name="Oval 68"/>
            <p:cNvSpPr>
              <a:spLocks noChangeArrowheads="1"/>
            </p:cNvSpPr>
            <p:nvPr/>
          </p:nvSpPr>
          <p:spPr bwMode="auto">
            <a:xfrm>
              <a:off x="4316" y="3189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377" name="Text Box 69"/>
            <p:cNvSpPr txBox="1">
              <a:spLocks noChangeArrowheads="1"/>
            </p:cNvSpPr>
            <p:nvPr/>
          </p:nvSpPr>
          <p:spPr bwMode="auto">
            <a:xfrm>
              <a:off x="4493" y="3002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378" name="Oval 70"/>
            <p:cNvSpPr>
              <a:spLocks noChangeArrowheads="1"/>
            </p:cNvSpPr>
            <p:nvPr/>
          </p:nvSpPr>
          <p:spPr bwMode="auto">
            <a:xfrm>
              <a:off x="4697" y="3183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cxnSp>
          <p:nvCxnSpPr>
            <p:cNvPr id="14379" name="AutoShape 71"/>
            <p:cNvCxnSpPr>
              <a:cxnSpLocks noChangeShapeType="1"/>
              <a:stCxn id="14378" idx="4"/>
              <a:endCxn id="14380" idx="4"/>
            </p:cNvCxnSpPr>
            <p:nvPr/>
          </p:nvCxnSpPr>
          <p:spPr bwMode="auto">
            <a:xfrm rot="16200000" flipV="1">
              <a:off x="4250" y="2823"/>
              <a:ext cx="6" cy="1068"/>
            </a:xfrm>
            <a:prstGeom prst="curvedConnector3">
              <a:avLst>
                <a:gd name="adj1" fmla="val -2250000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380" name="Oval 72"/>
            <p:cNvSpPr>
              <a:spLocks noChangeArrowheads="1"/>
            </p:cNvSpPr>
            <p:nvPr/>
          </p:nvSpPr>
          <p:spPr bwMode="auto">
            <a:xfrm>
              <a:off x="3629" y="3177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381" name="Text Box 73"/>
            <p:cNvSpPr txBox="1">
              <a:spLocks noChangeArrowheads="1"/>
            </p:cNvSpPr>
            <p:nvPr/>
          </p:nvSpPr>
          <p:spPr bwMode="auto">
            <a:xfrm>
              <a:off x="4129" y="3273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854575" y="5710238"/>
            <a:ext cx="3832225" cy="1087437"/>
            <a:chOff x="3058" y="3597"/>
            <a:chExt cx="2414" cy="685"/>
          </a:xfrm>
        </p:grpSpPr>
        <p:cxnSp>
          <p:nvCxnSpPr>
            <p:cNvPr id="14350" name="AutoShape 75"/>
            <p:cNvCxnSpPr>
              <a:cxnSpLocks noChangeShapeType="1"/>
              <a:stCxn id="14352" idx="6"/>
              <a:endCxn id="14359" idx="2"/>
            </p:cNvCxnSpPr>
            <p:nvPr/>
          </p:nvCxnSpPr>
          <p:spPr bwMode="auto">
            <a:xfrm>
              <a:off x="4144" y="3993"/>
              <a:ext cx="160" cy="6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351" name="Text Box 76"/>
            <p:cNvSpPr txBox="1">
              <a:spLocks noChangeArrowheads="1"/>
            </p:cNvSpPr>
            <p:nvPr/>
          </p:nvSpPr>
          <p:spPr bwMode="auto">
            <a:xfrm>
              <a:off x="3155" y="3712"/>
              <a:ext cx="43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last</a:t>
              </a:r>
            </a:p>
          </p:txBody>
        </p:sp>
        <p:sp>
          <p:nvSpPr>
            <p:cNvPr id="14352" name="Oval 77"/>
            <p:cNvSpPr>
              <a:spLocks noChangeArrowheads="1"/>
            </p:cNvSpPr>
            <p:nvPr/>
          </p:nvSpPr>
          <p:spPr bwMode="auto">
            <a:xfrm>
              <a:off x="3956" y="3909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353" name="Line 78"/>
            <p:cNvSpPr>
              <a:spLocks noChangeShapeType="1"/>
            </p:cNvSpPr>
            <p:nvPr/>
          </p:nvSpPr>
          <p:spPr bwMode="auto">
            <a:xfrm>
              <a:off x="3471" y="3889"/>
              <a:ext cx="150" cy="9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54" name="Text Box 79"/>
            <p:cNvSpPr txBox="1">
              <a:spLocks noChangeArrowheads="1"/>
            </p:cNvSpPr>
            <p:nvPr/>
          </p:nvSpPr>
          <p:spPr bwMode="auto">
            <a:xfrm>
              <a:off x="3617" y="3597"/>
              <a:ext cx="46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first</a:t>
              </a:r>
            </a:p>
          </p:txBody>
        </p:sp>
        <p:sp>
          <p:nvSpPr>
            <p:cNvPr id="14355" name="Line 80"/>
            <p:cNvSpPr>
              <a:spLocks noChangeShapeType="1"/>
            </p:cNvSpPr>
            <p:nvPr/>
          </p:nvSpPr>
          <p:spPr bwMode="auto">
            <a:xfrm>
              <a:off x="3819" y="3817"/>
              <a:ext cx="171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356" name="Text Box 81"/>
            <p:cNvSpPr txBox="1">
              <a:spLocks noChangeArrowheads="1"/>
            </p:cNvSpPr>
            <p:nvPr/>
          </p:nvSpPr>
          <p:spPr bwMode="auto">
            <a:xfrm>
              <a:off x="4112" y="3732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357" name="Rectangle 82"/>
            <p:cNvSpPr>
              <a:spLocks noChangeArrowheads="1"/>
            </p:cNvSpPr>
            <p:nvPr/>
          </p:nvSpPr>
          <p:spPr bwMode="auto">
            <a:xfrm>
              <a:off x="3058" y="3624"/>
              <a:ext cx="2414" cy="658"/>
            </a:xfrm>
            <a:prstGeom prst="rect">
              <a:avLst/>
            </a:prstGeom>
            <a:noFill/>
            <a:ln w="63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58" name="AutoShape 83"/>
            <p:cNvCxnSpPr>
              <a:cxnSpLocks noChangeShapeType="1"/>
              <a:stCxn id="14359" idx="6"/>
              <a:endCxn id="14361" idx="2"/>
            </p:cNvCxnSpPr>
            <p:nvPr/>
          </p:nvCxnSpPr>
          <p:spPr bwMode="auto">
            <a:xfrm flipV="1">
              <a:off x="4501" y="3993"/>
              <a:ext cx="184" cy="6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359" name="Oval 84"/>
            <p:cNvSpPr>
              <a:spLocks noChangeArrowheads="1"/>
            </p:cNvSpPr>
            <p:nvPr/>
          </p:nvSpPr>
          <p:spPr bwMode="auto">
            <a:xfrm>
              <a:off x="4313" y="3915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360" name="Text Box 85"/>
            <p:cNvSpPr txBox="1">
              <a:spLocks noChangeArrowheads="1"/>
            </p:cNvSpPr>
            <p:nvPr/>
          </p:nvSpPr>
          <p:spPr bwMode="auto">
            <a:xfrm>
              <a:off x="4490" y="3728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4361" name="Oval 86"/>
            <p:cNvSpPr>
              <a:spLocks noChangeArrowheads="1"/>
            </p:cNvSpPr>
            <p:nvPr/>
          </p:nvSpPr>
          <p:spPr bwMode="auto">
            <a:xfrm>
              <a:off x="4694" y="3909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cxnSp>
          <p:nvCxnSpPr>
            <p:cNvPr id="14362" name="AutoShape 87"/>
            <p:cNvCxnSpPr>
              <a:cxnSpLocks noChangeShapeType="1"/>
              <a:stCxn id="14361" idx="4"/>
              <a:endCxn id="14363" idx="4"/>
            </p:cNvCxnSpPr>
            <p:nvPr/>
          </p:nvCxnSpPr>
          <p:spPr bwMode="auto">
            <a:xfrm rot="16200000" flipV="1">
              <a:off x="4247" y="3549"/>
              <a:ext cx="6" cy="1068"/>
            </a:xfrm>
            <a:prstGeom prst="curvedConnector3">
              <a:avLst>
                <a:gd name="adj1" fmla="val -2250000"/>
              </a:avLst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4363" name="Oval 88"/>
            <p:cNvSpPr>
              <a:spLocks noChangeArrowheads="1"/>
            </p:cNvSpPr>
            <p:nvPr/>
          </p:nvSpPr>
          <p:spPr bwMode="auto">
            <a:xfrm>
              <a:off x="3626" y="3903"/>
              <a:ext cx="179" cy="16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4364" name="Text Box 89"/>
            <p:cNvSpPr txBox="1">
              <a:spLocks noChangeArrowheads="1"/>
            </p:cNvSpPr>
            <p:nvPr/>
          </p:nvSpPr>
          <p:spPr bwMode="auto">
            <a:xfrm>
              <a:off x="4126" y="3999"/>
              <a:ext cx="327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</p:grpSp>
      <p:sp>
        <p:nvSpPr>
          <p:cNvPr id="1377370" name="AutoShape 90"/>
          <p:cNvSpPr>
            <a:spLocks noChangeArrowheads="1"/>
          </p:cNvSpPr>
          <p:nvPr/>
        </p:nvSpPr>
        <p:spPr bwMode="auto">
          <a:xfrm>
            <a:off x="279400" y="2470150"/>
            <a:ext cx="593725" cy="288925"/>
          </a:xfrm>
          <a:prstGeom prst="rightArrow">
            <a:avLst>
              <a:gd name="adj1" fmla="val 50000"/>
              <a:gd name="adj2" fmla="val 51374"/>
            </a:avLst>
          </a:prstGeom>
          <a:solidFill>
            <a:srgbClr val="FFFF00"/>
          </a:solidFill>
          <a:ln w="28575" algn="ctr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7371" name="AutoShape 91"/>
          <p:cNvSpPr>
            <a:spLocks noChangeArrowheads="1"/>
          </p:cNvSpPr>
          <p:nvPr/>
        </p:nvSpPr>
        <p:spPr bwMode="auto">
          <a:xfrm>
            <a:off x="279400" y="3008313"/>
            <a:ext cx="593725" cy="288925"/>
          </a:xfrm>
          <a:prstGeom prst="rightArrow">
            <a:avLst>
              <a:gd name="adj1" fmla="val 50000"/>
              <a:gd name="adj2" fmla="val 51374"/>
            </a:avLst>
          </a:prstGeom>
          <a:solidFill>
            <a:srgbClr val="FFFF00"/>
          </a:solidFill>
          <a:ln w="28575" algn="ctr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7372" name="AutoShape 92"/>
          <p:cNvSpPr>
            <a:spLocks noChangeArrowheads="1"/>
          </p:cNvSpPr>
          <p:nvPr/>
        </p:nvSpPr>
        <p:spPr bwMode="auto">
          <a:xfrm>
            <a:off x="279400" y="3465513"/>
            <a:ext cx="593725" cy="288925"/>
          </a:xfrm>
          <a:prstGeom prst="rightArrow">
            <a:avLst>
              <a:gd name="adj1" fmla="val 50000"/>
              <a:gd name="adj2" fmla="val 51374"/>
            </a:avLst>
          </a:prstGeom>
          <a:solidFill>
            <a:srgbClr val="FFFF00"/>
          </a:solidFill>
          <a:ln w="28575" algn="ctr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7373" name="AutoShape 93"/>
          <p:cNvSpPr>
            <a:spLocks noChangeArrowheads="1"/>
          </p:cNvSpPr>
          <p:nvPr/>
        </p:nvSpPr>
        <p:spPr bwMode="auto">
          <a:xfrm>
            <a:off x="279400" y="3967163"/>
            <a:ext cx="593725" cy="288925"/>
          </a:xfrm>
          <a:prstGeom prst="rightArrow">
            <a:avLst>
              <a:gd name="adj1" fmla="val 50000"/>
              <a:gd name="adj2" fmla="val 51374"/>
            </a:avLst>
          </a:prstGeom>
          <a:solidFill>
            <a:srgbClr val="FFFF00"/>
          </a:solidFill>
          <a:ln w="28575" algn="ctr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7374" name="AutoShape 94"/>
          <p:cNvSpPr>
            <a:spLocks noChangeArrowheads="1"/>
          </p:cNvSpPr>
          <p:nvPr/>
        </p:nvSpPr>
        <p:spPr bwMode="auto">
          <a:xfrm>
            <a:off x="279400" y="4410075"/>
            <a:ext cx="593725" cy="288925"/>
          </a:xfrm>
          <a:prstGeom prst="rightArrow">
            <a:avLst>
              <a:gd name="adj1" fmla="val 50000"/>
              <a:gd name="adj2" fmla="val 51374"/>
            </a:avLst>
          </a:prstGeom>
          <a:solidFill>
            <a:srgbClr val="FFFF00"/>
          </a:solidFill>
          <a:ln w="28575" algn="ctr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7370" grpId="0" animBg="1"/>
      <p:bldP spid="1377370" grpId="1" animBg="1"/>
      <p:bldP spid="1377371" grpId="0" animBg="1"/>
      <p:bldP spid="1377371" grpId="1" animBg="1"/>
      <p:bldP spid="1377372" grpId="0" animBg="1"/>
      <p:bldP spid="1377372" grpId="1" animBg="1"/>
      <p:bldP spid="1377373" grpId="0" animBg="1"/>
      <p:bldP spid="1377373" grpId="1" animBg="1"/>
      <p:bldP spid="137737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Invariants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0743" y="2190307"/>
            <a:ext cx="4699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x = 2;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while true do </a:t>
            </a:r>
            <a:r>
              <a:rPr lang="en-US" sz="3200" dirty="0" smtClean="0">
                <a:solidFill>
                  <a:srgbClr val="FFFF00"/>
                </a:solidFill>
              </a:rPr>
              <a:t>{x &gt;0}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	  x = 2* x - 1</a:t>
            </a:r>
            <a:endParaRPr lang="en-US" sz="3200" dirty="0">
              <a:solidFill>
                <a:srgbClr val="FFFFFF"/>
              </a:solidFill>
            </a:endParaRPr>
          </a:p>
        </p:txBody>
      </p:sp>
      <p:grpSp>
        <p:nvGrpSpPr>
          <p:cNvPr id="3" name="Group 19"/>
          <p:cNvGrpSpPr/>
          <p:nvPr/>
        </p:nvGrpSpPr>
        <p:grpSpPr>
          <a:xfrm>
            <a:off x="3939123" y="3934020"/>
            <a:ext cx="2852063" cy="2663482"/>
            <a:chOff x="3939123" y="3934020"/>
            <a:chExt cx="2852063" cy="2663482"/>
          </a:xfrm>
        </p:grpSpPr>
        <p:sp>
          <p:nvSpPr>
            <p:cNvPr id="6" name="Oval 5"/>
            <p:cNvSpPr/>
            <p:nvPr/>
          </p:nvSpPr>
          <p:spPr>
            <a:xfrm>
              <a:off x="4180367" y="4921102"/>
              <a:ext cx="1769533" cy="1676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800600" y="5317067"/>
              <a:ext cx="1371600" cy="85513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5582093" y="5677773"/>
              <a:ext cx="533400" cy="38100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939123" y="3934020"/>
              <a:ext cx="28520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Non-inductive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56418" y="5528951"/>
              <a:ext cx="6312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FF"/>
                  </a:solidFill>
                </a:rPr>
                <a:t>x&gt;0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6553199" y="3880855"/>
            <a:ext cx="2323682" cy="2748545"/>
            <a:chOff x="6553199" y="3880855"/>
            <a:chExt cx="2323682" cy="2748545"/>
          </a:xfrm>
        </p:grpSpPr>
        <p:sp>
          <p:nvSpPr>
            <p:cNvPr id="13" name="Oval 12"/>
            <p:cNvSpPr/>
            <p:nvPr/>
          </p:nvSpPr>
          <p:spPr>
            <a:xfrm>
              <a:off x="6553199" y="4953000"/>
              <a:ext cx="1769533" cy="1676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010400" y="5334000"/>
              <a:ext cx="1303866" cy="93133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7582932" y="5721843"/>
              <a:ext cx="533400" cy="38100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948148" y="3880855"/>
              <a:ext cx="19287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Inductive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67729" y="5475786"/>
              <a:ext cx="1168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FFFF"/>
                  </a:solidFill>
                </a:rPr>
                <a:t>x&gt;1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z="4000" dirty="0" smtClean="0"/>
              <a:t>Deductive Verification</a:t>
            </a:r>
          </a:p>
        </p:txBody>
      </p:sp>
      <p:sp>
        <p:nvSpPr>
          <p:cNvPr id="36868" name="Oval 3"/>
          <p:cNvSpPr>
            <a:spLocks noChangeArrowheads="1"/>
          </p:cNvSpPr>
          <p:nvPr/>
        </p:nvSpPr>
        <p:spPr bwMode="auto">
          <a:xfrm>
            <a:off x="6096001" y="1524000"/>
            <a:ext cx="2895600" cy="9525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Candidate Invariant inv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538538" y="2765425"/>
            <a:ext cx="2349500" cy="1103313"/>
          </a:xfrm>
          <a:prstGeom prst="rect">
            <a:avLst/>
          </a:prstGeom>
          <a:ln>
            <a:headEnd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/>
              <a:t>VC gen</a:t>
            </a:r>
          </a:p>
        </p:txBody>
      </p:sp>
      <p:cxnSp>
        <p:nvCxnSpPr>
          <p:cNvPr id="36871" name="Straight Arrow Connector 13"/>
          <p:cNvCxnSpPr>
            <a:cxnSpLocks noChangeShapeType="1"/>
            <a:stCxn id="36868" idx="4"/>
          </p:cNvCxnSpPr>
          <p:nvPr/>
        </p:nvCxnSpPr>
        <p:spPr bwMode="auto">
          <a:xfrm flipH="1">
            <a:off x="5867401" y="2476500"/>
            <a:ext cx="1676400" cy="2667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</p:spPr>
      </p:cxnSp>
      <p:cxnSp>
        <p:nvCxnSpPr>
          <p:cNvPr id="36872" name="Straight Arrow Connector 15"/>
          <p:cNvCxnSpPr>
            <a:cxnSpLocks noChangeShapeType="1"/>
            <a:stCxn id="36869" idx="2"/>
            <a:endCxn id="36873" idx="0"/>
          </p:cNvCxnSpPr>
          <p:nvPr/>
        </p:nvCxnSpPr>
        <p:spPr bwMode="auto">
          <a:xfrm flipH="1">
            <a:off x="4699000" y="3868738"/>
            <a:ext cx="14288" cy="322262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36873" name="Oval 5"/>
          <p:cNvSpPr>
            <a:spLocks noChangeArrowheads="1"/>
          </p:cNvSpPr>
          <p:nvPr/>
        </p:nvSpPr>
        <p:spPr bwMode="auto">
          <a:xfrm>
            <a:off x="2921000" y="4191000"/>
            <a:ext cx="3556000" cy="968375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Inv is inductive </a:t>
            </a:r>
            <a:r>
              <a:rPr lang="en-US" sz="2400" dirty="0" err="1" smtClean="0">
                <a:solidFill>
                  <a:schemeClr val="bg1"/>
                </a:solidFill>
                <a:sym typeface="Symbol" pitchFamily="18" charset="2"/>
              </a:rPr>
              <a:t>w.r.t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. P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Inv </a:t>
            </a:r>
            <a:r>
              <a:rPr lang="en-US" sz="2400" dirty="0" smtClean="0">
                <a:solidFill>
                  <a:schemeClr val="bg1"/>
                </a:solidFill>
                <a:sym typeface="Math C"/>
              </a:rPr>
              <a:t>F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6874" name="Rectangle 6"/>
          <p:cNvSpPr>
            <a:spLocks noChangeArrowheads="1"/>
          </p:cNvSpPr>
          <p:nvPr/>
        </p:nvSpPr>
        <p:spPr bwMode="auto">
          <a:xfrm>
            <a:off x="3225114" y="5486400"/>
            <a:ext cx="2971800" cy="923925"/>
          </a:xfrm>
          <a:prstGeom prst="rect">
            <a:avLst/>
          </a:prstGeom>
          <a:ln>
            <a:solidFill>
              <a:schemeClr val="bg1"/>
            </a:solidFill>
            <a:headEnd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/>
              <a:t>SAT Solver</a:t>
            </a:r>
          </a:p>
        </p:txBody>
      </p:sp>
      <p:cxnSp>
        <p:nvCxnSpPr>
          <p:cNvPr id="36875" name="Straight Arrow Connector 17"/>
          <p:cNvCxnSpPr>
            <a:cxnSpLocks noChangeShapeType="1"/>
            <a:stCxn id="36873" idx="4"/>
            <a:endCxn id="36874" idx="0"/>
          </p:cNvCxnSpPr>
          <p:nvPr/>
        </p:nvCxnSpPr>
        <p:spPr bwMode="auto">
          <a:xfrm>
            <a:off x="4699000" y="5159375"/>
            <a:ext cx="12014" cy="327025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36878" name="TextBox 18"/>
          <p:cNvSpPr txBox="1">
            <a:spLocks noChangeArrowheads="1"/>
          </p:cNvSpPr>
          <p:nvPr/>
        </p:nvSpPr>
        <p:spPr bwMode="auto">
          <a:xfrm>
            <a:off x="381000" y="6264275"/>
            <a:ext cx="1987550" cy="400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Counterexample</a:t>
            </a:r>
          </a:p>
        </p:txBody>
      </p:sp>
      <p:sp>
        <p:nvSpPr>
          <p:cNvPr id="36879" name="TextBox 19"/>
          <p:cNvSpPr txBox="1">
            <a:spLocks noChangeArrowheads="1"/>
          </p:cNvSpPr>
          <p:nvPr/>
        </p:nvSpPr>
        <p:spPr bwMode="auto">
          <a:xfrm>
            <a:off x="6850063" y="6229350"/>
            <a:ext cx="1989137" cy="400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Proof</a:t>
            </a:r>
          </a:p>
        </p:txBody>
      </p:sp>
      <p:sp>
        <p:nvSpPr>
          <p:cNvPr id="16" name="Oval 3"/>
          <p:cNvSpPr>
            <a:spLocks noChangeArrowheads="1"/>
          </p:cNvSpPr>
          <p:nvPr/>
        </p:nvSpPr>
        <p:spPr bwMode="auto">
          <a:xfrm>
            <a:off x="333375" y="1524000"/>
            <a:ext cx="2333625" cy="968375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Program P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16" idx="4"/>
          </p:cNvCxnSpPr>
          <p:nvPr/>
        </p:nvCxnSpPr>
        <p:spPr>
          <a:xfrm>
            <a:off x="1500188" y="2492375"/>
            <a:ext cx="2081212" cy="2508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6874" idx="1"/>
            <a:endCxn id="36878" idx="0"/>
          </p:cNvCxnSpPr>
          <p:nvPr/>
        </p:nvCxnSpPr>
        <p:spPr>
          <a:xfrm flipH="1">
            <a:off x="1374775" y="5948363"/>
            <a:ext cx="1850339" cy="315912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6874" idx="3"/>
            <a:endCxn id="36879" idx="0"/>
          </p:cNvCxnSpPr>
          <p:nvPr/>
        </p:nvCxnSpPr>
        <p:spPr>
          <a:xfrm>
            <a:off x="6196914" y="5948363"/>
            <a:ext cx="1647718" cy="280987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3"/>
          <p:cNvSpPr>
            <a:spLocks noChangeArrowheads="1"/>
          </p:cNvSpPr>
          <p:nvPr/>
        </p:nvSpPr>
        <p:spPr bwMode="auto">
          <a:xfrm>
            <a:off x="3406775" y="1536700"/>
            <a:ext cx="2333625" cy="968375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Goal F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9" name="Picture 30" descr="AN00460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620" y="5200543"/>
            <a:ext cx="636844" cy="903725"/>
          </a:xfrm>
          <a:prstGeom prst="rect">
            <a:avLst/>
          </a:prstGeom>
          <a:noFill/>
        </p:spPr>
      </p:pic>
      <p:grpSp>
        <p:nvGrpSpPr>
          <p:cNvPr id="30" name="Group 17"/>
          <p:cNvGrpSpPr/>
          <p:nvPr/>
        </p:nvGrpSpPr>
        <p:grpSpPr>
          <a:xfrm>
            <a:off x="7571160" y="5325589"/>
            <a:ext cx="550342" cy="727290"/>
            <a:chOff x="8001120" y="3152367"/>
            <a:chExt cx="609600" cy="838200"/>
          </a:xfrm>
        </p:grpSpPr>
        <p:sp>
          <p:nvSpPr>
            <p:cNvPr id="31" name="AutoShape 32"/>
            <p:cNvSpPr>
              <a:spLocks noChangeAspect="1" noChangeArrowheads="1" noTextEdit="1"/>
            </p:cNvSpPr>
            <p:nvPr/>
          </p:nvSpPr>
          <p:spPr bwMode="auto">
            <a:xfrm>
              <a:off x="8001120" y="3152367"/>
              <a:ext cx="609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8038870" y="3244581"/>
              <a:ext cx="510330" cy="701061"/>
            </a:xfrm>
            <a:custGeom>
              <a:avLst/>
              <a:gdLst/>
              <a:ahLst/>
              <a:cxnLst>
                <a:cxn ang="0">
                  <a:pos x="902" y="5"/>
                </a:cxn>
                <a:cxn ang="0">
                  <a:pos x="779" y="0"/>
                </a:cxn>
                <a:cxn ang="0">
                  <a:pos x="723" y="48"/>
                </a:cxn>
                <a:cxn ang="0">
                  <a:pos x="722" y="164"/>
                </a:cxn>
                <a:cxn ang="0">
                  <a:pos x="763" y="360"/>
                </a:cxn>
                <a:cxn ang="0">
                  <a:pos x="806" y="530"/>
                </a:cxn>
                <a:cxn ang="0">
                  <a:pos x="783" y="701"/>
                </a:cxn>
                <a:cxn ang="0">
                  <a:pos x="728" y="724"/>
                </a:cxn>
                <a:cxn ang="0">
                  <a:pos x="654" y="741"/>
                </a:cxn>
                <a:cxn ang="0">
                  <a:pos x="617" y="772"/>
                </a:cxn>
                <a:cxn ang="0">
                  <a:pos x="594" y="805"/>
                </a:cxn>
                <a:cxn ang="0">
                  <a:pos x="569" y="857"/>
                </a:cxn>
                <a:cxn ang="0">
                  <a:pos x="574" y="908"/>
                </a:cxn>
                <a:cxn ang="0">
                  <a:pos x="611" y="946"/>
                </a:cxn>
                <a:cxn ang="0">
                  <a:pos x="604" y="982"/>
                </a:cxn>
                <a:cxn ang="0">
                  <a:pos x="554" y="1058"/>
                </a:cxn>
                <a:cxn ang="0">
                  <a:pos x="538" y="1108"/>
                </a:cxn>
                <a:cxn ang="0">
                  <a:pos x="572" y="1189"/>
                </a:cxn>
                <a:cxn ang="0">
                  <a:pos x="617" y="1236"/>
                </a:cxn>
                <a:cxn ang="0">
                  <a:pos x="515" y="1386"/>
                </a:cxn>
                <a:cxn ang="0">
                  <a:pos x="358" y="1500"/>
                </a:cxn>
                <a:cxn ang="0">
                  <a:pos x="332" y="1505"/>
                </a:cxn>
                <a:cxn ang="0">
                  <a:pos x="295" y="1476"/>
                </a:cxn>
                <a:cxn ang="0">
                  <a:pos x="259" y="1472"/>
                </a:cxn>
                <a:cxn ang="0">
                  <a:pos x="159" y="1509"/>
                </a:cxn>
                <a:cxn ang="0">
                  <a:pos x="99" y="1465"/>
                </a:cxn>
                <a:cxn ang="0">
                  <a:pos x="57" y="1542"/>
                </a:cxn>
                <a:cxn ang="0">
                  <a:pos x="0" y="1696"/>
                </a:cxn>
                <a:cxn ang="0">
                  <a:pos x="0" y="2013"/>
                </a:cxn>
                <a:cxn ang="0">
                  <a:pos x="25" y="2229"/>
                </a:cxn>
                <a:cxn ang="0">
                  <a:pos x="352" y="2340"/>
                </a:cxn>
                <a:cxn ang="0">
                  <a:pos x="493" y="2375"/>
                </a:cxn>
                <a:cxn ang="0">
                  <a:pos x="595" y="2326"/>
                </a:cxn>
                <a:cxn ang="0">
                  <a:pos x="604" y="2201"/>
                </a:cxn>
                <a:cxn ang="0">
                  <a:pos x="723" y="2003"/>
                </a:cxn>
                <a:cxn ang="0">
                  <a:pos x="754" y="1884"/>
                </a:cxn>
                <a:cxn ang="0">
                  <a:pos x="992" y="1817"/>
                </a:cxn>
                <a:cxn ang="0">
                  <a:pos x="1091" y="1708"/>
                </a:cxn>
                <a:cxn ang="0">
                  <a:pos x="1211" y="1715"/>
                </a:cxn>
                <a:cxn ang="0">
                  <a:pos x="1352" y="1587"/>
                </a:cxn>
                <a:cxn ang="0">
                  <a:pos x="1321" y="1468"/>
                </a:cxn>
                <a:cxn ang="0">
                  <a:pos x="1360" y="1426"/>
                </a:cxn>
                <a:cxn ang="0">
                  <a:pos x="1389" y="1349"/>
                </a:cxn>
                <a:cxn ang="0">
                  <a:pos x="1389" y="1279"/>
                </a:cxn>
                <a:cxn ang="0">
                  <a:pos x="1437" y="1245"/>
                </a:cxn>
                <a:cxn ang="0">
                  <a:pos x="1463" y="1124"/>
                </a:cxn>
                <a:cxn ang="0">
                  <a:pos x="1443" y="1016"/>
                </a:cxn>
                <a:cxn ang="0">
                  <a:pos x="1426" y="989"/>
                </a:cxn>
                <a:cxn ang="0">
                  <a:pos x="1418" y="872"/>
                </a:cxn>
                <a:cxn ang="0">
                  <a:pos x="1392" y="824"/>
                </a:cxn>
                <a:cxn ang="0">
                  <a:pos x="1347" y="749"/>
                </a:cxn>
                <a:cxn ang="0">
                  <a:pos x="1284" y="655"/>
                </a:cxn>
                <a:cxn ang="0">
                  <a:pos x="1253" y="636"/>
                </a:cxn>
                <a:cxn ang="0">
                  <a:pos x="1221" y="627"/>
                </a:cxn>
                <a:cxn ang="0">
                  <a:pos x="1148" y="618"/>
                </a:cxn>
                <a:cxn ang="0">
                  <a:pos x="1079" y="635"/>
                </a:cxn>
                <a:cxn ang="0">
                  <a:pos x="1076" y="565"/>
                </a:cxn>
                <a:cxn ang="0">
                  <a:pos x="1122" y="321"/>
                </a:cxn>
                <a:cxn ang="0">
                  <a:pos x="1116" y="249"/>
                </a:cxn>
                <a:cxn ang="0">
                  <a:pos x="1075" y="149"/>
                </a:cxn>
                <a:cxn ang="0">
                  <a:pos x="983" y="42"/>
                </a:cxn>
                <a:cxn ang="0">
                  <a:pos x="902" y="5"/>
                </a:cxn>
                <a:cxn ang="0">
                  <a:pos x="902" y="5"/>
                </a:cxn>
              </a:cxnLst>
              <a:rect l="0" t="0" r="r" b="b"/>
              <a:pathLst>
                <a:path w="1463" h="2375">
                  <a:moveTo>
                    <a:pt x="902" y="5"/>
                  </a:moveTo>
                  <a:lnTo>
                    <a:pt x="779" y="0"/>
                  </a:lnTo>
                  <a:lnTo>
                    <a:pt x="723" y="48"/>
                  </a:lnTo>
                  <a:lnTo>
                    <a:pt x="722" y="164"/>
                  </a:lnTo>
                  <a:lnTo>
                    <a:pt x="763" y="360"/>
                  </a:lnTo>
                  <a:lnTo>
                    <a:pt x="806" y="530"/>
                  </a:lnTo>
                  <a:lnTo>
                    <a:pt x="783" y="701"/>
                  </a:lnTo>
                  <a:lnTo>
                    <a:pt x="728" y="724"/>
                  </a:lnTo>
                  <a:lnTo>
                    <a:pt x="654" y="741"/>
                  </a:lnTo>
                  <a:lnTo>
                    <a:pt x="617" y="772"/>
                  </a:lnTo>
                  <a:lnTo>
                    <a:pt x="594" y="805"/>
                  </a:lnTo>
                  <a:lnTo>
                    <a:pt x="569" y="857"/>
                  </a:lnTo>
                  <a:lnTo>
                    <a:pt x="574" y="908"/>
                  </a:lnTo>
                  <a:lnTo>
                    <a:pt x="611" y="946"/>
                  </a:lnTo>
                  <a:lnTo>
                    <a:pt x="604" y="982"/>
                  </a:lnTo>
                  <a:lnTo>
                    <a:pt x="554" y="1058"/>
                  </a:lnTo>
                  <a:lnTo>
                    <a:pt x="538" y="1108"/>
                  </a:lnTo>
                  <a:lnTo>
                    <a:pt x="572" y="1189"/>
                  </a:lnTo>
                  <a:lnTo>
                    <a:pt x="617" y="1236"/>
                  </a:lnTo>
                  <a:lnTo>
                    <a:pt x="515" y="1386"/>
                  </a:lnTo>
                  <a:lnTo>
                    <a:pt x="358" y="1500"/>
                  </a:lnTo>
                  <a:lnTo>
                    <a:pt x="332" y="1505"/>
                  </a:lnTo>
                  <a:lnTo>
                    <a:pt x="295" y="1476"/>
                  </a:lnTo>
                  <a:lnTo>
                    <a:pt x="259" y="1472"/>
                  </a:lnTo>
                  <a:lnTo>
                    <a:pt x="159" y="1509"/>
                  </a:lnTo>
                  <a:lnTo>
                    <a:pt x="99" y="1465"/>
                  </a:lnTo>
                  <a:lnTo>
                    <a:pt x="57" y="1542"/>
                  </a:lnTo>
                  <a:lnTo>
                    <a:pt x="0" y="1696"/>
                  </a:lnTo>
                  <a:lnTo>
                    <a:pt x="0" y="2013"/>
                  </a:lnTo>
                  <a:lnTo>
                    <a:pt x="25" y="2229"/>
                  </a:lnTo>
                  <a:lnTo>
                    <a:pt x="352" y="2340"/>
                  </a:lnTo>
                  <a:lnTo>
                    <a:pt x="493" y="2375"/>
                  </a:lnTo>
                  <a:lnTo>
                    <a:pt x="595" y="2326"/>
                  </a:lnTo>
                  <a:lnTo>
                    <a:pt x="604" y="2201"/>
                  </a:lnTo>
                  <a:lnTo>
                    <a:pt x="723" y="2003"/>
                  </a:lnTo>
                  <a:lnTo>
                    <a:pt x="754" y="1884"/>
                  </a:lnTo>
                  <a:lnTo>
                    <a:pt x="992" y="1817"/>
                  </a:lnTo>
                  <a:lnTo>
                    <a:pt x="1091" y="1708"/>
                  </a:lnTo>
                  <a:lnTo>
                    <a:pt x="1211" y="1715"/>
                  </a:lnTo>
                  <a:lnTo>
                    <a:pt x="1352" y="1587"/>
                  </a:lnTo>
                  <a:lnTo>
                    <a:pt x="1321" y="1468"/>
                  </a:lnTo>
                  <a:lnTo>
                    <a:pt x="1360" y="1426"/>
                  </a:lnTo>
                  <a:lnTo>
                    <a:pt x="1389" y="1349"/>
                  </a:lnTo>
                  <a:lnTo>
                    <a:pt x="1389" y="1279"/>
                  </a:lnTo>
                  <a:lnTo>
                    <a:pt x="1437" y="1245"/>
                  </a:lnTo>
                  <a:lnTo>
                    <a:pt x="1463" y="1124"/>
                  </a:lnTo>
                  <a:lnTo>
                    <a:pt x="1443" y="1016"/>
                  </a:lnTo>
                  <a:lnTo>
                    <a:pt x="1426" y="989"/>
                  </a:lnTo>
                  <a:lnTo>
                    <a:pt x="1418" y="872"/>
                  </a:lnTo>
                  <a:lnTo>
                    <a:pt x="1392" y="824"/>
                  </a:lnTo>
                  <a:lnTo>
                    <a:pt x="1347" y="749"/>
                  </a:lnTo>
                  <a:lnTo>
                    <a:pt x="1284" y="655"/>
                  </a:lnTo>
                  <a:lnTo>
                    <a:pt x="1253" y="636"/>
                  </a:lnTo>
                  <a:lnTo>
                    <a:pt x="1221" y="627"/>
                  </a:lnTo>
                  <a:lnTo>
                    <a:pt x="1148" y="618"/>
                  </a:lnTo>
                  <a:lnTo>
                    <a:pt x="1079" y="635"/>
                  </a:lnTo>
                  <a:lnTo>
                    <a:pt x="1076" y="565"/>
                  </a:lnTo>
                  <a:lnTo>
                    <a:pt x="1122" y="321"/>
                  </a:lnTo>
                  <a:lnTo>
                    <a:pt x="1116" y="249"/>
                  </a:lnTo>
                  <a:lnTo>
                    <a:pt x="1075" y="149"/>
                  </a:lnTo>
                  <a:lnTo>
                    <a:pt x="983" y="42"/>
                  </a:lnTo>
                  <a:lnTo>
                    <a:pt x="902" y="5"/>
                  </a:lnTo>
                  <a:lnTo>
                    <a:pt x="902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8054250" y="3712743"/>
              <a:ext cx="199938" cy="222259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3" y="152"/>
                </a:cxn>
                <a:cxn ang="0">
                  <a:pos x="71" y="285"/>
                </a:cxn>
                <a:cxn ang="0">
                  <a:pos x="88" y="317"/>
                </a:cxn>
                <a:cxn ang="0">
                  <a:pos x="111" y="256"/>
                </a:cxn>
                <a:cxn ang="0">
                  <a:pos x="128" y="166"/>
                </a:cxn>
                <a:cxn ang="0">
                  <a:pos x="158" y="270"/>
                </a:cxn>
                <a:cxn ang="0">
                  <a:pos x="218" y="360"/>
                </a:cxn>
                <a:cxn ang="0">
                  <a:pos x="372" y="475"/>
                </a:cxn>
                <a:cxn ang="0">
                  <a:pos x="438" y="511"/>
                </a:cxn>
                <a:cxn ang="0">
                  <a:pos x="419" y="543"/>
                </a:cxn>
                <a:cxn ang="0">
                  <a:pos x="541" y="573"/>
                </a:cxn>
                <a:cxn ang="0">
                  <a:pos x="549" y="608"/>
                </a:cxn>
                <a:cxn ang="0">
                  <a:pos x="574" y="723"/>
                </a:cxn>
                <a:cxn ang="0">
                  <a:pos x="517" y="751"/>
                </a:cxn>
                <a:cxn ang="0">
                  <a:pos x="304" y="731"/>
                </a:cxn>
                <a:cxn ang="0">
                  <a:pos x="135" y="680"/>
                </a:cxn>
                <a:cxn ang="0">
                  <a:pos x="35" y="457"/>
                </a:cxn>
                <a:cxn ang="0">
                  <a:pos x="2" y="238"/>
                </a:cxn>
                <a:cxn ang="0">
                  <a:pos x="0" y="66"/>
                </a:cxn>
                <a:cxn ang="0">
                  <a:pos x="64" y="0"/>
                </a:cxn>
                <a:cxn ang="0">
                  <a:pos x="64" y="0"/>
                </a:cxn>
              </a:cxnLst>
              <a:rect l="0" t="0" r="r" b="b"/>
              <a:pathLst>
                <a:path w="574" h="751">
                  <a:moveTo>
                    <a:pt x="64" y="0"/>
                  </a:moveTo>
                  <a:lnTo>
                    <a:pt x="43" y="152"/>
                  </a:lnTo>
                  <a:lnTo>
                    <a:pt x="71" y="285"/>
                  </a:lnTo>
                  <a:lnTo>
                    <a:pt x="88" y="317"/>
                  </a:lnTo>
                  <a:lnTo>
                    <a:pt x="111" y="256"/>
                  </a:lnTo>
                  <a:lnTo>
                    <a:pt x="128" y="166"/>
                  </a:lnTo>
                  <a:lnTo>
                    <a:pt x="158" y="270"/>
                  </a:lnTo>
                  <a:lnTo>
                    <a:pt x="218" y="360"/>
                  </a:lnTo>
                  <a:lnTo>
                    <a:pt x="372" y="475"/>
                  </a:lnTo>
                  <a:lnTo>
                    <a:pt x="438" y="511"/>
                  </a:lnTo>
                  <a:lnTo>
                    <a:pt x="419" y="543"/>
                  </a:lnTo>
                  <a:lnTo>
                    <a:pt x="541" y="573"/>
                  </a:lnTo>
                  <a:lnTo>
                    <a:pt x="549" y="608"/>
                  </a:lnTo>
                  <a:lnTo>
                    <a:pt x="574" y="723"/>
                  </a:lnTo>
                  <a:lnTo>
                    <a:pt x="517" y="751"/>
                  </a:lnTo>
                  <a:lnTo>
                    <a:pt x="304" y="731"/>
                  </a:lnTo>
                  <a:lnTo>
                    <a:pt x="135" y="680"/>
                  </a:lnTo>
                  <a:lnTo>
                    <a:pt x="35" y="457"/>
                  </a:lnTo>
                  <a:lnTo>
                    <a:pt x="2" y="238"/>
                  </a:lnTo>
                  <a:lnTo>
                    <a:pt x="0" y="66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C8C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8001120" y="3684370"/>
              <a:ext cx="237688" cy="299104"/>
            </a:xfrm>
            <a:custGeom>
              <a:avLst/>
              <a:gdLst/>
              <a:ahLst/>
              <a:cxnLst>
                <a:cxn ang="0">
                  <a:pos x="28" y="47"/>
                </a:cxn>
                <a:cxn ang="0">
                  <a:pos x="64" y="11"/>
                </a:cxn>
                <a:cxn ang="0">
                  <a:pos x="168" y="0"/>
                </a:cxn>
                <a:cxn ang="0">
                  <a:pos x="164" y="90"/>
                </a:cxn>
                <a:cxn ang="0">
                  <a:pos x="136" y="381"/>
                </a:cxn>
                <a:cxn ang="0">
                  <a:pos x="153" y="492"/>
                </a:cxn>
                <a:cxn ang="0">
                  <a:pos x="273" y="712"/>
                </a:cxn>
                <a:cxn ang="0">
                  <a:pos x="455" y="827"/>
                </a:cxn>
                <a:cxn ang="0">
                  <a:pos x="567" y="844"/>
                </a:cxn>
                <a:cxn ang="0">
                  <a:pos x="681" y="866"/>
                </a:cxn>
                <a:cxn ang="0">
                  <a:pos x="567" y="973"/>
                </a:cxn>
                <a:cxn ang="0">
                  <a:pos x="434" y="1010"/>
                </a:cxn>
                <a:cxn ang="0">
                  <a:pos x="326" y="996"/>
                </a:cxn>
                <a:cxn ang="0">
                  <a:pos x="204" y="934"/>
                </a:cxn>
                <a:cxn ang="0">
                  <a:pos x="53" y="812"/>
                </a:cxn>
                <a:cxn ang="0">
                  <a:pos x="0" y="690"/>
                </a:cxn>
                <a:cxn ang="0">
                  <a:pos x="60" y="434"/>
                </a:cxn>
                <a:cxn ang="0">
                  <a:pos x="38" y="190"/>
                </a:cxn>
                <a:cxn ang="0">
                  <a:pos x="89" y="57"/>
                </a:cxn>
                <a:cxn ang="0">
                  <a:pos x="28" y="47"/>
                </a:cxn>
                <a:cxn ang="0">
                  <a:pos x="28" y="47"/>
                </a:cxn>
              </a:cxnLst>
              <a:rect l="0" t="0" r="r" b="b"/>
              <a:pathLst>
                <a:path w="681" h="1010">
                  <a:moveTo>
                    <a:pt x="28" y="47"/>
                  </a:moveTo>
                  <a:lnTo>
                    <a:pt x="64" y="11"/>
                  </a:lnTo>
                  <a:lnTo>
                    <a:pt x="168" y="0"/>
                  </a:lnTo>
                  <a:lnTo>
                    <a:pt x="164" y="90"/>
                  </a:lnTo>
                  <a:lnTo>
                    <a:pt x="136" y="381"/>
                  </a:lnTo>
                  <a:lnTo>
                    <a:pt x="153" y="492"/>
                  </a:lnTo>
                  <a:lnTo>
                    <a:pt x="273" y="712"/>
                  </a:lnTo>
                  <a:lnTo>
                    <a:pt x="455" y="827"/>
                  </a:lnTo>
                  <a:lnTo>
                    <a:pt x="567" y="844"/>
                  </a:lnTo>
                  <a:lnTo>
                    <a:pt x="681" y="866"/>
                  </a:lnTo>
                  <a:lnTo>
                    <a:pt x="567" y="973"/>
                  </a:lnTo>
                  <a:lnTo>
                    <a:pt x="434" y="1010"/>
                  </a:lnTo>
                  <a:lnTo>
                    <a:pt x="326" y="996"/>
                  </a:lnTo>
                  <a:lnTo>
                    <a:pt x="204" y="934"/>
                  </a:lnTo>
                  <a:lnTo>
                    <a:pt x="53" y="812"/>
                  </a:lnTo>
                  <a:lnTo>
                    <a:pt x="0" y="690"/>
                  </a:lnTo>
                  <a:lnTo>
                    <a:pt x="60" y="434"/>
                  </a:lnTo>
                  <a:lnTo>
                    <a:pt x="38" y="190"/>
                  </a:lnTo>
                  <a:lnTo>
                    <a:pt x="89" y="57"/>
                  </a:lnTo>
                  <a:lnTo>
                    <a:pt x="28" y="47"/>
                  </a:lnTo>
                  <a:lnTo>
                    <a:pt x="28" y="47"/>
                  </a:lnTo>
                  <a:close/>
                </a:path>
              </a:pathLst>
            </a:custGeom>
            <a:solidFill>
              <a:srgbClr val="80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8104584" y="3242216"/>
              <a:ext cx="440422" cy="612394"/>
            </a:xfrm>
            <a:custGeom>
              <a:avLst/>
              <a:gdLst/>
              <a:ahLst/>
              <a:cxnLst>
                <a:cxn ang="0">
                  <a:pos x="604" y="0"/>
                </a:cxn>
                <a:cxn ang="0">
                  <a:pos x="552" y="41"/>
                </a:cxn>
                <a:cxn ang="0">
                  <a:pos x="531" y="104"/>
                </a:cxn>
                <a:cxn ang="0">
                  <a:pos x="547" y="250"/>
                </a:cxn>
                <a:cxn ang="0">
                  <a:pos x="604" y="468"/>
                </a:cxn>
                <a:cxn ang="0">
                  <a:pos x="604" y="583"/>
                </a:cxn>
                <a:cxn ang="0">
                  <a:pos x="583" y="702"/>
                </a:cxn>
                <a:cxn ang="0">
                  <a:pos x="463" y="749"/>
                </a:cxn>
                <a:cxn ang="0">
                  <a:pos x="411" y="791"/>
                </a:cxn>
                <a:cxn ang="0">
                  <a:pos x="381" y="854"/>
                </a:cxn>
                <a:cxn ang="0">
                  <a:pos x="397" y="921"/>
                </a:cxn>
                <a:cxn ang="0">
                  <a:pos x="423" y="963"/>
                </a:cxn>
                <a:cxn ang="0">
                  <a:pos x="344" y="1087"/>
                </a:cxn>
                <a:cxn ang="0">
                  <a:pos x="365" y="1171"/>
                </a:cxn>
                <a:cxn ang="0">
                  <a:pos x="416" y="1223"/>
                </a:cxn>
                <a:cxn ang="0">
                  <a:pos x="324" y="1394"/>
                </a:cxn>
                <a:cxn ang="0">
                  <a:pos x="214" y="1488"/>
                </a:cxn>
                <a:cxn ang="0">
                  <a:pos x="89" y="1540"/>
                </a:cxn>
                <a:cxn ang="0">
                  <a:pos x="0" y="1577"/>
                </a:cxn>
                <a:cxn ang="0">
                  <a:pos x="58" y="1821"/>
                </a:cxn>
                <a:cxn ang="0">
                  <a:pos x="428" y="2072"/>
                </a:cxn>
                <a:cxn ang="0">
                  <a:pos x="484" y="2072"/>
                </a:cxn>
                <a:cxn ang="0">
                  <a:pos x="573" y="1889"/>
                </a:cxn>
                <a:cxn ang="0">
                  <a:pos x="656" y="1868"/>
                </a:cxn>
                <a:cxn ang="0">
                  <a:pos x="787" y="1842"/>
                </a:cxn>
                <a:cxn ang="0">
                  <a:pos x="813" y="1816"/>
                </a:cxn>
                <a:cxn ang="0">
                  <a:pos x="895" y="1723"/>
                </a:cxn>
                <a:cxn ang="0">
                  <a:pos x="1072" y="1692"/>
                </a:cxn>
                <a:cxn ang="0">
                  <a:pos x="1182" y="1593"/>
                </a:cxn>
                <a:cxn ang="0">
                  <a:pos x="1166" y="1514"/>
                </a:cxn>
                <a:cxn ang="0">
                  <a:pos x="1156" y="1446"/>
                </a:cxn>
                <a:cxn ang="0">
                  <a:pos x="1196" y="1296"/>
                </a:cxn>
                <a:cxn ang="0">
                  <a:pos x="1233" y="1260"/>
                </a:cxn>
                <a:cxn ang="0">
                  <a:pos x="1259" y="1087"/>
                </a:cxn>
                <a:cxn ang="0">
                  <a:pos x="1229" y="989"/>
                </a:cxn>
                <a:cxn ang="0">
                  <a:pos x="1224" y="848"/>
                </a:cxn>
                <a:cxn ang="0">
                  <a:pos x="1151" y="749"/>
                </a:cxn>
                <a:cxn ang="0">
                  <a:pos x="1109" y="672"/>
                </a:cxn>
                <a:cxn ang="0">
                  <a:pos x="1051" y="630"/>
                </a:cxn>
                <a:cxn ang="0">
                  <a:pos x="958" y="625"/>
                </a:cxn>
                <a:cxn ang="0">
                  <a:pos x="905" y="635"/>
                </a:cxn>
                <a:cxn ang="0">
                  <a:pos x="890" y="562"/>
                </a:cxn>
                <a:cxn ang="0">
                  <a:pos x="911" y="416"/>
                </a:cxn>
                <a:cxn ang="0">
                  <a:pos x="926" y="287"/>
                </a:cxn>
                <a:cxn ang="0">
                  <a:pos x="839" y="88"/>
                </a:cxn>
                <a:cxn ang="0">
                  <a:pos x="729" y="26"/>
                </a:cxn>
                <a:cxn ang="0">
                  <a:pos x="656" y="0"/>
                </a:cxn>
                <a:cxn ang="0">
                  <a:pos x="604" y="0"/>
                </a:cxn>
                <a:cxn ang="0">
                  <a:pos x="604" y="0"/>
                </a:cxn>
              </a:cxnLst>
              <a:rect l="0" t="0" r="r" b="b"/>
              <a:pathLst>
                <a:path w="1259" h="2072">
                  <a:moveTo>
                    <a:pt x="604" y="0"/>
                  </a:moveTo>
                  <a:lnTo>
                    <a:pt x="552" y="41"/>
                  </a:lnTo>
                  <a:lnTo>
                    <a:pt x="531" y="104"/>
                  </a:lnTo>
                  <a:lnTo>
                    <a:pt x="547" y="250"/>
                  </a:lnTo>
                  <a:lnTo>
                    <a:pt x="604" y="468"/>
                  </a:lnTo>
                  <a:lnTo>
                    <a:pt x="604" y="583"/>
                  </a:lnTo>
                  <a:lnTo>
                    <a:pt x="583" y="702"/>
                  </a:lnTo>
                  <a:lnTo>
                    <a:pt x="463" y="749"/>
                  </a:lnTo>
                  <a:lnTo>
                    <a:pt x="411" y="791"/>
                  </a:lnTo>
                  <a:lnTo>
                    <a:pt x="381" y="854"/>
                  </a:lnTo>
                  <a:lnTo>
                    <a:pt x="397" y="921"/>
                  </a:lnTo>
                  <a:lnTo>
                    <a:pt x="423" y="963"/>
                  </a:lnTo>
                  <a:lnTo>
                    <a:pt x="344" y="1087"/>
                  </a:lnTo>
                  <a:lnTo>
                    <a:pt x="365" y="1171"/>
                  </a:lnTo>
                  <a:lnTo>
                    <a:pt x="416" y="1223"/>
                  </a:lnTo>
                  <a:lnTo>
                    <a:pt x="324" y="1394"/>
                  </a:lnTo>
                  <a:lnTo>
                    <a:pt x="214" y="1488"/>
                  </a:lnTo>
                  <a:lnTo>
                    <a:pt x="89" y="1540"/>
                  </a:lnTo>
                  <a:lnTo>
                    <a:pt x="0" y="1577"/>
                  </a:lnTo>
                  <a:lnTo>
                    <a:pt x="58" y="1821"/>
                  </a:lnTo>
                  <a:lnTo>
                    <a:pt x="428" y="2072"/>
                  </a:lnTo>
                  <a:lnTo>
                    <a:pt x="484" y="2072"/>
                  </a:lnTo>
                  <a:lnTo>
                    <a:pt x="573" y="1889"/>
                  </a:lnTo>
                  <a:lnTo>
                    <a:pt x="656" y="1868"/>
                  </a:lnTo>
                  <a:lnTo>
                    <a:pt x="787" y="1842"/>
                  </a:lnTo>
                  <a:lnTo>
                    <a:pt x="813" y="1816"/>
                  </a:lnTo>
                  <a:lnTo>
                    <a:pt x="895" y="1723"/>
                  </a:lnTo>
                  <a:lnTo>
                    <a:pt x="1072" y="1692"/>
                  </a:lnTo>
                  <a:lnTo>
                    <a:pt x="1182" y="1593"/>
                  </a:lnTo>
                  <a:lnTo>
                    <a:pt x="1166" y="1514"/>
                  </a:lnTo>
                  <a:lnTo>
                    <a:pt x="1156" y="1446"/>
                  </a:lnTo>
                  <a:lnTo>
                    <a:pt x="1196" y="1296"/>
                  </a:lnTo>
                  <a:lnTo>
                    <a:pt x="1233" y="1260"/>
                  </a:lnTo>
                  <a:lnTo>
                    <a:pt x="1259" y="1087"/>
                  </a:lnTo>
                  <a:lnTo>
                    <a:pt x="1229" y="989"/>
                  </a:lnTo>
                  <a:lnTo>
                    <a:pt x="1224" y="848"/>
                  </a:lnTo>
                  <a:lnTo>
                    <a:pt x="1151" y="749"/>
                  </a:lnTo>
                  <a:lnTo>
                    <a:pt x="1109" y="672"/>
                  </a:lnTo>
                  <a:lnTo>
                    <a:pt x="1051" y="630"/>
                  </a:lnTo>
                  <a:lnTo>
                    <a:pt x="958" y="625"/>
                  </a:lnTo>
                  <a:lnTo>
                    <a:pt x="905" y="635"/>
                  </a:lnTo>
                  <a:lnTo>
                    <a:pt x="890" y="562"/>
                  </a:lnTo>
                  <a:lnTo>
                    <a:pt x="911" y="416"/>
                  </a:lnTo>
                  <a:lnTo>
                    <a:pt x="926" y="287"/>
                  </a:lnTo>
                  <a:lnTo>
                    <a:pt x="839" y="88"/>
                  </a:lnTo>
                  <a:lnTo>
                    <a:pt x="729" y="26"/>
                  </a:lnTo>
                  <a:lnTo>
                    <a:pt x="656" y="0"/>
                  </a:lnTo>
                  <a:lnTo>
                    <a:pt x="604" y="0"/>
                  </a:lnTo>
                  <a:lnTo>
                    <a:pt x="60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8308716" y="3257585"/>
              <a:ext cx="107659" cy="189157"/>
            </a:xfrm>
            <a:custGeom>
              <a:avLst/>
              <a:gdLst/>
              <a:ahLst/>
              <a:cxnLst>
                <a:cxn ang="0">
                  <a:pos x="26" y="640"/>
                </a:cxn>
                <a:cxn ang="0">
                  <a:pos x="63" y="505"/>
                </a:cxn>
                <a:cxn ang="0">
                  <a:pos x="115" y="458"/>
                </a:cxn>
                <a:cxn ang="0">
                  <a:pos x="265" y="422"/>
                </a:cxn>
                <a:cxn ang="0">
                  <a:pos x="230" y="385"/>
                </a:cxn>
                <a:cxn ang="0">
                  <a:pos x="84" y="406"/>
                </a:cxn>
                <a:cxn ang="0">
                  <a:pos x="47" y="343"/>
                </a:cxn>
                <a:cxn ang="0">
                  <a:pos x="26" y="203"/>
                </a:cxn>
                <a:cxn ang="0">
                  <a:pos x="0" y="57"/>
                </a:cxn>
                <a:cxn ang="0">
                  <a:pos x="21" y="10"/>
                </a:cxn>
                <a:cxn ang="0">
                  <a:pos x="110" y="0"/>
                </a:cxn>
                <a:cxn ang="0">
                  <a:pos x="214" y="94"/>
                </a:cxn>
                <a:cxn ang="0">
                  <a:pos x="276" y="261"/>
                </a:cxn>
                <a:cxn ang="0">
                  <a:pos x="256" y="328"/>
                </a:cxn>
                <a:cxn ang="0">
                  <a:pos x="286" y="390"/>
                </a:cxn>
                <a:cxn ang="0">
                  <a:pos x="307" y="458"/>
                </a:cxn>
                <a:cxn ang="0">
                  <a:pos x="305" y="591"/>
                </a:cxn>
                <a:cxn ang="0">
                  <a:pos x="152" y="603"/>
                </a:cxn>
                <a:cxn ang="0">
                  <a:pos x="26" y="640"/>
                </a:cxn>
                <a:cxn ang="0">
                  <a:pos x="26" y="640"/>
                </a:cxn>
              </a:cxnLst>
              <a:rect l="0" t="0" r="r" b="b"/>
              <a:pathLst>
                <a:path w="307" h="640">
                  <a:moveTo>
                    <a:pt x="26" y="640"/>
                  </a:moveTo>
                  <a:lnTo>
                    <a:pt x="63" y="505"/>
                  </a:lnTo>
                  <a:lnTo>
                    <a:pt x="115" y="458"/>
                  </a:lnTo>
                  <a:lnTo>
                    <a:pt x="265" y="422"/>
                  </a:lnTo>
                  <a:lnTo>
                    <a:pt x="230" y="385"/>
                  </a:lnTo>
                  <a:lnTo>
                    <a:pt x="84" y="406"/>
                  </a:lnTo>
                  <a:lnTo>
                    <a:pt x="47" y="343"/>
                  </a:lnTo>
                  <a:lnTo>
                    <a:pt x="26" y="203"/>
                  </a:lnTo>
                  <a:lnTo>
                    <a:pt x="0" y="57"/>
                  </a:lnTo>
                  <a:lnTo>
                    <a:pt x="21" y="10"/>
                  </a:lnTo>
                  <a:lnTo>
                    <a:pt x="110" y="0"/>
                  </a:lnTo>
                  <a:lnTo>
                    <a:pt x="214" y="94"/>
                  </a:lnTo>
                  <a:lnTo>
                    <a:pt x="276" y="261"/>
                  </a:lnTo>
                  <a:lnTo>
                    <a:pt x="256" y="328"/>
                  </a:lnTo>
                  <a:lnTo>
                    <a:pt x="286" y="390"/>
                  </a:lnTo>
                  <a:lnTo>
                    <a:pt x="307" y="458"/>
                  </a:lnTo>
                  <a:lnTo>
                    <a:pt x="305" y="591"/>
                  </a:lnTo>
                  <a:lnTo>
                    <a:pt x="152" y="603"/>
                  </a:lnTo>
                  <a:lnTo>
                    <a:pt x="26" y="640"/>
                  </a:lnTo>
                  <a:lnTo>
                    <a:pt x="26" y="640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8104584" y="3442013"/>
              <a:ext cx="434829" cy="429149"/>
            </a:xfrm>
            <a:custGeom>
              <a:avLst/>
              <a:gdLst/>
              <a:ahLst/>
              <a:cxnLst>
                <a:cxn ang="0">
                  <a:pos x="141" y="906"/>
                </a:cxn>
                <a:cxn ang="0">
                  <a:pos x="292" y="812"/>
                </a:cxn>
                <a:cxn ang="0">
                  <a:pos x="360" y="697"/>
                </a:cxn>
                <a:cxn ang="0">
                  <a:pos x="444" y="563"/>
                </a:cxn>
                <a:cxn ang="0">
                  <a:pos x="371" y="453"/>
                </a:cxn>
                <a:cxn ang="0">
                  <a:pos x="407" y="390"/>
                </a:cxn>
                <a:cxn ang="0">
                  <a:pos x="469" y="313"/>
                </a:cxn>
                <a:cxn ang="0">
                  <a:pos x="397" y="245"/>
                </a:cxn>
                <a:cxn ang="0">
                  <a:pos x="416" y="188"/>
                </a:cxn>
                <a:cxn ang="0">
                  <a:pos x="489" y="104"/>
                </a:cxn>
                <a:cxn ang="0">
                  <a:pos x="604" y="94"/>
                </a:cxn>
                <a:cxn ang="0">
                  <a:pos x="832" y="37"/>
                </a:cxn>
                <a:cxn ang="0">
                  <a:pos x="958" y="0"/>
                </a:cxn>
                <a:cxn ang="0">
                  <a:pos x="1025" y="0"/>
                </a:cxn>
                <a:cxn ang="0">
                  <a:pos x="1098" y="125"/>
                </a:cxn>
                <a:cxn ang="0">
                  <a:pos x="1135" y="120"/>
                </a:cxn>
                <a:cxn ang="0">
                  <a:pos x="1182" y="188"/>
                </a:cxn>
                <a:cxn ang="0">
                  <a:pos x="1192" y="282"/>
                </a:cxn>
                <a:cxn ang="0">
                  <a:pos x="1119" y="230"/>
                </a:cxn>
                <a:cxn ang="0">
                  <a:pos x="1051" y="214"/>
                </a:cxn>
                <a:cxn ang="0">
                  <a:pos x="859" y="240"/>
                </a:cxn>
                <a:cxn ang="0">
                  <a:pos x="745" y="308"/>
                </a:cxn>
                <a:cxn ang="0">
                  <a:pos x="879" y="298"/>
                </a:cxn>
                <a:cxn ang="0">
                  <a:pos x="1005" y="266"/>
                </a:cxn>
                <a:cxn ang="0">
                  <a:pos x="1031" y="292"/>
                </a:cxn>
                <a:cxn ang="0">
                  <a:pos x="1057" y="364"/>
                </a:cxn>
                <a:cxn ang="0">
                  <a:pos x="1093" y="287"/>
                </a:cxn>
                <a:cxn ang="0">
                  <a:pos x="1145" y="313"/>
                </a:cxn>
                <a:cxn ang="0">
                  <a:pos x="1217" y="411"/>
                </a:cxn>
                <a:cxn ang="0">
                  <a:pos x="1243" y="521"/>
                </a:cxn>
                <a:cxn ang="0">
                  <a:pos x="1233" y="584"/>
                </a:cxn>
                <a:cxn ang="0">
                  <a:pos x="1196" y="620"/>
                </a:cxn>
                <a:cxn ang="0">
                  <a:pos x="1161" y="552"/>
                </a:cxn>
                <a:cxn ang="0">
                  <a:pos x="1104" y="521"/>
                </a:cxn>
                <a:cxn ang="0">
                  <a:pos x="1020" y="500"/>
                </a:cxn>
                <a:cxn ang="0">
                  <a:pos x="900" y="547"/>
                </a:cxn>
                <a:cxn ang="0">
                  <a:pos x="740" y="578"/>
                </a:cxn>
                <a:cxn ang="0">
                  <a:pos x="635" y="558"/>
                </a:cxn>
                <a:cxn ang="0">
                  <a:pos x="719" y="615"/>
                </a:cxn>
                <a:cxn ang="0">
                  <a:pos x="848" y="620"/>
                </a:cxn>
                <a:cxn ang="0">
                  <a:pos x="999" y="573"/>
                </a:cxn>
                <a:cxn ang="0">
                  <a:pos x="1031" y="610"/>
                </a:cxn>
                <a:cxn ang="0">
                  <a:pos x="1041" y="672"/>
                </a:cxn>
                <a:cxn ang="0">
                  <a:pos x="1078" y="620"/>
                </a:cxn>
                <a:cxn ang="0">
                  <a:pos x="1078" y="552"/>
                </a:cxn>
                <a:cxn ang="0">
                  <a:pos x="1140" y="589"/>
                </a:cxn>
                <a:cxn ang="0">
                  <a:pos x="1171" y="693"/>
                </a:cxn>
                <a:cxn ang="0">
                  <a:pos x="1135" y="781"/>
                </a:cxn>
                <a:cxn ang="0">
                  <a:pos x="1166" y="838"/>
                </a:cxn>
                <a:cxn ang="0">
                  <a:pos x="1161" y="906"/>
                </a:cxn>
                <a:cxn ang="0">
                  <a:pos x="1072" y="1016"/>
                </a:cxn>
                <a:cxn ang="0">
                  <a:pos x="1020" y="1047"/>
                </a:cxn>
                <a:cxn ang="0">
                  <a:pos x="895" y="1047"/>
                </a:cxn>
                <a:cxn ang="0">
                  <a:pos x="813" y="1140"/>
                </a:cxn>
                <a:cxn ang="0">
                  <a:pos x="719" y="1166"/>
                </a:cxn>
                <a:cxn ang="0">
                  <a:pos x="573" y="1213"/>
                </a:cxn>
                <a:cxn ang="0">
                  <a:pos x="542" y="1291"/>
                </a:cxn>
                <a:cxn ang="0">
                  <a:pos x="457" y="1451"/>
                </a:cxn>
                <a:cxn ang="0">
                  <a:pos x="151" y="1357"/>
                </a:cxn>
                <a:cxn ang="0">
                  <a:pos x="12" y="1188"/>
                </a:cxn>
                <a:cxn ang="0">
                  <a:pos x="0" y="943"/>
                </a:cxn>
                <a:cxn ang="0">
                  <a:pos x="141" y="906"/>
                </a:cxn>
                <a:cxn ang="0">
                  <a:pos x="141" y="906"/>
                </a:cxn>
              </a:cxnLst>
              <a:rect l="0" t="0" r="r" b="b"/>
              <a:pathLst>
                <a:path w="1243" h="1451">
                  <a:moveTo>
                    <a:pt x="141" y="906"/>
                  </a:moveTo>
                  <a:lnTo>
                    <a:pt x="292" y="812"/>
                  </a:lnTo>
                  <a:lnTo>
                    <a:pt x="360" y="697"/>
                  </a:lnTo>
                  <a:lnTo>
                    <a:pt x="444" y="563"/>
                  </a:lnTo>
                  <a:lnTo>
                    <a:pt x="371" y="453"/>
                  </a:lnTo>
                  <a:lnTo>
                    <a:pt x="407" y="390"/>
                  </a:lnTo>
                  <a:lnTo>
                    <a:pt x="469" y="313"/>
                  </a:lnTo>
                  <a:lnTo>
                    <a:pt x="397" y="245"/>
                  </a:lnTo>
                  <a:lnTo>
                    <a:pt x="416" y="188"/>
                  </a:lnTo>
                  <a:lnTo>
                    <a:pt x="489" y="104"/>
                  </a:lnTo>
                  <a:lnTo>
                    <a:pt x="604" y="94"/>
                  </a:lnTo>
                  <a:lnTo>
                    <a:pt x="832" y="37"/>
                  </a:lnTo>
                  <a:lnTo>
                    <a:pt x="958" y="0"/>
                  </a:lnTo>
                  <a:lnTo>
                    <a:pt x="1025" y="0"/>
                  </a:lnTo>
                  <a:lnTo>
                    <a:pt x="1098" y="125"/>
                  </a:lnTo>
                  <a:lnTo>
                    <a:pt x="1135" y="120"/>
                  </a:lnTo>
                  <a:lnTo>
                    <a:pt x="1182" y="188"/>
                  </a:lnTo>
                  <a:lnTo>
                    <a:pt x="1192" y="282"/>
                  </a:lnTo>
                  <a:lnTo>
                    <a:pt x="1119" y="230"/>
                  </a:lnTo>
                  <a:lnTo>
                    <a:pt x="1051" y="214"/>
                  </a:lnTo>
                  <a:lnTo>
                    <a:pt x="859" y="240"/>
                  </a:lnTo>
                  <a:lnTo>
                    <a:pt x="745" y="308"/>
                  </a:lnTo>
                  <a:lnTo>
                    <a:pt x="879" y="298"/>
                  </a:lnTo>
                  <a:lnTo>
                    <a:pt x="1005" y="266"/>
                  </a:lnTo>
                  <a:lnTo>
                    <a:pt x="1031" y="292"/>
                  </a:lnTo>
                  <a:lnTo>
                    <a:pt x="1057" y="364"/>
                  </a:lnTo>
                  <a:lnTo>
                    <a:pt x="1093" y="287"/>
                  </a:lnTo>
                  <a:lnTo>
                    <a:pt x="1145" y="313"/>
                  </a:lnTo>
                  <a:lnTo>
                    <a:pt x="1217" y="411"/>
                  </a:lnTo>
                  <a:lnTo>
                    <a:pt x="1243" y="521"/>
                  </a:lnTo>
                  <a:lnTo>
                    <a:pt x="1233" y="584"/>
                  </a:lnTo>
                  <a:lnTo>
                    <a:pt x="1196" y="620"/>
                  </a:lnTo>
                  <a:lnTo>
                    <a:pt x="1161" y="552"/>
                  </a:lnTo>
                  <a:lnTo>
                    <a:pt x="1104" y="521"/>
                  </a:lnTo>
                  <a:lnTo>
                    <a:pt x="1020" y="500"/>
                  </a:lnTo>
                  <a:lnTo>
                    <a:pt x="900" y="547"/>
                  </a:lnTo>
                  <a:lnTo>
                    <a:pt x="740" y="578"/>
                  </a:lnTo>
                  <a:lnTo>
                    <a:pt x="635" y="558"/>
                  </a:lnTo>
                  <a:lnTo>
                    <a:pt x="719" y="615"/>
                  </a:lnTo>
                  <a:lnTo>
                    <a:pt x="848" y="620"/>
                  </a:lnTo>
                  <a:lnTo>
                    <a:pt x="999" y="573"/>
                  </a:lnTo>
                  <a:lnTo>
                    <a:pt x="1031" y="610"/>
                  </a:lnTo>
                  <a:lnTo>
                    <a:pt x="1041" y="672"/>
                  </a:lnTo>
                  <a:lnTo>
                    <a:pt x="1078" y="620"/>
                  </a:lnTo>
                  <a:lnTo>
                    <a:pt x="1078" y="552"/>
                  </a:lnTo>
                  <a:lnTo>
                    <a:pt x="1140" y="589"/>
                  </a:lnTo>
                  <a:lnTo>
                    <a:pt x="1171" y="693"/>
                  </a:lnTo>
                  <a:lnTo>
                    <a:pt x="1135" y="781"/>
                  </a:lnTo>
                  <a:lnTo>
                    <a:pt x="1166" y="838"/>
                  </a:lnTo>
                  <a:lnTo>
                    <a:pt x="1161" y="906"/>
                  </a:lnTo>
                  <a:lnTo>
                    <a:pt x="1072" y="1016"/>
                  </a:lnTo>
                  <a:lnTo>
                    <a:pt x="1020" y="1047"/>
                  </a:lnTo>
                  <a:lnTo>
                    <a:pt x="895" y="1047"/>
                  </a:lnTo>
                  <a:lnTo>
                    <a:pt x="813" y="1140"/>
                  </a:lnTo>
                  <a:lnTo>
                    <a:pt x="719" y="1166"/>
                  </a:lnTo>
                  <a:lnTo>
                    <a:pt x="573" y="1213"/>
                  </a:lnTo>
                  <a:lnTo>
                    <a:pt x="542" y="1291"/>
                  </a:lnTo>
                  <a:lnTo>
                    <a:pt x="457" y="1451"/>
                  </a:lnTo>
                  <a:lnTo>
                    <a:pt x="151" y="1357"/>
                  </a:lnTo>
                  <a:lnTo>
                    <a:pt x="12" y="1188"/>
                  </a:lnTo>
                  <a:lnTo>
                    <a:pt x="0" y="943"/>
                  </a:lnTo>
                  <a:lnTo>
                    <a:pt x="141" y="906"/>
                  </a:lnTo>
                  <a:lnTo>
                    <a:pt x="141" y="906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8326892" y="3406546"/>
              <a:ext cx="83890" cy="39014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68" y="37"/>
                </a:cxn>
                <a:cxn ang="0">
                  <a:pos x="162" y="0"/>
                </a:cxn>
                <a:cxn ang="0">
                  <a:pos x="239" y="89"/>
                </a:cxn>
                <a:cxn ang="0">
                  <a:pos x="131" y="101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39" h="131">
                  <a:moveTo>
                    <a:pt x="0" y="131"/>
                  </a:moveTo>
                  <a:lnTo>
                    <a:pt x="68" y="37"/>
                  </a:lnTo>
                  <a:lnTo>
                    <a:pt x="162" y="0"/>
                  </a:lnTo>
                  <a:lnTo>
                    <a:pt x="239" y="89"/>
                  </a:lnTo>
                  <a:lnTo>
                    <a:pt x="131" y="101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8300327" y="3485755"/>
              <a:ext cx="206928" cy="42560"/>
            </a:xfrm>
            <a:custGeom>
              <a:avLst/>
              <a:gdLst/>
              <a:ahLst/>
              <a:cxnLst>
                <a:cxn ang="0">
                  <a:pos x="203" y="115"/>
                </a:cxn>
                <a:cxn ang="0">
                  <a:pos x="68" y="141"/>
                </a:cxn>
                <a:cxn ang="0">
                  <a:pos x="0" y="105"/>
                </a:cxn>
                <a:cxn ang="0">
                  <a:pos x="0" y="58"/>
                </a:cxn>
                <a:cxn ang="0">
                  <a:pos x="136" y="27"/>
                </a:cxn>
                <a:cxn ang="0">
                  <a:pos x="265" y="27"/>
                </a:cxn>
                <a:cxn ang="0">
                  <a:pos x="385" y="0"/>
                </a:cxn>
                <a:cxn ang="0">
                  <a:pos x="448" y="6"/>
                </a:cxn>
                <a:cxn ang="0">
                  <a:pos x="505" y="0"/>
                </a:cxn>
                <a:cxn ang="0">
                  <a:pos x="573" y="37"/>
                </a:cxn>
                <a:cxn ang="0">
                  <a:pos x="594" y="94"/>
                </a:cxn>
                <a:cxn ang="0">
                  <a:pos x="494" y="63"/>
                </a:cxn>
                <a:cxn ang="0">
                  <a:pos x="322" y="84"/>
                </a:cxn>
                <a:cxn ang="0">
                  <a:pos x="203" y="115"/>
                </a:cxn>
                <a:cxn ang="0">
                  <a:pos x="203" y="115"/>
                </a:cxn>
              </a:cxnLst>
              <a:rect l="0" t="0" r="r" b="b"/>
              <a:pathLst>
                <a:path w="594" h="141">
                  <a:moveTo>
                    <a:pt x="203" y="115"/>
                  </a:moveTo>
                  <a:lnTo>
                    <a:pt x="68" y="141"/>
                  </a:lnTo>
                  <a:lnTo>
                    <a:pt x="0" y="105"/>
                  </a:lnTo>
                  <a:lnTo>
                    <a:pt x="0" y="58"/>
                  </a:lnTo>
                  <a:lnTo>
                    <a:pt x="136" y="27"/>
                  </a:lnTo>
                  <a:lnTo>
                    <a:pt x="265" y="27"/>
                  </a:lnTo>
                  <a:lnTo>
                    <a:pt x="385" y="0"/>
                  </a:lnTo>
                  <a:lnTo>
                    <a:pt x="448" y="6"/>
                  </a:lnTo>
                  <a:lnTo>
                    <a:pt x="505" y="0"/>
                  </a:lnTo>
                  <a:lnTo>
                    <a:pt x="573" y="37"/>
                  </a:lnTo>
                  <a:lnTo>
                    <a:pt x="594" y="94"/>
                  </a:lnTo>
                  <a:lnTo>
                    <a:pt x="494" y="63"/>
                  </a:lnTo>
                  <a:lnTo>
                    <a:pt x="322" y="84"/>
                  </a:lnTo>
                  <a:lnTo>
                    <a:pt x="203" y="115"/>
                  </a:lnTo>
                  <a:lnTo>
                    <a:pt x="203" y="115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8315707" y="3548414"/>
              <a:ext cx="216716" cy="74480"/>
            </a:xfrm>
            <a:custGeom>
              <a:avLst/>
              <a:gdLst/>
              <a:ahLst/>
              <a:cxnLst>
                <a:cxn ang="0">
                  <a:pos x="110" y="183"/>
                </a:cxn>
                <a:cxn ang="0">
                  <a:pos x="16" y="157"/>
                </a:cxn>
                <a:cxn ang="0">
                  <a:pos x="0" y="120"/>
                </a:cxn>
                <a:cxn ang="0">
                  <a:pos x="31" y="89"/>
                </a:cxn>
                <a:cxn ang="0">
                  <a:pos x="110" y="89"/>
                </a:cxn>
                <a:cxn ang="0">
                  <a:pos x="249" y="94"/>
                </a:cxn>
                <a:cxn ang="0">
                  <a:pos x="395" y="89"/>
                </a:cxn>
                <a:cxn ang="0">
                  <a:pos x="432" y="115"/>
                </a:cxn>
                <a:cxn ang="0">
                  <a:pos x="531" y="115"/>
                </a:cxn>
                <a:cxn ang="0">
                  <a:pos x="557" y="0"/>
                </a:cxn>
                <a:cxn ang="0">
                  <a:pos x="620" y="120"/>
                </a:cxn>
                <a:cxn ang="0">
                  <a:pos x="613" y="256"/>
                </a:cxn>
                <a:cxn ang="0">
                  <a:pos x="557" y="193"/>
                </a:cxn>
                <a:cxn ang="0">
                  <a:pos x="500" y="162"/>
                </a:cxn>
                <a:cxn ang="0">
                  <a:pos x="395" y="146"/>
                </a:cxn>
                <a:cxn ang="0">
                  <a:pos x="296" y="188"/>
                </a:cxn>
                <a:cxn ang="0">
                  <a:pos x="110" y="183"/>
                </a:cxn>
                <a:cxn ang="0">
                  <a:pos x="110" y="183"/>
                </a:cxn>
              </a:cxnLst>
              <a:rect l="0" t="0" r="r" b="b"/>
              <a:pathLst>
                <a:path w="620" h="256">
                  <a:moveTo>
                    <a:pt x="110" y="183"/>
                  </a:moveTo>
                  <a:lnTo>
                    <a:pt x="16" y="157"/>
                  </a:lnTo>
                  <a:lnTo>
                    <a:pt x="0" y="120"/>
                  </a:lnTo>
                  <a:lnTo>
                    <a:pt x="31" y="89"/>
                  </a:lnTo>
                  <a:lnTo>
                    <a:pt x="110" y="89"/>
                  </a:lnTo>
                  <a:lnTo>
                    <a:pt x="249" y="94"/>
                  </a:lnTo>
                  <a:lnTo>
                    <a:pt x="395" y="89"/>
                  </a:lnTo>
                  <a:lnTo>
                    <a:pt x="432" y="115"/>
                  </a:lnTo>
                  <a:lnTo>
                    <a:pt x="531" y="115"/>
                  </a:lnTo>
                  <a:lnTo>
                    <a:pt x="557" y="0"/>
                  </a:lnTo>
                  <a:lnTo>
                    <a:pt x="620" y="120"/>
                  </a:lnTo>
                  <a:lnTo>
                    <a:pt x="613" y="256"/>
                  </a:lnTo>
                  <a:lnTo>
                    <a:pt x="557" y="193"/>
                  </a:lnTo>
                  <a:lnTo>
                    <a:pt x="500" y="162"/>
                  </a:lnTo>
                  <a:lnTo>
                    <a:pt x="395" y="146"/>
                  </a:lnTo>
                  <a:lnTo>
                    <a:pt x="296" y="188"/>
                  </a:lnTo>
                  <a:lnTo>
                    <a:pt x="110" y="183"/>
                  </a:lnTo>
                  <a:lnTo>
                    <a:pt x="110" y="183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8350661" y="3626441"/>
              <a:ext cx="169178" cy="60294"/>
            </a:xfrm>
            <a:custGeom>
              <a:avLst/>
              <a:gdLst/>
              <a:ahLst/>
              <a:cxnLst>
                <a:cxn ang="0">
                  <a:pos x="63" y="187"/>
                </a:cxn>
                <a:cxn ang="0">
                  <a:pos x="0" y="119"/>
                </a:cxn>
                <a:cxn ang="0">
                  <a:pos x="47" y="88"/>
                </a:cxn>
                <a:cxn ang="0">
                  <a:pos x="124" y="109"/>
                </a:cxn>
                <a:cxn ang="0">
                  <a:pos x="229" y="114"/>
                </a:cxn>
                <a:cxn ang="0">
                  <a:pos x="395" y="79"/>
                </a:cxn>
                <a:cxn ang="0">
                  <a:pos x="432" y="0"/>
                </a:cxn>
                <a:cxn ang="0">
                  <a:pos x="484" y="114"/>
                </a:cxn>
                <a:cxn ang="0">
                  <a:pos x="432" y="156"/>
                </a:cxn>
                <a:cxn ang="0">
                  <a:pos x="375" y="125"/>
                </a:cxn>
                <a:cxn ang="0">
                  <a:pos x="140" y="203"/>
                </a:cxn>
                <a:cxn ang="0">
                  <a:pos x="63" y="187"/>
                </a:cxn>
                <a:cxn ang="0">
                  <a:pos x="63" y="187"/>
                </a:cxn>
              </a:cxnLst>
              <a:rect l="0" t="0" r="r" b="b"/>
              <a:pathLst>
                <a:path w="484" h="203">
                  <a:moveTo>
                    <a:pt x="63" y="187"/>
                  </a:moveTo>
                  <a:lnTo>
                    <a:pt x="0" y="119"/>
                  </a:lnTo>
                  <a:lnTo>
                    <a:pt x="47" y="88"/>
                  </a:lnTo>
                  <a:lnTo>
                    <a:pt x="124" y="109"/>
                  </a:lnTo>
                  <a:lnTo>
                    <a:pt x="229" y="114"/>
                  </a:lnTo>
                  <a:lnTo>
                    <a:pt x="395" y="79"/>
                  </a:lnTo>
                  <a:lnTo>
                    <a:pt x="432" y="0"/>
                  </a:lnTo>
                  <a:lnTo>
                    <a:pt x="484" y="114"/>
                  </a:lnTo>
                  <a:lnTo>
                    <a:pt x="432" y="156"/>
                  </a:lnTo>
                  <a:lnTo>
                    <a:pt x="375" y="125"/>
                  </a:lnTo>
                  <a:lnTo>
                    <a:pt x="140" y="203"/>
                  </a:lnTo>
                  <a:lnTo>
                    <a:pt x="63" y="187"/>
                  </a:lnTo>
                  <a:lnTo>
                    <a:pt x="63" y="187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8104584" y="3629987"/>
              <a:ext cx="392884" cy="235263"/>
            </a:xfrm>
            <a:custGeom>
              <a:avLst/>
              <a:gdLst/>
              <a:ahLst/>
              <a:cxnLst>
                <a:cxn ang="0">
                  <a:pos x="542" y="354"/>
                </a:cxn>
                <a:cxn ang="0">
                  <a:pos x="625" y="364"/>
                </a:cxn>
                <a:cxn ang="0">
                  <a:pos x="682" y="328"/>
                </a:cxn>
                <a:cxn ang="0">
                  <a:pos x="771" y="338"/>
                </a:cxn>
                <a:cxn ang="0">
                  <a:pos x="869" y="322"/>
                </a:cxn>
                <a:cxn ang="0">
                  <a:pos x="937" y="296"/>
                </a:cxn>
                <a:cxn ang="0">
                  <a:pos x="1015" y="234"/>
                </a:cxn>
                <a:cxn ang="0">
                  <a:pos x="1057" y="275"/>
                </a:cxn>
                <a:cxn ang="0">
                  <a:pos x="1124" y="197"/>
                </a:cxn>
                <a:cxn ang="0">
                  <a:pos x="1124" y="281"/>
                </a:cxn>
                <a:cxn ang="0">
                  <a:pos x="1072" y="380"/>
                </a:cxn>
                <a:cxn ang="0">
                  <a:pos x="942" y="406"/>
                </a:cxn>
                <a:cxn ang="0">
                  <a:pos x="895" y="411"/>
                </a:cxn>
                <a:cxn ang="0">
                  <a:pos x="832" y="467"/>
                </a:cxn>
                <a:cxn ang="0">
                  <a:pos x="700" y="504"/>
                </a:cxn>
                <a:cxn ang="0">
                  <a:pos x="520" y="510"/>
                </a:cxn>
                <a:cxn ang="0">
                  <a:pos x="537" y="519"/>
                </a:cxn>
                <a:cxn ang="0">
                  <a:pos x="565" y="533"/>
                </a:cxn>
                <a:cxn ang="0">
                  <a:pos x="594" y="556"/>
                </a:cxn>
                <a:cxn ang="0">
                  <a:pos x="448" y="629"/>
                </a:cxn>
                <a:cxn ang="0">
                  <a:pos x="399" y="797"/>
                </a:cxn>
                <a:cxn ang="0">
                  <a:pos x="160" y="736"/>
                </a:cxn>
                <a:cxn ang="0">
                  <a:pos x="25" y="584"/>
                </a:cxn>
                <a:cxn ang="0">
                  <a:pos x="0" y="469"/>
                </a:cxn>
                <a:cxn ang="0">
                  <a:pos x="0" y="307"/>
                </a:cxn>
                <a:cxn ang="0">
                  <a:pos x="36" y="462"/>
                </a:cxn>
                <a:cxn ang="0">
                  <a:pos x="166" y="541"/>
                </a:cxn>
                <a:cxn ang="0">
                  <a:pos x="360" y="348"/>
                </a:cxn>
                <a:cxn ang="0">
                  <a:pos x="344" y="171"/>
                </a:cxn>
                <a:cxn ang="0">
                  <a:pos x="381" y="0"/>
                </a:cxn>
                <a:cxn ang="0">
                  <a:pos x="428" y="140"/>
                </a:cxn>
                <a:cxn ang="0">
                  <a:pos x="510" y="223"/>
                </a:cxn>
                <a:cxn ang="0">
                  <a:pos x="536" y="286"/>
                </a:cxn>
                <a:cxn ang="0">
                  <a:pos x="542" y="354"/>
                </a:cxn>
                <a:cxn ang="0">
                  <a:pos x="542" y="354"/>
                </a:cxn>
              </a:cxnLst>
              <a:rect l="0" t="0" r="r" b="b"/>
              <a:pathLst>
                <a:path w="1124" h="797">
                  <a:moveTo>
                    <a:pt x="542" y="354"/>
                  </a:moveTo>
                  <a:lnTo>
                    <a:pt x="625" y="364"/>
                  </a:lnTo>
                  <a:lnTo>
                    <a:pt x="682" y="328"/>
                  </a:lnTo>
                  <a:lnTo>
                    <a:pt x="771" y="338"/>
                  </a:lnTo>
                  <a:lnTo>
                    <a:pt x="869" y="322"/>
                  </a:lnTo>
                  <a:lnTo>
                    <a:pt x="937" y="296"/>
                  </a:lnTo>
                  <a:lnTo>
                    <a:pt x="1015" y="234"/>
                  </a:lnTo>
                  <a:lnTo>
                    <a:pt x="1057" y="275"/>
                  </a:lnTo>
                  <a:lnTo>
                    <a:pt x="1124" y="197"/>
                  </a:lnTo>
                  <a:lnTo>
                    <a:pt x="1124" y="281"/>
                  </a:lnTo>
                  <a:lnTo>
                    <a:pt x="1072" y="380"/>
                  </a:lnTo>
                  <a:lnTo>
                    <a:pt x="942" y="406"/>
                  </a:lnTo>
                  <a:lnTo>
                    <a:pt x="895" y="411"/>
                  </a:lnTo>
                  <a:lnTo>
                    <a:pt x="832" y="467"/>
                  </a:lnTo>
                  <a:lnTo>
                    <a:pt x="700" y="504"/>
                  </a:lnTo>
                  <a:lnTo>
                    <a:pt x="520" y="510"/>
                  </a:lnTo>
                  <a:lnTo>
                    <a:pt x="537" y="519"/>
                  </a:lnTo>
                  <a:lnTo>
                    <a:pt x="565" y="533"/>
                  </a:lnTo>
                  <a:lnTo>
                    <a:pt x="594" y="556"/>
                  </a:lnTo>
                  <a:lnTo>
                    <a:pt x="448" y="629"/>
                  </a:lnTo>
                  <a:lnTo>
                    <a:pt x="399" y="797"/>
                  </a:lnTo>
                  <a:lnTo>
                    <a:pt x="160" y="736"/>
                  </a:lnTo>
                  <a:lnTo>
                    <a:pt x="25" y="584"/>
                  </a:lnTo>
                  <a:lnTo>
                    <a:pt x="0" y="469"/>
                  </a:lnTo>
                  <a:lnTo>
                    <a:pt x="0" y="307"/>
                  </a:lnTo>
                  <a:lnTo>
                    <a:pt x="36" y="462"/>
                  </a:lnTo>
                  <a:lnTo>
                    <a:pt x="166" y="541"/>
                  </a:lnTo>
                  <a:lnTo>
                    <a:pt x="360" y="348"/>
                  </a:lnTo>
                  <a:lnTo>
                    <a:pt x="344" y="171"/>
                  </a:lnTo>
                  <a:lnTo>
                    <a:pt x="381" y="0"/>
                  </a:lnTo>
                  <a:lnTo>
                    <a:pt x="428" y="140"/>
                  </a:lnTo>
                  <a:lnTo>
                    <a:pt x="510" y="223"/>
                  </a:lnTo>
                  <a:lnTo>
                    <a:pt x="536" y="286"/>
                  </a:lnTo>
                  <a:lnTo>
                    <a:pt x="542" y="354"/>
                  </a:lnTo>
                  <a:lnTo>
                    <a:pt x="542" y="354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8234614" y="3575605"/>
              <a:ext cx="47538" cy="67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" y="21"/>
                </a:cxn>
                <a:cxn ang="0">
                  <a:pos x="113" y="57"/>
                </a:cxn>
                <a:cxn ang="0">
                  <a:pos x="134" y="136"/>
                </a:cxn>
                <a:cxn ang="0">
                  <a:pos x="92" y="193"/>
                </a:cxn>
                <a:cxn ang="0">
                  <a:pos x="45" y="230"/>
                </a:cxn>
                <a:cxn ang="0">
                  <a:pos x="73" y="1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4" h="230">
                  <a:moveTo>
                    <a:pt x="0" y="0"/>
                  </a:moveTo>
                  <a:lnTo>
                    <a:pt x="73" y="21"/>
                  </a:lnTo>
                  <a:lnTo>
                    <a:pt x="113" y="57"/>
                  </a:lnTo>
                  <a:lnTo>
                    <a:pt x="134" y="136"/>
                  </a:lnTo>
                  <a:lnTo>
                    <a:pt x="92" y="193"/>
                  </a:lnTo>
                  <a:lnTo>
                    <a:pt x="45" y="230"/>
                  </a:lnTo>
                  <a:lnTo>
                    <a:pt x="73" y="1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8136742" y="3605161"/>
              <a:ext cx="121640" cy="95761"/>
            </a:xfrm>
            <a:custGeom>
              <a:avLst/>
              <a:gdLst/>
              <a:ahLst/>
              <a:cxnLst>
                <a:cxn ang="0">
                  <a:pos x="347" y="36"/>
                </a:cxn>
                <a:cxn ang="0">
                  <a:pos x="332" y="64"/>
                </a:cxn>
                <a:cxn ang="0">
                  <a:pos x="317" y="89"/>
                </a:cxn>
                <a:cxn ang="0">
                  <a:pos x="300" y="112"/>
                </a:cxn>
                <a:cxn ang="0">
                  <a:pos x="282" y="135"/>
                </a:cxn>
                <a:cxn ang="0">
                  <a:pos x="265" y="154"/>
                </a:cxn>
                <a:cxn ang="0">
                  <a:pos x="247" y="173"/>
                </a:cxn>
                <a:cxn ang="0">
                  <a:pos x="206" y="205"/>
                </a:cxn>
                <a:cxn ang="0">
                  <a:pos x="185" y="221"/>
                </a:cxn>
                <a:cxn ang="0">
                  <a:pos x="163" y="236"/>
                </a:cxn>
                <a:cxn ang="0">
                  <a:pos x="140" y="249"/>
                </a:cxn>
                <a:cxn ang="0">
                  <a:pos x="116" y="264"/>
                </a:cxn>
                <a:cxn ang="0">
                  <a:pos x="91" y="278"/>
                </a:cxn>
                <a:cxn ang="0">
                  <a:pos x="66" y="292"/>
                </a:cxn>
                <a:cxn ang="0">
                  <a:pos x="39" y="307"/>
                </a:cxn>
                <a:cxn ang="0">
                  <a:pos x="12" y="322"/>
                </a:cxn>
                <a:cxn ang="0">
                  <a:pos x="0" y="320"/>
                </a:cxn>
                <a:cxn ang="0">
                  <a:pos x="3" y="307"/>
                </a:cxn>
                <a:cxn ang="0">
                  <a:pos x="29" y="292"/>
                </a:cxn>
                <a:cxn ang="0">
                  <a:pos x="54" y="278"/>
                </a:cxn>
                <a:cxn ang="0">
                  <a:pos x="78" y="263"/>
                </a:cxn>
                <a:cxn ang="0">
                  <a:pos x="100" y="248"/>
                </a:cxn>
                <a:cxn ang="0">
                  <a:pos x="121" y="233"/>
                </a:cxn>
                <a:cxn ang="0">
                  <a:pos x="140" y="217"/>
                </a:cxn>
                <a:cxn ang="0">
                  <a:pos x="179" y="185"/>
                </a:cxn>
                <a:cxn ang="0">
                  <a:pos x="213" y="149"/>
                </a:cxn>
                <a:cxn ang="0">
                  <a:pos x="244" y="110"/>
                </a:cxn>
                <a:cxn ang="0">
                  <a:pos x="259" y="89"/>
                </a:cxn>
                <a:cxn ang="0">
                  <a:pos x="274" y="65"/>
                </a:cxn>
                <a:cxn ang="0">
                  <a:pos x="302" y="14"/>
                </a:cxn>
                <a:cxn ang="0">
                  <a:pos x="318" y="0"/>
                </a:cxn>
                <a:cxn ang="0">
                  <a:pos x="336" y="3"/>
                </a:cxn>
                <a:cxn ang="0">
                  <a:pos x="347" y="36"/>
                </a:cxn>
                <a:cxn ang="0">
                  <a:pos x="347" y="36"/>
                </a:cxn>
              </a:cxnLst>
              <a:rect l="0" t="0" r="r" b="b"/>
              <a:pathLst>
                <a:path w="347" h="322">
                  <a:moveTo>
                    <a:pt x="347" y="36"/>
                  </a:moveTo>
                  <a:lnTo>
                    <a:pt x="332" y="64"/>
                  </a:lnTo>
                  <a:lnTo>
                    <a:pt x="317" y="89"/>
                  </a:lnTo>
                  <a:lnTo>
                    <a:pt x="300" y="112"/>
                  </a:lnTo>
                  <a:lnTo>
                    <a:pt x="282" y="135"/>
                  </a:lnTo>
                  <a:lnTo>
                    <a:pt x="265" y="154"/>
                  </a:lnTo>
                  <a:lnTo>
                    <a:pt x="247" y="173"/>
                  </a:lnTo>
                  <a:lnTo>
                    <a:pt x="206" y="205"/>
                  </a:lnTo>
                  <a:lnTo>
                    <a:pt x="185" y="221"/>
                  </a:lnTo>
                  <a:lnTo>
                    <a:pt x="163" y="236"/>
                  </a:lnTo>
                  <a:lnTo>
                    <a:pt x="140" y="249"/>
                  </a:lnTo>
                  <a:lnTo>
                    <a:pt x="116" y="264"/>
                  </a:lnTo>
                  <a:lnTo>
                    <a:pt x="91" y="278"/>
                  </a:lnTo>
                  <a:lnTo>
                    <a:pt x="66" y="292"/>
                  </a:lnTo>
                  <a:lnTo>
                    <a:pt x="39" y="307"/>
                  </a:lnTo>
                  <a:lnTo>
                    <a:pt x="12" y="322"/>
                  </a:lnTo>
                  <a:lnTo>
                    <a:pt x="0" y="320"/>
                  </a:lnTo>
                  <a:lnTo>
                    <a:pt x="3" y="307"/>
                  </a:lnTo>
                  <a:lnTo>
                    <a:pt x="29" y="292"/>
                  </a:lnTo>
                  <a:lnTo>
                    <a:pt x="54" y="278"/>
                  </a:lnTo>
                  <a:lnTo>
                    <a:pt x="78" y="263"/>
                  </a:lnTo>
                  <a:lnTo>
                    <a:pt x="100" y="248"/>
                  </a:lnTo>
                  <a:lnTo>
                    <a:pt x="121" y="233"/>
                  </a:lnTo>
                  <a:lnTo>
                    <a:pt x="140" y="217"/>
                  </a:lnTo>
                  <a:lnTo>
                    <a:pt x="179" y="185"/>
                  </a:lnTo>
                  <a:lnTo>
                    <a:pt x="213" y="149"/>
                  </a:lnTo>
                  <a:lnTo>
                    <a:pt x="244" y="110"/>
                  </a:lnTo>
                  <a:lnTo>
                    <a:pt x="259" y="89"/>
                  </a:lnTo>
                  <a:lnTo>
                    <a:pt x="274" y="65"/>
                  </a:lnTo>
                  <a:lnTo>
                    <a:pt x="302" y="14"/>
                  </a:lnTo>
                  <a:lnTo>
                    <a:pt x="318" y="0"/>
                  </a:lnTo>
                  <a:lnTo>
                    <a:pt x="336" y="3"/>
                  </a:lnTo>
                  <a:lnTo>
                    <a:pt x="347" y="36"/>
                  </a:lnTo>
                  <a:lnTo>
                    <a:pt x="347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8297531" y="3749392"/>
              <a:ext cx="125835" cy="46107"/>
            </a:xfrm>
            <a:custGeom>
              <a:avLst/>
              <a:gdLst/>
              <a:ahLst/>
              <a:cxnLst>
                <a:cxn ang="0">
                  <a:pos x="10" y="122"/>
                </a:cxn>
                <a:cxn ang="0">
                  <a:pos x="75" y="135"/>
                </a:cxn>
                <a:cxn ang="0">
                  <a:pos x="133" y="128"/>
                </a:cxn>
                <a:cxn ang="0">
                  <a:pos x="191" y="107"/>
                </a:cxn>
                <a:cxn ang="0">
                  <a:pos x="221" y="93"/>
                </a:cxn>
                <a:cxn ang="0">
                  <a:pos x="253" y="77"/>
                </a:cxn>
                <a:cxn ang="0">
                  <a:pos x="346" y="0"/>
                </a:cxn>
                <a:cxn ang="0">
                  <a:pos x="358" y="0"/>
                </a:cxn>
                <a:cxn ang="0">
                  <a:pos x="359" y="11"/>
                </a:cxn>
                <a:cxn ang="0">
                  <a:pos x="338" y="38"/>
                </a:cxn>
                <a:cxn ang="0">
                  <a:pos x="322" y="64"/>
                </a:cxn>
                <a:cxn ang="0">
                  <a:pos x="304" y="89"/>
                </a:cxn>
                <a:cxn ang="0">
                  <a:pos x="282" y="115"/>
                </a:cxn>
                <a:cxn ang="0">
                  <a:pos x="246" y="131"/>
                </a:cxn>
                <a:cxn ang="0">
                  <a:pos x="211" y="144"/>
                </a:cxn>
                <a:cxn ang="0">
                  <a:pos x="145" y="158"/>
                </a:cxn>
                <a:cxn ang="0">
                  <a:pos x="78" y="156"/>
                </a:cxn>
                <a:cxn ang="0">
                  <a:pos x="5" y="138"/>
                </a:cxn>
                <a:cxn ang="0">
                  <a:pos x="0" y="127"/>
                </a:cxn>
                <a:cxn ang="0">
                  <a:pos x="10" y="122"/>
                </a:cxn>
                <a:cxn ang="0">
                  <a:pos x="10" y="122"/>
                </a:cxn>
              </a:cxnLst>
              <a:rect l="0" t="0" r="r" b="b"/>
              <a:pathLst>
                <a:path w="359" h="158">
                  <a:moveTo>
                    <a:pt x="10" y="122"/>
                  </a:moveTo>
                  <a:lnTo>
                    <a:pt x="75" y="135"/>
                  </a:lnTo>
                  <a:lnTo>
                    <a:pt x="133" y="128"/>
                  </a:lnTo>
                  <a:lnTo>
                    <a:pt x="191" y="107"/>
                  </a:lnTo>
                  <a:lnTo>
                    <a:pt x="221" y="93"/>
                  </a:lnTo>
                  <a:lnTo>
                    <a:pt x="253" y="77"/>
                  </a:lnTo>
                  <a:lnTo>
                    <a:pt x="346" y="0"/>
                  </a:lnTo>
                  <a:lnTo>
                    <a:pt x="358" y="0"/>
                  </a:lnTo>
                  <a:lnTo>
                    <a:pt x="359" y="11"/>
                  </a:lnTo>
                  <a:lnTo>
                    <a:pt x="338" y="38"/>
                  </a:lnTo>
                  <a:lnTo>
                    <a:pt x="322" y="64"/>
                  </a:lnTo>
                  <a:lnTo>
                    <a:pt x="304" y="89"/>
                  </a:lnTo>
                  <a:lnTo>
                    <a:pt x="282" y="115"/>
                  </a:lnTo>
                  <a:lnTo>
                    <a:pt x="246" y="131"/>
                  </a:lnTo>
                  <a:lnTo>
                    <a:pt x="211" y="144"/>
                  </a:lnTo>
                  <a:lnTo>
                    <a:pt x="145" y="158"/>
                  </a:lnTo>
                  <a:lnTo>
                    <a:pt x="78" y="156"/>
                  </a:lnTo>
                  <a:lnTo>
                    <a:pt x="5" y="138"/>
                  </a:lnTo>
                  <a:lnTo>
                    <a:pt x="0" y="127"/>
                  </a:lnTo>
                  <a:lnTo>
                    <a:pt x="10" y="122"/>
                  </a:lnTo>
                  <a:lnTo>
                    <a:pt x="10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8273762" y="3789588"/>
              <a:ext cx="67112" cy="46107"/>
            </a:xfrm>
            <a:custGeom>
              <a:avLst/>
              <a:gdLst/>
              <a:ahLst/>
              <a:cxnLst>
                <a:cxn ang="0">
                  <a:pos x="191" y="19"/>
                </a:cxn>
                <a:cxn ang="0">
                  <a:pos x="174" y="28"/>
                </a:cxn>
                <a:cxn ang="0">
                  <a:pos x="152" y="40"/>
                </a:cxn>
                <a:cxn ang="0">
                  <a:pos x="113" y="62"/>
                </a:cxn>
                <a:cxn ang="0">
                  <a:pos x="78" y="105"/>
                </a:cxn>
                <a:cxn ang="0">
                  <a:pos x="39" y="143"/>
                </a:cxn>
                <a:cxn ang="0">
                  <a:pos x="24" y="154"/>
                </a:cxn>
                <a:cxn ang="0">
                  <a:pos x="10" y="158"/>
                </a:cxn>
                <a:cxn ang="0">
                  <a:pos x="0" y="153"/>
                </a:cxn>
                <a:cxn ang="0">
                  <a:pos x="1" y="141"/>
                </a:cxn>
                <a:cxn ang="0">
                  <a:pos x="39" y="75"/>
                </a:cxn>
                <a:cxn ang="0">
                  <a:pos x="79" y="28"/>
                </a:cxn>
                <a:cxn ang="0">
                  <a:pos x="106" y="7"/>
                </a:cxn>
                <a:cxn ang="0">
                  <a:pos x="132" y="0"/>
                </a:cxn>
                <a:cxn ang="0">
                  <a:pos x="166" y="0"/>
                </a:cxn>
                <a:cxn ang="0">
                  <a:pos x="191" y="6"/>
                </a:cxn>
                <a:cxn ang="0">
                  <a:pos x="191" y="19"/>
                </a:cxn>
                <a:cxn ang="0">
                  <a:pos x="191" y="19"/>
                </a:cxn>
              </a:cxnLst>
              <a:rect l="0" t="0" r="r" b="b"/>
              <a:pathLst>
                <a:path w="191" h="158">
                  <a:moveTo>
                    <a:pt x="191" y="19"/>
                  </a:moveTo>
                  <a:lnTo>
                    <a:pt x="174" y="28"/>
                  </a:lnTo>
                  <a:lnTo>
                    <a:pt x="152" y="40"/>
                  </a:lnTo>
                  <a:lnTo>
                    <a:pt x="113" y="62"/>
                  </a:lnTo>
                  <a:lnTo>
                    <a:pt x="78" y="105"/>
                  </a:lnTo>
                  <a:lnTo>
                    <a:pt x="39" y="143"/>
                  </a:lnTo>
                  <a:lnTo>
                    <a:pt x="24" y="154"/>
                  </a:lnTo>
                  <a:lnTo>
                    <a:pt x="10" y="158"/>
                  </a:lnTo>
                  <a:lnTo>
                    <a:pt x="0" y="153"/>
                  </a:lnTo>
                  <a:lnTo>
                    <a:pt x="1" y="141"/>
                  </a:lnTo>
                  <a:lnTo>
                    <a:pt x="39" y="75"/>
                  </a:lnTo>
                  <a:lnTo>
                    <a:pt x="79" y="28"/>
                  </a:lnTo>
                  <a:lnTo>
                    <a:pt x="106" y="7"/>
                  </a:lnTo>
                  <a:lnTo>
                    <a:pt x="132" y="0"/>
                  </a:lnTo>
                  <a:lnTo>
                    <a:pt x="166" y="0"/>
                  </a:lnTo>
                  <a:lnTo>
                    <a:pt x="191" y="6"/>
                  </a:lnTo>
                  <a:lnTo>
                    <a:pt x="191" y="19"/>
                  </a:lnTo>
                  <a:lnTo>
                    <a:pt x="19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8223428" y="3734023"/>
              <a:ext cx="41945" cy="73298"/>
            </a:xfrm>
            <a:custGeom>
              <a:avLst/>
              <a:gdLst/>
              <a:ahLst/>
              <a:cxnLst>
                <a:cxn ang="0">
                  <a:pos x="104" y="11"/>
                </a:cxn>
                <a:cxn ang="0">
                  <a:pos x="94" y="40"/>
                </a:cxn>
                <a:cxn ang="0">
                  <a:pos x="102" y="71"/>
                </a:cxn>
                <a:cxn ang="0">
                  <a:pos x="123" y="138"/>
                </a:cxn>
                <a:cxn ang="0">
                  <a:pos x="120" y="151"/>
                </a:cxn>
                <a:cxn ang="0">
                  <a:pos x="97" y="181"/>
                </a:cxn>
                <a:cxn ang="0">
                  <a:pos x="72" y="204"/>
                </a:cxn>
                <a:cxn ang="0">
                  <a:pos x="15" y="249"/>
                </a:cxn>
                <a:cxn ang="0">
                  <a:pos x="0" y="248"/>
                </a:cxn>
                <a:cxn ang="0">
                  <a:pos x="2" y="233"/>
                </a:cxn>
                <a:cxn ang="0">
                  <a:pos x="44" y="186"/>
                </a:cxn>
                <a:cxn ang="0">
                  <a:pos x="60" y="161"/>
                </a:cxn>
                <a:cxn ang="0">
                  <a:pos x="77" y="133"/>
                </a:cxn>
                <a:cxn ang="0">
                  <a:pos x="71" y="64"/>
                </a:cxn>
                <a:cxn ang="0">
                  <a:pos x="74" y="32"/>
                </a:cxn>
                <a:cxn ang="0">
                  <a:pos x="91" y="1"/>
                </a:cxn>
                <a:cxn ang="0">
                  <a:pos x="102" y="0"/>
                </a:cxn>
                <a:cxn ang="0">
                  <a:pos x="104" y="11"/>
                </a:cxn>
                <a:cxn ang="0">
                  <a:pos x="104" y="11"/>
                </a:cxn>
              </a:cxnLst>
              <a:rect l="0" t="0" r="r" b="b"/>
              <a:pathLst>
                <a:path w="123" h="249">
                  <a:moveTo>
                    <a:pt x="104" y="11"/>
                  </a:moveTo>
                  <a:lnTo>
                    <a:pt x="94" y="40"/>
                  </a:lnTo>
                  <a:lnTo>
                    <a:pt x="102" y="71"/>
                  </a:lnTo>
                  <a:lnTo>
                    <a:pt x="123" y="138"/>
                  </a:lnTo>
                  <a:lnTo>
                    <a:pt x="120" y="151"/>
                  </a:lnTo>
                  <a:lnTo>
                    <a:pt x="97" y="181"/>
                  </a:lnTo>
                  <a:lnTo>
                    <a:pt x="72" y="204"/>
                  </a:lnTo>
                  <a:lnTo>
                    <a:pt x="15" y="249"/>
                  </a:lnTo>
                  <a:lnTo>
                    <a:pt x="0" y="248"/>
                  </a:lnTo>
                  <a:lnTo>
                    <a:pt x="2" y="233"/>
                  </a:lnTo>
                  <a:lnTo>
                    <a:pt x="44" y="186"/>
                  </a:lnTo>
                  <a:lnTo>
                    <a:pt x="60" y="161"/>
                  </a:lnTo>
                  <a:lnTo>
                    <a:pt x="77" y="133"/>
                  </a:lnTo>
                  <a:lnTo>
                    <a:pt x="71" y="64"/>
                  </a:lnTo>
                  <a:lnTo>
                    <a:pt x="74" y="3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4" y="11"/>
                  </a:lnTo>
                  <a:lnTo>
                    <a:pt x="104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8286346" y="3237487"/>
              <a:ext cx="151002" cy="216348"/>
            </a:xfrm>
            <a:custGeom>
              <a:avLst/>
              <a:gdLst/>
              <a:ahLst/>
              <a:cxnLst>
                <a:cxn ang="0">
                  <a:pos x="365" y="628"/>
                </a:cxn>
                <a:cxn ang="0">
                  <a:pos x="369" y="526"/>
                </a:cxn>
                <a:cxn ang="0">
                  <a:pos x="386" y="434"/>
                </a:cxn>
                <a:cxn ang="0">
                  <a:pos x="395" y="344"/>
                </a:cxn>
                <a:cxn ang="0">
                  <a:pos x="389" y="297"/>
                </a:cxn>
                <a:cxn ang="0">
                  <a:pos x="374" y="248"/>
                </a:cxn>
                <a:cxn ang="0">
                  <a:pos x="350" y="207"/>
                </a:cxn>
                <a:cxn ang="0">
                  <a:pos x="332" y="172"/>
                </a:cxn>
                <a:cxn ang="0">
                  <a:pos x="311" y="138"/>
                </a:cxn>
                <a:cxn ang="0">
                  <a:pos x="280" y="104"/>
                </a:cxn>
                <a:cxn ang="0">
                  <a:pos x="264" y="91"/>
                </a:cxn>
                <a:cxn ang="0">
                  <a:pos x="249" y="80"/>
                </a:cxn>
                <a:cxn ang="0">
                  <a:pos x="221" y="63"/>
                </a:cxn>
                <a:cxn ang="0">
                  <a:pos x="189" y="52"/>
                </a:cxn>
                <a:cxn ang="0">
                  <a:pos x="152" y="43"/>
                </a:cxn>
                <a:cxn ang="0">
                  <a:pos x="83" y="43"/>
                </a:cxn>
                <a:cxn ang="0">
                  <a:pos x="34" y="82"/>
                </a:cxn>
                <a:cxn ang="0">
                  <a:pos x="37" y="202"/>
                </a:cxn>
                <a:cxn ang="0">
                  <a:pos x="36" y="232"/>
                </a:cxn>
                <a:cxn ang="0">
                  <a:pos x="48" y="283"/>
                </a:cxn>
                <a:cxn ang="0">
                  <a:pos x="60" y="328"/>
                </a:cxn>
                <a:cxn ang="0">
                  <a:pos x="84" y="413"/>
                </a:cxn>
                <a:cxn ang="0">
                  <a:pos x="110" y="597"/>
                </a:cxn>
                <a:cxn ang="0">
                  <a:pos x="90" y="713"/>
                </a:cxn>
                <a:cxn ang="0">
                  <a:pos x="83" y="726"/>
                </a:cxn>
                <a:cxn ang="0">
                  <a:pos x="69" y="733"/>
                </a:cxn>
                <a:cxn ang="0">
                  <a:pos x="58" y="732"/>
                </a:cxn>
                <a:cxn ang="0">
                  <a:pos x="53" y="721"/>
                </a:cxn>
                <a:cxn ang="0">
                  <a:pos x="70" y="591"/>
                </a:cxn>
                <a:cxn ang="0">
                  <a:pos x="64" y="495"/>
                </a:cxn>
                <a:cxn ang="0">
                  <a:pos x="47" y="412"/>
                </a:cxn>
                <a:cxn ang="0">
                  <a:pos x="26" y="330"/>
                </a:cxn>
                <a:cxn ang="0">
                  <a:pos x="1" y="236"/>
                </a:cxn>
                <a:cxn ang="0">
                  <a:pos x="0" y="202"/>
                </a:cxn>
                <a:cxn ang="0">
                  <a:pos x="2" y="73"/>
                </a:cxn>
                <a:cxn ang="0">
                  <a:pos x="13" y="52"/>
                </a:cxn>
                <a:cxn ang="0">
                  <a:pos x="28" y="35"/>
                </a:cxn>
                <a:cxn ang="0">
                  <a:pos x="46" y="21"/>
                </a:cxn>
                <a:cxn ang="0">
                  <a:pos x="65" y="11"/>
                </a:cxn>
                <a:cxn ang="0">
                  <a:pos x="108" y="0"/>
                </a:cxn>
                <a:cxn ang="0">
                  <a:pos x="158" y="0"/>
                </a:cxn>
                <a:cxn ang="0">
                  <a:pos x="239" y="24"/>
                </a:cxn>
                <a:cxn ang="0">
                  <a:pos x="274" y="43"/>
                </a:cxn>
                <a:cxn ang="0">
                  <a:pos x="310" y="71"/>
                </a:cxn>
                <a:cxn ang="0">
                  <a:pos x="343" y="108"/>
                </a:cxn>
                <a:cxn ang="0">
                  <a:pos x="368" y="145"/>
                </a:cxn>
                <a:cxn ang="0">
                  <a:pos x="389" y="184"/>
                </a:cxn>
                <a:cxn ang="0">
                  <a:pos x="413" y="227"/>
                </a:cxn>
                <a:cxn ang="0">
                  <a:pos x="432" y="328"/>
                </a:cxn>
                <a:cxn ang="0">
                  <a:pos x="427" y="376"/>
                </a:cxn>
                <a:cxn ang="0">
                  <a:pos x="416" y="423"/>
                </a:cxn>
                <a:cxn ang="0">
                  <a:pos x="381" y="627"/>
                </a:cxn>
                <a:cxn ang="0">
                  <a:pos x="374" y="637"/>
                </a:cxn>
                <a:cxn ang="0">
                  <a:pos x="365" y="628"/>
                </a:cxn>
                <a:cxn ang="0">
                  <a:pos x="365" y="628"/>
                </a:cxn>
              </a:cxnLst>
              <a:rect l="0" t="0" r="r" b="b"/>
              <a:pathLst>
                <a:path w="432" h="733">
                  <a:moveTo>
                    <a:pt x="365" y="628"/>
                  </a:moveTo>
                  <a:lnTo>
                    <a:pt x="369" y="526"/>
                  </a:lnTo>
                  <a:lnTo>
                    <a:pt x="386" y="434"/>
                  </a:lnTo>
                  <a:lnTo>
                    <a:pt x="395" y="344"/>
                  </a:lnTo>
                  <a:lnTo>
                    <a:pt x="389" y="297"/>
                  </a:lnTo>
                  <a:lnTo>
                    <a:pt x="374" y="248"/>
                  </a:lnTo>
                  <a:lnTo>
                    <a:pt x="350" y="207"/>
                  </a:lnTo>
                  <a:lnTo>
                    <a:pt x="332" y="172"/>
                  </a:lnTo>
                  <a:lnTo>
                    <a:pt x="311" y="138"/>
                  </a:lnTo>
                  <a:lnTo>
                    <a:pt x="280" y="104"/>
                  </a:lnTo>
                  <a:lnTo>
                    <a:pt x="264" y="91"/>
                  </a:lnTo>
                  <a:lnTo>
                    <a:pt x="249" y="80"/>
                  </a:lnTo>
                  <a:lnTo>
                    <a:pt x="221" y="63"/>
                  </a:lnTo>
                  <a:lnTo>
                    <a:pt x="189" y="52"/>
                  </a:lnTo>
                  <a:lnTo>
                    <a:pt x="152" y="43"/>
                  </a:lnTo>
                  <a:lnTo>
                    <a:pt x="83" y="43"/>
                  </a:lnTo>
                  <a:lnTo>
                    <a:pt x="34" y="82"/>
                  </a:lnTo>
                  <a:lnTo>
                    <a:pt x="37" y="202"/>
                  </a:lnTo>
                  <a:lnTo>
                    <a:pt x="36" y="232"/>
                  </a:lnTo>
                  <a:lnTo>
                    <a:pt x="48" y="283"/>
                  </a:lnTo>
                  <a:lnTo>
                    <a:pt x="60" y="328"/>
                  </a:lnTo>
                  <a:lnTo>
                    <a:pt x="84" y="413"/>
                  </a:lnTo>
                  <a:lnTo>
                    <a:pt x="110" y="597"/>
                  </a:lnTo>
                  <a:lnTo>
                    <a:pt x="90" y="713"/>
                  </a:lnTo>
                  <a:lnTo>
                    <a:pt x="83" y="726"/>
                  </a:lnTo>
                  <a:lnTo>
                    <a:pt x="69" y="733"/>
                  </a:lnTo>
                  <a:lnTo>
                    <a:pt x="58" y="732"/>
                  </a:lnTo>
                  <a:lnTo>
                    <a:pt x="53" y="721"/>
                  </a:lnTo>
                  <a:lnTo>
                    <a:pt x="70" y="591"/>
                  </a:lnTo>
                  <a:lnTo>
                    <a:pt x="64" y="495"/>
                  </a:lnTo>
                  <a:lnTo>
                    <a:pt x="47" y="412"/>
                  </a:lnTo>
                  <a:lnTo>
                    <a:pt x="26" y="330"/>
                  </a:lnTo>
                  <a:lnTo>
                    <a:pt x="1" y="236"/>
                  </a:lnTo>
                  <a:lnTo>
                    <a:pt x="0" y="202"/>
                  </a:lnTo>
                  <a:lnTo>
                    <a:pt x="2" y="73"/>
                  </a:lnTo>
                  <a:lnTo>
                    <a:pt x="13" y="52"/>
                  </a:lnTo>
                  <a:lnTo>
                    <a:pt x="28" y="35"/>
                  </a:lnTo>
                  <a:lnTo>
                    <a:pt x="46" y="21"/>
                  </a:lnTo>
                  <a:lnTo>
                    <a:pt x="65" y="11"/>
                  </a:lnTo>
                  <a:lnTo>
                    <a:pt x="108" y="0"/>
                  </a:lnTo>
                  <a:lnTo>
                    <a:pt x="158" y="0"/>
                  </a:lnTo>
                  <a:lnTo>
                    <a:pt x="239" y="24"/>
                  </a:lnTo>
                  <a:lnTo>
                    <a:pt x="274" y="43"/>
                  </a:lnTo>
                  <a:lnTo>
                    <a:pt x="310" y="71"/>
                  </a:lnTo>
                  <a:lnTo>
                    <a:pt x="343" y="108"/>
                  </a:lnTo>
                  <a:lnTo>
                    <a:pt x="368" y="145"/>
                  </a:lnTo>
                  <a:lnTo>
                    <a:pt x="389" y="184"/>
                  </a:lnTo>
                  <a:lnTo>
                    <a:pt x="413" y="227"/>
                  </a:lnTo>
                  <a:lnTo>
                    <a:pt x="432" y="328"/>
                  </a:lnTo>
                  <a:lnTo>
                    <a:pt x="427" y="376"/>
                  </a:lnTo>
                  <a:lnTo>
                    <a:pt x="416" y="423"/>
                  </a:lnTo>
                  <a:lnTo>
                    <a:pt x="381" y="627"/>
                  </a:lnTo>
                  <a:lnTo>
                    <a:pt x="374" y="637"/>
                  </a:lnTo>
                  <a:lnTo>
                    <a:pt x="365" y="628"/>
                  </a:lnTo>
                  <a:lnTo>
                    <a:pt x="365" y="6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8329689" y="3369897"/>
              <a:ext cx="71306" cy="15369"/>
            </a:xfrm>
            <a:custGeom>
              <a:avLst/>
              <a:gdLst/>
              <a:ahLst/>
              <a:cxnLst>
                <a:cxn ang="0">
                  <a:pos x="16" y="17"/>
                </a:cxn>
                <a:cxn ang="0">
                  <a:pos x="40" y="6"/>
                </a:cxn>
                <a:cxn ang="0">
                  <a:pos x="116" y="0"/>
                </a:cxn>
                <a:cxn ang="0">
                  <a:pos x="192" y="8"/>
                </a:cxn>
                <a:cxn ang="0">
                  <a:pos x="202" y="21"/>
                </a:cxn>
                <a:cxn ang="0">
                  <a:pos x="196" y="32"/>
                </a:cxn>
                <a:cxn ang="0">
                  <a:pos x="118" y="28"/>
                </a:cxn>
                <a:cxn ang="0">
                  <a:pos x="57" y="45"/>
                </a:cxn>
                <a:cxn ang="0">
                  <a:pos x="32" y="49"/>
                </a:cxn>
                <a:cxn ang="0">
                  <a:pos x="7" y="40"/>
                </a:cxn>
                <a:cxn ang="0">
                  <a:pos x="0" y="24"/>
                </a:cxn>
                <a:cxn ang="0">
                  <a:pos x="5" y="17"/>
                </a:cxn>
                <a:cxn ang="0">
                  <a:pos x="16" y="17"/>
                </a:cxn>
                <a:cxn ang="0">
                  <a:pos x="16" y="17"/>
                </a:cxn>
              </a:cxnLst>
              <a:rect l="0" t="0" r="r" b="b"/>
              <a:pathLst>
                <a:path w="202" h="49">
                  <a:moveTo>
                    <a:pt x="16" y="17"/>
                  </a:moveTo>
                  <a:lnTo>
                    <a:pt x="40" y="6"/>
                  </a:lnTo>
                  <a:lnTo>
                    <a:pt x="116" y="0"/>
                  </a:lnTo>
                  <a:lnTo>
                    <a:pt x="192" y="8"/>
                  </a:lnTo>
                  <a:lnTo>
                    <a:pt x="202" y="21"/>
                  </a:lnTo>
                  <a:lnTo>
                    <a:pt x="196" y="32"/>
                  </a:lnTo>
                  <a:lnTo>
                    <a:pt x="118" y="28"/>
                  </a:lnTo>
                  <a:lnTo>
                    <a:pt x="57" y="45"/>
                  </a:lnTo>
                  <a:lnTo>
                    <a:pt x="32" y="49"/>
                  </a:lnTo>
                  <a:lnTo>
                    <a:pt x="7" y="40"/>
                  </a:lnTo>
                  <a:lnTo>
                    <a:pt x="0" y="24"/>
                  </a:lnTo>
                  <a:lnTo>
                    <a:pt x="5" y="17"/>
                  </a:lnTo>
                  <a:lnTo>
                    <a:pt x="16" y="17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8223428" y="3426644"/>
              <a:ext cx="219512" cy="276641"/>
            </a:xfrm>
            <a:custGeom>
              <a:avLst/>
              <a:gdLst/>
              <a:ahLst/>
              <a:cxnLst>
                <a:cxn ang="0">
                  <a:pos x="618" y="17"/>
                </a:cxn>
                <a:cxn ang="0">
                  <a:pos x="437" y="39"/>
                </a:cxn>
                <a:cxn ang="0">
                  <a:pos x="353" y="60"/>
                </a:cxn>
                <a:cxn ang="0">
                  <a:pos x="310" y="75"/>
                </a:cxn>
                <a:cxn ang="0">
                  <a:pos x="263" y="94"/>
                </a:cxn>
                <a:cxn ang="0">
                  <a:pos x="162" y="132"/>
                </a:cxn>
                <a:cxn ang="0">
                  <a:pos x="71" y="185"/>
                </a:cxn>
                <a:cxn ang="0">
                  <a:pos x="47" y="250"/>
                </a:cxn>
                <a:cxn ang="0">
                  <a:pos x="57" y="270"/>
                </a:cxn>
                <a:cxn ang="0">
                  <a:pos x="75" y="286"/>
                </a:cxn>
                <a:cxn ang="0">
                  <a:pos x="100" y="347"/>
                </a:cxn>
                <a:cxn ang="0">
                  <a:pos x="83" y="370"/>
                </a:cxn>
                <a:cxn ang="0">
                  <a:pos x="64" y="392"/>
                </a:cxn>
                <a:cxn ang="0">
                  <a:pos x="21" y="464"/>
                </a:cxn>
                <a:cxn ang="0">
                  <a:pos x="21" y="486"/>
                </a:cxn>
                <a:cxn ang="0">
                  <a:pos x="32" y="503"/>
                </a:cxn>
                <a:cxn ang="0">
                  <a:pos x="64" y="539"/>
                </a:cxn>
                <a:cxn ang="0">
                  <a:pos x="104" y="581"/>
                </a:cxn>
                <a:cxn ang="0">
                  <a:pos x="116" y="629"/>
                </a:cxn>
                <a:cxn ang="0">
                  <a:pos x="102" y="675"/>
                </a:cxn>
                <a:cxn ang="0">
                  <a:pos x="75" y="775"/>
                </a:cxn>
                <a:cxn ang="0">
                  <a:pos x="91" y="796"/>
                </a:cxn>
                <a:cxn ang="0">
                  <a:pos x="111" y="814"/>
                </a:cxn>
                <a:cxn ang="0">
                  <a:pos x="146" y="868"/>
                </a:cxn>
                <a:cxn ang="0">
                  <a:pos x="160" y="895"/>
                </a:cxn>
                <a:cxn ang="0">
                  <a:pos x="179" y="924"/>
                </a:cxn>
                <a:cxn ang="0">
                  <a:pos x="176" y="935"/>
                </a:cxn>
                <a:cxn ang="0">
                  <a:pos x="164" y="934"/>
                </a:cxn>
                <a:cxn ang="0">
                  <a:pos x="144" y="905"/>
                </a:cxn>
                <a:cxn ang="0">
                  <a:pos x="126" y="883"/>
                </a:cxn>
                <a:cxn ang="0">
                  <a:pos x="107" y="860"/>
                </a:cxn>
                <a:cxn ang="0">
                  <a:pos x="88" y="833"/>
                </a:cxn>
                <a:cxn ang="0">
                  <a:pos x="46" y="783"/>
                </a:cxn>
                <a:cxn ang="0">
                  <a:pos x="50" y="735"/>
                </a:cxn>
                <a:cxn ang="0">
                  <a:pos x="63" y="693"/>
                </a:cxn>
                <a:cxn ang="0">
                  <a:pos x="70" y="652"/>
                </a:cxn>
                <a:cxn ang="0">
                  <a:pos x="59" y="609"/>
                </a:cxn>
                <a:cxn ang="0">
                  <a:pos x="21" y="570"/>
                </a:cxn>
                <a:cxn ang="0">
                  <a:pos x="0" y="516"/>
                </a:cxn>
                <a:cxn ang="0">
                  <a:pos x="5" y="456"/>
                </a:cxn>
                <a:cxn ang="0">
                  <a:pos x="49" y="384"/>
                </a:cxn>
                <a:cxn ang="0">
                  <a:pos x="64" y="342"/>
                </a:cxn>
                <a:cxn ang="0">
                  <a:pos x="44" y="307"/>
                </a:cxn>
                <a:cxn ang="0">
                  <a:pos x="31" y="281"/>
                </a:cxn>
                <a:cxn ang="0">
                  <a:pos x="28" y="249"/>
                </a:cxn>
                <a:cxn ang="0">
                  <a:pos x="55" y="178"/>
                </a:cxn>
                <a:cxn ang="0">
                  <a:pos x="74" y="153"/>
                </a:cxn>
                <a:cxn ang="0">
                  <a:pos x="94" y="133"/>
                </a:cxn>
                <a:cxn ang="0">
                  <a:pos x="117" y="116"/>
                </a:cxn>
                <a:cxn ang="0">
                  <a:pos x="146" y="102"/>
                </a:cxn>
                <a:cxn ang="0">
                  <a:pos x="199" y="86"/>
                </a:cxn>
                <a:cxn ang="0">
                  <a:pos x="253" y="73"/>
                </a:cxn>
                <a:cxn ang="0">
                  <a:pos x="301" y="54"/>
                </a:cxn>
                <a:cxn ang="0">
                  <a:pos x="345" y="39"/>
                </a:cxn>
                <a:cxn ang="0">
                  <a:pos x="431" y="21"/>
                </a:cxn>
                <a:cxn ang="0">
                  <a:pos x="617" y="0"/>
                </a:cxn>
                <a:cxn ang="0">
                  <a:pos x="627" y="7"/>
                </a:cxn>
                <a:cxn ang="0">
                  <a:pos x="618" y="17"/>
                </a:cxn>
                <a:cxn ang="0">
                  <a:pos x="618" y="17"/>
                </a:cxn>
              </a:cxnLst>
              <a:rect l="0" t="0" r="r" b="b"/>
              <a:pathLst>
                <a:path w="627" h="935">
                  <a:moveTo>
                    <a:pt x="618" y="17"/>
                  </a:moveTo>
                  <a:lnTo>
                    <a:pt x="437" y="39"/>
                  </a:lnTo>
                  <a:lnTo>
                    <a:pt x="353" y="60"/>
                  </a:lnTo>
                  <a:lnTo>
                    <a:pt x="310" y="75"/>
                  </a:lnTo>
                  <a:lnTo>
                    <a:pt x="263" y="94"/>
                  </a:lnTo>
                  <a:lnTo>
                    <a:pt x="162" y="132"/>
                  </a:lnTo>
                  <a:lnTo>
                    <a:pt x="71" y="185"/>
                  </a:lnTo>
                  <a:lnTo>
                    <a:pt x="47" y="250"/>
                  </a:lnTo>
                  <a:lnTo>
                    <a:pt x="57" y="270"/>
                  </a:lnTo>
                  <a:lnTo>
                    <a:pt x="75" y="286"/>
                  </a:lnTo>
                  <a:lnTo>
                    <a:pt x="100" y="347"/>
                  </a:lnTo>
                  <a:lnTo>
                    <a:pt x="83" y="370"/>
                  </a:lnTo>
                  <a:lnTo>
                    <a:pt x="64" y="392"/>
                  </a:lnTo>
                  <a:lnTo>
                    <a:pt x="21" y="464"/>
                  </a:lnTo>
                  <a:lnTo>
                    <a:pt x="21" y="486"/>
                  </a:lnTo>
                  <a:lnTo>
                    <a:pt x="32" y="503"/>
                  </a:lnTo>
                  <a:lnTo>
                    <a:pt x="64" y="539"/>
                  </a:lnTo>
                  <a:lnTo>
                    <a:pt x="104" y="581"/>
                  </a:lnTo>
                  <a:lnTo>
                    <a:pt x="116" y="629"/>
                  </a:lnTo>
                  <a:lnTo>
                    <a:pt x="102" y="675"/>
                  </a:lnTo>
                  <a:lnTo>
                    <a:pt x="75" y="775"/>
                  </a:lnTo>
                  <a:lnTo>
                    <a:pt x="91" y="796"/>
                  </a:lnTo>
                  <a:lnTo>
                    <a:pt x="111" y="814"/>
                  </a:lnTo>
                  <a:lnTo>
                    <a:pt x="146" y="868"/>
                  </a:lnTo>
                  <a:lnTo>
                    <a:pt x="160" y="895"/>
                  </a:lnTo>
                  <a:lnTo>
                    <a:pt x="179" y="924"/>
                  </a:lnTo>
                  <a:lnTo>
                    <a:pt x="176" y="935"/>
                  </a:lnTo>
                  <a:lnTo>
                    <a:pt x="164" y="934"/>
                  </a:lnTo>
                  <a:lnTo>
                    <a:pt x="144" y="905"/>
                  </a:lnTo>
                  <a:lnTo>
                    <a:pt x="126" y="883"/>
                  </a:lnTo>
                  <a:lnTo>
                    <a:pt x="107" y="860"/>
                  </a:lnTo>
                  <a:lnTo>
                    <a:pt x="88" y="833"/>
                  </a:lnTo>
                  <a:lnTo>
                    <a:pt x="46" y="783"/>
                  </a:lnTo>
                  <a:lnTo>
                    <a:pt x="50" y="735"/>
                  </a:lnTo>
                  <a:lnTo>
                    <a:pt x="63" y="693"/>
                  </a:lnTo>
                  <a:lnTo>
                    <a:pt x="70" y="652"/>
                  </a:lnTo>
                  <a:lnTo>
                    <a:pt x="59" y="609"/>
                  </a:lnTo>
                  <a:lnTo>
                    <a:pt x="21" y="570"/>
                  </a:lnTo>
                  <a:lnTo>
                    <a:pt x="0" y="516"/>
                  </a:lnTo>
                  <a:lnTo>
                    <a:pt x="5" y="456"/>
                  </a:lnTo>
                  <a:lnTo>
                    <a:pt x="49" y="384"/>
                  </a:lnTo>
                  <a:lnTo>
                    <a:pt x="64" y="342"/>
                  </a:lnTo>
                  <a:lnTo>
                    <a:pt x="44" y="307"/>
                  </a:lnTo>
                  <a:lnTo>
                    <a:pt x="31" y="281"/>
                  </a:lnTo>
                  <a:lnTo>
                    <a:pt x="28" y="249"/>
                  </a:lnTo>
                  <a:lnTo>
                    <a:pt x="55" y="178"/>
                  </a:lnTo>
                  <a:lnTo>
                    <a:pt x="74" y="153"/>
                  </a:lnTo>
                  <a:lnTo>
                    <a:pt x="94" y="133"/>
                  </a:lnTo>
                  <a:lnTo>
                    <a:pt x="117" y="116"/>
                  </a:lnTo>
                  <a:lnTo>
                    <a:pt x="146" y="102"/>
                  </a:lnTo>
                  <a:lnTo>
                    <a:pt x="199" y="86"/>
                  </a:lnTo>
                  <a:lnTo>
                    <a:pt x="253" y="73"/>
                  </a:lnTo>
                  <a:lnTo>
                    <a:pt x="301" y="54"/>
                  </a:lnTo>
                  <a:lnTo>
                    <a:pt x="345" y="39"/>
                  </a:lnTo>
                  <a:lnTo>
                    <a:pt x="431" y="21"/>
                  </a:lnTo>
                  <a:lnTo>
                    <a:pt x="617" y="0"/>
                  </a:lnTo>
                  <a:lnTo>
                    <a:pt x="627" y="7"/>
                  </a:lnTo>
                  <a:lnTo>
                    <a:pt x="618" y="17"/>
                  </a:lnTo>
                  <a:lnTo>
                    <a:pt x="6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8277957" y="3721019"/>
              <a:ext cx="39149" cy="26009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28" y="29"/>
                </a:cxn>
                <a:cxn ang="0">
                  <a:pos x="47" y="44"/>
                </a:cxn>
                <a:cxn ang="0">
                  <a:pos x="77" y="58"/>
                </a:cxn>
                <a:cxn ang="0">
                  <a:pos x="108" y="72"/>
                </a:cxn>
                <a:cxn ang="0">
                  <a:pos x="114" y="83"/>
                </a:cxn>
                <a:cxn ang="0">
                  <a:pos x="103" y="88"/>
                </a:cxn>
                <a:cxn ang="0">
                  <a:pos x="35" y="68"/>
                </a:cxn>
                <a:cxn ang="0">
                  <a:pos x="10" y="44"/>
                </a:cxn>
                <a:cxn ang="0">
                  <a:pos x="0" y="10"/>
                </a:cxn>
                <a:cxn ang="0">
                  <a:pos x="7" y="0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114" h="88">
                  <a:moveTo>
                    <a:pt x="18" y="8"/>
                  </a:moveTo>
                  <a:lnTo>
                    <a:pt x="28" y="29"/>
                  </a:lnTo>
                  <a:lnTo>
                    <a:pt x="47" y="44"/>
                  </a:lnTo>
                  <a:lnTo>
                    <a:pt x="77" y="58"/>
                  </a:lnTo>
                  <a:lnTo>
                    <a:pt x="108" y="72"/>
                  </a:lnTo>
                  <a:lnTo>
                    <a:pt x="114" y="83"/>
                  </a:lnTo>
                  <a:lnTo>
                    <a:pt x="103" y="88"/>
                  </a:lnTo>
                  <a:lnTo>
                    <a:pt x="35" y="68"/>
                  </a:lnTo>
                  <a:lnTo>
                    <a:pt x="10" y="44"/>
                  </a:lnTo>
                  <a:lnTo>
                    <a:pt x="0" y="10"/>
                  </a:lnTo>
                  <a:lnTo>
                    <a:pt x="7" y="0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8324096" y="3713926"/>
              <a:ext cx="135622" cy="46107"/>
            </a:xfrm>
            <a:custGeom>
              <a:avLst/>
              <a:gdLst/>
              <a:ahLst/>
              <a:cxnLst>
                <a:cxn ang="0">
                  <a:pos x="9" y="142"/>
                </a:cxn>
                <a:cxn ang="0">
                  <a:pos x="136" y="121"/>
                </a:cxn>
                <a:cxn ang="0">
                  <a:pos x="258" y="86"/>
                </a:cxn>
                <a:cxn ang="0">
                  <a:pos x="328" y="62"/>
                </a:cxn>
                <a:cxn ang="0">
                  <a:pos x="373" y="4"/>
                </a:cxn>
                <a:cxn ang="0">
                  <a:pos x="384" y="0"/>
                </a:cxn>
                <a:cxn ang="0">
                  <a:pos x="389" y="12"/>
                </a:cxn>
                <a:cxn ang="0">
                  <a:pos x="373" y="52"/>
                </a:cxn>
                <a:cxn ang="0">
                  <a:pos x="353" y="91"/>
                </a:cxn>
                <a:cxn ang="0">
                  <a:pos x="313" y="107"/>
                </a:cxn>
                <a:cxn ang="0">
                  <a:pos x="273" y="121"/>
                </a:cxn>
                <a:cxn ang="0">
                  <a:pos x="239" y="132"/>
                </a:cxn>
                <a:cxn ang="0">
                  <a:pos x="207" y="141"/>
                </a:cxn>
                <a:cxn ang="0">
                  <a:pos x="145" y="149"/>
                </a:cxn>
                <a:cxn ang="0">
                  <a:pos x="12" y="160"/>
                </a:cxn>
                <a:cxn ang="0">
                  <a:pos x="0" y="152"/>
                </a:cxn>
                <a:cxn ang="0">
                  <a:pos x="9" y="142"/>
                </a:cxn>
                <a:cxn ang="0">
                  <a:pos x="9" y="142"/>
                </a:cxn>
              </a:cxnLst>
              <a:rect l="0" t="0" r="r" b="b"/>
              <a:pathLst>
                <a:path w="389" h="160">
                  <a:moveTo>
                    <a:pt x="9" y="142"/>
                  </a:moveTo>
                  <a:lnTo>
                    <a:pt x="136" y="121"/>
                  </a:lnTo>
                  <a:lnTo>
                    <a:pt x="258" y="86"/>
                  </a:lnTo>
                  <a:lnTo>
                    <a:pt x="328" y="62"/>
                  </a:lnTo>
                  <a:lnTo>
                    <a:pt x="373" y="4"/>
                  </a:lnTo>
                  <a:lnTo>
                    <a:pt x="384" y="0"/>
                  </a:lnTo>
                  <a:lnTo>
                    <a:pt x="389" y="12"/>
                  </a:lnTo>
                  <a:lnTo>
                    <a:pt x="373" y="52"/>
                  </a:lnTo>
                  <a:lnTo>
                    <a:pt x="353" y="91"/>
                  </a:lnTo>
                  <a:lnTo>
                    <a:pt x="313" y="107"/>
                  </a:lnTo>
                  <a:lnTo>
                    <a:pt x="273" y="121"/>
                  </a:lnTo>
                  <a:lnTo>
                    <a:pt x="239" y="132"/>
                  </a:lnTo>
                  <a:lnTo>
                    <a:pt x="207" y="141"/>
                  </a:lnTo>
                  <a:lnTo>
                    <a:pt x="145" y="149"/>
                  </a:lnTo>
                  <a:lnTo>
                    <a:pt x="12" y="160"/>
                  </a:lnTo>
                  <a:lnTo>
                    <a:pt x="0" y="152"/>
                  </a:lnTo>
                  <a:lnTo>
                    <a:pt x="9" y="142"/>
                  </a:lnTo>
                  <a:lnTo>
                    <a:pt x="9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8352059" y="3663090"/>
              <a:ext cx="137020" cy="2364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5" y="21"/>
                </a:cxn>
                <a:cxn ang="0">
                  <a:pos x="133" y="35"/>
                </a:cxn>
                <a:cxn ang="0">
                  <a:pos x="258" y="18"/>
                </a:cxn>
                <a:cxn ang="0">
                  <a:pos x="317" y="9"/>
                </a:cxn>
                <a:cxn ang="0">
                  <a:pos x="384" y="5"/>
                </a:cxn>
                <a:cxn ang="0">
                  <a:pos x="392" y="14"/>
                </a:cxn>
                <a:cxn ang="0">
                  <a:pos x="384" y="22"/>
                </a:cxn>
                <a:cxn ang="0">
                  <a:pos x="317" y="31"/>
                </a:cxn>
                <a:cxn ang="0">
                  <a:pos x="259" y="50"/>
                </a:cxn>
                <a:cxn ang="0">
                  <a:pos x="201" y="71"/>
                </a:cxn>
                <a:cxn ang="0">
                  <a:pos x="134" y="82"/>
                </a:cxn>
                <a:cxn ang="0">
                  <a:pos x="85" y="77"/>
                </a:cxn>
                <a:cxn ang="0">
                  <a:pos x="38" y="61"/>
                </a:cxn>
                <a:cxn ang="0">
                  <a:pos x="22" y="36"/>
                </a:cxn>
                <a:cxn ang="0">
                  <a:pos x="5" y="16"/>
                </a:cxn>
                <a:cxn ang="0">
                  <a:pos x="0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392" h="82">
                  <a:moveTo>
                    <a:pt x="12" y="0"/>
                  </a:moveTo>
                  <a:lnTo>
                    <a:pt x="65" y="21"/>
                  </a:lnTo>
                  <a:lnTo>
                    <a:pt x="133" y="35"/>
                  </a:lnTo>
                  <a:lnTo>
                    <a:pt x="258" y="18"/>
                  </a:lnTo>
                  <a:lnTo>
                    <a:pt x="317" y="9"/>
                  </a:lnTo>
                  <a:lnTo>
                    <a:pt x="384" y="5"/>
                  </a:lnTo>
                  <a:lnTo>
                    <a:pt x="392" y="14"/>
                  </a:lnTo>
                  <a:lnTo>
                    <a:pt x="384" y="22"/>
                  </a:lnTo>
                  <a:lnTo>
                    <a:pt x="317" y="31"/>
                  </a:lnTo>
                  <a:lnTo>
                    <a:pt x="259" y="50"/>
                  </a:lnTo>
                  <a:lnTo>
                    <a:pt x="201" y="71"/>
                  </a:lnTo>
                  <a:lnTo>
                    <a:pt x="134" y="82"/>
                  </a:lnTo>
                  <a:lnTo>
                    <a:pt x="85" y="77"/>
                  </a:lnTo>
                  <a:lnTo>
                    <a:pt x="38" y="61"/>
                  </a:lnTo>
                  <a:lnTo>
                    <a:pt x="22" y="36"/>
                  </a:lnTo>
                  <a:lnTo>
                    <a:pt x="5" y="1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8321300" y="3583880"/>
              <a:ext cx="145409" cy="18916"/>
            </a:xfrm>
            <a:custGeom>
              <a:avLst/>
              <a:gdLst/>
              <a:ahLst/>
              <a:cxnLst>
                <a:cxn ang="0">
                  <a:pos x="11" y="24"/>
                </a:cxn>
                <a:cxn ang="0">
                  <a:pos x="79" y="26"/>
                </a:cxn>
                <a:cxn ang="0">
                  <a:pos x="147" y="13"/>
                </a:cxn>
                <a:cxn ang="0">
                  <a:pos x="216" y="2"/>
                </a:cxn>
                <a:cxn ang="0">
                  <a:pos x="277" y="0"/>
                </a:cxn>
                <a:cxn ang="0">
                  <a:pos x="406" y="1"/>
                </a:cxn>
                <a:cxn ang="0">
                  <a:pos x="415" y="8"/>
                </a:cxn>
                <a:cxn ang="0">
                  <a:pos x="406" y="18"/>
                </a:cxn>
                <a:cxn ang="0">
                  <a:pos x="283" y="33"/>
                </a:cxn>
                <a:cxn ang="0">
                  <a:pos x="226" y="48"/>
                </a:cxn>
                <a:cxn ang="0">
                  <a:pos x="159" y="64"/>
                </a:cxn>
                <a:cxn ang="0">
                  <a:pos x="84" y="61"/>
                </a:cxn>
                <a:cxn ang="0">
                  <a:pos x="7" y="42"/>
                </a:cxn>
                <a:cxn ang="0">
                  <a:pos x="0" y="31"/>
                </a:cxn>
                <a:cxn ang="0">
                  <a:pos x="11" y="24"/>
                </a:cxn>
                <a:cxn ang="0">
                  <a:pos x="11" y="24"/>
                </a:cxn>
              </a:cxnLst>
              <a:rect l="0" t="0" r="r" b="b"/>
              <a:pathLst>
                <a:path w="415" h="64">
                  <a:moveTo>
                    <a:pt x="11" y="24"/>
                  </a:moveTo>
                  <a:lnTo>
                    <a:pt x="79" y="26"/>
                  </a:lnTo>
                  <a:lnTo>
                    <a:pt x="147" y="13"/>
                  </a:lnTo>
                  <a:lnTo>
                    <a:pt x="216" y="2"/>
                  </a:lnTo>
                  <a:lnTo>
                    <a:pt x="277" y="0"/>
                  </a:lnTo>
                  <a:lnTo>
                    <a:pt x="406" y="1"/>
                  </a:lnTo>
                  <a:lnTo>
                    <a:pt x="415" y="8"/>
                  </a:lnTo>
                  <a:lnTo>
                    <a:pt x="406" y="18"/>
                  </a:lnTo>
                  <a:lnTo>
                    <a:pt x="283" y="33"/>
                  </a:lnTo>
                  <a:lnTo>
                    <a:pt x="226" y="48"/>
                  </a:lnTo>
                  <a:lnTo>
                    <a:pt x="159" y="64"/>
                  </a:lnTo>
                  <a:lnTo>
                    <a:pt x="84" y="61"/>
                  </a:lnTo>
                  <a:lnTo>
                    <a:pt x="7" y="42"/>
                  </a:lnTo>
                  <a:lnTo>
                    <a:pt x="0" y="31"/>
                  </a:lnTo>
                  <a:lnTo>
                    <a:pt x="11" y="24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8304522" y="3501124"/>
              <a:ext cx="180363" cy="27191"/>
            </a:xfrm>
            <a:custGeom>
              <a:avLst/>
              <a:gdLst/>
              <a:ahLst/>
              <a:cxnLst>
                <a:cxn ang="0">
                  <a:pos x="11" y="41"/>
                </a:cxn>
                <a:cxn ang="0">
                  <a:pos x="81" y="43"/>
                </a:cxn>
                <a:cxn ang="0">
                  <a:pos x="123" y="43"/>
                </a:cxn>
                <a:cxn ang="0">
                  <a:pos x="164" y="37"/>
                </a:cxn>
                <a:cxn ang="0">
                  <a:pos x="211" y="25"/>
                </a:cxn>
                <a:cxn ang="0">
                  <a:pos x="253" y="16"/>
                </a:cxn>
                <a:cxn ang="0">
                  <a:pos x="332" y="7"/>
                </a:cxn>
                <a:cxn ang="0">
                  <a:pos x="504" y="0"/>
                </a:cxn>
                <a:cxn ang="0">
                  <a:pos x="514" y="7"/>
                </a:cxn>
                <a:cxn ang="0">
                  <a:pos x="506" y="16"/>
                </a:cxn>
                <a:cxn ang="0">
                  <a:pos x="339" y="41"/>
                </a:cxn>
                <a:cxn ang="0">
                  <a:pos x="261" y="61"/>
                </a:cxn>
                <a:cxn ang="0">
                  <a:pos x="221" y="72"/>
                </a:cxn>
                <a:cxn ang="0">
                  <a:pos x="175" y="85"/>
                </a:cxn>
                <a:cxn ang="0">
                  <a:pos x="123" y="93"/>
                </a:cxn>
                <a:cxn ang="0">
                  <a:pos x="71" y="93"/>
                </a:cxn>
                <a:cxn ang="0">
                  <a:pos x="38" y="75"/>
                </a:cxn>
                <a:cxn ang="0">
                  <a:pos x="23" y="65"/>
                </a:cxn>
                <a:cxn ang="0">
                  <a:pos x="6" y="57"/>
                </a:cxn>
                <a:cxn ang="0">
                  <a:pos x="0" y="46"/>
                </a:cxn>
                <a:cxn ang="0">
                  <a:pos x="11" y="41"/>
                </a:cxn>
                <a:cxn ang="0">
                  <a:pos x="11" y="41"/>
                </a:cxn>
              </a:cxnLst>
              <a:rect l="0" t="0" r="r" b="b"/>
              <a:pathLst>
                <a:path w="514" h="93">
                  <a:moveTo>
                    <a:pt x="11" y="41"/>
                  </a:moveTo>
                  <a:lnTo>
                    <a:pt x="81" y="43"/>
                  </a:lnTo>
                  <a:lnTo>
                    <a:pt x="123" y="43"/>
                  </a:lnTo>
                  <a:lnTo>
                    <a:pt x="164" y="37"/>
                  </a:lnTo>
                  <a:lnTo>
                    <a:pt x="211" y="25"/>
                  </a:lnTo>
                  <a:lnTo>
                    <a:pt x="253" y="16"/>
                  </a:lnTo>
                  <a:lnTo>
                    <a:pt x="332" y="7"/>
                  </a:lnTo>
                  <a:lnTo>
                    <a:pt x="504" y="0"/>
                  </a:lnTo>
                  <a:lnTo>
                    <a:pt x="514" y="7"/>
                  </a:lnTo>
                  <a:lnTo>
                    <a:pt x="506" y="16"/>
                  </a:lnTo>
                  <a:lnTo>
                    <a:pt x="339" y="41"/>
                  </a:lnTo>
                  <a:lnTo>
                    <a:pt x="261" y="61"/>
                  </a:lnTo>
                  <a:lnTo>
                    <a:pt x="221" y="72"/>
                  </a:lnTo>
                  <a:lnTo>
                    <a:pt x="175" y="85"/>
                  </a:lnTo>
                  <a:lnTo>
                    <a:pt x="123" y="93"/>
                  </a:lnTo>
                  <a:lnTo>
                    <a:pt x="71" y="93"/>
                  </a:lnTo>
                  <a:lnTo>
                    <a:pt x="38" y="75"/>
                  </a:lnTo>
                  <a:lnTo>
                    <a:pt x="23" y="65"/>
                  </a:lnTo>
                  <a:lnTo>
                    <a:pt x="6" y="57"/>
                  </a:lnTo>
                  <a:lnTo>
                    <a:pt x="0" y="46"/>
                  </a:lnTo>
                  <a:lnTo>
                    <a:pt x="11" y="41"/>
                  </a:lnTo>
                  <a:lnTo>
                    <a:pt x="11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8462514" y="3442013"/>
              <a:ext cx="23769" cy="40196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42" y="33"/>
                </a:cxn>
                <a:cxn ang="0">
                  <a:pos x="70" y="65"/>
                </a:cxn>
                <a:cxn ang="0">
                  <a:pos x="67" y="125"/>
                </a:cxn>
                <a:cxn ang="0">
                  <a:pos x="58" y="133"/>
                </a:cxn>
                <a:cxn ang="0">
                  <a:pos x="49" y="125"/>
                </a:cxn>
                <a:cxn ang="0">
                  <a:pos x="39" y="76"/>
                </a:cxn>
                <a:cxn ang="0">
                  <a:pos x="0" y="11"/>
                </a:cxn>
                <a:cxn ang="0">
                  <a:pos x="3" y="0"/>
                </a:cxn>
                <a:cxn ang="0">
                  <a:pos x="15" y="2"/>
                </a:cxn>
                <a:cxn ang="0">
                  <a:pos x="15" y="2"/>
                </a:cxn>
              </a:cxnLst>
              <a:rect l="0" t="0" r="r" b="b"/>
              <a:pathLst>
                <a:path w="70" h="133">
                  <a:moveTo>
                    <a:pt x="15" y="2"/>
                  </a:moveTo>
                  <a:lnTo>
                    <a:pt x="42" y="33"/>
                  </a:lnTo>
                  <a:lnTo>
                    <a:pt x="70" y="65"/>
                  </a:lnTo>
                  <a:lnTo>
                    <a:pt x="67" y="125"/>
                  </a:lnTo>
                  <a:lnTo>
                    <a:pt x="58" y="133"/>
                  </a:lnTo>
                  <a:lnTo>
                    <a:pt x="49" y="125"/>
                  </a:lnTo>
                  <a:lnTo>
                    <a:pt x="39" y="76"/>
                  </a:lnTo>
                  <a:lnTo>
                    <a:pt x="0" y="11"/>
                  </a:lnTo>
                  <a:lnTo>
                    <a:pt x="3" y="0"/>
                  </a:lnTo>
                  <a:lnTo>
                    <a:pt x="15" y="2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8475098" y="3430191"/>
              <a:ext cx="67112" cy="1123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66" y="53"/>
                </a:cxn>
                <a:cxn ang="0">
                  <a:pos x="84" y="84"/>
                </a:cxn>
                <a:cxn ang="0">
                  <a:pos x="105" y="117"/>
                </a:cxn>
                <a:cxn ang="0">
                  <a:pos x="120" y="137"/>
                </a:cxn>
                <a:cxn ang="0">
                  <a:pos x="134" y="156"/>
                </a:cxn>
                <a:cxn ang="0">
                  <a:pos x="162" y="189"/>
                </a:cxn>
                <a:cxn ang="0">
                  <a:pos x="194" y="268"/>
                </a:cxn>
                <a:cxn ang="0">
                  <a:pos x="193" y="342"/>
                </a:cxn>
                <a:cxn ang="0">
                  <a:pos x="183" y="355"/>
                </a:cxn>
                <a:cxn ang="0">
                  <a:pos x="174" y="370"/>
                </a:cxn>
                <a:cxn ang="0">
                  <a:pos x="164" y="378"/>
                </a:cxn>
                <a:cxn ang="0">
                  <a:pos x="157" y="368"/>
                </a:cxn>
                <a:cxn ang="0">
                  <a:pos x="152" y="337"/>
                </a:cxn>
                <a:cxn ang="0">
                  <a:pos x="152" y="318"/>
                </a:cxn>
                <a:cxn ang="0">
                  <a:pos x="152" y="311"/>
                </a:cxn>
                <a:cxn ang="0">
                  <a:pos x="152" y="302"/>
                </a:cxn>
                <a:cxn ang="0">
                  <a:pos x="152" y="295"/>
                </a:cxn>
                <a:cxn ang="0">
                  <a:pos x="152" y="288"/>
                </a:cxn>
                <a:cxn ang="0">
                  <a:pos x="152" y="269"/>
                </a:cxn>
                <a:cxn ang="0">
                  <a:pos x="146" y="228"/>
                </a:cxn>
                <a:cxn ang="0">
                  <a:pos x="132" y="194"/>
                </a:cxn>
                <a:cxn ang="0">
                  <a:pos x="114" y="162"/>
                </a:cxn>
                <a:cxn ang="0">
                  <a:pos x="90" y="126"/>
                </a:cxn>
                <a:cxn ang="0">
                  <a:pos x="52" y="66"/>
                </a:cxn>
                <a:cxn ang="0">
                  <a:pos x="32" y="38"/>
                </a:cxn>
                <a:cxn ang="0">
                  <a:pos x="3" y="14"/>
                </a:cxn>
                <a:cxn ang="0">
                  <a:pos x="0" y="1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94" h="378">
                  <a:moveTo>
                    <a:pt x="13" y="0"/>
                  </a:moveTo>
                  <a:lnTo>
                    <a:pt x="66" y="53"/>
                  </a:lnTo>
                  <a:lnTo>
                    <a:pt x="84" y="84"/>
                  </a:lnTo>
                  <a:lnTo>
                    <a:pt x="105" y="117"/>
                  </a:lnTo>
                  <a:lnTo>
                    <a:pt x="120" y="137"/>
                  </a:lnTo>
                  <a:lnTo>
                    <a:pt x="134" y="156"/>
                  </a:lnTo>
                  <a:lnTo>
                    <a:pt x="162" y="189"/>
                  </a:lnTo>
                  <a:lnTo>
                    <a:pt x="194" y="268"/>
                  </a:lnTo>
                  <a:lnTo>
                    <a:pt x="193" y="342"/>
                  </a:lnTo>
                  <a:lnTo>
                    <a:pt x="183" y="355"/>
                  </a:lnTo>
                  <a:lnTo>
                    <a:pt x="174" y="370"/>
                  </a:lnTo>
                  <a:lnTo>
                    <a:pt x="164" y="378"/>
                  </a:lnTo>
                  <a:lnTo>
                    <a:pt x="157" y="368"/>
                  </a:lnTo>
                  <a:lnTo>
                    <a:pt x="152" y="337"/>
                  </a:lnTo>
                  <a:lnTo>
                    <a:pt x="152" y="318"/>
                  </a:lnTo>
                  <a:lnTo>
                    <a:pt x="152" y="311"/>
                  </a:lnTo>
                  <a:lnTo>
                    <a:pt x="152" y="302"/>
                  </a:lnTo>
                  <a:lnTo>
                    <a:pt x="152" y="295"/>
                  </a:lnTo>
                  <a:lnTo>
                    <a:pt x="152" y="288"/>
                  </a:lnTo>
                  <a:lnTo>
                    <a:pt x="152" y="269"/>
                  </a:lnTo>
                  <a:lnTo>
                    <a:pt x="146" y="228"/>
                  </a:lnTo>
                  <a:lnTo>
                    <a:pt x="132" y="194"/>
                  </a:lnTo>
                  <a:lnTo>
                    <a:pt x="114" y="162"/>
                  </a:lnTo>
                  <a:lnTo>
                    <a:pt x="90" y="126"/>
                  </a:lnTo>
                  <a:lnTo>
                    <a:pt x="52" y="66"/>
                  </a:lnTo>
                  <a:lnTo>
                    <a:pt x="32" y="38"/>
                  </a:lnTo>
                  <a:lnTo>
                    <a:pt x="3" y="14"/>
                  </a:lnTo>
                  <a:lnTo>
                    <a:pt x="0" y="1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8497469" y="3508218"/>
              <a:ext cx="57325" cy="12058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61" y="34"/>
                </a:cxn>
                <a:cxn ang="0">
                  <a:pos x="104" y="76"/>
                </a:cxn>
                <a:cxn ang="0">
                  <a:pos x="151" y="154"/>
                </a:cxn>
                <a:cxn ang="0">
                  <a:pos x="157" y="184"/>
                </a:cxn>
                <a:cxn ang="0">
                  <a:pos x="163" y="261"/>
                </a:cxn>
                <a:cxn ang="0">
                  <a:pos x="156" y="298"/>
                </a:cxn>
                <a:cxn ang="0">
                  <a:pos x="144" y="338"/>
                </a:cxn>
                <a:cxn ang="0">
                  <a:pos x="130" y="360"/>
                </a:cxn>
                <a:cxn ang="0">
                  <a:pos x="114" y="377"/>
                </a:cxn>
                <a:cxn ang="0">
                  <a:pos x="76" y="409"/>
                </a:cxn>
                <a:cxn ang="0">
                  <a:pos x="68" y="403"/>
                </a:cxn>
                <a:cxn ang="0">
                  <a:pos x="76" y="387"/>
                </a:cxn>
                <a:cxn ang="0">
                  <a:pos x="97" y="360"/>
                </a:cxn>
                <a:cxn ang="0">
                  <a:pos x="110" y="325"/>
                </a:cxn>
                <a:cxn ang="0">
                  <a:pos x="129" y="258"/>
                </a:cxn>
                <a:cxn ang="0">
                  <a:pos x="126" y="188"/>
                </a:cxn>
                <a:cxn ang="0">
                  <a:pos x="118" y="163"/>
                </a:cxn>
                <a:cxn ang="0">
                  <a:pos x="103" y="128"/>
                </a:cxn>
                <a:cxn ang="0">
                  <a:pos x="79" y="98"/>
                </a:cxn>
                <a:cxn ang="0">
                  <a:pos x="45" y="53"/>
                </a:cxn>
                <a:cxn ang="0">
                  <a:pos x="29" y="32"/>
                </a:cxn>
                <a:cxn ang="0">
                  <a:pos x="4" y="15"/>
                </a:cxn>
                <a:cxn ang="0">
                  <a:pos x="0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63" h="409">
                  <a:moveTo>
                    <a:pt x="13" y="0"/>
                  </a:moveTo>
                  <a:lnTo>
                    <a:pt x="61" y="34"/>
                  </a:lnTo>
                  <a:lnTo>
                    <a:pt x="104" y="76"/>
                  </a:lnTo>
                  <a:lnTo>
                    <a:pt x="151" y="154"/>
                  </a:lnTo>
                  <a:lnTo>
                    <a:pt x="157" y="184"/>
                  </a:lnTo>
                  <a:lnTo>
                    <a:pt x="163" y="261"/>
                  </a:lnTo>
                  <a:lnTo>
                    <a:pt x="156" y="298"/>
                  </a:lnTo>
                  <a:lnTo>
                    <a:pt x="144" y="338"/>
                  </a:lnTo>
                  <a:lnTo>
                    <a:pt x="130" y="360"/>
                  </a:lnTo>
                  <a:lnTo>
                    <a:pt x="114" y="377"/>
                  </a:lnTo>
                  <a:lnTo>
                    <a:pt x="76" y="409"/>
                  </a:lnTo>
                  <a:lnTo>
                    <a:pt x="68" y="403"/>
                  </a:lnTo>
                  <a:lnTo>
                    <a:pt x="76" y="387"/>
                  </a:lnTo>
                  <a:lnTo>
                    <a:pt x="97" y="360"/>
                  </a:lnTo>
                  <a:lnTo>
                    <a:pt x="110" y="325"/>
                  </a:lnTo>
                  <a:lnTo>
                    <a:pt x="129" y="258"/>
                  </a:lnTo>
                  <a:lnTo>
                    <a:pt x="126" y="188"/>
                  </a:lnTo>
                  <a:lnTo>
                    <a:pt x="118" y="163"/>
                  </a:lnTo>
                  <a:lnTo>
                    <a:pt x="103" y="128"/>
                  </a:lnTo>
                  <a:lnTo>
                    <a:pt x="79" y="98"/>
                  </a:lnTo>
                  <a:lnTo>
                    <a:pt x="45" y="53"/>
                  </a:lnTo>
                  <a:lnTo>
                    <a:pt x="29" y="32"/>
                  </a:lnTo>
                  <a:lnTo>
                    <a:pt x="4" y="15"/>
                  </a:lnTo>
                  <a:lnTo>
                    <a:pt x="0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8476496" y="3524769"/>
              <a:ext cx="23769" cy="53200"/>
            </a:xfrm>
            <a:custGeom>
              <a:avLst/>
              <a:gdLst/>
              <a:ahLst/>
              <a:cxnLst>
                <a:cxn ang="0">
                  <a:pos x="40" y="4"/>
                </a:cxn>
                <a:cxn ang="0">
                  <a:pos x="63" y="55"/>
                </a:cxn>
                <a:cxn ang="0">
                  <a:pos x="67" y="108"/>
                </a:cxn>
                <a:cxn ang="0">
                  <a:pos x="58" y="129"/>
                </a:cxn>
                <a:cxn ang="0">
                  <a:pos x="46" y="147"/>
                </a:cxn>
                <a:cxn ang="0">
                  <a:pos x="12" y="179"/>
                </a:cxn>
                <a:cxn ang="0">
                  <a:pos x="0" y="179"/>
                </a:cxn>
                <a:cxn ang="0">
                  <a:pos x="0" y="168"/>
                </a:cxn>
                <a:cxn ang="0">
                  <a:pos x="17" y="136"/>
                </a:cxn>
                <a:cxn ang="0">
                  <a:pos x="25" y="99"/>
                </a:cxn>
                <a:cxn ang="0">
                  <a:pos x="24" y="12"/>
                </a:cxn>
                <a:cxn ang="0">
                  <a:pos x="27" y="0"/>
                </a:cxn>
                <a:cxn ang="0">
                  <a:pos x="40" y="4"/>
                </a:cxn>
                <a:cxn ang="0">
                  <a:pos x="40" y="4"/>
                </a:cxn>
              </a:cxnLst>
              <a:rect l="0" t="0" r="r" b="b"/>
              <a:pathLst>
                <a:path w="67" h="179">
                  <a:moveTo>
                    <a:pt x="40" y="4"/>
                  </a:moveTo>
                  <a:lnTo>
                    <a:pt x="63" y="55"/>
                  </a:lnTo>
                  <a:lnTo>
                    <a:pt x="67" y="108"/>
                  </a:lnTo>
                  <a:lnTo>
                    <a:pt x="58" y="129"/>
                  </a:lnTo>
                  <a:lnTo>
                    <a:pt x="46" y="147"/>
                  </a:lnTo>
                  <a:lnTo>
                    <a:pt x="12" y="179"/>
                  </a:lnTo>
                  <a:lnTo>
                    <a:pt x="0" y="179"/>
                  </a:lnTo>
                  <a:lnTo>
                    <a:pt x="0" y="168"/>
                  </a:lnTo>
                  <a:lnTo>
                    <a:pt x="17" y="136"/>
                  </a:lnTo>
                  <a:lnTo>
                    <a:pt x="25" y="99"/>
                  </a:lnTo>
                  <a:lnTo>
                    <a:pt x="24" y="12"/>
                  </a:lnTo>
                  <a:lnTo>
                    <a:pt x="27" y="0"/>
                  </a:lnTo>
                  <a:lnTo>
                    <a:pt x="40" y="4"/>
                  </a:lnTo>
                  <a:lnTo>
                    <a:pt x="4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8482089" y="3589792"/>
              <a:ext cx="47538" cy="8748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6" y="87"/>
                </a:cxn>
                <a:cxn ang="0">
                  <a:pos x="135" y="161"/>
                </a:cxn>
                <a:cxn ang="0">
                  <a:pos x="132" y="198"/>
                </a:cxn>
                <a:cxn ang="0">
                  <a:pos x="121" y="239"/>
                </a:cxn>
                <a:cxn ang="0">
                  <a:pos x="110" y="265"/>
                </a:cxn>
                <a:cxn ang="0">
                  <a:pos x="92" y="287"/>
                </a:cxn>
                <a:cxn ang="0">
                  <a:pos x="76" y="294"/>
                </a:cxn>
                <a:cxn ang="0">
                  <a:pos x="61" y="289"/>
                </a:cxn>
                <a:cxn ang="0">
                  <a:pos x="60" y="261"/>
                </a:cxn>
                <a:cxn ang="0">
                  <a:pos x="81" y="227"/>
                </a:cxn>
                <a:cxn ang="0">
                  <a:pos x="93" y="192"/>
                </a:cxn>
                <a:cxn ang="0">
                  <a:pos x="104" y="160"/>
                </a:cxn>
                <a:cxn ang="0">
                  <a:pos x="108" y="128"/>
                </a:cxn>
                <a:cxn ang="0">
                  <a:pos x="99" y="95"/>
                </a:cxn>
                <a:cxn ang="0">
                  <a:pos x="81" y="66"/>
                </a:cxn>
                <a:cxn ang="0">
                  <a:pos x="60" y="46"/>
                </a:cxn>
                <a:cxn ang="0">
                  <a:pos x="33" y="30"/>
                </a:cxn>
                <a:cxn ang="0">
                  <a:pos x="3" y="13"/>
                </a:cxn>
                <a:cxn ang="0">
                  <a:pos x="0" y="2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35" h="294">
                  <a:moveTo>
                    <a:pt x="12" y="0"/>
                  </a:moveTo>
                  <a:lnTo>
                    <a:pt x="116" y="87"/>
                  </a:lnTo>
                  <a:lnTo>
                    <a:pt x="135" y="161"/>
                  </a:lnTo>
                  <a:lnTo>
                    <a:pt x="132" y="198"/>
                  </a:lnTo>
                  <a:lnTo>
                    <a:pt x="121" y="239"/>
                  </a:lnTo>
                  <a:lnTo>
                    <a:pt x="110" y="265"/>
                  </a:lnTo>
                  <a:lnTo>
                    <a:pt x="92" y="287"/>
                  </a:lnTo>
                  <a:lnTo>
                    <a:pt x="76" y="294"/>
                  </a:lnTo>
                  <a:lnTo>
                    <a:pt x="61" y="289"/>
                  </a:lnTo>
                  <a:lnTo>
                    <a:pt x="60" y="261"/>
                  </a:lnTo>
                  <a:lnTo>
                    <a:pt x="81" y="227"/>
                  </a:lnTo>
                  <a:lnTo>
                    <a:pt x="93" y="192"/>
                  </a:lnTo>
                  <a:lnTo>
                    <a:pt x="104" y="160"/>
                  </a:lnTo>
                  <a:lnTo>
                    <a:pt x="108" y="128"/>
                  </a:lnTo>
                  <a:lnTo>
                    <a:pt x="99" y="95"/>
                  </a:lnTo>
                  <a:lnTo>
                    <a:pt x="81" y="66"/>
                  </a:lnTo>
                  <a:lnTo>
                    <a:pt x="60" y="46"/>
                  </a:lnTo>
                  <a:lnTo>
                    <a:pt x="33" y="30"/>
                  </a:lnTo>
                  <a:lnTo>
                    <a:pt x="3" y="13"/>
                  </a:lnTo>
                  <a:lnTo>
                    <a:pt x="0" y="2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8477894" y="3601614"/>
              <a:ext cx="22371" cy="4374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63" y="108"/>
                </a:cxn>
                <a:cxn ang="0">
                  <a:pos x="49" y="127"/>
                </a:cxn>
                <a:cxn ang="0">
                  <a:pos x="35" y="145"/>
                </a:cxn>
                <a:cxn ang="0">
                  <a:pos x="24" y="150"/>
                </a:cxn>
                <a:cxn ang="0">
                  <a:pos x="19" y="139"/>
                </a:cxn>
                <a:cxn ang="0">
                  <a:pos x="26" y="101"/>
                </a:cxn>
                <a:cxn ang="0">
                  <a:pos x="20" y="54"/>
                </a:cxn>
                <a:cxn ang="0">
                  <a:pos x="0" y="11"/>
                </a:cxn>
                <a:cxn ang="0">
                  <a:pos x="5" y="0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63" h="150">
                  <a:moveTo>
                    <a:pt x="16" y="2"/>
                  </a:moveTo>
                  <a:lnTo>
                    <a:pt x="63" y="108"/>
                  </a:lnTo>
                  <a:lnTo>
                    <a:pt x="49" y="127"/>
                  </a:lnTo>
                  <a:lnTo>
                    <a:pt x="35" y="145"/>
                  </a:lnTo>
                  <a:lnTo>
                    <a:pt x="24" y="150"/>
                  </a:lnTo>
                  <a:lnTo>
                    <a:pt x="19" y="139"/>
                  </a:lnTo>
                  <a:lnTo>
                    <a:pt x="26" y="101"/>
                  </a:lnTo>
                  <a:lnTo>
                    <a:pt x="20" y="54"/>
                  </a:lnTo>
                  <a:lnTo>
                    <a:pt x="0" y="11"/>
                  </a:lnTo>
                  <a:lnTo>
                    <a:pt x="5" y="0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8403792" y="3671365"/>
              <a:ext cx="118844" cy="85120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310" y="25"/>
                </a:cxn>
                <a:cxn ang="0">
                  <a:pos x="331" y="56"/>
                </a:cxn>
                <a:cxn ang="0">
                  <a:pos x="339" y="135"/>
                </a:cxn>
                <a:cxn ang="0">
                  <a:pos x="323" y="168"/>
                </a:cxn>
                <a:cxn ang="0">
                  <a:pos x="302" y="193"/>
                </a:cxn>
                <a:cxn ang="0">
                  <a:pos x="284" y="218"/>
                </a:cxn>
                <a:cxn ang="0">
                  <a:pos x="259" y="241"/>
                </a:cxn>
                <a:cxn ang="0">
                  <a:pos x="233" y="263"/>
                </a:cxn>
                <a:cxn ang="0">
                  <a:pos x="206" y="278"/>
                </a:cxn>
                <a:cxn ang="0">
                  <a:pos x="145" y="289"/>
                </a:cxn>
                <a:cxn ang="0">
                  <a:pos x="7" y="279"/>
                </a:cxn>
                <a:cxn ang="0">
                  <a:pos x="0" y="269"/>
                </a:cxn>
                <a:cxn ang="0">
                  <a:pos x="8" y="262"/>
                </a:cxn>
                <a:cxn ang="0">
                  <a:pos x="128" y="262"/>
                </a:cxn>
                <a:cxn ang="0">
                  <a:pos x="180" y="246"/>
                </a:cxn>
                <a:cxn ang="0">
                  <a:pos x="226" y="211"/>
                </a:cxn>
                <a:cxn ang="0">
                  <a:pos x="253" y="193"/>
                </a:cxn>
                <a:cxn ang="0">
                  <a:pos x="284" y="148"/>
                </a:cxn>
                <a:cxn ang="0">
                  <a:pos x="296" y="121"/>
                </a:cxn>
                <a:cxn ang="0">
                  <a:pos x="298" y="62"/>
                </a:cxn>
                <a:cxn ang="0">
                  <a:pos x="289" y="37"/>
                </a:cxn>
                <a:cxn ang="0">
                  <a:pos x="265" y="19"/>
                </a:cxn>
                <a:cxn ang="0">
                  <a:pos x="261" y="4"/>
                </a:cxn>
                <a:cxn ang="0">
                  <a:pos x="276" y="0"/>
                </a:cxn>
                <a:cxn ang="0">
                  <a:pos x="276" y="0"/>
                </a:cxn>
              </a:cxnLst>
              <a:rect l="0" t="0" r="r" b="b"/>
              <a:pathLst>
                <a:path w="339" h="289">
                  <a:moveTo>
                    <a:pt x="276" y="0"/>
                  </a:moveTo>
                  <a:lnTo>
                    <a:pt x="310" y="25"/>
                  </a:lnTo>
                  <a:lnTo>
                    <a:pt x="331" y="56"/>
                  </a:lnTo>
                  <a:lnTo>
                    <a:pt x="339" y="135"/>
                  </a:lnTo>
                  <a:lnTo>
                    <a:pt x="323" y="168"/>
                  </a:lnTo>
                  <a:lnTo>
                    <a:pt x="302" y="193"/>
                  </a:lnTo>
                  <a:lnTo>
                    <a:pt x="284" y="218"/>
                  </a:lnTo>
                  <a:lnTo>
                    <a:pt x="259" y="241"/>
                  </a:lnTo>
                  <a:lnTo>
                    <a:pt x="233" y="263"/>
                  </a:lnTo>
                  <a:lnTo>
                    <a:pt x="206" y="278"/>
                  </a:lnTo>
                  <a:lnTo>
                    <a:pt x="145" y="289"/>
                  </a:lnTo>
                  <a:lnTo>
                    <a:pt x="7" y="279"/>
                  </a:lnTo>
                  <a:lnTo>
                    <a:pt x="0" y="269"/>
                  </a:lnTo>
                  <a:lnTo>
                    <a:pt x="8" y="262"/>
                  </a:lnTo>
                  <a:lnTo>
                    <a:pt x="128" y="262"/>
                  </a:lnTo>
                  <a:lnTo>
                    <a:pt x="180" y="246"/>
                  </a:lnTo>
                  <a:lnTo>
                    <a:pt x="226" y="211"/>
                  </a:lnTo>
                  <a:lnTo>
                    <a:pt x="253" y="193"/>
                  </a:lnTo>
                  <a:lnTo>
                    <a:pt x="284" y="148"/>
                  </a:lnTo>
                  <a:lnTo>
                    <a:pt x="296" y="121"/>
                  </a:lnTo>
                  <a:lnTo>
                    <a:pt x="298" y="62"/>
                  </a:lnTo>
                  <a:lnTo>
                    <a:pt x="289" y="37"/>
                  </a:lnTo>
                  <a:lnTo>
                    <a:pt x="265" y="19"/>
                  </a:lnTo>
                  <a:lnTo>
                    <a:pt x="261" y="4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8096195" y="3682005"/>
              <a:ext cx="209725" cy="231717"/>
            </a:xfrm>
            <a:custGeom>
              <a:avLst/>
              <a:gdLst/>
              <a:ahLst/>
              <a:cxnLst>
                <a:cxn ang="0">
                  <a:pos x="182" y="21"/>
                </a:cxn>
                <a:cxn ang="0">
                  <a:pos x="85" y="79"/>
                </a:cxn>
                <a:cxn ang="0">
                  <a:pos x="45" y="169"/>
                </a:cxn>
                <a:cxn ang="0">
                  <a:pos x="32" y="280"/>
                </a:cxn>
                <a:cxn ang="0">
                  <a:pos x="60" y="385"/>
                </a:cxn>
                <a:cxn ang="0">
                  <a:pos x="143" y="492"/>
                </a:cxn>
                <a:cxn ang="0">
                  <a:pos x="273" y="563"/>
                </a:cxn>
                <a:cxn ang="0">
                  <a:pos x="381" y="581"/>
                </a:cxn>
                <a:cxn ang="0">
                  <a:pos x="448" y="567"/>
                </a:cxn>
                <a:cxn ang="0">
                  <a:pos x="507" y="502"/>
                </a:cxn>
                <a:cxn ang="0">
                  <a:pos x="589" y="452"/>
                </a:cxn>
                <a:cxn ang="0">
                  <a:pos x="600" y="510"/>
                </a:cxn>
                <a:cxn ang="0">
                  <a:pos x="560" y="608"/>
                </a:cxn>
                <a:cxn ang="0">
                  <a:pos x="521" y="689"/>
                </a:cxn>
                <a:cxn ang="0">
                  <a:pos x="337" y="783"/>
                </a:cxn>
                <a:cxn ang="0">
                  <a:pos x="297" y="766"/>
                </a:cxn>
                <a:cxn ang="0">
                  <a:pos x="405" y="665"/>
                </a:cxn>
                <a:cxn ang="0">
                  <a:pos x="376" y="621"/>
                </a:cxn>
                <a:cxn ang="0">
                  <a:pos x="247" y="610"/>
                </a:cxn>
                <a:cxn ang="0">
                  <a:pos x="124" y="531"/>
                </a:cxn>
                <a:cxn ang="0">
                  <a:pos x="42" y="441"/>
                </a:cxn>
                <a:cxn ang="0">
                  <a:pos x="0" y="291"/>
                </a:cxn>
                <a:cxn ang="0">
                  <a:pos x="2" y="161"/>
                </a:cxn>
                <a:cxn ang="0">
                  <a:pos x="39" y="54"/>
                </a:cxn>
                <a:cxn ang="0">
                  <a:pos x="85" y="11"/>
                </a:cxn>
                <a:cxn ang="0">
                  <a:pos x="139" y="0"/>
                </a:cxn>
                <a:cxn ang="0">
                  <a:pos x="182" y="21"/>
                </a:cxn>
                <a:cxn ang="0">
                  <a:pos x="182" y="21"/>
                </a:cxn>
              </a:cxnLst>
              <a:rect l="0" t="0" r="r" b="b"/>
              <a:pathLst>
                <a:path w="600" h="783">
                  <a:moveTo>
                    <a:pt x="182" y="21"/>
                  </a:moveTo>
                  <a:lnTo>
                    <a:pt x="85" y="79"/>
                  </a:lnTo>
                  <a:lnTo>
                    <a:pt x="45" y="169"/>
                  </a:lnTo>
                  <a:lnTo>
                    <a:pt x="32" y="280"/>
                  </a:lnTo>
                  <a:lnTo>
                    <a:pt x="60" y="385"/>
                  </a:lnTo>
                  <a:lnTo>
                    <a:pt x="143" y="492"/>
                  </a:lnTo>
                  <a:lnTo>
                    <a:pt x="273" y="563"/>
                  </a:lnTo>
                  <a:lnTo>
                    <a:pt x="381" y="581"/>
                  </a:lnTo>
                  <a:lnTo>
                    <a:pt x="448" y="567"/>
                  </a:lnTo>
                  <a:lnTo>
                    <a:pt x="507" y="502"/>
                  </a:lnTo>
                  <a:lnTo>
                    <a:pt x="589" y="452"/>
                  </a:lnTo>
                  <a:lnTo>
                    <a:pt x="600" y="510"/>
                  </a:lnTo>
                  <a:lnTo>
                    <a:pt x="560" y="608"/>
                  </a:lnTo>
                  <a:lnTo>
                    <a:pt x="521" y="689"/>
                  </a:lnTo>
                  <a:lnTo>
                    <a:pt x="337" y="783"/>
                  </a:lnTo>
                  <a:lnTo>
                    <a:pt x="297" y="766"/>
                  </a:lnTo>
                  <a:lnTo>
                    <a:pt x="405" y="665"/>
                  </a:lnTo>
                  <a:lnTo>
                    <a:pt x="376" y="621"/>
                  </a:lnTo>
                  <a:lnTo>
                    <a:pt x="247" y="610"/>
                  </a:lnTo>
                  <a:lnTo>
                    <a:pt x="124" y="531"/>
                  </a:lnTo>
                  <a:lnTo>
                    <a:pt x="42" y="441"/>
                  </a:lnTo>
                  <a:lnTo>
                    <a:pt x="0" y="291"/>
                  </a:lnTo>
                  <a:lnTo>
                    <a:pt x="2" y="161"/>
                  </a:lnTo>
                  <a:lnTo>
                    <a:pt x="39" y="54"/>
                  </a:lnTo>
                  <a:lnTo>
                    <a:pt x="85" y="11"/>
                  </a:lnTo>
                  <a:lnTo>
                    <a:pt x="139" y="0"/>
                  </a:lnTo>
                  <a:lnTo>
                    <a:pt x="182" y="21"/>
                  </a:lnTo>
                  <a:lnTo>
                    <a:pt x="18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8023491" y="3674912"/>
              <a:ext cx="241883" cy="297922"/>
            </a:xfrm>
            <a:custGeom>
              <a:avLst/>
              <a:gdLst/>
              <a:ahLst/>
              <a:cxnLst>
                <a:cxn ang="0">
                  <a:pos x="301" y="14"/>
                </a:cxn>
                <a:cxn ang="0">
                  <a:pos x="208" y="38"/>
                </a:cxn>
                <a:cxn ang="0">
                  <a:pos x="179" y="0"/>
                </a:cxn>
                <a:cxn ang="0">
                  <a:pos x="115" y="2"/>
                </a:cxn>
                <a:cxn ang="0">
                  <a:pos x="0" y="43"/>
                </a:cxn>
                <a:cxn ang="0">
                  <a:pos x="87" y="49"/>
                </a:cxn>
                <a:cxn ang="0">
                  <a:pos x="72" y="104"/>
                </a:cxn>
                <a:cxn ang="0">
                  <a:pos x="47" y="218"/>
                </a:cxn>
                <a:cxn ang="0">
                  <a:pos x="58" y="333"/>
                </a:cxn>
                <a:cxn ang="0">
                  <a:pos x="50" y="481"/>
                </a:cxn>
                <a:cxn ang="0">
                  <a:pos x="83" y="592"/>
                </a:cxn>
                <a:cxn ang="0">
                  <a:pos x="119" y="675"/>
                </a:cxn>
                <a:cxn ang="0">
                  <a:pos x="179" y="748"/>
                </a:cxn>
                <a:cxn ang="0">
                  <a:pos x="230" y="834"/>
                </a:cxn>
                <a:cxn ang="0">
                  <a:pos x="337" y="898"/>
                </a:cxn>
                <a:cxn ang="0">
                  <a:pos x="435" y="930"/>
                </a:cxn>
                <a:cxn ang="0">
                  <a:pos x="542" y="930"/>
                </a:cxn>
                <a:cxn ang="0">
                  <a:pos x="503" y="1005"/>
                </a:cxn>
                <a:cxn ang="0">
                  <a:pos x="651" y="930"/>
                </a:cxn>
                <a:cxn ang="0">
                  <a:pos x="690" y="847"/>
                </a:cxn>
                <a:cxn ang="0">
                  <a:pos x="664" y="722"/>
                </a:cxn>
                <a:cxn ang="0">
                  <a:pos x="636" y="736"/>
                </a:cxn>
                <a:cxn ang="0">
                  <a:pos x="640" y="826"/>
                </a:cxn>
                <a:cxn ang="0">
                  <a:pos x="578" y="866"/>
                </a:cxn>
                <a:cxn ang="0">
                  <a:pos x="414" y="855"/>
                </a:cxn>
                <a:cxn ang="0">
                  <a:pos x="284" y="772"/>
                </a:cxn>
                <a:cxn ang="0">
                  <a:pos x="222" y="675"/>
                </a:cxn>
                <a:cxn ang="0">
                  <a:pos x="132" y="560"/>
                </a:cxn>
                <a:cxn ang="0">
                  <a:pos x="100" y="252"/>
                </a:cxn>
                <a:cxn ang="0">
                  <a:pos x="132" y="179"/>
                </a:cxn>
                <a:cxn ang="0">
                  <a:pos x="190" y="92"/>
                </a:cxn>
                <a:cxn ang="0">
                  <a:pos x="211" y="72"/>
                </a:cxn>
                <a:cxn ang="0">
                  <a:pos x="301" y="14"/>
                </a:cxn>
                <a:cxn ang="0">
                  <a:pos x="301" y="14"/>
                </a:cxn>
              </a:cxnLst>
              <a:rect l="0" t="0" r="r" b="b"/>
              <a:pathLst>
                <a:path w="690" h="1005">
                  <a:moveTo>
                    <a:pt x="301" y="14"/>
                  </a:moveTo>
                  <a:lnTo>
                    <a:pt x="208" y="38"/>
                  </a:lnTo>
                  <a:lnTo>
                    <a:pt x="179" y="0"/>
                  </a:lnTo>
                  <a:lnTo>
                    <a:pt x="115" y="2"/>
                  </a:lnTo>
                  <a:lnTo>
                    <a:pt x="0" y="43"/>
                  </a:lnTo>
                  <a:lnTo>
                    <a:pt x="87" y="49"/>
                  </a:lnTo>
                  <a:lnTo>
                    <a:pt x="72" y="104"/>
                  </a:lnTo>
                  <a:lnTo>
                    <a:pt x="47" y="218"/>
                  </a:lnTo>
                  <a:lnTo>
                    <a:pt x="58" y="333"/>
                  </a:lnTo>
                  <a:lnTo>
                    <a:pt x="50" y="481"/>
                  </a:lnTo>
                  <a:lnTo>
                    <a:pt x="83" y="592"/>
                  </a:lnTo>
                  <a:lnTo>
                    <a:pt x="119" y="675"/>
                  </a:lnTo>
                  <a:lnTo>
                    <a:pt x="179" y="748"/>
                  </a:lnTo>
                  <a:lnTo>
                    <a:pt x="230" y="834"/>
                  </a:lnTo>
                  <a:lnTo>
                    <a:pt x="337" y="898"/>
                  </a:lnTo>
                  <a:lnTo>
                    <a:pt x="435" y="930"/>
                  </a:lnTo>
                  <a:lnTo>
                    <a:pt x="542" y="930"/>
                  </a:lnTo>
                  <a:lnTo>
                    <a:pt x="503" y="1005"/>
                  </a:lnTo>
                  <a:lnTo>
                    <a:pt x="651" y="930"/>
                  </a:lnTo>
                  <a:lnTo>
                    <a:pt x="690" y="847"/>
                  </a:lnTo>
                  <a:lnTo>
                    <a:pt x="664" y="722"/>
                  </a:lnTo>
                  <a:lnTo>
                    <a:pt x="636" y="736"/>
                  </a:lnTo>
                  <a:lnTo>
                    <a:pt x="640" y="826"/>
                  </a:lnTo>
                  <a:lnTo>
                    <a:pt x="578" y="866"/>
                  </a:lnTo>
                  <a:lnTo>
                    <a:pt x="414" y="855"/>
                  </a:lnTo>
                  <a:lnTo>
                    <a:pt x="284" y="772"/>
                  </a:lnTo>
                  <a:lnTo>
                    <a:pt x="222" y="675"/>
                  </a:lnTo>
                  <a:lnTo>
                    <a:pt x="132" y="560"/>
                  </a:lnTo>
                  <a:lnTo>
                    <a:pt x="100" y="252"/>
                  </a:lnTo>
                  <a:lnTo>
                    <a:pt x="132" y="179"/>
                  </a:lnTo>
                  <a:lnTo>
                    <a:pt x="190" y="92"/>
                  </a:lnTo>
                  <a:lnTo>
                    <a:pt x="211" y="72"/>
                  </a:lnTo>
                  <a:lnTo>
                    <a:pt x="301" y="14"/>
                  </a:lnTo>
                  <a:lnTo>
                    <a:pt x="30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Inspired by Other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CS395T: Automated Logical Reasoning </a:t>
            </a:r>
            <a:r>
              <a:rPr lang="en-US" dirty="0" smtClean="0"/>
              <a:t>(UT Austin) </a:t>
            </a:r>
            <a:r>
              <a:rPr lang="en-US" dirty="0" err="1" smtClean="0"/>
              <a:t>Isil</a:t>
            </a:r>
            <a:r>
              <a:rPr lang="en-US" dirty="0" smtClean="0"/>
              <a:t> </a:t>
            </a:r>
            <a:r>
              <a:rPr lang="en-US" dirty="0" err="1" smtClean="0"/>
              <a:t>Dillig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SAT/SMT Solver and Applications Graduate Seminar </a:t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W2013 University of Waterloo (Vijay </a:t>
            </a:r>
            <a:r>
              <a:rPr lang="en-US" dirty="0" err="1" smtClean="0">
                <a:hlinkClick r:id="rId3"/>
              </a:rPr>
              <a:t>Ganesh</a:t>
            </a:r>
            <a:r>
              <a:rPr lang="en-US" dirty="0" smtClean="0">
                <a:hlinkClick r:id="rId3"/>
              </a:rPr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Deductive Verification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Tools</a:t>
            </a:r>
          </a:p>
          <a:p>
            <a:pPr lvl="1"/>
            <a:r>
              <a:rPr lang="en-US" dirty="0" err="1" smtClean="0"/>
              <a:t>ESCJava</a:t>
            </a:r>
            <a:r>
              <a:rPr lang="en-US" dirty="0" smtClean="0"/>
              <a:t>, </a:t>
            </a:r>
            <a:r>
              <a:rPr lang="en-US" dirty="0" err="1" smtClean="0"/>
              <a:t>Dafny</a:t>
            </a:r>
            <a:r>
              <a:rPr lang="en-US" dirty="0" smtClean="0"/>
              <a:t>, CAVEAT</a:t>
            </a:r>
          </a:p>
          <a:p>
            <a:r>
              <a:rPr lang="en-US" dirty="0" smtClean="0"/>
              <a:t>Hard to write inductive invariants</a:t>
            </a:r>
          </a:p>
          <a:p>
            <a:pPr lvl="1"/>
            <a:r>
              <a:rPr lang="en-US" dirty="0" smtClean="0"/>
              <a:t>Need to consider all corner cases</a:t>
            </a:r>
          </a:p>
          <a:p>
            <a:pPr lvl="1"/>
            <a:r>
              <a:rPr lang="en-US" dirty="0" smtClean="0"/>
              <a:t>Small program change can lead to huge change in the invariant</a:t>
            </a:r>
          </a:p>
          <a:p>
            <a:pPr lvl="1"/>
            <a:r>
              <a:rPr lang="en-US" dirty="0" smtClean="0"/>
              <a:t>The lack of specification languages</a:t>
            </a:r>
          </a:p>
          <a:p>
            <a:r>
              <a:rPr lang="en-US" dirty="0" smtClean="0"/>
              <a:t>Deduction can be hard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0743" y="2190307"/>
            <a:ext cx="66010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x = 2;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while true do </a:t>
            </a:r>
            <a:r>
              <a:rPr lang="en-US" sz="3200" dirty="0" smtClean="0">
                <a:solidFill>
                  <a:srgbClr val="FFFF00"/>
                </a:solidFill>
              </a:rPr>
              <a:t>{x &gt;1}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	  x = (2*x*x + x – 1) / (x + 1)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86300"/>
          </a:xfrm>
        </p:spPr>
        <p:txBody>
          <a:bodyPr/>
          <a:lstStyle/>
          <a:p>
            <a:r>
              <a:rPr lang="en-US" sz="2800" dirty="0" smtClean="0"/>
              <a:t>The program semantics can be described as (potentially infinite) graph of reachable states</a:t>
            </a:r>
          </a:p>
          <a:p>
            <a:pPr lvl="1"/>
            <a:r>
              <a:rPr lang="en-US" sz="2400" dirty="0" smtClean="0"/>
              <a:t>Values of program variables</a:t>
            </a:r>
          </a:p>
          <a:p>
            <a:r>
              <a:rPr lang="en-US" sz="2800" dirty="0" smtClean="0"/>
              <a:t>Program statements and conditions are relations between states</a:t>
            </a:r>
          </a:p>
          <a:p>
            <a:r>
              <a:rPr lang="en-US" sz="2800" dirty="0" smtClean="0"/>
              <a:t>Proving a safety property usually means showing that certain state cannot be reached</a:t>
            </a:r>
          </a:p>
          <a:p>
            <a:pPr lvl="1"/>
            <a:r>
              <a:rPr lang="en-US" sz="2400" dirty="0" smtClean="0"/>
              <a:t>A bad reachable state indicate a bug</a:t>
            </a:r>
          </a:p>
          <a:p>
            <a:r>
              <a:rPr lang="en-US" sz="2800" dirty="0" smtClean="0"/>
              <a:t>Bounded model checking and </a:t>
            </a:r>
            <a:r>
              <a:rPr lang="en-US" sz="2800" dirty="0" err="1" smtClean="0"/>
              <a:t>concolic</a:t>
            </a:r>
            <a:r>
              <a:rPr lang="en-US" sz="2800" dirty="0" smtClean="0"/>
              <a:t> testing explore subsets of reachable states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43000"/>
          </a:xfrm>
        </p:spPr>
        <p:txBody>
          <a:bodyPr/>
          <a:lstStyle/>
          <a:p>
            <a:r>
              <a:rPr lang="en-US" dirty="0" smtClean="0"/>
              <a:t>Example Transition System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343" y="1758507"/>
            <a:ext cx="42261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1: x = 2;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2: while true do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	  3: x = 2* x – 1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           4:</a:t>
            </a:r>
            <a:endParaRPr lang="en-US" sz="3200" dirty="0">
              <a:solidFill>
                <a:srgbClr val="FFFFFF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232400" y="1155700"/>
            <a:ext cx="1689100" cy="1108730"/>
            <a:chOff x="5232400" y="1155700"/>
            <a:chExt cx="1689100" cy="1108730"/>
          </a:xfrm>
        </p:grpSpPr>
        <p:sp>
          <p:nvSpPr>
            <p:cNvPr id="7" name="Oval 6"/>
            <p:cNvSpPr/>
            <p:nvPr/>
          </p:nvSpPr>
          <p:spPr bwMode="auto">
            <a:xfrm>
              <a:off x="5232400" y="1701800"/>
              <a:ext cx="809682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1: 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32400" y="1155700"/>
              <a:ext cx="1689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pc:x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171950" y="2182035"/>
            <a:ext cx="1179025" cy="1199995"/>
            <a:chOff x="4171950" y="2182035"/>
            <a:chExt cx="1179025" cy="1199995"/>
          </a:xfrm>
        </p:grpSpPr>
        <p:sp>
          <p:nvSpPr>
            <p:cNvPr id="9" name="Oval 8"/>
            <p:cNvSpPr/>
            <p:nvPr/>
          </p:nvSpPr>
          <p:spPr bwMode="auto">
            <a:xfrm>
              <a:off x="4171950" y="2819400"/>
              <a:ext cx="809682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2: 2</a:t>
              </a:r>
            </a:p>
          </p:txBody>
        </p:sp>
        <p:cxnSp>
          <p:nvCxnSpPr>
            <p:cNvPr id="19" name="Straight Arrow Connector 18"/>
            <p:cNvCxnSpPr>
              <a:stCxn id="7" idx="3"/>
              <a:endCxn id="9" idx="0"/>
            </p:cNvCxnSpPr>
            <p:nvPr/>
          </p:nvCxnSpPr>
          <p:spPr bwMode="auto">
            <a:xfrm flipH="1">
              <a:off x="4576791" y="2182035"/>
              <a:ext cx="774184" cy="63736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1" name="Straight Arrow Connector 20"/>
          <p:cNvCxnSpPr>
            <a:stCxn id="9" idx="4"/>
            <a:endCxn id="10" idx="0"/>
          </p:cNvCxnSpPr>
          <p:nvPr/>
        </p:nvCxnSpPr>
        <p:spPr bwMode="auto">
          <a:xfrm>
            <a:off x="4576791" y="3382030"/>
            <a:ext cx="0" cy="599420"/>
          </a:xfrm>
          <a:prstGeom prst="straightConnector1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1" name="Group 40"/>
          <p:cNvGrpSpPr/>
          <p:nvPr/>
        </p:nvGrpSpPr>
        <p:grpSpPr>
          <a:xfrm>
            <a:off x="4171950" y="3382030"/>
            <a:ext cx="809682" cy="1162050"/>
            <a:chOff x="4171950" y="3382030"/>
            <a:chExt cx="809682" cy="1162050"/>
          </a:xfrm>
        </p:grpSpPr>
        <p:sp>
          <p:nvSpPr>
            <p:cNvPr id="10" name="Oval 9"/>
            <p:cNvSpPr/>
            <p:nvPr/>
          </p:nvSpPr>
          <p:spPr bwMode="auto">
            <a:xfrm>
              <a:off x="4171950" y="3981450"/>
              <a:ext cx="809682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3: 2</a:t>
              </a:r>
            </a:p>
          </p:txBody>
        </p:sp>
        <p:cxnSp>
          <p:nvCxnSpPr>
            <p:cNvPr id="23" name="Straight Arrow Connector 22"/>
            <p:cNvCxnSpPr>
              <a:stCxn id="9" idx="4"/>
              <a:endCxn id="10" idx="0"/>
            </p:cNvCxnSpPr>
            <p:nvPr/>
          </p:nvCxnSpPr>
          <p:spPr bwMode="auto">
            <a:xfrm>
              <a:off x="4576791" y="3382030"/>
              <a:ext cx="0" cy="59942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4171950" y="4544080"/>
            <a:ext cx="809682" cy="1162050"/>
            <a:chOff x="4171950" y="4544080"/>
            <a:chExt cx="809682" cy="1162050"/>
          </a:xfrm>
        </p:grpSpPr>
        <p:sp>
          <p:nvSpPr>
            <p:cNvPr id="11" name="Oval 10"/>
            <p:cNvSpPr/>
            <p:nvPr/>
          </p:nvSpPr>
          <p:spPr bwMode="auto">
            <a:xfrm>
              <a:off x="4171950" y="5143500"/>
              <a:ext cx="809682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4: 3</a:t>
              </a:r>
            </a:p>
          </p:txBody>
        </p:sp>
        <p:cxnSp>
          <p:nvCxnSpPr>
            <p:cNvPr id="27" name="Straight Arrow Connector 26"/>
            <p:cNvCxnSpPr>
              <a:stCxn id="10" idx="4"/>
              <a:endCxn id="11" idx="0"/>
            </p:cNvCxnSpPr>
            <p:nvPr/>
          </p:nvCxnSpPr>
          <p:spPr bwMode="auto">
            <a:xfrm>
              <a:off x="4576791" y="4544080"/>
              <a:ext cx="0" cy="59942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4863057" y="2844800"/>
            <a:ext cx="1883875" cy="2381095"/>
            <a:chOff x="4863057" y="2844800"/>
            <a:chExt cx="1883875" cy="2381095"/>
          </a:xfrm>
        </p:grpSpPr>
        <p:sp>
          <p:nvSpPr>
            <p:cNvPr id="12" name="Oval 11"/>
            <p:cNvSpPr/>
            <p:nvPr/>
          </p:nvSpPr>
          <p:spPr bwMode="auto">
            <a:xfrm>
              <a:off x="5937250" y="2844800"/>
              <a:ext cx="809682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2: 3</a:t>
              </a:r>
            </a:p>
          </p:txBody>
        </p:sp>
        <p:cxnSp>
          <p:nvCxnSpPr>
            <p:cNvPr id="30" name="Straight Arrow Connector 29"/>
            <p:cNvCxnSpPr>
              <a:stCxn id="11" idx="7"/>
              <a:endCxn id="12" idx="2"/>
            </p:cNvCxnSpPr>
            <p:nvPr/>
          </p:nvCxnSpPr>
          <p:spPr bwMode="auto">
            <a:xfrm flipV="1">
              <a:off x="4863057" y="3126115"/>
              <a:ext cx="1074193" cy="209978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5949950" y="3407430"/>
            <a:ext cx="809682" cy="1181100"/>
            <a:chOff x="5949950" y="3407430"/>
            <a:chExt cx="809682" cy="1181100"/>
          </a:xfrm>
        </p:grpSpPr>
        <p:sp>
          <p:nvSpPr>
            <p:cNvPr id="14" name="Oval 13"/>
            <p:cNvSpPr/>
            <p:nvPr/>
          </p:nvSpPr>
          <p:spPr bwMode="auto">
            <a:xfrm>
              <a:off x="5949950" y="4025900"/>
              <a:ext cx="809682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3: 3</a:t>
              </a:r>
            </a:p>
          </p:txBody>
        </p:sp>
        <p:cxnSp>
          <p:nvCxnSpPr>
            <p:cNvPr id="32" name="Straight Arrow Connector 31"/>
            <p:cNvCxnSpPr>
              <a:stCxn id="12" idx="4"/>
              <a:endCxn id="14" idx="0"/>
            </p:cNvCxnSpPr>
            <p:nvPr/>
          </p:nvCxnSpPr>
          <p:spPr bwMode="auto">
            <a:xfrm>
              <a:off x="6342091" y="3407430"/>
              <a:ext cx="12700" cy="6184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5962650" y="4588530"/>
            <a:ext cx="809682" cy="1130300"/>
            <a:chOff x="5962650" y="4588530"/>
            <a:chExt cx="809682" cy="1130300"/>
          </a:xfrm>
        </p:grpSpPr>
        <p:sp>
          <p:nvSpPr>
            <p:cNvPr id="15" name="Oval 14"/>
            <p:cNvSpPr/>
            <p:nvPr/>
          </p:nvSpPr>
          <p:spPr bwMode="auto">
            <a:xfrm>
              <a:off x="5962650" y="5156200"/>
              <a:ext cx="809682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4: 5</a:t>
              </a:r>
            </a:p>
          </p:txBody>
        </p:sp>
        <p:cxnSp>
          <p:nvCxnSpPr>
            <p:cNvPr id="34" name="Straight Arrow Connector 33"/>
            <p:cNvCxnSpPr>
              <a:stCxn id="14" idx="4"/>
              <a:endCxn id="15" idx="0"/>
            </p:cNvCxnSpPr>
            <p:nvPr/>
          </p:nvCxnSpPr>
          <p:spPr bwMode="auto">
            <a:xfrm>
              <a:off x="6354791" y="4588530"/>
              <a:ext cx="12700" cy="5676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6653757" y="2857500"/>
            <a:ext cx="1667975" cy="2381095"/>
            <a:chOff x="6653757" y="2857500"/>
            <a:chExt cx="1667975" cy="2381095"/>
          </a:xfrm>
        </p:grpSpPr>
        <p:sp>
          <p:nvSpPr>
            <p:cNvPr id="17" name="Oval 16"/>
            <p:cNvSpPr/>
            <p:nvPr/>
          </p:nvSpPr>
          <p:spPr bwMode="auto">
            <a:xfrm>
              <a:off x="7512050" y="2857500"/>
              <a:ext cx="809682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2: 5</a:t>
              </a:r>
            </a:p>
          </p:txBody>
        </p:sp>
        <p:cxnSp>
          <p:nvCxnSpPr>
            <p:cNvPr id="36" name="Straight Arrow Connector 35"/>
            <p:cNvCxnSpPr>
              <a:stCxn id="15" idx="7"/>
              <a:endCxn id="17" idx="2"/>
            </p:cNvCxnSpPr>
            <p:nvPr/>
          </p:nvCxnSpPr>
          <p:spPr bwMode="auto">
            <a:xfrm flipV="1">
              <a:off x="6653757" y="3138815"/>
              <a:ext cx="858293" cy="209978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8" name="Straight Arrow Connector 37"/>
          <p:cNvCxnSpPr>
            <a:stCxn id="17" idx="4"/>
          </p:cNvCxnSpPr>
          <p:nvPr/>
        </p:nvCxnSpPr>
        <p:spPr bwMode="auto">
          <a:xfrm>
            <a:off x="7916891" y="3420130"/>
            <a:ext cx="211109" cy="758170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04968"/>
          </a:xfrm>
        </p:spPr>
        <p:txBody>
          <a:bodyPr/>
          <a:lstStyle/>
          <a:p>
            <a:r>
              <a:rPr lang="en-US" sz="2800" dirty="0" smtClean="0"/>
              <a:t>Automatically prove that the program is correct by also considering infeasible executions</a:t>
            </a:r>
          </a:p>
          <a:p>
            <a:r>
              <a:rPr lang="en-US" sz="2800" dirty="0" smtClean="0"/>
              <a:t>Abstract interpretation of program statements/conditions</a:t>
            </a:r>
          </a:p>
          <a:p>
            <a:r>
              <a:rPr lang="en-US" sz="2800" dirty="0" smtClean="0"/>
              <a:t>Conceptually explore a superset of reachable states</a:t>
            </a:r>
          </a:p>
          <a:p>
            <a:r>
              <a:rPr lang="en-US" sz="2800" dirty="0" smtClean="0"/>
              <a:t>Sound but incomplete reasoning</a:t>
            </a:r>
          </a:p>
          <a:p>
            <a:r>
              <a:rPr lang="en-US" sz="2800" dirty="0" smtClean="0"/>
              <a:t>Automatically infer sound inductive invariants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0" y="28576"/>
            <a:ext cx="7772400" cy="1143000"/>
          </a:xfrm>
          <a:ln>
            <a:noFill/>
          </a:ln>
        </p:spPr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Automatic Program Verification</a:t>
            </a:r>
          </a:p>
        </p:txBody>
      </p:sp>
      <p:sp>
        <p:nvSpPr>
          <p:cNvPr id="36868" name="Oval 3"/>
          <p:cNvSpPr>
            <a:spLocks noChangeArrowheads="1"/>
          </p:cNvSpPr>
          <p:nvPr/>
        </p:nvSpPr>
        <p:spPr bwMode="auto">
          <a:xfrm>
            <a:off x="6196915" y="1331072"/>
            <a:ext cx="2667001" cy="952500"/>
          </a:xfrm>
          <a:prstGeom prst="ellipse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1800" dirty="0" smtClean="0">
                <a:solidFill>
                  <a:srgbClr val="FFFFFF"/>
                </a:solidFill>
              </a:rPr>
              <a:t>Desired </a:t>
            </a:r>
          </a:p>
          <a:p>
            <a:pPr algn="ctr"/>
            <a:r>
              <a:rPr lang="en-US" sz="1800" dirty="0" smtClean="0">
                <a:solidFill>
                  <a:srgbClr val="FFFFFF"/>
                </a:solidFill>
              </a:rPr>
              <a:t>Properties  </a:t>
            </a:r>
            <a:r>
              <a:rPr lang="en-US" sz="1800" dirty="0" smtClean="0">
                <a:solidFill>
                  <a:srgbClr val="FFFFFF"/>
                </a:solidFill>
                <a:sym typeface="Symbol" pitchFamily="18" charset="2"/>
              </a:rPr>
              <a:t>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2583711" y="2936595"/>
            <a:ext cx="4210493" cy="1295163"/>
          </a:xfrm>
          <a:prstGeom prst="rect">
            <a:avLst/>
          </a:prstGeom>
          <a:noFill/>
          <a:ln w="31750">
            <a:solidFill>
              <a:schemeClr val="bg1"/>
            </a:solidFill>
            <a:headEnd/>
            <a:tailEnd type="triangl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Solver</a:t>
            </a:r>
            <a:endParaRPr lang="en-US" sz="1800" dirty="0" smtClean="0">
              <a:solidFill>
                <a:srgbClr val="FFFFFF"/>
              </a:solidFill>
            </a:endParaRPr>
          </a:p>
          <a:p>
            <a:pPr algn="ctr"/>
            <a:r>
              <a:rPr lang="en-US" sz="2000" i="1" dirty="0" smtClean="0">
                <a:solidFill>
                  <a:srgbClr val="FFFFFF"/>
                </a:solidFill>
                <a:sym typeface="Math B" pitchFamily="2" charset="2"/>
              </a:rPr>
              <a:t>Is there a behavior</a:t>
            </a:r>
            <a:br>
              <a:rPr lang="en-US" sz="2000" i="1" dirty="0" smtClean="0">
                <a:solidFill>
                  <a:srgbClr val="FFFFFF"/>
                </a:solidFill>
                <a:sym typeface="Math B" pitchFamily="2" charset="2"/>
              </a:rPr>
            </a:br>
            <a:r>
              <a:rPr lang="en-US" sz="2000" i="1" dirty="0" smtClean="0">
                <a:solidFill>
                  <a:srgbClr val="FFFFFF"/>
                </a:solidFill>
                <a:sym typeface="Math B" pitchFamily="2" charset="2"/>
              </a:rPr>
              <a:t>of P that violates </a:t>
            </a:r>
            <a:r>
              <a:rPr lang="en-US" sz="2000" i="1" dirty="0" smtClean="0">
                <a:solidFill>
                  <a:srgbClr val="FFFFFF"/>
                </a:solidFill>
                <a:sym typeface="Symbol" pitchFamily="18" charset="2"/>
              </a:rPr>
              <a:t>?</a:t>
            </a:r>
            <a:r>
              <a:rPr lang="en-US" sz="2000" i="1" dirty="0" smtClean="0">
                <a:solidFill>
                  <a:srgbClr val="FFFFFF"/>
                </a:solidFill>
                <a:sym typeface="Math B" pitchFamily="2" charset="2"/>
              </a:rPr>
              <a:t> </a:t>
            </a:r>
            <a:endParaRPr lang="en-US" sz="1800" i="1" dirty="0" smtClean="0">
              <a:solidFill>
                <a:srgbClr val="FFFFFF"/>
              </a:solidFill>
            </a:endParaRPr>
          </a:p>
        </p:txBody>
      </p:sp>
      <p:sp>
        <p:nvSpPr>
          <p:cNvPr id="36878" name="TextBox 18"/>
          <p:cNvSpPr txBox="1">
            <a:spLocks noChangeArrowheads="1"/>
          </p:cNvSpPr>
          <p:nvPr/>
        </p:nvSpPr>
        <p:spPr bwMode="auto">
          <a:xfrm>
            <a:off x="393758" y="5470288"/>
            <a:ext cx="2333625" cy="400110"/>
          </a:xfrm>
          <a:prstGeom prst="rect">
            <a:avLst/>
          </a:prstGeom>
          <a:noFill/>
          <a:ln w="31750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Counterexample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36879" name="TextBox 19"/>
          <p:cNvSpPr txBox="1">
            <a:spLocks noChangeArrowheads="1"/>
          </p:cNvSpPr>
          <p:nvPr/>
        </p:nvSpPr>
        <p:spPr bwMode="auto">
          <a:xfrm>
            <a:off x="6535847" y="5470288"/>
            <a:ext cx="1989137" cy="400110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Proof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6" name="Oval 3"/>
          <p:cNvSpPr>
            <a:spLocks noChangeArrowheads="1"/>
          </p:cNvSpPr>
          <p:nvPr/>
        </p:nvSpPr>
        <p:spPr bwMode="auto">
          <a:xfrm>
            <a:off x="393758" y="1263049"/>
            <a:ext cx="2333625" cy="1020523"/>
          </a:xfrm>
          <a:prstGeom prst="ellipse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Program</a:t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>P</a:t>
            </a:r>
            <a:endParaRPr lang="en-US" sz="2400" dirty="0">
              <a:solidFill>
                <a:srgbClr val="FFFFFF"/>
              </a:solidFill>
            </a:endParaRPr>
          </a:p>
        </p:txBody>
      </p:sp>
      <p:cxnSp>
        <p:nvCxnSpPr>
          <p:cNvPr id="9" name="Elbow Connector 8"/>
          <p:cNvCxnSpPr>
            <a:stCxn id="16" idx="4"/>
            <a:endCxn id="36869" idx="1"/>
          </p:cNvCxnSpPr>
          <p:nvPr/>
        </p:nvCxnSpPr>
        <p:spPr>
          <a:xfrm rot="16200000" flipH="1">
            <a:off x="1421839" y="2422304"/>
            <a:ext cx="1300605" cy="102314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36868" idx="4"/>
            <a:endCxn id="36869" idx="3"/>
          </p:cNvCxnSpPr>
          <p:nvPr/>
        </p:nvCxnSpPr>
        <p:spPr>
          <a:xfrm rot="5400000">
            <a:off x="6512008" y="2565768"/>
            <a:ext cx="1300605" cy="73621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30" descr="AN00460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5120" y="5911743"/>
            <a:ext cx="636844" cy="903725"/>
          </a:xfrm>
          <a:prstGeom prst="rect">
            <a:avLst/>
          </a:prstGeom>
          <a:noFill/>
        </p:spPr>
      </p:pic>
      <p:grpSp>
        <p:nvGrpSpPr>
          <p:cNvPr id="2" name="Group 17"/>
          <p:cNvGrpSpPr/>
          <p:nvPr/>
        </p:nvGrpSpPr>
        <p:grpSpPr>
          <a:xfrm>
            <a:off x="7190160" y="5960589"/>
            <a:ext cx="550342" cy="727290"/>
            <a:chOff x="8001120" y="3152367"/>
            <a:chExt cx="609600" cy="838200"/>
          </a:xfrm>
        </p:grpSpPr>
        <p:sp>
          <p:nvSpPr>
            <p:cNvPr id="19" name="AutoShape 32"/>
            <p:cNvSpPr>
              <a:spLocks noChangeAspect="1" noChangeArrowheads="1" noTextEdit="1"/>
            </p:cNvSpPr>
            <p:nvPr/>
          </p:nvSpPr>
          <p:spPr bwMode="auto">
            <a:xfrm>
              <a:off x="8001120" y="3152367"/>
              <a:ext cx="609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33"/>
            <p:cNvSpPr>
              <a:spLocks/>
            </p:cNvSpPr>
            <p:nvPr/>
          </p:nvSpPr>
          <p:spPr bwMode="auto">
            <a:xfrm>
              <a:off x="8038870" y="3244581"/>
              <a:ext cx="510330" cy="701061"/>
            </a:xfrm>
            <a:custGeom>
              <a:avLst/>
              <a:gdLst/>
              <a:ahLst/>
              <a:cxnLst>
                <a:cxn ang="0">
                  <a:pos x="902" y="5"/>
                </a:cxn>
                <a:cxn ang="0">
                  <a:pos x="779" y="0"/>
                </a:cxn>
                <a:cxn ang="0">
                  <a:pos x="723" y="48"/>
                </a:cxn>
                <a:cxn ang="0">
                  <a:pos x="722" y="164"/>
                </a:cxn>
                <a:cxn ang="0">
                  <a:pos x="763" y="360"/>
                </a:cxn>
                <a:cxn ang="0">
                  <a:pos x="806" y="530"/>
                </a:cxn>
                <a:cxn ang="0">
                  <a:pos x="783" y="701"/>
                </a:cxn>
                <a:cxn ang="0">
                  <a:pos x="728" y="724"/>
                </a:cxn>
                <a:cxn ang="0">
                  <a:pos x="654" y="741"/>
                </a:cxn>
                <a:cxn ang="0">
                  <a:pos x="617" y="772"/>
                </a:cxn>
                <a:cxn ang="0">
                  <a:pos x="594" y="805"/>
                </a:cxn>
                <a:cxn ang="0">
                  <a:pos x="569" y="857"/>
                </a:cxn>
                <a:cxn ang="0">
                  <a:pos x="574" y="908"/>
                </a:cxn>
                <a:cxn ang="0">
                  <a:pos x="611" y="946"/>
                </a:cxn>
                <a:cxn ang="0">
                  <a:pos x="604" y="982"/>
                </a:cxn>
                <a:cxn ang="0">
                  <a:pos x="554" y="1058"/>
                </a:cxn>
                <a:cxn ang="0">
                  <a:pos x="538" y="1108"/>
                </a:cxn>
                <a:cxn ang="0">
                  <a:pos x="572" y="1189"/>
                </a:cxn>
                <a:cxn ang="0">
                  <a:pos x="617" y="1236"/>
                </a:cxn>
                <a:cxn ang="0">
                  <a:pos x="515" y="1386"/>
                </a:cxn>
                <a:cxn ang="0">
                  <a:pos x="358" y="1500"/>
                </a:cxn>
                <a:cxn ang="0">
                  <a:pos x="332" y="1505"/>
                </a:cxn>
                <a:cxn ang="0">
                  <a:pos x="295" y="1476"/>
                </a:cxn>
                <a:cxn ang="0">
                  <a:pos x="259" y="1472"/>
                </a:cxn>
                <a:cxn ang="0">
                  <a:pos x="159" y="1509"/>
                </a:cxn>
                <a:cxn ang="0">
                  <a:pos x="99" y="1465"/>
                </a:cxn>
                <a:cxn ang="0">
                  <a:pos x="57" y="1542"/>
                </a:cxn>
                <a:cxn ang="0">
                  <a:pos x="0" y="1696"/>
                </a:cxn>
                <a:cxn ang="0">
                  <a:pos x="0" y="2013"/>
                </a:cxn>
                <a:cxn ang="0">
                  <a:pos x="25" y="2229"/>
                </a:cxn>
                <a:cxn ang="0">
                  <a:pos x="352" y="2340"/>
                </a:cxn>
                <a:cxn ang="0">
                  <a:pos x="493" y="2375"/>
                </a:cxn>
                <a:cxn ang="0">
                  <a:pos x="595" y="2326"/>
                </a:cxn>
                <a:cxn ang="0">
                  <a:pos x="604" y="2201"/>
                </a:cxn>
                <a:cxn ang="0">
                  <a:pos x="723" y="2003"/>
                </a:cxn>
                <a:cxn ang="0">
                  <a:pos x="754" y="1884"/>
                </a:cxn>
                <a:cxn ang="0">
                  <a:pos x="992" y="1817"/>
                </a:cxn>
                <a:cxn ang="0">
                  <a:pos x="1091" y="1708"/>
                </a:cxn>
                <a:cxn ang="0">
                  <a:pos x="1211" y="1715"/>
                </a:cxn>
                <a:cxn ang="0">
                  <a:pos x="1352" y="1587"/>
                </a:cxn>
                <a:cxn ang="0">
                  <a:pos x="1321" y="1468"/>
                </a:cxn>
                <a:cxn ang="0">
                  <a:pos x="1360" y="1426"/>
                </a:cxn>
                <a:cxn ang="0">
                  <a:pos x="1389" y="1349"/>
                </a:cxn>
                <a:cxn ang="0">
                  <a:pos x="1389" y="1279"/>
                </a:cxn>
                <a:cxn ang="0">
                  <a:pos x="1437" y="1245"/>
                </a:cxn>
                <a:cxn ang="0">
                  <a:pos x="1463" y="1124"/>
                </a:cxn>
                <a:cxn ang="0">
                  <a:pos x="1443" y="1016"/>
                </a:cxn>
                <a:cxn ang="0">
                  <a:pos x="1426" y="989"/>
                </a:cxn>
                <a:cxn ang="0">
                  <a:pos x="1418" y="872"/>
                </a:cxn>
                <a:cxn ang="0">
                  <a:pos x="1392" y="824"/>
                </a:cxn>
                <a:cxn ang="0">
                  <a:pos x="1347" y="749"/>
                </a:cxn>
                <a:cxn ang="0">
                  <a:pos x="1284" y="655"/>
                </a:cxn>
                <a:cxn ang="0">
                  <a:pos x="1253" y="636"/>
                </a:cxn>
                <a:cxn ang="0">
                  <a:pos x="1221" y="627"/>
                </a:cxn>
                <a:cxn ang="0">
                  <a:pos x="1148" y="618"/>
                </a:cxn>
                <a:cxn ang="0">
                  <a:pos x="1079" y="635"/>
                </a:cxn>
                <a:cxn ang="0">
                  <a:pos x="1076" y="565"/>
                </a:cxn>
                <a:cxn ang="0">
                  <a:pos x="1122" y="321"/>
                </a:cxn>
                <a:cxn ang="0">
                  <a:pos x="1116" y="249"/>
                </a:cxn>
                <a:cxn ang="0">
                  <a:pos x="1075" y="149"/>
                </a:cxn>
                <a:cxn ang="0">
                  <a:pos x="983" y="42"/>
                </a:cxn>
                <a:cxn ang="0">
                  <a:pos x="902" y="5"/>
                </a:cxn>
                <a:cxn ang="0">
                  <a:pos x="902" y="5"/>
                </a:cxn>
              </a:cxnLst>
              <a:rect l="0" t="0" r="r" b="b"/>
              <a:pathLst>
                <a:path w="1463" h="2375">
                  <a:moveTo>
                    <a:pt x="902" y="5"/>
                  </a:moveTo>
                  <a:lnTo>
                    <a:pt x="779" y="0"/>
                  </a:lnTo>
                  <a:lnTo>
                    <a:pt x="723" y="48"/>
                  </a:lnTo>
                  <a:lnTo>
                    <a:pt x="722" y="164"/>
                  </a:lnTo>
                  <a:lnTo>
                    <a:pt x="763" y="360"/>
                  </a:lnTo>
                  <a:lnTo>
                    <a:pt x="806" y="530"/>
                  </a:lnTo>
                  <a:lnTo>
                    <a:pt x="783" y="701"/>
                  </a:lnTo>
                  <a:lnTo>
                    <a:pt x="728" y="724"/>
                  </a:lnTo>
                  <a:lnTo>
                    <a:pt x="654" y="741"/>
                  </a:lnTo>
                  <a:lnTo>
                    <a:pt x="617" y="772"/>
                  </a:lnTo>
                  <a:lnTo>
                    <a:pt x="594" y="805"/>
                  </a:lnTo>
                  <a:lnTo>
                    <a:pt x="569" y="857"/>
                  </a:lnTo>
                  <a:lnTo>
                    <a:pt x="574" y="908"/>
                  </a:lnTo>
                  <a:lnTo>
                    <a:pt x="611" y="946"/>
                  </a:lnTo>
                  <a:lnTo>
                    <a:pt x="604" y="982"/>
                  </a:lnTo>
                  <a:lnTo>
                    <a:pt x="554" y="1058"/>
                  </a:lnTo>
                  <a:lnTo>
                    <a:pt x="538" y="1108"/>
                  </a:lnTo>
                  <a:lnTo>
                    <a:pt x="572" y="1189"/>
                  </a:lnTo>
                  <a:lnTo>
                    <a:pt x="617" y="1236"/>
                  </a:lnTo>
                  <a:lnTo>
                    <a:pt x="515" y="1386"/>
                  </a:lnTo>
                  <a:lnTo>
                    <a:pt x="358" y="1500"/>
                  </a:lnTo>
                  <a:lnTo>
                    <a:pt x="332" y="1505"/>
                  </a:lnTo>
                  <a:lnTo>
                    <a:pt x="295" y="1476"/>
                  </a:lnTo>
                  <a:lnTo>
                    <a:pt x="259" y="1472"/>
                  </a:lnTo>
                  <a:lnTo>
                    <a:pt x="159" y="1509"/>
                  </a:lnTo>
                  <a:lnTo>
                    <a:pt x="99" y="1465"/>
                  </a:lnTo>
                  <a:lnTo>
                    <a:pt x="57" y="1542"/>
                  </a:lnTo>
                  <a:lnTo>
                    <a:pt x="0" y="1696"/>
                  </a:lnTo>
                  <a:lnTo>
                    <a:pt x="0" y="2013"/>
                  </a:lnTo>
                  <a:lnTo>
                    <a:pt x="25" y="2229"/>
                  </a:lnTo>
                  <a:lnTo>
                    <a:pt x="352" y="2340"/>
                  </a:lnTo>
                  <a:lnTo>
                    <a:pt x="493" y="2375"/>
                  </a:lnTo>
                  <a:lnTo>
                    <a:pt x="595" y="2326"/>
                  </a:lnTo>
                  <a:lnTo>
                    <a:pt x="604" y="2201"/>
                  </a:lnTo>
                  <a:lnTo>
                    <a:pt x="723" y="2003"/>
                  </a:lnTo>
                  <a:lnTo>
                    <a:pt x="754" y="1884"/>
                  </a:lnTo>
                  <a:lnTo>
                    <a:pt x="992" y="1817"/>
                  </a:lnTo>
                  <a:lnTo>
                    <a:pt x="1091" y="1708"/>
                  </a:lnTo>
                  <a:lnTo>
                    <a:pt x="1211" y="1715"/>
                  </a:lnTo>
                  <a:lnTo>
                    <a:pt x="1352" y="1587"/>
                  </a:lnTo>
                  <a:lnTo>
                    <a:pt x="1321" y="1468"/>
                  </a:lnTo>
                  <a:lnTo>
                    <a:pt x="1360" y="1426"/>
                  </a:lnTo>
                  <a:lnTo>
                    <a:pt x="1389" y="1349"/>
                  </a:lnTo>
                  <a:lnTo>
                    <a:pt x="1389" y="1279"/>
                  </a:lnTo>
                  <a:lnTo>
                    <a:pt x="1437" y="1245"/>
                  </a:lnTo>
                  <a:lnTo>
                    <a:pt x="1463" y="1124"/>
                  </a:lnTo>
                  <a:lnTo>
                    <a:pt x="1443" y="1016"/>
                  </a:lnTo>
                  <a:lnTo>
                    <a:pt x="1426" y="989"/>
                  </a:lnTo>
                  <a:lnTo>
                    <a:pt x="1418" y="872"/>
                  </a:lnTo>
                  <a:lnTo>
                    <a:pt x="1392" y="824"/>
                  </a:lnTo>
                  <a:lnTo>
                    <a:pt x="1347" y="749"/>
                  </a:lnTo>
                  <a:lnTo>
                    <a:pt x="1284" y="655"/>
                  </a:lnTo>
                  <a:lnTo>
                    <a:pt x="1253" y="636"/>
                  </a:lnTo>
                  <a:lnTo>
                    <a:pt x="1221" y="627"/>
                  </a:lnTo>
                  <a:lnTo>
                    <a:pt x="1148" y="618"/>
                  </a:lnTo>
                  <a:lnTo>
                    <a:pt x="1079" y="635"/>
                  </a:lnTo>
                  <a:lnTo>
                    <a:pt x="1076" y="565"/>
                  </a:lnTo>
                  <a:lnTo>
                    <a:pt x="1122" y="321"/>
                  </a:lnTo>
                  <a:lnTo>
                    <a:pt x="1116" y="249"/>
                  </a:lnTo>
                  <a:lnTo>
                    <a:pt x="1075" y="149"/>
                  </a:lnTo>
                  <a:lnTo>
                    <a:pt x="983" y="42"/>
                  </a:lnTo>
                  <a:lnTo>
                    <a:pt x="902" y="5"/>
                  </a:lnTo>
                  <a:lnTo>
                    <a:pt x="902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4"/>
            <p:cNvSpPr>
              <a:spLocks/>
            </p:cNvSpPr>
            <p:nvPr/>
          </p:nvSpPr>
          <p:spPr bwMode="auto">
            <a:xfrm>
              <a:off x="8054250" y="3712743"/>
              <a:ext cx="199938" cy="222259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3" y="152"/>
                </a:cxn>
                <a:cxn ang="0">
                  <a:pos x="71" y="285"/>
                </a:cxn>
                <a:cxn ang="0">
                  <a:pos x="88" y="317"/>
                </a:cxn>
                <a:cxn ang="0">
                  <a:pos x="111" y="256"/>
                </a:cxn>
                <a:cxn ang="0">
                  <a:pos x="128" y="166"/>
                </a:cxn>
                <a:cxn ang="0">
                  <a:pos x="158" y="270"/>
                </a:cxn>
                <a:cxn ang="0">
                  <a:pos x="218" y="360"/>
                </a:cxn>
                <a:cxn ang="0">
                  <a:pos x="372" y="475"/>
                </a:cxn>
                <a:cxn ang="0">
                  <a:pos x="438" y="511"/>
                </a:cxn>
                <a:cxn ang="0">
                  <a:pos x="419" y="543"/>
                </a:cxn>
                <a:cxn ang="0">
                  <a:pos x="541" y="573"/>
                </a:cxn>
                <a:cxn ang="0">
                  <a:pos x="549" y="608"/>
                </a:cxn>
                <a:cxn ang="0">
                  <a:pos x="574" y="723"/>
                </a:cxn>
                <a:cxn ang="0">
                  <a:pos x="517" y="751"/>
                </a:cxn>
                <a:cxn ang="0">
                  <a:pos x="304" y="731"/>
                </a:cxn>
                <a:cxn ang="0">
                  <a:pos x="135" y="680"/>
                </a:cxn>
                <a:cxn ang="0">
                  <a:pos x="35" y="457"/>
                </a:cxn>
                <a:cxn ang="0">
                  <a:pos x="2" y="238"/>
                </a:cxn>
                <a:cxn ang="0">
                  <a:pos x="0" y="66"/>
                </a:cxn>
                <a:cxn ang="0">
                  <a:pos x="64" y="0"/>
                </a:cxn>
                <a:cxn ang="0">
                  <a:pos x="64" y="0"/>
                </a:cxn>
              </a:cxnLst>
              <a:rect l="0" t="0" r="r" b="b"/>
              <a:pathLst>
                <a:path w="574" h="751">
                  <a:moveTo>
                    <a:pt x="64" y="0"/>
                  </a:moveTo>
                  <a:lnTo>
                    <a:pt x="43" y="152"/>
                  </a:lnTo>
                  <a:lnTo>
                    <a:pt x="71" y="285"/>
                  </a:lnTo>
                  <a:lnTo>
                    <a:pt x="88" y="317"/>
                  </a:lnTo>
                  <a:lnTo>
                    <a:pt x="111" y="256"/>
                  </a:lnTo>
                  <a:lnTo>
                    <a:pt x="128" y="166"/>
                  </a:lnTo>
                  <a:lnTo>
                    <a:pt x="158" y="270"/>
                  </a:lnTo>
                  <a:lnTo>
                    <a:pt x="218" y="360"/>
                  </a:lnTo>
                  <a:lnTo>
                    <a:pt x="372" y="475"/>
                  </a:lnTo>
                  <a:lnTo>
                    <a:pt x="438" y="511"/>
                  </a:lnTo>
                  <a:lnTo>
                    <a:pt x="419" y="543"/>
                  </a:lnTo>
                  <a:lnTo>
                    <a:pt x="541" y="573"/>
                  </a:lnTo>
                  <a:lnTo>
                    <a:pt x="549" y="608"/>
                  </a:lnTo>
                  <a:lnTo>
                    <a:pt x="574" y="723"/>
                  </a:lnTo>
                  <a:lnTo>
                    <a:pt x="517" y="751"/>
                  </a:lnTo>
                  <a:lnTo>
                    <a:pt x="304" y="731"/>
                  </a:lnTo>
                  <a:lnTo>
                    <a:pt x="135" y="680"/>
                  </a:lnTo>
                  <a:lnTo>
                    <a:pt x="35" y="457"/>
                  </a:lnTo>
                  <a:lnTo>
                    <a:pt x="2" y="238"/>
                  </a:lnTo>
                  <a:lnTo>
                    <a:pt x="0" y="66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C8C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5"/>
            <p:cNvSpPr>
              <a:spLocks/>
            </p:cNvSpPr>
            <p:nvPr/>
          </p:nvSpPr>
          <p:spPr bwMode="auto">
            <a:xfrm>
              <a:off x="8001120" y="3684370"/>
              <a:ext cx="237688" cy="299104"/>
            </a:xfrm>
            <a:custGeom>
              <a:avLst/>
              <a:gdLst/>
              <a:ahLst/>
              <a:cxnLst>
                <a:cxn ang="0">
                  <a:pos x="28" y="47"/>
                </a:cxn>
                <a:cxn ang="0">
                  <a:pos x="64" y="11"/>
                </a:cxn>
                <a:cxn ang="0">
                  <a:pos x="168" y="0"/>
                </a:cxn>
                <a:cxn ang="0">
                  <a:pos x="164" y="90"/>
                </a:cxn>
                <a:cxn ang="0">
                  <a:pos x="136" y="381"/>
                </a:cxn>
                <a:cxn ang="0">
                  <a:pos x="153" y="492"/>
                </a:cxn>
                <a:cxn ang="0">
                  <a:pos x="273" y="712"/>
                </a:cxn>
                <a:cxn ang="0">
                  <a:pos x="455" y="827"/>
                </a:cxn>
                <a:cxn ang="0">
                  <a:pos x="567" y="844"/>
                </a:cxn>
                <a:cxn ang="0">
                  <a:pos x="681" y="866"/>
                </a:cxn>
                <a:cxn ang="0">
                  <a:pos x="567" y="973"/>
                </a:cxn>
                <a:cxn ang="0">
                  <a:pos x="434" y="1010"/>
                </a:cxn>
                <a:cxn ang="0">
                  <a:pos x="326" y="996"/>
                </a:cxn>
                <a:cxn ang="0">
                  <a:pos x="204" y="934"/>
                </a:cxn>
                <a:cxn ang="0">
                  <a:pos x="53" y="812"/>
                </a:cxn>
                <a:cxn ang="0">
                  <a:pos x="0" y="690"/>
                </a:cxn>
                <a:cxn ang="0">
                  <a:pos x="60" y="434"/>
                </a:cxn>
                <a:cxn ang="0">
                  <a:pos x="38" y="190"/>
                </a:cxn>
                <a:cxn ang="0">
                  <a:pos x="89" y="57"/>
                </a:cxn>
                <a:cxn ang="0">
                  <a:pos x="28" y="47"/>
                </a:cxn>
                <a:cxn ang="0">
                  <a:pos x="28" y="47"/>
                </a:cxn>
              </a:cxnLst>
              <a:rect l="0" t="0" r="r" b="b"/>
              <a:pathLst>
                <a:path w="681" h="1010">
                  <a:moveTo>
                    <a:pt x="28" y="47"/>
                  </a:moveTo>
                  <a:lnTo>
                    <a:pt x="64" y="11"/>
                  </a:lnTo>
                  <a:lnTo>
                    <a:pt x="168" y="0"/>
                  </a:lnTo>
                  <a:lnTo>
                    <a:pt x="164" y="90"/>
                  </a:lnTo>
                  <a:lnTo>
                    <a:pt x="136" y="381"/>
                  </a:lnTo>
                  <a:lnTo>
                    <a:pt x="153" y="492"/>
                  </a:lnTo>
                  <a:lnTo>
                    <a:pt x="273" y="712"/>
                  </a:lnTo>
                  <a:lnTo>
                    <a:pt x="455" y="827"/>
                  </a:lnTo>
                  <a:lnTo>
                    <a:pt x="567" y="844"/>
                  </a:lnTo>
                  <a:lnTo>
                    <a:pt x="681" y="866"/>
                  </a:lnTo>
                  <a:lnTo>
                    <a:pt x="567" y="973"/>
                  </a:lnTo>
                  <a:lnTo>
                    <a:pt x="434" y="1010"/>
                  </a:lnTo>
                  <a:lnTo>
                    <a:pt x="326" y="996"/>
                  </a:lnTo>
                  <a:lnTo>
                    <a:pt x="204" y="934"/>
                  </a:lnTo>
                  <a:lnTo>
                    <a:pt x="53" y="812"/>
                  </a:lnTo>
                  <a:lnTo>
                    <a:pt x="0" y="690"/>
                  </a:lnTo>
                  <a:lnTo>
                    <a:pt x="60" y="434"/>
                  </a:lnTo>
                  <a:lnTo>
                    <a:pt x="38" y="190"/>
                  </a:lnTo>
                  <a:lnTo>
                    <a:pt x="89" y="57"/>
                  </a:lnTo>
                  <a:lnTo>
                    <a:pt x="28" y="47"/>
                  </a:lnTo>
                  <a:lnTo>
                    <a:pt x="28" y="47"/>
                  </a:lnTo>
                  <a:close/>
                </a:path>
              </a:pathLst>
            </a:custGeom>
            <a:solidFill>
              <a:srgbClr val="809F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>
              <a:off x="8104584" y="3242216"/>
              <a:ext cx="440422" cy="612394"/>
            </a:xfrm>
            <a:custGeom>
              <a:avLst/>
              <a:gdLst/>
              <a:ahLst/>
              <a:cxnLst>
                <a:cxn ang="0">
                  <a:pos x="604" y="0"/>
                </a:cxn>
                <a:cxn ang="0">
                  <a:pos x="552" y="41"/>
                </a:cxn>
                <a:cxn ang="0">
                  <a:pos x="531" y="104"/>
                </a:cxn>
                <a:cxn ang="0">
                  <a:pos x="547" y="250"/>
                </a:cxn>
                <a:cxn ang="0">
                  <a:pos x="604" y="468"/>
                </a:cxn>
                <a:cxn ang="0">
                  <a:pos x="604" y="583"/>
                </a:cxn>
                <a:cxn ang="0">
                  <a:pos x="583" y="702"/>
                </a:cxn>
                <a:cxn ang="0">
                  <a:pos x="463" y="749"/>
                </a:cxn>
                <a:cxn ang="0">
                  <a:pos x="411" y="791"/>
                </a:cxn>
                <a:cxn ang="0">
                  <a:pos x="381" y="854"/>
                </a:cxn>
                <a:cxn ang="0">
                  <a:pos x="397" y="921"/>
                </a:cxn>
                <a:cxn ang="0">
                  <a:pos x="423" y="963"/>
                </a:cxn>
                <a:cxn ang="0">
                  <a:pos x="344" y="1087"/>
                </a:cxn>
                <a:cxn ang="0">
                  <a:pos x="365" y="1171"/>
                </a:cxn>
                <a:cxn ang="0">
                  <a:pos x="416" y="1223"/>
                </a:cxn>
                <a:cxn ang="0">
                  <a:pos x="324" y="1394"/>
                </a:cxn>
                <a:cxn ang="0">
                  <a:pos x="214" y="1488"/>
                </a:cxn>
                <a:cxn ang="0">
                  <a:pos x="89" y="1540"/>
                </a:cxn>
                <a:cxn ang="0">
                  <a:pos x="0" y="1577"/>
                </a:cxn>
                <a:cxn ang="0">
                  <a:pos x="58" y="1821"/>
                </a:cxn>
                <a:cxn ang="0">
                  <a:pos x="428" y="2072"/>
                </a:cxn>
                <a:cxn ang="0">
                  <a:pos x="484" y="2072"/>
                </a:cxn>
                <a:cxn ang="0">
                  <a:pos x="573" y="1889"/>
                </a:cxn>
                <a:cxn ang="0">
                  <a:pos x="656" y="1868"/>
                </a:cxn>
                <a:cxn ang="0">
                  <a:pos x="787" y="1842"/>
                </a:cxn>
                <a:cxn ang="0">
                  <a:pos x="813" y="1816"/>
                </a:cxn>
                <a:cxn ang="0">
                  <a:pos x="895" y="1723"/>
                </a:cxn>
                <a:cxn ang="0">
                  <a:pos x="1072" y="1692"/>
                </a:cxn>
                <a:cxn ang="0">
                  <a:pos x="1182" y="1593"/>
                </a:cxn>
                <a:cxn ang="0">
                  <a:pos x="1166" y="1514"/>
                </a:cxn>
                <a:cxn ang="0">
                  <a:pos x="1156" y="1446"/>
                </a:cxn>
                <a:cxn ang="0">
                  <a:pos x="1196" y="1296"/>
                </a:cxn>
                <a:cxn ang="0">
                  <a:pos x="1233" y="1260"/>
                </a:cxn>
                <a:cxn ang="0">
                  <a:pos x="1259" y="1087"/>
                </a:cxn>
                <a:cxn ang="0">
                  <a:pos x="1229" y="989"/>
                </a:cxn>
                <a:cxn ang="0">
                  <a:pos x="1224" y="848"/>
                </a:cxn>
                <a:cxn ang="0">
                  <a:pos x="1151" y="749"/>
                </a:cxn>
                <a:cxn ang="0">
                  <a:pos x="1109" y="672"/>
                </a:cxn>
                <a:cxn ang="0">
                  <a:pos x="1051" y="630"/>
                </a:cxn>
                <a:cxn ang="0">
                  <a:pos x="958" y="625"/>
                </a:cxn>
                <a:cxn ang="0">
                  <a:pos x="905" y="635"/>
                </a:cxn>
                <a:cxn ang="0">
                  <a:pos x="890" y="562"/>
                </a:cxn>
                <a:cxn ang="0">
                  <a:pos x="911" y="416"/>
                </a:cxn>
                <a:cxn ang="0">
                  <a:pos x="926" y="287"/>
                </a:cxn>
                <a:cxn ang="0">
                  <a:pos x="839" y="88"/>
                </a:cxn>
                <a:cxn ang="0">
                  <a:pos x="729" y="26"/>
                </a:cxn>
                <a:cxn ang="0">
                  <a:pos x="656" y="0"/>
                </a:cxn>
                <a:cxn ang="0">
                  <a:pos x="604" y="0"/>
                </a:cxn>
                <a:cxn ang="0">
                  <a:pos x="604" y="0"/>
                </a:cxn>
              </a:cxnLst>
              <a:rect l="0" t="0" r="r" b="b"/>
              <a:pathLst>
                <a:path w="1259" h="2072">
                  <a:moveTo>
                    <a:pt x="604" y="0"/>
                  </a:moveTo>
                  <a:lnTo>
                    <a:pt x="552" y="41"/>
                  </a:lnTo>
                  <a:lnTo>
                    <a:pt x="531" y="104"/>
                  </a:lnTo>
                  <a:lnTo>
                    <a:pt x="547" y="250"/>
                  </a:lnTo>
                  <a:lnTo>
                    <a:pt x="604" y="468"/>
                  </a:lnTo>
                  <a:lnTo>
                    <a:pt x="604" y="583"/>
                  </a:lnTo>
                  <a:lnTo>
                    <a:pt x="583" y="702"/>
                  </a:lnTo>
                  <a:lnTo>
                    <a:pt x="463" y="749"/>
                  </a:lnTo>
                  <a:lnTo>
                    <a:pt x="411" y="791"/>
                  </a:lnTo>
                  <a:lnTo>
                    <a:pt x="381" y="854"/>
                  </a:lnTo>
                  <a:lnTo>
                    <a:pt x="397" y="921"/>
                  </a:lnTo>
                  <a:lnTo>
                    <a:pt x="423" y="963"/>
                  </a:lnTo>
                  <a:lnTo>
                    <a:pt x="344" y="1087"/>
                  </a:lnTo>
                  <a:lnTo>
                    <a:pt x="365" y="1171"/>
                  </a:lnTo>
                  <a:lnTo>
                    <a:pt x="416" y="1223"/>
                  </a:lnTo>
                  <a:lnTo>
                    <a:pt x="324" y="1394"/>
                  </a:lnTo>
                  <a:lnTo>
                    <a:pt x="214" y="1488"/>
                  </a:lnTo>
                  <a:lnTo>
                    <a:pt x="89" y="1540"/>
                  </a:lnTo>
                  <a:lnTo>
                    <a:pt x="0" y="1577"/>
                  </a:lnTo>
                  <a:lnTo>
                    <a:pt x="58" y="1821"/>
                  </a:lnTo>
                  <a:lnTo>
                    <a:pt x="428" y="2072"/>
                  </a:lnTo>
                  <a:lnTo>
                    <a:pt x="484" y="2072"/>
                  </a:lnTo>
                  <a:lnTo>
                    <a:pt x="573" y="1889"/>
                  </a:lnTo>
                  <a:lnTo>
                    <a:pt x="656" y="1868"/>
                  </a:lnTo>
                  <a:lnTo>
                    <a:pt x="787" y="1842"/>
                  </a:lnTo>
                  <a:lnTo>
                    <a:pt x="813" y="1816"/>
                  </a:lnTo>
                  <a:lnTo>
                    <a:pt x="895" y="1723"/>
                  </a:lnTo>
                  <a:lnTo>
                    <a:pt x="1072" y="1692"/>
                  </a:lnTo>
                  <a:lnTo>
                    <a:pt x="1182" y="1593"/>
                  </a:lnTo>
                  <a:lnTo>
                    <a:pt x="1166" y="1514"/>
                  </a:lnTo>
                  <a:lnTo>
                    <a:pt x="1156" y="1446"/>
                  </a:lnTo>
                  <a:lnTo>
                    <a:pt x="1196" y="1296"/>
                  </a:lnTo>
                  <a:lnTo>
                    <a:pt x="1233" y="1260"/>
                  </a:lnTo>
                  <a:lnTo>
                    <a:pt x="1259" y="1087"/>
                  </a:lnTo>
                  <a:lnTo>
                    <a:pt x="1229" y="989"/>
                  </a:lnTo>
                  <a:lnTo>
                    <a:pt x="1224" y="848"/>
                  </a:lnTo>
                  <a:lnTo>
                    <a:pt x="1151" y="749"/>
                  </a:lnTo>
                  <a:lnTo>
                    <a:pt x="1109" y="672"/>
                  </a:lnTo>
                  <a:lnTo>
                    <a:pt x="1051" y="630"/>
                  </a:lnTo>
                  <a:lnTo>
                    <a:pt x="958" y="625"/>
                  </a:lnTo>
                  <a:lnTo>
                    <a:pt x="905" y="635"/>
                  </a:lnTo>
                  <a:lnTo>
                    <a:pt x="890" y="562"/>
                  </a:lnTo>
                  <a:lnTo>
                    <a:pt x="911" y="416"/>
                  </a:lnTo>
                  <a:lnTo>
                    <a:pt x="926" y="287"/>
                  </a:lnTo>
                  <a:lnTo>
                    <a:pt x="839" y="88"/>
                  </a:lnTo>
                  <a:lnTo>
                    <a:pt x="729" y="26"/>
                  </a:lnTo>
                  <a:lnTo>
                    <a:pt x="656" y="0"/>
                  </a:lnTo>
                  <a:lnTo>
                    <a:pt x="604" y="0"/>
                  </a:lnTo>
                  <a:lnTo>
                    <a:pt x="60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>
              <a:off x="8308716" y="3257585"/>
              <a:ext cx="107659" cy="189157"/>
            </a:xfrm>
            <a:custGeom>
              <a:avLst/>
              <a:gdLst/>
              <a:ahLst/>
              <a:cxnLst>
                <a:cxn ang="0">
                  <a:pos x="26" y="640"/>
                </a:cxn>
                <a:cxn ang="0">
                  <a:pos x="63" y="505"/>
                </a:cxn>
                <a:cxn ang="0">
                  <a:pos x="115" y="458"/>
                </a:cxn>
                <a:cxn ang="0">
                  <a:pos x="265" y="422"/>
                </a:cxn>
                <a:cxn ang="0">
                  <a:pos x="230" y="385"/>
                </a:cxn>
                <a:cxn ang="0">
                  <a:pos x="84" y="406"/>
                </a:cxn>
                <a:cxn ang="0">
                  <a:pos x="47" y="343"/>
                </a:cxn>
                <a:cxn ang="0">
                  <a:pos x="26" y="203"/>
                </a:cxn>
                <a:cxn ang="0">
                  <a:pos x="0" y="57"/>
                </a:cxn>
                <a:cxn ang="0">
                  <a:pos x="21" y="10"/>
                </a:cxn>
                <a:cxn ang="0">
                  <a:pos x="110" y="0"/>
                </a:cxn>
                <a:cxn ang="0">
                  <a:pos x="214" y="94"/>
                </a:cxn>
                <a:cxn ang="0">
                  <a:pos x="276" y="261"/>
                </a:cxn>
                <a:cxn ang="0">
                  <a:pos x="256" y="328"/>
                </a:cxn>
                <a:cxn ang="0">
                  <a:pos x="286" y="390"/>
                </a:cxn>
                <a:cxn ang="0">
                  <a:pos x="307" y="458"/>
                </a:cxn>
                <a:cxn ang="0">
                  <a:pos x="305" y="591"/>
                </a:cxn>
                <a:cxn ang="0">
                  <a:pos x="152" y="603"/>
                </a:cxn>
                <a:cxn ang="0">
                  <a:pos x="26" y="640"/>
                </a:cxn>
                <a:cxn ang="0">
                  <a:pos x="26" y="640"/>
                </a:cxn>
              </a:cxnLst>
              <a:rect l="0" t="0" r="r" b="b"/>
              <a:pathLst>
                <a:path w="307" h="640">
                  <a:moveTo>
                    <a:pt x="26" y="640"/>
                  </a:moveTo>
                  <a:lnTo>
                    <a:pt x="63" y="505"/>
                  </a:lnTo>
                  <a:lnTo>
                    <a:pt x="115" y="458"/>
                  </a:lnTo>
                  <a:lnTo>
                    <a:pt x="265" y="422"/>
                  </a:lnTo>
                  <a:lnTo>
                    <a:pt x="230" y="385"/>
                  </a:lnTo>
                  <a:lnTo>
                    <a:pt x="84" y="406"/>
                  </a:lnTo>
                  <a:lnTo>
                    <a:pt x="47" y="343"/>
                  </a:lnTo>
                  <a:lnTo>
                    <a:pt x="26" y="203"/>
                  </a:lnTo>
                  <a:lnTo>
                    <a:pt x="0" y="57"/>
                  </a:lnTo>
                  <a:lnTo>
                    <a:pt x="21" y="10"/>
                  </a:lnTo>
                  <a:lnTo>
                    <a:pt x="110" y="0"/>
                  </a:lnTo>
                  <a:lnTo>
                    <a:pt x="214" y="94"/>
                  </a:lnTo>
                  <a:lnTo>
                    <a:pt x="276" y="261"/>
                  </a:lnTo>
                  <a:lnTo>
                    <a:pt x="256" y="328"/>
                  </a:lnTo>
                  <a:lnTo>
                    <a:pt x="286" y="390"/>
                  </a:lnTo>
                  <a:lnTo>
                    <a:pt x="307" y="458"/>
                  </a:lnTo>
                  <a:lnTo>
                    <a:pt x="305" y="591"/>
                  </a:lnTo>
                  <a:lnTo>
                    <a:pt x="152" y="603"/>
                  </a:lnTo>
                  <a:lnTo>
                    <a:pt x="26" y="640"/>
                  </a:lnTo>
                  <a:lnTo>
                    <a:pt x="26" y="640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8"/>
            <p:cNvSpPr>
              <a:spLocks/>
            </p:cNvSpPr>
            <p:nvPr/>
          </p:nvSpPr>
          <p:spPr bwMode="auto">
            <a:xfrm>
              <a:off x="8104584" y="3442013"/>
              <a:ext cx="434829" cy="429149"/>
            </a:xfrm>
            <a:custGeom>
              <a:avLst/>
              <a:gdLst/>
              <a:ahLst/>
              <a:cxnLst>
                <a:cxn ang="0">
                  <a:pos x="141" y="906"/>
                </a:cxn>
                <a:cxn ang="0">
                  <a:pos x="292" y="812"/>
                </a:cxn>
                <a:cxn ang="0">
                  <a:pos x="360" y="697"/>
                </a:cxn>
                <a:cxn ang="0">
                  <a:pos x="444" y="563"/>
                </a:cxn>
                <a:cxn ang="0">
                  <a:pos x="371" y="453"/>
                </a:cxn>
                <a:cxn ang="0">
                  <a:pos x="407" y="390"/>
                </a:cxn>
                <a:cxn ang="0">
                  <a:pos x="469" y="313"/>
                </a:cxn>
                <a:cxn ang="0">
                  <a:pos x="397" y="245"/>
                </a:cxn>
                <a:cxn ang="0">
                  <a:pos x="416" y="188"/>
                </a:cxn>
                <a:cxn ang="0">
                  <a:pos x="489" y="104"/>
                </a:cxn>
                <a:cxn ang="0">
                  <a:pos x="604" y="94"/>
                </a:cxn>
                <a:cxn ang="0">
                  <a:pos x="832" y="37"/>
                </a:cxn>
                <a:cxn ang="0">
                  <a:pos x="958" y="0"/>
                </a:cxn>
                <a:cxn ang="0">
                  <a:pos x="1025" y="0"/>
                </a:cxn>
                <a:cxn ang="0">
                  <a:pos x="1098" y="125"/>
                </a:cxn>
                <a:cxn ang="0">
                  <a:pos x="1135" y="120"/>
                </a:cxn>
                <a:cxn ang="0">
                  <a:pos x="1182" y="188"/>
                </a:cxn>
                <a:cxn ang="0">
                  <a:pos x="1192" y="282"/>
                </a:cxn>
                <a:cxn ang="0">
                  <a:pos x="1119" y="230"/>
                </a:cxn>
                <a:cxn ang="0">
                  <a:pos x="1051" y="214"/>
                </a:cxn>
                <a:cxn ang="0">
                  <a:pos x="859" y="240"/>
                </a:cxn>
                <a:cxn ang="0">
                  <a:pos x="745" y="308"/>
                </a:cxn>
                <a:cxn ang="0">
                  <a:pos x="879" y="298"/>
                </a:cxn>
                <a:cxn ang="0">
                  <a:pos x="1005" y="266"/>
                </a:cxn>
                <a:cxn ang="0">
                  <a:pos x="1031" y="292"/>
                </a:cxn>
                <a:cxn ang="0">
                  <a:pos x="1057" y="364"/>
                </a:cxn>
                <a:cxn ang="0">
                  <a:pos x="1093" y="287"/>
                </a:cxn>
                <a:cxn ang="0">
                  <a:pos x="1145" y="313"/>
                </a:cxn>
                <a:cxn ang="0">
                  <a:pos x="1217" y="411"/>
                </a:cxn>
                <a:cxn ang="0">
                  <a:pos x="1243" y="521"/>
                </a:cxn>
                <a:cxn ang="0">
                  <a:pos x="1233" y="584"/>
                </a:cxn>
                <a:cxn ang="0">
                  <a:pos x="1196" y="620"/>
                </a:cxn>
                <a:cxn ang="0">
                  <a:pos x="1161" y="552"/>
                </a:cxn>
                <a:cxn ang="0">
                  <a:pos x="1104" y="521"/>
                </a:cxn>
                <a:cxn ang="0">
                  <a:pos x="1020" y="500"/>
                </a:cxn>
                <a:cxn ang="0">
                  <a:pos x="900" y="547"/>
                </a:cxn>
                <a:cxn ang="0">
                  <a:pos x="740" y="578"/>
                </a:cxn>
                <a:cxn ang="0">
                  <a:pos x="635" y="558"/>
                </a:cxn>
                <a:cxn ang="0">
                  <a:pos x="719" y="615"/>
                </a:cxn>
                <a:cxn ang="0">
                  <a:pos x="848" y="620"/>
                </a:cxn>
                <a:cxn ang="0">
                  <a:pos x="999" y="573"/>
                </a:cxn>
                <a:cxn ang="0">
                  <a:pos x="1031" y="610"/>
                </a:cxn>
                <a:cxn ang="0">
                  <a:pos x="1041" y="672"/>
                </a:cxn>
                <a:cxn ang="0">
                  <a:pos x="1078" y="620"/>
                </a:cxn>
                <a:cxn ang="0">
                  <a:pos x="1078" y="552"/>
                </a:cxn>
                <a:cxn ang="0">
                  <a:pos x="1140" y="589"/>
                </a:cxn>
                <a:cxn ang="0">
                  <a:pos x="1171" y="693"/>
                </a:cxn>
                <a:cxn ang="0">
                  <a:pos x="1135" y="781"/>
                </a:cxn>
                <a:cxn ang="0">
                  <a:pos x="1166" y="838"/>
                </a:cxn>
                <a:cxn ang="0">
                  <a:pos x="1161" y="906"/>
                </a:cxn>
                <a:cxn ang="0">
                  <a:pos x="1072" y="1016"/>
                </a:cxn>
                <a:cxn ang="0">
                  <a:pos x="1020" y="1047"/>
                </a:cxn>
                <a:cxn ang="0">
                  <a:pos x="895" y="1047"/>
                </a:cxn>
                <a:cxn ang="0">
                  <a:pos x="813" y="1140"/>
                </a:cxn>
                <a:cxn ang="0">
                  <a:pos x="719" y="1166"/>
                </a:cxn>
                <a:cxn ang="0">
                  <a:pos x="573" y="1213"/>
                </a:cxn>
                <a:cxn ang="0">
                  <a:pos x="542" y="1291"/>
                </a:cxn>
                <a:cxn ang="0">
                  <a:pos x="457" y="1451"/>
                </a:cxn>
                <a:cxn ang="0">
                  <a:pos x="151" y="1357"/>
                </a:cxn>
                <a:cxn ang="0">
                  <a:pos x="12" y="1188"/>
                </a:cxn>
                <a:cxn ang="0">
                  <a:pos x="0" y="943"/>
                </a:cxn>
                <a:cxn ang="0">
                  <a:pos x="141" y="906"/>
                </a:cxn>
                <a:cxn ang="0">
                  <a:pos x="141" y="906"/>
                </a:cxn>
              </a:cxnLst>
              <a:rect l="0" t="0" r="r" b="b"/>
              <a:pathLst>
                <a:path w="1243" h="1451">
                  <a:moveTo>
                    <a:pt x="141" y="906"/>
                  </a:moveTo>
                  <a:lnTo>
                    <a:pt x="292" y="812"/>
                  </a:lnTo>
                  <a:lnTo>
                    <a:pt x="360" y="697"/>
                  </a:lnTo>
                  <a:lnTo>
                    <a:pt x="444" y="563"/>
                  </a:lnTo>
                  <a:lnTo>
                    <a:pt x="371" y="453"/>
                  </a:lnTo>
                  <a:lnTo>
                    <a:pt x="407" y="390"/>
                  </a:lnTo>
                  <a:lnTo>
                    <a:pt x="469" y="313"/>
                  </a:lnTo>
                  <a:lnTo>
                    <a:pt x="397" y="245"/>
                  </a:lnTo>
                  <a:lnTo>
                    <a:pt x="416" y="188"/>
                  </a:lnTo>
                  <a:lnTo>
                    <a:pt x="489" y="104"/>
                  </a:lnTo>
                  <a:lnTo>
                    <a:pt x="604" y="94"/>
                  </a:lnTo>
                  <a:lnTo>
                    <a:pt x="832" y="37"/>
                  </a:lnTo>
                  <a:lnTo>
                    <a:pt x="958" y="0"/>
                  </a:lnTo>
                  <a:lnTo>
                    <a:pt x="1025" y="0"/>
                  </a:lnTo>
                  <a:lnTo>
                    <a:pt x="1098" y="125"/>
                  </a:lnTo>
                  <a:lnTo>
                    <a:pt x="1135" y="120"/>
                  </a:lnTo>
                  <a:lnTo>
                    <a:pt x="1182" y="188"/>
                  </a:lnTo>
                  <a:lnTo>
                    <a:pt x="1192" y="282"/>
                  </a:lnTo>
                  <a:lnTo>
                    <a:pt x="1119" y="230"/>
                  </a:lnTo>
                  <a:lnTo>
                    <a:pt x="1051" y="214"/>
                  </a:lnTo>
                  <a:lnTo>
                    <a:pt x="859" y="240"/>
                  </a:lnTo>
                  <a:lnTo>
                    <a:pt x="745" y="308"/>
                  </a:lnTo>
                  <a:lnTo>
                    <a:pt x="879" y="298"/>
                  </a:lnTo>
                  <a:lnTo>
                    <a:pt x="1005" y="266"/>
                  </a:lnTo>
                  <a:lnTo>
                    <a:pt x="1031" y="292"/>
                  </a:lnTo>
                  <a:lnTo>
                    <a:pt x="1057" y="364"/>
                  </a:lnTo>
                  <a:lnTo>
                    <a:pt x="1093" y="287"/>
                  </a:lnTo>
                  <a:lnTo>
                    <a:pt x="1145" y="313"/>
                  </a:lnTo>
                  <a:lnTo>
                    <a:pt x="1217" y="411"/>
                  </a:lnTo>
                  <a:lnTo>
                    <a:pt x="1243" y="521"/>
                  </a:lnTo>
                  <a:lnTo>
                    <a:pt x="1233" y="584"/>
                  </a:lnTo>
                  <a:lnTo>
                    <a:pt x="1196" y="620"/>
                  </a:lnTo>
                  <a:lnTo>
                    <a:pt x="1161" y="552"/>
                  </a:lnTo>
                  <a:lnTo>
                    <a:pt x="1104" y="521"/>
                  </a:lnTo>
                  <a:lnTo>
                    <a:pt x="1020" y="500"/>
                  </a:lnTo>
                  <a:lnTo>
                    <a:pt x="900" y="547"/>
                  </a:lnTo>
                  <a:lnTo>
                    <a:pt x="740" y="578"/>
                  </a:lnTo>
                  <a:lnTo>
                    <a:pt x="635" y="558"/>
                  </a:lnTo>
                  <a:lnTo>
                    <a:pt x="719" y="615"/>
                  </a:lnTo>
                  <a:lnTo>
                    <a:pt x="848" y="620"/>
                  </a:lnTo>
                  <a:lnTo>
                    <a:pt x="999" y="573"/>
                  </a:lnTo>
                  <a:lnTo>
                    <a:pt x="1031" y="610"/>
                  </a:lnTo>
                  <a:lnTo>
                    <a:pt x="1041" y="672"/>
                  </a:lnTo>
                  <a:lnTo>
                    <a:pt x="1078" y="620"/>
                  </a:lnTo>
                  <a:lnTo>
                    <a:pt x="1078" y="552"/>
                  </a:lnTo>
                  <a:lnTo>
                    <a:pt x="1140" y="589"/>
                  </a:lnTo>
                  <a:lnTo>
                    <a:pt x="1171" y="693"/>
                  </a:lnTo>
                  <a:lnTo>
                    <a:pt x="1135" y="781"/>
                  </a:lnTo>
                  <a:lnTo>
                    <a:pt x="1166" y="838"/>
                  </a:lnTo>
                  <a:lnTo>
                    <a:pt x="1161" y="906"/>
                  </a:lnTo>
                  <a:lnTo>
                    <a:pt x="1072" y="1016"/>
                  </a:lnTo>
                  <a:lnTo>
                    <a:pt x="1020" y="1047"/>
                  </a:lnTo>
                  <a:lnTo>
                    <a:pt x="895" y="1047"/>
                  </a:lnTo>
                  <a:lnTo>
                    <a:pt x="813" y="1140"/>
                  </a:lnTo>
                  <a:lnTo>
                    <a:pt x="719" y="1166"/>
                  </a:lnTo>
                  <a:lnTo>
                    <a:pt x="573" y="1213"/>
                  </a:lnTo>
                  <a:lnTo>
                    <a:pt x="542" y="1291"/>
                  </a:lnTo>
                  <a:lnTo>
                    <a:pt x="457" y="1451"/>
                  </a:lnTo>
                  <a:lnTo>
                    <a:pt x="151" y="1357"/>
                  </a:lnTo>
                  <a:lnTo>
                    <a:pt x="12" y="1188"/>
                  </a:lnTo>
                  <a:lnTo>
                    <a:pt x="0" y="943"/>
                  </a:lnTo>
                  <a:lnTo>
                    <a:pt x="141" y="906"/>
                  </a:lnTo>
                  <a:lnTo>
                    <a:pt x="141" y="906"/>
                  </a:lnTo>
                  <a:close/>
                </a:path>
              </a:pathLst>
            </a:custGeom>
            <a:solidFill>
              <a:srgbClr val="FFC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9"/>
            <p:cNvSpPr>
              <a:spLocks/>
            </p:cNvSpPr>
            <p:nvPr/>
          </p:nvSpPr>
          <p:spPr bwMode="auto">
            <a:xfrm>
              <a:off x="8326892" y="3406546"/>
              <a:ext cx="83890" cy="39014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68" y="37"/>
                </a:cxn>
                <a:cxn ang="0">
                  <a:pos x="162" y="0"/>
                </a:cxn>
                <a:cxn ang="0">
                  <a:pos x="239" y="89"/>
                </a:cxn>
                <a:cxn ang="0">
                  <a:pos x="131" y="101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239" h="131">
                  <a:moveTo>
                    <a:pt x="0" y="131"/>
                  </a:moveTo>
                  <a:lnTo>
                    <a:pt x="68" y="37"/>
                  </a:lnTo>
                  <a:lnTo>
                    <a:pt x="162" y="0"/>
                  </a:lnTo>
                  <a:lnTo>
                    <a:pt x="239" y="89"/>
                  </a:lnTo>
                  <a:lnTo>
                    <a:pt x="131" y="101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40"/>
            <p:cNvSpPr>
              <a:spLocks/>
            </p:cNvSpPr>
            <p:nvPr/>
          </p:nvSpPr>
          <p:spPr bwMode="auto">
            <a:xfrm>
              <a:off x="8300327" y="3485755"/>
              <a:ext cx="206928" cy="42560"/>
            </a:xfrm>
            <a:custGeom>
              <a:avLst/>
              <a:gdLst/>
              <a:ahLst/>
              <a:cxnLst>
                <a:cxn ang="0">
                  <a:pos x="203" y="115"/>
                </a:cxn>
                <a:cxn ang="0">
                  <a:pos x="68" y="141"/>
                </a:cxn>
                <a:cxn ang="0">
                  <a:pos x="0" y="105"/>
                </a:cxn>
                <a:cxn ang="0">
                  <a:pos x="0" y="58"/>
                </a:cxn>
                <a:cxn ang="0">
                  <a:pos x="136" y="27"/>
                </a:cxn>
                <a:cxn ang="0">
                  <a:pos x="265" y="27"/>
                </a:cxn>
                <a:cxn ang="0">
                  <a:pos x="385" y="0"/>
                </a:cxn>
                <a:cxn ang="0">
                  <a:pos x="448" y="6"/>
                </a:cxn>
                <a:cxn ang="0">
                  <a:pos x="505" y="0"/>
                </a:cxn>
                <a:cxn ang="0">
                  <a:pos x="573" y="37"/>
                </a:cxn>
                <a:cxn ang="0">
                  <a:pos x="594" y="94"/>
                </a:cxn>
                <a:cxn ang="0">
                  <a:pos x="494" y="63"/>
                </a:cxn>
                <a:cxn ang="0">
                  <a:pos x="322" y="84"/>
                </a:cxn>
                <a:cxn ang="0">
                  <a:pos x="203" y="115"/>
                </a:cxn>
                <a:cxn ang="0">
                  <a:pos x="203" y="115"/>
                </a:cxn>
              </a:cxnLst>
              <a:rect l="0" t="0" r="r" b="b"/>
              <a:pathLst>
                <a:path w="594" h="141">
                  <a:moveTo>
                    <a:pt x="203" y="115"/>
                  </a:moveTo>
                  <a:lnTo>
                    <a:pt x="68" y="141"/>
                  </a:lnTo>
                  <a:lnTo>
                    <a:pt x="0" y="105"/>
                  </a:lnTo>
                  <a:lnTo>
                    <a:pt x="0" y="58"/>
                  </a:lnTo>
                  <a:lnTo>
                    <a:pt x="136" y="27"/>
                  </a:lnTo>
                  <a:lnTo>
                    <a:pt x="265" y="27"/>
                  </a:lnTo>
                  <a:lnTo>
                    <a:pt x="385" y="0"/>
                  </a:lnTo>
                  <a:lnTo>
                    <a:pt x="448" y="6"/>
                  </a:lnTo>
                  <a:lnTo>
                    <a:pt x="505" y="0"/>
                  </a:lnTo>
                  <a:lnTo>
                    <a:pt x="573" y="37"/>
                  </a:lnTo>
                  <a:lnTo>
                    <a:pt x="594" y="94"/>
                  </a:lnTo>
                  <a:lnTo>
                    <a:pt x="494" y="63"/>
                  </a:lnTo>
                  <a:lnTo>
                    <a:pt x="322" y="84"/>
                  </a:lnTo>
                  <a:lnTo>
                    <a:pt x="203" y="115"/>
                  </a:lnTo>
                  <a:lnTo>
                    <a:pt x="203" y="115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41"/>
            <p:cNvSpPr>
              <a:spLocks/>
            </p:cNvSpPr>
            <p:nvPr/>
          </p:nvSpPr>
          <p:spPr bwMode="auto">
            <a:xfrm>
              <a:off x="8315707" y="3548414"/>
              <a:ext cx="216716" cy="74480"/>
            </a:xfrm>
            <a:custGeom>
              <a:avLst/>
              <a:gdLst/>
              <a:ahLst/>
              <a:cxnLst>
                <a:cxn ang="0">
                  <a:pos x="110" y="183"/>
                </a:cxn>
                <a:cxn ang="0">
                  <a:pos x="16" y="157"/>
                </a:cxn>
                <a:cxn ang="0">
                  <a:pos x="0" y="120"/>
                </a:cxn>
                <a:cxn ang="0">
                  <a:pos x="31" y="89"/>
                </a:cxn>
                <a:cxn ang="0">
                  <a:pos x="110" y="89"/>
                </a:cxn>
                <a:cxn ang="0">
                  <a:pos x="249" y="94"/>
                </a:cxn>
                <a:cxn ang="0">
                  <a:pos x="395" y="89"/>
                </a:cxn>
                <a:cxn ang="0">
                  <a:pos x="432" y="115"/>
                </a:cxn>
                <a:cxn ang="0">
                  <a:pos x="531" y="115"/>
                </a:cxn>
                <a:cxn ang="0">
                  <a:pos x="557" y="0"/>
                </a:cxn>
                <a:cxn ang="0">
                  <a:pos x="620" y="120"/>
                </a:cxn>
                <a:cxn ang="0">
                  <a:pos x="613" y="256"/>
                </a:cxn>
                <a:cxn ang="0">
                  <a:pos x="557" y="193"/>
                </a:cxn>
                <a:cxn ang="0">
                  <a:pos x="500" y="162"/>
                </a:cxn>
                <a:cxn ang="0">
                  <a:pos x="395" y="146"/>
                </a:cxn>
                <a:cxn ang="0">
                  <a:pos x="296" y="188"/>
                </a:cxn>
                <a:cxn ang="0">
                  <a:pos x="110" y="183"/>
                </a:cxn>
                <a:cxn ang="0">
                  <a:pos x="110" y="183"/>
                </a:cxn>
              </a:cxnLst>
              <a:rect l="0" t="0" r="r" b="b"/>
              <a:pathLst>
                <a:path w="620" h="256">
                  <a:moveTo>
                    <a:pt x="110" y="183"/>
                  </a:moveTo>
                  <a:lnTo>
                    <a:pt x="16" y="157"/>
                  </a:lnTo>
                  <a:lnTo>
                    <a:pt x="0" y="120"/>
                  </a:lnTo>
                  <a:lnTo>
                    <a:pt x="31" y="89"/>
                  </a:lnTo>
                  <a:lnTo>
                    <a:pt x="110" y="89"/>
                  </a:lnTo>
                  <a:lnTo>
                    <a:pt x="249" y="94"/>
                  </a:lnTo>
                  <a:lnTo>
                    <a:pt x="395" y="89"/>
                  </a:lnTo>
                  <a:lnTo>
                    <a:pt x="432" y="115"/>
                  </a:lnTo>
                  <a:lnTo>
                    <a:pt x="531" y="115"/>
                  </a:lnTo>
                  <a:lnTo>
                    <a:pt x="557" y="0"/>
                  </a:lnTo>
                  <a:lnTo>
                    <a:pt x="620" y="120"/>
                  </a:lnTo>
                  <a:lnTo>
                    <a:pt x="613" y="256"/>
                  </a:lnTo>
                  <a:lnTo>
                    <a:pt x="557" y="193"/>
                  </a:lnTo>
                  <a:lnTo>
                    <a:pt x="500" y="162"/>
                  </a:lnTo>
                  <a:lnTo>
                    <a:pt x="395" y="146"/>
                  </a:lnTo>
                  <a:lnTo>
                    <a:pt x="296" y="188"/>
                  </a:lnTo>
                  <a:lnTo>
                    <a:pt x="110" y="183"/>
                  </a:lnTo>
                  <a:lnTo>
                    <a:pt x="110" y="183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42"/>
            <p:cNvSpPr>
              <a:spLocks/>
            </p:cNvSpPr>
            <p:nvPr/>
          </p:nvSpPr>
          <p:spPr bwMode="auto">
            <a:xfrm>
              <a:off x="8350661" y="3626441"/>
              <a:ext cx="169178" cy="60294"/>
            </a:xfrm>
            <a:custGeom>
              <a:avLst/>
              <a:gdLst/>
              <a:ahLst/>
              <a:cxnLst>
                <a:cxn ang="0">
                  <a:pos x="63" y="187"/>
                </a:cxn>
                <a:cxn ang="0">
                  <a:pos x="0" y="119"/>
                </a:cxn>
                <a:cxn ang="0">
                  <a:pos x="47" y="88"/>
                </a:cxn>
                <a:cxn ang="0">
                  <a:pos x="124" y="109"/>
                </a:cxn>
                <a:cxn ang="0">
                  <a:pos x="229" y="114"/>
                </a:cxn>
                <a:cxn ang="0">
                  <a:pos x="395" y="79"/>
                </a:cxn>
                <a:cxn ang="0">
                  <a:pos x="432" y="0"/>
                </a:cxn>
                <a:cxn ang="0">
                  <a:pos x="484" y="114"/>
                </a:cxn>
                <a:cxn ang="0">
                  <a:pos x="432" y="156"/>
                </a:cxn>
                <a:cxn ang="0">
                  <a:pos x="375" y="125"/>
                </a:cxn>
                <a:cxn ang="0">
                  <a:pos x="140" y="203"/>
                </a:cxn>
                <a:cxn ang="0">
                  <a:pos x="63" y="187"/>
                </a:cxn>
                <a:cxn ang="0">
                  <a:pos x="63" y="187"/>
                </a:cxn>
              </a:cxnLst>
              <a:rect l="0" t="0" r="r" b="b"/>
              <a:pathLst>
                <a:path w="484" h="203">
                  <a:moveTo>
                    <a:pt x="63" y="187"/>
                  </a:moveTo>
                  <a:lnTo>
                    <a:pt x="0" y="119"/>
                  </a:lnTo>
                  <a:lnTo>
                    <a:pt x="47" y="88"/>
                  </a:lnTo>
                  <a:lnTo>
                    <a:pt x="124" y="109"/>
                  </a:lnTo>
                  <a:lnTo>
                    <a:pt x="229" y="114"/>
                  </a:lnTo>
                  <a:lnTo>
                    <a:pt x="395" y="79"/>
                  </a:lnTo>
                  <a:lnTo>
                    <a:pt x="432" y="0"/>
                  </a:lnTo>
                  <a:lnTo>
                    <a:pt x="484" y="114"/>
                  </a:lnTo>
                  <a:lnTo>
                    <a:pt x="432" y="156"/>
                  </a:lnTo>
                  <a:lnTo>
                    <a:pt x="375" y="125"/>
                  </a:lnTo>
                  <a:lnTo>
                    <a:pt x="140" y="203"/>
                  </a:lnTo>
                  <a:lnTo>
                    <a:pt x="63" y="187"/>
                  </a:lnTo>
                  <a:lnTo>
                    <a:pt x="63" y="187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43"/>
            <p:cNvSpPr>
              <a:spLocks/>
            </p:cNvSpPr>
            <p:nvPr/>
          </p:nvSpPr>
          <p:spPr bwMode="auto">
            <a:xfrm>
              <a:off x="8104584" y="3629987"/>
              <a:ext cx="392884" cy="235263"/>
            </a:xfrm>
            <a:custGeom>
              <a:avLst/>
              <a:gdLst/>
              <a:ahLst/>
              <a:cxnLst>
                <a:cxn ang="0">
                  <a:pos x="542" y="354"/>
                </a:cxn>
                <a:cxn ang="0">
                  <a:pos x="625" y="364"/>
                </a:cxn>
                <a:cxn ang="0">
                  <a:pos x="682" y="328"/>
                </a:cxn>
                <a:cxn ang="0">
                  <a:pos x="771" y="338"/>
                </a:cxn>
                <a:cxn ang="0">
                  <a:pos x="869" y="322"/>
                </a:cxn>
                <a:cxn ang="0">
                  <a:pos x="937" y="296"/>
                </a:cxn>
                <a:cxn ang="0">
                  <a:pos x="1015" y="234"/>
                </a:cxn>
                <a:cxn ang="0">
                  <a:pos x="1057" y="275"/>
                </a:cxn>
                <a:cxn ang="0">
                  <a:pos x="1124" y="197"/>
                </a:cxn>
                <a:cxn ang="0">
                  <a:pos x="1124" y="281"/>
                </a:cxn>
                <a:cxn ang="0">
                  <a:pos x="1072" y="380"/>
                </a:cxn>
                <a:cxn ang="0">
                  <a:pos x="942" y="406"/>
                </a:cxn>
                <a:cxn ang="0">
                  <a:pos x="895" y="411"/>
                </a:cxn>
                <a:cxn ang="0">
                  <a:pos x="832" y="467"/>
                </a:cxn>
                <a:cxn ang="0">
                  <a:pos x="700" y="504"/>
                </a:cxn>
                <a:cxn ang="0">
                  <a:pos x="520" y="510"/>
                </a:cxn>
                <a:cxn ang="0">
                  <a:pos x="537" y="519"/>
                </a:cxn>
                <a:cxn ang="0">
                  <a:pos x="565" y="533"/>
                </a:cxn>
                <a:cxn ang="0">
                  <a:pos x="594" y="556"/>
                </a:cxn>
                <a:cxn ang="0">
                  <a:pos x="448" y="629"/>
                </a:cxn>
                <a:cxn ang="0">
                  <a:pos x="399" y="797"/>
                </a:cxn>
                <a:cxn ang="0">
                  <a:pos x="160" y="736"/>
                </a:cxn>
                <a:cxn ang="0">
                  <a:pos x="25" y="584"/>
                </a:cxn>
                <a:cxn ang="0">
                  <a:pos x="0" y="469"/>
                </a:cxn>
                <a:cxn ang="0">
                  <a:pos x="0" y="307"/>
                </a:cxn>
                <a:cxn ang="0">
                  <a:pos x="36" y="462"/>
                </a:cxn>
                <a:cxn ang="0">
                  <a:pos x="166" y="541"/>
                </a:cxn>
                <a:cxn ang="0">
                  <a:pos x="360" y="348"/>
                </a:cxn>
                <a:cxn ang="0">
                  <a:pos x="344" y="171"/>
                </a:cxn>
                <a:cxn ang="0">
                  <a:pos x="381" y="0"/>
                </a:cxn>
                <a:cxn ang="0">
                  <a:pos x="428" y="140"/>
                </a:cxn>
                <a:cxn ang="0">
                  <a:pos x="510" y="223"/>
                </a:cxn>
                <a:cxn ang="0">
                  <a:pos x="536" y="286"/>
                </a:cxn>
                <a:cxn ang="0">
                  <a:pos x="542" y="354"/>
                </a:cxn>
                <a:cxn ang="0">
                  <a:pos x="542" y="354"/>
                </a:cxn>
              </a:cxnLst>
              <a:rect l="0" t="0" r="r" b="b"/>
              <a:pathLst>
                <a:path w="1124" h="797">
                  <a:moveTo>
                    <a:pt x="542" y="354"/>
                  </a:moveTo>
                  <a:lnTo>
                    <a:pt x="625" y="364"/>
                  </a:lnTo>
                  <a:lnTo>
                    <a:pt x="682" y="328"/>
                  </a:lnTo>
                  <a:lnTo>
                    <a:pt x="771" y="338"/>
                  </a:lnTo>
                  <a:lnTo>
                    <a:pt x="869" y="322"/>
                  </a:lnTo>
                  <a:lnTo>
                    <a:pt x="937" y="296"/>
                  </a:lnTo>
                  <a:lnTo>
                    <a:pt x="1015" y="234"/>
                  </a:lnTo>
                  <a:lnTo>
                    <a:pt x="1057" y="275"/>
                  </a:lnTo>
                  <a:lnTo>
                    <a:pt x="1124" y="197"/>
                  </a:lnTo>
                  <a:lnTo>
                    <a:pt x="1124" y="281"/>
                  </a:lnTo>
                  <a:lnTo>
                    <a:pt x="1072" y="380"/>
                  </a:lnTo>
                  <a:lnTo>
                    <a:pt x="942" y="406"/>
                  </a:lnTo>
                  <a:lnTo>
                    <a:pt x="895" y="411"/>
                  </a:lnTo>
                  <a:lnTo>
                    <a:pt x="832" y="467"/>
                  </a:lnTo>
                  <a:lnTo>
                    <a:pt x="700" y="504"/>
                  </a:lnTo>
                  <a:lnTo>
                    <a:pt x="520" y="510"/>
                  </a:lnTo>
                  <a:lnTo>
                    <a:pt x="537" y="519"/>
                  </a:lnTo>
                  <a:lnTo>
                    <a:pt x="565" y="533"/>
                  </a:lnTo>
                  <a:lnTo>
                    <a:pt x="594" y="556"/>
                  </a:lnTo>
                  <a:lnTo>
                    <a:pt x="448" y="629"/>
                  </a:lnTo>
                  <a:lnTo>
                    <a:pt x="399" y="797"/>
                  </a:lnTo>
                  <a:lnTo>
                    <a:pt x="160" y="736"/>
                  </a:lnTo>
                  <a:lnTo>
                    <a:pt x="25" y="584"/>
                  </a:lnTo>
                  <a:lnTo>
                    <a:pt x="0" y="469"/>
                  </a:lnTo>
                  <a:lnTo>
                    <a:pt x="0" y="307"/>
                  </a:lnTo>
                  <a:lnTo>
                    <a:pt x="36" y="462"/>
                  </a:lnTo>
                  <a:lnTo>
                    <a:pt x="166" y="541"/>
                  </a:lnTo>
                  <a:lnTo>
                    <a:pt x="360" y="348"/>
                  </a:lnTo>
                  <a:lnTo>
                    <a:pt x="344" y="171"/>
                  </a:lnTo>
                  <a:lnTo>
                    <a:pt x="381" y="0"/>
                  </a:lnTo>
                  <a:lnTo>
                    <a:pt x="428" y="140"/>
                  </a:lnTo>
                  <a:lnTo>
                    <a:pt x="510" y="223"/>
                  </a:lnTo>
                  <a:lnTo>
                    <a:pt x="536" y="286"/>
                  </a:lnTo>
                  <a:lnTo>
                    <a:pt x="542" y="354"/>
                  </a:lnTo>
                  <a:lnTo>
                    <a:pt x="542" y="354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4"/>
            <p:cNvSpPr>
              <a:spLocks/>
            </p:cNvSpPr>
            <p:nvPr/>
          </p:nvSpPr>
          <p:spPr bwMode="auto">
            <a:xfrm>
              <a:off x="8234614" y="3575605"/>
              <a:ext cx="47538" cy="67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" y="21"/>
                </a:cxn>
                <a:cxn ang="0">
                  <a:pos x="113" y="57"/>
                </a:cxn>
                <a:cxn ang="0">
                  <a:pos x="134" y="136"/>
                </a:cxn>
                <a:cxn ang="0">
                  <a:pos x="92" y="193"/>
                </a:cxn>
                <a:cxn ang="0">
                  <a:pos x="45" y="230"/>
                </a:cxn>
                <a:cxn ang="0">
                  <a:pos x="73" y="1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4" h="230">
                  <a:moveTo>
                    <a:pt x="0" y="0"/>
                  </a:moveTo>
                  <a:lnTo>
                    <a:pt x="73" y="21"/>
                  </a:lnTo>
                  <a:lnTo>
                    <a:pt x="113" y="57"/>
                  </a:lnTo>
                  <a:lnTo>
                    <a:pt x="134" y="136"/>
                  </a:lnTo>
                  <a:lnTo>
                    <a:pt x="92" y="193"/>
                  </a:lnTo>
                  <a:lnTo>
                    <a:pt x="45" y="230"/>
                  </a:lnTo>
                  <a:lnTo>
                    <a:pt x="73" y="1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A0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45"/>
            <p:cNvSpPr>
              <a:spLocks/>
            </p:cNvSpPr>
            <p:nvPr/>
          </p:nvSpPr>
          <p:spPr bwMode="auto">
            <a:xfrm>
              <a:off x="8136742" y="3605161"/>
              <a:ext cx="121640" cy="95761"/>
            </a:xfrm>
            <a:custGeom>
              <a:avLst/>
              <a:gdLst/>
              <a:ahLst/>
              <a:cxnLst>
                <a:cxn ang="0">
                  <a:pos x="347" y="36"/>
                </a:cxn>
                <a:cxn ang="0">
                  <a:pos x="332" y="64"/>
                </a:cxn>
                <a:cxn ang="0">
                  <a:pos x="317" y="89"/>
                </a:cxn>
                <a:cxn ang="0">
                  <a:pos x="300" y="112"/>
                </a:cxn>
                <a:cxn ang="0">
                  <a:pos x="282" y="135"/>
                </a:cxn>
                <a:cxn ang="0">
                  <a:pos x="265" y="154"/>
                </a:cxn>
                <a:cxn ang="0">
                  <a:pos x="247" y="173"/>
                </a:cxn>
                <a:cxn ang="0">
                  <a:pos x="206" y="205"/>
                </a:cxn>
                <a:cxn ang="0">
                  <a:pos x="185" y="221"/>
                </a:cxn>
                <a:cxn ang="0">
                  <a:pos x="163" y="236"/>
                </a:cxn>
                <a:cxn ang="0">
                  <a:pos x="140" y="249"/>
                </a:cxn>
                <a:cxn ang="0">
                  <a:pos x="116" y="264"/>
                </a:cxn>
                <a:cxn ang="0">
                  <a:pos x="91" y="278"/>
                </a:cxn>
                <a:cxn ang="0">
                  <a:pos x="66" y="292"/>
                </a:cxn>
                <a:cxn ang="0">
                  <a:pos x="39" y="307"/>
                </a:cxn>
                <a:cxn ang="0">
                  <a:pos x="12" y="322"/>
                </a:cxn>
                <a:cxn ang="0">
                  <a:pos x="0" y="320"/>
                </a:cxn>
                <a:cxn ang="0">
                  <a:pos x="3" y="307"/>
                </a:cxn>
                <a:cxn ang="0">
                  <a:pos x="29" y="292"/>
                </a:cxn>
                <a:cxn ang="0">
                  <a:pos x="54" y="278"/>
                </a:cxn>
                <a:cxn ang="0">
                  <a:pos x="78" y="263"/>
                </a:cxn>
                <a:cxn ang="0">
                  <a:pos x="100" y="248"/>
                </a:cxn>
                <a:cxn ang="0">
                  <a:pos x="121" y="233"/>
                </a:cxn>
                <a:cxn ang="0">
                  <a:pos x="140" y="217"/>
                </a:cxn>
                <a:cxn ang="0">
                  <a:pos x="179" y="185"/>
                </a:cxn>
                <a:cxn ang="0">
                  <a:pos x="213" y="149"/>
                </a:cxn>
                <a:cxn ang="0">
                  <a:pos x="244" y="110"/>
                </a:cxn>
                <a:cxn ang="0">
                  <a:pos x="259" y="89"/>
                </a:cxn>
                <a:cxn ang="0">
                  <a:pos x="274" y="65"/>
                </a:cxn>
                <a:cxn ang="0">
                  <a:pos x="302" y="14"/>
                </a:cxn>
                <a:cxn ang="0">
                  <a:pos x="318" y="0"/>
                </a:cxn>
                <a:cxn ang="0">
                  <a:pos x="336" y="3"/>
                </a:cxn>
                <a:cxn ang="0">
                  <a:pos x="347" y="36"/>
                </a:cxn>
                <a:cxn ang="0">
                  <a:pos x="347" y="36"/>
                </a:cxn>
              </a:cxnLst>
              <a:rect l="0" t="0" r="r" b="b"/>
              <a:pathLst>
                <a:path w="347" h="322">
                  <a:moveTo>
                    <a:pt x="347" y="36"/>
                  </a:moveTo>
                  <a:lnTo>
                    <a:pt x="332" y="64"/>
                  </a:lnTo>
                  <a:lnTo>
                    <a:pt x="317" y="89"/>
                  </a:lnTo>
                  <a:lnTo>
                    <a:pt x="300" y="112"/>
                  </a:lnTo>
                  <a:lnTo>
                    <a:pt x="282" y="135"/>
                  </a:lnTo>
                  <a:lnTo>
                    <a:pt x="265" y="154"/>
                  </a:lnTo>
                  <a:lnTo>
                    <a:pt x="247" y="173"/>
                  </a:lnTo>
                  <a:lnTo>
                    <a:pt x="206" y="205"/>
                  </a:lnTo>
                  <a:lnTo>
                    <a:pt x="185" y="221"/>
                  </a:lnTo>
                  <a:lnTo>
                    <a:pt x="163" y="236"/>
                  </a:lnTo>
                  <a:lnTo>
                    <a:pt x="140" y="249"/>
                  </a:lnTo>
                  <a:lnTo>
                    <a:pt x="116" y="264"/>
                  </a:lnTo>
                  <a:lnTo>
                    <a:pt x="91" y="278"/>
                  </a:lnTo>
                  <a:lnTo>
                    <a:pt x="66" y="292"/>
                  </a:lnTo>
                  <a:lnTo>
                    <a:pt x="39" y="307"/>
                  </a:lnTo>
                  <a:lnTo>
                    <a:pt x="12" y="322"/>
                  </a:lnTo>
                  <a:lnTo>
                    <a:pt x="0" y="320"/>
                  </a:lnTo>
                  <a:lnTo>
                    <a:pt x="3" y="307"/>
                  </a:lnTo>
                  <a:lnTo>
                    <a:pt x="29" y="292"/>
                  </a:lnTo>
                  <a:lnTo>
                    <a:pt x="54" y="278"/>
                  </a:lnTo>
                  <a:lnTo>
                    <a:pt x="78" y="263"/>
                  </a:lnTo>
                  <a:lnTo>
                    <a:pt x="100" y="248"/>
                  </a:lnTo>
                  <a:lnTo>
                    <a:pt x="121" y="233"/>
                  </a:lnTo>
                  <a:lnTo>
                    <a:pt x="140" y="217"/>
                  </a:lnTo>
                  <a:lnTo>
                    <a:pt x="179" y="185"/>
                  </a:lnTo>
                  <a:lnTo>
                    <a:pt x="213" y="149"/>
                  </a:lnTo>
                  <a:lnTo>
                    <a:pt x="244" y="110"/>
                  </a:lnTo>
                  <a:lnTo>
                    <a:pt x="259" y="89"/>
                  </a:lnTo>
                  <a:lnTo>
                    <a:pt x="274" y="65"/>
                  </a:lnTo>
                  <a:lnTo>
                    <a:pt x="302" y="14"/>
                  </a:lnTo>
                  <a:lnTo>
                    <a:pt x="318" y="0"/>
                  </a:lnTo>
                  <a:lnTo>
                    <a:pt x="336" y="3"/>
                  </a:lnTo>
                  <a:lnTo>
                    <a:pt x="347" y="36"/>
                  </a:lnTo>
                  <a:lnTo>
                    <a:pt x="347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46"/>
            <p:cNvSpPr>
              <a:spLocks/>
            </p:cNvSpPr>
            <p:nvPr/>
          </p:nvSpPr>
          <p:spPr bwMode="auto">
            <a:xfrm>
              <a:off x="8297531" y="3749392"/>
              <a:ext cx="125835" cy="46107"/>
            </a:xfrm>
            <a:custGeom>
              <a:avLst/>
              <a:gdLst/>
              <a:ahLst/>
              <a:cxnLst>
                <a:cxn ang="0">
                  <a:pos x="10" y="122"/>
                </a:cxn>
                <a:cxn ang="0">
                  <a:pos x="75" y="135"/>
                </a:cxn>
                <a:cxn ang="0">
                  <a:pos x="133" y="128"/>
                </a:cxn>
                <a:cxn ang="0">
                  <a:pos x="191" y="107"/>
                </a:cxn>
                <a:cxn ang="0">
                  <a:pos x="221" y="93"/>
                </a:cxn>
                <a:cxn ang="0">
                  <a:pos x="253" y="77"/>
                </a:cxn>
                <a:cxn ang="0">
                  <a:pos x="346" y="0"/>
                </a:cxn>
                <a:cxn ang="0">
                  <a:pos x="358" y="0"/>
                </a:cxn>
                <a:cxn ang="0">
                  <a:pos x="359" y="11"/>
                </a:cxn>
                <a:cxn ang="0">
                  <a:pos x="338" y="38"/>
                </a:cxn>
                <a:cxn ang="0">
                  <a:pos x="322" y="64"/>
                </a:cxn>
                <a:cxn ang="0">
                  <a:pos x="304" y="89"/>
                </a:cxn>
                <a:cxn ang="0">
                  <a:pos x="282" y="115"/>
                </a:cxn>
                <a:cxn ang="0">
                  <a:pos x="246" y="131"/>
                </a:cxn>
                <a:cxn ang="0">
                  <a:pos x="211" y="144"/>
                </a:cxn>
                <a:cxn ang="0">
                  <a:pos x="145" y="158"/>
                </a:cxn>
                <a:cxn ang="0">
                  <a:pos x="78" y="156"/>
                </a:cxn>
                <a:cxn ang="0">
                  <a:pos x="5" y="138"/>
                </a:cxn>
                <a:cxn ang="0">
                  <a:pos x="0" y="127"/>
                </a:cxn>
                <a:cxn ang="0">
                  <a:pos x="10" y="122"/>
                </a:cxn>
                <a:cxn ang="0">
                  <a:pos x="10" y="122"/>
                </a:cxn>
              </a:cxnLst>
              <a:rect l="0" t="0" r="r" b="b"/>
              <a:pathLst>
                <a:path w="359" h="158">
                  <a:moveTo>
                    <a:pt x="10" y="122"/>
                  </a:moveTo>
                  <a:lnTo>
                    <a:pt x="75" y="135"/>
                  </a:lnTo>
                  <a:lnTo>
                    <a:pt x="133" y="128"/>
                  </a:lnTo>
                  <a:lnTo>
                    <a:pt x="191" y="107"/>
                  </a:lnTo>
                  <a:lnTo>
                    <a:pt x="221" y="93"/>
                  </a:lnTo>
                  <a:lnTo>
                    <a:pt x="253" y="77"/>
                  </a:lnTo>
                  <a:lnTo>
                    <a:pt x="346" y="0"/>
                  </a:lnTo>
                  <a:lnTo>
                    <a:pt x="358" y="0"/>
                  </a:lnTo>
                  <a:lnTo>
                    <a:pt x="359" y="11"/>
                  </a:lnTo>
                  <a:lnTo>
                    <a:pt x="338" y="38"/>
                  </a:lnTo>
                  <a:lnTo>
                    <a:pt x="322" y="64"/>
                  </a:lnTo>
                  <a:lnTo>
                    <a:pt x="304" y="89"/>
                  </a:lnTo>
                  <a:lnTo>
                    <a:pt x="282" y="115"/>
                  </a:lnTo>
                  <a:lnTo>
                    <a:pt x="246" y="131"/>
                  </a:lnTo>
                  <a:lnTo>
                    <a:pt x="211" y="144"/>
                  </a:lnTo>
                  <a:lnTo>
                    <a:pt x="145" y="158"/>
                  </a:lnTo>
                  <a:lnTo>
                    <a:pt x="78" y="156"/>
                  </a:lnTo>
                  <a:lnTo>
                    <a:pt x="5" y="138"/>
                  </a:lnTo>
                  <a:lnTo>
                    <a:pt x="0" y="127"/>
                  </a:lnTo>
                  <a:lnTo>
                    <a:pt x="10" y="122"/>
                  </a:lnTo>
                  <a:lnTo>
                    <a:pt x="10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47"/>
            <p:cNvSpPr>
              <a:spLocks/>
            </p:cNvSpPr>
            <p:nvPr/>
          </p:nvSpPr>
          <p:spPr bwMode="auto">
            <a:xfrm>
              <a:off x="8273762" y="3789588"/>
              <a:ext cx="67112" cy="46107"/>
            </a:xfrm>
            <a:custGeom>
              <a:avLst/>
              <a:gdLst/>
              <a:ahLst/>
              <a:cxnLst>
                <a:cxn ang="0">
                  <a:pos x="191" y="19"/>
                </a:cxn>
                <a:cxn ang="0">
                  <a:pos x="174" y="28"/>
                </a:cxn>
                <a:cxn ang="0">
                  <a:pos x="152" y="40"/>
                </a:cxn>
                <a:cxn ang="0">
                  <a:pos x="113" y="62"/>
                </a:cxn>
                <a:cxn ang="0">
                  <a:pos x="78" y="105"/>
                </a:cxn>
                <a:cxn ang="0">
                  <a:pos x="39" y="143"/>
                </a:cxn>
                <a:cxn ang="0">
                  <a:pos x="24" y="154"/>
                </a:cxn>
                <a:cxn ang="0">
                  <a:pos x="10" y="158"/>
                </a:cxn>
                <a:cxn ang="0">
                  <a:pos x="0" y="153"/>
                </a:cxn>
                <a:cxn ang="0">
                  <a:pos x="1" y="141"/>
                </a:cxn>
                <a:cxn ang="0">
                  <a:pos x="39" y="75"/>
                </a:cxn>
                <a:cxn ang="0">
                  <a:pos x="79" y="28"/>
                </a:cxn>
                <a:cxn ang="0">
                  <a:pos x="106" y="7"/>
                </a:cxn>
                <a:cxn ang="0">
                  <a:pos x="132" y="0"/>
                </a:cxn>
                <a:cxn ang="0">
                  <a:pos x="166" y="0"/>
                </a:cxn>
                <a:cxn ang="0">
                  <a:pos x="191" y="6"/>
                </a:cxn>
                <a:cxn ang="0">
                  <a:pos x="191" y="19"/>
                </a:cxn>
                <a:cxn ang="0">
                  <a:pos x="191" y="19"/>
                </a:cxn>
              </a:cxnLst>
              <a:rect l="0" t="0" r="r" b="b"/>
              <a:pathLst>
                <a:path w="191" h="158">
                  <a:moveTo>
                    <a:pt x="191" y="19"/>
                  </a:moveTo>
                  <a:lnTo>
                    <a:pt x="174" y="28"/>
                  </a:lnTo>
                  <a:lnTo>
                    <a:pt x="152" y="40"/>
                  </a:lnTo>
                  <a:lnTo>
                    <a:pt x="113" y="62"/>
                  </a:lnTo>
                  <a:lnTo>
                    <a:pt x="78" y="105"/>
                  </a:lnTo>
                  <a:lnTo>
                    <a:pt x="39" y="143"/>
                  </a:lnTo>
                  <a:lnTo>
                    <a:pt x="24" y="154"/>
                  </a:lnTo>
                  <a:lnTo>
                    <a:pt x="10" y="158"/>
                  </a:lnTo>
                  <a:lnTo>
                    <a:pt x="0" y="153"/>
                  </a:lnTo>
                  <a:lnTo>
                    <a:pt x="1" y="141"/>
                  </a:lnTo>
                  <a:lnTo>
                    <a:pt x="39" y="75"/>
                  </a:lnTo>
                  <a:lnTo>
                    <a:pt x="79" y="28"/>
                  </a:lnTo>
                  <a:lnTo>
                    <a:pt x="106" y="7"/>
                  </a:lnTo>
                  <a:lnTo>
                    <a:pt x="132" y="0"/>
                  </a:lnTo>
                  <a:lnTo>
                    <a:pt x="166" y="0"/>
                  </a:lnTo>
                  <a:lnTo>
                    <a:pt x="191" y="6"/>
                  </a:lnTo>
                  <a:lnTo>
                    <a:pt x="191" y="19"/>
                  </a:lnTo>
                  <a:lnTo>
                    <a:pt x="19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48"/>
            <p:cNvSpPr>
              <a:spLocks/>
            </p:cNvSpPr>
            <p:nvPr/>
          </p:nvSpPr>
          <p:spPr bwMode="auto">
            <a:xfrm>
              <a:off x="8223428" y="3734023"/>
              <a:ext cx="41945" cy="73298"/>
            </a:xfrm>
            <a:custGeom>
              <a:avLst/>
              <a:gdLst/>
              <a:ahLst/>
              <a:cxnLst>
                <a:cxn ang="0">
                  <a:pos x="104" y="11"/>
                </a:cxn>
                <a:cxn ang="0">
                  <a:pos x="94" y="40"/>
                </a:cxn>
                <a:cxn ang="0">
                  <a:pos x="102" y="71"/>
                </a:cxn>
                <a:cxn ang="0">
                  <a:pos x="123" y="138"/>
                </a:cxn>
                <a:cxn ang="0">
                  <a:pos x="120" y="151"/>
                </a:cxn>
                <a:cxn ang="0">
                  <a:pos x="97" y="181"/>
                </a:cxn>
                <a:cxn ang="0">
                  <a:pos x="72" y="204"/>
                </a:cxn>
                <a:cxn ang="0">
                  <a:pos x="15" y="249"/>
                </a:cxn>
                <a:cxn ang="0">
                  <a:pos x="0" y="248"/>
                </a:cxn>
                <a:cxn ang="0">
                  <a:pos x="2" y="233"/>
                </a:cxn>
                <a:cxn ang="0">
                  <a:pos x="44" y="186"/>
                </a:cxn>
                <a:cxn ang="0">
                  <a:pos x="60" y="161"/>
                </a:cxn>
                <a:cxn ang="0">
                  <a:pos x="77" y="133"/>
                </a:cxn>
                <a:cxn ang="0">
                  <a:pos x="71" y="64"/>
                </a:cxn>
                <a:cxn ang="0">
                  <a:pos x="74" y="32"/>
                </a:cxn>
                <a:cxn ang="0">
                  <a:pos x="91" y="1"/>
                </a:cxn>
                <a:cxn ang="0">
                  <a:pos x="102" y="0"/>
                </a:cxn>
                <a:cxn ang="0">
                  <a:pos x="104" y="11"/>
                </a:cxn>
                <a:cxn ang="0">
                  <a:pos x="104" y="11"/>
                </a:cxn>
              </a:cxnLst>
              <a:rect l="0" t="0" r="r" b="b"/>
              <a:pathLst>
                <a:path w="123" h="249">
                  <a:moveTo>
                    <a:pt x="104" y="11"/>
                  </a:moveTo>
                  <a:lnTo>
                    <a:pt x="94" y="40"/>
                  </a:lnTo>
                  <a:lnTo>
                    <a:pt x="102" y="71"/>
                  </a:lnTo>
                  <a:lnTo>
                    <a:pt x="123" y="138"/>
                  </a:lnTo>
                  <a:lnTo>
                    <a:pt x="120" y="151"/>
                  </a:lnTo>
                  <a:lnTo>
                    <a:pt x="97" y="181"/>
                  </a:lnTo>
                  <a:lnTo>
                    <a:pt x="72" y="204"/>
                  </a:lnTo>
                  <a:lnTo>
                    <a:pt x="15" y="249"/>
                  </a:lnTo>
                  <a:lnTo>
                    <a:pt x="0" y="248"/>
                  </a:lnTo>
                  <a:lnTo>
                    <a:pt x="2" y="233"/>
                  </a:lnTo>
                  <a:lnTo>
                    <a:pt x="44" y="186"/>
                  </a:lnTo>
                  <a:lnTo>
                    <a:pt x="60" y="161"/>
                  </a:lnTo>
                  <a:lnTo>
                    <a:pt x="77" y="133"/>
                  </a:lnTo>
                  <a:lnTo>
                    <a:pt x="71" y="64"/>
                  </a:lnTo>
                  <a:lnTo>
                    <a:pt x="74" y="32"/>
                  </a:lnTo>
                  <a:lnTo>
                    <a:pt x="91" y="1"/>
                  </a:lnTo>
                  <a:lnTo>
                    <a:pt x="102" y="0"/>
                  </a:lnTo>
                  <a:lnTo>
                    <a:pt x="104" y="11"/>
                  </a:lnTo>
                  <a:lnTo>
                    <a:pt x="104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9"/>
            <p:cNvSpPr>
              <a:spLocks/>
            </p:cNvSpPr>
            <p:nvPr/>
          </p:nvSpPr>
          <p:spPr bwMode="auto">
            <a:xfrm>
              <a:off x="8286346" y="3237487"/>
              <a:ext cx="151002" cy="216348"/>
            </a:xfrm>
            <a:custGeom>
              <a:avLst/>
              <a:gdLst/>
              <a:ahLst/>
              <a:cxnLst>
                <a:cxn ang="0">
                  <a:pos x="365" y="628"/>
                </a:cxn>
                <a:cxn ang="0">
                  <a:pos x="369" y="526"/>
                </a:cxn>
                <a:cxn ang="0">
                  <a:pos x="386" y="434"/>
                </a:cxn>
                <a:cxn ang="0">
                  <a:pos x="395" y="344"/>
                </a:cxn>
                <a:cxn ang="0">
                  <a:pos x="389" y="297"/>
                </a:cxn>
                <a:cxn ang="0">
                  <a:pos x="374" y="248"/>
                </a:cxn>
                <a:cxn ang="0">
                  <a:pos x="350" y="207"/>
                </a:cxn>
                <a:cxn ang="0">
                  <a:pos x="332" y="172"/>
                </a:cxn>
                <a:cxn ang="0">
                  <a:pos x="311" y="138"/>
                </a:cxn>
                <a:cxn ang="0">
                  <a:pos x="280" y="104"/>
                </a:cxn>
                <a:cxn ang="0">
                  <a:pos x="264" y="91"/>
                </a:cxn>
                <a:cxn ang="0">
                  <a:pos x="249" y="80"/>
                </a:cxn>
                <a:cxn ang="0">
                  <a:pos x="221" y="63"/>
                </a:cxn>
                <a:cxn ang="0">
                  <a:pos x="189" y="52"/>
                </a:cxn>
                <a:cxn ang="0">
                  <a:pos x="152" y="43"/>
                </a:cxn>
                <a:cxn ang="0">
                  <a:pos x="83" y="43"/>
                </a:cxn>
                <a:cxn ang="0">
                  <a:pos x="34" y="82"/>
                </a:cxn>
                <a:cxn ang="0">
                  <a:pos x="37" y="202"/>
                </a:cxn>
                <a:cxn ang="0">
                  <a:pos x="36" y="232"/>
                </a:cxn>
                <a:cxn ang="0">
                  <a:pos x="48" y="283"/>
                </a:cxn>
                <a:cxn ang="0">
                  <a:pos x="60" y="328"/>
                </a:cxn>
                <a:cxn ang="0">
                  <a:pos x="84" y="413"/>
                </a:cxn>
                <a:cxn ang="0">
                  <a:pos x="110" y="597"/>
                </a:cxn>
                <a:cxn ang="0">
                  <a:pos x="90" y="713"/>
                </a:cxn>
                <a:cxn ang="0">
                  <a:pos x="83" y="726"/>
                </a:cxn>
                <a:cxn ang="0">
                  <a:pos x="69" y="733"/>
                </a:cxn>
                <a:cxn ang="0">
                  <a:pos x="58" y="732"/>
                </a:cxn>
                <a:cxn ang="0">
                  <a:pos x="53" y="721"/>
                </a:cxn>
                <a:cxn ang="0">
                  <a:pos x="70" y="591"/>
                </a:cxn>
                <a:cxn ang="0">
                  <a:pos x="64" y="495"/>
                </a:cxn>
                <a:cxn ang="0">
                  <a:pos x="47" y="412"/>
                </a:cxn>
                <a:cxn ang="0">
                  <a:pos x="26" y="330"/>
                </a:cxn>
                <a:cxn ang="0">
                  <a:pos x="1" y="236"/>
                </a:cxn>
                <a:cxn ang="0">
                  <a:pos x="0" y="202"/>
                </a:cxn>
                <a:cxn ang="0">
                  <a:pos x="2" y="73"/>
                </a:cxn>
                <a:cxn ang="0">
                  <a:pos x="13" y="52"/>
                </a:cxn>
                <a:cxn ang="0">
                  <a:pos x="28" y="35"/>
                </a:cxn>
                <a:cxn ang="0">
                  <a:pos x="46" y="21"/>
                </a:cxn>
                <a:cxn ang="0">
                  <a:pos x="65" y="11"/>
                </a:cxn>
                <a:cxn ang="0">
                  <a:pos x="108" y="0"/>
                </a:cxn>
                <a:cxn ang="0">
                  <a:pos x="158" y="0"/>
                </a:cxn>
                <a:cxn ang="0">
                  <a:pos x="239" y="24"/>
                </a:cxn>
                <a:cxn ang="0">
                  <a:pos x="274" y="43"/>
                </a:cxn>
                <a:cxn ang="0">
                  <a:pos x="310" y="71"/>
                </a:cxn>
                <a:cxn ang="0">
                  <a:pos x="343" y="108"/>
                </a:cxn>
                <a:cxn ang="0">
                  <a:pos x="368" y="145"/>
                </a:cxn>
                <a:cxn ang="0">
                  <a:pos x="389" y="184"/>
                </a:cxn>
                <a:cxn ang="0">
                  <a:pos x="413" y="227"/>
                </a:cxn>
                <a:cxn ang="0">
                  <a:pos x="432" y="328"/>
                </a:cxn>
                <a:cxn ang="0">
                  <a:pos x="427" y="376"/>
                </a:cxn>
                <a:cxn ang="0">
                  <a:pos x="416" y="423"/>
                </a:cxn>
                <a:cxn ang="0">
                  <a:pos x="381" y="627"/>
                </a:cxn>
                <a:cxn ang="0">
                  <a:pos x="374" y="637"/>
                </a:cxn>
                <a:cxn ang="0">
                  <a:pos x="365" y="628"/>
                </a:cxn>
                <a:cxn ang="0">
                  <a:pos x="365" y="628"/>
                </a:cxn>
              </a:cxnLst>
              <a:rect l="0" t="0" r="r" b="b"/>
              <a:pathLst>
                <a:path w="432" h="733">
                  <a:moveTo>
                    <a:pt x="365" y="628"/>
                  </a:moveTo>
                  <a:lnTo>
                    <a:pt x="369" y="526"/>
                  </a:lnTo>
                  <a:lnTo>
                    <a:pt x="386" y="434"/>
                  </a:lnTo>
                  <a:lnTo>
                    <a:pt x="395" y="344"/>
                  </a:lnTo>
                  <a:lnTo>
                    <a:pt x="389" y="297"/>
                  </a:lnTo>
                  <a:lnTo>
                    <a:pt x="374" y="248"/>
                  </a:lnTo>
                  <a:lnTo>
                    <a:pt x="350" y="207"/>
                  </a:lnTo>
                  <a:lnTo>
                    <a:pt x="332" y="172"/>
                  </a:lnTo>
                  <a:lnTo>
                    <a:pt x="311" y="138"/>
                  </a:lnTo>
                  <a:lnTo>
                    <a:pt x="280" y="104"/>
                  </a:lnTo>
                  <a:lnTo>
                    <a:pt x="264" y="91"/>
                  </a:lnTo>
                  <a:lnTo>
                    <a:pt x="249" y="80"/>
                  </a:lnTo>
                  <a:lnTo>
                    <a:pt x="221" y="63"/>
                  </a:lnTo>
                  <a:lnTo>
                    <a:pt x="189" y="52"/>
                  </a:lnTo>
                  <a:lnTo>
                    <a:pt x="152" y="43"/>
                  </a:lnTo>
                  <a:lnTo>
                    <a:pt x="83" y="43"/>
                  </a:lnTo>
                  <a:lnTo>
                    <a:pt x="34" y="82"/>
                  </a:lnTo>
                  <a:lnTo>
                    <a:pt x="37" y="202"/>
                  </a:lnTo>
                  <a:lnTo>
                    <a:pt x="36" y="232"/>
                  </a:lnTo>
                  <a:lnTo>
                    <a:pt x="48" y="283"/>
                  </a:lnTo>
                  <a:lnTo>
                    <a:pt x="60" y="328"/>
                  </a:lnTo>
                  <a:lnTo>
                    <a:pt x="84" y="413"/>
                  </a:lnTo>
                  <a:lnTo>
                    <a:pt x="110" y="597"/>
                  </a:lnTo>
                  <a:lnTo>
                    <a:pt x="90" y="713"/>
                  </a:lnTo>
                  <a:lnTo>
                    <a:pt x="83" y="726"/>
                  </a:lnTo>
                  <a:lnTo>
                    <a:pt x="69" y="733"/>
                  </a:lnTo>
                  <a:lnTo>
                    <a:pt x="58" y="732"/>
                  </a:lnTo>
                  <a:lnTo>
                    <a:pt x="53" y="721"/>
                  </a:lnTo>
                  <a:lnTo>
                    <a:pt x="70" y="591"/>
                  </a:lnTo>
                  <a:lnTo>
                    <a:pt x="64" y="495"/>
                  </a:lnTo>
                  <a:lnTo>
                    <a:pt x="47" y="412"/>
                  </a:lnTo>
                  <a:lnTo>
                    <a:pt x="26" y="330"/>
                  </a:lnTo>
                  <a:lnTo>
                    <a:pt x="1" y="236"/>
                  </a:lnTo>
                  <a:lnTo>
                    <a:pt x="0" y="202"/>
                  </a:lnTo>
                  <a:lnTo>
                    <a:pt x="2" y="73"/>
                  </a:lnTo>
                  <a:lnTo>
                    <a:pt x="13" y="52"/>
                  </a:lnTo>
                  <a:lnTo>
                    <a:pt x="28" y="35"/>
                  </a:lnTo>
                  <a:lnTo>
                    <a:pt x="46" y="21"/>
                  </a:lnTo>
                  <a:lnTo>
                    <a:pt x="65" y="11"/>
                  </a:lnTo>
                  <a:lnTo>
                    <a:pt x="108" y="0"/>
                  </a:lnTo>
                  <a:lnTo>
                    <a:pt x="158" y="0"/>
                  </a:lnTo>
                  <a:lnTo>
                    <a:pt x="239" y="24"/>
                  </a:lnTo>
                  <a:lnTo>
                    <a:pt x="274" y="43"/>
                  </a:lnTo>
                  <a:lnTo>
                    <a:pt x="310" y="71"/>
                  </a:lnTo>
                  <a:lnTo>
                    <a:pt x="343" y="108"/>
                  </a:lnTo>
                  <a:lnTo>
                    <a:pt x="368" y="145"/>
                  </a:lnTo>
                  <a:lnTo>
                    <a:pt x="389" y="184"/>
                  </a:lnTo>
                  <a:lnTo>
                    <a:pt x="413" y="227"/>
                  </a:lnTo>
                  <a:lnTo>
                    <a:pt x="432" y="328"/>
                  </a:lnTo>
                  <a:lnTo>
                    <a:pt x="427" y="376"/>
                  </a:lnTo>
                  <a:lnTo>
                    <a:pt x="416" y="423"/>
                  </a:lnTo>
                  <a:lnTo>
                    <a:pt x="381" y="627"/>
                  </a:lnTo>
                  <a:lnTo>
                    <a:pt x="374" y="637"/>
                  </a:lnTo>
                  <a:lnTo>
                    <a:pt x="365" y="628"/>
                  </a:lnTo>
                  <a:lnTo>
                    <a:pt x="365" y="6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50"/>
            <p:cNvSpPr>
              <a:spLocks/>
            </p:cNvSpPr>
            <p:nvPr/>
          </p:nvSpPr>
          <p:spPr bwMode="auto">
            <a:xfrm>
              <a:off x="8329689" y="3369897"/>
              <a:ext cx="71306" cy="15369"/>
            </a:xfrm>
            <a:custGeom>
              <a:avLst/>
              <a:gdLst/>
              <a:ahLst/>
              <a:cxnLst>
                <a:cxn ang="0">
                  <a:pos x="16" y="17"/>
                </a:cxn>
                <a:cxn ang="0">
                  <a:pos x="40" y="6"/>
                </a:cxn>
                <a:cxn ang="0">
                  <a:pos x="116" y="0"/>
                </a:cxn>
                <a:cxn ang="0">
                  <a:pos x="192" y="8"/>
                </a:cxn>
                <a:cxn ang="0">
                  <a:pos x="202" y="21"/>
                </a:cxn>
                <a:cxn ang="0">
                  <a:pos x="196" y="32"/>
                </a:cxn>
                <a:cxn ang="0">
                  <a:pos x="118" y="28"/>
                </a:cxn>
                <a:cxn ang="0">
                  <a:pos x="57" y="45"/>
                </a:cxn>
                <a:cxn ang="0">
                  <a:pos x="32" y="49"/>
                </a:cxn>
                <a:cxn ang="0">
                  <a:pos x="7" y="40"/>
                </a:cxn>
                <a:cxn ang="0">
                  <a:pos x="0" y="24"/>
                </a:cxn>
                <a:cxn ang="0">
                  <a:pos x="5" y="17"/>
                </a:cxn>
                <a:cxn ang="0">
                  <a:pos x="16" y="17"/>
                </a:cxn>
                <a:cxn ang="0">
                  <a:pos x="16" y="17"/>
                </a:cxn>
              </a:cxnLst>
              <a:rect l="0" t="0" r="r" b="b"/>
              <a:pathLst>
                <a:path w="202" h="49">
                  <a:moveTo>
                    <a:pt x="16" y="17"/>
                  </a:moveTo>
                  <a:lnTo>
                    <a:pt x="40" y="6"/>
                  </a:lnTo>
                  <a:lnTo>
                    <a:pt x="116" y="0"/>
                  </a:lnTo>
                  <a:lnTo>
                    <a:pt x="192" y="8"/>
                  </a:lnTo>
                  <a:lnTo>
                    <a:pt x="202" y="21"/>
                  </a:lnTo>
                  <a:lnTo>
                    <a:pt x="196" y="32"/>
                  </a:lnTo>
                  <a:lnTo>
                    <a:pt x="118" y="28"/>
                  </a:lnTo>
                  <a:lnTo>
                    <a:pt x="57" y="45"/>
                  </a:lnTo>
                  <a:lnTo>
                    <a:pt x="32" y="49"/>
                  </a:lnTo>
                  <a:lnTo>
                    <a:pt x="7" y="40"/>
                  </a:lnTo>
                  <a:lnTo>
                    <a:pt x="0" y="24"/>
                  </a:lnTo>
                  <a:lnTo>
                    <a:pt x="5" y="17"/>
                  </a:lnTo>
                  <a:lnTo>
                    <a:pt x="16" y="17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51"/>
            <p:cNvSpPr>
              <a:spLocks/>
            </p:cNvSpPr>
            <p:nvPr/>
          </p:nvSpPr>
          <p:spPr bwMode="auto">
            <a:xfrm>
              <a:off x="8223428" y="3426644"/>
              <a:ext cx="219512" cy="276641"/>
            </a:xfrm>
            <a:custGeom>
              <a:avLst/>
              <a:gdLst/>
              <a:ahLst/>
              <a:cxnLst>
                <a:cxn ang="0">
                  <a:pos x="618" y="17"/>
                </a:cxn>
                <a:cxn ang="0">
                  <a:pos x="437" y="39"/>
                </a:cxn>
                <a:cxn ang="0">
                  <a:pos x="353" y="60"/>
                </a:cxn>
                <a:cxn ang="0">
                  <a:pos x="310" y="75"/>
                </a:cxn>
                <a:cxn ang="0">
                  <a:pos x="263" y="94"/>
                </a:cxn>
                <a:cxn ang="0">
                  <a:pos x="162" y="132"/>
                </a:cxn>
                <a:cxn ang="0">
                  <a:pos x="71" y="185"/>
                </a:cxn>
                <a:cxn ang="0">
                  <a:pos x="47" y="250"/>
                </a:cxn>
                <a:cxn ang="0">
                  <a:pos x="57" y="270"/>
                </a:cxn>
                <a:cxn ang="0">
                  <a:pos x="75" y="286"/>
                </a:cxn>
                <a:cxn ang="0">
                  <a:pos x="100" y="347"/>
                </a:cxn>
                <a:cxn ang="0">
                  <a:pos x="83" y="370"/>
                </a:cxn>
                <a:cxn ang="0">
                  <a:pos x="64" y="392"/>
                </a:cxn>
                <a:cxn ang="0">
                  <a:pos x="21" y="464"/>
                </a:cxn>
                <a:cxn ang="0">
                  <a:pos x="21" y="486"/>
                </a:cxn>
                <a:cxn ang="0">
                  <a:pos x="32" y="503"/>
                </a:cxn>
                <a:cxn ang="0">
                  <a:pos x="64" y="539"/>
                </a:cxn>
                <a:cxn ang="0">
                  <a:pos x="104" y="581"/>
                </a:cxn>
                <a:cxn ang="0">
                  <a:pos x="116" y="629"/>
                </a:cxn>
                <a:cxn ang="0">
                  <a:pos x="102" y="675"/>
                </a:cxn>
                <a:cxn ang="0">
                  <a:pos x="75" y="775"/>
                </a:cxn>
                <a:cxn ang="0">
                  <a:pos x="91" y="796"/>
                </a:cxn>
                <a:cxn ang="0">
                  <a:pos x="111" y="814"/>
                </a:cxn>
                <a:cxn ang="0">
                  <a:pos x="146" y="868"/>
                </a:cxn>
                <a:cxn ang="0">
                  <a:pos x="160" y="895"/>
                </a:cxn>
                <a:cxn ang="0">
                  <a:pos x="179" y="924"/>
                </a:cxn>
                <a:cxn ang="0">
                  <a:pos x="176" y="935"/>
                </a:cxn>
                <a:cxn ang="0">
                  <a:pos x="164" y="934"/>
                </a:cxn>
                <a:cxn ang="0">
                  <a:pos x="144" y="905"/>
                </a:cxn>
                <a:cxn ang="0">
                  <a:pos x="126" y="883"/>
                </a:cxn>
                <a:cxn ang="0">
                  <a:pos x="107" y="860"/>
                </a:cxn>
                <a:cxn ang="0">
                  <a:pos x="88" y="833"/>
                </a:cxn>
                <a:cxn ang="0">
                  <a:pos x="46" y="783"/>
                </a:cxn>
                <a:cxn ang="0">
                  <a:pos x="50" y="735"/>
                </a:cxn>
                <a:cxn ang="0">
                  <a:pos x="63" y="693"/>
                </a:cxn>
                <a:cxn ang="0">
                  <a:pos x="70" y="652"/>
                </a:cxn>
                <a:cxn ang="0">
                  <a:pos x="59" y="609"/>
                </a:cxn>
                <a:cxn ang="0">
                  <a:pos x="21" y="570"/>
                </a:cxn>
                <a:cxn ang="0">
                  <a:pos x="0" y="516"/>
                </a:cxn>
                <a:cxn ang="0">
                  <a:pos x="5" y="456"/>
                </a:cxn>
                <a:cxn ang="0">
                  <a:pos x="49" y="384"/>
                </a:cxn>
                <a:cxn ang="0">
                  <a:pos x="64" y="342"/>
                </a:cxn>
                <a:cxn ang="0">
                  <a:pos x="44" y="307"/>
                </a:cxn>
                <a:cxn ang="0">
                  <a:pos x="31" y="281"/>
                </a:cxn>
                <a:cxn ang="0">
                  <a:pos x="28" y="249"/>
                </a:cxn>
                <a:cxn ang="0">
                  <a:pos x="55" y="178"/>
                </a:cxn>
                <a:cxn ang="0">
                  <a:pos x="74" y="153"/>
                </a:cxn>
                <a:cxn ang="0">
                  <a:pos x="94" y="133"/>
                </a:cxn>
                <a:cxn ang="0">
                  <a:pos x="117" y="116"/>
                </a:cxn>
                <a:cxn ang="0">
                  <a:pos x="146" y="102"/>
                </a:cxn>
                <a:cxn ang="0">
                  <a:pos x="199" y="86"/>
                </a:cxn>
                <a:cxn ang="0">
                  <a:pos x="253" y="73"/>
                </a:cxn>
                <a:cxn ang="0">
                  <a:pos x="301" y="54"/>
                </a:cxn>
                <a:cxn ang="0">
                  <a:pos x="345" y="39"/>
                </a:cxn>
                <a:cxn ang="0">
                  <a:pos x="431" y="21"/>
                </a:cxn>
                <a:cxn ang="0">
                  <a:pos x="617" y="0"/>
                </a:cxn>
                <a:cxn ang="0">
                  <a:pos x="627" y="7"/>
                </a:cxn>
                <a:cxn ang="0">
                  <a:pos x="618" y="17"/>
                </a:cxn>
                <a:cxn ang="0">
                  <a:pos x="618" y="17"/>
                </a:cxn>
              </a:cxnLst>
              <a:rect l="0" t="0" r="r" b="b"/>
              <a:pathLst>
                <a:path w="627" h="935">
                  <a:moveTo>
                    <a:pt x="618" y="17"/>
                  </a:moveTo>
                  <a:lnTo>
                    <a:pt x="437" y="39"/>
                  </a:lnTo>
                  <a:lnTo>
                    <a:pt x="353" y="60"/>
                  </a:lnTo>
                  <a:lnTo>
                    <a:pt x="310" y="75"/>
                  </a:lnTo>
                  <a:lnTo>
                    <a:pt x="263" y="94"/>
                  </a:lnTo>
                  <a:lnTo>
                    <a:pt x="162" y="132"/>
                  </a:lnTo>
                  <a:lnTo>
                    <a:pt x="71" y="185"/>
                  </a:lnTo>
                  <a:lnTo>
                    <a:pt x="47" y="250"/>
                  </a:lnTo>
                  <a:lnTo>
                    <a:pt x="57" y="270"/>
                  </a:lnTo>
                  <a:lnTo>
                    <a:pt x="75" y="286"/>
                  </a:lnTo>
                  <a:lnTo>
                    <a:pt x="100" y="347"/>
                  </a:lnTo>
                  <a:lnTo>
                    <a:pt x="83" y="370"/>
                  </a:lnTo>
                  <a:lnTo>
                    <a:pt x="64" y="392"/>
                  </a:lnTo>
                  <a:lnTo>
                    <a:pt x="21" y="464"/>
                  </a:lnTo>
                  <a:lnTo>
                    <a:pt x="21" y="486"/>
                  </a:lnTo>
                  <a:lnTo>
                    <a:pt x="32" y="503"/>
                  </a:lnTo>
                  <a:lnTo>
                    <a:pt x="64" y="539"/>
                  </a:lnTo>
                  <a:lnTo>
                    <a:pt x="104" y="581"/>
                  </a:lnTo>
                  <a:lnTo>
                    <a:pt x="116" y="629"/>
                  </a:lnTo>
                  <a:lnTo>
                    <a:pt x="102" y="675"/>
                  </a:lnTo>
                  <a:lnTo>
                    <a:pt x="75" y="775"/>
                  </a:lnTo>
                  <a:lnTo>
                    <a:pt x="91" y="796"/>
                  </a:lnTo>
                  <a:lnTo>
                    <a:pt x="111" y="814"/>
                  </a:lnTo>
                  <a:lnTo>
                    <a:pt x="146" y="868"/>
                  </a:lnTo>
                  <a:lnTo>
                    <a:pt x="160" y="895"/>
                  </a:lnTo>
                  <a:lnTo>
                    <a:pt x="179" y="924"/>
                  </a:lnTo>
                  <a:lnTo>
                    <a:pt x="176" y="935"/>
                  </a:lnTo>
                  <a:lnTo>
                    <a:pt x="164" y="934"/>
                  </a:lnTo>
                  <a:lnTo>
                    <a:pt x="144" y="905"/>
                  </a:lnTo>
                  <a:lnTo>
                    <a:pt x="126" y="883"/>
                  </a:lnTo>
                  <a:lnTo>
                    <a:pt x="107" y="860"/>
                  </a:lnTo>
                  <a:lnTo>
                    <a:pt x="88" y="833"/>
                  </a:lnTo>
                  <a:lnTo>
                    <a:pt x="46" y="783"/>
                  </a:lnTo>
                  <a:lnTo>
                    <a:pt x="50" y="735"/>
                  </a:lnTo>
                  <a:lnTo>
                    <a:pt x="63" y="693"/>
                  </a:lnTo>
                  <a:lnTo>
                    <a:pt x="70" y="652"/>
                  </a:lnTo>
                  <a:lnTo>
                    <a:pt x="59" y="609"/>
                  </a:lnTo>
                  <a:lnTo>
                    <a:pt x="21" y="570"/>
                  </a:lnTo>
                  <a:lnTo>
                    <a:pt x="0" y="516"/>
                  </a:lnTo>
                  <a:lnTo>
                    <a:pt x="5" y="456"/>
                  </a:lnTo>
                  <a:lnTo>
                    <a:pt x="49" y="384"/>
                  </a:lnTo>
                  <a:lnTo>
                    <a:pt x="64" y="342"/>
                  </a:lnTo>
                  <a:lnTo>
                    <a:pt x="44" y="307"/>
                  </a:lnTo>
                  <a:lnTo>
                    <a:pt x="31" y="281"/>
                  </a:lnTo>
                  <a:lnTo>
                    <a:pt x="28" y="249"/>
                  </a:lnTo>
                  <a:lnTo>
                    <a:pt x="55" y="178"/>
                  </a:lnTo>
                  <a:lnTo>
                    <a:pt x="74" y="153"/>
                  </a:lnTo>
                  <a:lnTo>
                    <a:pt x="94" y="133"/>
                  </a:lnTo>
                  <a:lnTo>
                    <a:pt x="117" y="116"/>
                  </a:lnTo>
                  <a:lnTo>
                    <a:pt x="146" y="102"/>
                  </a:lnTo>
                  <a:lnTo>
                    <a:pt x="199" y="86"/>
                  </a:lnTo>
                  <a:lnTo>
                    <a:pt x="253" y="73"/>
                  </a:lnTo>
                  <a:lnTo>
                    <a:pt x="301" y="54"/>
                  </a:lnTo>
                  <a:lnTo>
                    <a:pt x="345" y="39"/>
                  </a:lnTo>
                  <a:lnTo>
                    <a:pt x="431" y="21"/>
                  </a:lnTo>
                  <a:lnTo>
                    <a:pt x="617" y="0"/>
                  </a:lnTo>
                  <a:lnTo>
                    <a:pt x="627" y="7"/>
                  </a:lnTo>
                  <a:lnTo>
                    <a:pt x="618" y="17"/>
                  </a:lnTo>
                  <a:lnTo>
                    <a:pt x="6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52"/>
            <p:cNvSpPr>
              <a:spLocks/>
            </p:cNvSpPr>
            <p:nvPr/>
          </p:nvSpPr>
          <p:spPr bwMode="auto">
            <a:xfrm>
              <a:off x="8277957" y="3721019"/>
              <a:ext cx="39149" cy="26009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28" y="29"/>
                </a:cxn>
                <a:cxn ang="0">
                  <a:pos x="47" y="44"/>
                </a:cxn>
                <a:cxn ang="0">
                  <a:pos x="77" y="58"/>
                </a:cxn>
                <a:cxn ang="0">
                  <a:pos x="108" y="72"/>
                </a:cxn>
                <a:cxn ang="0">
                  <a:pos x="114" y="83"/>
                </a:cxn>
                <a:cxn ang="0">
                  <a:pos x="103" y="88"/>
                </a:cxn>
                <a:cxn ang="0">
                  <a:pos x="35" y="68"/>
                </a:cxn>
                <a:cxn ang="0">
                  <a:pos x="10" y="44"/>
                </a:cxn>
                <a:cxn ang="0">
                  <a:pos x="0" y="10"/>
                </a:cxn>
                <a:cxn ang="0">
                  <a:pos x="7" y="0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114" h="88">
                  <a:moveTo>
                    <a:pt x="18" y="8"/>
                  </a:moveTo>
                  <a:lnTo>
                    <a:pt x="28" y="29"/>
                  </a:lnTo>
                  <a:lnTo>
                    <a:pt x="47" y="44"/>
                  </a:lnTo>
                  <a:lnTo>
                    <a:pt x="77" y="58"/>
                  </a:lnTo>
                  <a:lnTo>
                    <a:pt x="108" y="72"/>
                  </a:lnTo>
                  <a:lnTo>
                    <a:pt x="114" y="83"/>
                  </a:lnTo>
                  <a:lnTo>
                    <a:pt x="103" y="88"/>
                  </a:lnTo>
                  <a:lnTo>
                    <a:pt x="35" y="68"/>
                  </a:lnTo>
                  <a:lnTo>
                    <a:pt x="10" y="44"/>
                  </a:lnTo>
                  <a:lnTo>
                    <a:pt x="0" y="10"/>
                  </a:lnTo>
                  <a:lnTo>
                    <a:pt x="7" y="0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53"/>
            <p:cNvSpPr>
              <a:spLocks/>
            </p:cNvSpPr>
            <p:nvPr/>
          </p:nvSpPr>
          <p:spPr bwMode="auto">
            <a:xfrm>
              <a:off x="8324096" y="3713926"/>
              <a:ext cx="135622" cy="46107"/>
            </a:xfrm>
            <a:custGeom>
              <a:avLst/>
              <a:gdLst/>
              <a:ahLst/>
              <a:cxnLst>
                <a:cxn ang="0">
                  <a:pos x="9" y="142"/>
                </a:cxn>
                <a:cxn ang="0">
                  <a:pos x="136" y="121"/>
                </a:cxn>
                <a:cxn ang="0">
                  <a:pos x="258" y="86"/>
                </a:cxn>
                <a:cxn ang="0">
                  <a:pos x="328" y="62"/>
                </a:cxn>
                <a:cxn ang="0">
                  <a:pos x="373" y="4"/>
                </a:cxn>
                <a:cxn ang="0">
                  <a:pos x="384" y="0"/>
                </a:cxn>
                <a:cxn ang="0">
                  <a:pos x="389" y="12"/>
                </a:cxn>
                <a:cxn ang="0">
                  <a:pos x="373" y="52"/>
                </a:cxn>
                <a:cxn ang="0">
                  <a:pos x="353" y="91"/>
                </a:cxn>
                <a:cxn ang="0">
                  <a:pos x="313" y="107"/>
                </a:cxn>
                <a:cxn ang="0">
                  <a:pos x="273" y="121"/>
                </a:cxn>
                <a:cxn ang="0">
                  <a:pos x="239" y="132"/>
                </a:cxn>
                <a:cxn ang="0">
                  <a:pos x="207" y="141"/>
                </a:cxn>
                <a:cxn ang="0">
                  <a:pos x="145" y="149"/>
                </a:cxn>
                <a:cxn ang="0">
                  <a:pos x="12" y="160"/>
                </a:cxn>
                <a:cxn ang="0">
                  <a:pos x="0" y="152"/>
                </a:cxn>
                <a:cxn ang="0">
                  <a:pos x="9" y="142"/>
                </a:cxn>
                <a:cxn ang="0">
                  <a:pos x="9" y="142"/>
                </a:cxn>
              </a:cxnLst>
              <a:rect l="0" t="0" r="r" b="b"/>
              <a:pathLst>
                <a:path w="389" h="160">
                  <a:moveTo>
                    <a:pt x="9" y="142"/>
                  </a:moveTo>
                  <a:lnTo>
                    <a:pt x="136" y="121"/>
                  </a:lnTo>
                  <a:lnTo>
                    <a:pt x="258" y="86"/>
                  </a:lnTo>
                  <a:lnTo>
                    <a:pt x="328" y="62"/>
                  </a:lnTo>
                  <a:lnTo>
                    <a:pt x="373" y="4"/>
                  </a:lnTo>
                  <a:lnTo>
                    <a:pt x="384" y="0"/>
                  </a:lnTo>
                  <a:lnTo>
                    <a:pt x="389" y="12"/>
                  </a:lnTo>
                  <a:lnTo>
                    <a:pt x="373" y="52"/>
                  </a:lnTo>
                  <a:lnTo>
                    <a:pt x="353" y="91"/>
                  </a:lnTo>
                  <a:lnTo>
                    <a:pt x="313" y="107"/>
                  </a:lnTo>
                  <a:lnTo>
                    <a:pt x="273" y="121"/>
                  </a:lnTo>
                  <a:lnTo>
                    <a:pt x="239" y="132"/>
                  </a:lnTo>
                  <a:lnTo>
                    <a:pt x="207" y="141"/>
                  </a:lnTo>
                  <a:lnTo>
                    <a:pt x="145" y="149"/>
                  </a:lnTo>
                  <a:lnTo>
                    <a:pt x="12" y="160"/>
                  </a:lnTo>
                  <a:lnTo>
                    <a:pt x="0" y="152"/>
                  </a:lnTo>
                  <a:lnTo>
                    <a:pt x="9" y="142"/>
                  </a:lnTo>
                  <a:lnTo>
                    <a:pt x="9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54"/>
            <p:cNvSpPr>
              <a:spLocks/>
            </p:cNvSpPr>
            <p:nvPr/>
          </p:nvSpPr>
          <p:spPr bwMode="auto">
            <a:xfrm>
              <a:off x="8352059" y="3663090"/>
              <a:ext cx="137020" cy="2364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5" y="21"/>
                </a:cxn>
                <a:cxn ang="0">
                  <a:pos x="133" y="35"/>
                </a:cxn>
                <a:cxn ang="0">
                  <a:pos x="258" y="18"/>
                </a:cxn>
                <a:cxn ang="0">
                  <a:pos x="317" y="9"/>
                </a:cxn>
                <a:cxn ang="0">
                  <a:pos x="384" y="5"/>
                </a:cxn>
                <a:cxn ang="0">
                  <a:pos x="392" y="14"/>
                </a:cxn>
                <a:cxn ang="0">
                  <a:pos x="384" y="22"/>
                </a:cxn>
                <a:cxn ang="0">
                  <a:pos x="317" y="31"/>
                </a:cxn>
                <a:cxn ang="0">
                  <a:pos x="259" y="50"/>
                </a:cxn>
                <a:cxn ang="0">
                  <a:pos x="201" y="71"/>
                </a:cxn>
                <a:cxn ang="0">
                  <a:pos x="134" y="82"/>
                </a:cxn>
                <a:cxn ang="0">
                  <a:pos x="85" y="77"/>
                </a:cxn>
                <a:cxn ang="0">
                  <a:pos x="38" y="61"/>
                </a:cxn>
                <a:cxn ang="0">
                  <a:pos x="22" y="36"/>
                </a:cxn>
                <a:cxn ang="0">
                  <a:pos x="5" y="16"/>
                </a:cxn>
                <a:cxn ang="0">
                  <a:pos x="0" y="4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392" h="82">
                  <a:moveTo>
                    <a:pt x="12" y="0"/>
                  </a:moveTo>
                  <a:lnTo>
                    <a:pt x="65" y="21"/>
                  </a:lnTo>
                  <a:lnTo>
                    <a:pt x="133" y="35"/>
                  </a:lnTo>
                  <a:lnTo>
                    <a:pt x="258" y="18"/>
                  </a:lnTo>
                  <a:lnTo>
                    <a:pt x="317" y="9"/>
                  </a:lnTo>
                  <a:lnTo>
                    <a:pt x="384" y="5"/>
                  </a:lnTo>
                  <a:lnTo>
                    <a:pt x="392" y="14"/>
                  </a:lnTo>
                  <a:lnTo>
                    <a:pt x="384" y="22"/>
                  </a:lnTo>
                  <a:lnTo>
                    <a:pt x="317" y="31"/>
                  </a:lnTo>
                  <a:lnTo>
                    <a:pt x="259" y="50"/>
                  </a:lnTo>
                  <a:lnTo>
                    <a:pt x="201" y="71"/>
                  </a:lnTo>
                  <a:lnTo>
                    <a:pt x="134" y="82"/>
                  </a:lnTo>
                  <a:lnTo>
                    <a:pt x="85" y="77"/>
                  </a:lnTo>
                  <a:lnTo>
                    <a:pt x="38" y="61"/>
                  </a:lnTo>
                  <a:lnTo>
                    <a:pt x="22" y="36"/>
                  </a:lnTo>
                  <a:lnTo>
                    <a:pt x="5" y="16"/>
                  </a:lnTo>
                  <a:lnTo>
                    <a:pt x="0" y="4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55"/>
            <p:cNvSpPr>
              <a:spLocks/>
            </p:cNvSpPr>
            <p:nvPr/>
          </p:nvSpPr>
          <p:spPr bwMode="auto">
            <a:xfrm>
              <a:off x="8321300" y="3583880"/>
              <a:ext cx="145409" cy="18916"/>
            </a:xfrm>
            <a:custGeom>
              <a:avLst/>
              <a:gdLst/>
              <a:ahLst/>
              <a:cxnLst>
                <a:cxn ang="0">
                  <a:pos x="11" y="24"/>
                </a:cxn>
                <a:cxn ang="0">
                  <a:pos x="79" y="26"/>
                </a:cxn>
                <a:cxn ang="0">
                  <a:pos x="147" y="13"/>
                </a:cxn>
                <a:cxn ang="0">
                  <a:pos x="216" y="2"/>
                </a:cxn>
                <a:cxn ang="0">
                  <a:pos x="277" y="0"/>
                </a:cxn>
                <a:cxn ang="0">
                  <a:pos x="406" y="1"/>
                </a:cxn>
                <a:cxn ang="0">
                  <a:pos x="415" y="8"/>
                </a:cxn>
                <a:cxn ang="0">
                  <a:pos x="406" y="18"/>
                </a:cxn>
                <a:cxn ang="0">
                  <a:pos x="283" y="33"/>
                </a:cxn>
                <a:cxn ang="0">
                  <a:pos x="226" y="48"/>
                </a:cxn>
                <a:cxn ang="0">
                  <a:pos x="159" y="64"/>
                </a:cxn>
                <a:cxn ang="0">
                  <a:pos x="84" y="61"/>
                </a:cxn>
                <a:cxn ang="0">
                  <a:pos x="7" y="42"/>
                </a:cxn>
                <a:cxn ang="0">
                  <a:pos x="0" y="31"/>
                </a:cxn>
                <a:cxn ang="0">
                  <a:pos x="11" y="24"/>
                </a:cxn>
                <a:cxn ang="0">
                  <a:pos x="11" y="24"/>
                </a:cxn>
              </a:cxnLst>
              <a:rect l="0" t="0" r="r" b="b"/>
              <a:pathLst>
                <a:path w="415" h="64">
                  <a:moveTo>
                    <a:pt x="11" y="24"/>
                  </a:moveTo>
                  <a:lnTo>
                    <a:pt x="79" y="26"/>
                  </a:lnTo>
                  <a:lnTo>
                    <a:pt x="147" y="13"/>
                  </a:lnTo>
                  <a:lnTo>
                    <a:pt x="216" y="2"/>
                  </a:lnTo>
                  <a:lnTo>
                    <a:pt x="277" y="0"/>
                  </a:lnTo>
                  <a:lnTo>
                    <a:pt x="406" y="1"/>
                  </a:lnTo>
                  <a:lnTo>
                    <a:pt x="415" y="8"/>
                  </a:lnTo>
                  <a:lnTo>
                    <a:pt x="406" y="18"/>
                  </a:lnTo>
                  <a:lnTo>
                    <a:pt x="283" y="33"/>
                  </a:lnTo>
                  <a:lnTo>
                    <a:pt x="226" y="48"/>
                  </a:lnTo>
                  <a:lnTo>
                    <a:pt x="159" y="64"/>
                  </a:lnTo>
                  <a:lnTo>
                    <a:pt x="84" y="61"/>
                  </a:lnTo>
                  <a:lnTo>
                    <a:pt x="7" y="42"/>
                  </a:lnTo>
                  <a:lnTo>
                    <a:pt x="0" y="31"/>
                  </a:lnTo>
                  <a:lnTo>
                    <a:pt x="11" y="24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56"/>
            <p:cNvSpPr>
              <a:spLocks/>
            </p:cNvSpPr>
            <p:nvPr/>
          </p:nvSpPr>
          <p:spPr bwMode="auto">
            <a:xfrm>
              <a:off x="8304522" y="3501124"/>
              <a:ext cx="180363" cy="27191"/>
            </a:xfrm>
            <a:custGeom>
              <a:avLst/>
              <a:gdLst/>
              <a:ahLst/>
              <a:cxnLst>
                <a:cxn ang="0">
                  <a:pos x="11" y="41"/>
                </a:cxn>
                <a:cxn ang="0">
                  <a:pos x="81" y="43"/>
                </a:cxn>
                <a:cxn ang="0">
                  <a:pos x="123" y="43"/>
                </a:cxn>
                <a:cxn ang="0">
                  <a:pos x="164" y="37"/>
                </a:cxn>
                <a:cxn ang="0">
                  <a:pos x="211" y="25"/>
                </a:cxn>
                <a:cxn ang="0">
                  <a:pos x="253" y="16"/>
                </a:cxn>
                <a:cxn ang="0">
                  <a:pos x="332" y="7"/>
                </a:cxn>
                <a:cxn ang="0">
                  <a:pos x="504" y="0"/>
                </a:cxn>
                <a:cxn ang="0">
                  <a:pos x="514" y="7"/>
                </a:cxn>
                <a:cxn ang="0">
                  <a:pos x="506" y="16"/>
                </a:cxn>
                <a:cxn ang="0">
                  <a:pos x="339" y="41"/>
                </a:cxn>
                <a:cxn ang="0">
                  <a:pos x="261" y="61"/>
                </a:cxn>
                <a:cxn ang="0">
                  <a:pos x="221" y="72"/>
                </a:cxn>
                <a:cxn ang="0">
                  <a:pos x="175" y="85"/>
                </a:cxn>
                <a:cxn ang="0">
                  <a:pos x="123" y="93"/>
                </a:cxn>
                <a:cxn ang="0">
                  <a:pos x="71" y="93"/>
                </a:cxn>
                <a:cxn ang="0">
                  <a:pos x="38" y="75"/>
                </a:cxn>
                <a:cxn ang="0">
                  <a:pos x="23" y="65"/>
                </a:cxn>
                <a:cxn ang="0">
                  <a:pos x="6" y="57"/>
                </a:cxn>
                <a:cxn ang="0">
                  <a:pos x="0" y="46"/>
                </a:cxn>
                <a:cxn ang="0">
                  <a:pos x="11" y="41"/>
                </a:cxn>
                <a:cxn ang="0">
                  <a:pos x="11" y="41"/>
                </a:cxn>
              </a:cxnLst>
              <a:rect l="0" t="0" r="r" b="b"/>
              <a:pathLst>
                <a:path w="514" h="93">
                  <a:moveTo>
                    <a:pt x="11" y="41"/>
                  </a:moveTo>
                  <a:lnTo>
                    <a:pt x="81" y="43"/>
                  </a:lnTo>
                  <a:lnTo>
                    <a:pt x="123" y="43"/>
                  </a:lnTo>
                  <a:lnTo>
                    <a:pt x="164" y="37"/>
                  </a:lnTo>
                  <a:lnTo>
                    <a:pt x="211" y="25"/>
                  </a:lnTo>
                  <a:lnTo>
                    <a:pt x="253" y="16"/>
                  </a:lnTo>
                  <a:lnTo>
                    <a:pt x="332" y="7"/>
                  </a:lnTo>
                  <a:lnTo>
                    <a:pt x="504" y="0"/>
                  </a:lnTo>
                  <a:lnTo>
                    <a:pt x="514" y="7"/>
                  </a:lnTo>
                  <a:lnTo>
                    <a:pt x="506" y="16"/>
                  </a:lnTo>
                  <a:lnTo>
                    <a:pt x="339" y="41"/>
                  </a:lnTo>
                  <a:lnTo>
                    <a:pt x="261" y="61"/>
                  </a:lnTo>
                  <a:lnTo>
                    <a:pt x="221" y="72"/>
                  </a:lnTo>
                  <a:lnTo>
                    <a:pt x="175" y="85"/>
                  </a:lnTo>
                  <a:lnTo>
                    <a:pt x="123" y="93"/>
                  </a:lnTo>
                  <a:lnTo>
                    <a:pt x="71" y="93"/>
                  </a:lnTo>
                  <a:lnTo>
                    <a:pt x="38" y="75"/>
                  </a:lnTo>
                  <a:lnTo>
                    <a:pt x="23" y="65"/>
                  </a:lnTo>
                  <a:lnTo>
                    <a:pt x="6" y="57"/>
                  </a:lnTo>
                  <a:lnTo>
                    <a:pt x="0" y="46"/>
                  </a:lnTo>
                  <a:lnTo>
                    <a:pt x="11" y="41"/>
                  </a:lnTo>
                  <a:lnTo>
                    <a:pt x="11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57"/>
            <p:cNvSpPr>
              <a:spLocks/>
            </p:cNvSpPr>
            <p:nvPr/>
          </p:nvSpPr>
          <p:spPr bwMode="auto">
            <a:xfrm>
              <a:off x="8462514" y="3442013"/>
              <a:ext cx="23769" cy="40196"/>
            </a:xfrm>
            <a:custGeom>
              <a:avLst/>
              <a:gdLst/>
              <a:ahLst/>
              <a:cxnLst>
                <a:cxn ang="0">
                  <a:pos x="15" y="2"/>
                </a:cxn>
                <a:cxn ang="0">
                  <a:pos x="42" y="33"/>
                </a:cxn>
                <a:cxn ang="0">
                  <a:pos x="70" y="65"/>
                </a:cxn>
                <a:cxn ang="0">
                  <a:pos x="67" y="125"/>
                </a:cxn>
                <a:cxn ang="0">
                  <a:pos x="58" y="133"/>
                </a:cxn>
                <a:cxn ang="0">
                  <a:pos x="49" y="125"/>
                </a:cxn>
                <a:cxn ang="0">
                  <a:pos x="39" y="76"/>
                </a:cxn>
                <a:cxn ang="0">
                  <a:pos x="0" y="11"/>
                </a:cxn>
                <a:cxn ang="0">
                  <a:pos x="3" y="0"/>
                </a:cxn>
                <a:cxn ang="0">
                  <a:pos x="15" y="2"/>
                </a:cxn>
                <a:cxn ang="0">
                  <a:pos x="15" y="2"/>
                </a:cxn>
              </a:cxnLst>
              <a:rect l="0" t="0" r="r" b="b"/>
              <a:pathLst>
                <a:path w="70" h="133">
                  <a:moveTo>
                    <a:pt x="15" y="2"/>
                  </a:moveTo>
                  <a:lnTo>
                    <a:pt x="42" y="33"/>
                  </a:lnTo>
                  <a:lnTo>
                    <a:pt x="70" y="65"/>
                  </a:lnTo>
                  <a:lnTo>
                    <a:pt x="67" y="125"/>
                  </a:lnTo>
                  <a:lnTo>
                    <a:pt x="58" y="133"/>
                  </a:lnTo>
                  <a:lnTo>
                    <a:pt x="49" y="125"/>
                  </a:lnTo>
                  <a:lnTo>
                    <a:pt x="39" y="76"/>
                  </a:lnTo>
                  <a:lnTo>
                    <a:pt x="0" y="11"/>
                  </a:lnTo>
                  <a:lnTo>
                    <a:pt x="3" y="0"/>
                  </a:lnTo>
                  <a:lnTo>
                    <a:pt x="15" y="2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58"/>
            <p:cNvSpPr>
              <a:spLocks/>
            </p:cNvSpPr>
            <p:nvPr/>
          </p:nvSpPr>
          <p:spPr bwMode="auto">
            <a:xfrm>
              <a:off x="8475098" y="3430191"/>
              <a:ext cx="67112" cy="11231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66" y="53"/>
                </a:cxn>
                <a:cxn ang="0">
                  <a:pos x="84" y="84"/>
                </a:cxn>
                <a:cxn ang="0">
                  <a:pos x="105" y="117"/>
                </a:cxn>
                <a:cxn ang="0">
                  <a:pos x="120" y="137"/>
                </a:cxn>
                <a:cxn ang="0">
                  <a:pos x="134" y="156"/>
                </a:cxn>
                <a:cxn ang="0">
                  <a:pos x="162" y="189"/>
                </a:cxn>
                <a:cxn ang="0">
                  <a:pos x="194" y="268"/>
                </a:cxn>
                <a:cxn ang="0">
                  <a:pos x="193" y="342"/>
                </a:cxn>
                <a:cxn ang="0">
                  <a:pos x="183" y="355"/>
                </a:cxn>
                <a:cxn ang="0">
                  <a:pos x="174" y="370"/>
                </a:cxn>
                <a:cxn ang="0">
                  <a:pos x="164" y="378"/>
                </a:cxn>
                <a:cxn ang="0">
                  <a:pos x="157" y="368"/>
                </a:cxn>
                <a:cxn ang="0">
                  <a:pos x="152" y="337"/>
                </a:cxn>
                <a:cxn ang="0">
                  <a:pos x="152" y="318"/>
                </a:cxn>
                <a:cxn ang="0">
                  <a:pos x="152" y="311"/>
                </a:cxn>
                <a:cxn ang="0">
                  <a:pos x="152" y="302"/>
                </a:cxn>
                <a:cxn ang="0">
                  <a:pos x="152" y="295"/>
                </a:cxn>
                <a:cxn ang="0">
                  <a:pos x="152" y="288"/>
                </a:cxn>
                <a:cxn ang="0">
                  <a:pos x="152" y="269"/>
                </a:cxn>
                <a:cxn ang="0">
                  <a:pos x="146" y="228"/>
                </a:cxn>
                <a:cxn ang="0">
                  <a:pos x="132" y="194"/>
                </a:cxn>
                <a:cxn ang="0">
                  <a:pos x="114" y="162"/>
                </a:cxn>
                <a:cxn ang="0">
                  <a:pos x="90" y="126"/>
                </a:cxn>
                <a:cxn ang="0">
                  <a:pos x="52" y="66"/>
                </a:cxn>
                <a:cxn ang="0">
                  <a:pos x="32" y="38"/>
                </a:cxn>
                <a:cxn ang="0">
                  <a:pos x="3" y="14"/>
                </a:cxn>
                <a:cxn ang="0">
                  <a:pos x="0" y="1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94" h="378">
                  <a:moveTo>
                    <a:pt x="13" y="0"/>
                  </a:moveTo>
                  <a:lnTo>
                    <a:pt x="66" y="53"/>
                  </a:lnTo>
                  <a:lnTo>
                    <a:pt x="84" y="84"/>
                  </a:lnTo>
                  <a:lnTo>
                    <a:pt x="105" y="117"/>
                  </a:lnTo>
                  <a:lnTo>
                    <a:pt x="120" y="137"/>
                  </a:lnTo>
                  <a:lnTo>
                    <a:pt x="134" y="156"/>
                  </a:lnTo>
                  <a:lnTo>
                    <a:pt x="162" y="189"/>
                  </a:lnTo>
                  <a:lnTo>
                    <a:pt x="194" y="268"/>
                  </a:lnTo>
                  <a:lnTo>
                    <a:pt x="193" y="342"/>
                  </a:lnTo>
                  <a:lnTo>
                    <a:pt x="183" y="355"/>
                  </a:lnTo>
                  <a:lnTo>
                    <a:pt x="174" y="370"/>
                  </a:lnTo>
                  <a:lnTo>
                    <a:pt x="164" y="378"/>
                  </a:lnTo>
                  <a:lnTo>
                    <a:pt x="157" y="368"/>
                  </a:lnTo>
                  <a:lnTo>
                    <a:pt x="152" y="337"/>
                  </a:lnTo>
                  <a:lnTo>
                    <a:pt x="152" y="318"/>
                  </a:lnTo>
                  <a:lnTo>
                    <a:pt x="152" y="311"/>
                  </a:lnTo>
                  <a:lnTo>
                    <a:pt x="152" y="302"/>
                  </a:lnTo>
                  <a:lnTo>
                    <a:pt x="152" y="295"/>
                  </a:lnTo>
                  <a:lnTo>
                    <a:pt x="152" y="288"/>
                  </a:lnTo>
                  <a:lnTo>
                    <a:pt x="152" y="269"/>
                  </a:lnTo>
                  <a:lnTo>
                    <a:pt x="146" y="228"/>
                  </a:lnTo>
                  <a:lnTo>
                    <a:pt x="132" y="194"/>
                  </a:lnTo>
                  <a:lnTo>
                    <a:pt x="114" y="162"/>
                  </a:lnTo>
                  <a:lnTo>
                    <a:pt x="90" y="126"/>
                  </a:lnTo>
                  <a:lnTo>
                    <a:pt x="52" y="66"/>
                  </a:lnTo>
                  <a:lnTo>
                    <a:pt x="32" y="38"/>
                  </a:lnTo>
                  <a:lnTo>
                    <a:pt x="3" y="14"/>
                  </a:lnTo>
                  <a:lnTo>
                    <a:pt x="0" y="1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59"/>
            <p:cNvSpPr>
              <a:spLocks/>
            </p:cNvSpPr>
            <p:nvPr/>
          </p:nvSpPr>
          <p:spPr bwMode="auto">
            <a:xfrm>
              <a:off x="8497469" y="3508218"/>
              <a:ext cx="57325" cy="12058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61" y="34"/>
                </a:cxn>
                <a:cxn ang="0">
                  <a:pos x="104" y="76"/>
                </a:cxn>
                <a:cxn ang="0">
                  <a:pos x="151" y="154"/>
                </a:cxn>
                <a:cxn ang="0">
                  <a:pos x="157" y="184"/>
                </a:cxn>
                <a:cxn ang="0">
                  <a:pos x="163" y="261"/>
                </a:cxn>
                <a:cxn ang="0">
                  <a:pos x="156" y="298"/>
                </a:cxn>
                <a:cxn ang="0">
                  <a:pos x="144" y="338"/>
                </a:cxn>
                <a:cxn ang="0">
                  <a:pos x="130" y="360"/>
                </a:cxn>
                <a:cxn ang="0">
                  <a:pos x="114" y="377"/>
                </a:cxn>
                <a:cxn ang="0">
                  <a:pos x="76" y="409"/>
                </a:cxn>
                <a:cxn ang="0">
                  <a:pos x="68" y="403"/>
                </a:cxn>
                <a:cxn ang="0">
                  <a:pos x="76" y="387"/>
                </a:cxn>
                <a:cxn ang="0">
                  <a:pos x="97" y="360"/>
                </a:cxn>
                <a:cxn ang="0">
                  <a:pos x="110" y="325"/>
                </a:cxn>
                <a:cxn ang="0">
                  <a:pos x="129" y="258"/>
                </a:cxn>
                <a:cxn ang="0">
                  <a:pos x="126" y="188"/>
                </a:cxn>
                <a:cxn ang="0">
                  <a:pos x="118" y="163"/>
                </a:cxn>
                <a:cxn ang="0">
                  <a:pos x="103" y="128"/>
                </a:cxn>
                <a:cxn ang="0">
                  <a:pos x="79" y="98"/>
                </a:cxn>
                <a:cxn ang="0">
                  <a:pos x="45" y="53"/>
                </a:cxn>
                <a:cxn ang="0">
                  <a:pos x="29" y="32"/>
                </a:cxn>
                <a:cxn ang="0">
                  <a:pos x="4" y="15"/>
                </a:cxn>
                <a:cxn ang="0">
                  <a:pos x="0" y="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63" h="409">
                  <a:moveTo>
                    <a:pt x="13" y="0"/>
                  </a:moveTo>
                  <a:lnTo>
                    <a:pt x="61" y="34"/>
                  </a:lnTo>
                  <a:lnTo>
                    <a:pt x="104" y="76"/>
                  </a:lnTo>
                  <a:lnTo>
                    <a:pt x="151" y="154"/>
                  </a:lnTo>
                  <a:lnTo>
                    <a:pt x="157" y="184"/>
                  </a:lnTo>
                  <a:lnTo>
                    <a:pt x="163" y="261"/>
                  </a:lnTo>
                  <a:lnTo>
                    <a:pt x="156" y="298"/>
                  </a:lnTo>
                  <a:lnTo>
                    <a:pt x="144" y="338"/>
                  </a:lnTo>
                  <a:lnTo>
                    <a:pt x="130" y="360"/>
                  </a:lnTo>
                  <a:lnTo>
                    <a:pt x="114" y="377"/>
                  </a:lnTo>
                  <a:lnTo>
                    <a:pt x="76" y="409"/>
                  </a:lnTo>
                  <a:lnTo>
                    <a:pt x="68" y="403"/>
                  </a:lnTo>
                  <a:lnTo>
                    <a:pt x="76" y="387"/>
                  </a:lnTo>
                  <a:lnTo>
                    <a:pt x="97" y="360"/>
                  </a:lnTo>
                  <a:lnTo>
                    <a:pt x="110" y="325"/>
                  </a:lnTo>
                  <a:lnTo>
                    <a:pt x="129" y="258"/>
                  </a:lnTo>
                  <a:lnTo>
                    <a:pt x="126" y="188"/>
                  </a:lnTo>
                  <a:lnTo>
                    <a:pt x="118" y="163"/>
                  </a:lnTo>
                  <a:lnTo>
                    <a:pt x="103" y="128"/>
                  </a:lnTo>
                  <a:lnTo>
                    <a:pt x="79" y="98"/>
                  </a:lnTo>
                  <a:lnTo>
                    <a:pt x="45" y="53"/>
                  </a:lnTo>
                  <a:lnTo>
                    <a:pt x="29" y="32"/>
                  </a:lnTo>
                  <a:lnTo>
                    <a:pt x="4" y="15"/>
                  </a:lnTo>
                  <a:lnTo>
                    <a:pt x="0" y="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60"/>
            <p:cNvSpPr>
              <a:spLocks/>
            </p:cNvSpPr>
            <p:nvPr/>
          </p:nvSpPr>
          <p:spPr bwMode="auto">
            <a:xfrm>
              <a:off x="8476496" y="3524769"/>
              <a:ext cx="23769" cy="53200"/>
            </a:xfrm>
            <a:custGeom>
              <a:avLst/>
              <a:gdLst/>
              <a:ahLst/>
              <a:cxnLst>
                <a:cxn ang="0">
                  <a:pos x="40" y="4"/>
                </a:cxn>
                <a:cxn ang="0">
                  <a:pos x="63" y="55"/>
                </a:cxn>
                <a:cxn ang="0">
                  <a:pos x="67" y="108"/>
                </a:cxn>
                <a:cxn ang="0">
                  <a:pos x="58" y="129"/>
                </a:cxn>
                <a:cxn ang="0">
                  <a:pos x="46" y="147"/>
                </a:cxn>
                <a:cxn ang="0">
                  <a:pos x="12" y="179"/>
                </a:cxn>
                <a:cxn ang="0">
                  <a:pos x="0" y="179"/>
                </a:cxn>
                <a:cxn ang="0">
                  <a:pos x="0" y="168"/>
                </a:cxn>
                <a:cxn ang="0">
                  <a:pos x="17" y="136"/>
                </a:cxn>
                <a:cxn ang="0">
                  <a:pos x="25" y="99"/>
                </a:cxn>
                <a:cxn ang="0">
                  <a:pos x="24" y="12"/>
                </a:cxn>
                <a:cxn ang="0">
                  <a:pos x="27" y="0"/>
                </a:cxn>
                <a:cxn ang="0">
                  <a:pos x="40" y="4"/>
                </a:cxn>
                <a:cxn ang="0">
                  <a:pos x="40" y="4"/>
                </a:cxn>
              </a:cxnLst>
              <a:rect l="0" t="0" r="r" b="b"/>
              <a:pathLst>
                <a:path w="67" h="179">
                  <a:moveTo>
                    <a:pt x="40" y="4"/>
                  </a:moveTo>
                  <a:lnTo>
                    <a:pt x="63" y="55"/>
                  </a:lnTo>
                  <a:lnTo>
                    <a:pt x="67" y="108"/>
                  </a:lnTo>
                  <a:lnTo>
                    <a:pt x="58" y="129"/>
                  </a:lnTo>
                  <a:lnTo>
                    <a:pt x="46" y="147"/>
                  </a:lnTo>
                  <a:lnTo>
                    <a:pt x="12" y="179"/>
                  </a:lnTo>
                  <a:lnTo>
                    <a:pt x="0" y="179"/>
                  </a:lnTo>
                  <a:lnTo>
                    <a:pt x="0" y="168"/>
                  </a:lnTo>
                  <a:lnTo>
                    <a:pt x="17" y="136"/>
                  </a:lnTo>
                  <a:lnTo>
                    <a:pt x="25" y="99"/>
                  </a:lnTo>
                  <a:lnTo>
                    <a:pt x="24" y="12"/>
                  </a:lnTo>
                  <a:lnTo>
                    <a:pt x="27" y="0"/>
                  </a:lnTo>
                  <a:lnTo>
                    <a:pt x="40" y="4"/>
                  </a:lnTo>
                  <a:lnTo>
                    <a:pt x="4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61"/>
            <p:cNvSpPr>
              <a:spLocks/>
            </p:cNvSpPr>
            <p:nvPr/>
          </p:nvSpPr>
          <p:spPr bwMode="auto">
            <a:xfrm>
              <a:off x="8482089" y="3589792"/>
              <a:ext cx="47538" cy="8748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6" y="87"/>
                </a:cxn>
                <a:cxn ang="0">
                  <a:pos x="135" y="161"/>
                </a:cxn>
                <a:cxn ang="0">
                  <a:pos x="132" y="198"/>
                </a:cxn>
                <a:cxn ang="0">
                  <a:pos x="121" y="239"/>
                </a:cxn>
                <a:cxn ang="0">
                  <a:pos x="110" y="265"/>
                </a:cxn>
                <a:cxn ang="0">
                  <a:pos x="92" y="287"/>
                </a:cxn>
                <a:cxn ang="0">
                  <a:pos x="76" y="294"/>
                </a:cxn>
                <a:cxn ang="0">
                  <a:pos x="61" y="289"/>
                </a:cxn>
                <a:cxn ang="0">
                  <a:pos x="60" y="261"/>
                </a:cxn>
                <a:cxn ang="0">
                  <a:pos x="81" y="227"/>
                </a:cxn>
                <a:cxn ang="0">
                  <a:pos x="93" y="192"/>
                </a:cxn>
                <a:cxn ang="0">
                  <a:pos x="104" y="160"/>
                </a:cxn>
                <a:cxn ang="0">
                  <a:pos x="108" y="128"/>
                </a:cxn>
                <a:cxn ang="0">
                  <a:pos x="99" y="95"/>
                </a:cxn>
                <a:cxn ang="0">
                  <a:pos x="81" y="66"/>
                </a:cxn>
                <a:cxn ang="0">
                  <a:pos x="60" y="46"/>
                </a:cxn>
                <a:cxn ang="0">
                  <a:pos x="33" y="30"/>
                </a:cxn>
                <a:cxn ang="0">
                  <a:pos x="3" y="13"/>
                </a:cxn>
                <a:cxn ang="0">
                  <a:pos x="0" y="2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35" h="294">
                  <a:moveTo>
                    <a:pt x="12" y="0"/>
                  </a:moveTo>
                  <a:lnTo>
                    <a:pt x="116" y="87"/>
                  </a:lnTo>
                  <a:lnTo>
                    <a:pt x="135" y="161"/>
                  </a:lnTo>
                  <a:lnTo>
                    <a:pt x="132" y="198"/>
                  </a:lnTo>
                  <a:lnTo>
                    <a:pt x="121" y="239"/>
                  </a:lnTo>
                  <a:lnTo>
                    <a:pt x="110" y="265"/>
                  </a:lnTo>
                  <a:lnTo>
                    <a:pt x="92" y="287"/>
                  </a:lnTo>
                  <a:lnTo>
                    <a:pt x="76" y="294"/>
                  </a:lnTo>
                  <a:lnTo>
                    <a:pt x="61" y="289"/>
                  </a:lnTo>
                  <a:lnTo>
                    <a:pt x="60" y="261"/>
                  </a:lnTo>
                  <a:lnTo>
                    <a:pt x="81" y="227"/>
                  </a:lnTo>
                  <a:lnTo>
                    <a:pt x="93" y="192"/>
                  </a:lnTo>
                  <a:lnTo>
                    <a:pt x="104" y="160"/>
                  </a:lnTo>
                  <a:lnTo>
                    <a:pt x="108" y="128"/>
                  </a:lnTo>
                  <a:lnTo>
                    <a:pt x="99" y="95"/>
                  </a:lnTo>
                  <a:lnTo>
                    <a:pt x="81" y="66"/>
                  </a:lnTo>
                  <a:lnTo>
                    <a:pt x="60" y="46"/>
                  </a:lnTo>
                  <a:lnTo>
                    <a:pt x="33" y="30"/>
                  </a:lnTo>
                  <a:lnTo>
                    <a:pt x="3" y="13"/>
                  </a:lnTo>
                  <a:lnTo>
                    <a:pt x="0" y="2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62"/>
            <p:cNvSpPr>
              <a:spLocks/>
            </p:cNvSpPr>
            <p:nvPr/>
          </p:nvSpPr>
          <p:spPr bwMode="auto">
            <a:xfrm>
              <a:off x="8477894" y="3601614"/>
              <a:ext cx="22371" cy="4374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63" y="108"/>
                </a:cxn>
                <a:cxn ang="0">
                  <a:pos x="49" y="127"/>
                </a:cxn>
                <a:cxn ang="0">
                  <a:pos x="35" y="145"/>
                </a:cxn>
                <a:cxn ang="0">
                  <a:pos x="24" y="150"/>
                </a:cxn>
                <a:cxn ang="0">
                  <a:pos x="19" y="139"/>
                </a:cxn>
                <a:cxn ang="0">
                  <a:pos x="26" y="101"/>
                </a:cxn>
                <a:cxn ang="0">
                  <a:pos x="20" y="54"/>
                </a:cxn>
                <a:cxn ang="0">
                  <a:pos x="0" y="11"/>
                </a:cxn>
                <a:cxn ang="0">
                  <a:pos x="5" y="0"/>
                </a:cxn>
                <a:cxn ang="0">
                  <a:pos x="16" y="2"/>
                </a:cxn>
                <a:cxn ang="0">
                  <a:pos x="16" y="2"/>
                </a:cxn>
              </a:cxnLst>
              <a:rect l="0" t="0" r="r" b="b"/>
              <a:pathLst>
                <a:path w="63" h="150">
                  <a:moveTo>
                    <a:pt x="16" y="2"/>
                  </a:moveTo>
                  <a:lnTo>
                    <a:pt x="63" y="108"/>
                  </a:lnTo>
                  <a:lnTo>
                    <a:pt x="49" y="127"/>
                  </a:lnTo>
                  <a:lnTo>
                    <a:pt x="35" y="145"/>
                  </a:lnTo>
                  <a:lnTo>
                    <a:pt x="24" y="150"/>
                  </a:lnTo>
                  <a:lnTo>
                    <a:pt x="19" y="139"/>
                  </a:lnTo>
                  <a:lnTo>
                    <a:pt x="26" y="101"/>
                  </a:lnTo>
                  <a:lnTo>
                    <a:pt x="20" y="54"/>
                  </a:lnTo>
                  <a:lnTo>
                    <a:pt x="0" y="11"/>
                  </a:lnTo>
                  <a:lnTo>
                    <a:pt x="5" y="0"/>
                  </a:lnTo>
                  <a:lnTo>
                    <a:pt x="16" y="2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63"/>
            <p:cNvSpPr>
              <a:spLocks/>
            </p:cNvSpPr>
            <p:nvPr/>
          </p:nvSpPr>
          <p:spPr bwMode="auto">
            <a:xfrm>
              <a:off x="8403792" y="3671365"/>
              <a:ext cx="118844" cy="85120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310" y="25"/>
                </a:cxn>
                <a:cxn ang="0">
                  <a:pos x="331" y="56"/>
                </a:cxn>
                <a:cxn ang="0">
                  <a:pos x="339" y="135"/>
                </a:cxn>
                <a:cxn ang="0">
                  <a:pos x="323" y="168"/>
                </a:cxn>
                <a:cxn ang="0">
                  <a:pos x="302" y="193"/>
                </a:cxn>
                <a:cxn ang="0">
                  <a:pos x="284" y="218"/>
                </a:cxn>
                <a:cxn ang="0">
                  <a:pos x="259" y="241"/>
                </a:cxn>
                <a:cxn ang="0">
                  <a:pos x="233" y="263"/>
                </a:cxn>
                <a:cxn ang="0">
                  <a:pos x="206" y="278"/>
                </a:cxn>
                <a:cxn ang="0">
                  <a:pos x="145" y="289"/>
                </a:cxn>
                <a:cxn ang="0">
                  <a:pos x="7" y="279"/>
                </a:cxn>
                <a:cxn ang="0">
                  <a:pos x="0" y="269"/>
                </a:cxn>
                <a:cxn ang="0">
                  <a:pos x="8" y="262"/>
                </a:cxn>
                <a:cxn ang="0">
                  <a:pos x="128" y="262"/>
                </a:cxn>
                <a:cxn ang="0">
                  <a:pos x="180" y="246"/>
                </a:cxn>
                <a:cxn ang="0">
                  <a:pos x="226" y="211"/>
                </a:cxn>
                <a:cxn ang="0">
                  <a:pos x="253" y="193"/>
                </a:cxn>
                <a:cxn ang="0">
                  <a:pos x="284" y="148"/>
                </a:cxn>
                <a:cxn ang="0">
                  <a:pos x="296" y="121"/>
                </a:cxn>
                <a:cxn ang="0">
                  <a:pos x="298" y="62"/>
                </a:cxn>
                <a:cxn ang="0">
                  <a:pos x="289" y="37"/>
                </a:cxn>
                <a:cxn ang="0">
                  <a:pos x="265" y="19"/>
                </a:cxn>
                <a:cxn ang="0">
                  <a:pos x="261" y="4"/>
                </a:cxn>
                <a:cxn ang="0">
                  <a:pos x="276" y="0"/>
                </a:cxn>
                <a:cxn ang="0">
                  <a:pos x="276" y="0"/>
                </a:cxn>
              </a:cxnLst>
              <a:rect l="0" t="0" r="r" b="b"/>
              <a:pathLst>
                <a:path w="339" h="289">
                  <a:moveTo>
                    <a:pt x="276" y="0"/>
                  </a:moveTo>
                  <a:lnTo>
                    <a:pt x="310" y="25"/>
                  </a:lnTo>
                  <a:lnTo>
                    <a:pt x="331" y="56"/>
                  </a:lnTo>
                  <a:lnTo>
                    <a:pt x="339" y="135"/>
                  </a:lnTo>
                  <a:lnTo>
                    <a:pt x="323" y="168"/>
                  </a:lnTo>
                  <a:lnTo>
                    <a:pt x="302" y="193"/>
                  </a:lnTo>
                  <a:lnTo>
                    <a:pt x="284" y="218"/>
                  </a:lnTo>
                  <a:lnTo>
                    <a:pt x="259" y="241"/>
                  </a:lnTo>
                  <a:lnTo>
                    <a:pt x="233" y="263"/>
                  </a:lnTo>
                  <a:lnTo>
                    <a:pt x="206" y="278"/>
                  </a:lnTo>
                  <a:lnTo>
                    <a:pt x="145" y="289"/>
                  </a:lnTo>
                  <a:lnTo>
                    <a:pt x="7" y="279"/>
                  </a:lnTo>
                  <a:lnTo>
                    <a:pt x="0" y="269"/>
                  </a:lnTo>
                  <a:lnTo>
                    <a:pt x="8" y="262"/>
                  </a:lnTo>
                  <a:lnTo>
                    <a:pt x="128" y="262"/>
                  </a:lnTo>
                  <a:lnTo>
                    <a:pt x="180" y="246"/>
                  </a:lnTo>
                  <a:lnTo>
                    <a:pt x="226" y="211"/>
                  </a:lnTo>
                  <a:lnTo>
                    <a:pt x="253" y="193"/>
                  </a:lnTo>
                  <a:lnTo>
                    <a:pt x="284" y="148"/>
                  </a:lnTo>
                  <a:lnTo>
                    <a:pt x="296" y="121"/>
                  </a:lnTo>
                  <a:lnTo>
                    <a:pt x="298" y="62"/>
                  </a:lnTo>
                  <a:lnTo>
                    <a:pt x="289" y="37"/>
                  </a:lnTo>
                  <a:lnTo>
                    <a:pt x="265" y="19"/>
                  </a:lnTo>
                  <a:lnTo>
                    <a:pt x="261" y="4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64"/>
            <p:cNvSpPr>
              <a:spLocks/>
            </p:cNvSpPr>
            <p:nvPr/>
          </p:nvSpPr>
          <p:spPr bwMode="auto">
            <a:xfrm>
              <a:off x="8096195" y="3682005"/>
              <a:ext cx="209725" cy="231717"/>
            </a:xfrm>
            <a:custGeom>
              <a:avLst/>
              <a:gdLst/>
              <a:ahLst/>
              <a:cxnLst>
                <a:cxn ang="0">
                  <a:pos x="182" y="21"/>
                </a:cxn>
                <a:cxn ang="0">
                  <a:pos x="85" y="79"/>
                </a:cxn>
                <a:cxn ang="0">
                  <a:pos x="45" y="169"/>
                </a:cxn>
                <a:cxn ang="0">
                  <a:pos x="32" y="280"/>
                </a:cxn>
                <a:cxn ang="0">
                  <a:pos x="60" y="385"/>
                </a:cxn>
                <a:cxn ang="0">
                  <a:pos x="143" y="492"/>
                </a:cxn>
                <a:cxn ang="0">
                  <a:pos x="273" y="563"/>
                </a:cxn>
                <a:cxn ang="0">
                  <a:pos x="381" y="581"/>
                </a:cxn>
                <a:cxn ang="0">
                  <a:pos x="448" y="567"/>
                </a:cxn>
                <a:cxn ang="0">
                  <a:pos x="507" y="502"/>
                </a:cxn>
                <a:cxn ang="0">
                  <a:pos x="589" y="452"/>
                </a:cxn>
                <a:cxn ang="0">
                  <a:pos x="600" y="510"/>
                </a:cxn>
                <a:cxn ang="0">
                  <a:pos x="560" y="608"/>
                </a:cxn>
                <a:cxn ang="0">
                  <a:pos x="521" y="689"/>
                </a:cxn>
                <a:cxn ang="0">
                  <a:pos x="337" y="783"/>
                </a:cxn>
                <a:cxn ang="0">
                  <a:pos x="297" y="766"/>
                </a:cxn>
                <a:cxn ang="0">
                  <a:pos x="405" y="665"/>
                </a:cxn>
                <a:cxn ang="0">
                  <a:pos x="376" y="621"/>
                </a:cxn>
                <a:cxn ang="0">
                  <a:pos x="247" y="610"/>
                </a:cxn>
                <a:cxn ang="0">
                  <a:pos x="124" y="531"/>
                </a:cxn>
                <a:cxn ang="0">
                  <a:pos x="42" y="441"/>
                </a:cxn>
                <a:cxn ang="0">
                  <a:pos x="0" y="291"/>
                </a:cxn>
                <a:cxn ang="0">
                  <a:pos x="2" y="161"/>
                </a:cxn>
                <a:cxn ang="0">
                  <a:pos x="39" y="54"/>
                </a:cxn>
                <a:cxn ang="0">
                  <a:pos x="85" y="11"/>
                </a:cxn>
                <a:cxn ang="0">
                  <a:pos x="139" y="0"/>
                </a:cxn>
                <a:cxn ang="0">
                  <a:pos x="182" y="21"/>
                </a:cxn>
                <a:cxn ang="0">
                  <a:pos x="182" y="21"/>
                </a:cxn>
              </a:cxnLst>
              <a:rect l="0" t="0" r="r" b="b"/>
              <a:pathLst>
                <a:path w="600" h="783">
                  <a:moveTo>
                    <a:pt x="182" y="21"/>
                  </a:moveTo>
                  <a:lnTo>
                    <a:pt x="85" y="79"/>
                  </a:lnTo>
                  <a:lnTo>
                    <a:pt x="45" y="169"/>
                  </a:lnTo>
                  <a:lnTo>
                    <a:pt x="32" y="280"/>
                  </a:lnTo>
                  <a:lnTo>
                    <a:pt x="60" y="385"/>
                  </a:lnTo>
                  <a:lnTo>
                    <a:pt x="143" y="492"/>
                  </a:lnTo>
                  <a:lnTo>
                    <a:pt x="273" y="563"/>
                  </a:lnTo>
                  <a:lnTo>
                    <a:pt x="381" y="581"/>
                  </a:lnTo>
                  <a:lnTo>
                    <a:pt x="448" y="567"/>
                  </a:lnTo>
                  <a:lnTo>
                    <a:pt x="507" y="502"/>
                  </a:lnTo>
                  <a:lnTo>
                    <a:pt x="589" y="452"/>
                  </a:lnTo>
                  <a:lnTo>
                    <a:pt x="600" y="510"/>
                  </a:lnTo>
                  <a:lnTo>
                    <a:pt x="560" y="608"/>
                  </a:lnTo>
                  <a:lnTo>
                    <a:pt x="521" y="689"/>
                  </a:lnTo>
                  <a:lnTo>
                    <a:pt x="337" y="783"/>
                  </a:lnTo>
                  <a:lnTo>
                    <a:pt x="297" y="766"/>
                  </a:lnTo>
                  <a:lnTo>
                    <a:pt x="405" y="665"/>
                  </a:lnTo>
                  <a:lnTo>
                    <a:pt x="376" y="621"/>
                  </a:lnTo>
                  <a:lnTo>
                    <a:pt x="247" y="610"/>
                  </a:lnTo>
                  <a:lnTo>
                    <a:pt x="124" y="531"/>
                  </a:lnTo>
                  <a:lnTo>
                    <a:pt x="42" y="441"/>
                  </a:lnTo>
                  <a:lnTo>
                    <a:pt x="0" y="291"/>
                  </a:lnTo>
                  <a:lnTo>
                    <a:pt x="2" y="161"/>
                  </a:lnTo>
                  <a:lnTo>
                    <a:pt x="39" y="54"/>
                  </a:lnTo>
                  <a:lnTo>
                    <a:pt x="85" y="11"/>
                  </a:lnTo>
                  <a:lnTo>
                    <a:pt x="139" y="0"/>
                  </a:lnTo>
                  <a:lnTo>
                    <a:pt x="182" y="21"/>
                  </a:lnTo>
                  <a:lnTo>
                    <a:pt x="18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65"/>
            <p:cNvSpPr>
              <a:spLocks/>
            </p:cNvSpPr>
            <p:nvPr/>
          </p:nvSpPr>
          <p:spPr bwMode="auto">
            <a:xfrm>
              <a:off x="8023491" y="3674912"/>
              <a:ext cx="241883" cy="297922"/>
            </a:xfrm>
            <a:custGeom>
              <a:avLst/>
              <a:gdLst/>
              <a:ahLst/>
              <a:cxnLst>
                <a:cxn ang="0">
                  <a:pos x="301" y="14"/>
                </a:cxn>
                <a:cxn ang="0">
                  <a:pos x="208" y="38"/>
                </a:cxn>
                <a:cxn ang="0">
                  <a:pos x="179" y="0"/>
                </a:cxn>
                <a:cxn ang="0">
                  <a:pos x="115" y="2"/>
                </a:cxn>
                <a:cxn ang="0">
                  <a:pos x="0" y="43"/>
                </a:cxn>
                <a:cxn ang="0">
                  <a:pos x="87" y="49"/>
                </a:cxn>
                <a:cxn ang="0">
                  <a:pos x="72" y="104"/>
                </a:cxn>
                <a:cxn ang="0">
                  <a:pos x="47" y="218"/>
                </a:cxn>
                <a:cxn ang="0">
                  <a:pos x="58" y="333"/>
                </a:cxn>
                <a:cxn ang="0">
                  <a:pos x="50" y="481"/>
                </a:cxn>
                <a:cxn ang="0">
                  <a:pos x="83" y="592"/>
                </a:cxn>
                <a:cxn ang="0">
                  <a:pos x="119" y="675"/>
                </a:cxn>
                <a:cxn ang="0">
                  <a:pos x="179" y="748"/>
                </a:cxn>
                <a:cxn ang="0">
                  <a:pos x="230" y="834"/>
                </a:cxn>
                <a:cxn ang="0">
                  <a:pos x="337" y="898"/>
                </a:cxn>
                <a:cxn ang="0">
                  <a:pos x="435" y="930"/>
                </a:cxn>
                <a:cxn ang="0">
                  <a:pos x="542" y="930"/>
                </a:cxn>
                <a:cxn ang="0">
                  <a:pos x="503" y="1005"/>
                </a:cxn>
                <a:cxn ang="0">
                  <a:pos x="651" y="930"/>
                </a:cxn>
                <a:cxn ang="0">
                  <a:pos x="690" y="847"/>
                </a:cxn>
                <a:cxn ang="0">
                  <a:pos x="664" y="722"/>
                </a:cxn>
                <a:cxn ang="0">
                  <a:pos x="636" y="736"/>
                </a:cxn>
                <a:cxn ang="0">
                  <a:pos x="640" y="826"/>
                </a:cxn>
                <a:cxn ang="0">
                  <a:pos x="578" y="866"/>
                </a:cxn>
                <a:cxn ang="0">
                  <a:pos x="414" y="855"/>
                </a:cxn>
                <a:cxn ang="0">
                  <a:pos x="284" y="772"/>
                </a:cxn>
                <a:cxn ang="0">
                  <a:pos x="222" y="675"/>
                </a:cxn>
                <a:cxn ang="0">
                  <a:pos x="132" y="560"/>
                </a:cxn>
                <a:cxn ang="0">
                  <a:pos x="100" y="252"/>
                </a:cxn>
                <a:cxn ang="0">
                  <a:pos x="132" y="179"/>
                </a:cxn>
                <a:cxn ang="0">
                  <a:pos x="190" y="92"/>
                </a:cxn>
                <a:cxn ang="0">
                  <a:pos x="211" y="72"/>
                </a:cxn>
                <a:cxn ang="0">
                  <a:pos x="301" y="14"/>
                </a:cxn>
                <a:cxn ang="0">
                  <a:pos x="301" y="14"/>
                </a:cxn>
              </a:cxnLst>
              <a:rect l="0" t="0" r="r" b="b"/>
              <a:pathLst>
                <a:path w="690" h="1005">
                  <a:moveTo>
                    <a:pt x="301" y="14"/>
                  </a:moveTo>
                  <a:lnTo>
                    <a:pt x="208" y="38"/>
                  </a:lnTo>
                  <a:lnTo>
                    <a:pt x="179" y="0"/>
                  </a:lnTo>
                  <a:lnTo>
                    <a:pt x="115" y="2"/>
                  </a:lnTo>
                  <a:lnTo>
                    <a:pt x="0" y="43"/>
                  </a:lnTo>
                  <a:lnTo>
                    <a:pt x="87" y="49"/>
                  </a:lnTo>
                  <a:lnTo>
                    <a:pt x="72" y="104"/>
                  </a:lnTo>
                  <a:lnTo>
                    <a:pt x="47" y="218"/>
                  </a:lnTo>
                  <a:lnTo>
                    <a:pt x="58" y="333"/>
                  </a:lnTo>
                  <a:lnTo>
                    <a:pt x="50" y="481"/>
                  </a:lnTo>
                  <a:lnTo>
                    <a:pt x="83" y="592"/>
                  </a:lnTo>
                  <a:lnTo>
                    <a:pt x="119" y="675"/>
                  </a:lnTo>
                  <a:lnTo>
                    <a:pt x="179" y="748"/>
                  </a:lnTo>
                  <a:lnTo>
                    <a:pt x="230" y="834"/>
                  </a:lnTo>
                  <a:lnTo>
                    <a:pt x="337" y="898"/>
                  </a:lnTo>
                  <a:lnTo>
                    <a:pt x="435" y="930"/>
                  </a:lnTo>
                  <a:lnTo>
                    <a:pt x="542" y="930"/>
                  </a:lnTo>
                  <a:lnTo>
                    <a:pt x="503" y="1005"/>
                  </a:lnTo>
                  <a:lnTo>
                    <a:pt x="651" y="930"/>
                  </a:lnTo>
                  <a:lnTo>
                    <a:pt x="690" y="847"/>
                  </a:lnTo>
                  <a:lnTo>
                    <a:pt x="664" y="722"/>
                  </a:lnTo>
                  <a:lnTo>
                    <a:pt x="636" y="736"/>
                  </a:lnTo>
                  <a:lnTo>
                    <a:pt x="640" y="826"/>
                  </a:lnTo>
                  <a:lnTo>
                    <a:pt x="578" y="866"/>
                  </a:lnTo>
                  <a:lnTo>
                    <a:pt x="414" y="855"/>
                  </a:lnTo>
                  <a:lnTo>
                    <a:pt x="284" y="772"/>
                  </a:lnTo>
                  <a:lnTo>
                    <a:pt x="222" y="675"/>
                  </a:lnTo>
                  <a:lnTo>
                    <a:pt x="132" y="560"/>
                  </a:lnTo>
                  <a:lnTo>
                    <a:pt x="100" y="252"/>
                  </a:lnTo>
                  <a:lnTo>
                    <a:pt x="132" y="179"/>
                  </a:lnTo>
                  <a:lnTo>
                    <a:pt x="190" y="92"/>
                  </a:lnTo>
                  <a:lnTo>
                    <a:pt x="211" y="72"/>
                  </a:lnTo>
                  <a:lnTo>
                    <a:pt x="301" y="14"/>
                  </a:lnTo>
                  <a:lnTo>
                    <a:pt x="30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6" name="Elbow Connector 8"/>
          <p:cNvCxnSpPr>
            <a:stCxn id="36869" idx="2"/>
            <a:endCxn id="36879" idx="0"/>
          </p:cNvCxnSpPr>
          <p:nvPr/>
        </p:nvCxnSpPr>
        <p:spPr>
          <a:xfrm rot="16200000" flipH="1">
            <a:off x="5490422" y="3430294"/>
            <a:ext cx="1238530" cy="2841458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8"/>
          <p:cNvCxnSpPr>
            <a:stCxn id="36869" idx="2"/>
            <a:endCxn id="36878" idx="0"/>
          </p:cNvCxnSpPr>
          <p:nvPr/>
        </p:nvCxnSpPr>
        <p:spPr>
          <a:xfrm rot="5400000">
            <a:off x="2505500" y="3286830"/>
            <a:ext cx="1238530" cy="3128387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19"/>
          <p:cNvSpPr txBox="1">
            <a:spLocks noChangeArrowheads="1"/>
          </p:cNvSpPr>
          <p:nvPr/>
        </p:nvSpPr>
        <p:spPr bwMode="auto">
          <a:xfrm>
            <a:off x="3702675" y="5468452"/>
            <a:ext cx="1989137" cy="400110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Unknown</a:t>
            </a:r>
            <a:endParaRPr lang="en-US" sz="2000" dirty="0">
              <a:solidFill>
                <a:srgbClr val="00B050"/>
              </a:solidFill>
            </a:endParaRPr>
          </a:p>
        </p:txBody>
      </p:sp>
      <p:cxnSp>
        <p:nvCxnSpPr>
          <p:cNvPr id="57" name="Elbow Connector 8"/>
          <p:cNvCxnSpPr>
            <a:stCxn id="36869" idx="2"/>
            <a:endCxn id="55" idx="0"/>
          </p:cNvCxnSpPr>
          <p:nvPr/>
        </p:nvCxnSpPr>
        <p:spPr>
          <a:xfrm rot="16200000" flipH="1">
            <a:off x="4074754" y="4845962"/>
            <a:ext cx="1236694" cy="828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43000"/>
          </a:xfrm>
        </p:spPr>
        <p:txBody>
          <a:bodyPr/>
          <a:lstStyle/>
          <a:p>
            <a:r>
              <a:rPr lang="en-US" sz="3600" dirty="0" smtClean="0"/>
              <a:t>Interval Based Abstract Interpretation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5343" y="1758507"/>
            <a:ext cx="37435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1: x = 2;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2: while true  </a:t>
            </a:r>
            <a:r>
              <a:rPr lang="en-US" sz="2800" dirty="0" smtClean="0">
                <a:solidFill>
                  <a:srgbClr val="FFFF00"/>
                </a:solidFill>
              </a:rPr>
              <a:t>{x &gt; 0} </a:t>
            </a:r>
            <a:r>
              <a:rPr lang="en-US" sz="2800" dirty="0" smtClean="0">
                <a:solidFill>
                  <a:srgbClr val="FFFFFF"/>
                </a:solidFill>
              </a:rPr>
              <a:t>do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	  3: x = 2* x – 1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           4:</a:t>
            </a:r>
            <a:endParaRPr lang="en-US" sz="2800" dirty="0">
              <a:solidFill>
                <a:srgbClr val="FFFFFF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232400" y="1155700"/>
            <a:ext cx="2654300" cy="1108730"/>
            <a:chOff x="5232400" y="1155700"/>
            <a:chExt cx="2654300" cy="1108730"/>
          </a:xfrm>
        </p:grpSpPr>
        <p:sp>
          <p:nvSpPr>
            <p:cNvPr id="7" name="Oval 6"/>
            <p:cNvSpPr/>
            <p:nvPr/>
          </p:nvSpPr>
          <p:spPr bwMode="auto">
            <a:xfrm>
              <a:off x="5232400" y="1701800"/>
              <a:ext cx="1409280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1: [0, 0]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32400" y="1155700"/>
              <a:ext cx="2654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pc: </a:t>
              </a:r>
              <a:r>
                <a:rPr lang="en-US" dirty="0" err="1" smtClean="0">
                  <a:solidFill>
                    <a:schemeClr val="bg1"/>
                  </a:solidFill>
                </a:rPr>
                <a:t>int</a:t>
              </a:r>
              <a:r>
                <a:rPr lang="en-US" dirty="0" smtClean="0">
                  <a:solidFill>
                    <a:schemeClr val="bg1"/>
                  </a:solidFill>
                </a:rPr>
                <a:t>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22650" y="2182035"/>
            <a:ext cx="2016134" cy="1199995"/>
            <a:chOff x="3422650" y="2182035"/>
            <a:chExt cx="2016134" cy="1199995"/>
          </a:xfrm>
        </p:grpSpPr>
        <p:sp>
          <p:nvSpPr>
            <p:cNvPr id="9" name="Oval 8"/>
            <p:cNvSpPr/>
            <p:nvPr/>
          </p:nvSpPr>
          <p:spPr bwMode="auto">
            <a:xfrm>
              <a:off x="3422650" y="2819400"/>
              <a:ext cx="1409280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2: [2, 2]</a:t>
              </a:r>
            </a:p>
          </p:txBody>
        </p:sp>
        <p:cxnSp>
          <p:nvCxnSpPr>
            <p:cNvPr id="19" name="Straight Arrow Connector 18"/>
            <p:cNvCxnSpPr>
              <a:stCxn id="7" idx="3"/>
              <a:endCxn id="9" idx="0"/>
            </p:cNvCxnSpPr>
            <p:nvPr/>
          </p:nvCxnSpPr>
          <p:spPr bwMode="auto">
            <a:xfrm flipH="1">
              <a:off x="4127290" y="2182035"/>
              <a:ext cx="1311494" cy="63736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1" name="Straight Arrow Connector 20"/>
          <p:cNvCxnSpPr>
            <a:stCxn id="9" idx="4"/>
            <a:endCxn id="10" idx="0"/>
          </p:cNvCxnSpPr>
          <p:nvPr/>
        </p:nvCxnSpPr>
        <p:spPr bwMode="auto">
          <a:xfrm>
            <a:off x="4127290" y="3382030"/>
            <a:ext cx="0" cy="599420"/>
          </a:xfrm>
          <a:prstGeom prst="straightConnector1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3422650" y="3382030"/>
            <a:ext cx="1409280" cy="1162050"/>
            <a:chOff x="3422650" y="3382030"/>
            <a:chExt cx="1409280" cy="1162050"/>
          </a:xfrm>
        </p:grpSpPr>
        <p:sp>
          <p:nvSpPr>
            <p:cNvPr id="10" name="Oval 9"/>
            <p:cNvSpPr/>
            <p:nvPr/>
          </p:nvSpPr>
          <p:spPr bwMode="auto">
            <a:xfrm>
              <a:off x="3422650" y="3981450"/>
              <a:ext cx="1409280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3: [2, 2]</a:t>
              </a:r>
            </a:p>
          </p:txBody>
        </p:sp>
        <p:cxnSp>
          <p:nvCxnSpPr>
            <p:cNvPr id="23" name="Straight Arrow Connector 22"/>
            <p:cNvCxnSpPr>
              <a:stCxn id="9" idx="4"/>
              <a:endCxn id="10" idx="0"/>
            </p:cNvCxnSpPr>
            <p:nvPr/>
          </p:nvCxnSpPr>
          <p:spPr bwMode="auto">
            <a:xfrm>
              <a:off x="4127290" y="3382030"/>
              <a:ext cx="0" cy="59942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3422650" y="4544080"/>
            <a:ext cx="1409280" cy="1162050"/>
            <a:chOff x="3422650" y="4544080"/>
            <a:chExt cx="1409280" cy="1162050"/>
          </a:xfrm>
        </p:grpSpPr>
        <p:sp>
          <p:nvSpPr>
            <p:cNvPr id="11" name="Oval 10"/>
            <p:cNvSpPr/>
            <p:nvPr/>
          </p:nvSpPr>
          <p:spPr bwMode="auto">
            <a:xfrm>
              <a:off x="3422650" y="5143500"/>
              <a:ext cx="1409280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4: [3, 3]</a:t>
              </a:r>
            </a:p>
          </p:txBody>
        </p:sp>
        <p:cxnSp>
          <p:nvCxnSpPr>
            <p:cNvPr id="27" name="Straight Arrow Connector 26"/>
            <p:cNvCxnSpPr>
              <a:stCxn id="10" idx="4"/>
              <a:endCxn id="11" idx="0"/>
            </p:cNvCxnSpPr>
            <p:nvPr/>
          </p:nvCxnSpPr>
          <p:spPr bwMode="auto">
            <a:xfrm>
              <a:off x="4127290" y="4544080"/>
              <a:ext cx="0" cy="59942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4625546" y="2844800"/>
            <a:ext cx="2620649" cy="2381095"/>
            <a:chOff x="4625546" y="2844800"/>
            <a:chExt cx="2620649" cy="2381095"/>
          </a:xfrm>
        </p:grpSpPr>
        <p:sp>
          <p:nvSpPr>
            <p:cNvPr id="12" name="Oval 11"/>
            <p:cNvSpPr/>
            <p:nvPr/>
          </p:nvSpPr>
          <p:spPr bwMode="auto">
            <a:xfrm>
              <a:off x="5746750" y="2844800"/>
              <a:ext cx="1499445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2: [2,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sym typeface="Symbol"/>
                </a:rPr>
                <a:t>3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]</a:t>
              </a:r>
            </a:p>
          </p:txBody>
        </p:sp>
        <p:cxnSp>
          <p:nvCxnSpPr>
            <p:cNvPr id="30" name="Straight Arrow Connector 29"/>
            <p:cNvCxnSpPr>
              <a:stCxn id="11" idx="7"/>
            </p:cNvCxnSpPr>
            <p:nvPr/>
          </p:nvCxnSpPr>
          <p:spPr bwMode="auto">
            <a:xfrm flipV="1">
              <a:off x="4625546" y="3126115"/>
              <a:ext cx="1146604" cy="209978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43000"/>
          </a:xfrm>
        </p:spPr>
        <p:txBody>
          <a:bodyPr/>
          <a:lstStyle/>
          <a:p>
            <a:r>
              <a:rPr lang="en-US" sz="3600" dirty="0" smtClean="0"/>
              <a:t>Interval Based Abstract Interpretation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5343" y="1758507"/>
            <a:ext cx="37435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1: x = 2;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2: while true  </a:t>
            </a:r>
            <a:r>
              <a:rPr lang="en-US" sz="2800" dirty="0" smtClean="0">
                <a:solidFill>
                  <a:srgbClr val="FFFF00"/>
                </a:solidFill>
              </a:rPr>
              <a:t>{x &gt; 0} </a:t>
            </a:r>
            <a:r>
              <a:rPr lang="en-US" sz="2800" dirty="0" smtClean="0">
                <a:solidFill>
                  <a:srgbClr val="FFFFFF"/>
                </a:solidFill>
              </a:rPr>
              <a:t>do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	  3: x = 2* x – 1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           4:</a:t>
            </a:r>
            <a:endParaRPr lang="en-US" sz="2800" dirty="0">
              <a:solidFill>
                <a:srgbClr val="FFFFFF"/>
              </a:solidFill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5232400" y="1155700"/>
            <a:ext cx="2654300" cy="1108730"/>
            <a:chOff x="5232400" y="1155700"/>
            <a:chExt cx="2654300" cy="1108730"/>
          </a:xfrm>
        </p:grpSpPr>
        <p:sp>
          <p:nvSpPr>
            <p:cNvPr id="7" name="Oval 6"/>
            <p:cNvSpPr/>
            <p:nvPr/>
          </p:nvSpPr>
          <p:spPr bwMode="auto">
            <a:xfrm>
              <a:off x="5232400" y="1701800"/>
              <a:ext cx="1409280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1: [0, 0]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32400" y="1155700"/>
              <a:ext cx="2654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pc: </a:t>
              </a:r>
              <a:r>
                <a:rPr lang="en-US" dirty="0" err="1" smtClean="0">
                  <a:solidFill>
                    <a:schemeClr val="bg1"/>
                  </a:solidFill>
                </a:rPr>
                <a:t>int</a:t>
              </a:r>
              <a:r>
                <a:rPr lang="en-US" dirty="0" smtClean="0">
                  <a:solidFill>
                    <a:schemeClr val="bg1"/>
                  </a:solidFill>
                </a:rPr>
                <a:t>(x)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28"/>
          <p:cNvGrpSpPr/>
          <p:nvPr/>
        </p:nvGrpSpPr>
        <p:grpSpPr>
          <a:xfrm>
            <a:off x="3422650" y="2182035"/>
            <a:ext cx="2016134" cy="1199995"/>
            <a:chOff x="3422650" y="2182035"/>
            <a:chExt cx="2016134" cy="1199995"/>
          </a:xfrm>
        </p:grpSpPr>
        <p:sp>
          <p:nvSpPr>
            <p:cNvPr id="9" name="Oval 8"/>
            <p:cNvSpPr/>
            <p:nvPr/>
          </p:nvSpPr>
          <p:spPr bwMode="auto">
            <a:xfrm>
              <a:off x="3422650" y="2819400"/>
              <a:ext cx="1409280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2: [2, 2]</a:t>
              </a:r>
            </a:p>
          </p:txBody>
        </p:sp>
        <p:cxnSp>
          <p:nvCxnSpPr>
            <p:cNvPr id="19" name="Straight Arrow Connector 18"/>
            <p:cNvCxnSpPr>
              <a:stCxn id="7" idx="3"/>
              <a:endCxn id="9" idx="0"/>
            </p:cNvCxnSpPr>
            <p:nvPr/>
          </p:nvCxnSpPr>
          <p:spPr bwMode="auto">
            <a:xfrm flipH="1">
              <a:off x="4127290" y="2182035"/>
              <a:ext cx="1311494" cy="63736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1" name="Straight Arrow Connector 20"/>
          <p:cNvCxnSpPr>
            <a:stCxn id="9" idx="4"/>
            <a:endCxn id="10" idx="0"/>
          </p:cNvCxnSpPr>
          <p:nvPr/>
        </p:nvCxnSpPr>
        <p:spPr bwMode="auto">
          <a:xfrm>
            <a:off x="4127290" y="3382030"/>
            <a:ext cx="0" cy="599420"/>
          </a:xfrm>
          <a:prstGeom prst="straightConnector1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" name="Group 30"/>
          <p:cNvGrpSpPr/>
          <p:nvPr/>
        </p:nvGrpSpPr>
        <p:grpSpPr>
          <a:xfrm>
            <a:off x="3422650" y="3382030"/>
            <a:ext cx="1409280" cy="1162050"/>
            <a:chOff x="3422650" y="3382030"/>
            <a:chExt cx="1409280" cy="1162050"/>
          </a:xfrm>
        </p:grpSpPr>
        <p:sp>
          <p:nvSpPr>
            <p:cNvPr id="10" name="Oval 9"/>
            <p:cNvSpPr/>
            <p:nvPr/>
          </p:nvSpPr>
          <p:spPr bwMode="auto">
            <a:xfrm>
              <a:off x="3422650" y="3981450"/>
              <a:ext cx="1409280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3: [2, 2]</a:t>
              </a:r>
            </a:p>
          </p:txBody>
        </p:sp>
        <p:cxnSp>
          <p:nvCxnSpPr>
            <p:cNvPr id="23" name="Straight Arrow Connector 22"/>
            <p:cNvCxnSpPr>
              <a:stCxn id="9" idx="4"/>
              <a:endCxn id="10" idx="0"/>
            </p:cNvCxnSpPr>
            <p:nvPr/>
          </p:nvCxnSpPr>
          <p:spPr bwMode="auto">
            <a:xfrm>
              <a:off x="4127290" y="3382030"/>
              <a:ext cx="0" cy="59942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32"/>
          <p:cNvGrpSpPr/>
          <p:nvPr/>
        </p:nvGrpSpPr>
        <p:grpSpPr>
          <a:xfrm>
            <a:off x="3422650" y="4544080"/>
            <a:ext cx="1409280" cy="1162050"/>
            <a:chOff x="3422650" y="4544080"/>
            <a:chExt cx="1409280" cy="1162050"/>
          </a:xfrm>
        </p:grpSpPr>
        <p:sp>
          <p:nvSpPr>
            <p:cNvPr id="11" name="Oval 10"/>
            <p:cNvSpPr/>
            <p:nvPr/>
          </p:nvSpPr>
          <p:spPr bwMode="auto">
            <a:xfrm>
              <a:off x="3422650" y="5143500"/>
              <a:ext cx="1409280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4: [3, 3]</a:t>
              </a:r>
            </a:p>
          </p:txBody>
        </p:sp>
        <p:cxnSp>
          <p:nvCxnSpPr>
            <p:cNvPr id="27" name="Straight Arrow Connector 26"/>
            <p:cNvCxnSpPr>
              <a:stCxn id="10" idx="4"/>
              <a:endCxn id="11" idx="0"/>
            </p:cNvCxnSpPr>
            <p:nvPr/>
          </p:nvCxnSpPr>
          <p:spPr bwMode="auto">
            <a:xfrm>
              <a:off x="4127290" y="4544080"/>
              <a:ext cx="0" cy="59942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6" name="Group 34"/>
          <p:cNvGrpSpPr/>
          <p:nvPr/>
        </p:nvGrpSpPr>
        <p:grpSpPr>
          <a:xfrm>
            <a:off x="4625546" y="2844800"/>
            <a:ext cx="2607124" cy="2381095"/>
            <a:chOff x="4625546" y="2844800"/>
            <a:chExt cx="2607124" cy="2381095"/>
          </a:xfrm>
        </p:grpSpPr>
        <p:sp>
          <p:nvSpPr>
            <p:cNvPr id="12" name="Oval 11"/>
            <p:cNvSpPr/>
            <p:nvPr/>
          </p:nvSpPr>
          <p:spPr bwMode="auto">
            <a:xfrm>
              <a:off x="5746750" y="2844800"/>
              <a:ext cx="1485920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2: [2,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sym typeface="Symbol"/>
                </a:rPr>
                <a:t>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]</a:t>
              </a:r>
            </a:p>
          </p:txBody>
        </p:sp>
        <p:cxnSp>
          <p:nvCxnSpPr>
            <p:cNvPr id="30" name="Straight Arrow Connector 29"/>
            <p:cNvCxnSpPr>
              <a:stCxn id="11" idx="7"/>
            </p:cNvCxnSpPr>
            <p:nvPr/>
          </p:nvCxnSpPr>
          <p:spPr bwMode="auto">
            <a:xfrm flipV="1">
              <a:off x="4625546" y="3126115"/>
              <a:ext cx="1146604" cy="209978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" name="Group 36"/>
          <p:cNvGrpSpPr/>
          <p:nvPr/>
        </p:nvGrpSpPr>
        <p:grpSpPr>
          <a:xfrm>
            <a:off x="5759450" y="3407430"/>
            <a:ext cx="1485920" cy="1181100"/>
            <a:chOff x="5759450" y="3407430"/>
            <a:chExt cx="1485920" cy="1181100"/>
          </a:xfrm>
        </p:grpSpPr>
        <p:sp>
          <p:nvSpPr>
            <p:cNvPr id="14" name="Oval 13"/>
            <p:cNvSpPr/>
            <p:nvPr/>
          </p:nvSpPr>
          <p:spPr bwMode="auto">
            <a:xfrm>
              <a:off x="5759450" y="4025900"/>
              <a:ext cx="1485920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3: [2, </a:t>
              </a:r>
              <a:r>
                <a:rPr lang="en-US" sz="2000" dirty="0" smtClean="0">
                  <a:solidFill>
                    <a:schemeClr val="bg1"/>
                  </a:solidFill>
                  <a:sym typeface="Symbol"/>
                </a:rPr>
                <a:t>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]</a:t>
              </a:r>
            </a:p>
          </p:txBody>
        </p:sp>
        <p:cxnSp>
          <p:nvCxnSpPr>
            <p:cNvPr id="32" name="Straight Arrow Connector 31"/>
            <p:cNvCxnSpPr>
              <a:stCxn id="12" idx="4"/>
              <a:endCxn id="14" idx="0"/>
            </p:cNvCxnSpPr>
            <p:nvPr/>
          </p:nvCxnSpPr>
          <p:spPr bwMode="auto">
            <a:xfrm>
              <a:off x="6489710" y="3407430"/>
              <a:ext cx="12700" cy="6184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8" name="Group 38"/>
          <p:cNvGrpSpPr/>
          <p:nvPr/>
        </p:nvGrpSpPr>
        <p:grpSpPr>
          <a:xfrm>
            <a:off x="5772150" y="4588530"/>
            <a:ext cx="1485920" cy="1130300"/>
            <a:chOff x="5772150" y="4588530"/>
            <a:chExt cx="1485920" cy="1130300"/>
          </a:xfrm>
        </p:grpSpPr>
        <p:sp>
          <p:nvSpPr>
            <p:cNvPr id="15" name="Oval 14"/>
            <p:cNvSpPr/>
            <p:nvPr/>
          </p:nvSpPr>
          <p:spPr bwMode="auto">
            <a:xfrm>
              <a:off x="5772150" y="5156200"/>
              <a:ext cx="1485920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4,:[3, </a:t>
              </a:r>
              <a:r>
                <a:rPr lang="en-US" sz="2000" dirty="0" smtClean="0">
                  <a:solidFill>
                    <a:schemeClr val="bg1"/>
                  </a:solidFill>
                  <a:sym typeface="Symbol"/>
                </a:rPr>
                <a:t>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]</a:t>
              </a:r>
            </a:p>
          </p:txBody>
        </p:sp>
        <p:cxnSp>
          <p:nvCxnSpPr>
            <p:cNvPr id="34" name="Straight Arrow Connector 33"/>
            <p:cNvCxnSpPr>
              <a:stCxn id="14" idx="4"/>
              <a:endCxn id="15" idx="0"/>
            </p:cNvCxnSpPr>
            <p:nvPr/>
          </p:nvCxnSpPr>
          <p:spPr bwMode="auto">
            <a:xfrm>
              <a:off x="6502410" y="4588530"/>
              <a:ext cx="12700" cy="5676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6" name="Curved Connector 25"/>
          <p:cNvCxnSpPr>
            <a:stCxn id="15" idx="6"/>
            <a:endCxn id="12" idx="6"/>
          </p:cNvCxnSpPr>
          <p:nvPr/>
        </p:nvCxnSpPr>
        <p:spPr bwMode="auto">
          <a:xfrm flipH="1" flipV="1">
            <a:off x="7232670" y="3126115"/>
            <a:ext cx="25400" cy="2311400"/>
          </a:xfrm>
          <a:prstGeom prst="curvedConnector3">
            <a:avLst>
              <a:gd name="adj1" fmla="val -900000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43000"/>
          </a:xfrm>
        </p:spPr>
        <p:txBody>
          <a:bodyPr/>
          <a:lstStyle/>
          <a:p>
            <a:r>
              <a:rPr lang="en-US" sz="3600" dirty="0" smtClean="0"/>
              <a:t>Interval Based Abstract Interpretation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5343" y="1758507"/>
            <a:ext cx="37435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1: x = 2, y = 2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2: while true  </a:t>
            </a:r>
            <a:r>
              <a:rPr lang="en-US" sz="2800" dirty="0" smtClean="0">
                <a:solidFill>
                  <a:srgbClr val="FFFF00"/>
                </a:solidFill>
              </a:rPr>
              <a:t>{x =y} </a:t>
            </a:r>
            <a:r>
              <a:rPr lang="en-US" sz="2800" dirty="0" smtClean="0">
                <a:solidFill>
                  <a:srgbClr val="FFFFFF"/>
                </a:solidFill>
              </a:rPr>
              <a:t>do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	  3: x = 2* x – 1,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                y = 2*y -1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           4:</a:t>
            </a:r>
            <a:endParaRPr lang="en-US" sz="2800" dirty="0">
              <a:solidFill>
                <a:srgbClr val="FFFFFF"/>
              </a:solidFill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5232399" y="1155700"/>
            <a:ext cx="3331497" cy="1200329"/>
            <a:chOff x="5232400" y="1155700"/>
            <a:chExt cx="2654300" cy="1200329"/>
          </a:xfrm>
        </p:grpSpPr>
        <p:sp>
          <p:nvSpPr>
            <p:cNvPr id="7" name="Oval 6"/>
            <p:cNvSpPr/>
            <p:nvPr/>
          </p:nvSpPr>
          <p:spPr bwMode="auto">
            <a:xfrm>
              <a:off x="5232400" y="1701800"/>
              <a:ext cx="1887879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1: [0, 0], [0, 0]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32400" y="1155700"/>
              <a:ext cx="26543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pc: </a:t>
              </a:r>
              <a:r>
                <a:rPr lang="en-US" dirty="0" err="1" smtClean="0">
                  <a:solidFill>
                    <a:schemeClr val="bg1"/>
                  </a:solidFill>
                </a:rPr>
                <a:t>int</a:t>
              </a:r>
              <a:r>
                <a:rPr lang="en-US" dirty="0" smtClean="0">
                  <a:solidFill>
                    <a:schemeClr val="bg1"/>
                  </a:solidFill>
                </a:rPr>
                <a:t>(x), </a:t>
              </a:r>
              <a:r>
                <a:rPr lang="en-US" dirty="0" err="1" smtClean="0">
                  <a:solidFill>
                    <a:schemeClr val="bg1"/>
                  </a:solidFill>
                </a:rPr>
                <a:t>int</a:t>
              </a:r>
              <a:r>
                <a:rPr lang="en-US" dirty="0" smtClean="0">
                  <a:solidFill>
                    <a:schemeClr val="bg1"/>
                  </a:solidFill>
                </a:rPr>
                <a:t>(y)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28"/>
          <p:cNvGrpSpPr/>
          <p:nvPr/>
        </p:nvGrpSpPr>
        <p:grpSpPr>
          <a:xfrm>
            <a:off x="3422650" y="2182035"/>
            <a:ext cx="2369537" cy="1199995"/>
            <a:chOff x="3422650" y="2182035"/>
            <a:chExt cx="2369537" cy="1199995"/>
          </a:xfrm>
        </p:grpSpPr>
        <p:sp>
          <p:nvSpPr>
            <p:cNvPr id="9" name="Oval 8"/>
            <p:cNvSpPr/>
            <p:nvPr/>
          </p:nvSpPr>
          <p:spPr bwMode="auto">
            <a:xfrm>
              <a:off x="3422650" y="2819400"/>
              <a:ext cx="2369537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2: [2, 2], [2,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 2]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Straight Arrow Connector 18"/>
            <p:cNvCxnSpPr>
              <a:stCxn id="7" idx="3"/>
              <a:endCxn id="9" idx="0"/>
            </p:cNvCxnSpPr>
            <p:nvPr/>
          </p:nvCxnSpPr>
          <p:spPr bwMode="auto">
            <a:xfrm flipH="1">
              <a:off x="4607419" y="2182035"/>
              <a:ext cx="971991" cy="63736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1" name="Straight Arrow Connector 20"/>
          <p:cNvCxnSpPr>
            <a:stCxn id="9" idx="4"/>
            <a:endCxn id="10" idx="0"/>
          </p:cNvCxnSpPr>
          <p:nvPr/>
        </p:nvCxnSpPr>
        <p:spPr bwMode="auto">
          <a:xfrm>
            <a:off x="4607419" y="3382030"/>
            <a:ext cx="0" cy="599420"/>
          </a:xfrm>
          <a:prstGeom prst="straightConnector1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" name="Group 30"/>
          <p:cNvGrpSpPr/>
          <p:nvPr/>
        </p:nvGrpSpPr>
        <p:grpSpPr>
          <a:xfrm>
            <a:off x="3422650" y="3382030"/>
            <a:ext cx="2369537" cy="1162050"/>
            <a:chOff x="3422650" y="3382030"/>
            <a:chExt cx="2369537" cy="1162050"/>
          </a:xfrm>
        </p:grpSpPr>
        <p:sp>
          <p:nvSpPr>
            <p:cNvPr id="10" name="Oval 9"/>
            <p:cNvSpPr/>
            <p:nvPr/>
          </p:nvSpPr>
          <p:spPr bwMode="auto">
            <a:xfrm>
              <a:off x="3422650" y="3981450"/>
              <a:ext cx="2369537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3: [2, 2], [2,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 2]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3" name="Straight Arrow Connector 22"/>
            <p:cNvCxnSpPr>
              <a:stCxn id="9" idx="4"/>
              <a:endCxn id="10" idx="0"/>
            </p:cNvCxnSpPr>
            <p:nvPr/>
          </p:nvCxnSpPr>
          <p:spPr bwMode="auto">
            <a:xfrm>
              <a:off x="4607419" y="3382030"/>
              <a:ext cx="0" cy="59942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32"/>
          <p:cNvGrpSpPr/>
          <p:nvPr/>
        </p:nvGrpSpPr>
        <p:grpSpPr>
          <a:xfrm>
            <a:off x="3422650" y="4544080"/>
            <a:ext cx="2369537" cy="1162050"/>
            <a:chOff x="3422650" y="4544080"/>
            <a:chExt cx="2369537" cy="1162050"/>
          </a:xfrm>
        </p:grpSpPr>
        <p:sp>
          <p:nvSpPr>
            <p:cNvPr id="11" name="Oval 10"/>
            <p:cNvSpPr/>
            <p:nvPr/>
          </p:nvSpPr>
          <p:spPr bwMode="auto">
            <a:xfrm>
              <a:off x="3422650" y="5143500"/>
              <a:ext cx="2369537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4: [3, 3], [3, 3]</a:t>
              </a:r>
            </a:p>
          </p:txBody>
        </p:sp>
        <p:cxnSp>
          <p:nvCxnSpPr>
            <p:cNvPr id="27" name="Straight Arrow Connector 26"/>
            <p:cNvCxnSpPr>
              <a:stCxn id="10" idx="4"/>
              <a:endCxn id="11" idx="0"/>
            </p:cNvCxnSpPr>
            <p:nvPr/>
          </p:nvCxnSpPr>
          <p:spPr bwMode="auto">
            <a:xfrm>
              <a:off x="4607419" y="4544080"/>
              <a:ext cx="0" cy="59942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5792187" y="2795639"/>
            <a:ext cx="2768217" cy="2629176"/>
            <a:chOff x="5792187" y="2795639"/>
            <a:chExt cx="2768217" cy="2629176"/>
          </a:xfrm>
        </p:grpSpPr>
        <p:sp>
          <p:nvSpPr>
            <p:cNvPr id="12" name="Oval 11"/>
            <p:cNvSpPr/>
            <p:nvPr/>
          </p:nvSpPr>
          <p:spPr bwMode="auto">
            <a:xfrm>
              <a:off x="6100702" y="2795639"/>
              <a:ext cx="2459702" cy="562630"/>
            </a:xfrm>
            <a:prstGeom prst="ellips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2: [2,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sym typeface="Symbol"/>
                </a:rPr>
                <a:t>3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], [2, 3]</a:t>
              </a:r>
            </a:p>
          </p:txBody>
        </p:sp>
        <p:cxnSp>
          <p:nvCxnSpPr>
            <p:cNvPr id="30" name="Straight Arrow Connector 29"/>
            <p:cNvCxnSpPr>
              <a:stCxn id="11" idx="6"/>
              <a:endCxn id="12" idx="4"/>
            </p:cNvCxnSpPr>
            <p:nvPr/>
          </p:nvCxnSpPr>
          <p:spPr bwMode="auto">
            <a:xfrm flipV="1">
              <a:off x="5792187" y="3358269"/>
              <a:ext cx="1538366" cy="2066546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Shape-Based Abstract Interpretation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95300" y="1877961"/>
            <a:ext cx="40004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node search(node h, </a:t>
            </a:r>
            <a:r>
              <a:rPr lang="en-US" sz="2000" dirty="0" err="1" smtClean="0">
                <a:solidFill>
                  <a:schemeClr val="bg1"/>
                </a:solidFill>
              </a:rPr>
              <a:t>int</a:t>
            </a:r>
            <a:r>
              <a:rPr lang="en-US" sz="2000" dirty="0" smtClean="0">
                <a:solidFill>
                  <a:schemeClr val="bg1"/>
                </a:solidFill>
              </a:rPr>
              <a:t> v) {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1:  node x = h;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2:  while (h != NULL) {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  3:  if (x-&gt;d == v) return  x;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  4:  assert  x != null; x = x-&gt;n ;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}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5:   return (node) NULL</a:t>
            </a:r>
          </a:p>
        </p:txBody>
      </p:sp>
      <p:sp>
        <p:nvSpPr>
          <p:cNvPr id="7" name="Oval 95"/>
          <p:cNvSpPr>
            <a:spLocks noChangeArrowheads="1"/>
          </p:cNvSpPr>
          <p:nvPr/>
        </p:nvSpPr>
        <p:spPr bwMode="auto">
          <a:xfrm>
            <a:off x="4718050" y="2178050"/>
            <a:ext cx="284162" cy="2667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8" name="Text Box 96"/>
          <p:cNvSpPr txBox="1">
            <a:spLocks noChangeArrowheads="1"/>
          </p:cNvSpPr>
          <p:nvPr/>
        </p:nvSpPr>
        <p:spPr bwMode="auto">
          <a:xfrm>
            <a:off x="4284663" y="2063750"/>
            <a:ext cx="2286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h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Line 97"/>
          <p:cNvSpPr>
            <a:spLocks noChangeShapeType="1"/>
          </p:cNvSpPr>
          <p:nvPr/>
        </p:nvSpPr>
        <p:spPr bwMode="auto">
          <a:xfrm>
            <a:off x="4487863" y="2271713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771900" y="2019300"/>
            <a:ext cx="8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1: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129" name="Group 128"/>
          <p:cNvGrpSpPr/>
          <p:nvPr/>
        </p:nvGrpSpPr>
        <p:grpSpPr>
          <a:xfrm>
            <a:off x="6477000" y="1884363"/>
            <a:ext cx="2565400" cy="1003359"/>
            <a:chOff x="6477000" y="1884363"/>
            <a:chExt cx="2565400" cy="1003359"/>
          </a:xfrm>
        </p:grpSpPr>
        <p:sp>
          <p:nvSpPr>
            <p:cNvPr id="66" name="Oval 95"/>
            <p:cNvSpPr>
              <a:spLocks noChangeArrowheads="1"/>
            </p:cNvSpPr>
            <p:nvPr/>
          </p:nvSpPr>
          <p:spPr bwMode="auto">
            <a:xfrm>
              <a:off x="7423150" y="2165350"/>
              <a:ext cx="284162" cy="2667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67" name="Text Box 96"/>
            <p:cNvSpPr txBox="1">
              <a:spLocks noChangeArrowheads="1"/>
            </p:cNvSpPr>
            <p:nvPr/>
          </p:nvSpPr>
          <p:spPr bwMode="auto">
            <a:xfrm>
              <a:off x="6989763" y="2051050"/>
              <a:ext cx="22860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h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68" name="Line 97"/>
            <p:cNvSpPr>
              <a:spLocks noChangeShapeType="1"/>
            </p:cNvSpPr>
            <p:nvPr/>
          </p:nvSpPr>
          <p:spPr bwMode="auto">
            <a:xfrm>
              <a:off x="7192963" y="2259013"/>
              <a:ext cx="228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69" name="AutoShape 98"/>
            <p:cNvCxnSpPr>
              <a:cxnSpLocks noChangeShapeType="1"/>
              <a:stCxn id="66" idx="6"/>
              <a:endCxn id="71" idx="2"/>
            </p:cNvCxnSpPr>
            <p:nvPr/>
          </p:nvCxnSpPr>
          <p:spPr bwMode="auto">
            <a:xfrm>
              <a:off x="7721600" y="2298700"/>
              <a:ext cx="549275" cy="17462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prstDash val="dashDot"/>
              <a:round/>
              <a:headEnd/>
              <a:tailEnd type="triangle" w="med" len="med"/>
            </a:ln>
          </p:spPr>
        </p:cxnSp>
        <p:sp>
          <p:nvSpPr>
            <p:cNvPr id="70" name="Text Box 99"/>
            <p:cNvSpPr txBox="1">
              <a:spLocks noChangeArrowheads="1"/>
            </p:cNvSpPr>
            <p:nvPr/>
          </p:nvSpPr>
          <p:spPr bwMode="auto">
            <a:xfrm>
              <a:off x="7827963" y="1884363"/>
              <a:ext cx="519112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71" name="Oval 101"/>
            <p:cNvSpPr>
              <a:spLocks noChangeArrowheads="1"/>
            </p:cNvSpPr>
            <p:nvPr/>
          </p:nvSpPr>
          <p:spPr bwMode="auto">
            <a:xfrm>
              <a:off x="8289925" y="2132013"/>
              <a:ext cx="427037" cy="366712"/>
            </a:xfrm>
            <a:prstGeom prst="ellipse">
              <a:avLst/>
            </a:prstGeom>
            <a:noFill/>
            <a:ln w="38100" cmpd="dbl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/>
            </a:p>
          </p:txBody>
        </p:sp>
        <p:cxnSp>
          <p:nvCxnSpPr>
            <p:cNvPr id="72" name="AutoShape 102"/>
            <p:cNvCxnSpPr>
              <a:cxnSpLocks noChangeShapeType="1"/>
              <a:stCxn id="71" idx="5"/>
              <a:endCxn id="71" idx="3"/>
            </p:cNvCxnSpPr>
            <p:nvPr/>
          </p:nvCxnSpPr>
          <p:spPr bwMode="auto">
            <a:xfrm rot="5400000">
              <a:off x="8502650" y="2312988"/>
              <a:ext cx="1587" cy="303212"/>
            </a:xfrm>
            <a:prstGeom prst="curvedConnector3">
              <a:avLst>
                <a:gd name="adj1" fmla="val 16600005"/>
              </a:avLst>
            </a:prstGeom>
            <a:noFill/>
            <a:ln w="28575">
              <a:solidFill>
                <a:schemeClr val="bg1"/>
              </a:solidFill>
              <a:prstDash val="dashDot"/>
              <a:round/>
              <a:headEnd/>
              <a:tailEnd type="triangle" w="med" len="med"/>
            </a:ln>
          </p:spPr>
        </p:cxnSp>
        <p:sp>
          <p:nvSpPr>
            <p:cNvPr id="73" name="Text Box 103"/>
            <p:cNvSpPr txBox="1">
              <a:spLocks noChangeArrowheads="1"/>
            </p:cNvSpPr>
            <p:nvPr/>
          </p:nvSpPr>
          <p:spPr bwMode="auto">
            <a:xfrm>
              <a:off x="8123238" y="2479675"/>
              <a:ext cx="519112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77000" y="2006600"/>
              <a:ext cx="800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1: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6515100" y="1892300"/>
              <a:ext cx="2527300" cy="995422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/>
            </a:p>
          </p:txBody>
        </p:sp>
      </p:grpSp>
      <p:sp>
        <p:nvSpPr>
          <p:cNvPr id="76" name="Oval 75"/>
          <p:cNvSpPr/>
          <p:nvPr/>
        </p:nvSpPr>
        <p:spPr bwMode="auto">
          <a:xfrm>
            <a:off x="3492500" y="1841500"/>
            <a:ext cx="2260600" cy="876300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721100" y="1803400"/>
            <a:ext cx="2171700" cy="995422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3429000" y="2798822"/>
            <a:ext cx="2057400" cy="1803400"/>
            <a:chOff x="3429000" y="2798822"/>
            <a:chExt cx="2057400" cy="1803400"/>
          </a:xfrm>
        </p:grpSpPr>
        <p:grpSp>
          <p:nvGrpSpPr>
            <p:cNvPr id="93" name="Group 92"/>
            <p:cNvGrpSpPr/>
            <p:nvPr/>
          </p:nvGrpSpPr>
          <p:grpSpPr>
            <a:xfrm>
              <a:off x="3429000" y="3606800"/>
              <a:ext cx="2057400" cy="995422"/>
              <a:chOff x="3429000" y="3606800"/>
              <a:chExt cx="2057400" cy="995422"/>
            </a:xfrm>
          </p:grpSpPr>
          <p:sp>
            <p:nvSpPr>
              <p:cNvPr id="80" name="Text Box 93"/>
              <p:cNvSpPr txBox="1">
                <a:spLocks noChangeArrowheads="1"/>
              </p:cNvSpPr>
              <p:nvPr/>
            </p:nvSpPr>
            <p:spPr bwMode="auto">
              <a:xfrm>
                <a:off x="4262438" y="4106863"/>
                <a:ext cx="414337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bg1"/>
                    </a:solidFill>
                  </a:rPr>
                  <a:t>x</a:t>
                </a:r>
              </a:p>
            </p:txBody>
          </p:sp>
          <p:sp>
            <p:nvSpPr>
              <p:cNvPr id="81" name="Line 94"/>
              <p:cNvSpPr>
                <a:spLocks noChangeShapeType="1"/>
              </p:cNvSpPr>
              <p:nvPr/>
            </p:nvSpPr>
            <p:spPr bwMode="auto">
              <a:xfrm flipV="1">
                <a:off x="4484688" y="4032250"/>
                <a:ext cx="257175" cy="20002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2" name="Oval 95"/>
              <p:cNvSpPr>
                <a:spLocks noChangeArrowheads="1"/>
              </p:cNvSpPr>
              <p:nvPr/>
            </p:nvSpPr>
            <p:spPr bwMode="auto">
              <a:xfrm>
                <a:off x="4667250" y="3790950"/>
                <a:ext cx="284162" cy="26670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Text Box 96"/>
              <p:cNvSpPr txBox="1">
                <a:spLocks noChangeArrowheads="1"/>
              </p:cNvSpPr>
              <p:nvPr/>
            </p:nvSpPr>
            <p:spPr bwMode="auto">
              <a:xfrm>
                <a:off x="4233863" y="3676650"/>
                <a:ext cx="228600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chemeClr val="bg1"/>
                    </a:solidFill>
                  </a:rPr>
                  <a:t>h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Line 97"/>
              <p:cNvSpPr>
                <a:spLocks noChangeShapeType="1"/>
              </p:cNvSpPr>
              <p:nvPr/>
            </p:nvSpPr>
            <p:spPr bwMode="auto">
              <a:xfrm>
                <a:off x="4437063" y="3884613"/>
                <a:ext cx="2286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3505200" y="3683000"/>
                <a:ext cx="1155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2:</a:t>
                </a:r>
                <a:r>
                  <a:rPr lang="en-US" dirty="0" smtClean="0"/>
                  <a:t>:</a:t>
                </a:r>
                <a:endParaRPr lang="en-US" dirty="0"/>
              </a:p>
            </p:txBody>
          </p:sp>
          <p:sp>
            <p:nvSpPr>
              <p:cNvPr id="89" name="Oval 88"/>
              <p:cNvSpPr/>
              <p:nvPr/>
            </p:nvSpPr>
            <p:spPr bwMode="auto">
              <a:xfrm>
                <a:off x="3429000" y="3606800"/>
                <a:ext cx="2057400" cy="995422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18" name="Straight Arrow Connector 117"/>
            <p:cNvCxnSpPr>
              <a:stCxn id="77" idx="4"/>
              <a:endCxn id="89" idx="0"/>
            </p:cNvCxnSpPr>
            <p:nvPr/>
          </p:nvCxnSpPr>
          <p:spPr bwMode="auto">
            <a:xfrm flipH="1">
              <a:off x="4457700" y="2798822"/>
              <a:ext cx="349250" cy="80797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2" name="Group 121"/>
          <p:cNvGrpSpPr/>
          <p:nvPr/>
        </p:nvGrpSpPr>
        <p:grpSpPr>
          <a:xfrm>
            <a:off x="3479800" y="4602222"/>
            <a:ext cx="2057400" cy="1473200"/>
            <a:chOff x="3479800" y="4602222"/>
            <a:chExt cx="2057400" cy="1473200"/>
          </a:xfrm>
        </p:grpSpPr>
        <p:grpSp>
          <p:nvGrpSpPr>
            <p:cNvPr id="94" name="Group 93"/>
            <p:cNvGrpSpPr/>
            <p:nvPr/>
          </p:nvGrpSpPr>
          <p:grpSpPr>
            <a:xfrm>
              <a:off x="3479800" y="5080000"/>
              <a:ext cx="2057400" cy="995422"/>
              <a:chOff x="3429000" y="3606800"/>
              <a:chExt cx="2057400" cy="995422"/>
            </a:xfrm>
          </p:grpSpPr>
          <p:sp>
            <p:nvSpPr>
              <p:cNvPr id="95" name="Text Box 93"/>
              <p:cNvSpPr txBox="1">
                <a:spLocks noChangeArrowheads="1"/>
              </p:cNvSpPr>
              <p:nvPr/>
            </p:nvSpPr>
            <p:spPr bwMode="auto">
              <a:xfrm>
                <a:off x="4262438" y="4106863"/>
                <a:ext cx="414337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bg1"/>
                    </a:solidFill>
                  </a:rPr>
                  <a:t>x</a:t>
                </a:r>
              </a:p>
            </p:txBody>
          </p:sp>
          <p:sp>
            <p:nvSpPr>
              <p:cNvPr id="96" name="Line 94"/>
              <p:cNvSpPr>
                <a:spLocks noChangeShapeType="1"/>
              </p:cNvSpPr>
              <p:nvPr/>
            </p:nvSpPr>
            <p:spPr bwMode="auto">
              <a:xfrm flipV="1">
                <a:off x="4484688" y="4032250"/>
                <a:ext cx="257175" cy="20002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97" name="Oval 95"/>
              <p:cNvSpPr>
                <a:spLocks noChangeArrowheads="1"/>
              </p:cNvSpPr>
              <p:nvPr/>
            </p:nvSpPr>
            <p:spPr bwMode="auto">
              <a:xfrm>
                <a:off x="4667250" y="3790950"/>
                <a:ext cx="284162" cy="26670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 Box 96"/>
              <p:cNvSpPr txBox="1">
                <a:spLocks noChangeArrowheads="1"/>
              </p:cNvSpPr>
              <p:nvPr/>
            </p:nvSpPr>
            <p:spPr bwMode="auto">
              <a:xfrm>
                <a:off x="4233863" y="3676650"/>
                <a:ext cx="228600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chemeClr val="bg1"/>
                    </a:solidFill>
                  </a:rPr>
                  <a:t>h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Line 97"/>
              <p:cNvSpPr>
                <a:spLocks noChangeShapeType="1"/>
              </p:cNvSpPr>
              <p:nvPr/>
            </p:nvSpPr>
            <p:spPr bwMode="auto">
              <a:xfrm>
                <a:off x="4437063" y="3884613"/>
                <a:ext cx="2286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505200" y="3683000"/>
                <a:ext cx="1155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3,4:</a:t>
                </a:r>
                <a:r>
                  <a:rPr lang="en-US" dirty="0" smtClean="0"/>
                  <a:t>:</a:t>
                </a:r>
                <a:endParaRPr lang="en-US" dirty="0"/>
              </a:p>
            </p:txBody>
          </p:sp>
          <p:sp>
            <p:nvSpPr>
              <p:cNvPr id="101" name="Oval 100"/>
              <p:cNvSpPr/>
              <p:nvPr/>
            </p:nvSpPr>
            <p:spPr bwMode="auto">
              <a:xfrm>
                <a:off x="3429000" y="3606800"/>
                <a:ext cx="2057400" cy="995422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0" name="Straight Arrow Connector 119"/>
            <p:cNvCxnSpPr>
              <a:stCxn id="89" idx="4"/>
              <a:endCxn id="101" idx="0"/>
            </p:cNvCxnSpPr>
            <p:nvPr/>
          </p:nvCxnSpPr>
          <p:spPr bwMode="auto">
            <a:xfrm>
              <a:off x="4457700" y="4602222"/>
              <a:ext cx="50800" cy="47777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5" name="Group 124"/>
          <p:cNvGrpSpPr/>
          <p:nvPr/>
        </p:nvGrpSpPr>
        <p:grpSpPr>
          <a:xfrm>
            <a:off x="5235901" y="3695700"/>
            <a:ext cx="2815899" cy="1530076"/>
            <a:chOff x="5235901" y="3695700"/>
            <a:chExt cx="2815899" cy="1530076"/>
          </a:xfrm>
        </p:grpSpPr>
        <p:grpSp>
          <p:nvGrpSpPr>
            <p:cNvPr id="110" name="Group 109"/>
            <p:cNvGrpSpPr/>
            <p:nvPr/>
          </p:nvGrpSpPr>
          <p:grpSpPr>
            <a:xfrm>
              <a:off x="5994400" y="3695700"/>
              <a:ext cx="2057400" cy="995422"/>
              <a:chOff x="5994400" y="3695700"/>
              <a:chExt cx="2057400" cy="995422"/>
            </a:xfrm>
          </p:grpSpPr>
          <p:sp>
            <p:nvSpPr>
              <p:cNvPr id="105" name="Oval 95"/>
              <p:cNvSpPr>
                <a:spLocks noChangeArrowheads="1"/>
              </p:cNvSpPr>
              <p:nvPr/>
            </p:nvSpPr>
            <p:spPr bwMode="auto">
              <a:xfrm>
                <a:off x="7258050" y="3879850"/>
                <a:ext cx="284162" cy="26670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106" name="Text Box 96"/>
              <p:cNvSpPr txBox="1">
                <a:spLocks noChangeArrowheads="1"/>
              </p:cNvSpPr>
              <p:nvPr/>
            </p:nvSpPr>
            <p:spPr bwMode="auto">
              <a:xfrm>
                <a:off x="6824663" y="3765550"/>
                <a:ext cx="228600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chemeClr val="bg1"/>
                    </a:solidFill>
                  </a:rPr>
                  <a:t>h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7" name="Line 97"/>
              <p:cNvSpPr>
                <a:spLocks noChangeShapeType="1"/>
              </p:cNvSpPr>
              <p:nvPr/>
            </p:nvSpPr>
            <p:spPr bwMode="auto">
              <a:xfrm>
                <a:off x="7027863" y="3973513"/>
                <a:ext cx="2286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096000" y="3771900"/>
                <a:ext cx="812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2:</a:t>
                </a:r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 bwMode="auto">
              <a:xfrm>
                <a:off x="5994400" y="3695700"/>
                <a:ext cx="2057400" cy="995422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4" name="Straight Arrow Connector 123"/>
            <p:cNvCxnSpPr>
              <a:stCxn id="101" idx="7"/>
              <a:endCxn id="109" idx="2"/>
            </p:cNvCxnSpPr>
            <p:nvPr/>
          </p:nvCxnSpPr>
          <p:spPr bwMode="auto">
            <a:xfrm flipV="1">
              <a:off x="5235901" y="4193411"/>
              <a:ext cx="758499" cy="103236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8" name="Group 127"/>
          <p:cNvGrpSpPr/>
          <p:nvPr/>
        </p:nvGrpSpPr>
        <p:grpSpPr>
          <a:xfrm>
            <a:off x="5994400" y="4691122"/>
            <a:ext cx="2057400" cy="1333500"/>
            <a:chOff x="5994400" y="4691122"/>
            <a:chExt cx="2057400" cy="1333500"/>
          </a:xfrm>
        </p:grpSpPr>
        <p:grpSp>
          <p:nvGrpSpPr>
            <p:cNvPr id="111" name="Group 110"/>
            <p:cNvGrpSpPr/>
            <p:nvPr/>
          </p:nvGrpSpPr>
          <p:grpSpPr>
            <a:xfrm>
              <a:off x="5994400" y="5029200"/>
              <a:ext cx="2057400" cy="995422"/>
              <a:chOff x="5994400" y="3695700"/>
              <a:chExt cx="2057400" cy="995422"/>
            </a:xfrm>
          </p:grpSpPr>
          <p:sp>
            <p:nvSpPr>
              <p:cNvPr id="112" name="Oval 95"/>
              <p:cNvSpPr>
                <a:spLocks noChangeArrowheads="1"/>
              </p:cNvSpPr>
              <p:nvPr/>
            </p:nvSpPr>
            <p:spPr bwMode="auto">
              <a:xfrm>
                <a:off x="7258050" y="3879850"/>
                <a:ext cx="284162" cy="266700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Text Box 96"/>
              <p:cNvSpPr txBox="1">
                <a:spLocks noChangeArrowheads="1"/>
              </p:cNvSpPr>
              <p:nvPr/>
            </p:nvSpPr>
            <p:spPr bwMode="auto">
              <a:xfrm>
                <a:off x="6824663" y="3765550"/>
                <a:ext cx="228600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>
                    <a:solidFill>
                      <a:schemeClr val="bg1"/>
                    </a:solidFill>
                  </a:rPr>
                  <a:t>h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Line 97"/>
              <p:cNvSpPr>
                <a:spLocks noChangeShapeType="1"/>
              </p:cNvSpPr>
              <p:nvPr/>
            </p:nvSpPr>
            <p:spPr bwMode="auto">
              <a:xfrm>
                <a:off x="7027863" y="3973513"/>
                <a:ext cx="2286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6096000" y="3771900"/>
                <a:ext cx="1066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3,4:</a:t>
                </a:r>
                <a:endParaRPr lang="en-US" dirty="0"/>
              </a:p>
            </p:txBody>
          </p:sp>
          <p:sp>
            <p:nvSpPr>
              <p:cNvPr id="116" name="Oval 115"/>
              <p:cNvSpPr/>
              <p:nvPr/>
            </p:nvSpPr>
            <p:spPr bwMode="auto">
              <a:xfrm>
                <a:off x="5994400" y="3695700"/>
                <a:ext cx="2057400" cy="995422"/>
              </a:xfrm>
              <a:prstGeom prst="ellips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7" name="Straight Arrow Connector 126"/>
            <p:cNvCxnSpPr>
              <a:stCxn id="109" idx="4"/>
              <a:endCxn id="116" idx="0"/>
            </p:cNvCxnSpPr>
            <p:nvPr/>
          </p:nvCxnSpPr>
          <p:spPr bwMode="auto">
            <a:xfrm>
              <a:off x="7023100" y="4691122"/>
              <a:ext cx="0" cy="33807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is Everywhere</a:t>
            </a:r>
            <a:endParaRPr lang="en-US" dirty="0"/>
          </a:p>
        </p:txBody>
      </p:sp>
      <p:pic>
        <p:nvPicPr>
          <p:cNvPr id="7" name="Picture 6" descr="softcars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981200"/>
            <a:ext cx="3544731" cy="2209800"/>
          </a:xfrm>
          <a:prstGeom prst="rect">
            <a:avLst/>
          </a:prstGeom>
        </p:spPr>
      </p:pic>
      <p:pic>
        <p:nvPicPr>
          <p:cNvPr id="8" name="Picture 7" descr="iphone3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981200"/>
            <a:ext cx="1849339" cy="2225291"/>
          </a:xfrm>
          <a:prstGeom prst="rect">
            <a:avLst/>
          </a:prstGeom>
        </p:spPr>
      </p:pic>
      <p:pic>
        <p:nvPicPr>
          <p:cNvPr id="9" name="Picture 14" descr="bigwash_H1245A"/>
          <p:cNvPicPr>
            <a:picLocks noChangeAspect="1" noChangeArrowheads="1"/>
          </p:cNvPicPr>
          <p:nvPr/>
        </p:nvPicPr>
        <p:blipFill>
          <a:blip r:embed="rId4" cstate="print"/>
          <a:srcRect t="4303" r="55083"/>
          <a:stretch>
            <a:fillRect/>
          </a:stretch>
        </p:blipFill>
        <p:spPr bwMode="auto">
          <a:xfrm>
            <a:off x="2844800" y="1981200"/>
            <a:ext cx="2108518" cy="2209800"/>
          </a:xfrm>
          <a:prstGeom prst="rect">
            <a:avLst/>
          </a:prstGeom>
          <a:noFill/>
        </p:spPr>
      </p:pic>
      <p:pic>
        <p:nvPicPr>
          <p:cNvPr id="10" name="Picture 9" descr="1958Airbus_A38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38800" y="4267200"/>
            <a:ext cx="2946400" cy="2209800"/>
          </a:xfrm>
          <a:prstGeom prst="rect">
            <a:avLst/>
          </a:prstGeom>
        </p:spPr>
      </p:pic>
      <p:pic>
        <p:nvPicPr>
          <p:cNvPr id="11" name="Picture 12" descr="rt_lina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4267200"/>
            <a:ext cx="27432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 descr="nuclear reactor.jpg"/>
          <p:cNvPicPr>
            <a:picLocks noChangeAspect="1"/>
          </p:cNvPicPr>
          <p:nvPr/>
        </p:nvPicPr>
        <p:blipFill>
          <a:blip r:embed="rId7" cstate="print"/>
          <a:srcRect r="46615"/>
          <a:stretch>
            <a:fillRect/>
          </a:stretch>
        </p:blipFill>
        <p:spPr>
          <a:xfrm>
            <a:off x="914400" y="4267200"/>
            <a:ext cx="1828800" cy="2285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Shape-Based Abstract Interpretation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877961"/>
            <a:ext cx="40004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node search(node h, </a:t>
            </a:r>
            <a:r>
              <a:rPr lang="en-US" sz="2000" dirty="0" err="1" smtClean="0">
                <a:solidFill>
                  <a:schemeClr val="bg1"/>
                </a:solidFill>
              </a:rPr>
              <a:t>int</a:t>
            </a:r>
            <a:r>
              <a:rPr lang="en-US" sz="2000" dirty="0" smtClean="0">
                <a:solidFill>
                  <a:schemeClr val="bg1"/>
                </a:solidFill>
              </a:rPr>
              <a:t> v) {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1:  node x = h;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2:  while (x != NULL) {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  3:  if (x-&gt;d == v) return  x;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    4:  assert  x != null; x = x-&gt;n ;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}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5:   return (node) NULL</a:t>
            </a:r>
          </a:p>
        </p:txBody>
      </p:sp>
      <p:sp>
        <p:nvSpPr>
          <p:cNvPr id="7" name="Oval 95"/>
          <p:cNvSpPr>
            <a:spLocks noChangeArrowheads="1"/>
          </p:cNvSpPr>
          <p:nvPr/>
        </p:nvSpPr>
        <p:spPr bwMode="auto">
          <a:xfrm>
            <a:off x="4718050" y="2178050"/>
            <a:ext cx="284162" cy="2667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8" name="Text Box 96"/>
          <p:cNvSpPr txBox="1">
            <a:spLocks noChangeArrowheads="1"/>
          </p:cNvSpPr>
          <p:nvPr/>
        </p:nvSpPr>
        <p:spPr bwMode="auto">
          <a:xfrm>
            <a:off x="4284663" y="2063750"/>
            <a:ext cx="2286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h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Line 97"/>
          <p:cNvSpPr>
            <a:spLocks noChangeShapeType="1"/>
          </p:cNvSpPr>
          <p:nvPr/>
        </p:nvSpPr>
        <p:spPr bwMode="auto">
          <a:xfrm>
            <a:off x="4487863" y="2271713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771900" y="2019300"/>
            <a:ext cx="8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1: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4" name="Group 128"/>
          <p:cNvGrpSpPr/>
          <p:nvPr/>
        </p:nvGrpSpPr>
        <p:grpSpPr>
          <a:xfrm>
            <a:off x="6477000" y="1884363"/>
            <a:ext cx="2565400" cy="1003359"/>
            <a:chOff x="6477000" y="1884363"/>
            <a:chExt cx="2565400" cy="1003359"/>
          </a:xfrm>
        </p:grpSpPr>
        <p:sp>
          <p:nvSpPr>
            <p:cNvPr id="66" name="Oval 95"/>
            <p:cNvSpPr>
              <a:spLocks noChangeArrowheads="1"/>
            </p:cNvSpPr>
            <p:nvPr/>
          </p:nvSpPr>
          <p:spPr bwMode="auto">
            <a:xfrm>
              <a:off x="7423150" y="2165350"/>
              <a:ext cx="284162" cy="2667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67" name="Text Box 96"/>
            <p:cNvSpPr txBox="1">
              <a:spLocks noChangeArrowheads="1"/>
            </p:cNvSpPr>
            <p:nvPr/>
          </p:nvSpPr>
          <p:spPr bwMode="auto">
            <a:xfrm>
              <a:off x="6989763" y="2051050"/>
              <a:ext cx="22860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h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68" name="Line 97"/>
            <p:cNvSpPr>
              <a:spLocks noChangeShapeType="1"/>
            </p:cNvSpPr>
            <p:nvPr/>
          </p:nvSpPr>
          <p:spPr bwMode="auto">
            <a:xfrm>
              <a:off x="7192963" y="2259013"/>
              <a:ext cx="228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69" name="AutoShape 98"/>
            <p:cNvCxnSpPr>
              <a:cxnSpLocks noChangeShapeType="1"/>
              <a:stCxn id="66" idx="6"/>
              <a:endCxn id="71" idx="2"/>
            </p:cNvCxnSpPr>
            <p:nvPr/>
          </p:nvCxnSpPr>
          <p:spPr bwMode="auto">
            <a:xfrm>
              <a:off x="7721600" y="2298700"/>
              <a:ext cx="549275" cy="17462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prstDash val="dashDot"/>
              <a:round/>
              <a:headEnd/>
              <a:tailEnd type="triangle" w="med" len="med"/>
            </a:ln>
          </p:spPr>
        </p:cxnSp>
        <p:sp>
          <p:nvSpPr>
            <p:cNvPr id="70" name="Text Box 99"/>
            <p:cNvSpPr txBox="1">
              <a:spLocks noChangeArrowheads="1"/>
            </p:cNvSpPr>
            <p:nvPr/>
          </p:nvSpPr>
          <p:spPr bwMode="auto">
            <a:xfrm>
              <a:off x="7827963" y="1884363"/>
              <a:ext cx="519112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71" name="Oval 101"/>
            <p:cNvSpPr>
              <a:spLocks noChangeArrowheads="1"/>
            </p:cNvSpPr>
            <p:nvPr/>
          </p:nvSpPr>
          <p:spPr bwMode="auto">
            <a:xfrm>
              <a:off x="8289925" y="2132013"/>
              <a:ext cx="427037" cy="366712"/>
            </a:xfrm>
            <a:prstGeom prst="ellipse">
              <a:avLst/>
            </a:prstGeom>
            <a:noFill/>
            <a:ln w="38100" cmpd="dbl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/>
            </a:p>
          </p:txBody>
        </p:sp>
        <p:cxnSp>
          <p:nvCxnSpPr>
            <p:cNvPr id="72" name="AutoShape 102"/>
            <p:cNvCxnSpPr>
              <a:cxnSpLocks noChangeShapeType="1"/>
              <a:stCxn id="71" idx="5"/>
              <a:endCxn id="71" idx="3"/>
            </p:cNvCxnSpPr>
            <p:nvPr/>
          </p:nvCxnSpPr>
          <p:spPr bwMode="auto">
            <a:xfrm rot="5400000">
              <a:off x="8502650" y="2312988"/>
              <a:ext cx="1587" cy="303212"/>
            </a:xfrm>
            <a:prstGeom prst="curvedConnector3">
              <a:avLst>
                <a:gd name="adj1" fmla="val 16600005"/>
              </a:avLst>
            </a:prstGeom>
            <a:noFill/>
            <a:ln w="28575">
              <a:solidFill>
                <a:schemeClr val="bg1"/>
              </a:solidFill>
              <a:prstDash val="dashDot"/>
              <a:round/>
              <a:headEnd/>
              <a:tailEnd type="triangle" w="med" len="med"/>
            </a:ln>
          </p:spPr>
        </p:cxnSp>
        <p:sp>
          <p:nvSpPr>
            <p:cNvPr id="73" name="Text Box 103"/>
            <p:cNvSpPr txBox="1">
              <a:spLocks noChangeArrowheads="1"/>
            </p:cNvSpPr>
            <p:nvPr/>
          </p:nvSpPr>
          <p:spPr bwMode="auto">
            <a:xfrm>
              <a:off x="8123238" y="2479675"/>
              <a:ext cx="519112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77000" y="2006600"/>
              <a:ext cx="800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1: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6515100" y="1892300"/>
              <a:ext cx="2527300" cy="995422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/>
            </a:p>
          </p:txBody>
        </p:sp>
      </p:grpSp>
      <p:sp>
        <p:nvSpPr>
          <p:cNvPr id="76" name="Oval 75"/>
          <p:cNvSpPr/>
          <p:nvPr/>
        </p:nvSpPr>
        <p:spPr bwMode="auto">
          <a:xfrm>
            <a:off x="3492500" y="1841500"/>
            <a:ext cx="2260600" cy="876300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721100" y="1803400"/>
            <a:ext cx="2171700" cy="995422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" name="Group 92"/>
          <p:cNvGrpSpPr/>
          <p:nvPr/>
        </p:nvGrpSpPr>
        <p:grpSpPr>
          <a:xfrm>
            <a:off x="3340100" y="3606800"/>
            <a:ext cx="2057400" cy="995422"/>
            <a:chOff x="3429000" y="3606800"/>
            <a:chExt cx="2057400" cy="995422"/>
          </a:xfrm>
        </p:grpSpPr>
        <p:sp>
          <p:nvSpPr>
            <p:cNvPr id="80" name="Text Box 93"/>
            <p:cNvSpPr txBox="1">
              <a:spLocks noChangeArrowheads="1"/>
            </p:cNvSpPr>
            <p:nvPr/>
          </p:nvSpPr>
          <p:spPr bwMode="auto">
            <a:xfrm>
              <a:off x="4262438" y="4106863"/>
              <a:ext cx="414337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81" name="Line 94"/>
            <p:cNvSpPr>
              <a:spLocks noChangeShapeType="1"/>
            </p:cNvSpPr>
            <p:nvPr/>
          </p:nvSpPr>
          <p:spPr bwMode="auto">
            <a:xfrm flipV="1">
              <a:off x="4484688" y="4032250"/>
              <a:ext cx="257175" cy="20002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" name="Oval 95"/>
            <p:cNvSpPr>
              <a:spLocks noChangeArrowheads="1"/>
            </p:cNvSpPr>
            <p:nvPr/>
          </p:nvSpPr>
          <p:spPr bwMode="auto">
            <a:xfrm>
              <a:off x="4667250" y="3790950"/>
              <a:ext cx="284162" cy="2667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83" name="Text Box 96"/>
            <p:cNvSpPr txBox="1">
              <a:spLocks noChangeArrowheads="1"/>
            </p:cNvSpPr>
            <p:nvPr/>
          </p:nvSpPr>
          <p:spPr bwMode="auto">
            <a:xfrm>
              <a:off x="4233863" y="3676650"/>
              <a:ext cx="22860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h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4" name="Line 97"/>
            <p:cNvSpPr>
              <a:spLocks noChangeShapeType="1"/>
            </p:cNvSpPr>
            <p:nvPr/>
          </p:nvSpPr>
          <p:spPr bwMode="auto">
            <a:xfrm>
              <a:off x="4437063" y="3884613"/>
              <a:ext cx="228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505200" y="3683000"/>
              <a:ext cx="11557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2: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3429000" y="3606800"/>
              <a:ext cx="2057400" cy="995422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18" name="Straight Arrow Connector 117"/>
          <p:cNvCxnSpPr>
            <a:stCxn id="77" idx="4"/>
            <a:endCxn id="89" idx="0"/>
          </p:cNvCxnSpPr>
          <p:nvPr/>
        </p:nvCxnSpPr>
        <p:spPr bwMode="auto">
          <a:xfrm flipH="1">
            <a:off x="4368800" y="2798822"/>
            <a:ext cx="438150" cy="807978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 Box 93"/>
          <p:cNvSpPr txBox="1">
            <a:spLocks noChangeArrowheads="1"/>
          </p:cNvSpPr>
          <p:nvPr/>
        </p:nvSpPr>
        <p:spPr bwMode="auto">
          <a:xfrm>
            <a:off x="4021138" y="5414963"/>
            <a:ext cx="414337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96" name="Line 94"/>
          <p:cNvSpPr>
            <a:spLocks noChangeShapeType="1"/>
          </p:cNvSpPr>
          <p:nvPr/>
        </p:nvSpPr>
        <p:spPr bwMode="auto">
          <a:xfrm flipV="1">
            <a:off x="4243388" y="5340350"/>
            <a:ext cx="257175" cy="2000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7" name="Oval 95"/>
          <p:cNvSpPr>
            <a:spLocks noChangeArrowheads="1"/>
          </p:cNvSpPr>
          <p:nvPr/>
        </p:nvSpPr>
        <p:spPr bwMode="auto">
          <a:xfrm>
            <a:off x="4425950" y="5099050"/>
            <a:ext cx="284162" cy="26670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98" name="Text Box 96"/>
          <p:cNvSpPr txBox="1">
            <a:spLocks noChangeArrowheads="1"/>
          </p:cNvSpPr>
          <p:nvPr/>
        </p:nvSpPr>
        <p:spPr bwMode="auto">
          <a:xfrm>
            <a:off x="3992563" y="4984750"/>
            <a:ext cx="2286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h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9" name="Line 97"/>
          <p:cNvSpPr>
            <a:spLocks noChangeShapeType="1"/>
          </p:cNvSpPr>
          <p:nvPr/>
        </p:nvSpPr>
        <p:spPr bwMode="auto">
          <a:xfrm>
            <a:off x="4195763" y="5192713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3263900" y="4991100"/>
            <a:ext cx="115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3,4: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1" name="Oval 100"/>
          <p:cNvSpPr/>
          <p:nvPr/>
        </p:nvSpPr>
        <p:spPr bwMode="auto">
          <a:xfrm>
            <a:off x="2730500" y="4711700"/>
            <a:ext cx="2057400" cy="995422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" name="Group 109"/>
          <p:cNvGrpSpPr/>
          <p:nvPr/>
        </p:nvGrpSpPr>
        <p:grpSpPr>
          <a:xfrm>
            <a:off x="5715000" y="3302000"/>
            <a:ext cx="2057400" cy="995422"/>
            <a:chOff x="5994400" y="3695700"/>
            <a:chExt cx="2057400" cy="995422"/>
          </a:xfrm>
        </p:grpSpPr>
        <p:sp>
          <p:nvSpPr>
            <p:cNvPr id="105" name="Oval 95"/>
            <p:cNvSpPr>
              <a:spLocks noChangeArrowheads="1"/>
            </p:cNvSpPr>
            <p:nvPr/>
          </p:nvSpPr>
          <p:spPr bwMode="auto">
            <a:xfrm>
              <a:off x="7258050" y="3879850"/>
              <a:ext cx="284162" cy="2667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06" name="Text Box 96"/>
            <p:cNvSpPr txBox="1">
              <a:spLocks noChangeArrowheads="1"/>
            </p:cNvSpPr>
            <p:nvPr/>
          </p:nvSpPr>
          <p:spPr bwMode="auto">
            <a:xfrm>
              <a:off x="6824663" y="3765550"/>
              <a:ext cx="22860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h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7" name="Line 97"/>
            <p:cNvSpPr>
              <a:spLocks noChangeShapeType="1"/>
            </p:cNvSpPr>
            <p:nvPr/>
          </p:nvSpPr>
          <p:spPr bwMode="auto">
            <a:xfrm>
              <a:off x="7027863" y="3973513"/>
              <a:ext cx="228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096000" y="3771900"/>
              <a:ext cx="812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2:</a:t>
              </a:r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5994400" y="3695700"/>
              <a:ext cx="2057400" cy="995422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9" name="Group 128"/>
          <p:cNvGrpSpPr/>
          <p:nvPr/>
        </p:nvGrpSpPr>
        <p:grpSpPr>
          <a:xfrm>
            <a:off x="6400800" y="4360863"/>
            <a:ext cx="2565400" cy="1003359"/>
            <a:chOff x="6477000" y="1884363"/>
            <a:chExt cx="2565400" cy="1003359"/>
          </a:xfrm>
        </p:grpSpPr>
        <p:sp>
          <p:nvSpPr>
            <p:cNvPr id="60" name="Oval 95"/>
            <p:cNvSpPr>
              <a:spLocks noChangeArrowheads="1"/>
            </p:cNvSpPr>
            <p:nvPr/>
          </p:nvSpPr>
          <p:spPr bwMode="auto">
            <a:xfrm>
              <a:off x="7423150" y="2165350"/>
              <a:ext cx="284162" cy="2667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61" name="Text Box 96"/>
            <p:cNvSpPr txBox="1">
              <a:spLocks noChangeArrowheads="1"/>
            </p:cNvSpPr>
            <p:nvPr/>
          </p:nvSpPr>
          <p:spPr bwMode="auto">
            <a:xfrm>
              <a:off x="6989763" y="2051050"/>
              <a:ext cx="22860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h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62" name="Line 97"/>
            <p:cNvSpPr>
              <a:spLocks noChangeShapeType="1"/>
            </p:cNvSpPr>
            <p:nvPr/>
          </p:nvSpPr>
          <p:spPr bwMode="auto">
            <a:xfrm>
              <a:off x="7192963" y="2259013"/>
              <a:ext cx="228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63" name="AutoShape 98"/>
            <p:cNvCxnSpPr>
              <a:cxnSpLocks noChangeShapeType="1"/>
              <a:stCxn id="60" idx="6"/>
              <a:endCxn id="65" idx="2"/>
            </p:cNvCxnSpPr>
            <p:nvPr/>
          </p:nvCxnSpPr>
          <p:spPr bwMode="auto">
            <a:xfrm>
              <a:off x="7721600" y="2298700"/>
              <a:ext cx="549275" cy="17462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prstDash val="dashDot"/>
              <a:round/>
              <a:headEnd/>
              <a:tailEnd type="triangle" w="med" len="med"/>
            </a:ln>
          </p:spPr>
        </p:cxn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827963" y="1884363"/>
              <a:ext cx="519112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65" name="Oval 101"/>
            <p:cNvSpPr>
              <a:spLocks noChangeArrowheads="1"/>
            </p:cNvSpPr>
            <p:nvPr/>
          </p:nvSpPr>
          <p:spPr bwMode="auto">
            <a:xfrm>
              <a:off x="8289925" y="2132013"/>
              <a:ext cx="427037" cy="366712"/>
            </a:xfrm>
            <a:prstGeom prst="ellipse">
              <a:avLst/>
            </a:prstGeom>
            <a:noFill/>
            <a:ln w="38100" cmpd="dbl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/>
            </a:p>
          </p:txBody>
        </p:sp>
        <p:cxnSp>
          <p:nvCxnSpPr>
            <p:cNvPr id="78" name="AutoShape 102"/>
            <p:cNvCxnSpPr>
              <a:cxnSpLocks noChangeShapeType="1"/>
              <a:stCxn id="65" idx="5"/>
              <a:endCxn id="65" idx="3"/>
            </p:cNvCxnSpPr>
            <p:nvPr/>
          </p:nvCxnSpPr>
          <p:spPr bwMode="auto">
            <a:xfrm rot="5400000">
              <a:off x="8502650" y="2312988"/>
              <a:ext cx="1587" cy="303212"/>
            </a:xfrm>
            <a:prstGeom prst="curvedConnector3">
              <a:avLst>
                <a:gd name="adj1" fmla="val 16600005"/>
              </a:avLst>
            </a:prstGeom>
            <a:noFill/>
            <a:ln w="28575">
              <a:solidFill>
                <a:schemeClr val="bg1"/>
              </a:solidFill>
              <a:prstDash val="dashDot"/>
              <a:round/>
              <a:headEnd/>
              <a:tailEnd type="triangle" w="med" len="med"/>
            </a:ln>
          </p:spPr>
        </p:cxnSp>
        <p:sp>
          <p:nvSpPr>
            <p:cNvPr id="79" name="Text Box 103"/>
            <p:cNvSpPr txBox="1">
              <a:spLocks noChangeArrowheads="1"/>
            </p:cNvSpPr>
            <p:nvPr/>
          </p:nvSpPr>
          <p:spPr bwMode="auto">
            <a:xfrm>
              <a:off x="8123238" y="2479675"/>
              <a:ext cx="519112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477000" y="2006600"/>
              <a:ext cx="800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2: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6515100" y="1892300"/>
              <a:ext cx="2527300" cy="995422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/>
            </a:p>
          </p:txBody>
        </p:sp>
      </p:grpSp>
      <p:grpSp>
        <p:nvGrpSpPr>
          <p:cNvPr id="87" name="Group 128"/>
          <p:cNvGrpSpPr/>
          <p:nvPr/>
        </p:nvGrpSpPr>
        <p:grpSpPr>
          <a:xfrm>
            <a:off x="3898900" y="5554663"/>
            <a:ext cx="2565400" cy="1003359"/>
            <a:chOff x="6477000" y="1884363"/>
            <a:chExt cx="2565400" cy="1003359"/>
          </a:xfrm>
        </p:grpSpPr>
        <p:sp>
          <p:nvSpPr>
            <p:cNvPr id="90" name="Oval 95"/>
            <p:cNvSpPr>
              <a:spLocks noChangeArrowheads="1"/>
            </p:cNvSpPr>
            <p:nvPr/>
          </p:nvSpPr>
          <p:spPr bwMode="auto">
            <a:xfrm>
              <a:off x="7423150" y="2165350"/>
              <a:ext cx="284162" cy="2667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91" name="Text Box 96"/>
            <p:cNvSpPr txBox="1">
              <a:spLocks noChangeArrowheads="1"/>
            </p:cNvSpPr>
            <p:nvPr/>
          </p:nvSpPr>
          <p:spPr bwMode="auto">
            <a:xfrm>
              <a:off x="6989763" y="2051050"/>
              <a:ext cx="22860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h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2" name="Line 97"/>
            <p:cNvSpPr>
              <a:spLocks noChangeShapeType="1"/>
            </p:cNvSpPr>
            <p:nvPr/>
          </p:nvSpPr>
          <p:spPr bwMode="auto">
            <a:xfrm>
              <a:off x="7192963" y="2259013"/>
              <a:ext cx="228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93" name="AutoShape 98"/>
            <p:cNvCxnSpPr>
              <a:cxnSpLocks noChangeShapeType="1"/>
              <a:stCxn id="90" idx="6"/>
              <a:endCxn id="102" idx="2"/>
            </p:cNvCxnSpPr>
            <p:nvPr/>
          </p:nvCxnSpPr>
          <p:spPr bwMode="auto">
            <a:xfrm>
              <a:off x="7721600" y="2298700"/>
              <a:ext cx="549275" cy="17462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prstDash val="dashDot"/>
              <a:round/>
              <a:headEnd/>
              <a:tailEnd type="triangle" w="med" len="med"/>
            </a:ln>
          </p:spPr>
        </p:cxnSp>
        <p:sp>
          <p:nvSpPr>
            <p:cNvPr id="94" name="Text Box 99"/>
            <p:cNvSpPr txBox="1">
              <a:spLocks noChangeArrowheads="1"/>
            </p:cNvSpPr>
            <p:nvPr/>
          </p:nvSpPr>
          <p:spPr bwMode="auto">
            <a:xfrm>
              <a:off x="7827963" y="1884363"/>
              <a:ext cx="519112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02" name="Oval 101"/>
            <p:cNvSpPr>
              <a:spLocks noChangeArrowheads="1"/>
            </p:cNvSpPr>
            <p:nvPr/>
          </p:nvSpPr>
          <p:spPr bwMode="auto">
            <a:xfrm>
              <a:off x="8289925" y="2132013"/>
              <a:ext cx="427037" cy="366712"/>
            </a:xfrm>
            <a:prstGeom prst="ellipse">
              <a:avLst/>
            </a:prstGeom>
            <a:noFill/>
            <a:ln w="38100" cmpd="dbl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/>
            </a:p>
          </p:txBody>
        </p:sp>
        <p:cxnSp>
          <p:nvCxnSpPr>
            <p:cNvPr id="103" name="AutoShape 102"/>
            <p:cNvCxnSpPr>
              <a:cxnSpLocks noChangeShapeType="1"/>
              <a:stCxn id="102" idx="5"/>
              <a:endCxn id="102" idx="3"/>
            </p:cNvCxnSpPr>
            <p:nvPr/>
          </p:nvCxnSpPr>
          <p:spPr bwMode="auto">
            <a:xfrm rot="5400000">
              <a:off x="8502650" y="2312988"/>
              <a:ext cx="1587" cy="303212"/>
            </a:xfrm>
            <a:prstGeom prst="curvedConnector3">
              <a:avLst>
                <a:gd name="adj1" fmla="val 16600005"/>
              </a:avLst>
            </a:prstGeom>
            <a:noFill/>
            <a:ln w="28575">
              <a:solidFill>
                <a:schemeClr val="bg1"/>
              </a:solidFill>
              <a:prstDash val="dashDot"/>
              <a:round/>
              <a:headEnd/>
              <a:tailEnd type="triangle" w="med" len="med"/>
            </a:ln>
          </p:spPr>
        </p:cxnSp>
        <p:sp>
          <p:nvSpPr>
            <p:cNvPr id="104" name="Text Box 103"/>
            <p:cNvSpPr txBox="1">
              <a:spLocks noChangeArrowheads="1"/>
            </p:cNvSpPr>
            <p:nvPr/>
          </p:nvSpPr>
          <p:spPr bwMode="auto">
            <a:xfrm>
              <a:off x="8123238" y="2479675"/>
              <a:ext cx="519112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477000" y="2006600"/>
              <a:ext cx="800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2: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6515100" y="1892300"/>
              <a:ext cx="2527300" cy="995422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/>
            </a:p>
          </p:txBody>
        </p:sp>
      </p:grpSp>
      <p:cxnSp>
        <p:nvCxnSpPr>
          <p:cNvPr id="119" name="Straight Arrow Connector 118"/>
          <p:cNvCxnSpPr>
            <a:stCxn id="101" idx="6"/>
            <a:endCxn id="109" idx="2"/>
          </p:cNvCxnSpPr>
          <p:nvPr/>
        </p:nvCxnSpPr>
        <p:spPr bwMode="auto">
          <a:xfrm flipV="1">
            <a:off x="4787900" y="3799711"/>
            <a:ext cx="927100" cy="1409700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1" name="Group 128"/>
          <p:cNvGrpSpPr/>
          <p:nvPr/>
        </p:nvGrpSpPr>
        <p:grpSpPr>
          <a:xfrm>
            <a:off x="6515100" y="5554663"/>
            <a:ext cx="2565400" cy="1003359"/>
            <a:chOff x="6477000" y="1884363"/>
            <a:chExt cx="2565400" cy="1003359"/>
          </a:xfrm>
        </p:grpSpPr>
        <p:sp>
          <p:nvSpPr>
            <p:cNvPr id="122" name="Oval 95"/>
            <p:cNvSpPr>
              <a:spLocks noChangeArrowheads="1"/>
            </p:cNvSpPr>
            <p:nvPr/>
          </p:nvSpPr>
          <p:spPr bwMode="auto">
            <a:xfrm>
              <a:off x="7423150" y="2165350"/>
              <a:ext cx="284162" cy="26670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123" name="Text Box 96"/>
            <p:cNvSpPr txBox="1">
              <a:spLocks noChangeArrowheads="1"/>
            </p:cNvSpPr>
            <p:nvPr/>
          </p:nvSpPr>
          <p:spPr bwMode="auto">
            <a:xfrm>
              <a:off x="6989763" y="2051050"/>
              <a:ext cx="228600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bg1"/>
                  </a:solidFill>
                </a:rPr>
                <a:t>h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25" name="Line 97"/>
            <p:cNvSpPr>
              <a:spLocks noChangeShapeType="1"/>
            </p:cNvSpPr>
            <p:nvPr/>
          </p:nvSpPr>
          <p:spPr bwMode="auto">
            <a:xfrm>
              <a:off x="7192963" y="2259013"/>
              <a:ext cx="228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126" name="AutoShape 98"/>
            <p:cNvCxnSpPr>
              <a:cxnSpLocks noChangeShapeType="1"/>
              <a:stCxn id="122" idx="6"/>
              <a:endCxn id="129" idx="2"/>
            </p:cNvCxnSpPr>
            <p:nvPr/>
          </p:nvCxnSpPr>
          <p:spPr bwMode="auto">
            <a:xfrm>
              <a:off x="7721600" y="2298700"/>
              <a:ext cx="549275" cy="17462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prstDash val="dashDot"/>
              <a:round/>
              <a:headEnd/>
              <a:tailEnd type="triangle" w="med" len="med"/>
            </a:ln>
          </p:spPr>
        </p:cxnSp>
        <p:sp>
          <p:nvSpPr>
            <p:cNvPr id="128" name="Text Box 99"/>
            <p:cNvSpPr txBox="1">
              <a:spLocks noChangeArrowheads="1"/>
            </p:cNvSpPr>
            <p:nvPr/>
          </p:nvSpPr>
          <p:spPr bwMode="auto">
            <a:xfrm>
              <a:off x="7827963" y="1884363"/>
              <a:ext cx="519112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29" name="Oval 128"/>
            <p:cNvSpPr>
              <a:spLocks noChangeArrowheads="1"/>
            </p:cNvSpPr>
            <p:nvPr/>
          </p:nvSpPr>
          <p:spPr bwMode="auto">
            <a:xfrm>
              <a:off x="8289925" y="2132013"/>
              <a:ext cx="427037" cy="366712"/>
            </a:xfrm>
            <a:prstGeom prst="ellipse">
              <a:avLst/>
            </a:prstGeom>
            <a:noFill/>
            <a:ln w="38100" cmpd="dbl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 sz="2000"/>
            </a:p>
          </p:txBody>
        </p:sp>
        <p:cxnSp>
          <p:nvCxnSpPr>
            <p:cNvPr id="130" name="AutoShape 102"/>
            <p:cNvCxnSpPr>
              <a:cxnSpLocks noChangeShapeType="1"/>
              <a:stCxn id="129" idx="5"/>
              <a:endCxn id="129" idx="3"/>
            </p:cNvCxnSpPr>
            <p:nvPr/>
          </p:nvCxnSpPr>
          <p:spPr bwMode="auto">
            <a:xfrm rot="5400000">
              <a:off x="8502650" y="2312988"/>
              <a:ext cx="1587" cy="303212"/>
            </a:xfrm>
            <a:prstGeom prst="curvedConnector3">
              <a:avLst>
                <a:gd name="adj1" fmla="val 16600005"/>
              </a:avLst>
            </a:prstGeom>
            <a:noFill/>
            <a:ln w="28575">
              <a:solidFill>
                <a:schemeClr val="bg1"/>
              </a:solidFill>
              <a:prstDash val="dashDot"/>
              <a:round/>
              <a:headEnd/>
              <a:tailEnd type="triangle" w="med" len="med"/>
            </a:ln>
          </p:spPr>
        </p:cxnSp>
        <p:sp>
          <p:nvSpPr>
            <p:cNvPr id="131" name="Text Box 103"/>
            <p:cNvSpPr txBox="1">
              <a:spLocks noChangeArrowheads="1"/>
            </p:cNvSpPr>
            <p:nvPr/>
          </p:nvSpPr>
          <p:spPr bwMode="auto">
            <a:xfrm>
              <a:off x="8123238" y="2479675"/>
              <a:ext cx="519112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477000" y="2006600"/>
              <a:ext cx="800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2: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6515100" y="1892300"/>
              <a:ext cx="2527300" cy="995422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2250"/>
            <a:ext cx="7772400" cy="844550"/>
          </a:xfrm>
        </p:spPr>
        <p:txBody>
          <a:bodyPr/>
          <a:lstStyle/>
          <a:p>
            <a:r>
              <a:rPr lang="en-US" dirty="0" smtClean="0"/>
              <a:t>Odd/Even Abstract Interpretation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81000" y="1320800"/>
            <a:ext cx="4572000" cy="267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1: while  </a:t>
            </a:r>
            <a:r>
              <a:rPr lang="en-US" sz="2400" dirty="0">
                <a:solidFill>
                  <a:schemeClr val="bg1"/>
                </a:solidFill>
              </a:rPr>
              <a:t>(x !=1)</a:t>
            </a:r>
            <a:r>
              <a:rPr lang="en-US" sz="2400" baseline="30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  do {   </a:t>
            </a:r>
          </a:p>
          <a:p>
            <a:pPr algn="l">
              <a:buFont typeface="Monotype Sorts" pitchFamily="2" charset="2"/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2: if   </a:t>
            </a:r>
            <a:r>
              <a:rPr lang="en-US" sz="2400" dirty="0">
                <a:solidFill>
                  <a:schemeClr val="bg1"/>
                </a:solidFill>
              </a:rPr>
              <a:t>(x %2) == 0</a:t>
            </a:r>
            <a:endParaRPr lang="en-US" sz="2400" baseline="30000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</a:rPr>
              <a:t> 	</a:t>
            </a: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>
                <a:solidFill>
                  <a:schemeClr val="bg1"/>
                </a:solidFill>
              </a:rPr>
              <a:t>{ </a:t>
            </a:r>
            <a:r>
              <a:rPr lang="en-US" sz="2400" dirty="0" smtClean="0">
                <a:solidFill>
                  <a:schemeClr val="bg1"/>
                </a:solidFill>
              </a:rPr>
              <a:t>3: x </a:t>
            </a:r>
            <a:r>
              <a:rPr lang="en-US" sz="2400" dirty="0">
                <a:solidFill>
                  <a:schemeClr val="bg1"/>
                </a:solidFill>
              </a:rPr>
              <a:t>:= x / 2; }</a:t>
            </a:r>
            <a:r>
              <a:rPr lang="en-US" sz="2400" baseline="30000" dirty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      else     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>
                <a:solidFill>
                  <a:schemeClr val="bg1"/>
                </a:solidFill>
              </a:rPr>
              <a:t>{ </a:t>
            </a:r>
            <a:r>
              <a:rPr lang="en-US" sz="2400" dirty="0" smtClean="0">
                <a:solidFill>
                  <a:schemeClr val="bg1"/>
                </a:solidFill>
              </a:rPr>
              <a:t>4 : x </a:t>
            </a:r>
            <a:r>
              <a:rPr lang="en-US" sz="2400" dirty="0">
                <a:solidFill>
                  <a:schemeClr val="bg1"/>
                </a:solidFill>
              </a:rPr>
              <a:t>:= x * 3 + 1; 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</a:rPr>
              <a:t>          </a:t>
            </a:r>
            <a:r>
              <a:rPr lang="en-US" sz="2400" dirty="0" smtClean="0">
                <a:solidFill>
                  <a:schemeClr val="bg1"/>
                </a:solidFill>
              </a:rPr>
              <a:t>     5: assert </a:t>
            </a:r>
            <a:r>
              <a:rPr lang="en-US" sz="2400" dirty="0">
                <a:solidFill>
                  <a:schemeClr val="bg1"/>
                </a:solidFill>
              </a:rPr>
              <a:t>(x %2 ==0); } </a:t>
            </a:r>
          </a:p>
          <a:p>
            <a:pPr algn="l" rtl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6: }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381000" y="5348288"/>
            <a:ext cx="13604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b="1">
                <a:solidFill>
                  <a:schemeClr val="accent2"/>
                </a:solidFill>
                <a:cs typeface="Arial" charset="0"/>
              </a:rPr>
              <a:t>/* x=O*/</a:t>
            </a:r>
            <a:endParaRPr lang="en-US" i="1"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308600" y="1206500"/>
            <a:ext cx="1447800" cy="562630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1: ?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524500" y="1769130"/>
            <a:ext cx="1447800" cy="1727200"/>
            <a:chOff x="5524500" y="1769130"/>
            <a:chExt cx="1447800" cy="1727200"/>
          </a:xfrm>
        </p:grpSpPr>
        <p:sp>
          <p:nvSpPr>
            <p:cNvPr id="15" name="Oval 14"/>
            <p:cNvSpPr/>
            <p:nvPr/>
          </p:nvSpPr>
          <p:spPr bwMode="auto">
            <a:xfrm>
              <a:off x="5524500" y="2933700"/>
              <a:ext cx="1447800" cy="562630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2: ?</a:t>
              </a:r>
            </a:p>
          </p:txBody>
        </p:sp>
        <p:cxnSp>
          <p:nvCxnSpPr>
            <p:cNvPr id="22" name="Straight Arrow Connector 21"/>
            <p:cNvCxnSpPr>
              <a:stCxn id="14" idx="4"/>
              <a:endCxn id="15" idx="0"/>
            </p:cNvCxnSpPr>
            <p:nvPr/>
          </p:nvCxnSpPr>
          <p:spPr bwMode="auto">
            <a:xfrm>
              <a:off x="6032500" y="1769130"/>
              <a:ext cx="215900" cy="11645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6756400" y="1487815"/>
            <a:ext cx="1663700" cy="890915"/>
            <a:chOff x="6756400" y="1487815"/>
            <a:chExt cx="1663700" cy="890915"/>
          </a:xfrm>
        </p:grpSpPr>
        <p:sp>
          <p:nvSpPr>
            <p:cNvPr id="20" name="Oval 19"/>
            <p:cNvSpPr/>
            <p:nvPr/>
          </p:nvSpPr>
          <p:spPr bwMode="auto">
            <a:xfrm>
              <a:off x="6972300" y="1816100"/>
              <a:ext cx="1447800" cy="562630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: </a:t>
              </a:r>
              <a:r>
                <a:rPr lang="en-US" sz="2000" dirty="0" smtClean="0">
                  <a:solidFill>
                    <a:schemeClr val="bg1"/>
                  </a:solidFill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4" name="Straight Arrow Connector 23"/>
            <p:cNvCxnSpPr>
              <a:stCxn id="14" idx="6"/>
              <a:endCxn id="20" idx="0"/>
            </p:cNvCxnSpPr>
            <p:nvPr/>
          </p:nvCxnSpPr>
          <p:spPr bwMode="auto">
            <a:xfrm>
              <a:off x="6756400" y="1487815"/>
              <a:ext cx="939800" cy="32828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4673600" y="3496330"/>
            <a:ext cx="1574800" cy="901700"/>
            <a:chOff x="4673600" y="3496330"/>
            <a:chExt cx="1574800" cy="901700"/>
          </a:xfrm>
        </p:grpSpPr>
        <p:sp>
          <p:nvSpPr>
            <p:cNvPr id="17" name="Oval 16"/>
            <p:cNvSpPr/>
            <p:nvPr/>
          </p:nvSpPr>
          <p:spPr bwMode="auto">
            <a:xfrm>
              <a:off x="4673600" y="3835400"/>
              <a:ext cx="1447800" cy="562630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3: E</a:t>
              </a:r>
            </a:p>
          </p:txBody>
        </p:sp>
        <p:cxnSp>
          <p:nvCxnSpPr>
            <p:cNvPr id="26" name="Straight Arrow Connector 25"/>
            <p:cNvCxnSpPr>
              <a:stCxn id="15" idx="4"/>
              <a:endCxn id="17" idx="0"/>
            </p:cNvCxnSpPr>
            <p:nvPr/>
          </p:nvCxnSpPr>
          <p:spPr bwMode="auto">
            <a:xfrm flipH="1">
              <a:off x="5397500" y="3496330"/>
              <a:ext cx="850900" cy="3390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6248400" y="3496330"/>
            <a:ext cx="1651000" cy="901700"/>
            <a:chOff x="6248400" y="3496330"/>
            <a:chExt cx="1651000" cy="901700"/>
          </a:xfrm>
        </p:grpSpPr>
        <p:sp>
          <p:nvSpPr>
            <p:cNvPr id="18" name="Oval 17"/>
            <p:cNvSpPr/>
            <p:nvPr/>
          </p:nvSpPr>
          <p:spPr bwMode="auto">
            <a:xfrm>
              <a:off x="6451600" y="3835400"/>
              <a:ext cx="1447800" cy="562630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4: </a:t>
              </a:r>
              <a:r>
                <a:rPr lang="en-US" sz="2000" dirty="0" smtClean="0">
                  <a:solidFill>
                    <a:schemeClr val="bg1"/>
                  </a:solidFill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Straight Arrow Connector 28"/>
            <p:cNvCxnSpPr>
              <a:stCxn id="15" idx="4"/>
              <a:endCxn id="18" idx="0"/>
            </p:cNvCxnSpPr>
            <p:nvPr/>
          </p:nvCxnSpPr>
          <p:spPr bwMode="auto">
            <a:xfrm>
              <a:off x="6248400" y="3496330"/>
              <a:ext cx="927100" cy="3390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6451600" y="4398030"/>
            <a:ext cx="1447800" cy="1028700"/>
            <a:chOff x="6451600" y="4398030"/>
            <a:chExt cx="1447800" cy="1028700"/>
          </a:xfrm>
        </p:grpSpPr>
        <p:sp>
          <p:nvSpPr>
            <p:cNvPr id="19" name="Oval 18"/>
            <p:cNvSpPr/>
            <p:nvPr/>
          </p:nvSpPr>
          <p:spPr bwMode="auto">
            <a:xfrm>
              <a:off x="6451600" y="4864100"/>
              <a:ext cx="1447800" cy="562630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5: E</a:t>
              </a:r>
            </a:p>
          </p:txBody>
        </p:sp>
        <p:cxnSp>
          <p:nvCxnSpPr>
            <p:cNvPr id="31" name="Straight Arrow Connector 30"/>
            <p:cNvCxnSpPr>
              <a:stCxn id="18" idx="4"/>
              <a:endCxn id="19" idx="0"/>
            </p:cNvCxnSpPr>
            <p:nvPr/>
          </p:nvCxnSpPr>
          <p:spPr bwMode="auto">
            <a:xfrm>
              <a:off x="7175500" y="4398030"/>
              <a:ext cx="0" cy="4660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8" name="Curved Connector 37"/>
          <p:cNvCxnSpPr>
            <a:stCxn id="17" idx="2"/>
            <a:endCxn id="14" idx="2"/>
          </p:cNvCxnSpPr>
          <p:nvPr/>
        </p:nvCxnSpPr>
        <p:spPr bwMode="auto">
          <a:xfrm rot="10800000" flipH="1">
            <a:off x="4673600" y="1487815"/>
            <a:ext cx="635000" cy="2628900"/>
          </a:xfrm>
          <a:prstGeom prst="curvedConnector3">
            <a:avLst>
              <a:gd name="adj1" fmla="val -36000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19" idx="6"/>
            <a:endCxn id="14" idx="5"/>
          </p:cNvCxnSpPr>
          <p:nvPr/>
        </p:nvCxnSpPr>
        <p:spPr bwMode="auto">
          <a:xfrm flipH="1" flipV="1">
            <a:off x="6544374" y="1686735"/>
            <a:ext cx="1355026" cy="3458680"/>
          </a:xfrm>
          <a:prstGeom prst="curvedConnector4">
            <a:avLst>
              <a:gd name="adj1" fmla="val -16871"/>
              <a:gd name="adj2" fmla="val 5838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0" y="2781300"/>
            <a:ext cx="4191000" cy="1325563"/>
            <a:chOff x="1920" y="1752"/>
            <a:chExt cx="2640" cy="835"/>
          </a:xfrm>
        </p:grpSpPr>
        <p:sp>
          <p:nvSpPr>
            <p:cNvPr id="96283" name="Text Box 3"/>
            <p:cNvSpPr txBox="1">
              <a:spLocks noChangeArrowheads="1"/>
            </p:cNvSpPr>
            <p:nvPr/>
          </p:nvSpPr>
          <p:spPr bwMode="auto">
            <a:xfrm>
              <a:off x="3058" y="2107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400" dirty="0">
                  <a:solidFill>
                    <a:schemeClr val="bg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 sz="4400" dirty="0">
                <a:solidFill>
                  <a:schemeClr val="bg1"/>
                </a:solidFill>
                <a:latin typeface="Math A" pitchFamily="18" charset="2"/>
              </a:endParaRPr>
            </a:p>
          </p:txBody>
        </p:sp>
        <p:sp>
          <p:nvSpPr>
            <p:cNvPr id="96284" name="Freeform 4"/>
            <p:cNvSpPr>
              <a:spLocks/>
            </p:cNvSpPr>
            <p:nvPr/>
          </p:nvSpPr>
          <p:spPr bwMode="auto">
            <a:xfrm>
              <a:off x="1920" y="1752"/>
              <a:ext cx="2640" cy="720"/>
            </a:xfrm>
            <a:custGeom>
              <a:avLst/>
              <a:gdLst>
                <a:gd name="T0" fmla="*/ 0 w 2640"/>
                <a:gd name="T1" fmla="*/ 0 h 720"/>
                <a:gd name="T2" fmla="*/ 300 w 2640"/>
                <a:gd name="T3" fmla="*/ 144 h 720"/>
                <a:gd name="T4" fmla="*/ 912 w 2640"/>
                <a:gd name="T5" fmla="*/ 348 h 720"/>
                <a:gd name="T6" fmla="*/ 1536 w 2640"/>
                <a:gd name="T7" fmla="*/ 528 h 720"/>
                <a:gd name="T8" fmla="*/ 2172 w 2640"/>
                <a:gd name="T9" fmla="*/ 660 h 720"/>
                <a:gd name="T10" fmla="*/ 2640 w 2640"/>
                <a:gd name="T11" fmla="*/ 720 h 7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40"/>
                <a:gd name="T19" fmla="*/ 0 h 720"/>
                <a:gd name="T20" fmla="*/ 2640 w 2640"/>
                <a:gd name="T21" fmla="*/ 720 h 7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40" h="720">
                  <a:moveTo>
                    <a:pt x="0" y="0"/>
                  </a:moveTo>
                  <a:cubicBezTo>
                    <a:pt x="50" y="24"/>
                    <a:pt x="148" y="86"/>
                    <a:pt x="300" y="144"/>
                  </a:cubicBezTo>
                  <a:cubicBezTo>
                    <a:pt x="452" y="202"/>
                    <a:pt x="706" y="284"/>
                    <a:pt x="912" y="348"/>
                  </a:cubicBezTo>
                  <a:cubicBezTo>
                    <a:pt x="1118" y="412"/>
                    <a:pt x="1326" y="476"/>
                    <a:pt x="1536" y="528"/>
                  </a:cubicBezTo>
                  <a:cubicBezTo>
                    <a:pt x="1746" y="580"/>
                    <a:pt x="1988" y="628"/>
                    <a:pt x="2172" y="660"/>
                  </a:cubicBezTo>
                  <a:cubicBezTo>
                    <a:pt x="2356" y="692"/>
                    <a:pt x="2542" y="708"/>
                    <a:pt x="2640" y="720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971800" y="2078038"/>
            <a:ext cx="4267200" cy="1846262"/>
            <a:chOff x="1872" y="1309"/>
            <a:chExt cx="2688" cy="1163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872" y="1309"/>
              <a:ext cx="2688" cy="1163"/>
              <a:chOff x="1872" y="1477"/>
              <a:chExt cx="2688" cy="1163"/>
            </a:xfrm>
          </p:grpSpPr>
          <p:sp>
            <p:nvSpPr>
              <p:cNvPr id="96280" name="Freeform 7"/>
              <p:cNvSpPr>
                <a:spLocks/>
              </p:cNvSpPr>
              <p:nvPr/>
            </p:nvSpPr>
            <p:spPr bwMode="auto">
              <a:xfrm>
                <a:off x="1920" y="1864"/>
                <a:ext cx="2640" cy="776"/>
              </a:xfrm>
              <a:custGeom>
                <a:avLst/>
                <a:gdLst>
                  <a:gd name="T0" fmla="*/ 2640 w 2640"/>
                  <a:gd name="T1" fmla="*/ 776 h 776"/>
                  <a:gd name="T2" fmla="*/ 2448 w 2640"/>
                  <a:gd name="T3" fmla="*/ 636 h 776"/>
                  <a:gd name="T4" fmla="*/ 2184 w 2640"/>
                  <a:gd name="T5" fmla="*/ 476 h 776"/>
                  <a:gd name="T6" fmla="*/ 1908 w 2640"/>
                  <a:gd name="T7" fmla="*/ 332 h 776"/>
                  <a:gd name="T8" fmla="*/ 1476 w 2640"/>
                  <a:gd name="T9" fmla="*/ 164 h 776"/>
                  <a:gd name="T10" fmla="*/ 924 w 2640"/>
                  <a:gd name="T11" fmla="*/ 44 h 776"/>
                  <a:gd name="T12" fmla="*/ 480 w 2640"/>
                  <a:gd name="T13" fmla="*/ 8 h 776"/>
                  <a:gd name="T14" fmla="*/ 0 w 2640"/>
                  <a:gd name="T15" fmla="*/ 8 h 7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40"/>
                  <a:gd name="T25" fmla="*/ 0 h 776"/>
                  <a:gd name="T26" fmla="*/ 2640 w 2640"/>
                  <a:gd name="T27" fmla="*/ 776 h 7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40" h="776">
                    <a:moveTo>
                      <a:pt x="2640" y="776"/>
                    </a:moveTo>
                    <a:cubicBezTo>
                      <a:pt x="2608" y="753"/>
                      <a:pt x="2524" y="686"/>
                      <a:pt x="2448" y="636"/>
                    </a:cubicBezTo>
                    <a:cubicBezTo>
                      <a:pt x="2372" y="586"/>
                      <a:pt x="2274" y="527"/>
                      <a:pt x="2184" y="476"/>
                    </a:cubicBezTo>
                    <a:cubicBezTo>
                      <a:pt x="2094" y="425"/>
                      <a:pt x="2026" y="384"/>
                      <a:pt x="1908" y="332"/>
                    </a:cubicBezTo>
                    <a:cubicBezTo>
                      <a:pt x="1790" y="280"/>
                      <a:pt x="1640" y="212"/>
                      <a:pt x="1476" y="164"/>
                    </a:cubicBezTo>
                    <a:cubicBezTo>
                      <a:pt x="1312" y="116"/>
                      <a:pt x="1090" y="70"/>
                      <a:pt x="924" y="44"/>
                    </a:cubicBezTo>
                    <a:cubicBezTo>
                      <a:pt x="758" y="18"/>
                      <a:pt x="634" y="14"/>
                      <a:pt x="480" y="8"/>
                    </a:cubicBezTo>
                    <a:cubicBezTo>
                      <a:pt x="326" y="2"/>
                      <a:pt x="168" y="0"/>
                      <a:pt x="0" y="8"/>
                    </a:cubicBezTo>
                  </a:path>
                </a:pathLst>
              </a:custGeom>
              <a:noFill/>
              <a:ln w="28575" cmpd="sng">
                <a:noFill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81" name="Text Box 8"/>
              <p:cNvSpPr txBox="1">
                <a:spLocks noChangeArrowheads="1"/>
              </p:cNvSpPr>
              <p:nvPr/>
            </p:nvSpPr>
            <p:spPr bwMode="auto">
              <a:xfrm>
                <a:off x="3241" y="1477"/>
                <a:ext cx="261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400" dirty="0">
                    <a:solidFill>
                      <a:schemeClr val="bg1"/>
                    </a:solidFill>
                    <a:latin typeface="Math A" pitchFamily="18" charset="2"/>
                    <a:sym typeface="Symbol" pitchFamily="18" charset="2"/>
                  </a:rPr>
                  <a:t></a:t>
                </a:r>
                <a:endParaRPr lang="en-US" altLang="en-US" sz="4400" dirty="0">
                  <a:solidFill>
                    <a:schemeClr val="bg1"/>
                  </a:solidFill>
                  <a:latin typeface="Math A" pitchFamily="18" charset="2"/>
                </a:endParaRPr>
              </a:p>
            </p:txBody>
          </p:sp>
          <p:sp>
            <p:nvSpPr>
              <p:cNvPr id="96282" name="Oval 9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279" name="Freeform 10"/>
            <p:cNvSpPr>
              <a:spLocks/>
            </p:cNvSpPr>
            <p:nvPr/>
          </p:nvSpPr>
          <p:spPr bwMode="auto">
            <a:xfrm>
              <a:off x="1920" y="1696"/>
              <a:ext cx="2640" cy="776"/>
            </a:xfrm>
            <a:custGeom>
              <a:avLst/>
              <a:gdLst>
                <a:gd name="T0" fmla="*/ 2640 w 2640"/>
                <a:gd name="T1" fmla="*/ 776 h 776"/>
                <a:gd name="T2" fmla="*/ 2448 w 2640"/>
                <a:gd name="T3" fmla="*/ 636 h 776"/>
                <a:gd name="T4" fmla="*/ 2184 w 2640"/>
                <a:gd name="T5" fmla="*/ 476 h 776"/>
                <a:gd name="T6" fmla="*/ 1908 w 2640"/>
                <a:gd name="T7" fmla="*/ 332 h 776"/>
                <a:gd name="T8" fmla="*/ 1476 w 2640"/>
                <a:gd name="T9" fmla="*/ 164 h 776"/>
                <a:gd name="T10" fmla="*/ 924 w 2640"/>
                <a:gd name="T11" fmla="*/ 44 h 776"/>
                <a:gd name="T12" fmla="*/ 480 w 2640"/>
                <a:gd name="T13" fmla="*/ 8 h 776"/>
                <a:gd name="T14" fmla="*/ 0 w 2640"/>
                <a:gd name="T15" fmla="*/ 8 h 7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40"/>
                <a:gd name="T25" fmla="*/ 0 h 776"/>
                <a:gd name="T26" fmla="*/ 2640 w 2640"/>
                <a:gd name="T27" fmla="*/ 776 h 7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40" h="776">
                  <a:moveTo>
                    <a:pt x="2640" y="776"/>
                  </a:moveTo>
                  <a:cubicBezTo>
                    <a:pt x="2608" y="753"/>
                    <a:pt x="2524" y="686"/>
                    <a:pt x="2448" y="636"/>
                  </a:cubicBezTo>
                  <a:cubicBezTo>
                    <a:pt x="2372" y="586"/>
                    <a:pt x="2274" y="527"/>
                    <a:pt x="2184" y="476"/>
                  </a:cubicBezTo>
                  <a:cubicBezTo>
                    <a:pt x="2094" y="425"/>
                    <a:pt x="2026" y="384"/>
                    <a:pt x="1908" y="332"/>
                  </a:cubicBezTo>
                  <a:cubicBezTo>
                    <a:pt x="1790" y="280"/>
                    <a:pt x="1640" y="212"/>
                    <a:pt x="1476" y="164"/>
                  </a:cubicBezTo>
                  <a:cubicBezTo>
                    <a:pt x="1312" y="116"/>
                    <a:pt x="1090" y="70"/>
                    <a:pt x="924" y="44"/>
                  </a:cubicBezTo>
                  <a:cubicBezTo>
                    <a:pt x="758" y="18"/>
                    <a:pt x="634" y="14"/>
                    <a:pt x="480" y="8"/>
                  </a:cubicBezTo>
                  <a:cubicBezTo>
                    <a:pt x="326" y="2"/>
                    <a:pt x="168" y="0"/>
                    <a:pt x="0" y="8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084888" y="2373313"/>
            <a:ext cx="1981200" cy="2965450"/>
            <a:chOff x="3833" y="1495"/>
            <a:chExt cx="1248" cy="1868"/>
          </a:xfrm>
        </p:grpSpPr>
        <p:sp>
          <p:nvSpPr>
            <p:cNvPr id="96276" name="Rectangle 12"/>
            <p:cNvSpPr>
              <a:spLocks noChangeArrowheads="1"/>
            </p:cNvSpPr>
            <p:nvPr/>
          </p:nvSpPr>
          <p:spPr bwMode="auto">
            <a:xfrm rot="2586220">
              <a:off x="3833" y="1495"/>
              <a:ext cx="1248" cy="1248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Text Box 13"/>
            <p:cNvSpPr txBox="1">
              <a:spLocks noChangeArrowheads="1"/>
            </p:cNvSpPr>
            <p:nvPr/>
          </p:nvSpPr>
          <p:spPr bwMode="auto">
            <a:xfrm>
              <a:off x="4046" y="3036"/>
              <a:ext cx="87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i="1" dirty="0">
                  <a:solidFill>
                    <a:schemeClr val="bg1"/>
                  </a:solidFill>
                </a:rPr>
                <a:t>Abstract</a:t>
              </a:r>
            </a:p>
          </p:txBody>
        </p:sp>
      </p:grpSp>
      <p:sp>
        <p:nvSpPr>
          <p:cNvPr id="96261" name="Rectangle 14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838200"/>
          </a:xfrm>
        </p:spPr>
        <p:txBody>
          <a:bodyPr/>
          <a:lstStyle/>
          <a:p>
            <a:r>
              <a:rPr lang="en-US" sz="4800" dirty="0" smtClean="0"/>
              <a:t>Abstract Interpretation</a:t>
            </a:r>
            <a:endParaRPr lang="en-US" dirty="0" smtClean="0"/>
          </a:p>
        </p:txBody>
      </p:sp>
      <p:sp>
        <p:nvSpPr>
          <p:cNvPr id="96262" name="Rectangle 15"/>
          <p:cNvSpPr>
            <a:spLocks noChangeArrowheads="1"/>
          </p:cNvSpPr>
          <p:nvPr/>
        </p:nvSpPr>
        <p:spPr bwMode="auto">
          <a:xfrm rot="2626542">
            <a:off x="976313" y="1527175"/>
            <a:ext cx="3414712" cy="3348038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263" name="Text Box 16"/>
          <p:cNvSpPr txBox="1">
            <a:spLocks noChangeArrowheads="1"/>
          </p:cNvSpPr>
          <p:nvPr/>
        </p:nvSpPr>
        <p:spPr bwMode="auto">
          <a:xfrm>
            <a:off x="2019300" y="5562600"/>
            <a:ext cx="1484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 dirty="0">
                <a:solidFill>
                  <a:schemeClr val="bg1"/>
                </a:solidFill>
              </a:rPr>
              <a:t>Concrete</a:t>
            </a:r>
          </a:p>
        </p:txBody>
      </p:sp>
      <p:cxnSp>
        <p:nvCxnSpPr>
          <p:cNvPr id="124945" name="AutoShape 17"/>
          <p:cNvCxnSpPr>
            <a:cxnSpLocks noChangeShapeType="1"/>
            <a:stCxn id="96284" idx="0"/>
            <a:endCxn id="96271" idx="1"/>
          </p:cNvCxnSpPr>
          <p:nvPr/>
        </p:nvCxnSpPr>
        <p:spPr bwMode="auto">
          <a:xfrm>
            <a:off x="3033713" y="2781300"/>
            <a:ext cx="25400" cy="1001713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</p:cxn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048000" y="3771900"/>
            <a:ext cx="4267200" cy="1182688"/>
            <a:chOff x="1920" y="2376"/>
            <a:chExt cx="2688" cy="745"/>
          </a:xfrm>
        </p:grpSpPr>
        <p:sp>
          <p:nvSpPr>
            <p:cNvPr id="96271" name="Oval 19"/>
            <p:cNvSpPr>
              <a:spLocks noChangeArrowheads="1"/>
            </p:cNvSpPr>
            <p:nvPr/>
          </p:nvSpPr>
          <p:spPr bwMode="auto">
            <a:xfrm>
              <a:off x="1920" y="2376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2" name="Oval 20"/>
            <p:cNvSpPr>
              <a:spLocks noChangeArrowheads="1"/>
            </p:cNvSpPr>
            <p:nvPr/>
          </p:nvSpPr>
          <p:spPr bwMode="auto">
            <a:xfrm>
              <a:off x="4560" y="247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1961" y="2417"/>
              <a:ext cx="2623" cy="704"/>
              <a:chOff x="1961" y="2417"/>
              <a:chExt cx="2623" cy="704"/>
            </a:xfrm>
          </p:grpSpPr>
          <p:cxnSp>
            <p:nvCxnSpPr>
              <p:cNvPr id="96274" name="AutoShape 22"/>
              <p:cNvCxnSpPr>
                <a:cxnSpLocks noChangeShapeType="1"/>
              </p:cNvCxnSpPr>
              <p:nvPr/>
            </p:nvCxnSpPr>
            <p:spPr bwMode="auto">
              <a:xfrm rot="16200000" flipH="1">
                <a:off x="3221" y="1157"/>
                <a:ext cx="103" cy="2623"/>
              </a:xfrm>
              <a:prstGeom prst="curvedConnector3">
                <a:avLst>
                  <a:gd name="adj1" fmla="val 274755"/>
                </a:avLst>
              </a:prstGeom>
              <a:noFill/>
              <a:ln w="28575">
                <a:solidFill>
                  <a:srgbClr val="FF00FF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96275" name="Text Box 23"/>
              <p:cNvSpPr txBox="1">
                <a:spLocks noChangeArrowheads="1"/>
              </p:cNvSpPr>
              <p:nvPr/>
            </p:nvSpPr>
            <p:spPr bwMode="auto">
              <a:xfrm>
                <a:off x="3035" y="2641"/>
                <a:ext cx="338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400" dirty="0">
                    <a:solidFill>
                      <a:schemeClr val="bg1"/>
                    </a:solidFill>
                    <a:latin typeface="Math A" pitchFamily="18" charset="2"/>
                    <a:sym typeface="Symbol" pitchFamily="18" charset="2"/>
                  </a:rPr>
                  <a:t></a:t>
                </a:r>
                <a:endParaRPr lang="en-US" altLang="en-US" sz="4400" dirty="0">
                  <a:solidFill>
                    <a:schemeClr val="bg1"/>
                  </a:solidFill>
                  <a:latin typeface="Math A" pitchFamily="18" charset="2"/>
                </a:endParaRPr>
              </a:p>
            </p:txBody>
          </p:sp>
        </p:grpSp>
      </p:grpSp>
      <p:sp>
        <p:nvSpPr>
          <p:cNvPr id="96266" name="Text Box 24"/>
          <p:cNvSpPr txBox="1">
            <a:spLocks noChangeArrowheads="1"/>
          </p:cNvSpPr>
          <p:nvPr/>
        </p:nvSpPr>
        <p:spPr bwMode="auto">
          <a:xfrm>
            <a:off x="1714500" y="6108700"/>
            <a:ext cx="2057400" cy="51911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/>
              <a:t>Sets of stores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822700" y="5640388"/>
            <a:ext cx="4479925" cy="1103312"/>
            <a:chOff x="2408" y="3553"/>
            <a:chExt cx="2822" cy="695"/>
          </a:xfrm>
        </p:grpSpPr>
        <p:sp>
          <p:nvSpPr>
            <p:cNvPr id="96268" name="Text Box 26"/>
            <p:cNvSpPr txBox="1">
              <a:spLocks noChangeArrowheads="1"/>
            </p:cNvSpPr>
            <p:nvPr/>
          </p:nvSpPr>
          <p:spPr bwMode="auto">
            <a:xfrm>
              <a:off x="3828" y="3760"/>
              <a:ext cx="1402" cy="488"/>
            </a:xfrm>
            <a:prstGeom prst="rect">
              <a:avLst/>
            </a:prstGeom>
            <a:solidFill>
              <a:schemeClr val="bg1"/>
            </a:solidFill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i="1"/>
                <a:t>Descriptors of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i="1"/>
                <a:t>sets of stores</a:t>
              </a:r>
            </a:p>
          </p:txBody>
        </p:sp>
        <p:sp>
          <p:nvSpPr>
            <p:cNvPr id="96269" name="AutoShape 27"/>
            <p:cNvSpPr>
              <a:spLocks noChangeArrowheads="1"/>
            </p:cNvSpPr>
            <p:nvPr/>
          </p:nvSpPr>
          <p:spPr bwMode="auto">
            <a:xfrm>
              <a:off x="2408" y="3972"/>
              <a:ext cx="1416" cy="120"/>
            </a:xfrm>
            <a:prstGeom prst="rightArrow">
              <a:avLst>
                <a:gd name="adj1" fmla="val 33333"/>
                <a:gd name="adj2" fmla="val 178311"/>
              </a:avLst>
            </a:prstGeom>
            <a:solidFill>
              <a:srgbClr val="CC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3200"/>
            </a:p>
          </p:txBody>
        </p:sp>
        <p:sp>
          <p:nvSpPr>
            <p:cNvPr id="96270" name="Text Box 28"/>
            <p:cNvSpPr txBox="1">
              <a:spLocks noChangeArrowheads="1"/>
            </p:cNvSpPr>
            <p:nvPr/>
          </p:nvSpPr>
          <p:spPr bwMode="auto">
            <a:xfrm>
              <a:off x="2915" y="3553"/>
              <a:ext cx="33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400" dirty="0">
                  <a:solidFill>
                    <a:schemeClr val="bg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 sz="4400" dirty="0">
                <a:solidFill>
                  <a:schemeClr val="bg1"/>
                </a:solidFill>
                <a:latin typeface="Math A" pitchFamily="18" charset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0413" y="419100"/>
            <a:ext cx="7772400" cy="838200"/>
          </a:xfrm>
        </p:spPr>
        <p:txBody>
          <a:bodyPr/>
          <a:lstStyle/>
          <a:p>
            <a:r>
              <a:rPr lang="en-US" dirty="0" smtClean="0"/>
              <a:t>Odd/Even Abstract Interpretation</a:t>
            </a:r>
            <a:endParaRPr lang="en-US" sz="4000" dirty="0" smtClean="0"/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311400" y="5113338"/>
            <a:ext cx="460375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bg1"/>
                </a:solidFill>
                <a:cs typeface="Arial" charset="0"/>
                <a:sym typeface="Symbol" pitchFamily="18" charset="2"/>
              </a:rPr>
              <a:t>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2311400" y="3225800"/>
            <a:ext cx="2203450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bg1"/>
                </a:solidFill>
                <a:cs typeface="Arial" charset="0"/>
              </a:rPr>
              <a:t>{-2, 1, 5}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858963" y="3902075"/>
            <a:ext cx="1379537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dirty="0">
                <a:solidFill>
                  <a:schemeClr val="bg1"/>
                </a:solidFill>
                <a:cs typeface="Arial" charset="0"/>
              </a:rPr>
              <a:t>{0,2}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2628900" y="4418013"/>
            <a:ext cx="1257300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dirty="0">
                <a:solidFill>
                  <a:schemeClr val="bg1"/>
                </a:solidFill>
                <a:cs typeface="Arial" charset="0"/>
              </a:rPr>
              <a:t>{2}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1749425" y="4418013"/>
            <a:ext cx="1184275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dirty="0">
                <a:solidFill>
                  <a:schemeClr val="bg1"/>
                </a:solidFill>
                <a:cs typeface="Arial" charset="0"/>
              </a:rPr>
              <a:t>{0}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7270750" y="5113338"/>
            <a:ext cx="460375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bg1"/>
                </a:solidFill>
                <a:cs typeface="Arial" charset="0"/>
                <a:sym typeface="Math B" pitchFamily="2" charset="2"/>
              </a:rPr>
              <a:t>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554788" y="4197353"/>
            <a:ext cx="1876425" cy="646113"/>
            <a:chOff x="4193" y="2572"/>
            <a:chExt cx="1182" cy="407"/>
          </a:xfrm>
        </p:grpSpPr>
        <p:sp>
          <p:nvSpPr>
            <p:cNvPr id="97307" name="Text Box 10"/>
            <p:cNvSpPr txBox="1">
              <a:spLocks noChangeArrowheads="1"/>
            </p:cNvSpPr>
            <p:nvPr/>
          </p:nvSpPr>
          <p:spPr bwMode="auto">
            <a:xfrm>
              <a:off x="4193" y="2572"/>
              <a:ext cx="290" cy="4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>
                  <a:solidFill>
                    <a:schemeClr val="bg1"/>
                  </a:solidFill>
                  <a:cs typeface="Arial" charset="0"/>
                  <a:sym typeface="Math B" pitchFamily="2" charset="2"/>
                </a:rPr>
                <a:t>E</a:t>
              </a:r>
            </a:p>
          </p:txBody>
        </p:sp>
        <p:sp>
          <p:nvSpPr>
            <p:cNvPr id="97308" name="Text Box 11"/>
            <p:cNvSpPr txBox="1">
              <a:spLocks noChangeArrowheads="1"/>
            </p:cNvSpPr>
            <p:nvPr/>
          </p:nvSpPr>
          <p:spPr bwMode="auto">
            <a:xfrm>
              <a:off x="5085" y="2572"/>
              <a:ext cx="290" cy="4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>
                  <a:solidFill>
                    <a:schemeClr val="bg1"/>
                  </a:solidFill>
                  <a:cs typeface="Arial" charset="0"/>
                  <a:sym typeface="Math B" pitchFamily="2" charset="2"/>
                </a:rPr>
                <a:t>O</a:t>
              </a:r>
            </a:p>
          </p:txBody>
        </p:sp>
      </p:grp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7283450" y="3127375"/>
            <a:ext cx="460375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bg1"/>
                </a:solidFill>
                <a:cs typeface="Arial" charset="0"/>
                <a:sym typeface="Math B" pitchFamily="2" charset="2"/>
              </a:rPr>
              <a:t>?</a:t>
            </a:r>
          </a:p>
        </p:txBody>
      </p:sp>
      <p:sp>
        <p:nvSpPr>
          <p:cNvPr id="97291" name="Line 13"/>
          <p:cNvSpPr>
            <a:spLocks noChangeShapeType="1"/>
          </p:cNvSpPr>
          <p:nvPr/>
        </p:nvSpPr>
        <p:spPr bwMode="auto">
          <a:xfrm>
            <a:off x="6886575" y="4540250"/>
            <a:ext cx="536575" cy="7921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7292" name="Line 14"/>
          <p:cNvSpPr>
            <a:spLocks noChangeShapeType="1"/>
          </p:cNvSpPr>
          <p:nvPr/>
        </p:nvSpPr>
        <p:spPr bwMode="auto">
          <a:xfrm rot="5400000">
            <a:off x="7438231" y="4674394"/>
            <a:ext cx="779463" cy="5365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7293" name="Line 15"/>
          <p:cNvSpPr>
            <a:spLocks noChangeShapeType="1"/>
          </p:cNvSpPr>
          <p:nvPr/>
        </p:nvSpPr>
        <p:spPr bwMode="auto">
          <a:xfrm flipH="1">
            <a:off x="6886575" y="3473450"/>
            <a:ext cx="536575" cy="7921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7294" name="Line 16"/>
          <p:cNvSpPr>
            <a:spLocks noChangeShapeType="1"/>
          </p:cNvSpPr>
          <p:nvPr/>
        </p:nvSpPr>
        <p:spPr bwMode="auto">
          <a:xfrm rot="16200000" flipH="1">
            <a:off x="7438231" y="3607594"/>
            <a:ext cx="779463" cy="5365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7295" name="Line 17"/>
          <p:cNvSpPr>
            <a:spLocks noChangeShapeType="1"/>
          </p:cNvSpPr>
          <p:nvPr/>
        </p:nvSpPr>
        <p:spPr bwMode="auto">
          <a:xfrm>
            <a:off x="488950" y="3871913"/>
            <a:ext cx="1973263" cy="1346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7296" name="Line 18"/>
          <p:cNvSpPr>
            <a:spLocks noChangeShapeType="1"/>
          </p:cNvSpPr>
          <p:nvPr/>
        </p:nvSpPr>
        <p:spPr bwMode="auto">
          <a:xfrm flipH="1">
            <a:off x="2673350" y="3871913"/>
            <a:ext cx="1973263" cy="1346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7297" name="Line 19"/>
          <p:cNvSpPr>
            <a:spLocks noChangeShapeType="1"/>
          </p:cNvSpPr>
          <p:nvPr/>
        </p:nvSpPr>
        <p:spPr bwMode="auto">
          <a:xfrm flipH="1">
            <a:off x="527050" y="2420938"/>
            <a:ext cx="2146300" cy="15017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7298" name="Line 20"/>
          <p:cNvSpPr>
            <a:spLocks noChangeShapeType="1"/>
          </p:cNvSpPr>
          <p:nvPr/>
        </p:nvSpPr>
        <p:spPr bwMode="auto">
          <a:xfrm>
            <a:off x="2644775" y="2376488"/>
            <a:ext cx="2043113" cy="15017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7299" name="Text Box 21"/>
          <p:cNvSpPr txBox="1">
            <a:spLocks noChangeArrowheads="1"/>
          </p:cNvSpPr>
          <p:nvPr/>
        </p:nvSpPr>
        <p:spPr bwMode="auto">
          <a:xfrm>
            <a:off x="712788" y="1974850"/>
            <a:ext cx="3595856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bg1"/>
                </a:solidFill>
                <a:cs typeface="Arial" charset="0"/>
              </a:rPr>
              <a:t>All concrete states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614613" y="5422904"/>
            <a:ext cx="4738687" cy="725488"/>
            <a:chOff x="1647" y="3416"/>
            <a:chExt cx="2985" cy="457"/>
          </a:xfrm>
        </p:grpSpPr>
        <p:sp>
          <p:nvSpPr>
            <p:cNvPr id="97305" name="Freeform 23"/>
            <p:cNvSpPr>
              <a:spLocks/>
            </p:cNvSpPr>
            <p:nvPr/>
          </p:nvSpPr>
          <p:spPr bwMode="auto">
            <a:xfrm>
              <a:off x="1647" y="3416"/>
              <a:ext cx="2985" cy="418"/>
            </a:xfrm>
            <a:custGeom>
              <a:avLst/>
              <a:gdLst>
                <a:gd name="T0" fmla="*/ 0 w 2985"/>
                <a:gd name="T1" fmla="*/ 24 h 418"/>
                <a:gd name="T2" fmla="*/ 1558 w 2985"/>
                <a:gd name="T3" fmla="*/ 414 h 418"/>
                <a:gd name="T4" fmla="*/ 2985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7306" name="Text Box 24"/>
            <p:cNvSpPr txBox="1">
              <a:spLocks noChangeArrowheads="1"/>
            </p:cNvSpPr>
            <p:nvPr/>
          </p:nvSpPr>
          <p:spPr bwMode="auto">
            <a:xfrm>
              <a:off x="3063" y="3466"/>
              <a:ext cx="3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>
                <a:solidFill>
                  <a:schemeClr val="bg1"/>
                </a:solidFill>
                <a:latin typeface="Math A" pitchFamily="18" charset="2"/>
              </a:endParaRP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592388" y="4159250"/>
            <a:ext cx="4738687" cy="1171575"/>
            <a:chOff x="1633" y="2612"/>
            <a:chExt cx="2985" cy="738"/>
          </a:xfrm>
        </p:grpSpPr>
        <p:sp>
          <p:nvSpPr>
            <p:cNvPr id="97303" name="Freeform 26"/>
            <p:cNvSpPr>
              <a:spLocks/>
            </p:cNvSpPr>
            <p:nvPr/>
          </p:nvSpPr>
          <p:spPr bwMode="auto">
            <a:xfrm flipH="1" flipV="1">
              <a:off x="1633" y="2932"/>
              <a:ext cx="2985" cy="418"/>
            </a:xfrm>
            <a:custGeom>
              <a:avLst/>
              <a:gdLst>
                <a:gd name="T0" fmla="*/ 0 w 2985"/>
                <a:gd name="T1" fmla="*/ 24 h 418"/>
                <a:gd name="T2" fmla="*/ 1558 w 2985"/>
                <a:gd name="T3" fmla="*/ 414 h 418"/>
                <a:gd name="T4" fmla="*/ 2985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7304" name="Text Box 27"/>
            <p:cNvSpPr txBox="1">
              <a:spLocks noChangeArrowheads="1"/>
            </p:cNvSpPr>
            <p:nvPr/>
          </p:nvSpPr>
          <p:spPr bwMode="auto">
            <a:xfrm>
              <a:off x="3080" y="2612"/>
              <a:ext cx="23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>
                  <a:solidFill>
                    <a:schemeClr val="bg1"/>
                  </a:solidFill>
                  <a:cs typeface="Arial" charset="0"/>
                  <a:sym typeface="Symbol" pitchFamily="18" charset="2"/>
                </a:rPr>
                <a:t></a:t>
              </a:r>
            </a:p>
          </p:txBody>
        </p:sp>
      </p:grpSp>
      <p:sp>
        <p:nvSpPr>
          <p:cNvPr id="97302" name="Text Box 28"/>
          <p:cNvSpPr txBox="1">
            <a:spLocks noChangeArrowheads="1"/>
          </p:cNvSpPr>
          <p:nvPr/>
        </p:nvSpPr>
        <p:spPr bwMode="auto">
          <a:xfrm>
            <a:off x="947738" y="3306763"/>
            <a:ext cx="18224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000" i="1">
                <a:solidFill>
                  <a:schemeClr val="bg1"/>
                </a:solidFill>
                <a:cs typeface="Arial" charset="0"/>
              </a:rPr>
              <a:t>{x: x </a:t>
            </a:r>
            <a:r>
              <a:rPr lang="en-US" sz="2000" i="1">
                <a:solidFill>
                  <a:schemeClr val="bg1"/>
                </a:solidFill>
                <a:cs typeface="Arial" charset="0"/>
                <a:sym typeface="Math B" pitchFamily="2" charset="2"/>
              </a:rPr>
              <a:t> Even}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0" grpId="0"/>
      <p:bldP spid="125964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419100"/>
            <a:ext cx="7772400" cy="838200"/>
          </a:xfrm>
        </p:spPr>
        <p:txBody>
          <a:bodyPr/>
          <a:lstStyle/>
          <a:p>
            <a:r>
              <a:rPr lang="en-US" smtClean="0"/>
              <a:t>Odd/Even Abstract Interpretation</a:t>
            </a:r>
            <a:endParaRPr lang="en-US" sz="4000" smtClean="0"/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311400" y="5113338"/>
            <a:ext cx="46037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  <a:sym typeface="Symbol" pitchFamily="18" charset="2"/>
              </a:rPr>
              <a:t>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671638" y="3225800"/>
            <a:ext cx="220345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{-2, 1, 5}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858963" y="3902075"/>
            <a:ext cx="1379537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{0,2}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2628900" y="4418013"/>
            <a:ext cx="79692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  <a:cs typeface="Arial" charset="0"/>
              </a:rPr>
              <a:t>{2}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749425" y="4418013"/>
            <a:ext cx="79692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{0}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7270750" y="5113338"/>
            <a:ext cx="46037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  <a:sym typeface="Math B" pitchFamily="2" charset="2"/>
              </a:rPr>
              <a:t>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554788" y="4197354"/>
            <a:ext cx="1876425" cy="461963"/>
            <a:chOff x="4193" y="2572"/>
            <a:chExt cx="1182" cy="291"/>
          </a:xfrm>
        </p:grpSpPr>
        <p:sp>
          <p:nvSpPr>
            <p:cNvPr id="98338" name="Text Box 10"/>
            <p:cNvSpPr txBox="1">
              <a:spLocks noChangeArrowheads="1"/>
            </p:cNvSpPr>
            <p:nvPr/>
          </p:nvSpPr>
          <p:spPr bwMode="auto">
            <a:xfrm>
              <a:off x="4193" y="2572"/>
              <a:ext cx="290" cy="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>
                  <a:solidFill>
                    <a:schemeClr val="bg1"/>
                  </a:solidFill>
                  <a:cs typeface="Arial" charset="0"/>
                  <a:sym typeface="Math B" pitchFamily="2" charset="2"/>
                </a:rPr>
                <a:t>E</a:t>
              </a:r>
            </a:p>
          </p:txBody>
        </p:sp>
        <p:sp>
          <p:nvSpPr>
            <p:cNvPr id="98339" name="Text Box 11"/>
            <p:cNvSpPr txBox="1">
              <a:spLocks noChangeArrowheads="1"/>
            </p:cNvSpPr>
            <p:nvPr/>
          </p:nvSpPr>
          <p:spPr bwMode="auto">
            <a:xfrm>
              <a:off x="5085" y="2572"/>
              <a:ext cx="290" cy="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>
                  <a:solidFill>
                    <a:schemeClr val="bg1"/>
                  </a:solidFill>
                  <a:cs typeface="Arial" charset="0"/>
                  <a:sym typeface="Math B" pitchFamily="2" charset="2"/>
                </a:rPr>
                <a:t>O</a:t>
              </a:r>
            </a:p>
          </p:txBody>
        </p:sp>
      </p:grpSp>
      <p:sp>
        <p:nvSpPr>
          <p:cNvPr id="98314" name="Text Box 12"/>
          <p:cNvSpPr txBox="1">
            <a:spLocks noChangeArrowheads="1"/>
          </p:cNvSpPr>
          <p:nvPr/>
        </p:nvSpPr>
        <p:spPr bwMode="auto">
          <a:xfrm>
            <a:off x="7283450" y="3127375"/>
            <a:ext cx="46037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  <a:sym typeface="Math B" pitchFamily="2" charset="2"/>
              </a:rPr>
              <a:t>?</a:t>
            </a:r>
          </a:p>
        </p:txBody>
      </p:sp>
      <p:sp>
        <p:nvSpPr>
          <p:cNvPr id="98315" name="Line 13"/>
          <p:cNvSpPr>
            <a:spLocks noChangeShapeType="1"/>
          </p:cNvSpPr>
          <p:nvPr/>
        </p:nvSpPr>
        <p:spPr bwMode="auto">
          <a:xfrm>
            <a:off x="6886575" y="4540250"/>
            <a:ext cx="536575" cy="7921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8316" name="Line 14"/>
          <p:cNvSpPr>
            <a:spLocks noChangeShapeType="1"/>
          </p:cNvSpPr>
          <p:nvPr/>
        </p:nvSpPr>
        <p:spPr bwMode="auto">
          <a:xfrm rot="5400000">
            <a:off x="7438231" y="4674394"/>
            <a:ext cx="779463" cy="5365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8317" name="Line 15"/>
          <p:cNvSpPr>
            <a:spLocks noChangeShapeType="1"/>
          </p:cNvSpPr>
          <p:nvPr/>
        </p:nvSpPr>
        <p:spPr bwMode="auto">
          <a:xfrm flipH="1">
            <a:off x="6886575" y="3473450"/>
            <a:ext cx="536575" cy="7921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8318" name="Line 16"/>
          <p:cNvSpPr>
            <a:spLocks noChangeShapeType="1"/>
          </p:cNvSpPr>
          <p:nvPr/>
        </p:nvSpPr>
        <p:spPr bwMode="auto">
          <a:xfrm rot="16200000" flipH="1">
            <a:off x="7438231" y="3607594"/>
            <a:ext cx="779463" cy="5365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8319" name="Line 17"/>
          <p:cNvSpPr>
            <a:spLocks noChangeShapeType="1"/>
          </p:cNvSpPr>
          <p:nvPr/>
        </p:nvSpPr>
        <p:spPr bwMode="auto">
          <a:xfrm>
            <a:off x="488950" y="3871913"/>
            <a:ext cx="1973263" cy="1346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8320" name="Line 18"/>
          <p:cNvSpPr>
            <a:spLocks noChangeShapeType="1"/>
          </p:cNvSpPr>
          <p:nvPr/>
        </p:nvSpPr>
        <p:spPr bwMode="auto">
          <a:xfrm flipH="1">
            <a:off x="2673350" y="3871913"/>
            <a:ext cx="1973263" cy="1346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8321" name="Line 19"/>
          <p:cNvSpPr>
            <a:spLocks noChangeShapeType="1"/>
          </p:cNvSpPr>
          <p:nvPr/>
        </p:nvSpPr>
        <p:spPr bwMode="auto">
          <a:xfrm flipH="1">
            <a:off x="527050" y="2344738"/>
            <a:ext cx="2146300" cy="15017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8322" name="Line 20"/>
          <p:cNvSpPr>
            <a:spLocks noChangeShapeType="1"/>
          </p:cNvSpPr>
          <p:nvPr/>
        </p:nvSpPr>
        <p:spPr bwMode="auto">
          <a:xfrm>
            <a:off x="2644775" y="2376488"/>
            <a:ext cx="2043113" cy="15017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141538" y="3478213"/>
            <a:ext cx="4584700" cy="1371600"/>
            <a:chOff x="1349" y="2191"/>
            <a:chExt cx="2888" cy="864"/>
          </a:xfrm>
        </p:grpSpPr>
        <p:sp>
          <p:nvSpPr>
            <p:cNvPr id="98332" name="Freeform 22"/>
            <p:cNvSpPr>
              <a:spLocks/>
            </p:cNvSpPr>
            <p:nvPr/>
          </p:nvSpPr>
          <p:spPr bwMode="auto">
            <a:xfrm rot="-184979">
              <a:off x="1349" y="2931"/>
              <a:ext cx="2883" cy="124"/>
            </a:xfrm>
            <a:custGeom>
              <a:avLst/>
              <a:gdLst>
                <a:gd name="T0" fmla="*/ 0 w 2985"/>
                <a:gd name="T1" fmla="*/ 0 h 418"/>
                <a:gd name="T2" fmla="*/ 1101 w 2985"/>
                <a:gd name="T3" fmla="*/ 0 h 418"/>
                <a:gd name="T4" fmla="*/ 2107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98333" name="Freeform 23"/>
            <p:cNvSpPr>
              <a:spLocks/>
            </p:cNvSpPr>
            <p:nvPr/>
          </p:nvSpPr>
          <p:spPr bwMode="auto">
            <a:xfrm rot="21373596" flipV="1">
              <a:off x="1913" y="2745"/>
              <a:ext cx="2299" cy="52"/>
            </a:xfrm>
            <a:custGeom>
              <a:avLst/>
              <a:gdLst>
                <a:gd name="T0" fmla="*/ 0 w 2985"/>
                <a:gd name="T1" fmla="*/ 0 h 418"/>
                <a:gd name="T2" fmla="*/ 115 w 2985"/>
                <a:gd name="T3" fmla="*/ 0 h 418"/>
                <a:gd name="T4" fmla="*/ 220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98334" name="Text Box 24"/>
            <p:cNvSpPr txBox="1">
              <a:spLocks noChangeArrowheads="1"/>
            </p:cNvSpPr>
            <p:nvPr/>
          </p:nvSpPr>
          <p:spPr bwMode="auto">
            <a:xfrm>
              <a:off x="3183" y="2744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bg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 sz="2400">
                <a:solidFill>
                  <a:schemeClr val="bg1"/>
                </a:solidFill>
                <a:latin typeface="Math A" pitchFamily="18" charset="2"/>
              </a:endParaRPr>
            </a:p>
          </p:txBody>
        </p:sp>
        <p:sp>
          <p:nvSpPr>
            <p:cNvPr id="98335" name="Text Box 25"/>
            <p:cNvSpPr txBox="1">
              <a:spLocks noChangeArrowheads="1"/>
            </p:cNvSpPr>
            <p:nvPr/>
          </p:nvSpPr>
          <p:spPr bwMode="auto">
            <a:xfrm>
              <a:off x="3183" y="2494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bg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 sz="2400">
                <a:solidFill>
                  <a:schemeClr val="bg1"/>
                </a:solidFill>
                <a:latin typeface="Math A" pitchFamily="18" charset="2"/>
              </a:endParaRPr>
            </a:p>
          </p:txBody>
        </p:sp>
        <p:sp>
          <p:nvSpPr>
            <p:cNvPr id="98336" name="Freeform 26"/>
            <p:cNvSpPr>
              <a:spLocks/>
            </p:cNvSpPr>
            <p:nvPr/>
          </p:nvSpPr>
          <p:spPr bwMode="auto">
            <a:xfrm rot="231270" flipV="1">
              <a:off x="1746" y="2403"/>
              <a:ext cx="2491" cy="191"/>
            </a:xfrm>
            <a:custGeom>
              <a:avLst/>
              <a:gdLst>
                <a:gd name="T0" fmla="*/ 0 w 2985"/>
                <a:gd name="T1" fmla="*/ 0 h 418"/>
                <a:gd name="T2" fmla="*/ 255 w 2985"/>
                <a:gd name="T3" fmla="*/ 0 h 418"/>
                <a:gd name="T4" fmla="*/ 489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98337" name="Text Box 27"/>
            <p:cNvSpPr txBox="1">
              <a:spLocks noChangeArrowheads="1"/>
            </p:cNvSpPr>
            <p:nvPr/>
          </p:nvSpPr>
          <p:spPr bwMode="auto">
            <a:xfrm>
              <a:off x="3192" y="2191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chemeClr val="bg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 sz="2400" dirty="0">
                <a:solidFill>
                  <a:schemeClr val="bg1"/>
                </a:solidFill>
                <a:latin typeface="Math A" pitchFamily="18" charset="2"/>
              </a:endParaRPr>
            </a:p>
          </p:txBody>
        </p:sp>
      </p:grpSp>
      <p:sp>
        <p:nvSpPr>
          <p:cNvPr id="98324" name="Text Box 28"/>
          <p:cNvSpPr txBox="1">
            <a:spLocks noChangeArrowheads="1"/>
          </p:cNvSpPr>
          <p:nvPr/>
        </p:nvSpPr>
        <p:spPr bwMode="auto">
          <a:xfrm>
            <a:off x="712788" y="1974850"/>
            <a:ext cx="245451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All concrete states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906588" y="2698750"/>
            <a:ext cx="4889500" cy="1089025"/>
            <a:chOff x="1201" y="1700"/>
            <a:chExt cx="3080" cy="686"/>
          </a:xfrm>
        </p:grpSpPr>
        <p:sp>
          <p:nvSpPr>
            <p:cNvPr id="98330" name="Freeform 30"/>
            <p:cNvSpPr>
              <a:spLocks/>
            </p:cNvSpPr>
            <p:nvPr/>
          </p:nvSpPr>
          <p:spPr bwMode="auto">
            <a:xfrm rot="566972" flipH="1" flipV="1">
              <a:off x="1201" y="1922"/>
              <a:ext cx="3080" cy="464"/>
            </a:xfrm>
            <a:custGeom>
              <a:avLst/>
              <a:gdLst>
                <a:gd name="T0" fmla="*/ 0 w 2985"/>
                <a:gd name="T1" fmla="*/ 70 h 418"/>
                <a:gd name="T2" fmla="*/ 2132 w 2985"/>
                <a:gd name="T3" fmla="*/ 1177 h 418"/>
                <a:gd name="T4" fmla="*/ 4083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98331" name="Text Box 31"/>
            <p:cNvSpPr txBox="1">
              <a:spLocks noChangeArrowheads="1"/>
            </p:cNvSpPr>
            <p:nvPr/>
          </p:nvSpPr>
          <p:spPr bwMode="auto">
            <a:xfrm>
              <a:off x="2950" y="1700"/>
              <a:ext cx="19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bg1"/>
                  </a:solidFill>
                  <a:cs typeface="Arial" charset="0"/>
                  <a:sym typeface="Symbol" pitchFamily="18" charset="2"/>
                </a:rPr>
                <a:t>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916113" y="2803525"/>
            <a:ext cx="4889500" cy="993775"/>
            <a:chOff x="1207" y="1796"/>
            <a:chExt cx="3080" cy="626"/>
          </a:xfrm>
        </p:grpSpPr>
        <p:sp>
          <p:nvSpPr>
            <p:cNvPr id="98328" name="Freeform 33"/>
            <p:cNvSpPr>
              <a:spLocks/>
            </p:cNvSpPr>
            <p:nvPr/>
          </p:nvSpPr>
          <p:spPr bwMode="auto">
            <a:xfrm rot="566972" flipH="1" flipV="1">
              <a:off x="1207" y="1958"/>
              <a:ext cx="3080" cy="464"/>
            </a:xfrm>
            <a:custGeom>
              <a:avLst/>
              <a:gdLst>
                <a:gd name="T0" fmla="*/ 0 w 2985"/>
                <a:gd name="T1" fmla="*/ 70 h 418"/>
                <a:gd name="T2" fmla="*/ 2132 w 2985"/>
                <a:gd name="T3" fmla="*/ 1177 h 418"/>
                <a:gd name="T4" fmla="*/ 4083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98329" name="Text Box 34"/>
            <p:cNvSpPr txBox="1">
              <a:spLocks noChangeArrowheads="1"/>
            </p:cNvSpPr>
            <p:nvPr/>
          </p:nvSpPr>
          <p:spPr bwMode="auto">
            <a:xfrm>
              <a:off x="3095" y="1796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solidFill>
                    <a:schemeClr val="bg1"/>
                  </a:solidFill>
                  <a:latin typeface="Math A" pitchFamily="18" charset="2"/>
                  <a:sym typeface="Symbol" pitchFamily="18" charset="2"/>
                </a:rPr>
                <a:t></a:t>
              </a:r>
            </a:p>
          </p:txBody>
        </p:sp>
      </p:grpSp>
      <p:sp>
        <p:nvSpPr>
          <p:cNvPr id="98327" name="Text Box 35"/>
          <p:cNvSpPr txBox="1">
            <a:spLocks noChangeArrowheads="1"/>
          </p:cNvSpPr>
          <p:nvPr/>
        </p:nvSpPr>
        <p:spPr bwMode="auto">
          <a:xfrm>
            <a:off x="639763" y="3474626"/>
            <a:ext cx="182245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 i="1" dirty="0">
                <a:solidFill>
                  <a:schemeClr val="bg1"/>
                </a:solidFill>
                <a:cs typeface="Arial" charset="0"/>
              </a:rPr>
              <a:t>{x: x </a:t>
            </a:r>
            <a:r>
              <a:rPr lang="en-US" sz="2400" i="1" dirty="0">
                <a:solidFill>
                  <a:schemeClr val="bg1"/>
                </a:solidFill>
                <a:cs typeface="Arial" charset="0"/>
                <a:sym typeface="Math B" pitchFamily="2" charset="2"/>
              </a:rPr>
              <a:t> Even}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0413" y="419100"/>
            <a:ext cx="7772400" cy="838200"/>
          </a:xfrm>
        </p:spPr>
        <p:txBody>
          <a:bodyPr/>
          <a:lstStyle/>
          <a:p>
            <a:r>
              <a:rPr lang="en-US" sz="3200" dirty="0" smtClean="0"/>
              <a:t>Odd/Even Abstract Interpretation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311400" y="5113338"/>
            <a:ext cx="46037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  <a:sym typeface="Symbol" pitchFamily="18" charset="2"/>
              </a:rPr>
              <a:t>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671638" y="3225800"/>
            <a:ext cx="220345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{-2, 1, 5}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858963" y="3902075"/>
            <a:ext cx="1379537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{0,2}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413000" y="4392613"/>
            <a:ext cx="15621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  <a:cs typeface="Arial" charset="0"/>
              </a:rPr>
              <a:t>{2}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790701" y="4379913"/>
            <a:ext cx="136525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  <a:cs typeface="Arial" charset="0"/>
              </a:rPr>
              <a:t>{0}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7270750" y="5113338"/>
            <a:ext cx="46037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  <a:sym typeface="Math B" pitchFamily="2" charset="2"/>
              </a:rPr>
              <a:t>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554788" y="4197354"/>
            <a:ext cx="1876425" cy="461963"/>
            <a:chOff x="4193" y="2572"/>
            <a:chExt cx="1182" cy="291"/>
          </a:xfrm>
        </p:grpSpPr>
        <p:sp>
          <p:nvSpPr>
            <p:cNvPr id="99357" name="Text Box 10"/>
            <p:cNvSpPr txBox="1">
              <a:spLocks noChangeArrowheads="1"/>
            </p:cNvSpPr>
            <p:nvPr/>
          </p:nvSpPr>
          <p:spPr bwMode="auto">
            <a:xfrm>
              <a:off x="4193" y="2572"/>
              <a:ext cx="290" cy="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>
                  <a:solidFill>
                    <a:schemeClr val="bg1"/>
                  </a:solidFill>
                  <a:cs typeface="Arial" charset="0"/>
                  <a:sym typeface="Math B" pitchFamily="2" charset="2"/>
                </a:rPr>
                <a:t>E</a:t>
              </a:r>
            </a:p>
          </p:txBody>
        </p:sp>
        <p:sp>
          <p:nvSpPr>
            <p:cNvPr id="99358" name="Text Box 11"/>
            <p:cNvSpPr txBox="1">
              <a:spLocks noChangeArrowheads="1"/>
            </p:cNvSpPr>
            <p:nvPr/>
          </p:nvSpPr>
          <p:spPr bwMode="auto">
            <a:xfrm>
              <a:off x="5085" y="2572"/>
              <a:ext cx="290" cy="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 sz="2400">
                  <a:solidFill>
                    <a:schemeClr val="bg1"/>
                  </a:solidFill>
                  <a:cs typeface="Arial" charset="0"/>
                  <a:sym typeface="Math B" pitchFamily="2" charset="2"/>
                </a:rPr>
                <a:t>O</a:t>
              </a:r>
            </a:p>
          </p:txBody>
        </p:sp>
      </p:grpSp>
      <p:sp>
        <p:nvSpPr>
          <p:cNvPr id="99338" name="Text Box 12"/>
          <p:cNvSpPr txBox="1">
            <a:spLocks noChangeArrowheads="1"/>
          </p:cNvSpPr>
          <p:nvPr/>
        </p:nvSpPr>
        <p:spPr bwMode="auto">
          <a:xfrm>
            <a:off x="7283450" y="3127375"/>
            <a:ext cx="46037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  <a:sym typeface="Math B" pitchFamily="2" charset="2"/>
              </a:rPr>
              <a:t>?</a:t>
            </a:r>
          </a:p>
        </p:txBody>
      </p:sp>
      <p:sp>
        <p:nvSpPr>
          <p:cNvPr id="99339" name="Line 13"/>
          <p:cNvSpPr>
            <a:spLocks noChangeShapeType="1"/>
          </p:cNvSpPr>
          <p:nvPr/>
        </p:nvSpPr>
        <p:spPr bwMode="auto">
          <a:xfrm>
            <a:off x="6886575" y="4540250"/>
            <a:ext cx="536575" cy="7921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9340" name="Line 14"/>
          <p:cNvSpPr>
            <a:spLocks noChangeShapeType="1"/>
          </p:cNvSpPr>
          <p:nvPr/>
        </p:nvSpPr>
        <p:spPr bwMode="auto">
          <a:xfrm rot="5400000">
            <a:off x="7438231" y="4674394"/>
            <a:ext cx="779463" cy="5365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9341" name="Line 15"/>
          <p:cNvSpPr>
            <a:spLocks noChangeShapeType="1"/>
          </p:cNvSpPr>
          <p:nvPr/>
        </p:nvSpPr>
        <p:spPr bwMode="auto">
          <a:xfrm flipH="1">
            <a:off x="6886575" y="3473450"/>
            <a:ext cx="536575" cy="7921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9342" name="Line 16"/>
          <p:cNvSpPr>
            <a:spLocks noChangeShapeType="1"/>
          </p:cNvSpPr>
          <p:nvPr/>
        </p:nvSpPr>
        <p:spPr bwMode="auto">
          <a:xfrm rot="16200000" flipH="1">
            <a:off x="7438231" y="3607594"/>
            <a:ext cx="779463" cy="5365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9343" name="Line 17"/>
          <p:cNvSpPr>
            <a:spLocks noChangeShapeType="1"/>
          </p:cNvSpPr>
          <p:nvPr/>
        </p:nvSpPr>
        <p:spPr bwMode="auto">
          <a:xfrm>
            <a:off x="488950" y="3871913"/>
            <a:ext cx="1973263" cy="1346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9344" name="Line 18"/>
          <p:cNvSpPr>
            <a:spLocks noChangeShapeType="1"/>
          </p:cNvSpPr>
          <p:nvPr/>
        </p:nvSpPr>
        <p:spPr bwMode="auto">
          <a:xfrm flipH="1">
            <a:off x="2673350" y="3871913"/>
            <a:ext cx="1973263" cy="1346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9345" name="Line 19"/>
          <p:cNvSpPr>
            <a:spLocks noChangeShapeType="1"/>
          </p:cNvSpPr>
          <p:nvPr/>
        </p:nvSpPr>
        <p:spPr bwMode="auto">
          <a:xfrm flipH="1">
            <a:off x="527050" y="2344738"/>
            <a:ext cx="2146300" cy="15017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9346" name="Line 20"/>
          <p:cNvSpPr>
            <a:spLocks noChangeShapeType="1"/>
          </p:cNvSpPr>
          <p:nvPr/>
        </p:nvSpPr>
        <p:spPr bwMode="auto">
          <a:xfrm>
            <a:off x="2644775" y="2376488"/>
            <a:ext cx="2043113" cy="15017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9347" name="Freeform 21"/>
          <p:cNvSpPr>
            <a:spLocks/>
          </p:cNvSpPr>
          <p:nvPr/>
        </p:nvSpPr>
        <p:spPr bwMode="auto">
          <a:xfrm rot="-184979">
            <a:off x="2824163" y="3509963"/>
            <a:ext cx="4576762" cy="196850"/>
          </a:xfrm>
          <a:custGeom>
            <a:avLst/>
            <a:gdLst>
              <a:gd name="T0" fmla="*/ 0 w 2985"/>
              <a:gd name="T1" fmla="*/ 2147483647 h 418"/>
              <a:gd name="T2" fmla="*/ 2147483647 w 2985"/>
              <a:gd name="T3" fmla="*/ 2147483647 h 418"/>
              <a:gd name="T4" fmla="*/ 2147483647 w 2985"/>
              <a:gd name="T5" fmla="*/ 0 h 418"/>
              <a:gd name="T6" fmla="*/ 0 60000 65536"/>
              <a:gd name="T7" fmla="*/ 0 60000 65536"/>
              <a:gd name="T8" fmla="*/ 0 60000 65536"/>
              <a:gd name="T9" fmla="*/ 0 w 2985"/>
              <a:gd name="T10" fmla="*/ 0 h 418"/>
              <a:gd name="T11" fmla="*/ 2985 w 2985"/>
              <a:gd name="T12" fmla="*/ 418 h 4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85" h="418">
                <a:moveTo>
                  <a:pt x="0" y="24"/>
                </a:moveTo>
                <a:cubicBezTo>
                  <a:pt x="530" y="221"/>
                  <a:pt x="1061" y="418"/>
                  <a:pt x="1558" y="414"/>
                </a:cubicBezTo>
                <a:cubicBezTo>
                  <a:pt x="2055" y="410"/>
                  <a:pt x="2747" y="69"/>
                  <a:pt x="2985" y="0"/>
                </a:cubicBezTo>
              </a:path>
            </a:pathLst>
          </a:custGeom>
          <a:noFill/>
          <a:ln w="38100" cap="flat" cmpd="sng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9348" name="Text Box 22"/>
          <p:cNvSpPr txBox="1">
            <a:spLocks noChangeArrowheads="1"/>
          </p:cNvSpPr>
          <p:nvPr/>
        </p:nvSpPr>
        <p:spPr bwMode="auto">
          <a:xfrm>
            <a:off x="4830763" y="3341043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Math A" pitchFamily="18" charset="2"/>
                <a:sym typeface="Symbol" pitchFamily="18" charset="2"/>
              </a:rPr>
              <a:t></a:t>
            </a:r>
            <a:endParaRPr lang="en-US" altLang="en-US" sz="2400">
              <a:solidFill>
                <a:schemeClr val="bg1"/>
              </a:solidFill>
              <a:latin typeface="Math A" pitchFamily="18" charset="2"/>
            </a:endParaRPr>
          </a:p>
        </p:txBody>
      </p:sp>
      <p:sp>
        <p:nvSpPr>
          <p:cNvPr id="99349" name="Text Box 23"/>
          <p:cNvSpPr txBox="1">
            <a:spLocks noChangeArrowheads="1"/>
          </p:cNvSpPr>
          <p:nvPr/>
        </p:nvSpPr>
        <p:spPr bwMode="auto">
          <a:xfrm>
            <a:off x="712788" y="1974850"/>
            <a:ext cx="245451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All concrete states</a:t>
            </a:r>
          </a:p>
        </p:txBody>
      </p:sp>
      <p:sp>
        <p:nvSpPr>
          <p:cNvPr id="99350" name="Text Box 24"/>
          <p:cNvSpPr txBox="1">
            <a:spLocks noChangeArrowheads="1"/>
          </p:cNvSpPr>
          <p:nvPr/>
        </p:nvSpPr>
        <p:spPr bwMode="auto">
          <a:xfrm>
            <a:off x="639763" y="3488913"/>
            <a:ext cx="182245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400" i="1" dirty="0">
                <a:solidFill>
                  <a:schemeClr val="bg1"/>
                </a:solidFill>
                <a:cs typeface="Arial" charset="0"/>
              </a:rPr>
              <a:t>{x: x </a:t>
            </a:r>
            <a:r>
              <a:rPr lang="en-US" sz="2400" i="1" dirty="0">
                <a:solidFill>
                  <a:schemeClr val="bg1"/>
                </a:solidFill>
                <a:cs typeface="Arial" charset="0"/>
                <a:sym typeface="Math B" pitchFamily="2" charset="2"/>
              </a:rPr>
              <a:t> Even}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716213" y="1682750"/>
            <a:ext cx="4889500" cy="1089025"/>
            <a:chOff x="1201" y="1700"/>
            <a:chExt cx="3080" cy="686"/>
          </a:xfrm>
        </p:grpSpPr>
        <p:sp>
          <p:nvSpPr>
            <p:cNvPr id="99355" name="Freeform 26"/>
            <p:cNvSpPr>
              <a:spLocks/>
            </p:cNvSpPr>
            <p:nvPr/>
          </p:nvSpPr>
          <p:spPr bwMode="auto">
            <a:xfrm rot="566972" flipH="1" flipV="1">
              <a:off x="1201" y="1922"/>
              <a:ext cx="3080" cy="464"/>
            </a:xfrm>
            <a:custGeom>
              <a:avLst/>
              <a:gdLst>
                <a:gd name="T0" fmla="*/ 0 w 2985"/>
                <a:gd name="T1" fmla="*/ 70 h 418"/>
                <a:gd name="T2" fmla="*/ 2132 w 2985"/>
                <a:gd name="T3" fmla="*/ 1177 h 418"/>
                <a:gd name="T4" fmla="*/ 4083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99356" name="Text Box 27"/>
            <p:cNvSpPr txBox="1">
              <a:spLocks noChangeArrowheads="1"/>
            </p:cNvSpPr>
            <p:nvPr/>
          </p:nvSpPr>
          <p:spPr bwMode="auto">
            <a:xfrm>
              <a:off x="2950" y="1700"/>
              <a:ext cx="19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bg1"/>
                  </a:solidFill>
                  <a:cs typeface="Arial" charset="0"/>
                  <a:sym typeface="Symbol" pitchFamily="18" charset="2"/>
                </a:rPr>
                <a:t>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693988" y="1771650"/>
            <a:ext cx="4889500" cy="993775"/>
            <a:chOff x="1207" y="1796"/>
            <a:chExt cx="3080" cy="626"/>
          </a:xfrm>
        </p:grpSpPr>
        <p:sp>
          <p:nvSpPr>
            <p:cNvPr id="99353" name="Freeform 29"/>
            <p:cNvSpPr>
              <a:spLocks/>
            </p:cNvSpPr>
            <p:nvPr/>
          </p:nvSpPr>
          <p:spPr bwMode="auto">
            <a:xfrm rot="566972" flipH="1" flipV="1">
              <a:off x="1207" y="1958"/>
              <a:ext cx="3080" cy="464"/>
            </a:xfrm>
            <a:custGeom>
              <a:avLst/>
              <a:gdLst>
                <a:gd name="T0" fmla="*/ 0 w 2985"/>
                <a:gd name="T1" fmla="*/ 70 h 418"/>
                <a:gd name="T2" fmla="*/ 2132 w 2985"/>
                <a:gd name="T3" fmla="*/ 1177 h 418"/>
                <a:gd name="T4" fmla="*/ 4083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99354" name="Text Box 30"/>
            <p:cNvSpPr txBox="1">
              <a:spLocks noChangeArrowheads="1"/>
            </p:cNvSpPr>
            <p:nvPr/>
          </p:nvSpPr>
          <p:spPr bwMode="auto">
            <a:xfrm>
              <a:off x="3095" y="1796"/>
              <a:ext cx="2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bg1"/>
                  </a:solidFill>
                  <a:latin typeface="Math A" pitchFamily="18" charset="2"/>
                  <a:sym typeface="Symbol" pitchFamily="18" charset="2"/>
                </a:rPr>
                <a:t>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smtClean="0"/>
              <a:t>(Best) Abstract Transformer</a:t>
            </a:r>
          </a:p>
        </p:txBody>
      </p:sp>
      <p:sp>
        <p:nvSpPr>
          <p:cNvPr id="130051" name="AutoShape 3"/>
          <p:cNvSpPr>
            <a:spLocks noChangeArrowheads="1"/>
          </p:cNvSpPr>
          <p:nvPr/>
        </p:nvSpPr>
        <p:spPr bwMode="auto">
          <a:xfrm>
            <a:off x="1092200" y="2286000"/>
            <a:ext cx="198120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bg1"/>
                </a:solidFill>
                <a:latin typeface="Tahoma" pitchFamily="34" charset="0"/>
              </a:rPr>
              <a:t>Concrete Representation</a:t>
            </a:r>
          </a:p>
        </p:txBody>
      </p:sp>
      <p:sp>
        <p:nvSpPr>
          <p:cNvPr id="130052" name="AutoShape 4"/>
          <p:cNvSpPr>
            <a:spLocks noChangeArrowheads="1"/>
          </p:cNvSpPr>
          <p:nvPr/>
        </p:nvSpPr>
        <p:spPr bwMode="auto">
          <a:xfrm>
            <a:off x="6235700" y="2286000"/>
            <a:ext cx="198120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bg1"/>
                </a:solidFill>
                <a:latin typeface="Tahoma" pitchFamily="34" charset="0"/>
              </a:rPr>
              <a:t>Concrete Representation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2100" y="3063875"/>
            <a:ext cx="1790700" cy="1741488"/>
            <a:chOff x="144" y="1978"/>
            <a:chExt cx="1128" cy="1097"/>
          </a:xfrm>
        </p:grpSpPr>
        <p:cxnSp>
          <p:nvCxnSpPr>
            <p:cNvPr id="101394" name="AutoShape 6"/>
            <p:cNvCxnSpPr>
              <a:cxnSpLocks noChangeShapeType="1"/>
              <a:stCxn id="101384" idx="0"/>
              <a:endCxn id="130051" idx="2"/>
            </p:cNvCxnSpPr>
            <p:nvPr/>
          </p:nvCxnSpPr>
          <p:spPr bwMode="auto">
            <a:xfrm flipV="1">
              <a:off x="1272" y="1978"/>
              <a:ext cx="0" cy="1097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01395" name="Text Box 7"/>
            <p:cNvSpPr txBox="1">
              <a:spLocks noChangeArrowheads="1"/>
            </p:cNvSpPr>
            <p:nvPr/>
          </p:nvSpPr>
          <p:spPr bwMode="auto">
            <a:xfrm>
              <a:off x="144" y="2355"/>
              <a:ext cx="11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bg1"/>
                  </a:solidFill>
                  <a:latin typeface="Tahoma" pitchFamily="34" charset="0"/>
                </a:rPr>
                <a:t>Concretization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226300" y="3063875"/>
            <a:ext cx="1517650" cy="1741488"/>
            <a:chOff x="4512" y="1978"/>
            <a:chExt cx="956" cy="1097"/>
          </a:xfrm>
        </p:grpSpPr>
        <p:cxnSp>
          <p:nvCxnSpPr>
            <p:cNvPr id="101392" name="AutoShape 9"/>
            <p:cNvCxnSpPr>
              <a:cxnSpLocks noChangeShapeType="1"/>
              <a:stCxn id="130052" idx="2"/>
              <a:endCxn id="101385" idx="0"/>
            </p:cNvCxnSpPr>
            <p:nvPr/>
          </p:nvCxnSpPr>
          <p:spPr bwMode="auto">
            <a:xfrm>
              <a:off x="4512" y="1978"/>
              <a:ext cx="0" cy="1097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01393" name="Text Box 10"/>
            <p:cNvSpPr txBox="1">
              <a:spLocks noChangeArrowheads="1"/>
            </p:cNvSpPr>
            <p:nvPr/>
          </p:nvSpPr>
          <p:spPr bwMode="auto">
            <a:xfrm>
              <a:off x="4560" y="2355"/>
              <a:ext cx="9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bg1"/>
                  </a:solidFill>
                  <a:latin typeface="Tahoma" pitchFamily="34" charset="0"/>
                </a:rPr>
                <a:t>Abstraction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073400" y="1951038"/>
            <a:ext cx="3162300" cy="1193800"/>
            <a:chOff x="1896" y="1229"/>
            <a:chExt cx="1992" cy="752"/>
          </a:xfrm>
        </p:grpSpPr>
        <p:cxnSp>
          <p:nvCxnSpPr>
            <p:cNvPr id="101389" name="AutoShape 12"/>
            <p:cNvCxnSpPr>
              <a:cxnSpLocks noChangeShapeType="1"/>
            </p:cNvCxnSpPr>
            <p:nvPr/>
          </p:nvCxnSpPr>
          <p:spPr bwMode="auto">
            <a:xfrm>
              <a:off x="1896" y="1685"/>
              <a:ext cx="1992" cy="0"/>
            </a:xfrm>
            <a:prstGeom prst="straightConnector1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101390" name="Text Box 13"/>
            <p:cNvSpPr txBox="1">
              <a:spLocks noChangeArrowheads="1"/>
            </p:cNvSpPr>
            <p:nvPr/>
          </p:nvSpPr>
          <p:spPr bwMode="auto">
            <a:xfrm>
              <a:off x="2048" y="1229"/>
              <a:ext cx="14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 smtClean="0">
                  <a:solidFill>
                    <a:schemeClr val="bg1"/>
                  </a:solidFill>
                  <a:latin typeface="Tahoma" pitchFamily="34" charset="0"/>
                </a:rPr>
                <a:t>Concrete Transition</a:t>
              </a:r>
              <a:endParaRPr lang="en-US" sz="2000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101391" name="Text Box 14"/>
            <p:cNvSpPr txBox="1">
              <a:spLocks noChangeArrowheads="1"/>
            </p:cNvSpPr>
            <p:nvPr/>
          </p:nvSpPr>
          <p:spPr bwMode="auto">
            <a:xfrm>
              <a:off x="2643" y="1731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bg1"/>
                  </a:solidFill>
                </a:rPr>
                <a:t>St</a:t>
              </a:r>
            </a:p>
          </p:txBody>
        </p:sp>
      </p:grpSp>
      <p:sp>
        <p:nvSpPr>
          <p:cNvPr id="101384" name="AutoShape 15"/>
          <p:cNvSpPr>
            <a:spLocks noChangeArrowheads="1"/>
          </p:cNvSpPr>
          <p:nvPr/>
        </p:nvSpPr>
        <p:spPr bwMode="auto">
          <a:xfrm>
            <a:off x="1092200" y="4805363"/>
            <a:ext cx="198120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bg1"/>
                </a:solidFill>
                <a:latin typeface="Tahoma" pitchFamily="34" charset="0"/>
              </a:rPr>
              <a:t>Abstract Representation</a:t>
            </a:r>
          </a:p>
        </p:txBody>
      </p:sp>
      <p:sp>
        <p:nvSpPr>
          <p:cNvPr id="101385" name="AutoShape 16"/>
          <p:cNvSpPr>
            <a:spLocks noChangeArrowheads="1"/>
          </p:cNvSpPr>
          <p:nvPr/>
        </p:nvSpPr>
        <p:spPr bwMode="auto">
          <a:xfrm>
            <a:off x="6235700" y="4805363"/>
            <a:ext cx="198120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bg1"/>
                </a:solidFill>
                <a:latin typeface="Tahoma" pitchFamily="34" charset="0"/>
              </a:rPr>
              <a:t>Abstract Representation</a:t>
            </a:r>
          </a:p>
        </p:txBody>
      </p:sp>
      <p:cxnSp>
        <p:nvCxnSpPr>
          <p:cNvPr id="101386" name="AutoShape 17"/>
          <p:cNvCxnSpPr>
            <a:cxnSpLocks noChangeShapeType="1"/>
          </p:cNvCxnSpPr>
          <p:nvPr/>
        </p:nvCxnSpPr>
        <p:spPr bwMode="auto">
          <a:xfrm>
            <a:off x="3073400" y="5194300"/>
            <a:ext cx="3162300" cy="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sp>
        <p:nvSpPr>
          <p:cNvPr id="101387" name="Text Box 18"/>
          <p:cNvSpPr txBox="1">
            <a:spLocks noChangeArrowheads="1"/>
          </p:cNvSpPr>
          <p:nvPr/>
        </p:nvSpPr>
        <p:spPr bwMode="auto">
          <a:xfrm>
            <a:off x="3425825" y="5408613"/>
            <a:ext cx="22814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itchFamily="34" charset="0"/>
              </a:rPr>
              <a:t>Abstract Transition</a:t>
            </a:r>
            <a:endParaRPr lang="en-US" sz="20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1388" name="Text Box 19"/>
          <p:cNvSpPr txBox="1">
            <a:spLocks noChangeArrowheads="1"/>
          </p:cNvSpPr>
          <p:nvPr/>
        </p:nvSpPr>
        <p:spPr bwMode="auto">
          <a:xfrm>
            <a:off x="4259263" y="4797425"/>
            <a:ext cx="395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animBg="1" autoUpdateAnimBg="0"/>
      <p:bldP spid="130052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2250"/>
            <a:ext cx="7772400" cy="844550"/>
          </a:xfrm>
        </p:spPr>
        <p:txBody>
          <a:bodyPr/>
          <a:lstStyle/>
          <a:p>
            <a:r>
              <a:rPr lang="en-US" dirty="0" smtClean="0"/>
              <a:t>Odd/Even Abstract Interpretation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81000" y="1320800"/>
            <a:ext cx="4572000" cy="267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1: while  </a:t>
            </a:r>
            <a:r>
              <a:rPr lang="en-US" sz="2400" dirty="0">
                <a:solidFill>
                  <a:schemeClr val="bg1"/>
                </a:solidFill>
              </a:rPr>
              <a:t>(x !=1)</a:t>
            </a:r>
            <a:r>
              <a:rPr lang="en-US" sz="2400" baseline="30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  do {   </a:t>
            </a:r>
          </a:p>
          <a:p>
            <a:pPr algn="l">
              <a:buFont typeface="Monotype Sorts" pitchFamily="2" charset="2"/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2: if   </a:t>
            </a:r>
            <a:r>
              <a:rPr lang="en-US" sz="2400" dirty="0">
                <a:solidFill>
                  <a:schemeClr val="bg1"/>
                </a:solidFill>
              </a:rPr>
              <a:t>(x %2) == 0</a:t>
            </a:r>
            <a:endParaRPr lang="en-US" sz="2400" baseline="30000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</a:rPr>
              <a:t> 	</a:t>
            </a: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>
                <a:solidFill>
                  <a:schemeClr val="bg1"/>
                </a:solidFill>
              </a:rPr>
              <a:t>{ </a:t>
            </a:r>
            <a:r>
              <a:rPr lang="en-US" sz="2400" dirty="0" smtClean="0">
                <a:solidFill>
                  <a:schemeClr val="bg1"/>
                </a:solidFill>
              </a:rPr>
              <a:t>3: x </a:t>
            </a:r>
            <a:r>
              <a:rPr lang="en-US" sz="2400" dirty="0">
                <a:solidFill>
                  <a:schemeClr val="bg1"/>
                </a:solidFill>
              </a:rPr>
              <a:t>:= x / 2; }</a:t>
            </a:r>
            <a:r>
              <a:rPr lang="en-US" sz="2400" baseline="30000" dirty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      else     </a:t>
            </a:r>
            <a:endParaRPr lang="en-US" sz="2400" dirty="0">
              <a:solidFill>
                <a:schemeClr val="bg1"/>
              </a:solidFill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>
                <a:solidFill>
                  <a:schemeClr val="bg1"/>
                </a:solidFill>
              </a:rPr>
              <a:t>{ </a:t>
            </a:r>
            <a:r>
              <a:rPr lang="en-US" sz="2400" dirty="0" smtClean="0">
                <a:solidFill>
                  <a:schemeClr val="bg1"/>
                </a:solidFill>
              </a:rPr>
              <a:t>4 </a:t>
            </a:r>
            <a:r>
              <a:rPr lang="en-US" sz="2400" dirty="0" smtClean="0">
                <a:solidFill>
                  <a:srgbClr val="FFFF00"/>
                </a:solidFill>
              </a:rPr>
              <a:t>: x </a:t>
            </a:r>
            <a:r>
              <a:rPr lang="en-US" sz="2400" dirty="0">
                <a:solidFill>
                  <a:srgbClr val="FFFF00"/>
                </a:solidFill>
              </a:rPr>
              <a:t>:= x * 3 + 1; 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</a:rPr>
              <a:t>          </a:t>
            </a:r>
            <a:r>
              <a:rPr lang="en-US" sz="2400" dirty="0" smtClean="0">
                <a:solidFill>
                  <a:schemeClr val="bg1"/>
                </a:solidFill>
              </a:rPr>
              <a:t>     5: assert </a:t>
            </a:r>
            <a:r>
              <a:rPr lang="en-US" sz="2400" dirty="0">
                <a:solidFill>
                  <a:schemeClr val="bg1"/>
                </a:solidFill>
              </a:rPr>
              <a:t>(x %2 ==0); } </a:t>
            </a:r>
          </a:p>
          <a:p>
            <a:pPr algn="l" rtl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6: }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381000" y="5348288"/>
            <a:ext cx="13604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b="1">
                <a:solidFill>
                  <a:schemeClr val="accent2"/>
                </a:solidFill>
                <a:cs typeface="Arial" charset="0"/>
              </a:rPr>
              <a:t>/* x=O*/</a:t>
            </a:r>
            <a:endParaRPr lang="en-US" i="1"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308600" y="1206500"/>
            <a:ext cx="1447800" cy="562630"/>
          </a:xfrm>
          <a:prstGeom prst="ellips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1: ?</a:t>
            </a:r>
          </a:p>
        </p:txBody>
      </p:sp>
      <p:grpSp>
        <p:nvGrpSpPr>
          <p:cNvPr id="2" name="Group 31"/>
          <p:cNvGrpSpPr/>
          <p:nvPr/>
        </p:nvGrpSpPr>
        <p:grpSpPr>
          <a:xfrm>
            <a:off x="5524500" y="1769130"/>
            <a:ext cx="1447800" cy="1727200"/>
            <a:chOff x="5524500" y="1769130"/>
            <a:chExt cx="1447800" cy="1727200"/>
          </a:xfrm>
        </p:grpSpPr>
        <p:sp>
          <p:nvSpPr>
            <p:cNvPr id="15" name="Oval 14"/>
            <p:cNvSpPr/>
            <p:nvPr/>
          </p:nvSpPr>
          <p:spPr bwMode="auto">
            <a:xfrm>
              <a:off x="5524500" y="2933700"/>
              <a:ext cx="1447800" cy="562630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2: ?</a:t>
              </a:r>
            </a:p>
          </p:txBody>
        </p:sp>
        <p:cxnSp>
          <p:nvCxnSpPr>
            <p:cNvPr id="22" name="Straight Arrow Connector 21"/>
            <p:cNvCxnSpPr>
              <a:stCxn id="14" idx="4"/>
              <a:endCxn id="15" idx="0"/>
            </p:cNvCxnSpPr>
            <p:nvPr/>
          </p:nvCxnSpPr>
          <p:spPr bwMode="auto">
            <a:xfrm>
              <a:off x="6032500" y="1769130"/>
              <a:ext cx="215900" cy="11645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32"/>
          <p:cNvGrpSpPr/>
          <p:nvPr/>
        </p:nvGrpSpPr>
        <p:grpSpPr>
          <a:xfrm>
            <a:off x="6756400" y="1487815"/>
            <a:ext cx="1663700" cy="890915"/>
            <a:chOff x="6756400" y="1487815"/>
            <a:chExt cx="1663700" cy="890915"/>
          </a:xfrm>
        </p:grpSpPr>
        <p:sp>
          <p:nvSpPr>
            <p:cNvPr id="20" name="Oval 19"/>
            <p:cNvSpPr/>
            <p:nvPr/>
          </p:nvSpPr>
          <p:spPr bwMode="auto">
            <a:xfrm>
              <a:off x="6972300" y="1816100"/>
              <a:ext cx="1447800" cy="562630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: </a:t>
              </a:r>
              <a:r>
                <a:rPr lang="en-US" sz="2000" dirty="0" smtClean="0">
                  <a:solidFill>
                    <a:schemeClr val="bg1"/>
                  </a:solidFill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4" name="Straight Arrow Connector 23"/>
            <p:cNvCxnSpPr>
              <a:stCxn id="14" idx="6"/>
              <a:endCxn id="20" idx="0"/>
            </p:cNvCxnSpPr>
            <p:nvPr/>
          </p:nvCxnSpPr>
          <p:spPr bwMode="auto">
            <a:xfrm>
              <a:off x="6756400" y="1487815"/>
              <a:ext cx="939800" cy="32828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33"/>
          <p:cNvGrpSpPr/>
          <p:nvPr/>
        </p:nvGrpSpPr>
        <p:grpSpPr>
          <a:xfrm>
            <a:off x="4673600" y="3496330"/>
            <a:ext cx="1574800" cy="901700"/>
            <a:chOff x="4673600" y="3496330"/>
            <a:chExt cx="1574800" cy="901700"/>
          </a:xfrm>
        </p:grpSpPr>
        <p:sp>
          <p:nvSpPr>
            <p:cNvPr id="17" name="Oval 16"/>
            <p:cNvSpPr/>
            <p:nvPr/>
          </p:nvSpPr>
          <p:spPr bwMode="auto">
            <a:xfrm>
              <a:off x="4673600" y="3835400"/>
              <a:ext cx="1447800" cy="562630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3: E</a:t>
              </a:r>
            </a:p>
          </p:txBody>
        </p:sp>
        <p:cxnSp>
          <p:nvCxnSpPr>
            <p:cNvPr id="26" name="Straight Arrow Connector 25"/>
            <p:cNvCxnSpPr>
              <a:stCxn id="15" idx="4"/>
              <a:endCxn id="17" idx="0"/>
            </p:cNvCxnSpPr>
            <p:nvPr/>
          </p:nvCxnSpPr>
          <p:spPr bwMode="auto">
            <a:xfrm flipH="1">
              <a:off x="5397500" y="3496330"/>
              <a:ext cx="850900" cy="3390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34"/>
          <p:cNvGrpSpPr/>
          <p:nvPr/>
        </p:nvGrpSpPr>
        <p:grpSpPr>
          <a:xfrm>
            <a:off x="6248400" y="3496330"/>
            <a:ext cx="1651000" cy="901700"/>
            <a:chOff x="6248400" y="3496330"/>
            <a:chExt cx="1651000" cy="901700"/>
          </a:xfrm>
        </p:grpSpPr>
        <p:sp>
          <p:nvSpPr>
            <p:cNvPr id="18" name="Oval 17"/>
            <p:cNvSpPr/>
            <p:nvPr/>
          </p:nvSpPr>
          <p:spPr bwMode="auto">
            <a:xfrm>
              <a:off x="6451600" y="3835400"/>
              <a:ext cx="1447800" cy="562630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4: </a:t>
              </a:r>
              <a:r>
                <a:rPr lang="en-US" sz="2000" dirty="0" smtClean="0">
                  <a:solidFill>
                    <a:schemeClr val="bg1"/>
                  </a:solidFill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Straight Arrow Connector 28"/>
            <p:cNvCxnSpPr>
              <a:stCxn id="15" idx="4"/>
              <a:endCxn id="18" idx="0"/>
            </p:cNvCxnSpPr>
            <p:nvPr/>
          </p:nvCxnSpPr>
          <p:spPr bwMode="auto">
            <a:xfrm>
              <a:off x="6248400" y="3496330"/>
              <a:ext cx="927100" cy="3390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" name="Group 35"/>
          <p:cNvGrpSpPr/>
          <p:nvPr/>
        </p:nvGrpSpPr>
        <p:grpSpPr>
          <a:xfrm>
            <a:off x="6451600" y="4398030"/>
            <a:ext cx="1447800" cy="1028700"/>
            <a:chOff x="6451600" y="4398030"/>
            <a:chExt cx="1447800" cy="1028700"/>
          </a:xfrm>
        </p:grpSpPr>
        <p:sp>
          <p:nvSpPr>
            <p:cNvPr id="19" name="Oval 18"/>
            <p:cNvSpPr/>
            <p:nvPr/>
          </p:nvSpPr>
          <p:spPr bwMode="auto">
            <a:xfrm>
              <a:off x="6451600" y="4864100"/>
              <a:ext cx="1447800" cy="562630"/>
            </a:xfrm>
            <a:prstGeom prst="ellips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5: E</a:t>
              </a:r>
            </a:p>
          </p:txBody>
        </p:sp>
        <p:cxnSp>
          <p:nvCxnSpPr>
            <p:cNvPr id="31" name="Straight Arrow Connector 30"/>
            <p:cNvCxnSpPr>
              <a:stCxn id="18" idx="4"/>
              <a:endCxn id="19" idx="0"/>
            </p:cNvCxnSpPr>
            <p:nvPr/>
          </p:nvCxnSpPr>
          <p:spPr bwMode="auto">
            <a:xfrm>
              <a:off x="7175500" y="4398030"/>
              <a:ext cx="0" cy="46607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8" name="Curved Connector 37"/>
          <p:cNvCxnSpPr>
            <a:stCxn id="17" idx="2"/>
            <a:endCxn id="14" idx="2"/>
          </p:cNvCxnSpPr>
          <p:nvPr/>
        </p:nvCxnSpPr>
        <p:spPr bwMode="auto">
          <a:xfrm rot="10800000" flipH="1">
            <a:off x="4673600" y="1487815"/>
            <a:ext cx="635000" cy="2628900"/>
          </a:xfrm>
          <a:prstGeom prst="curvedConnector3">
            <a:avLst>
              <a:gd name="adj1" fmla="val -36000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19" idx="6"/>
            <a:endCxn id="14" idx="5"/>
          </p:cNvCxnSpPr>
          <p:nvPr/>
        </p:nvCxnSpPr>
        <p:spPr bwMode="auto">
          <a:xfrm flipH="1" flipV="1">
            <a:off x="6544374" y="1686735"/>
            <a:ext cx="1355026" cy="3458680"/>
          </a:xfrm>
          <a:prstGeom prst="curvedConnector4">
            <a:avLst>
              <a:gd name="adj1" fmla="val -16871"/>
              <a:gd name="adj2" fmla="val 5838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Abstract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method for building static analyzers</a:t>
            </a:r>
          </a:p>
          <a:p>
            <a:r>
              <a:rPr lang="en-US" dirty="0" smtClean="0"/>
              <a:t>A lot of techniques:</a:t>
            </a:r>
          </a:p>
          <a:p>
            <a:pPr lvl="1"/>
            <a:r>
              <a:rPr lang="en-US" dirty="0" smtClean="0"/>
              <a:t>join, meet, widening, narrowing, procedures</a:t>
            </a:r>
          </a:p>
          <a:p>
            <a:r>
              <a:rPr lang="en-US" dirty="0" smtClean="0"/>
              <a:t>Can be combined with theorem </a:t>
            </a:r>
            <a:r>
              <a:rPr lang="en-US" dirty="0" err="1" smtClean="0"/>
              <a:t>provers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5648"/>
            <a:ext cx="7772400" cy="1143000"/>
          </a:xfrm>
        </p:spPr>
        <p:txBody>
          <a:bodyPr/>
          <a:lstStyle/>
          <a:p>
            <a:r>
              <a:rPr lang="en-US" sz="4000" dirty="0" smtClean="0"/>
              <a:t>Tentative Schedule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08512"/>
          <a:ext cx="6096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503"/>
                <a:gridCol w="46014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20/3 10-13, Scriber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 309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 Solvers for propositional logic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Beyond propositional logic: SMT Solvers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Symbolic</a:t>
                      </a:r>
                      <a:r>
                        <a:rPr lang="en-US" baseline="0" dirty="0" smtClean="0"/>
                        <a:t> Reasoning with SMT Solvers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Concolic</a:t>
                      </a:r>
                      <a:r>
                        <a:rPr lang="en-US" dirty="0" smtClean="0"/>
                        <a:t> Testing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Bounded Model Checking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SAT based inductive reasoning(</a:t>
                      </a:r>
                      <a:r>
                        <a:rPr lang="en-US" dirty="0" err="1" smtClean="0"/>
                        <a:t>Interpolants</a:t>
                      </a:r>
                      <a:r>
                        <a:rPr lang="en-US" dirty="0" smtClean="0"/>
                        <a:t>)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Introduction to Abstract Interpretation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Pointers</a:t>
                      </a:r>
                      <a:r>
                        <a:rPr lang="en-US" baseline="0" dirty="0" smtClean="0"/>
                        <a:t> and Shape Analysis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Applications to Shape Analysis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Property</a:t>
                      </a:r>
                      <a:r>
                        <a:rPr lang="en-US" baseline="0" dirty="0" smtClean="0"/>
                        <a:t> Directed Abstract Interpretation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5562600" cy="914400"/>
          </a:xfrm>
        </p:spPr>
        <p:txBody>
          <a:bodyPr/>
          <a:lstStyle/>
          <a:p>
            <a:r>
              <a:rPr lang="en-US" sz="3600" dirty="0" smtClean="0"/>
              <a:t>Software is Everywhere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28600" y="2971800"/>
            <a:ext cx="2829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0" dirty="0" smtClean="0">
                <a:solidFill>
                  <a:srgbClr val="FF0000"/>
                </a:solidFill>
                <a:latin typeface="Consolas"/>
                <a:ea typeface="+mj-ea"/>
                <a:cs typeface="+mj-cs"/>
              </a:rPr>
              <a:t>Exploitable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27083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Exploitable </a:t>
            </a:r>
            <a:r>
              <a:rPr lang="en-US" sz="3200" dirty="0" smtClean="0"/>
              <a:t>Software is Everywhere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746941">
            <a:off x="368517" y="1641442"/>
            <a:ext cx="4572000" cy="1477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The Sony PlayStation Network breach: An identity-theft bonanza</a:t>
            </a:r>
          </a:p>
          <a:p>
            <a:r>
              <a:rPr lang="en-US" dirty="0"/>
              <a:t>Massive Sony PlayStation data breach puts about 77 million people at higher risk of fraud</a:t>
            </a:r>
          </a:p>
          <a:p>
            <a:r>
              <a:rPr lang="en-US" dirty="0" smtClean="0"/>
              <a:t>(April 2011)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838942">
            <a:off x="4406654" y="1929130"/>
            <a:ext cx="4267200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RSA hacked, information leaks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RSA's </a:t>
            </a:r>
            <a:r>
              <a:rPr lang="en-US" dirty="0"/>
              <a:t>corporate network suffered what RSA describes as a successful advanced persistent threat attack, and "certain information" was stolen that can somehow affect the </a:t>
            </a:r>
            <a:r>
              <a:rPr lang="en-US" dirty="0">
                <a:hlinkClick r:id="rId2"/>
              </a:rPr>
              <a:t>security</a:t>
            </a:r>
            <a:r>
              <a:rPr lang="en-US" dirty="0"/>
              <a:t> of </a:t>
            </a:r>
            <a:r>
              <a:rPr lang="en-US" dirty="0" err="1"/>
              <a:t>SecurID</a:t>
            </a:r>
            <a:r>
              <a:rPr lang="en-US" dirty="0"/>
              <a:t> </a:t>
            </a:r>
            <a:r>
              <a:rPr lang="en-US" dirty="0" smtClean="0"/>
              <a:t>authentication</a:t>
            </a:r>
          </a:p>
          <a:p>
            <a:r>
              <a:rPr lang="en-US" dirty="0" smtClean="0"/>
              <a:t>(March 2011)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36196">
            <a:off x="470926" y="2352699"/>
            <a:ext cx="4242314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/>
              <a:t>Stuxnet</a:t>
            </a:r>
            <a:r>
              <a:rPr lang="en-US" b="1" dirty="0"/>
              <a:t> Worm Still Out of Control at Iran's Nuclear Sites, Experts Say</a:t>
            </a:r>
            <a:br>
              <a:rPr lang="en-US" b="1" dirty="0"/>
            </a:br>
            <a:endParaRPr lang="en-US" b="1" dirty="0" smtClean="0"/>
          </a:p>
          <a:p>
            <a:r>
              <a:rPr lang="en-US" dirty="0"/>
              <a:t>The </a:t>
            </a:r>
            <a:r>
              <a:rPr lang="en-US" dirty="0" err="1"/>
              <a:t>Stuxnet</a:t>
            </a:r>
            <a:r>
              <a:rPr lang="en-US" dirty="0"/>
              <a:t> worm, named after initials found in its code, is </a:t>
            </a:r>
            <a:r>
              <a:rPr lang="en-US" b="1" dirty="0">
                <a:solidFill>
                  <a:srgbClr val="FFFF00"/>
                </a:solidFill>
              </a:rPr>
              <a:t>the most sophisticated </a:t>
            </a:r>
            <a:r>
              <a:rPr lang="en-US" b="1" dirty="0" err="1">
                <a:solidFill>
                  <a:srgbClr val="FFFF00"/>
                </a:solidFill>
              </a:rPr>
              <a:t>cyberweapon</a:t>
            </a:r>
            <a:r>
              <a:rPr lang="en-US" b="1" dirty="0">
                <a:solidFill>
                  <a:srgbClr val="FFFF00"/>
                </a:solidFill>
              </a:rPr>
              <a:t> ever created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(December 2010)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0796056">
            <a:off x="465044" y="3883752"/>
            <a:ext cx="7147105" cy="20313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Security Advisory for Adobe Flash Player, Adobe Reader and </a:t>
            </a:r>
            <a:r>
              <a:rPr lang="en-US" b="1" dirty="0" smtClean="0"/>
              <a:t>Acrobat</a:t>
            </a:r>
          </a:p>
          <a:p>
            <a:r>
              <a:rPr lang="en-US" dirty="0"/>
              <a:t>This vulnerability </a:t>
            </a:r>
            <a:r>
              <a:rPr lang="en-US" dirty="0" smtClean="0"/>
              <a:t>could </a:t>
            </a:r>
            <a:r>
              <a:rPr lang="en-US" dirty="0"/>
              <a:t>cause a crash and potentially </a:t>
            </a:r>
            <a:r>
              <a:rPr lang="en-US" b="1" dirty="0">
                <a:solidFill>
                  <a:srgbClr val="FFFF00"/>
                </a:solidFill>
              </a:rPr>
              <a:t>allow an attacker to take control of the affected system</a:t>
            </a:r>
            <a:r>
              <a:rPr lang="en-US" dirty="0"/>
              <a:t>. There are reports that this vulnerability is being exploited in the wild in targeted attacks via a Flash (.</a:t>
            </a:r>
            <a:r>
              <a:rPr lang="en-US" dirty="0" err="1"/>
              <a:t>swf</a:t>
            </a:r>
            <a:r>
              <a:rPr lang="en-US" dirty="0"/>
              <a:t>) file embedded in a Microsoft Excel (.</a:t>
            </a:r>
            <a:r>
              <a:rPr lang="en-US" dirty="0" err="1"/>
              <a:t>xls</a:t>
            </a:r>
            <a:r>
              <a:rPr lang="en-US" dirty="0"/>
              <a:t>) file delivered as an email attachment.</a:t>
            </a:r>
          </a:p>
          <a:p>
            <a:r>
              <a:rPr lang="en-US" dirty="0" smtClean="0"/>
              <a:t>(March 2011)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2724">
            <a:off x="4240334" y="4570725"/>
            <a:ext cx="4107733" cy="20313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RSA tokens may be behind major network security problems at Lockheed Martin</a:t>
            </a:r>
          </a:p>
          <a:p>
            <a:r>
              <a:rPr lang="en-US" dirty="0"/>
              <a:t>Lockheed Martin remote access network, protected by </a:t>
            </a:r>
            <a:r>
              <a:rPr lang="en-US" dirty="0" err="1"/>
              <a:t>SecurID</a:t>
            </a:r>
            <a:r>
              <a:rPr lang="en-US" dirty="0"/>
              <a:t> tokens, has been shut down</a:t>
            </a:r>
          </a:p>
          <a:p>
            <a:r>
              <a:rPr lang="en-US" dirty="0" smtClean="0"/>
              <a:t>(May 2011)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398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407150" y="4419600"/>
            <a:ext cx="1981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da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416982" y="4409768"/>
            <a:ext cx="1981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return address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407150" y="1524000"/>
            <a:ext cx="1981200" cy="472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14"/>
            <a:ext cx="7772400" cy="914400"/>
          </a:xfrm>
        </p:spPr>
        <p:txBody>
          <a:bodyPr/>
          <a:lstStyle/>
          <a:p>
            <a:r>
              <a:rPr lang="en-US" smtClean="0"/>
              <a:t>Buffer Overrun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1524000"/>
            <a:ext cx="52578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(char *x) {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[2];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x);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main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[]) {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[1]);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64350" y="6400800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memory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6407150" y="2362200"/>
            <a:ext cx="1981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07150" y="4876800"/>
            <a:ext cx="1981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Saved FP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6407150" y="5334000"/>
            <a:ext cx="1981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char* x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6407150" y="5791200"/>
            <a:ext cx="1981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buf</a:t>
            </a:r>
            <a:r>
              <a:rPr lang="en-US" sz="2000" dirty="0" smtClean="0"/>
              <a:t>[2]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7092333" y="3593482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6407150" y="5791200"/>
            <a:ext cx="1981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ab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6407150" y="5334000"/>
            <a:ext cx="1981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ra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6407150" y="4876800"/>
            <a:ext cx="1981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6407150" y="1524000"/>
            <a:ext cx="1981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ame 20"/>
          <p:cNvSpPr/>
          <p:nvPr/>
        </p:nvSpPr>
        <p:spPr>
          <a:xfrm>
            <a:off x="768350" y="4876800"/>
            <a:ext cx="4419600" cy="1371600"/>
          </a:xfrm>
          <a:prstGeom prst="frame">
            <a:avLst>
              <a:gd name="adj1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&gt; .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abracadabra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Segmentation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fault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6150" y="6324600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erminal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16150" y="4101068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source code</a:t>
            </a:r>
          </a:p>
        </p:txBody>
      </p:sp>
      <p:pic>
        <p:nvPicPr>
          <p:cNvPr id="25" name="Picture 24" descr="machine code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028" y="1536700"/>
            <a:ext cx="1962622" cy="8128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081369" y="1752600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foo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28" name="Picture 27" descr="machine code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028" y="2374900"/>
            <a:ext cx="1962622" cy="812800"/>
          </a:xfrm>
          <a:prstGeom prst="rect">
            <a:avLst/>
          </a:prstGeom>
        </p:spPr>
      </p:pic>
      <p:cxnSp>
        <p:nvCxnSpPr>
          <p:cNvPr id="34" name="Elbow Connector 33"/>
          <p:cNvCxnSpPr>
            <a:stCxn id="18" idx="3"/>
            <a:endCxn id="4" idx="3"/>
          </p:cNvCxnSpPr>
          <p:nvPr/>
        </p:nvCxnSpPr>
        <p:spPr>
          <a:xfrm flipV="1">
            <a:off x="8388350" y="3886200"/>
            <a:ext cx="12700" cy="762000"/>
          </a:xfrm>
          <a:prstGeom prst="bentConnector3">
            <a:avLst>
              <a:gd name="adj1" fmla="val 30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ight Arrow 42"/>
          <p:cNvSpPr/>
          <p:nvPr/>
        </p:nvSpPr>
        <p:spPr>
          <a:xfrm>
            <a:off x="584200" y="2349500"/>
            <a:ext cx="425450" cy="1397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Elbow Connector 35"/>
          <p:cNvCxnSpPr>
            <a:stCxn id="18" idx="3"/>
            <a:endCxn id="25" idx="3"/>
          </p:cNvCxnSpPr>
          <p:nvPr/>
        </p:nvCxnSpPr>
        <p:spPr>
          <a:xfrm flipH="1" flipV="1">
            <a:off x="8375650" y="1943100"/>
            <a:ext cx="12700" cy="2705100"/>
          </a:xfrm>
          <a:prstGeom prst="bentConnector3">
            <a:avLst>
              <a:gd name="adj1" fmla="val -180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405233" y="693438"/>
            <a:ext cx="19812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Picture 37" descr="machine code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62" y="708025"/>
            <a:ext cx="1962622" cy="8128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872372" y="895350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2108" y="2514600"/>
            <a:ext cx="129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main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39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-2.77778E-6 0.035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  <p:bldP spid="16" grpId="0" animBg="1"/>
      <p:bldP spid="17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772400" cy="914400"/>
          </a:xfrm>
        </p:spPr>
        <p:txBody>
          <a:bodyPr/>
          <a:lstStyle/>
          <a:p>
            <a:r>
              <a:rPr lang="en-US" dirty="0" smtClean="0"/>
              <a:t>Buffer Overrun Exploits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914400"/>
            <a:ext cx="8077200" cy="56645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check_authentication</a:t>
            </a:r>
            <a:r>
              <a:rPr lang="en-US" sz="2000" dirty="0"/>
              <a:t>(char *</a:t>
            </a:r>
            <a:r>
              <a:rPr lang="en-US" sz="2000" dirty="0">
                <a:solidFill>
                  <a:srgbClr val="FFFF00"/>
                </a:solidFill>
              </a:rPr>
              <a:t>password</a:t>
            </a:r>
            <a:r>
              <a:rPr lang="en-US" sz="2000" dirty="0"/>
              <a:t>) {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auth_flag</a:t>
            </a:r>
            <a:r>
              <a:rPr lang="en-US" sz="2000" dirty="0"/>
              <a:t> = 0;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char </a:t>
            </a:r>
            <a:r>
              <a:rPr lang="en-US" sz="2000" dirty="0" err="1"/>
              <a:t>password_buffer</a:t>
            </a:r>
            <a:r>
              <a:rPr lang="en-US" sz="2000" dirty="0"/>
              <a:t>[16];	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FF00"/>
                </a:solidFill>
              </a:rPr>
              <a:t>      </a:t>
            </a:r>
            <a:r>
              <a:rPr lang="en-US" sz="2000" dirty="0" err="1" smtClean="0">
                <a:solidFill>
                  <a:srgbClr val="FFFF00"/>
                </a:solidFill>
              </a:rPr>
              <a:t>strcpy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</a:rPr>
              <a:t>password_buffer</a:t>
            </a:r>
            <a:r>
              <a:rPr lang="en-US" sz="2000" dirty="0">
                <a:solidFill>
                  <a:srgbClr val="FFFF00"/>
                </a:solidFill>
              </a:rPr>
              <a:t>, password</a:t>
            </a:r>
            <a:r>
              <a:rPr lang="en-US" sz="2000" dirty="0" smtClean="0">
                <a:solidFill>
                  <a:srgbClr val="FFFF00"/>
                </a:solidFill>
              </a:rPr>
              <a:t>);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     if(</a:t>
            </a:r>
            <a:r>
              <a:rPr lang="en-US" sz="2000" dirty="0" err="1" smtClean="0">
                <a:solidFill>
                  <a:srgbClr val="FFFF00"/>
                </a:solidFill>
              </a:rPr>
              <a:t>strcmp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</a:rPr>
              <a:t>password_buffer</a:t>
            </a:r>
            <a:r>
              <a:rPr lang="en-US" sz="2000" dirty="0">
                <a:solidFill>
                  <a:srgbClr val="FFFF00"/>
                </a:solidFill>
              </a:rPr>
              <a:t>, "</a:t>
            </a:r>
            <a:r>
              <a:rPr lang="en-US" sz="2000" dirty="0" err="1">
                <a:solidFill>
                  <a:srgbClr val="FFFF00"/>
                </a:solidFill>
              </a:rPr>
              <a:t>brillig</a:t>
            </a:r>
            <a:r>
              <a:rPr lang="en-US" sz="2000" dirty="0">
                <a:solidFill>
                  <a:srgbClr val="FFFF00"/>
                </a:solidFill>
              </a:rPr>
              <a:t>") == </a:t>
            </a:r>
            <a:r>
              <a:rPr lang="en-US" sz="2000" dirty="0" smtClean="0">
                <a:solidFill>
                  <a:srgbClr val="FFFF00"/>
                </a:solidFill>
              </a:rPr>
              <a:t>0)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auth_flag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= </a:t>
            </a:r>
            <a:r>
              <a:rPr lang="en-US" sz="2000" dirty="0" smtClean="0">
                <a:solidFill>
                  <a:srgbClr val="FFFF00"/>
                </a:solidFill>
              </a:rPr>
              <a:t>1;</a:t>
            </a:r>
          </a:p>
          <a:p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     if(</a:t>
            </a:r>
            <a:r>
              <a:rPr lang="en-US" sz="2000" dirty="0" err="1" smtClean="0">
                <a:solidFill>
                  <a:srgbClr val="FFFF00"/>
                </a:solidFill>
              </a:rPr>
              <a:t>strcmp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</a:rPr>
              <a:t>password_buffer</a:t>
            </a:r>
            <a:r>
              <a:rPr lang="en-US" sz="2000" dirty="0">
                <a:solidFill>
                  <a:srgbClr val="FFFF00"/>
                </a:solidFill>
              </a:rPr>
              <a:t>, "</a:t>
            </a:r>
            <a:r>
              <a:rPr lang="en-US" sz="2000" dirty="0" err="1">
                <a:solidFill>
                  <a:srgbClr val="FFFF00"/>
                </a:solidFill>
              </a:rPr>
              <a:t>outgrabe</a:t>
            </a:r>
            <a:r>
              <a:rPr lang="en-US" sz="2000" dirty="0">
                <a:solidFill>
                  <a:srgbClr val="FFFF00"/>
                </a:solidFill>
              </a:rPr>
              <a:t>") == </a:t>
            </a:r>
            <a:r>
              <a:rPr lang="en-US" sz="2000" dirty="0" smtClean="0">
                <a:solidFill>
                  <a:srgbClr val="FFFF00"/>
                </a:solidFill>
              </a:rPr>
              <a:t>0)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auth_flag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= 1;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return </a:t>
            </a:r>
            <a:r>
              <a:rPr lang="en-US" sz="2000" dirty="0" err="1"/>
              <a:t>auth_flag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argc</a:t>
            </a:r>
            <a:r>
              <a:rPr lang="en-US" sz="2000" dirty="0"/>
              <a:t>, char *</a:t>
            </a:r>
            <a:r>
              <a:rPr lang="en-US" sz="2000" dirty="0" err="1"/>
              <a:t>argv</a:t>
            </a:r>
            <a:r>
              <a:rPr lang="en-US" sz="2000" dirty="0"/>
              <a:t>[]) {	</a:t>
            </a:r>
            <a:r>
              <a:rPr lang="en-US" sz="2000" dirty="0" smtClean="0"/>
              <a:t>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if(</a:t>
            </a:r>
            <a:r>
              <a:rPr lang="en-US" sz="2000" dirty="0" err="1" smtClean="0"/>
              <a:t>check_authentication</a:t>
            </a:r>
            <a:r>
              <a:rPr lang="en-US" sz="2000" dirty="0" smtClean="0"/>
              <a:t>(</a:t>
            </a:r>
            <a:r>
              <a:rPr lang="en-US" sz="2000" dirty="0" err="1" smtClean="0"/>
              <a:t>argv</a:t>
            </a:r>
            <a:r>
              <a:rPr lang="en-US" sz="2000" dirty="0" smtClean="0"/>
              <a:t>[1</a:t>
            </a:r>
            <a:r>
              <a:rPr lang="en-US" sz="2000" dirty="0"/>
              <a:t>])) {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("\n-=-=-=-=-=-=-=-=-=-=-=-=-=-\n</a:t>
            </a:r>
            <a:r>
              <a:rPr lang="en-US" sz="2000" dirty="0" smtClean="0"/>
              <a:t>");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      Access Granted.\n");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("-=-=-=-=-=-=-=-=-=-=-=-=-=-\n");	}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else </a:t>
            </a:r>
            <a:r>
              <a:rPr lang="en-US" sz="2000" dirty="0"/>
              <a:t>		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("\</a:t>
            </a:r>
            <a:r>
              <a:rPr lang="en-US" sz="2000" dirty="0" err="1"/>
              <a:t>nAccess</a:t>
            </a:r>
            <a:r>
              <a:rPr lang="en-US" sz="2000" dirty="0"/>
              <a:t> Denied.\n");   </a:t>
            </a:r>
            <a:endParaRPr lang="en-US" sz="2000" dirty="0" smtClean="0"/>
          </a:p>
          <a:p>
            <a:r>
              <a:rPr lang="en-US" sz="2000" dirty="0" smtClean="0"/>
              <a:t>}</a:t>
            </a:r>
            <a:r>
              <a:rPr lang="en-US" sz="2000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2600" y="6553200"/>
            <a:ext cx="6492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(source: “hacking – the art of exploitation, 2</a:t>
            </a:r>
            <a:r>
              <a:rPr lang="en-US" sz="2400" baseline="30000" dirty="0" smtClean="0">
                <a:solidFill>
                  <a:schemeClr val="bg1"/>
                </a:solidFill>
              </a:rPr>
              <a:t>nd</a:t>
            </a:r>
            <a:r>
              <a:rPr lang="en-US" sz="2400" dirty="0" smtClean="0">
                <a:solidFill>
                  <a:schemeClr val="bg1"/>
                </a:solidFill>
              </a:rPr>
              <a:t> Ed”)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25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Attack</a:t>
            </a:r>
            <a:endParaRPr lang="en-US" dirty="0"/>
          </a:p>
        </p:txBody>
      </p:sp>
      <p:pic>
        <p:nvPicPr>
          <p:cNvPr id="6146" name="Picture 2" descr="Hacker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800" y="2514600"/>
            <a:ext cx="1627778" cy="18287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318398" y="2857499"/>
            <a:ext cx="2521975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023000" y="3314698"/>
            <a:ext cx="1143000" cy="22860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75208" y="2856877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evil input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673216" y="3314698"/>
            <a:ext cx="1143000" cy="22860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 descr="bomb(cartoon).c4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859" y="2628898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17235" y="4386090"/>
            <a:ext cx="4185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AAAAAAAAAAAA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4832" y="4268102"/>
            <a:ext cx="44935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-=-=-=-=-=-=-=-=-=-=-=-=-=-</a:t>
            </a:r>
          </a:p>
          <a:p>
            <a:r>
              <a:rPr lang="en-US" sz="2800" dirty="0"/>
              <a:t>      </a:t>
            </a:r>
            <a:r>
              <a:rPr lang="en-US" sz="2800" dirty="0">
                <a:solidFill>
                  <a:schemeClr val="bg1"/>
                </a:solidFill>
              </a:rPr>
              <a:t>Access Granted. 65</a:t>
            </a:r>
          </a:p>
          <a:p>
            <a:r>
              <a:rPr lang="en-US" sz="2400" dirty="0">
                <a:solidFill>
                  <a:schemeClr val="bg1"/>
                </a:solidFill>
              </a:rPr>
              <a:t>-=-=-=-=-=-=-=-=-=-=-=-=-=-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92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"/>
</p:tagLst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28575" cap="flat" cmpd="sng" algn="ctr">
          <a:solidFill>
            <a:schemeClr val="accent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25796</TotalTime>
  <Words>2034</Words>
  <Application>Microsoft Office PowerPoint</Application>
  <PresentationFormat>On-screen Show (4:3)</PresentationFormat>
  <Paragraphs>611</Paragraphs>
  <Slides>49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  <vt:variant>
        <vt:lpstr>Custom Shows</vt:lpstr>
      </vt:variant>
      <vt:variant>
        <vt:i4>2</vt:i4>
      </vt:variant>
    </vt:vector>
  </HeadingPairs>
  <TitlesOfParts>
    <vt:vector size="52" baseType="lpstr">
      <vt:lpstr>2_Default Design</vt:lpstr>
      <vt:lpstr>Automatic Software Verification</vt:lpstr>
      <vt:lpstr>Course Requirements</vt:lpstr>
      <vt:lpstr>Inspired by Other Courses</vt:lpstr>
      <vt:lpstr>Software is Everywhere</vt:lpstr>
      <vt:lpstr>Software is Everywhere</vt:lpstr>
      <vt:lpstr>Exploitable Software is Everywhere</vt:lpstr>
      <vt:lpstr>Buffer Overrun</vt:lpstr>
      <vt:lpstr>Buffer Overrun Exploits</vt:lpstr>
      <vt:lpstr>Attack</vt:lpstr>
      <vt:lpstr>Automatic Program Verification</vt:lpstr>
      <vt:lpstr>Example</vt:lpstr>
      <vt:lpstr>Undecidability </vt:lpstr>
      <vt:lpstr>Handling Undecidability</vt:lpstr>
      <vt:lpstr>Limited Programs</vt:lpstr>
      <vt:lpstr>Unsound Verification</vt:lpstr>
      <vt:lpstr>The SAT Problem</vt:lpstr>
      <vt:lpstr>Bounded Model Checking</vt:lpstr>
      <vt:lpstr>A Simple Example</vt:lpstr>
      <vt:lpstr>A Simple Example</vt:lpstr>
      <vt:lpstr>Summary Bounded Model Checking</vt:lpstr>
      <vt:lpstr>Concolic Testing</vt:lpstr>
      <vt:lpstr>A Motivating Example</vt:lpstr>
      <vt:lpstr>The Concolic Testing Algorithm</vt:lpstr>
      <vt:lpstr>Example Concolic Testing</vt:lpstr>
      <vt:lpstr>Summary Concolic Testing</vt:lpstr>
      <vt:lpstr>Invariant</vt:lpstr>
      <vt:lpstr>Temporary Cycle Creation</vt:lpstr>
      <vt:lpstr>Inductive Invariants</vt:lpstr>
      <vt:lpstr>Deductive Verification</vt:lpstr>
      <vt:lpstr>Summary Deductive Verification</vt:lpstr>
      <vt:lpstr>Deduction</vt:lpstr>
      <vt:lpstr>Transition Systems</vt:lpstr>
      <vt:lpstr>Example Transition System</vt:lpstr>
      <vt:lpstr>Abstract Interpretation</vt:lpstr>
      <vt:lpstr>Automatic Program Verification</vt:lpstr>
      <vt:lpstr>Interval Based Abstract Interpretation</vt:lpstr>
      <vt:lpstr>Interval Based Abstract Interpretation</vt:lpstr>
      <vt:lpstr>Interval Based Abstract Interpretation</vt:lpstr>
      <vt:lpstr>Shape-Based Abstract Interpretation</vt:lpstr>
      <vt:lpstr>Shape-Based Abstract Interpretation</vt:lpstr>
      <vt:lpstr>Odd/Even Abstract Interpretation</vt:lpstr>
      <vt:lpstr>Abstract Interpretation</vt:lpstr>
      <vt:lpstr>Odd/Even Abstract Interpretation</vt:lpstr>
      <vt:lpstr>Odd/Even Abstract Interpretation</vt:lpstr>
      <vt:lpstr>Odd/Even Abstract Interpretation</vt:lpstr>
      <vt:lpstr>(Best) Abstract Transformer</vt:lpstr>
      <vt:lpstr>Odd/Even Abstract Interpretation</vt:lpstr>
      <vt:lpstr>Summary Abstract Interpretation</vt:lpstr>
      <vt:lpstr>Tentative Schedule</vt:lpstr>
      <vt:lpstr>Custom Show 1</vt:lpstr>
      <vt:lpstr>Modular Reasoning</vt:lpstr>
    </vt:vector>
  </TitlesOfParts>
  <Company>Tel 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Software Verification</dc:title>
  <dc:creator>Mooly Sagiv</dc:creator>
  <cp:lastModifiedBy>msagiv</cp:lastModifiedBy>
  <cp:revision>1942</cp:revision>
  <dcterms:created xsi:type="dcterms:W3CDTF">1998-03-24T03:26:02Z</dcterms:created>
  <dcterms:modified xsi:type="dcterms:W3CDTF">2015-03-10T07:52:58Z</dcterms:modified>
</cp:coreProperties>
</file>