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937" r:id="rId2"/>
  </p:sldMasterIdLst>
  <p:notesMasterIdLst>
    <p:notesMasterId r:id="rId54"/>
  </p:notesMasterIdLst>
  <p:handoutMasterIdLst>
    <p:handoutMasterId r:id="rId55"/>
  </p:handoutMasterIdLst>
  <p:sldIdLst>
    <p:sldId id="309" r:id="rId3"/>
    <p:sldId id="385" r:id="rId4"/>
    <p:sldId id="386" r:id="rId5"/>
    <p:sldId id="387" r:id="rId6"/>
    <p:sldId id="388" r:id="rId7"/>
    <p:sldId id="389" r:id="rId8"/>
    <p:sldId id="390" r:id="rId9"/>
    <p:sldId id="391" r:id="rId10"/>
    <p:sldId id="392" r:id="rId11"/>
    <p:sldId id="393" r:id="rId12"/>
    <p:sldId id="394" r:id="rId13"/>
    <p:sldId id="395" r:id="rId14"/>
    <p:sldId id="396" r:id="rId15"/>
    <p:sldId id="422" r:id="rId16"/>
    <p:sldId id="398" r:id="rId17"/>
    <p:sldId id="400" r:id="rId18"/>
    <p:sldId id="397" r:id="rId19"/>
    <p:sldId id="401" r:id="rId20"/>
    <p:sldId id="406" r:id="rId21"/>
    <p:sldId id="423" r:id="rId22"/>
    <p:sldId id="403" r:id="rId23"/>
    <p:sldId id="407" r:id="rId24"/>
    <p:sldId id="408" r:id="rId25"/>
    <p:sldId id="425" r:id="rId26"/>
    <p:sldId id="426" r:id="rId27"/>
    <p:sldId id="427" r:id="rId28"/>
    <p:sldId id="428" r:id="rId29"/>
    <p:sldId id="429" r:id="rId30"/>
    <p:sldId id="430" r:id="rId31"/>
    <p:sldId id="431" r:id="rId32"/>
    <p:sldId id="432" r:id="rId33"/>
    <p:sldId id="433" r:id="rId34"/>
    <p:sldId id="434" r:id="rId35"/>
    <p:sldId id="435" r:id="rId36"/>
    <p:sldId id="436" r:id="rId37"/>
    <p:sldId id="437" r:id="rId38"/>
    <p:sldId id="438" r:id="rId39"/>
    <p:sldId id="439" r:id="rId40"/>
    <p:sldId id="440" r:id="rId41"/>
    <p:sldId id="441" r:id="rId42"/>
    <p:sldId id="451" r:id="rId43"/>
    <p:sldId id="452" r:id="rId44"/>
    <p:sldId id="453" r:id="rId45"/>
    <p:sldId id="454" r:id="rId46"/>
    <p:sldId id="455" r:id="rId47"/>
    <p:sldId id="456" r:id="rId48"/>
    <p:sldId id="457" r:id="rId49"/>
    <p:sldId id="458" r:id="rId50"/>
    <p:sldId id="459" r:id="rId51"/>
    <p:sldId id="460" r:id="rId52"/>
    <p:sldId id="421" r:id="rId53"/>
  </p:sldIdLst>
  <p:sldSz cx="9144000" cy="6858000" type="screen4x3"/>
  <p:notesSz cx="6985000" cy="9283700"/>
  <p:custShowLst>
    <p:custShow name="Custom Show 1" id="0">
      <p:sldLst>
        <p:sld r:id="rId3"/>
        <p:sld r:id="rId9"/>
        <p:sld r:id="rId14"/>
        <p:sld r:id="rId15"/>
        <p:sld r:id="rId17"/>
        <p:sld r:id="rId19"/>
        <p:sld r:id="rId53"/>
      </p:sldLst>
    </p:custShow>
  </p:custShowLst>
  <p:defaultTextStyle>
    <a:defPPr>
      <a:defRPr lang="he-IL"/>
    </a:defPPr>
    <a:lvl1pPr algn="ctr" rtl="0" eaLnBrk="0" fontAlgn="base" hangingPunct="0">
      <a:spcBef>
        <a:spcPct val="50000"/>
      </a:spcBef>
      <a:spcAft>
        <a:spcPct val="0"/>
      </a:spcAft>
      <a:buClr>
        <a:schemeClr val="accent2"/>
      </a:buClr>
      <a:buSzPct val="75000"/>
      <a:buFont typeface="Monotype Sorts" pitchFamily="2" charset="2"/>
      <a:buChar char="u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buClr>
        <a:schemeClr val="accent2"/>
      </a:buClr>
      <a:buSzPct val="75000"/>
      <a:buFont typeface="Monotype Sorts" pitchFamily="2" charset="2"/>
      <a:buChar char="u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buClr>
        <a:schemeClr val="accent2"/>
      </a:buClr>
      <a:buSzPct val="75000"/>
      <a:buFont typeface="Monotype Sorts" pitchFamily="2" charset="2"/>
      <a:buChar char="u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buClr>
        <a:schemeClr val="accent2"/>
      </a:buClr>
      <a:buSzPct val="75000"/>
      <a:buFont typeface="Monotype Sorts" pitchFamily="2" charset="2"/>
      <a:buChar char="u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buClr>
        <a:schemeClr val="accent2"/>
      </a:buClr>
      <a:buSzPct val="75000"/>
      <a:buFont typeface="Monotype Sorts" pitchFamily="2" charset="2"/>
      <a:buChar char="u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99FFCC"/>
    <a:srgbClr val="66FF66"/>
    <a:srgbClr val="66FFFF"/>
    <a:srgbClr val="99FF99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23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1902" y="-96"/>
      </p:cViewPr>
      <p:guideLst>
        <p:guide orient="horz" pos="2924"/>
        <p:guide pos="22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ClrTx/>
              <a:buSzTx/>
              <a:buFontTx/>
              <a:buNone/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CC427DF0-0AB0-4557-9BDC-B102D6C6131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062" tIns="45223" rIns="92062" bIns="45223"/>
          <a:lstStyle/>
          <a:p>
            <a:pPr algn="r" defTabSz="930275">
              <a:spcBef>
                <a:spcPct val="0"/>
              </a:spcBef>
            </a:pPr>
            <a:endParaRPr lang="en-US" sz="2400" smtClean="0">
              <a:cs typeface="Arial" charset="0"/>
            </a:endParaRPr>
          </a:p>
        </p:txBody>
      </p:sp>
      <p:sp>
        <p:nvSpPr>
          <p:cNvPr id="37891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294" tIns="45647" rIns="91294" bIns="45647"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1" tIns="45716" rIns="91431" bIns="45716"/>
          <a:lstStyle/>
          <a:p>
            <a:r>
              <a:rPr lang="en-US" smtClean="0">
                <a:cs typeface="Arial" charset="0"/>
              </a:rPr>
              <a:t>Iterative procedure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buClrTx/>
              <a:buSzTx/>
              <a:buFontTx/>
              <a:buNone/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C5519254-8897-4846-AFF8-E5F9D66D932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66700"/>
            <a:ext cx="1992313" cy="6319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5829300" cy="6319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27063" y="1676400"/>
            <a:ext cx="7727950" cy="4910138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27063" y="1676400"/>
            <a:ext cx="7727950" cy="4910138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7063" y="1676400"/>
            <a:ext cx="3787775" cy="4910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67238" y="1676400"/>
            <a:ext cx="3787775" cy="2378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67238" y="4206875"/>
            <a:ext cx="3787775" cy="2379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endParaRPr lang="en-US">
              <a:solidFill>
                <a:srgbClr val="000099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endParaRPr lang="en-US">
              <a:solidFill>
                <a:srgbClr val="000099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buClrTx/>
              <a:buSzTx/>
              <a:buFontTx/>
              <a:buNone/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74D76270-DC31-499F-9FAA-B3EA57747F24}" type="slidenum">
              <a:rPr lang="he-IL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99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7063" y="1676400"/>
            <a:ext cx="3787775" cy="4910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238" y="1676400"/>
            <a:ext cx="3787775" cy="4910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66700"/>
            <a:ext cx="1992313" cy="6319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5829300" cy="6319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7063" y="1676400"/>
            <a:ext cx="3787775" cy="4910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67238" y="1676400"/>
            <a:ext cx="3787775" cy="2378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67238" y="4206875"/>
            <a:ext cx="3787775" cy="2379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27063" y="1676400"/>
            <a:ext cx="7727950" cy="4910138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7063" y="1676400"/>
            <a:ext cx="3787775" cy="4910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238" y="1676400"/>
            <a:ext cx="3787775" cy="4910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7063" y="1676400"/>
            <a:ext cx="772795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36" r:id="rId1"/>
    <p:sldLayoutId id="2147484923" r:id="rId2"/>
    <p:sldLayoutId id="2147484924" r:id="rId3"/>
    <p:sldLayoutId id="2147484925" r:id="rId4"/>
    <p:sldLayoutId id="2147484926" r:id="rId5"/>
    <p:sldLayoutId id="2147484927" r:id="rId6"/>
    <p:sldLayoutId id="2147484928" r:id="rId7"/>
    <p:sldLayoutId id="2147484929" r:id="rId8"/>
    <p:sldLayoutId id="2147484930" r:id="rId9"/>
    <p:sldLayoutId id="2147484931" r:id="rId10"/>
    <p:sldLayoutId id="2147484932" r:id="rId11"/>
    <p:sldLayoutId id="2147484933" r:id="rId12"/>
    <p:sldLayoutId id="2147484934" r:id="rId13"/>
    <p:sldLayoutId id="2147484935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7063" y="1676400"/>
            <a:ext cx="772795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38" r:id="rId1"/>
    <p:sldLayoutId id="2147484939" r:id="rId2"/>
    <p:sldLayoutId id="2147484940" r:id="rId3"/>
    <p:sldLayoutId id="2147484941" r:id="rId4"/>
    <p:sldLayoutId id="2147484942" r:id="rId5"/>
    <p:sldLayoutId id="2147484943" r:id="rId6"/>
    <p:sldLayoutId id="2147484944" r:id="rId7"/>
    <p:sldLayoutId id="2147484945" r:id="rId8"/>
    <p:sldLayoutId id="2147484946" r:id="rId9"/>
    <p:sldLayoutId id="2147484947" r:id="rId10"/>
    <p:sldLayoutId id="2147484948" r:id="rId11"/>
    <p:sldLayoutId id="2147484949" r:id="rId12"/>
    <p:sldLayoutId id="214748495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8763"/>
            <a:ext cx="7772400" cy="1714500"/>
          </a:xfrm>
          <a:noFill/>
        </p:spPr>
        <p:txBody>
          <a:bodyPr lIns="90488" tIns="44450" rIns="90488" bIns="44450" anchor="ctr"/>
          <a:lstStyle/>
          <a:p>
            <a:pPr algn="ctr"/>
            <a:r>
              <a:rPr lang="en-US" dirty="0" smtClean="0"/>
              <a:t>Theory of Static </a:t>
            </a:r>
            <a:br>
              <a:rPr lang="en-US" dirty="0" smtClean="0"/>
            </a:br>
            <a:r>
              <a:rPr lang="en-US" dirty="0" smtClean="0"/>
              <a:t>Program Analysis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261142"/>
            <a:ext cx="8763000" cy="2124604"/>
          </a:xfrm>
          <a:noFill/>
        </p:spPr>
        <p:txBody>
          <a:bodyPr lIns="90488" tIns="44450" rIns="90488" bIns="44450"/>
          <a:lstStyle/>
          <a:p>
            <a:pPr marL="336550" indent="-336550" defTabSz="895350"/>
            <a:r>
              <a:rPr lang="en-US" sz="2000" dirty="0" err="1" smtClean="0">
                <a:latin typeface="Courier New" pitchFamily="49" charset="0"/>
              </a:rPr>
              <a:t>Mooly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Sagiv</a:t>
            </a:r>
            <a:endParaRPr lang="en-US" sz="2000" dirty="0" smtClean="0">
              <a:latin typeface="Courier New" pitchFamily="49" charset="0"/>
            </a:endParaRPr>
          </a:p>
          <a:p>
            <a:pPr marL="336550" indent="-336550" defTabSz="895350"/>
            <a:r>
              <a:rPr lang="en-US" sz="1800" dirty="0" smtClean="0">
                <a:latin typeface="Courier New" pitchFamily="49" charset="0"/>
              </a:rPr>
              <a:t>Textbook: </a:t>
            </a:r>
            <a:r>
              <a:rPr lang="en-US" sz="2000" dirty="0" smtClean="0"/>
              <a:t>Principles of Program Analysis</a:t>
            </a:r>
          </a:p>
          <a:p>
            <a:pPr marL="336550" indent="-336550" defTabSz="895350"/>
            <a:r>
              <a:rPr lang="en-US" sz="1800" dirty="0" smtClean="0">
                <a:latin typeface="Courier New" pitchFamily="49" charset="0"/>
              </a:rPr>
              <a:t>Chapter </a:t>
            </a:r>
            <a:r>
              <a:rPr lang="en-US" sz="1800" dirty="0" smtClean="0">
                <a:latin typeface="Courier New" pitchFamily="49" charset="0"/>
              </a:rPr>
              <a:t>4, Appendix A</a:t>
            </a:r>
            <a:endParaRPr lang="en-US" sz="1800" dirty="0" smtClean="0">
              <a:latin typeface="Courier New" pitchFamily="49" charset="0"/>
            </a:endParaRPr>
          </a:p>
          <a:p>
            <a:pPr marL="336550" indent="-336550" defTabSz="895350"/>
            <a:r>
              <a:rPr lang="en-US" sz="2000" dirty="0" smtClean="0"/>
              <a:t> CC79, CC92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6688"/>
            <a:ext cx="7772400" cy="792162"/>
          </a:xfrm>
        </p:spPr>
        <p:txBody>
          <a:bodyPr/>
          <a:lstStyle/>
          <a:p>
            <a:pPr algn="ctr"/>
            <a:r>
              <a:rPr lang="en-US" sz="4000" smtClean="0"/>
              <a:t>Finite Maps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057275"/>
            <a:ext cx="7727950" cy="49101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smtClean="0">
                <a:sym typeface="Symbol" pitchFamily="18" charset="2"/>
              </a:rPr>
              <a:t>A complete lattice </a:t>
            </a:r>
            <a:br>
              <a:rPr lang="en-US" sz="3200" smtClean="0">
                <a:sym typeface="Symbol" pitchFamily="18" charset="2"/>
              </a:rPr>
            </a:br>
            <a:r>
              <a:rPr lang="en-US" sz="3200" smtClean="0">
                <a:sym typeface="Symbol" pitchFamily="18" charset="2"/>
              </a:rPr>
              <a:t>(</a:t>
            </a:r>
            <a:r>
              <a:rPr lang="en-US" sz="3200" smtClean="0">
                <a:sym typeface="Math B" pitchFamily="2" charset="2"/>
              </a:rPr>
              <a:t>L</a:t>
            </a:r>
            <a:r>
              <a:rPr lang="en-US" sz="3200" baseline="-25000" smtClean="0">
                <a:sym typeface="Math B" pitchFamily="2" charset="2"/>
              </a:rPr>
              <a:t>1</a:t>
            </a:r>
            <a:r>
              <a:rPr lang="en-US" sz="3200" smtClean="0">
                <a:sym typeface="Math B" pitchFamily="2" charset="2"/>
              </a:rPr>
              <a:t>, </a:t>
            </a:r>
            <a:r>
              <a:rPr lang="en-US" sz="3200" baseline="-25000" smtClean="0">
                <a:sym typeface="Math B" pitchFamily="2" charset="2"/>
              </a:rPr>
              <a:t>1</a:t>
            </a:r>
            <a:r>
              <a:rPr lang="en-US" sz="3200" smtClean="0">
                <a:sym typeface="Math B" pitchFamily="2" charset="2"/>
              </a:rPr>
              <a:t>) = (L</a:t>
            </a:r>
            <a:r>
              <a:rPr lang="en-US" sz="3200" baseline="-25000" smtClean="0">
                <a:sym typeface="Math B" pitchFamily="2" charset="2"/>
              </a:rPr>
              <a:t>1</a:t>
            </a:r>
            <a:r>
              <a:rPr lang="en-US" sz="3200" smtClean="0">
                <a:sym typeface="Math B" pitchFamily="2" charset="2"/>
              </a:rPr>
              <a:t>, , </a:t>
            </a:r>
            <a:r>
              <a:rPr lang="en-US" sz="3200" baseline="-25000" smtClean="0">
                <a:sym typeface="Math B" pitchFamily="2" charset="2"/>
              </a:rPr>
              <a:t>1</a:t>
            </a:r>
            <a:r>
              <a:rPr lang="en-US" sz="3200" smtClean="0">
                <a:sym typeface="Math B" pitchFamily="2" charset="2"/>
              </a:rPr>
              <a:t>, </a:t>
            </a:r>
            <a:r>
              <a:rPr lang="en-US" sz="3200" baseline="-25000" smtClean="0">
                <a:sym typeface="Math B" pitchFamily="2" charset="2"/>
              </a:rPr>
              <a:t>1</a:t>
            </a:r>
            <a:r>
              <a:rPr lang="en-US" sz="3200" smtClean="0">
                <a:sym typeface="Math B" pitchFamily="2" charset="2"/>
              </a:rPr>
              <a:t>, </a:t>
            </a:r>
            <a:r>
              <a:rPr lang="en-US" sz="3200" baseline="-25000" smtClean="0">
                <a:sym typeface="Math B" pitchFamily="2" charset="2"/>
              </a:rPr>
              <a:t>1</a:t>
            </a:r>
            <a:r>
              <a:rPr lang="en-US" sz="3200" smtClean="0">
                <a:sym typeface="Math B" pitchFamily="2" charset="2"/>
              </a:rPr>
              <a:t>, </a:t>
            </a:r>
            <a:r>
              <a:rPr lang="en-US" sz="3200" baseline="-25000" smtClean="0">
                <a:sym typeface="Math B" pitchFamily="2" charset="2"/>
              </a:rPr>
              <a:t>1</a:t>
            </a:r>
            <a:r>
              <a:rPr lang="en-US" sz="3200" smtClean="0">
                <a:sym typeface="Math B" pitchFamily="2" charset="2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3200" smtClean="0">
                <a:sym typeface="Symbol" pitchFamily="18" charset="2"/>
              </a:rPr>
              <a:t>A finite set V</a:t>
            </a:r>
            <a:endParaRPr lang="en-US" sz="3200" smtClean="0">
              <a:sym typeface="Math B" pitchFamily="2" charset="2"/>
            </a:endParaRPr>
          </a:p>
          <a:p>
            <a:pPr>
              <a:lnSpc>
                <a:spcPct val="80000"/>
              </a:lnSpc>
            </a:pPr>
            <a:r>
              <a:rPr lang="en-US" sz="3200" smtClean="0">
                <a:sym typeface="Math B" pitchFamily="2" charset="2"/>
              </a:rPr>
              <a:t>Define a Poset L = (V</a:t>
            </a:r>
            <a:r>
              <a:rPr lang="en-US" sz="3200" smtClean="0">
                <a:sym typeface="Symbol" pitchFamily="18" charset="2"/>
              </a:rPr>
              <a:t></a:t>
            </a:r>
            <a:r>
              <a:rPr lang="en-US" sz="3200" baseline="-25000" smtClean="0">
                <a:sym typeface="Math B" pitchFamily="2" charset="2"/>
              </a:rPr>
              <a:t> </a:t>
            </a:r>
            <a:r>
              <a:rPr lang="en-US" sz="3200" smtClean="0">
                <a:sym typeface="Math B" pitchFamily="2" charset="2"/>
              </a:rPr>
              <a:t>L</a:t>
            </a:r>
            <a:r>
              <a:rPr lang="en-US" sz="3200" baseline="-25000" smtClean="0">
                <a:sym typeface="Math B" pitchFamily="2" charset="2"/>
              </a:rPr>
              <a:t>1</a:t>
            </a:r>
            <a:r>
              <a:rPr lang="en-US" sz="3200" smtClean="0">
                <a:sym typeface="Math B" pitchFamily="2" charset="2"/>
              </a:rPr>
              <a:t> ,</a:t>
            </a:r>
            <a:r>
              <a:rPr lang="en-US" sz="3200" baseline="-25000" smtClean="0">
                <a:sym typeface="Math B" pitchFamily="2" charset="2"/>
              </a:rPr>
              <a:t> </a:t>
            </a:r>
            <a:r>
              <a:rPr lang="en-US" sz="3200" smtClean="0">
                <a:sym typeface="Math B" pitchFamily="2" charset="2"/>
              </a:rPr>
              <a:t>) where</a:t>
            </a:r>
          </a:p>
          <a:p>
            <a:pPr lvl="1">
              <a:lnSpc>
                <a:spcPct val="80000"/>
              </a:lnSpc>
            </a:pPr>
            <a:r>
              <a:rPr lang="en-US" sz="2800" smtClean="0">
                <a:sym typeface="Math B" pitchFamily="2" charset="2"/>
              </a:rPr>
              <a:t>e</a:t>
            </a:r>
            <a:r>
              <a:rPr lang="en-US" sz="2800" baseline="-25000" smtClean="0">
                <a:sym typeface="Math B" pitchFamily="2" charset="2"/>
              </a:rPr>
              <a:t>1</a:t>
            </a:r>
            <a:r>
              <a:rPr lang="en-US" sz="2800" smtClean="0">
                <a:sym typeface="Math B" pitchFamily="2" charset="2"/>
              </a:rPr>
              <a:t>  e</a:t>
            </a:r>
            <a:r>
              <a:rPr lang="en-US" sz="2800" baseline="-25000" smtClean="0">
                <a:sym typeface="Math B" pitchFamily="2" charset="2"/>
              </a:rPr>
              <a:t>2</a:t>
            </a:r>
            <a:r>
              <a:rPr lang="en-US" sz="2800" smtClean="0">
                <a:sym typeface="Math B" pitchFamily="2" charset="2"/>
              </a:rPr>
              <a:t>  if for all v </a:t>
            </a:r>
            <a:r>
              <a:rPr lang="en-US" sz="2800" smtClean="0">
                <a:sym typeface="Symbol" pitchFamily="18" charset="2"/>
              </a:rPr>
              <a:t> V</a:t>
            </a:r>
            <a:r>
              <a:rPr lang="en-US" sz="2800" smtClean="0">
                <a:sym typeface="Math B" pitchFamily="2" charset="2"/>
              </a:rPr>
              <a:t>   </a:t>
            </a:r>
          </a:p>
          <a:p>
            <a:pPr lvl="2">
              <a:lnSpc>
                <a:spcPct val="80000"/>
              </a:lnSpc>
            </a:pPr>
            <a:r>
              <a:rPr lang="en-US" sz="2400" smtClean="0">
                <a:sym typeface="Math B" pitchFamily="2" charset="2"/>
              </a:rPr>
              <a:t>e</a:t>
            </a:r>
            <a:r>
              <a:rPr lang="en-US" sz="2400" baseline="-25000" smtClean="0">
                <a:sym typeface="Math B" pitchFamily="2" charset="2"/>
              </a:rPr>
              <a:t>1</a:t>
            </a:r>
            <a:r>
              <a:rPr lang="en-US" sz="2400" smtClean="0">
                <a:sym typeface="Math B" pitchFamily="2" charset="2"/>
              </a:rPr>
              <a:t>v  e</a:t>
            </a:r>
            <a:r>
              <a:rPr lang="en-US" sz="2400" baseline="-25000" smtClean="0">
                <a:sym typeface="Math B" pitchFamily="2" charset="2"/>
              </a:rPr>
              <a:t>2</a:t>
            </a:r>
            <a:r>
              <a:rPr lang="en-US" sz="2400" smtClean="0">
                <a:sym typeface="Math B" pitchFamily="2" charset="2"/>
              </a:rPr>
              <a:t>v</a:t>
            </a:r>
            <a:endParaRPr lang="en-US" sz="2400" baseline="-25000" smtClean="0">
              <a:sym typeface="Math B" pitchFamily="2" charset="2"/>
            </a:endParaRPr>
          </a:p>
          <a:p>
            <a:pPr>
              <a:lnSpc>
                <a:spcPct val="80000"/>
              </a:lnSpc>
            </a:pPr>
            <a:r>
              <a:rPr lang="en-US" sz="3200" smtClean="0">
                <a:sym typeface="Math B" pitchFamily="2" charset="2"/>
              </a:rPr>
              <a:t>L is a complete lattice</a:t>
            </a:r>
          </a:p>
          <a:p>
            <a:pPr>
              <a:lnSpc>
                <a:spcPct val="80000"/>
              </a:lnSpc>
            </a:pPr>
            <a:endParaRPr lang="en-US" sz="3200" smtClean="0">
              <a:sym typeface="Math B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6688"/>
            <a:ext cx="7772400" cy="792162"/>
          </a:xfrm>
        </p:spPr>
        <p:txBody>
          <a:bodyPr/>
          <a:lstStyle/>
          <a:p>
            <a:pPr algn="ctr"/>
            <a:r>
              <a:rPr lang="en-US" sz="4000" smtClean="0"/>
              <a:t>Chains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057275"/>
            <a:ext cx="7727950" cy="49101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>
                <a:sym typeface="Symbol" pitchFamily="18" charset="2"/>
              </a:rPr>
              <a:t>A subset Y </a:t>
            </a:r>
            <a:r>
              <a:rPr lang="en-US" sz="2400" smtClean="0">
                <a:sym typeface="Math B" pitchFamily="2" charset="2"/>
              </a:rPr>
              <a:t> L in a </a:t>
            </a:r>
            <a:r>
              <a:rPr lang="en-US" sz="2400" smtClean="0">
                <a:sym typeface="Symbol" pitchFamily="18" charset="2"/>
              </a:rPr>
              <a:t>poset  (L, </a:t>
            </a:r>
            <a:r>
              <a:rPr lang="en-US" sz="2400" smtClean="0">
                <a:sym typeface="Math B" pitchFamily="2" charset="2"/>
              </a:rPr>
              <a:t> ) is a</a:t>
            </a:r>
            <a:r>
              <a:rPr lang="en-US" sz="2400" smtClean="0">
                <a:solidFill>
                  <a:schemeClr val="tx2"/>
                </a:solidFill>
                <a:sym typeface="Math B" pitchFamily="2" charset="2"/>
              </a:rPr>
              <a:t> chain</a:t>
            </a:r>
            <a:r>
              <a:rPr lang="en-US" sz="2400" smtClean="0">
                <a:sym typeface="Math B" pitchFamily="2" charset="2"/>
              </a:rPr>
              <a:t>  if every two elements in Y are ordered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ym typeface="Math B" pitchFamily="2" charset="2"/>
              </a:rPr>
              <a:t>For all l</a:t>
            </a:r>
            <a:r>
              <a:rPr lang="en-US" sz="2000" baseline="-25000" smtClean="0">
                <a:sym typeface="Math B" pitchFamily="2" charset="2"/>
              </a:rPr>
              <a:t>1</a:t>
            </a:r>
            <a:r>
              <a:rPr lang="en-US" sz="2000" smtClean="0">
                <a:sym typeface="Math B" pitchFamily="2" charset="2"/>
              </a:rPr>
              <a:t>, l</a:t>
            </a:r>
            <a:r>
              <a:rPr lang="en-US" sz="2000" baseline="-25000" smtClean="0">
                <a:sym typeface="Math B" pitchFamily="2" charset="2"/>
              </a:rPr>
              <a:t>2 </a:t>
            </a:r>
            <a:r>
              <a:rPr lang="en-US" sz="2000" smtClean="0">
                <a:sym typeface="Math B" pitchFamily="2" charset="2"/>
              </a:rPr>
              <a:t> Y: l</a:t>
            </a:r>
            <a:r>
              <a:rPr lang="en-US" sz="2000" baseline="-25000" smtClean="0">
                <a:sym typeface="Math B" pitchFamily="2" charset="2"/>
              </a:rPr>
              <a:t>1 </a:t>
            </a:r>
            <a:r>
              <a:rPr lang="en-US" sz="2000" smtClean="0">
                <a:sym typeface="Math B" pitchFamily="2" charset="2"/>
              </a:rPr>
              <a:t> l</a:t>
            </a:r>
            <a:r>
              <a:rPr lang="en-US" sz="2000" baseline="-25000" smtClean="0">
                <a:sym typeface="Math B" pitchFamily="2" charset="2"/>
              </a:rPr>
              <a:t>2 </a:t>
            </a:r>
            <a:r>
              <a:rPr lang="en-US" sz="2000" smtClean="0">
                <a:sym typeface="Math B" pitchFamily="2" charset="2"/>
              </a:rPr>
              <a:t> or l</a:t>
            </a:r>
            <a:r>
              <a:rPr lang="en-US" sz="2000" baseline="-25000" smtClean="0">
                <a:sym typeface="Math B" pitchFamily="2" charset="2"/>
              </a:rPr>
              <a:t>2</a:t>
            </a:r>
            <a:r>
              <a:rPr lang="en-US" sz="2000" smtClean="0">
                <a:sym typeface="Math B" pitchFamily="2" charset="2"/>
              </a:rPr>
              <a:t>  l</a:t>
            </a:r>
            <a:r>
              <a:rPr lang="en-US" sz="2000" baseline="-25000" smtClean="0">
                <a:sym typeface="Math B" pitchFamily="2" charset="2"/>
              </a:rPr>
              <a:t>1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sym typeface="Math B" pitchFamily="2" charset="2"/>
              </a:rPr>
              <a:t>An </a:t>
            </a:r>
            <a:r>
              <a:rPr lang="en-US" sz="2400" smtClean="0">
                <a:solidFill>
                  <a:schemeClr val="tx2"/>
                </a:solidFill>
                <a:sym typeface="Math B" pitchFamily="2" charset="2"/>
              </a:rPr>
              <a:t>ascending chain</a:t>
            </a:r>
            <a:r>
              <a:rPr lang="en-US" sz="2400" smtClean="0">
                <a:sym typeface="Math B" pitchFamily="2" charset="2"/>
              </a:rPr>
              <a:t> is a sequence of values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ym typeface="Math B" pitchFamily="2" charset="2"/>
              </a:rPr>
              <a:t>l</a:t>
            </a:r>
            <a:r>
              <a:rPr lang="en-US" sz="2000" baseline="-25000" smtClean="0">
                <a:sym typeface="Math B" pitchFamily="2" charset="2"/>
              </a:rPr>
              <a:t>1</a:t>
            </a:r>
            <a:r>
              <a:rPr lang="en-US" sz="2000" smtClean="0">
                <a:sym typeface="Math B" pitchFamily="2" charset="2"/>
              </a:rPr>
              <a:t>  l</a:t>
            </a:r>
            <a:r>
              <a:rPr lang="en-US" sz="2000" baseline="-25000" smtClean="0">
                <a:sym typeface="Math B" pitchFamily="2" charset="2"/>
              </a:rPr>
              <a:t>2</a:t>
            </a:r>
            <a:r>
              <a:rPr lang="en-US" sz="2000" smtClean="0">
                <a:sym typeface="Math B" pitchFamily="2" charset="2"/>
              </a:rPr>
              <a:t>  l</a:t>
            </a:r>
            <a:r>
              <a:rPr lang="en-US" sz="2000" baseline="-25000" smtClean="0">
                <a:sym typeface="Math B" pitchFamily="2" charset="2"/>
              </a:rPr>
              <a:t>3</a:t>
            </a:r>
            <a:r>
              <a:rPr lang="en-US" sz="2000" smtClean="0">
                <a:sym typeface="Math B" pitchFamily="2" charset="2"/>
              </a:rPr>
              <a:t>  …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sym typeface="Math B" pitchFamily="2" charset="2"/>
              </a:rPr>
              <a:t>A </a:t>
            </a:r>
            <a:r>
              <a:rPr lang="en-US" sz="2400" smtClean="0">
                <a:solidFill>
                  <a:schemeClr val="tx2"/>
                </a:solidFill>
                <a:sym typeface="Math B" pitchFamily="2" charset="2"/>
              </a:rPr>
              <a:t>strictly ascending chain</a:t>
            </a:r>
            <a:r>
              <a:rPr lang="en-US" sz="2400" smtClean="0">
                <a:sym typeface="Math B" pitchFamily="2" charset="2"/>
              </a:rPr>
              <a:t> is a sequence of values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ym typeface="Math B" pitchFamily="2" charset="2"/>
              </a:rPr>
              <a:t>l</a:t>
            </a:r>
            <a:r>
              <a:rPr lang="en-US" sz="2000" baseline="-25000" smtClean="0">
                <a:sym typeface="Math B" pitchFamily="2" charset="2"/>
              </a:rPr>
              <a:t>1</a:t>
            </a:r>
            <a:r>
              <a:rPr lang="en-US" sz="2000" smtClean="0">
                <a:sym typeface="Math B" pitchFamily="2" charset="2"/>
              </a:rPr>
              <a:t>  l</a:t>
            </a:r>
            <a:r>
              <a:rPr lang="en-US" sz="2000" baseline="-25000" smtClean="0">
                <a:sym typeface="Math B" pitchFamily="2" charset="2"/>
              </a:rPr>
              <a:t>2</a:t>
            </a:r>
            <a:r>
              <a:rPr lang="en-US" sz="2000" smtClean="0">
                <a:sym typeface="Math B" pitchFamily="2" charset="2"/>
              </a:rPr>
              <a:t>  l</a:t>
            </a:r>
            <a:r>
              <a:rPr lang="en-US" sz="2000" baseline="-25000" smtClean="0">
                <a:sym typeface="Math B" pitchFamily="2" charset="2"/>
              </a:rPr>
              <a:t>3</a:t>
            </a:r>
            <a:r>
              <a:rPr lang="en-US" sz="2000" smtClean="0">
                <a:sym typeface="Math B" pitchFamily="2" charset="2"/>
              </a:rPr>
              <a:t>…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sym typeface="Math B" pitchFamily="2" charset="2"/>
              </a:rPr>
              <a:t>A </a:t>
            </a:r>
            <a:r>
              <a:rPr lang="en-US" sz="2400" smtClean="0">
                <a:solidFill>
                  <a:schemeClr val="tx2"/>
                </a:solidFill>
                <a:sym typeface="Math B" pitchFamily="2" charset="2"/>
              </a:rPr>
              <a:t>descending chain</a:t>
            </a:r>
            <a:r>
              <a:rPr lang="en-US" sz="2400" smtClean="0">
                <a:sym typeface="Math B" pitchFamily="2" charset="2"/>
              </a:rPr>
              <a:t> is a sequence of values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ym typeface="Math B" pitchFamily="2" charset="2"/>
              </a:rPr>
              <a:t>l</a:t>
            </a:r>
            <a:r>
              <a:rPr lang="en-US" sz="2000" baseline="-25000" smtClean="0">
                <a:sym typeface="Math B" pitchFamily="2" charset="2"/>
              </a:rPr>
              <a:t>1</a:t>
            </a:r>
            <a:r>
              <a:rPr lang="en-US" sz="2000" smtClean="0">
                <a:sym typeface="Math B" pitchFamily="2" charset="2"/>
              </a:rPr>
              <a:t>  l</a:t>
            </a:r>
            <a:r>
              <a:rPr lang="en-US" sz="2000" baseline="-25000" smtClean="0">
                <a:sym typeface="Math B" pitchFamily="2" charset="2"/>
              </a:rPr>
              <a:t>2</a:t>
            </a:r>
            <a:r>
              <a:rPr lang="en-US" sz="2000" smtClean="0">
                <a:sym typeface="Math B" pitchFamily="2" charset="2"/>
              </a:rPr>
              <a:t>  l</a:t>
            </a:r>
            <a:r>
              <a:rPr lang="en-US" sz="2000" baseline="-25000" smtClean="0">
                <a:sym typeface="Math B" pitchFamily="2" charset="2"/>
              </a:rPr>
              <a:t>3</a:t>
            </a:r>
            <a:r>
              <a:rPr lang="en-US" sz="2000" smtClean="0">
                <a:sym typeface="Math B" pitchFamily="2" charset="2"/>
              </a:rPr>
              <a:t>  …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sym typeface="Math B" pitchFamily="2" charset="2"/>
              </a:rPr>
              <a:t>A </a:t>
            </a:r>
            <a:r>
              <a:rPr lang="en-US" sz="2400" smtClean="0">
                <a:solidFill>
                  <a:schemeClr val="tx2"/>
                </a:solidFill>
                <a:sym typeface="Math B" pitchFamily="2" charset="2"/>
              </a:rPr>
              <a:t>strictly descending chain</a:t>
            </a:r>
            <a:r>
              <a:rPr lang="en-US" sz="2400" smtClean="0">
                <a:sym typeface="Math B" pitchFamily="2" charset="2"/>
              </a:rPr>
              <a:t> is a sequence of values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ym typeface="Math B" pitchFamily="2" charset="2"/>
              </a:rPr>
              <a:t>l</a:t>
            </a:r>
            <a:r>
              <a:rPr lang="en-US" sz="2000" baseline="-25000" smtClean="0">
                <a:sym typeface="Math B" pitchFamily="2" charset="2"/>
              </a:rPr>
              <a:t>1</a:t>
            </a:r>
            <a:r>
              <a:rPr lang="en-US" sz="2000" smtClean="0">
                <a:sym typeface="Math B" pitchFamily="2" charset="2"/>
              </a:rPr>
              <a:t>  l</a:t>
            </a:r>
            <a:r>
              <a:rPr lang="en-US" sz="2000" baseline="-25000" smtClean="0">
                <a:sym typeface="Math B" pitchFamily="2" charset="2"/>
              </a:rPr>
              <a:t>2</a:t>
            </a:r>
            <a:r>
              <a:rPr lang="en-US" sz="2000" smtClean="0">
                <a:sym typeface="Math B" pitchFamily="2" charset="2"/>
              </a:rPr>
              <a:t>  l</a:t>
            </a:r>
            <a:r>
              <a:rPr lang="en-US" sz="2000" baseline="-25000" smtClean="0">
                <a:sym typeface="Math B" pitchFamily="2" charset="2"/>
              </a:rPr>
              <a:t>3</a:t>
            </a:r>
            <a:r>
              <a:rPr lang="en-US" sz="2000" smtClean="0">
                <a:sym typeface="Math B" pitchFamily="2" charset="2"/>
              </a:rPr>
              <a:t>  …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sym typeface="Math B" pitchFamily="2" charset="2"/>
              </a:rPr>
              <a:t>L </a:t>
            </a:r>
            <a:r>
              <a:rPr lang="en-US" sz="2400" smtClean="0">
                <a:solidFill>
                  <a:schemeClr val="tx2"/>
                </a:solidFill>
                <a:sym typeface="Math B" pitchFamily="2" charset="2"/>
              </a:rPr>
              <a:t>has a finite height if every</a:t>
            </a:r>
            <a:r>
              <a:rPr lang="en-US" sz="2400" smtClean="0">
                <a:sym typeface="Math B" pitchFamily="2" charset="2"/>
              </a:rPr>
              <a:t> chain in L is finite</a:t>
            </a:r>
            <a:endParaRPr lang="en-US" sz="2400" smtClean="0">
              <a:solidFill>
                <a:schemeClr val="hlink"/>
              </a:solidFill>
              <a:sym typeface="Math B" pitchFamily="2" charset="2"/>
            </a:endParaRPr>
          </a:p>
          <a:p>
            <a:pPr>
              <a:lnSpc>
                <a:spcPct val="80000"/>
              </a:lnSpc>
            </a:pPr>
            <a:r>
              <a:rPr lang="en-US" sz="2400" smtClean="0">
                <a:solidFill>
                  <a:schemeClr val="tx2"/>
                </a:solidFill>
                <a:sym typeface="Math B" pitchFamily="2" charset="2"/>
              </a:rPr>
              <a:t>Lemma</a:t>
            </a:r>
            <a:r>
              <a:rPr lang="en-US" sz="2400" smtClean="0">
                <a:solidFill>
                  <a:schemeClr val="hlink"/>
                </a:solidFill>
                <a:sym typeface="Math B" pitchFamily="2" charset="2"/>
              </a:rPr>
              <a:t> </a:t>
            </a:r>
            <a:r>
              <a:rPr lang="en-US" sz="2400" smtClean="0">
                <a:sym typeface="Symbol" pitchFamily="18" charset="2"/>
              </a:rPr>
              <a:t> A poset  (L, </a:t>
            </a:r>
            <a:r>
              <a:rPr lang="en-US" sz="2400" smtClean="0">
                <a:sym typeface="Math B" pitchFamily="2" charset="2"/>
              </a:rPr>
              <a:t> ) has finite height if and only if every strictly decreasing and strictly increasing chains are finite</a:t>
            </a:r>
            <a:endParaRPr lang="en-US" sz="2400" smtClean="0">
              <a:solidFill>
                <a:schemeClr val="hlink"/>
              </a:solidFill>
              <a:sym typeface="Math B" pitchFamily="2" charset="2"/>
            </a:endParaRPr>
          </a:p>
          <a:p>
            <a:pPr lvl="1">
              <a:lnSpc>
                <a:spcPct val="80000"/>
              </a:lnSpc>
            </a:pPr>
            <a:endParaRPr lang="en-US" sz="2000" baseline="-25000" smtClean="0">
              <a:solidFill>
                <a:schemeClr val="hlink"/>
              </a:solidFill>
              <a:sym typeface="Math B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Monotone Functions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smtClean="0">
                <a:sym typeface="Symbol" pitchFamily="18" charset="2"/>
              </a:rPr>
              <a:t>A poset  (L, </a:t>
            </a:r>
            <a:r>
              <a:rPr lang="en-US" sz="3600" smtClean="0">
                <a:sym typeface="Math B" pitchFamily="2" charset="2"/>
              </a:rPr>
              <a:t> ) </a:t>
            </a:r>
          </a:p>
          <a:p>
            <a:r>
              <a:rPr lang="en-US" sz="3600" smtClean="0">
                <a:sym typeface="Math B" pitchFamily="2" charset="2"/>
              </a:rPr>
              <a:t>A</a:t>
            </a:r>
            <a:r>
              <a:rPr lang="en-US" smtClean="0"/>
              <a:t> function f: L </a:t>
            </a:r>
            <a:r>
              <a:rPr lang="en-US" smtClean="0">
                <a:sym typeface="Symbol" pitchFamily="18" charset="2"/>
              </a:rPr>
              <a:t> L is </a:t>
            </a: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monotone</a:t>
            </a:r>
            <a:r>
              <a:rPr lang="en-US" smtClean="0">
                <a:solidFill>
                  <a:schemeClr val="hlink"/>
                </a:solidFill>
              </a:rPr>
              <a:t>  </a:t>
            </a:r>
            <a:r>
              <a:rPr lang="en-US" smtClean="0"/>
              <a:t>if for every </a:t>
            </a:r>
            <a:br>
              <a:rPr lang="en-US" smtClean="0"/>
            </a:br>
            <a:r>
              <a:rPr lang="en-US" smtClean="0"/>
              <a:t>l</a:t>
            </a:r>
            <a:r>
              <a:rPr lang="en-US" baseline="-25000" smtClean="0"/>
              <a:t>1</a:t>
            </a:r>
            <a:r>
              <a:rPr lang="en-US" smtClean="0"/>
              <a:t>, l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en-US" smtClean="0">
                <a:sym typeface="Math B" pitchFamily="2" charset="2"/>
              </a:rPr>
              <a:t> L:</a:t>
            </a:r>
          </a:p>
          <a:p>
            <a:pPr lvl="1"/>
            <a:r>
              <a:rPr lang="en-US" smtClean="0"/>
              <a:t>l</a:t>
            </a:r>
            <a:r>
              <a:rPr lang="en-US" baseline="-25000" smtClean="0"/>
              <a:t>1 </a:t>
            </a:r>
            <a:r>
              <a:rPr lang="en-US" sz="3200" smtClean="0">
                <a:sym typeface="Math B" pitchFamily="2" charset="2"/>
              </a:rPr>
              <a:t></a:t>
            </a:r>
            <a:r>
              <a:rPr lang="en-US" smtClean="0"/>
              <a:t> l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 f(</a:t>
            </a:r>
            <a:r>
              <a:rPr lang="en-US" smtClean="0"/>
              <a:t>l</a:t>
            </a:r>
            <a:r>
              <a:rPr lang="en-US" baseline="-25000" smtClean="0"/>
              <a:t>1 </a:t>
            </a:r>
            <a:r>
              <a:rPr lang="en-US" smtClean="0">
                <a:sym typeface="Symbol" pitchFamily="18" charset="2"/>
              </a:rPr>
              <a:t>) </a:t>
            </a:r>
            <a:r>
              <a:rPr lang="en-US" sz="3200" smtClean="0">
                <a:sym typeface="Math B" pitchFamily="2" charset="2"/>
              </a:rPr>
              <a:t></a:t>
            </a:r>
            <a:r>
              <a:rPr lang="en-US" smtClean="0"/>
              <a:t>  f(l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Fixed Points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8" y="1676400"/>
            <a:ext cx="5956300" cy="4175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sym typeface="Math B" pitchFamily="2" charset="2"/>
              </a:rPr>
              <a:t>A</a:t>
            </a:r>
            <a:r>
              <a:rPr lang="en-US" sz="2400" dirty="0" smtClean="0"/>
              <a:t> monotone function f: L </a:t>
            </a:r>
            <a:r>
              <a:rPr lang="en-US" sz="2400" dirty="0" smtClean="0">
                <a:sym typeface="Symbol" pitchFamily="18" charset="2"/>
              </a:rPr>
              <a:t> L where </a:t>
            </a:r>
            <a:br>
              <a:rPr lang="en-US" sz="2400" dirty="0" smtClean="0">
                <a:sym typeface="Symbol" pitchFamily="18" charset="2"/>
              </a:rPr>
            </a:br>
            <a:r>
              <a:rPr lang="en-US" sz="2400" dirty="0" smtClean="0">
                <a:sym typeface="Math B" pitchFamily="2" charset="2"/>
              </a:rPr>
              <a:t>(L, , , , , ) is a complete lattice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ym typeface="Math B" pitchFamily="2" charset="2"/>
              </a:rPr>
              <a:t>Fix(f) = { l: l  L, f(l) = l}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ym typeface="Math B" pitchFamily="2" charset="2"/>
              </a:rPr>
              <a:t>Red(f) = {l: l  L, f(l)  l}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ym typeface="Math B" pitchFamily="2" charset="2"/>
              </a:rPr>
              <a:t>Ext(f) = {l: l  L, l  f(l)}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</a:t>
            </a:r>
            <a:r>
              <a:rPr lang="en-US" baseline="-25000" dirty="0" smtClean="0"/>
              <a:t>1 </a:t>
            </a:r>
            <a:r>
              <a:rPr lang="en-US" dirty="0" smtClean="0">
                <a:sym typeface="Math B" pitchFamily="2" charset="2"/>
              </a:rPr>
              <a:t></a:t>
            </a:r>
            <a:r>
              <a:rPr lang="en-US" dirty="0" smtClean="0"/>
              <a:t> l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 f(</a:t>
            </a:r>
            <a:r>
              <a:rPr lang="en-US" dirty="0" smtClean="0"/>
              <a:t>l</a:t>
            </a:r>
            <a:r>
              <a:rPr lang="en-US" baseline="-25000" dirty="0" smtClean="0"/>
              <a:t>1 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 smtClean="0">
                <a:sym typeface="Math B" pitchFamily="2" charset="2"/>
              </a:rPr>
              <a:t></a:t>
            </a:r>
            <a:r>
              <a:rPr lang="en-US" dirty="0" smtClean="0"/>
              <a:t>  f(l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400" dirty="0" err="1" smtClean="0">
                <a:sym typeface="Symbol" pitchFamily="18" charset="2"/>
              </a:rPr>
              <a:t>Tarski’s</a:t>
            </a:r>
            <a:r>
              <a:rPr lang="en-US" sz="2400" dirty="0" smtClean="0">
                <a:sym typeface="Symbol" pitchFamily="18" charset="2"/>
              </a:rPr>
              <a:t> Theorem 1955: if f is monotone then: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lfp</a:t>
            </a:r>
            <a:r>
              <a:rPr lang="en-US" dirty="0" smtClean="0">
                <a:sym typeface="Symbol" pitchFamily="18" charset="2"/>
              </a:rPr>
              <a:t>(f)  =  </a:t>
            </a:r>
            <a:r>
              <a:rPr lang="en-US" dirty="0" smtClean="0">
                <a:sym typeface="Math B" pitchFamily="2" charset="2"/>
              </a:rPr>
              <a:t> Fix(f) =  Red(f)  Fix(f)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Math B" pitchFamily="2" charset="2"/>
              </a:rPr>
              <a:t> </a:t>
            </a:r>
            <a:r>
              <a:rPr lang="en-US" dirty="0" err="1" smtClean="0">
                <a:sym typeface="Math B" pitchFamily="2" charset="2"/>
              </a:rPr>
              <a:t>gfp</a:t>
            </a:r>
            <a:r>
              <a:rPr lang="en-US" dirty="0" smtClean="0">
                <a:sym typeface="Math B" pitchFamily="2" charset="2"/>
              </a:rPr>
              <a:t>(f) =   Fix(f) =  Ext(f)   Fix(f)</a:t>
            </a:r>
          </a:p>
        </p:txBody>
      </p:sp>
      <p:sp>
        <p:nvSpPr>
          <p:cNvPr id="239620" name="Oval 4"/>
          <p:cNvSpPr>
            <a:spLocks noChangeArrowheads="1"/>
          </p:cNvSpPr>
          <p:nvPr/>
        </p:nvSpPr>
        <p:spPr bwMode="auto">
          <a:xfrm>
            <a:off x="6553200" y="266700"/>
            <a:ext cx="2225675" cy="63785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123113" y="266700"/>
            <a:ext cx="1042987" cy="6383338"/>
            <a:chOff x="4487" y="168"/>
            <a:chExt cx="657" cy="4021"/>
          </a:xfrm>
        </p:grpSpPr>
        <p:sp>
          <p:nvSpPr>
            <p:cNvPr id="15380" name="Text Box 5"/>
            <p:cNvSpPr txBox="1">
              <a:spLocks noChangeArrowheads="1"/>
            </p:cNvSpPr>
            <p:nvPr/>
          </p:nvSpPr>
          <p:spPr bwMode="auto">
            <a:xfrm>
              <a:off x="4766" y="3898"/>
              <a:ext cx="12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>
                  <a:sym typeface="Math B" pitchFamily="2" charset="2"/>
                </a:rPr>
                <a:t></a:t>
              </a:r>
            </a:p>
          </p:txBody>
        </p:sp>
        <p:sp>
          <p:nvSpPr>
            <p:cNvPr id="15381" name="Text Box 6"/>
            <p:cNvSpPr txBox="1">
              <a:spLocks noChangeArrowheads="1"/>
            </p:cNvSpPr>
            <p:nvPr/>
          </p:nvSpPr>
          <p:spPr bwMode="auto">
            <a:xfrm>
              <a:off x="4696" y="168"/>
              <a:ext cx="26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>
                  <a:sym typeface="Math B" pitchFamily="2" charset="2"/>
                </a:rPr>
                <a:t></a:t>
              </a:r>
            </a:p>
          </p:txBody>
        </p:sp>
        <p:sp>
          <p:nvSpPr>
            <p:cNvPr id="15382" name="Text Box 7"/>
            <p:cNvSpPr txBox="1">
              <a:spLocks noChangeArrowheads="1"/>
            </p:cNvSpPr>
            <p:nvPr/>
          </p:nvSpPr>
          <p:spPr bwMode="auto">
            <a:xfrm>
              <a:off x="4521" y="416"/>
              <a:ext cx="62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>
                  <a:sym typeface="Math B" pitchFamily="2" charset="2"/>
                </a:rPr>
                <a:t>f()</a:t>
              </a:r>
            </a:p>
          </p:txBody>
        </p:sp>
        <p:sp>
          <p:nvSpPr>
            <p:cNvPr id="15383" name="Text Box 8"/>
            <p:cNvSpPr txBox="1">
              <a:spLocks noChangeArrowheads="1"/>
            </p:cNvSpPr>
            <p:nvPr/>
          </p:nvSpPr>
          <p:spPr bwMode="auto">
            <a:xfrm>
              <a:off x="4488" y="3670"/>
              <a:ext cx="62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>
                  <a:sym typeface="Math B" pitchFamily="2" charset="2"/>
                </a:rPr>
                <a:t>f()</a:t>
              </a:r>
            </a:p>
          </p:txBody>
        </p:sp>
        <p:sp>
          <p:nvSpPr>
            <p:cNvPr id="15384" name="Text Box 9"/>
            <p:cNvSpPr txBox="1">
              <a:spLocks noChangeArrowheads="1"/>
            </p:cNvSpPr>
            <p:nvPr/>
          </p:nvSpPr>
          <p:spPr bwMode="auto">
            <a:xfrm>
              <a:off x="4521" y="766"/>
              <a:ext cx="62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>
                  <a:sym typeface="Math B" pitchFamily="2" charset="2"/>
                </a:rPr>
                <a:t>f</a:t>
              </a:r>
              <a:r>
                <a:rPr lang="en-US" baseline="30000">
                  <a:sym typeface="Math B" pitchFamily="2" charset="2"/>
                </a:rPr>
                <a:t>2</a:t>
              </a:r>
              <a:r>
                <a:rPr lang="en-US">
                  <a:sym typeface="Math B" pitchFamily="2" charset="2"/>
                </a:rPr>
                <a:t>()</a:t>
              </a:r>
            </a:p>
          </p:txBody>
        </p:sp>
        <p:sp>
          <p:nvSpPr>
            <p:cNvPr id="15385" name="Text Box 10"/>
            <p:cNvSpPr txBox="1">
              <a:spLocks noChangeArrowheads="1"/>
            </p:cNvSpPr>
            <p:nvPr/>
          </p:nvSpPr>
          <p:spPr bwMode="auto">
            <a:xfrm>
              <a:off x="4487" y="3382"/>
              <a:ext cx="62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>
                  <a:sym typeface="Math B" pitchFamily="2" charset="2"/>
                </a:rPr>
                <a:t>f</a:t>
              </a:r>
              <a:r>
                <a:rPr lang="en-US" baseline="30000">
                  <a:sym typeface="Math B" pitchFamily="2" charset="2"/>
                </a:rPr>
                <a:t>2</a:t>
              </a:r>
              <a:r>
                <a:rPr lang="en-US">
                  <a:sym typeface="Math B" pitchFamily="2" charset="2"/>
                </a:rPr>
                <a:t>()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378450" y="3184525"/>
            <a:ext cx="1798638" cy="461963"/>
            <a:chOff x="3216" y="1056"/>
            <a:chExt cx="1133" cy="291"/>
          </a:xfrm>
        </p:grpSpPr>
        <p:sp>
          <p:nvSpPr>
            <p:cNvPr id="15378" name="Text Box 14"/>
            <p:cNvSpPr txBox="1">
              <a:spLocks noChangeArrowheads="1"/>
            </p:cNvSpPr>
            <p:nvPr/>
          </p:nvSpPr>
          <p:spPr bwMode="auto">
            <a:xfrm>
              <a:off x="3216" y="1056"/>
              <a:ext cx="91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/>
                <a:t>Fix(f)</a:t>
              </a:r>
            </a:p>
          </p:txBody>
        </p:sp>
        <p:sp>
          <p:nvSpPr>
            <p:cNvPr id="15379" name="Line 16"/>
            <p:cNvSpPr>
              <a:spLocks noChangeShapeType="1"/>
            </p:cNvSpPr>
            <p:nvPr/>
          </p:nvSpPr>
          <p:spPr bwMode="auto">
            <a:xfrm>
              <a:off x="3777" y="1219"/>
              <a:ext cx="5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378450" y="2568575"/>
            <a:ext cx="3019425" cy="4076700"/>
            <a:chOff x="3388" y="1618"/>
            <a:chExt cx="1902" cy="2568"/>
          </a:xfrm>
        </p:grpSpPr>
        <p:sp>
          <p:nvSpPr>
            <p:cNvPr id="15375" name="Oval 13"/>
            <p:cNvSpPr>
              <a:spLocks noChangeArrowheads="1"/>
            </p:cNvSpPr>
            <p:nvPr/>
          </p:nvSpPr>
          <p:spPr bwMode="auto">
            <a:xfrm>
              <a:off x="4349" y="1618"/>
              <a:ext cx="941" cy="256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 anchor="ctr">
              <a:spAutoFit/>
            </a:bodyPr>
            <a:lstStyle/>
            <a:p>
              <a:endParaRPr lang="en-US"/>
            </a:p>
          </p:txBody>
        </p:sp>
        <p:sp>
          <p:nvSpPr>
            <p:cNvPr id="15376" name="Text Box 19"/>
            <p:cNvSpPr txBox="1">
              <a:spLocks noChangeArrowheads="1"/>
            </p:cNvSpPr>
            <p:nvPr/>
          </p:nvSpPr>
          <p:spPr bwMode="auto">
            <a:xfrm>
              <a:off x="3388" y="3526"/>
              <a:ext cx="91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/>
                <a:t>Ext(f)</a:t>
              </a:r>
            </a:p>
          </p:txBody>
        </p:sp>
        <p:sp>
          <p:nvSpPr>
            <p:cNvPr id="15377" name="Line 20"/>
            <p:cNvSpPr>
              <a:spLocks noChangeShapeType="1"/>
            </p:cNvSpPr>
            <p:nvPr/>
          </p:nvSpPr>
          <p:spPr bwMode="auto">
            <a:xfrm>
              <a:off x="3949" y="3689"/>
              <a:ext cx="5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5257800" y="266700"/>
            <a:ext cx="3140075" cy="4076700"/>
            <a:chOff x="3312" y="168"/>
            <a:chExt cx="1978" cy="2568"/>
          </a:xfrm>
        </p:grpSpPr>
        <p:sp>
          <p:nvSpPr>
            <p:cNvPr id="15371" name="Oval 12"/>
            <p:cNvSpPr>
              <a:spLocks noChangeArrowheads="1"/>
            </p:cNvSpPr>
            <p:nvPr/>
          </p:nvSpPr>
          <p:spPr bwMode="auto">
            <a:xfrm>
              <a:off x="4349" y="168"/>
              <a:ext cx="941" cy="256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15372" name="Group 21"/>
            <p:cNvGrpSpPr>
              <a:grpSpLocks/>
            </p:cNvGrpSpPr>
            <p:nvPr/>
          </p:nvGrpSpPr>
          <p:grpSpPr bwMode="auto">
            <a:xfrm>
              <a:off x="3312" y="1152"/>
              <a:ext cx="1133" cy="291"/>
              <a:chOff x="3216" y="1056"/>
              <a:chExt cx="1133" cy="291"/>
            </a:xfrm>
          </p:grpSpPr>
          <p:sp>
            <p:nvSpPr>
              <p:cNvPr id="15373" name="Text Box 22"/>
              <p:cNvSpPr txBox="1">
                <a:spLocks noChangeArrowheads="1"/>
              </p:cNvSpPr>
              <p:nvPr/>
            </p:nvSpPr>
            <p:spPr bwMode="auto">
              <a:xfrm>
                <a:off x="3216" y="1056"/>
                <a:ext cx="91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buFont typeface="Monotype Sorts" pitchFamily="2" charset="2"/>
                  <a:buNone/>
                </a:pPr>
                <a:r>
                  <a:rPr lang="en-US"/>
                  <a:t>Red(f)</a:t>
                </a:r>
              </a:p>
            </p:txBody>
          </p:sp>
          <p:sp>
            <p:nvSpPr>
              <p:cNvPr id="15374" name="Line 23"/>
              <p:cNvSpPr>
                <a:spLocks noChangeShapeType="1"/>
              </p:cNvSpPr>
              <p:nvPr/>
            </p:nvSpPr>
            <p:spPr bwMode="auto">
              <a:xfrm>
                <a:off x="3777" y="1219"/>
                <a:ext cx="5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239640" name="Text Box 24"/>
          <p:cNvSpPr txBox="1">
            <a:spLocks noChangeArrowheads="1"/>
          </p:cNvSpPr>
          <p:nvPr/>
        </p:nvSpPr>
        <p:spPr bwMode="auto">
          <a:xfrm>
            <a:off x="7056438" y="2286000"/>
            <a:ext cx="12112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/>
              <a:t>gfp(f)</a:t>
            </a:r>
          </a:p>
        </p:txBody>
      </p:sp>
      <p:sp>
        <p:nvSpPr>
          <p:cNvPr id="239641" name="Text Box 25"/>
          <p:cNvSpPr txBox="1">
            <a:spLocks noChangeArrowheads="1"/>
          </p:cNvSpPr>
          <p:nvPr/>
        </p:nvSpPr>
        <p:spPr bwMode="auto">
          <a:xfrm>
            <a:off x="7158038" y="4114800"/>
            <a:ext cx="12112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/>
              <a:t>lfp(f)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0" grpId="0" animBg="1"/>
      <p:bldP spid="239640" grpId="0"/>
      <p:bldP spid="2396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Case Finite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063" y="1676400"/>
            <a:ext cx="7727950" cy="1642533"/>
          </a:xfrm>
        </p:spPr>
        <p:txBody>
          <a:bodyPr/>
          <a:lstStyle/>
          <a:p>
            <a:r>
              <a:rPr lang="en-US" dirty="0" smtClean="0">
                <a:sym typeface="Math B" pitchFamily="2" charset="2"/>
              </a:rPr>
              <a:t>A</a:t>
            </a:r>
            <a:r>
              <a:rPr lang="en-US" dirty="0" smtClean="0"/>
              <a:t> monotone function f: L </a:t>
            </a:r>
            <a:r>
              <a:rPr lang="en-US" dirty="0" smtClean="0">
                <a:sym typeface="Symbol" pitchFamily="18" charset="2"/>
              </a:rPr>
              <a:t> L where 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Math B" pitchFamily="2" charset="2"/>
              </a:rPr>
              <a:t>(L, , , , , ) is a complete lattice</a:t>
            </a:r>
          </a:p>
          <a:p>
            <a:r>
              <a:rPr lang="en-US" dirty="0" smtClean="0"/>
              <a:t>L does not include infinite ascending chains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4333" y="3649133"/>
            <a:ext cx="474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/>
              <a:t>x :=</a:t>
            </a:r>
            <a:r>
              <a:rPr lang="en-US" dirty="0" smtClean="0">
                <a:sym typeface="Math B" pitchFamily="2" charset="2"/>
              </a:rPr>
              <a:t> </a:t>
            </a:r>
          </a:p>
          <a:p>
            <a:pPr algn="l">
              <a:buNone/>
            </a:pPr>
            <a:r>
              <a:rPr lang="en-US" dirty="0" smtClean="0">
                <a:sym typeface="Math B" pitchFamily="2" charset="2"/>
              </a:rPr>
              <a:t>while changes do</a:t>
            </a:r>
          </a:p>
          <a:p>
            <a:pPr algn="l">
              <a:buNone/>
            </a:pPr>
            <a:r>
              <a:rPr lang="en-US" dirty="0" smtClean="0">
                <a:sym typeface="Math B" pitchFamily="2" charset="2"/>
              </a:rPr>
              <a:t>  x := f(x)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3838"/>
            <a:ext cx="7772400" cy="655637"/>
          </a:xfrm>
        </p:spPr>
        <p:txBody>
          <a:bodyPr/>
          <a:lstStyle/>
          <a:p>
            <a:pPr algn="ctr"/>
            <a:r>
              <a:rPr lang="en-US" sz="4000" smtClean="0"/>
              <a:t>Chaotic Iterations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7063" y="946150"/>
            <a:ext cx="7526337" cy="1935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A lattice L = </a:t>
            </a:r>
            <a:r>
              <a:rPr lang="en-US" sz="1800" smtClean="0">
                <a:sym typeface="Math B" pitchFamily="2" charset="2"/>
              </a:rPr>
              <a:t>(L, , , , , ) </a:t>
            </a:r>
            <a:r>
              <a:rPr lang="en-US" sz="2000" smtClean="0"/>
              <a:t>with finite strictly increasing chains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L</a:t>
            </a:r>
            <a:r>
              <a:rPr lang="en-US" sz="2000" baseline="30000" smtClean="0"/>
              <a:t>n</a:t>
            </a:r>
            <a:r>
              <a:rPr lang="en-US" sz="2000" smtClean="0"/>
              <a:t> = L </a:t>
            </a:r>
            <a:r>
              <a:rPr lang="en-US" sz="2000" smtClean="0">
                <a:sym typeface="Math B" pitchFamily="2" charset="2"/>
              </a:rPr>
              <a:t> L  …  L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A monotone function </a:t>
            </a:r>
            <a:r>
              <a:rPr lang="en-US" sz="2000" u="sng" smtClean="0"/>
              <a:t>f</a:t>
            </a:r>
            <a:r>
              <a:rPr lang="en-US" sz="2000" smtClean="0"/>
              <a:t>: L</a:t>
            </a:r>
            <a:r>
              <a:rPr lang="en-US" sz="2000" baseline="30000" smtClean="0"/>
              <a:t>n</a:t>
            </a:r>
            <a:r>
              <a:rPr lang="en-US" sz="2000" smtClean="0">
                <a:sym typeface="Symbol" pitchFamily="18" charset="2"/>
              </a:rPr>
              <a:t></a:t>
            </a:r>
            <a:r>
              <a:rPr lang="en-US" sz="2000" baseline="30000" smtClean="0">
                <a:sym typeface="Symbol" pitchFamily="18" charset="2"/>
              </a:rPr>
              <a:t> </a:t>
            </a:r>
            <a:r>
              <a:rPr lang="en-US" sz="2000" smtClean="0"/>
              <a:t>L</a:t>
            </a:r>
            <a:r>
              <a:rPr lang="en-US" sz="2000" baseline="30000" smtClean="0"/>
              <a:t>n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Compute lfp(</a:t>
            </a:r>
            <a:r>
              <a:rPr lang="en-US" sz="2000" u="sng" smtClean="0"/>
              <a:t>f</a:t>
            </a:r>
            <a:r>
              <a:rPr lang="en-US" sz="200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The simultaneous  least fixed of the system  {x[i] = </a:t>
            </a:r>
            <a:r>
              <a:rPr lang="en-US" sz="2000" u="sng" smtClean="0">
                <a:sym typeface="Math B" pitchFamily="2" charset="2"/>
              </a:rPr>
              <a:t>f</a:t>
            </a:r>
            <a:r>
              <a:rPr lang="en-US" sz="2000" baseline="-25000" smtClean="0">
                <a:sym typeface="Math B" pitchFamily="2" charset="2"/>
              </a:rPr>
              <a:t>i</a:t>
            </a:r>
            <a:r>
              <a:rPr lang="en-US" sz="2000" smtClean="0">
                <a:sym typeface="Math B" pitchFamily="2" charset="2"/>
              </a:rPr>
              <a:t>(x) : 1 </a:t>
            </a:r>
            <a:r>
              <a:rPr lang="en-US" sz="2000" smtClean="0">
                <a:sym typeface="Symbol" pitchFamily="18" charset="2"/>
              </a:rPr>
              <a:t> i n</a:t>
            </a:r>
            <a:r>
              <a:rPr lang="en-US" sz="2000" smtClean="0">
                <a:sym typeface="Math B" pitchFamily="2" charset="2"/>
              </a:rPr>
              <a:t> }</a:t>
            </a:r>
          </a:p>
        </p:txBody>
      </p:sp>
      <p:sp>
        <p:nvSpPr>
          <p:cNvPr id="241680" name="Text Box 16"/>
          <p:cNvSpPr txBox="1">
            <a:spLocks noChangeArrowheads="1"/>
          </p:cNvSpPr>
          <p:nvPr/>
        </p:nvSpPr>
        <p:spPr bwMode="auto">
          <a:xfrm>
            <a:off x="0" y="3978275"/>
            <a:ext cx="34417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u="sng"/>
              <a:t>x</a:t>
            </a:r>
            <a:r>
              <a:rPr lang="en-US"/>
              <a:t> := (</a:t>
            </a:r>
            <a:r>
              <a:rPr lang="en-US">
                <a:sym typeface="Math B" pitchFamily="2" charset="2"/>
              </a:rPr>
              <a:t>, , …, )</a:t>
            </a:r>
          </a:p>
          <a:p>
            <a:pPr algn="l">
              <a:buFont typeface="Monotype Sorts" pitchFamily="2" charset="2"/>
              <a:buNone/>
            </a:pPr>
            <a:r>
              <a:rPr lang="en-US">
                <a:sym typeface="Math B" pitchFamily="2" charset="2"/>
              </a:rPr>
              <a:t>while (</a:t>
            </a:r>
            <a:r>
              <a:rPr lang="en-US" u="sng">
                <a:sym typeface="Math B" pitchFamily="2" charset="2"/>
              </a:rPr>
              <a:t>f</a:t>
            </a:r>
            <a:r>
              <a:rPr lang="en-US">
                <a:sym typeface="Math B" pitchFamily="2" charset="2"/>
              </a:rPr>
              <a:t>(x) </a:t>
            </a:r>
            <a:r>
              <a:rPr lang="en-US">
                <a:sym typeface="Symbol" pitchFamily="18" charset="2"/>
              </a:rPr>
              <a:t></a:t>
            </a:r>
            <a:r>
              <a:rPr lang="en-US">
                <a:sym typeface="Math B" pitchFamily="2" charset="2"/>
              </a:rPr>
              <a:t> </a:t>
            </a:r>
            <a:r>
              <a:rPr lang="en-US" u="sng">
                <a:sym typeface="Math B" pitchFamily="2" charset="2"/>
              </a:rPr>
              <a:t> x</a:t>
            </a:r>
            <a:r>
              <a:rPr lang="en-US">
                <a:sym typeface="Math B" pitchFamily="2" charset="2"/>
              </a:rPr>
              <a:t> )  do</a:t>
            </a:r>
          </a:p>
          <a:p>
            <a:pPr algn="l">
              <a:buFont typeface="Monotype Sorts" pitchFamily="2" charset="2"/>
              <a:buNone/>
            </a:pPr>
            <a:r>
              <a:rPr lang="en-US">
                <a:sym typeface="Math B" pitchFamily="2" charset="2"/>
              </a:rPr>
              <a:t>	</a:t>
            </a:r>
            <a:r>
              <a:rPr lang="en-US" u="sng">
                <a:sym typeface="Math B" pitchFamily="2" charset="2"/>
              </a:rPr>
              <a:t>x</a:t>
            </a:r>
            <a:r>
              <a:rPr lang="en-US">
                <a:sym typeface="Math B" pitchFamily="2" charset="2"/>
              </a:rPr>
              <a:t> := f(</a:t>
            </a:r>
            <a:r>
              <a:rPr lang="en-US" u="sng">
                <a:sym typeface="Math B" pitchFamily="2" charset="2"/>
              </a:rPr>
              <a:t>x</a:t>
            </a:r>
            <a:r>
              <a:rPr lang="en-US">
                <a:sym typeface="Math B" pitchFamily="2" charset="2"/>
              </a:rPr>
              <a:t>)</a:t>
            </a:r>
          </a:p>
        </p:txBody>
      </p:sp>
      <p:sp>
        <p:nvSpPr>
          <p:cNvPr id="241681" name="Text Box 17"/>
          <p:cNvSpPr txBox="1">
            <a:spLocks noChangeArrowheads="1"/>
          </p:cNvSpPr>
          <p:nvPr/>
        </p:nvSpPr>
        <p:spPr bwMode="auto">
          <a:xfrm>
            <a:off x="2636838" y="2830513"/>
            <a:ext cx="6507162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/>
              <a:t>for i :=1  to n do</a:t>
            </a:r>
            <a:br>
              <a:rPr lang="en-US" sz="2000"/>
            </a:br>
            <a:r>
              <a:rPr lang="en-US" sz="2000"/>
              <a:t>     x[i] = </a:t>
            </a:r>
            <a:r>
              <a:rPr lang="en-US" sz="2000">
                <a:sym typeface="Math B" pitchFamily="2" charset="2"/>
              </a:rPr>
              <a:t></a:t>
            </a:r>
          </a:p>
          <a:p>
            <a:pPr algn="l">
              <a:buFont typeface="Monotype Sorts" pitchFamily="2" charset="2"/>
              <a:buNone/>
            </a:pPr>
            <a:r>
              <a:rPr lang="en-US" sz="2000">
                <a:sym typeface="Math B" pitchFamily="2" charset="2"/>
              </a:rPr>
              <a:t>WL = {1, 2, …, n}</a:t>
            </a:r>
          </a:p>
          <a:p>
            <a:pPr algn="l">
              <a:buFont typeface="Monotype Sorts" pitchFamily="2" charset="2"/>
              <a:buNone/>
            </a:pPr>
            <a:r>
              <a:rPr lang="en-US" sz="2000">
                <a:sym typeface="Math B" pitchFamily="2" charset="2"/>
              </a:rPr>
              <a:t>while (WL </a:t>
            </a:r>
            <a:r>
              <a:rPr lang="en-US" sz="2000">
                <a:sym typeface="Symbol" pitchFamily="18" charset="2"/>
              </a:rPr>
              <a:t></a:t>
            </a:r>
            <a:r>
              <a:rPr lang="en-US" sz="2000">
                <a:sym typeface="Math B" pitchFamily="2" charset="2"/>
              </a:rPr>
              <a:t>   </a:t>
            </a:r>
            <a:r>
              <a:rPr lang="en-US" sz="2000">
                <a:sym typeface="Math C" pitchFamily="2" charset="2"/>
              </a:rPr>
              <a:t></a:t>
            </a:r>
            <a:r>
              <a:rPr lang="en-US" sz="2000">
                <a:sym typeface="Math B" pitchFamily="2" charset="2"/>
              </a:rPr>
              <a:t> )  do</a:t>
            </a:r>
          </a:p>
          <a:p>
            <a:pPr algn="l">
              <a:buFont typeface="Monotype Sorts" pitchFamily="2" charset="2"/>
              <a:buNone/>
            </a:pPr>
            <a:r>
              <a:rPr lang="en-US" sz="2000">
                <a:sym typeface="Math B" pitchFamily="2" charset="2"/>
              </a:rPr>
              <a:t>   select and remove an element i  WL</a:t>
            </a:r>
          </a:p>
          <a:p>
            <a:pPr algn="l">
              <a:buFont typeface="Monotype Sorts" pitchFamily="2" charset="2"/>
              <a:buNone/>
            </a:pPr>
            <a:r>
              <a:rPr lang="en-US" sz="2000">
                <a:sym typeface="Math B" pitchFamily="2" charset="2"/>
              </a:rPr>
              <a:t>   new := f</a:t>
            </a:r>
            <a:r>
              <a:rPr lang="en-US" sz="2000" baseline="-25000">
                <a:sym typeface="Math B" pitchFamily="2" charset="2"/>
              </a:rPr>
              <a:t>i</a:t>
            </a:r>
            <a:r>
              <a:rPr lang="en-US" sz="2000">
                <a:sym typeface="Math B" pitchFamily="2" charset="2"/>
              </a:rPr>
              <a:t>(</a:t>
            </a:r>
            <a:r>
              <a:rPr lang="en-US" sz="2000" u="sng">
                <a:sym typeface="Math B" pitchFamily="2" charset="2"/>
              </a:rPr>
              <a:t>x</a:t>
            </a:r>
            <a:r>
              <a:rPr lang="en-US" sz="2000">
                <a:sym typeface="Math B" pitchFamily="2" charset="2"/>
              </a:rPr>
              <a:t>)</a:t>
            </a:r>
          </a:p>
          <a:p>
            <a:pPr algn="l">
              <a:buFont typeface="Monotype Sorts" pitchFamily="2" charset="2"/>
              <a:buNone/>
            </a:pPr>
            <a:r>
              <a:rPr lang="en-US" sz="2000">
                <a:sym typeface="Math B" pitchFamily="2" charset="2"/>
              </a:rPr>
              <a:t>    if (new </a:t>
            </a:r>
            <a:r>
              <a:rPr lang="en-US" sz="2000">
                <a:sym typeface="Symbol" pitchFamily="18" charset="2"/>
              </a:rPr>
              <a:t> x[i]) then </a:t>
            </a:r>
          </a:p>
          <a:p>
            <a:pPr algn="l">
              <a:buFont typeface="Monotype Sorts" pitchFamily="2" charset="2"/>
              <a:buNone/>
            </a:pPr>
            <a:r>
              <a:rPr lang="en-US" sz="2000">
                <a:sym typeface="Symbol" pitchFamily="18" charset="2"/>
              </a:rPr>
              <a:t>          x[i] := new;</a:t>
            </a:r>
          </a:p>
          <a:p>
            <a:pPr algn="l">
              <a:buFont typeface="Monotype Sorts" pitchFamily="2" charset="2"/>
              <a:buNone/>
            </a:pPr>
            <a:r>
              <a:rPr lang="en-US" sz="2000">
                <a:sym typeface="Symbol" pitchFamily="18" charset="2"/>
              </a:rPr>
              <a:t>          Add all the indexes that directly depends on i to WL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build="p"/>
      <p:bldP spid="241680" grpId="0"/>
      <p:bldP spid="24168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Specialized Chaotic Iterations</a:t>
            </a:r>
            <a:br>
              <a:rPr lang="en-US" sz="4000" smtClean="0"/>
            </a:br>
            <a:r>
              <a:rPr lang="en-US" sz="4000" smtClean="0"/>
              <a:t>System of Equations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06438" y="1638300"/>
            <a:ext cx="6916737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/>
              <a:t>S =</a:t>
            </a:r>
          </a:p>
          <a:p>
            <a:pPr algn="l">
              <a:buFont typeface="Monotype Sorts" pitchFamily="2" charset="2"/>
              <a:buNone/>
            </a:pPr>
            <a:r>
              <a:rPr lang="en-US"/>
              <a:t>  df</a:t>
            </a:r>
            <a:r>
              <a:rPr lang="en-US" baseline="-25000"/>
              <a:t>entry</a:t>
            </a:r>
            <a:r>
              <a:rPr lang="en-US"/>
              <a:t>[s] = </a:t>
            </a:r>
            <a:r>
              <a:rPr lang="en-US">
                <a:sym typeface="Symbol" pitchFamily="18" charset="2"/>
              </a:rPr>
              <a:t></a:t>
            </a:r>
          </a:p>
          <a:p>
            <a:pPr algn="l">
              <a:buFont typeface="Monotype Sorts" pitchFamily="2" charset="2"/>
              <a:buNone/>
            </a:pPr>
            <a:r>
              <a:rPr lang="en-US">
                <a:sym typeface="Symbol" pitchFamily="18" charset="2"/>
              </a:rPr>
              <a:t>  df</a:t>
            </a:r>
            <a:r>
              <a:rPr lang="en-US" baseline="-25000">
                <a:sym typeface="Symbol" pitchFamily="18" charset="2"/>
              </a:rPr>
              <a:t>entry</a:t>
            </a:r>
            <a:r>
              <a:rPr lang="en-US">
                <a:sym typeface="Symbol" pitchFamily="18" charset="2"/>
              </a:rPr>
              <a:t>[v] = </a:t>
            </a:r>
            <a:r>
              <a:rPr lang="en-US">
                <a:sym typeface="Math B" pitchFamily="2" charset="2"/>
              </a:rPr>
              <a:t>{f(u, v) (df</a:t>
            </a:r>
            <a:r>
              <a:rPr lang="en-US" baseline="-25000">
                <a:sym typeface="Math B" pitchFamily="2" charset="2"/>
              </a:rPr>
              <a:t>entry</a:t>
            </a:r>
            <a:r>
              <a:rPr lang="en-US">
                <a:sym typeface="Math B" pitchFamily="2" charset="2"/>
              </a:rPr>
              <a:t>[u]) | (u, v) </a:t>
            </a:r>
            <a:r>
              <a:rPr lang="en-US">
                <a:sym typeface="Symbol" pitchFamily="18" charset="2"/>
              </a:rPr>
              <a:t> E }</a:t>
            </a:r>
          </a:p>
          <a:p>
            <a:pPr algn="l"/>
            <a:endParaRPr lang="en-US">
              <a:sym typeface="Symbol" pitchFamily="18" charset="2"/>
            </a:endParaRPr>
          </a:p>
        </p:txBody>
      </p:sp>
      <p:sp>
        <p:nvSpPr>
          <p:cNvPr id="17412" name="AutoShape 5"/>
          <p:cNvSpPr>
            <a:spLocks/>
          </p:cNvSpPr>
          <p:nvPr/>
        </p:nvSpPr>
        <p:spPr bwMode="auto">
          <a:xfrm>
            <a:off x="706438" y="2435225"/>
            <a:ext cx="134937" cy="1466850"/>
          </a:xfrm>
          <a:prstGeom prst="leftBrace">
            <a:avLst>
              <a:gd name="adj1" fmla="val 905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17413" name="AutoShape 6"/>
          <p:cNvSpPr>
            <a:spLocks/>
          </p:cNvSpPr>
          <p:nvPr/>
        </p:nvSpPr>
        <p:spPr bwMode="auto">
          <a:xfrm flipH="1">
            <a:off x="6635750" y="2435225"/>
            <a:ext cx="134938" cy="1466850"/>
          </a:xfrm>
          <a:prstGeom prst="leftBrace">
            <a:avLst>
              <a:gd name="adj1" fmla="val 9058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313351" name="Text Box 7"/>
          <p:cNvSpPr txBox="1">
            <a:spLocks noChangeArrowheads="1"/>
          </p:cNvSpPr>
          <p:nvPr/>
        </p:nvSpPr>
        <p:spPr bwMode="auto">
          <a:xfrm>
            <a:off x="841375" y="3738563"/>
            <a:ext cx="508635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/>
              <a:t>F</a:t>
            </a:r>
            <a:r>
              <a:rPr lang="en-US" sz="2000" baseline="-25000"/>
              <a:t>S</a:t>
            </a:r>
            <a:r>
              <a:rPr lang="he-IL" sz="2000">
                <a:cs typeface="Times New Roman" pitchFamily="18" charset="0"/>
              </a:rPr>
              <a:t>:</a:t>
            </a:r>
            <a:r>
              <a:rPr lang="en-US" sz="2000">
                <a:cs typeface="Times New Roman" pitchFamily="18" charset="0"/>
              </a:rPr>
              <a:t>L</a:t>
            </a:r>
            <a:r>
              <a:rPr lang="en-US" sz="2000" baseline="30000">
                <a:cs typeface="Times New Roman" pitchFamily="18" charset="0"/>
              </a:rPr>
              <a:t>n</a:t>
            </a:r>
            <a:r>
              <a:rPr lang="he-IL" sz="2000" baseline="30000">
                <a:cs typeface="Times New Roman" pitchFamily="18" charset="0"/>
              </a:rPr>
              <a:t> 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000"/>
              <a:t>L</a:t>
            </a:r>
            <a:r>
              <a:rPr lang="en-US" sz="2000" baseline="30000"/>
              <a:t>n</a:t>
            </a:r>
          </a:p>
          <a:p>
            <a:pPr algn="l">
              <a:buFont typeface="Monotype Sorts" pitchFamily="2" charset="2"/>
              <a:buNone/>
            </a:pPr>
            <a:r>
              <a:rPr lang="en-US" sz="2000" baseline="30000"/>
              <a:t>      </a:t>
            </a:r>
            <a:r>
              <a:rPr lang="en-US"/>
              <a:t>F</a:t>
            </a:r>
            <a:r>
              <a:rPr lang="en-US" baseline="-25000"/>
              <a:t>S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(X)[s]</a:t>
            </a:r>
            <a:r>
              <a:rPr lang="en-US"/>
              <a:t> = </a:t>
            </a:r>
            <a:r>
              <a:rPr lang="en-US">
                <a:sym typeface="Symbol" pitchFamily="18" charset="2"/>
              </a:rPr>
              <a:t></a:t>
            </a:r>
          </a:p>
          <a:p>
            <a:pPr algn="l">
              <a:buFont typeface="Monotype Sorts" pitchFamily="2" charset="2"/>
              <a:buNone/>
            </a:pPr>
            <a:r>
              <a:rPr lang="en-US" sz="2000">
                <a:cs typeface="Times New Roman" pitchFamily="18" charset="0"/>
              </a:rPr>
              <a:t>    F</a:t>
            </a:r>
            <a:r>
              <a:rPr lang="en-US" sz="2000" baseline="-25000">
                <a:cs typeface="Times New Roman" pitchFamily="18" charset="0"/>
              </a:rPr>
              <a:t>S</a:t>
            </a:r>
            <a:r>
              <a:rPr lang="en-US">
                <a:sym typeface="Symbol" pitchFamily="18" charset="2"/>
              </a:rPr>
              <a:t>(X)[v]</a:t>
            </a:r>
            <a:r>
              <a:rPr lang="en-US"/>
              <a:t> </a:t>
            </a:r>
            <a:r>
              <a:rPr lang="en-US" sz="2000">
                <a:cs typeface="Times New Roman" pitchFamily="18" charset="0"/>
              </a:rPr>
              <a:t>= </a:t>
            </a:r>
            <a:r>
              <a:rPr lang="en-US" sz="2000">
                <a:sym typeface="Math B" pitchFamily="2" charset="2"/>
              </a:rPr>
              <a:t>{f(u, v)(X[u]) | (u, v) </a:t>
            </a:r>
            <a:r>
              <a:rPr lang="en-US" sz="2000">
                <a:sym typeface="Symbol" pitchFamily="18" charset="2"/>
              </a:rPr>
              <a:t> E }</a:t>
            </a:r>
          </a:p>
        </p:txBody>
      </p:sp>
      <p:sp>
        <p:nvSpPr>
          <p:cNvPr id="313352" name="Text Box 8"/>
          <p:cNvSpPr txBox="1">
            <a:spLocks noChangeArrowheads="1"/>
          </p:cNvSpPr>
          <p:nvPr/>
        </p:nvSpPr>
        <p:spPr bwMode="auto">
          <a:xfrm>
            <a:off x="706438" y="6129338"/>
            <a:ext cx="4643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/>
              <a:t>lfp(S) = lfp(F</a:t>
            </a:r>
            <a:r>
              <a:rPr lang="en-US" baseline="-25000"/>
              <a:t>S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51" grpId="0"/>
      <p:bldP spid="3133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Constant Propagation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114550" y="1589088"/>
            <a:ext cx="300038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1800"/>
              <a:t>1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2143125" y="2347913"/>
            <a:ext cx="300038" cy="371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1800"/>
              <a:t>2</a:t>
            </a:r>
          </a:p>
        </p:txBody>
      </p:sp>
      <p:sp>
        <p:nvSpPr>
          <p:cNvPr id="20485" name="Text Box 20"/>
          <p:cNvSpPr txBox="1">
            <a:spLocks noChangeArrowheads="1"/>
          </p:cNvSpPr>
          <p:nvPr/>
        </p:nvSpPr>
        <p:spPr bwMode="auto">
          <a:xfrm>
            <a:off x="2009775" y="1931988"/>
            <a:ext cx="1736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1800">
                <a:sym typeface="Math B" pitchFamily="2" charset="2"/>
              </a:rPr>
              <a:t>e.e[x</a:t>
            </a:r>
            <a:r>
              <a:rPr lang="en-US" sz="1800">
                <a:sym typeface="Math C" pitchFamily="2" charset="2"/>
              </a:rPr>
              <a:t>3]</a:t>
            </a:r>
          </a:p>
        </p:txBody>
      </p:sp>
      <p:sp>
        <p:nvSpPr>
          <p:cNvPr id="20486" name="Text Box 21"/>
          <p:cNvSpPr txBox="1">
            <a:spLocks noChangeArrowheads="1"/>
          </p:cNvSpPr>
          <p:nvPr/>
        </p:nvSpPr>
        <p:spPr bwMode="auto">
          <a:xfrm>
            <a:off x="2305050" y="2184400"/>
            <a:ext cx="1203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1800">
                <a:sym typeface="Math B" pitchFamily="2" charset="2"/>
              </a:rPr>
              <a:t>e.e</a:t>
            </a:r>
            <a:endParaRPr lang="en-US" sz="1800">
              <a:sym typeface="Math C" pitchFamily="2" charset="2"/>
            </a:endParaRPr>
          </a:p>
        </p:txBody>
      </p:sp>
      <p:sp>
        <p:nvSpPr>
          <p:cNvPr id="20487" name="Text Box 41"/>
          <p:cNvSpPr txBox="1">
            <a:spLocks noChangeArrowheads="1"/>
          </p:cNvSpPr>
          <p:nvPr/>
        </p:nvSpPr>
        <p:spPr bwMode="auto">
          <a:xfrm>
            <a:off x="3717925" y="2349500"/>
            <a:ext cx="373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1800"/>
              <a:t>3</a:t>
            </a:r>
          </a:p>
        </p:txBody>
      </p:sp>
      <p:sp>
        <p:nvSpPr>
          <p:cNvPr id="20488" name="Text Box 82"/>
          <p:cNvSpPr txBox="1">
            <a:spLocks noChangeArrowheads="1"/>
          </p:cNvSpPr>
          <p:nvPr/>
        </p:nvSpPr>
        <p:spPr bwMode="auto">
          <a:xfrm>
            <a:off x="5707063" y="1514475"/>
            <a:ext cx="187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endParaRPr lang="en-US"/>
          </a:p>
        </p:txBody>
      </p:sp>
      <p:sp>
        <p:nvSpPr>
          <p:cNvPr id="20489" name="TextBox 42"/>
          <p:cNvSpPr txBox="1">
            <a:spLocks noChangeArrowheads="1"/>
          </p:cNvSpPr>
          <p:nvPr/>
        </p:nvSpPr>
        <p:spPr bwMode="auto">
          <a:xfrm>
            <a:off x="4414838" y="1281113"/>
            <a:ext cx="4056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/>
              <a:t>DF(1) = [x </a:t>
            </a:r>
            <a:r>
              <a:rPr lang="en-US" sz="2000">
                <a:sym typeface="Math C" pitchFamily="2" charset="2"/>
              </a:rPr>
              <a:t>0]</a:t>
            </a:r>
            <a:endParaRPr lang="en-US" sz="2000"/>
          </a:p>
        </p:txBody>
      </p:sp>
      <p:sp>
        <p:nvSpPr>
          <p:cNvPr id="20490" name="TextBox 43"/>
          <p:cNvSpPr txBox="1">
            <a:spLocks noChangeArrowheads="1"/>
          </p:cNvSpPr>
          <p:nvPr/>
        </p:nvSpPr>
        <p:spPr bwMode="auto">
          <a:xfrm>
            <a:off x="4416425" y="1674813"/>
            <a:ext cx="4057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/>
              <a:t>DF(2) = DF(1)[x </a:t>
            </a:r>
            <a:r>
              <a:rPr lang="en-US" sz="2000">
                <a:sym typeface="Math C" pitchFamily="2" charset="2"/>
              </a:rPr>
              <a:t>3] </a:t>
            </a:r>
            <a:r>
              <a:rPr lang="en-US" sz="2000">
                <a:sym typeface="Math B" pitchFamily="2" charset="2"/>
              </a:rPr>
              <a:t> DF(2)</a:t>
            </a:r>
            <a:endParaRPr lang="en-US" sz="2000"/>
          </a:p>
        </p:txBody>
      </p:sp>
      <p:sp>
        <p:nvSpPr>
          <p:cNvPr id="20491" name="TextBox 44"/>
          <p:cNvSpPr txBox="1">
            <a:spLocks noChangeArrowheads="1"/>
          </p:cNvSpPr>
          <p:nvPr/>
        </p:nvSpPr>
        <p:spPr bwMode="auto">
          <a:xfrm>
            <a:off x="4411663" y="2093913"/>
            <a:ext cx="4056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/>
              <a:t>DF(3) = DF(2)</a:t>
            </a:r>
          </a:p>
        </p:txBody>
      </p:sp>
      <p:sp>
        <p:nvSpPr>
          <p:cNvPr id="20492" name="Rectangle 10"/>
          <p:cNvSpPr>
            <a:spLocks noChangeArrowheads="1"/>
          </p:cNvSpPr>
          <p:nvPr/>
        </p:nvSpPr>
        <p:spPr bwMode="auto">
          <a:xfrm>
            <a:off x="3259138" y="2349500"/>
            <a:ext cx="36512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1800"/>
              <a:t>3t</a:t>
            </a:r>
          </a:p>
        </p:txBody>
      </p:sp>
      <p:sp>
        <p:nvSpPr>
          <p:cNvPr id="20493" name="Text Box 21"/>
          <p:cNvSpPr txBox="1">
            <a:spLocks noChangeArrowheads="1"/>
          </p:cNvSpPr>
          <p:nvPr/>
        </p:nvSpPr>
        <p:spPr bwMode="auto">
          <a:xfrm>
            <a:off x="1843088" y="2774950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1800">
                <a:sym typeface="Math B" pitchFamily="2" charset="2"/>
              </a:rPr>
              <a:t>e.e</a:t>
            </a:r>
            <a:endParaRPr lang="en-US" sz="1800">
              <a:sym typeface="Math C" pitchFamily="2" charset="2"/>
            </a:endParaRPr>
          </a:p>
        </p:txBody>
      </p:sp>
      <p:cxnSp>
        <p:nvCxnSpPr>
          <p:cNvPr id="20494" name="Straight Arrow Connector 51"/>
          <p:cNvCxnSpPr>
            <a:cxnSpLocks noChangeShapeType="1"/>
            <a:stCxn id="20484" idx="3"/>
            <a:endCxn id="20492" idx="1"/>
          </p:cNvCxnSpPr>
          <p:nvPr/>
        </p:nvCxnSpPr>
        <p:spPr bwMode="auto">
          <a:xfrm>
            <a:off x="2443163" y="2533650"/>
            <a:ext cx="81597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495" name="Curved Connector 55"/>
          <p:cNvCxnSpPr>
            <a:cxnSpLocks noChangeShapeType="1"/>
            <a:stCxn id="20484" idx="1"/>
          </p:cNvCxnSpPr>
          <p:nvPr/>
        </p:nvCxnSpPr>
        <p:spPr bwMode="auto">
          <a:xfrm rot="10800000" flipH="1" flipV="1">
            <a:off x="2143125" y="2533650"/>
            <a:ext cx="263525" cy="360363"/>
          </a:xfrm>
          <a:prstGeom prst="curvedConnector4">
            <a:avLst>
              <a:gd name="adj1" fmla="val -86528"/>
              <a:gd name="adj2" fmla="val 75667"/>
            </a:avLst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20496" name="Shape 57"/>
          <p:cNvCxnSpPr>
            <a:cxnSpLocks noChangeShapeType="1"/>
            <a:stCxn id="20484" idx="1"/>
            <a:endCxn id="20484" idx="3"/>
          </p:cNvCxnSpPr>
          <p:nvPr/>
        </p:nvCxnSpPr>
        <p:spPr bwMode="auto">
          <a:xfrm rot="10800000" flipH="1">
            <a:off x="2143125" y="2533650"/>
            <a:ext cx="300038" cy="12700"/>
          </a:xfrm>
          <a:prstGeom prst="curvedConnector5">
            <a:avLst>
              <a:gd name="adj1" fmla="val -75856"/>
              <a:gd name="adj2" fmla="val -7357199"/>
              <a:gd name="adj3" fmla="val 175856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497" name="Straight Arrow Connector 60"/>
          <p:cNvCxnSpPr>
            <a:cxnSpLocks noChangeShapeType="1"/>
          </p:cNvCxnSpPr>
          <p:nvPr/>
        </p:nvCxnSpPr>
        <p:spPr bwMode="auto">
          <a:xfrm rot="16200000" flipH="1">
            <a:off x="2120901" y="2181225"/>
            <a:ext cx="36671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0498" name="TextBox 20"/>
          <p:cNvSpPr txBox="1">
            <a:spLocks noChangeArrowheads="1"/>
          </p:cNvSpPr>
          <p:nvPr/>
        </p:nvSpPr>
        <p:spPr bwMode="auto">
          <a:xfrm>
            <a:off x="1347788" y="1943100"/>
            <a:ext cx="10747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/>
              <a:t>x :=3</a:t>
            </a:r>
          </a:p>
        </p:txBody>
      </p:sp>
      <p:sp>
        <p:nvSpPr>
          <p:cNvPr id="20499" name="TextBox 21"/>
          <p:cNvSpPr txBox="1">
            <a:spLocks noChangeArrowheads="1"/>
          </p:cNvSpPr>
          <p:nvPr/>
        </p:nvSpPr>
        <p:spPr bwMode="auto">
          <a:xfrm>
            <a:off x="1792288" y="3459163"/>
            <a:ext cx="1074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/>
              <a:t>skip</a:t>
            </a:r>
          </a:p>
        </p:txBody>
      </p:sp>
      <p:sp>
        <p:nvSpPr>
          <p:cNvPr id="20500" name="TextBox 22"/>
          <p:cNvSpPr txBox="1">
            <a:spLocks noChangeArrowheads="1"/>
          </p:cNvSpPr>
          <p:nvPr/>
        </p:nvSpPr>
        <p:spPr bwMode="auto">
          <a:xfrm>
            <a:off x="2378075" y="2406650"/>
            <a:ext cx="10747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/>
              <a:t>skip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792288" y="4621213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DF[1]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DF[2]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DF[3]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[x 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0]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[x 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3]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[x 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3]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[x 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0]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[x 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?]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[x 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?]</a:t>
                      </a:r>
                      <a:endParaRPr lang="en-US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[x 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7]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[x 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9]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mtClean="0"/>
                        <a:t>[x </a:t>
                      </a:r>
                      <a:r>
                        <a:rPr lang="en-US" sz="1800" smtClean="0">
                          <a:sym typeface="Math C" pitchFamily="2" charset="2"/>
                        </a:rPr>
                        <a:t>7]</a:t>
                      </a:r>
                      <a:endParaRPr lang="en-US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[x 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?]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[x 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[x 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3]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Specialized Chaotic Iterations</a:t>
            </a: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706438" y="1771650"/>
            <a:ext cx="6916737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1800"/>
              <a:t>Chaotic(G(V, E): Graph, s: Node, L: Lattice, </a:t>
            </a:r>
            <a:r>
              <a:rPr lang="en-US" sz="1800">
                <a:sym typeface="Symbol" pitchFamily="18" charset="2"/>
              </a:rPr>
              <a:t>: L, f: E (L L) </a:t>
            </a:r>
            <a:r>
              <a:rPr lang="en-US" sz="1800"/>
              <a:t>){</a:t>
            </a:r>
          </a:p>
          <a:p>
            <a:pPr algn="l">
              <a:buFont typeface="Monotype Sorts" pitchFamily="2" charset="2"/>
              <a:buNone/>
            </a:pPr>
            <a:r>
              <a:rPr lang="en-US" sz="1800"/>
              <a:t>   for each v in V to n do df</a:t>
            </a:r>
            <a:r>
              <a:rPr lang="en-US" sz="1800" baseline="-25000"/>
              <a:t>entry</a:t>
            </a:r>
            <a:r>
              <a:rPr lang="en-US" sz="1800"/>
              <a:t>[v] := </a:t>
            </a:r>
            <a:r>
              <a:rPr lang="en-US" sz="1800">
                <a:sym typeface="Math B" pitchFamily="2" charset="2"/>
              </a:rPr>
              <a:t></a:t>
            </a:r>
          </a:p>
          <a:p>
            <a:pPr algn="l">
              <a:buFont typeface="Monotype Sorts" pitchFamily="2" charset="2"/>
              <a:buNone/>
            </a:pPr>
            <a:r>
              <a:rPr lang="en-US" sz="1800">
                <a:sym typeface="Math B" pitchFamily="2" charset="2"/>
              </a:rPr>
              <a:t>  df[s] = </a:t>
            </a:r>
            <a:r>
              <a:rPr lang="en-US" sz="1800">
                <a:sym typeface="Symbol" pitchFamily="18" charset="2"/>
              </a:rPr>
              <a:t></a:t>
            </a:r>
            <a:r>
              <a:rPr lang="en-US" sz="1800">
                <a:sym typeface="Math B" pitchFamily="2" charset="2"/>
              </a:rPr>
              <a:t> </a:t>
            </a:r>
          </a:p>
          <a:p>
            <a:pPr algn="l">
              <a:buFont typeface="Monotype Sorts" pitchFamily="2" charset="2"/>
              <a:buNone/>
            </a:pPr>
            <a:r>
              <a:rPr lang="en-US" sz="1800">
                <a:sym typeface="Math B" pitchFamily="2" charset="2"/>
              </a:rPr>
              <a:t>   WL = {s}</a:t>
            </a:r>
          </a:p>
          <a:p>
            <a:pPr algn="l">
              <a:buFont typeface="Monotype Sorts" pitchFamily="2" charset="2"/>
              <a:buNone/>
            </a:pPr>
            <a:r>
              <a:rPr lang="en-US" sz="1800">
                <a:sym typeface="Math B" pitchFamily="2" charset="2"/>
              </a:rPr>
              <a:t>   while (WL </a:t>
            </a:r>
            <a:r>
              <a:rPr lang="en-US" sz="1800">
                <a:sym typeface="Symbol" pitchFamily="18" charset="2"/>
              </a:rPr>
              <a:t></a:t>
            </a:r>
            <a:r>
              <a:rPr lang="en-US" sz="1800">
                <a:sym typeface="Math B" pitchFamily="2" charset="2"/>
              </a:rPr>
              <a:t>   </a:t>
            </a:r>
            <a:r>
              <a:rPr lang="en-US" sz="1800">
                <a:sym typeface="Math C" pitchFamily="2" charset="2"/>
              </a:rPr>
              <a:t></a:t>
            </a:r>
            <a:r>
              <a:rPr lang="en-US" sz="1800">
                <a:sym typeface="Math B" pitchFamily="2" charset="2"/>
              </a:rPr>
              <a:t> )  do</a:t>
            </a:r>
          </a:p>
          <a:p>
            <a:pPr algn="l">
              <a:buFont typeface="Monotype Sorts" pitchFamily="2" charset="2"/>
              <a:buNone/>
            </a:pPr>
            <a:r>
              <a:rPr lang="en-US" sz="1800">
                <a:sym typeface="Math B" pitchFamily="2" charset="2"/>
              </a:rPr>
              <a:t>      select and remove an element u  WL</a:t>
            </a:r>
          </a:p>
          <a:p>
            <a:pPr algn="l">
              <a:buFont typeface="Monotype Sorts" pitchFamily="2" charset="2"/>
              <a:buNone/>
            </a:pPr>
            <a:r>
              <a:rPr lang="en-US" sz="1800">
                <a:sym typeface="Math B" pitchFamily="2" charset="2"/>
              </a:rPr>
              <a:t>      for each v, such that. (u, v) </a:t>
            </a:r>
            <a:r>
              <a:rPr lang="en-US" sz="1800">
                <a:sym typeface="Symbol" pitchFamily="18" charset="2"/>
              </a:rPr>
              <a:t>E do</a:t>
            </a:r>
          </a:p>
          <a:p>
            <a:pPr algn="l">
              <a:buFont typeface="Monotype Sorts" pitchFamily="2" charset="2"/>
              <a:buNone/>
            </a:pPr>
            <a:r>
              <a:rPr lang="en-US" sz="1800">
                <a:sym typeface="Symbol" pitchFamily="18" charset="2"/>
              </a:rPr>
              <a:t>                 temp = </a:t>
            </a:r>
            <a:r>
              <a:rPr lang="en-US" sz="1800">
                <a:sym typeface="Math B" pitchFamily="2" charset="2"/>
              </a:rPr>
              <a:t>f(e)(df</a:t>
            </a:r>
            <a:r>
              <a:rPr lang="en-US" sz="1800" baseline="-25000">
                <a:sym typeface="Math B" pitchFamily="2" charset="2"/>
              </a:rPr>
              <a:t>entry</a:t>
            </a:r>
            <a:r>
              <a:rPr lang="en-US" sz="1800">
                <a:sym typeface="Math B" pitchFamily="2" charset="2"/>
              </a:rPr>
              <a:t>[u]) </a:t>
            </a:r>
            <a:endParaRPr lang="en-US" sz="1800">
              <a:sym typeface="Symbol" pitchFamily="18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1800">
                <a:sym typeface="Symbol" pitchFamily="18" charset="2"/>
              </a:rPr>
              <a:t>	</a:t>
            </a:r>
            <a:r>
              <a:rPr lang="en-US" sz="1800">
                <a:sym typeface="Math B" pitchFamily="2" charset="2"/>
              </a:rPr>
              <a:t> new := df</a:t>
            </a:r>
            <a:r>
              <a:rPr lang="en-US" sz="1800" baseline="-25000">
                <a:sym typeface="Math B" pitchFamily="2" charset="2"/>
              </a:rPr>
              <a:t>entry</a:t>
            </a:r>
            <a:r>
              <a:rPr lang="en-US" sz="1800">
                <a:sym typeface="Math B" pitchFamily="2" charset="2"/>
              </a:rPr>
              <a:t>(v) temp</a:t>
            </a:r>
          </a:p>
          <a:p>
            <a:pPr algn="l">
              <a:buFont typeface="Monotype Sorts" pitchFamily="2" charset="2"/>
              <a:buNone/>
            </a:pPr>
            <a:r>
              <a:rPr lang="en-US" sz="1800">
                <a:sym typeface="Math B" pitchFamily="2" charset="2"/>
              </a:rPr>
              <a:t>                 if (new </a:t>
            </a:r>
            <a:r>
              <a:rPr lang="en-US" sz="1800">
                <a:sym typeface="Symbol" pitchFamily="18" charset="2"/>
              </a:rPr>
              <a:t> df</a:t>
            </a:r>
            <a:r>
              <a:rPr lang="en-US" sz="1800" baseline="-25000">
                <a:sym typeface="Symbol" pitchFamily="18" charset="2"/>
              </a:rPr>
              <a:t>entry</a:t>
            </a:r>
            <a:r>
              <a:rPr lang="en-US" sz="1800">
                <a:sym typeface="Symbol" pitchFamily="18" charset="2"/>
              </a:rPr>
              <a:t>[v]) then  </a:t>
            </a:r>
          </a:p>
          <a:p>
            <a:pPr algn="l">
              <a:buFont typeface="Monotype Sorts" pitchFamily="2" charset="2"/>
              <a:buNone/>
            </a:pPr>
            <a:r>
              <a:rPr lang="en-US" sz="1800">
                <a:sym typeface="Symbol" pitchFamily="18" charset="2"/>
              </a:rPr>
              <a:t>                            df</a:t>
            </a:r>
            <a:r>
              <a:rPr lang="en-US" sz="1800" baseline="-25000">
                <a:sym typeface="Symbol" pitchFamily="18" charset="2"/>
              </a:rPr>
              <a:t>entry</a:t>
            </a:r>
            <a:r>
              <a:rPr lang="en-US" sz="1800">
                <a:sym typeface="Symbol" pitchFamily="18" charset="2"/>
              </a:rPr>
              <a:t>[v] := new;</a:t>
            </a:r>
          </a:p>
          <a:p>
            <a:pPr algn="l">
              <a:buFont typeface="Monotype Sorts" pitchFamily="2" charset="2"/>
              <a:buNone/>
            </a:pPr>
            <a:r>
              <a:rPr lang="en-US" sz="1800">
                <a:sym typeface="Symbol" pitchFamily="18" charset="2"/>
              </a:rPr>
              <a:t>                            WL := WL {v}</a:t>
            </a:r>
            <a:r>
              <a:rPr lang="en-US" sz="180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65"/>
          <p:cNvSpPr txBox="1">
            <a:spLocks noChangeArrowheads="1"/>
          </p:cNvSpPr>
          <p:nvPr/>
        </p:nvSpPr>
        <p:spPr bwMode="auto">
          <a:xfrm rot="-1719839">
            <a:off x="3281363" y="4594225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/>
              <a:t>y :=z+4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3350"/>
            <a:ext cx="7772400" cy="1143000"/>
          </a:xfrm>
        </p:spPr>
        <p:txBody>
          <a:bodyPr/>
          <a:lstStyle/>
          <a:p>
            <a:r>
              <a:rPr lang="en-US" smtClean="0"/>
              <a:t>Iterative Approximation</a:t>
            </a:r>
          </a:p>
        </p:txBody>
      </p:sp>
      <p:cxnSp>
        <p:nvCxnSpPr>
          <p:cNvPr id="19460" name="AutoShape 14"/>
          <p:cNvCxnSpPr>
            <a:cxnSpLocks noChangeShapeType="1"/>
          </p:cNvCxnSpPr>
          <p:nvPr/>
        </p:nvCxnSpPr>
        <p:spPr bwMode="auto">
          <a:xfrm rot="10800000" flipH="1">
            <a:off x="2882900" y="3203575"/>
            <a:ext cx="150813" cy="2589213"/>
          </a:xfrm>
          <a:prstGeom prst="curvedConnector4">
            <a:avLst>
              <a:gd name="adj1" fmla="val -966463"/>
              <a:gd name="adj2" fmla="val 1125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0613" name="Text Box 21"/>
          <p:cNvSpPr txBox="1">
            <a:spLocks noChangeArrowheads="1"/>
          </p:cNvSpPr>
          <p:nvPr/>
        </p:nvSpPr>
        <p:spPr bwMode="auto">
          <a:xfrm>
            <a:off x="5588000" y="3494088"/>
            <a:ext cx="327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800"/>
              <a:t>[x</a:t>
            </a:r>
            <a:r>
              <a:rPr lang="en-US" sz="2800">
                <a:sym typeface="Math C" pitchFamily="2" charset="2"/>
              </a:rPr>
              <a:t>?, y?, z</a:t>
            </a:r>
            <a:r>
              <a:rPr lang="en-US">
                <a:sym typeface="Math C" pitchFamily="2" charset="2"/>
              </a:rPr>
              <a:t>3</a:t>
            </a:r>
            <a:r>
              <a:rPr lang="en-US" sz="2800">
                <a:sym typeface="Math C" pitchFamily="2" charset="2"/>
              </a:rPr>
              <a:t>]</a:t>
            </a:r>
          </a:p>
        </p:txBody>
      </p:sp>
      <p:sp>
        <p:nvSpPr>
          <p:cNvPr id="19462" name="Oval 30"/>
          <p:cNvSpPr>
            <a:spLocks noChangeArrowheads="1"/>
          </p:cNvSpPr>
          <p:nvPr/>
        </p:nvSpPr>
        <p:spPr bwMode="auto">
          <a:xfrm>
            <a:off x="2903538" y="1201738"/>
            <a:ext cx="935037" cy="6492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/>
              <a:t>1</a:t>
            </a:r>
          </a:p>
        </p:txBody>
      </p:sp>
      <p:sp>
        <p:nvSpPr>
          <p:cNvPr id="19463" name="Oval 31"/>
          <p:cNvSpPr>
            <a:spLocks noChangeArrowheads="1"/>
          </p:cNvSpPr>
          <p:nvPr/>
        </p:nvSpPr>
        <p:spPr bwMode="auto">
          <a:xfrm>
            <a:off x="2906713" y="2125663"/>
            <a:ext cx="935037" cy="6508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/>
              <a:t>2</a:t>
            </a:r>
          </a:p>
        </p:txBody>
      </p:sp>
      <p:cxnSp>
        <p:nvCxnSpPr>
          <p:cNvPr id="19464" name="Straight Arrow Connector 33"/>
          <p:cNvCxnSpPr>
            <a:cxnSpLocks noChangeShapeType="1"/>
            <a:stCxn id="19462" idx="4"/>
            <a:endCxn id="19463" idx="0"/>
          </p:cNvCxnSpPr>
          <p:nvPr/>
        </p:nvCxnSpPr>
        <p:spPr bwMode="auto">
          <a:xfrm>
            <a:off x="3370263" y="1851025"/>
            <a:ext cx="3175" cy="2746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65" name="TextBox 34"/>
          <p:cNvSpPr txBox="1">
            <a:spLocks noChangeArrowheads="1"/>
          </p:cNvSpPr>
          <p:nvPr/>
        </p:nvSpPr>
        <p:spPr bwMode="auto">
          <a:xfrm>
            <a:off x="2427288" y="1719263"/>
            <a:ext cx="121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/>
              <a:t>z :=3</a:t>
            </a:r>
          </a:p>
        </p:txBody>
      </p:sp>
      <p:sp>
        <p:nvSpPr>
          <p:cNvPr id="19466" name="Oval 36"/>
          <p:cNvSpPr>
            <a:spLocks noChangeArrowheads="1"/>
          </p:cNvSpPr>
          <p:nvPr/>
        </p:nvSpPr>
        <p:spPr bwMode="auto">
          <a:xfrm>
            <a:off x="220663" y="2128838"/>
            <a:ext cx="935037" cy="6492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/>
              <a:t>7</a:t>
            </a:r>
          </a:p>
        </p:txBody>
      </p:sp>
      <p:sp>
        <p:nvSpPr>
          <p:cNvPr id="19467" name="TextBox 37"/>
          <p:cNvSpPr txBox="1">
            <a:spLocks noChangeArrowheads="1"/>
          </p:cNvSpPr>
          <p:nvPr/>
        </p:nvSpPr>
        <p:spPr bwMode="auto">
          <a:xfrm>
            <a:off x="1335088" y="2039938"/>
            <a:ext cx="12176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/>
              <a:t>z &lt;=0</a:t>
            </a:r>
          </a:p>
        </p:txBody>
      </p:sp>
      <p:cxnSp>
        <p:nvCxnSpPr>
          <p:cNvPr id="19468" name="Straight Arrow Connector 41"/>
          <p:cNvCxnSpPr>
            <a:cxnSpLocks noChangeShapeType="1"/>
            <a:stCxn id="19463" idx="2"/>
            <a:endCxn id="19466" idx="6"/>
          </p:cNvCxnSpPr>
          <p:nvPr/>
        </p:nvCxnSpPr>
        <p:spPr bwMode="auto">
          <a:xfrm flipH="1">
            <a:off x="1155700" y="2451100"/>
            <a:ext cx="17510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69" name="Oval 43"/>
          <p:cNvSpPr>
            <a:spLocks noChangeArrowheads="1"/>
          </p:cNvSpPr>
          <p:nvPr/>
        </p:nvSpPr>
        <p:spPr bwMode="auto">
          <a:xfrm>
            <a:off x="2919413" y="3108325"/>
            <a:ext cx="935037" cy="6508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/>
              <a:t>3</a:t>
            </a:r>
          </a:p>
        </p:txBody>
      </p:sp>
      <p:cxnSp>
        <p:nvCxnSpPr>
          <p:cNvPr id="19470" name="Straight Arrow Connector 47"/>
          <p:cNvCxnSpPr>
            <a:cxnSpLocks noChangeShapeType="1"/>
            <a:stCxn id="19463" idx="4"/>
            <a:endCxn id="19469" idx="0"/>
          </p:cNvCxnSpPr>
          <p:nvPr/>
        </p:nvCxnSpPr>
        <p:spPr bwMode="auto">
          <a:xfrm>
            <a:off x="3373438" y="2776538"/>
            <a:ext cx="12700" cy="3317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71" name="TextBox 48"/>
          <p:cNvSpPr txBox="1">
            <a:spLocks noChangeArrowheads="1"/>
          </p:cNvSpPr>
          <p:nvPr/>
        </p:nvSpPr>
        <p:spPr bwMode="auto">
          <a:xfrm>
            <a:off x="2455863" y="2679700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/>
              <a:t>z &gt;0</a:t>
            </a:r>
          </a:p>
        </p:txBody>
      </p:sp>
      <p:sp>
        <p:nvSpPr>
          <p:cNvPr id="19472" name="Oval 49"/>
          <p:cNvSpPr>
            <a:spLocks noChangeArrowheads="1"/>
          </p:cNvSpPr>
          <p:nvPr/>
        </p:nvSpPr>
        <p:spPr bwMode="auto">
          <a:xfrm>
            <a:off x="1557338" y="3954463"/>
            <a:ext cx="935037" cy="6508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/>
              <a:t>4</a:t>
            </a:r>
          </a:p>
        </p:txBody>
      </p:sp>
      <p:sp>
        <p:nvSpPr>
          <p:cNvPr id="19473" name="Oval 50"/>
          <p:cNvSpPr>
            <a:spLocks noChangeArrowheads="1"/>
          </p:cNvSpPr>
          <p:nvPr/>
        </p:nvSpPr>
        <p:spPr bwMode="auto">
          <a:xfrm>
            <a:off x="4240213" y="3981450"/>
            <a:ext cx="935037" cy="64928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/>
              <a:t>5</a:t>
            </a:r>
          </a:p>
        </p:txBody>
      </p:sp>
      <p:cxnSp>
        <p:nvCxnSpPr>
          <p:cNvPr id="19474" name="Straight Arrow Connector 52"/>
          <p:cNvCxnSpPr>
            <a:cxnSpLocks noChangeShapeType="1"/>
            <a:stCxn id="19469" idx="2"/>
            <a:endCxn id="19472" idx="0"/>
          </p:cNvCxnSpPr>
          <p:nvPr/>
        </p:nvCxnSpPr>
        <p:spPr bwMode="auto">
          <a:xfrm flipH="1">
            <a:off x="2025650" y="3433763"/>
            <a:ext cx="893763" cy="520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75" name="Straight Arrow Connector 55"/>
          <p:cNvCxnSpPr>
            <a:cxnSpLocks noChangeShapeType="1"/>
            <a:stCxn id="19469" idx="6"/>
            <a:endCxn id="19473" idx="0"/>
          </p:cNvCxnSpPr>
          <p:nvPr/>
        </p:nvCxnSpPr>
        <p:spPr bwMode="auto">
          <a:xfrm>
            <a:off x="3854450" y="3433763"/>
            <a:ext cx="854075" cy="5476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76" name="TextBox 56"/>
          <p:cNvSpPr txBox="1">
            <a:spLocks noChangeArrowheads="1"/>
          </p:cNvSpPr>
          <p:nvPr/>
        </p:nvSpPr>
        <p:spPr bwMode="auto">
          <a:xfrm rot="-2001753">
            <a:off x="1898650" y="3203575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/>
              <a:t>x==1</a:t>
            </a:r>
          </a:p>
        </p:txBody>
      </p:sp>
      <p:sp>
        <p:nvSpPr>
          <p:cNvPr id="19477" name="TextBox 57"/>
          <p:cNvSpPr txBox="1">
            <a:spLocks noChangeArrowheads="1"/>
          </p:cNvSpPr>
          <p:nvPr/>
        </p:nvSpPr>
        <p:spPr bwMode="auto">
          <a:xfrm rot="2497133">
            <a:off x="3589338" y="3236913"/>
            <a:ext cx="121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/>
              <a:t>x!=1</a:t>
            </a:r>
          </a:p>
        </p:txBody>
      </p:sp>
      <p:sp>
        <p:nvSpPr>
          <p:cNvPr id="19478" name="Oval 59"/>
          <p:cNvSpPr>
            <a:spLocks noChangeArrowheads="1"/>
          </p:cNvSpPr>
          <p:nvPr/>
        </p:nvSpPr>
        <p:spPr bwMode="auto">
          <a:xfrm>
            <a:off x="2906713" y="5468938"/>
            <a:ext cx="935037" cy="6492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/>
              <a:t>6</a:t>
            </a:r>
          </a:p>
        </p:txBody>
      </p:sp>
      <p:cxnSp>
        <p:nvCxnSpPr>
          <p:cNvPr id="19479" name="Straight Arrow Connector 61"/>
          <p:cNvCxnSpPr>
            <a:cxnSpLocks noChangeShapeType="1"/>
            <a:stCxn id="19472" idx="4"/>
            <a:endCxn id="19478" idx="0"/>
          </p:cNvCxnSpPr>
          <p:nvPr/>
        </p:nvCxnSpPr>
        <p:spPr bwMode="auto">
          <a:xfrm>
            <a:off x="2025650" y="4605338"/>
            <a:ext cx="1347788" cy="863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80" name="TextBox 62"/>
          <p:cNvSpPr txBox="1">
            <a:spLocks noChangeArrowheads="1"/>
          </p:cNvSpPr>
          <p:nvPr/>
        </p:nvSpPr>
        <p:spPr bwMode="auto">
          <a:xfrm rot="1649421">
            <a:off x="2281238" y="4567238"/>
            <a:ext cx="121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/>
              <a:t>y :=7</a:t>
            </a:r>
          </a:p>
        </p:txBody>
      </p:sp>
      <p:cxnSp>
        <p:nvCxnSpPr>
          <p:cNvPr id="19481" name="Straight Arrow Connector 64"/>
          <p:cNvCxnSpPr>
            <a:cxnSpLocks noChangeShapeType="1"/>
            <a:stCxn id="19473" idx="4"/>
          </p:cNvCxnSpPr>
          <p:nvPr/>
        </p:nvCxnSpPr>
        <p:spPr bwMode="auto">
          <a:xfrm flipH="1">
            <a:off x="3373438" y="4630738"/>
            <a:ext cx="1335087" cy="838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3759" name="TextBox 73"/>
          <p:cNvSpPr txBox="1">
            <a:spLocks noChangeArrowheads="1"/>
          </p:cNvSpPr>
          <p:nvPr/>
        </p:nvSpPr>
        <p:spPr bwMode="auto">
          <a:xfrm rot="-4393158">
            <a:off x="527844" y="2961481"/>
            <a:ext cx="1952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/>
              <a:t>assert y==7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5210175" y="1311275"/>
          <a:ext cx="3673939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00"/>
                <a:gridCol w="1944578"/>
                <a:gridCol w="1340061"/>
              </a:tblGrid>
              <a:tr h="325663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WL</a:t>
                      </a:r>
                      <a:endParaRPr lang="en-US" dirty="0"/>
                    </a:p>
                  </a:txBody>
                  <a:tcPr/>
                </a:tc>
              </a:tr>
              <a:tr h="615638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[x</a:t>
                      </a:r>
                      <a:r>
                        <a:rPr lang="en-US" sz="2000" dirty="0" smtClean="0">
                          <a:sym typeface="Math C" pitchFamily="2" charset="2"/>
                        </a:rPr>
                        <a:t>?, y?, z?]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Math C" pitchFamily="2" charset="2"/>
                        </a:rPr>
                        <a:t>{2,</a:t>
                      </a:r>
                      <a:r>
                        <a:rPr lang="en-US" sz="2000" baseline="0" dirty="0" smtClean="0">
                          <a:sym typeface="Math C" pitchFamily="2" charset="2"/>
                        </a:rPr>
                        <a:t> 3, 4, 5, 6, 7}</a:t>
                      </a:r>
                      <a:endParaRPr lang="en-US" sz="2000" dirty="0" smtClean="0">
                        <a:sym typeface="Math C" pitchFamily="2" charset="2"/>
                      </a:endParaRPr>
                    </a:p>
                  </a:txBody>
                  <a:tcPr/>
                </a:tc>
              </a:tr>
              <a:tr h="32566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[x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?, y?, z3]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Math C" pitchFamily="2" charset="2"/>
                        </a:rPr>
                        <a:t>{</a:t>
                      </a:r>
                      <a:r>
                        <a:rPr lang="en-US" sz="1800" baseline="0" dirty="0" smtClean="0">
                          <a:sym typeface="Math C" pitchFamily="2" charset="2"/>
                        </a:rPr>
                        <a:t> 3, 4, 5, 6, 7}</a:t>
                      </a:r>
                      <a:endParaRPr lang="en-US" sz="1800" dirty="0" smtClean="0">
                        <a:sym typeface="Math C" pitchFamily="2" charset="2"/>
                      </a:endParaRPr>
                    </a:p>
                  </a:txBody>
                  <a:tcPr/>
                </a:tc>
              </a:tr>
              <a:tr h="32566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[x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?, y?, z3]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 4, 5, 6, 7}</a:t>
                      </a:r>
                      <a:endParaRPr lang="en-US" dirty="0"/>
                    </a:p>
                  </a:txBody>
                  <a:tcPr/>
                </a:tc>
              </a:tr>
              <a:tr h="325663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[x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1, y7, z3]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{5, 6, 7}</a:t>
                      </a:r>
                      <a:endParaRPr lang="en-US" dirty="0"/>
                    </a:p>
                  </a:txBody>
                  <a:tcPr/>
                </a:tc>
              </a:tr>
              <a:tr h="325663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[x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?, y7, z3]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{6, 7}</a:t>
                      </a:r>
                      <a:endParaRPr lang="en-US" dirty="0"/>
                    </a:p>
                  </a:txBody>
                  <a:tcPr/>
                </a:tc>
              </a:tr>
              <a:tr h="325663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[x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?, y7, z3]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{7}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13" grpId="0"/>
      <p:bldP spid="737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Mathematical Background</a:t>
            </a:r>
          </a:p>
          <a:p>
            <a:r>
              <a:rPr lang="en-US" dirty="0" smtClean="0"/>
              <a:t>Chaotic Iterations</a:t>
            </a:r>
          </a:p>
          <a:p>
            <a:r>
              <a:rPr lang="en-US" dirty="0" smtClean="0"/>
              <a:t>Examples</a:t>
            </a:r>
          </a:p>
          <a:p>
            <a:r>
              <a:rPr lang="en-US" dirty="0" smtClean="0"/>
              <a:t>Soundness, Precision and more </a:t>
            </a:r>
            <a:r>
              <a:rPr lang="en-US" dirty="0" smtClean="0"/>
              <a:t>examples next week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1966913" y="1585913"/>
            <a:ext cx="59531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None/>
            </a:pPr>
            <a:r>
              <a:rPr lang="en-US" sz="1800"/>
              <a:t>z =3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984375" y="2395538"/>
            <a:ext cx="608013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None/>
            </a:pPr>
            <a:r>
              <a:rPr lang="en-US" sz="1800"/>
              <a:t>x =1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1666875" y="3276600"/>
            <a:ext cx="126841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None/>
            </a:pPr>
            <a:r>
              <a:rPr lang="en-US" sz="1800"/>
              <a:t>while (x&gt;0)</a:t>
            </a: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1846263" y="4014788"/>
            <a:ext cx="90011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None/>
            </a:pPr>
            <a:r>
              <a:rPr lang="en-US" sz="1800"/>
              <a:t>if (x=1)</a:t>
            </a:r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1441450" y="4867275"/>
            <a:ext cx="60801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None/>
            </a:pPr>
            <a:r>
              <a:rPr lang="en-US" sz="1800"/>
              <a:t>y =7</a:t>
            </a:r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3135313" y="4867275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None/>
            </a:pPr>
            <a:r>
              <a:rPr lang="en-US" sz="1800"/>
              <a:t>y =z+4</a:t>
            </a:r>
          </a:p>
        </p:txBody>
      </p:sp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2228850" y="5653088"/>
            <a:ext cx="550863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None/>
            </a:pPr>
            <a:r>
              <a:rPr lang="en-US" sz="1800"/>
              <a:t>x=3</a:t>
            </a:r>
          </a:p>
        </p:txBody>
      </p:sp>
      <p:sp>
        <p:nvSpPr>
          <p:cNvPr id="8201" name="Rectangle 10"/>
          <p:cNvSpPr>
            <a:spLocks noChangeArrowheads="1"/>
          </p:cNvSpPr>
          <p:nvPr/>
        </p:nvSpPr>
        <p:spPr bwMode="auto">
          <a:xfrm>
            <a:off x="2103438" y="6362700"/>
            <a:ext cx="7969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None/>
            </a:pPr>
            <a:r>
              <a:rPr lang="en-US" sz="1800"/>
              <a:t>print y</a:t>
            </a:r>
          </a:p>
        </p:txBody>
      </p:sp>
      <p:cxnSp>
        <p:nvCxnSpPr>
          <p:cNvPr id="8202" name="AutoShape 11"/>
          <p:cNvCxnSpPr>
            <a:cxnSpLocks noChangeShapeType="1"/>
            <a:stCxn id="8194" idx="2"/>
            <a:endCxn id="8195" idx="0"/>
          </p:cNvCxnSpPr>
          <p:nvPr/>
        </p:nvCxnSpPr>
        <p:spPr bwMode="auto">
          <a:xfrm>
            <a:off x="2265363" y="1962150"/>
            <a:ext cx="23812" cy="433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3" name="AutoShape 12"/>
          <p:cNvCxnSpPr>
            <a:cxnSpLocks noChangeShapeType="1"/>
            <a:stCxn id="8195" idx="2"/>
            <a:endCxn id="8196" idx="0"/>
          </p:cNvCxnSpPr>
          <p:nvPr/>
        </p:nvCxnSpPr>
        <p:spPr bwMode="auto">
          <a:xfrm>
            <a:off x="2289175" y="2771775"/>
            <a:ext cx="12700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4" name="AutoShape 13"/>
          <p:cNvCxnSpPr>
            <a:cxnSpLocks noChangeShapeType="1"/>
            <a:stCxn id="8196" idx="2"/>
            <a:endCxn id="8197" idx="0"/>
          </p:cNvCxnSpPr>
          <p:nvPr/>
        </p:nvCxnSpPr>
        <p:spPr bwMode="auto">
          <a:xfrm flipH="1">
            <a:off x="2297113" y="3652838"/>
            <a:ext cx="4762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5" name="AutoShape 14"/>
          <p:cNvCxnSpPr>
            <a:cxnSpLocks noChangeShapeType="1"/>
            <a:stCxn id="8197" idx="2"/>
            <a:endCxn id="8198" idx="0"/>
          </p:cNvCxnSpPr>
          <p:nvPr/>
        </p:nvCxnSpPr>
        <p:spPr bwMode="auto">
          <a:xfrm flipH="1">
            <a:off x="1746250" y="4391025"/>
            <a:ext cx="550863" cy="476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6" name="AutoShape 15"/>
          <p:cNvCxnSpPr>
            <a:cxnSpLocks noChangeShapeType="1"/>
            <a:stCxn id="8197" idx="2"/>
          </p:cNvCxnSpPr>
          <p:nvPr/>
        </p:nvCxnSpPr>
        <p:spPr bwMode="auto">
          <a:xfrm>
            <a:off x="2297113" y="4391025"/>
            <a:ext cx="1512887" cy="38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7" name="AutoShape 16"/>
          <p:cNvCxnSpPr>
            <a:cxnSpLocks noChangeShapeType="1"/>
            <a:stCxn id="8198" idx="2"/>
            <a:endCxn id="8200" idx="0"/>
          </p:cNvCxnSpPr>
          <p:nvPr/>
        </p:nvCxnSpPr>
        <p:spPr bwMode="auto">
          <a:xfrm>
            <a:off x="1746250" y="5243513"/>
            <a:ext cx="75882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8" name="AutoShape 17"/>
          <p:cNvCxnSpPr>
            <a:cxnSpLocks noChangeShapeType="1"/>
            <a:stCxn id="8199" idx="2"/>
            <a:endCxn id="8200" idx="0"/>
          </p:cNvCxnSpPr>
          <p:nvPr/>
        </p:nvCxnSpPr>
        <p:spPr bwMode="auto">
          <a:xfrm flipH="1">
            <a:off x="2505075" y="5243513"/>
            <a:ext cx="1049338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09" name="AutoShape 18"/>
          <p:cNvCxnSpPr>
            <a:cxnSpLocks noChangeShapeType="1"/>
            <a:stCxn id="8200" idx="2"/>
            <a:endCxn id="8201" idx="0"/>
          </p:cNvCxnSpPr>
          <p:nvPr/>
        </p:nvCxnSpPr>
        <p:spPr bwMode="auto">
          <a:xfrm flipH="1">
            <a:off x="2501900" y="6029325"/>
            <a:ext cx="3175" cy="333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10" name="AutoShape 19"/>
          <p:cNvCxnSpPr>
            <a:cxnSpLocks noChangeShapeType="1"/>
            <a:stCxn id="8201" idx="1"/>
            <a:endCxn id="8196" idx="1"/>
          </p:cNvCxnSpPr>
          <p:nvPr/>
        </p:nvCxnSpPr>
        <p:spPr bwMode="auto">
          <a:xfrm rot="10800000">
            <a:off x="1666875" y="3465513"/>
            <a:ext cx="436563" cy="3086100"/>
          </a:xfrm>
          <a:prstGeom prst="curvedConnector3">
            <a:avLst>
              <a:gd name="adj1" fmla="val 15236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211" name="Text Box 20"/>
          <p:cNvSpPr txBox="1">
            <a:spLocks noChangeArrowheads="1"/>
          </p:cNvSpPr>
          <p:nvPr/>
        </p:nvSpPr>
        <p:spPr bwMode="auto">
          <a:xfrm>
            <a:off x="2505075" y="2008188"/>
            <a:ext cx="1736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None/>
            </a:pPr>
            <a:r>
              <a:rPr lang="en-US" sz="1800" dirty="0">
                <a:sym typeface="Math B" pitchFamily="2" charset="2"/>
              </a:rPr>
              <a:t></a:t>
            </a:r>
            <a:r>
              <a:rPr lang="en-US" sz="1800" dirty="0" err="1">
                <a:sym typeface="Math B" pitchFamily="2" charset="2"/>
              </a:rPr>
              <a:t>e.e</a:t>
            </a:r>
            <a:r>
              <a:rPr lang="en-US" sz="1800" dirty="0">
                <a:sym typeface="Math B" pitchFamily="2" charset="2"/>
              </a:rPr>
              <a:t>[z</a:t>
            </a:r>
            <a:r>
              <a:rPr lang="en-US" sz="1800" dirty="0">
                <a:sym typeface="Math C" pitchFamily="2" charset="2"/>
              </a:rPr>
              <a:t>3]</a:t>
            </a:r>
          </a:p>
        </p:txBody>
      </p:sp>
      <p:sp>
        <p:nvSpPr>
          <p:cNvPr id="8212" name="Text Box 21"/>
          <p:cNvSpPr txBox="1">
            <a:spLocks noChangeArrowheads="1"/>
          </p:cNvSpPr>
          <p:nvPr/>
        </p:nvSpPr>
        <p:spPr bwMode="auto">
          <a:xfrm>
            <a:off x="2451100" y="2732088"/>
            <a:ext cx="1736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None/>
            </a:pPr>
            <a:r>
              <a:rPr lang="en-US" sz="1800">
                <a:sym typeface="Math B" pitchFamily="2" charset="2"/>
              </a:rPr>
              <a:t>e.e[x</a:t>
            </a:r>
            <a:r>
              <a:rPr lang="en-US" sz="1800">
                <a:sym typeface="Math C" pitchFamily="2" charset="2"/>
              </a:rPr>
              <a:t>1]</a:t>
            </a:r>
          </a:p>
        </p:txBody>
      </p:sp>
      <p:sp>
        <p:nvSpPr>
          <p:cNvPr id="8213" name="Text Box 22"/>
          <p:cNvSpPr txBox="1">
            <a:spLocks noChangeArrowheads="1"/>
          </p:cNvSpPr>
          <p:nvPr/>
        </p:nvSpPr>
        <p:spPr bwMode="auto">
          <a:xfrm>
            <a:off x="2390775" y="3689350"/>
            <a:ext cx="340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None/>
            </a:pPr>
            <a:r>
              <a:rPr lang="en-US" sz="1800">
                <a:sym typeface="Math B" pitchFamily="2" charset="2"/>
              </a:rPr>
              <a:t>e. if x &gt;0 then e     else </a:t>
            </a:r>
            <a:endParaRPr lang="en-US" sz="1800">
              <a:sym typeface="Math C" pitchFamily="2" charset="2"/>
            </a:endParaRPr>
          </a:p>
        </p:txBody>
      </p:sp>
      <p:sp>
        <p:nvSpPr>
          <p:cNvPr id="8214" name="Line 23"/>
          <p:cNvSpPr>
            <a:spLocks noChangeShapeType="1"/>
          </p:cNvSpPr>
          <p:nvPr/>
        </p:nvSpPr>
        <p:spPr bwMode="auto">
          <a:xfrm>
            <a:off x="3114675" y="3465513"/>
            <a:ext cx="1073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2075" tIns="46038" rIns="92075" bIns="46038">
            <a:spAutoFit/>
          </a:bodyPr>
          <a:lstStyle/>
          <a:p>
            <a:pPr>
              <a:buNone/>
            </a:pPr>
            <a:endParaRPr lang="en-US"/>
          </a:p>
        </p:txBody>
      </p:sp>
      <p:sp>
        <p:nvSpPr>
          <p:cNvPr id="8215" name="Text Box 24"/>
          <p:cNvSpPr txBox="1">
            <a:spLocks noChangeArrowheads="1"/>
          </p:cNvSpPr>
          <p:nvPr/>
        </p:nvSpPr>
        <p:spPr bwMode="auto">
          <a:xfrm>
            <a:off x="2543175" y="3127375"/>
            <a:ext cx="340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None/>
            </a:pPr>
            <a:r>
              <a:rPr lang="en-US" sz="1800" dirty="0">
                <a:sym typeface="Math B" pitchFamily="2" charset="2"/>
              </a:rPr>
              <a:t>e. if e x </a:t>
            </a:r>
            <a:r>
              <a:rPr lang="en-US" sz="1800" dirty="0">
                <a:sym typeface="Symbol" pitchFamily="18" charset="2"/>
              </a:rPr>
              <a:t></a:t>
            </a:r>
            <a:r>
              <a:rPr lang="en-US" sz="1800" dirty="0">
                <a:sym typeface="Math B" pitchFamily="2" charset="2"/>
              </a:rPr>
              <a:t>0 then e     else </a:t>
            </a:r>
            <a:endParaRPr lang="en-US" sz="1800" dirty="0">
              <a:sym typeface="Math C" pitchFamily="2" charset="2"/>
            </a:endParaRPr>
          </a:p>
        </p:txBody>
      </p:sp>
      <p:sp>
        <p:nvSpPr>
          <p:cNvPr id="8216" name="Text Box 25"/>
          <p:cNvSpPr txBox="1">
            <a:spLocks noChangeArrowheads="1"/>
          </p:cNvSpPr>
          <p:nvPr/>
        </p:nvSpPr>
        <p:spPr bwMode="auto">
          <a:xfrm>
            <a:off x="31750" y="4381500"/>
            <a:ext cx="340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None/>
            </a:pPr>
            <a:r>
              <a:rPr lang="en-US" sz="1800" dirty="0">
                <a:cs typeface="Times New Roman" pitchFamily="18" charset="0"/>
                <a:sym typeface="Math B" pitchFamily="2" charset="2"/>
              </a:rPr>
              <a:t>e. e [x</a:t>
            </a:r>
            <a:r>
              <a:rPr lang="en-US" sz="1800" dirty="0">
                <a:cs typeface="Times New Roman" pitchFamily="18" charset="0"/>
                <a:sym typeface="Math C" pitchFamily="2" charset="2"/>
              </a:rPr>
              <a:t>1, y </a:t>
            </a:r>
            <a:r>
              <a:rPr lang="en-US" sz="1800" dirty="0">
                <a:cs typeface="Times New Roman" pitchFamily="18" charset="0"/>
                <a:sym typeface="Math B" pitchFamily="2" charset="2"/>
              </a:rPr>
              <a:t>, z</a:t>
            </a:r>
            <a:r>
              <a:rPr lang="en-US" sz="1800" dirty="0">
                <a:cs typeface="Times New Roman" pitchFamily="18" charset="0"/>
                <a:sym typeface="Math C" pitchFamily="2" charset="2"/>
              </a:rPr>
              <a:t></a:t>
            </a:r>
            <a:r>
              <a:rPr lang="en-US" sz="1800" dirty="0">
                <a:cs typeface="Times New Roman" pitchFamily="18" charset="0"/>
                <a:sym typeface="Math B" pitchFamily="2" charset="2"/>
              </a:rPr>
              <a:t>]</a:t>
            </a:r>
          </a:p>
        </p:txBody>
      </p:sp>
      <p:sp>
        <p:nvSpPr>
          <p:cNvPr id="8217" name="Text Box 26"/>
          <p:cNvSpPr txBox="1">
            <a:spLocks noChangeArrowheads="1"/>
          </p:cNvSpPr>
          <p:nvPr/>
        </p:nvSpPr>
        <p:spPr bwMode="auto">
          <a:xfrm>
            <a:off x="3032125" y="4365625"/>
            <a:ext cx="340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None/>
            </a:pPr>
            <a:r>
              <a:rPr lang="en-US" sz="1800" dirty="0">
                <a:sym typeface="Math B" pitchFamily="2" charset="2"/>
              </a:rPr>
              <a:t>e. if e x </a:t>
            </a:r>
            <a:r>
              <a:rPr lang="en-US" sz="1800" dirty="0">
                <a:sym typeface="Symbol" pitchFamily="18" charset="2"/>
              </a:rPr>
              <a:t></a:t>
            </a:r>
            <a:r>
              <a:rPr lang="en-US" sz="1800" dirty="0">
                <a:sym typeface="Math B" pitchFamily="2" charset="2"/>
              </a:rPr>
              <a:t>0 then e    else </a:t>
            </a:r>
            <a:endParaRPr lang="en-US" sz="1800" dirty="0">
              <a:sym typeface="Math C" pitchFamily="2" charset="2"/>
            </a:endParaRPr>
          </a:p>
        </p:txBody>
      </p:sp>
      <p:sp>
        <p:nvSpPr>
          <p:cNvPr id="8218" name="Text Box 27"/>
          <p:cNvSpPr txBox="1">
            <a:spLocks noChangeArrowheads="1"/>
          </p:cNvSpPr>
          <p:nvPr/>
        </p:nvSpPr>
        <p:spPr bwMode="auto">
          <a:xfrm>
            <a:off x="815975" y="5272088"/>
            <a:ext cx="1736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None/>
            </a:pPr>
            <a:r>
              <a:rPr lang="en-US" sz="1800">
                <a:sym typeface="Math B" pitchFamily="2" charset="2"/>
              </a:rPr>
              <a:t>e.e[y</a:t>
            </a:r>
            <a:r>
              <a:rPr lang="en-US" sz="1800">
                <a:sym typeface="Math C" pitchFamily="2" charset="2"/>
              </a:rPr>
              <a:t>7]</a:t>
            </a:r>
          </a:p>
        </p:txBody>
      </p:sp>
      <p:sp>
        <p:nvSpPr>
          <p:cNvPr id="8219" name="Text Box 28"/>
          <p:cNvSpPr txBox="1">
            <a:spLocks noChangeArrowheads="1"/>
          </p:cNvSpPr>
          <p:nvPr/>
        </p:nvSpPr>
        <p:spPr bwMode="auto">
          <a:xfrm>
            <a:off x="2873375" y="5281613"/>
            <a:ext cx="2562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None/>
            </a:pPr>
            <a:r>
              <a:rPr lang="en-US" sz="1800">
                <a:sym typeface="Math B" pitchFamily="2" charset="2"/>
              </a:rPr>
              <a:t>e.e[y</a:t>
            </a:r>
            <a:r>
              <a:rPr lang="en-US" sz="1800">
                <a:sym typeface="Math C" pitchFamily="2" charset="2"/>
              </a:rPr>
              <a:t>e(z)+4]</a:t>
            </a:r>
          </a:p>
        </p:txBody>
      </p:sp>
      <p:sp>
        <p:nvSpPr>
          <p:cNvPr id="8220" name="Text Box 29"/>
          <p:cNvSpPr txBox="1">
            <a:spLocks noChangeArrowheads="1"/>
          </p:cNvSpPr>
          <p:nvPr/>
        </p:nvSpPr>
        <p:spPr bwMode="auto">
          <a:xfrm>
            <a:off x="2406650" y="5910263"/>
            <a:ext cx="2562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None/>
            </a:pPr>
            <a:r>
              <a:rPr lang="en-US" sz="1800">
                <a:sym typeface="Math B" pitchFamily="2" charset="2"/>
              </a:rPr>
              <a:t>e.e[x</a:t>
            </a:r>
            <a:r>
              <a:rPr lang="en-US" sz="1800">
                <a:sym typeface="Math C" pitchFamily="2" charset="2"/>
              </a:rPr>
              <a:t>3]</a:t>
            </a:r>
          </a:p>
        </p:txBody>
      </p:sp>
      <p:sp>
        <p:nvSpPr>
          <p:cNvPr id="8221" name="Text Box 30"/>
          <p:cNvSpPr txBox="1">
            <a:spLocks noChangeArrowheads="1"/>
          </p:cNvSpPr>
          <p:nvPr/>
        </p:nvSpPr>
        <p:spPr bwMode="auto">
          <a:xfrm>
            <a:off x="-88900" y="4887913"/>
            <a:ext cx="256222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None/>
            </a:pPr>
            <a:r>
              <a:rPr lang="en-US">
                <a:sym typeface="Math B" pitchFamily="2" charset="2"/>
              </a:rPr>
              <a:t>e.e</a:t>
            </a:r>
            <a:endParaRPr lang="en-US">
              <a:sym typeface="Math C" pitchFamily="2" charset="2"/>
            </a:endParaRPr>
          </a:p>
        </p:txBody>
      </p:sp>
      <p:sp>
        <p:nvSpPr>
          <p:cNvPr id="8222" name="Text Box 32"/>
          <p:cNvSpPr txBox="1">
            <a:spLocks noChangeArrowheads="1"/>
          </p:cNvSpPr>
          <p:nvPr/>
        </p:nvSpPr>
        <p:spPr bwMode="auto">
          <a:xfrm>
            <a:off x="3771900" y="4789488"/>
            <a:ext cx="1341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None/>
            </a:pPr>
            <a:r>
              <a:rPr lang="en-US" sz="1800">
                <a:sym typeface="Math B" pitchFamily="2" charset="2"/>
              </a:rPr>
              <a:t></a:t>
            </a:r>
          </a:p>
        </p:txBody>
      </p:sp>
      <p:sp>
        <p:nvSpPr>
          <p:cNvPr id="8223" name="Text Box 39"/>
          <p:cNvSpPr txBox="1">
            <a:spLocks noChangeArrowheads="1"/>
          </p:cNvSpPr>
          <p:nvPr/>
        </p:nvSpPr>
        <p:spPr bwMode="auto">
          <a:xfrm>
            <a:off x="1373188" y="1541463"/>
            <a:ext cx="373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None/>
            </a:pPr>
            <a:r>
              <a:rPr lang="en-US" sz="1800"/>
              <a:t>1</a:t>
            </a:r>
          </a:p>
        </p:txBody>
      </p:sp>
      <p:sp>
        <p:nvSpPr>
          <p:cNvPr id="8224" name="Text Box 40"/>
          <p:cNvSpPr txBox="1">
            <a:spLocks noChangeArrowheads="1"/>
          </p:cNvSpPr>
          <p:nvPr/>
        </p:nvSpPr>
        <p:spPr bwMode="auto">
          <a:xfrm>
            <a:off x="1468438" y="2351088"/>
            <a:ext cx="373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None/>
            </a:pPr>
            <a:r>
              <a:rPr lang="en-US" sz="1800"/>
              <a:t>2</a:t>
            </a:r>
          </a:p>
        </p:txBody>
      </p:sp>
      <p:sp>
        <p:nvSpPr>
          <p:cNvPr id="8225" name="Text Box 41"/>
          <p:cNvSpPr txBox="1">
            <a:spLocks noChangeArrowheads="1"/>
          </p:cNvSpPr>
          <p:nvPr/>
        </p:nvSpPr>
        <p:spPr bwMode="auto">
          <a:xfrm>
            <a:off x="963613" y="3260725"/>
            <a:ext cx="373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None/>
            </a:pPr>
            <a:r>
              <a:rPr lang="en-US" sz="1800"/>
              <a:t>3</a:t>
            </a:r>
          </a:p>
        </p:txBody>
      </p:sp>
      <p:sp>
        <p:nvSpPr>
          <p:cNvPr id="8226" name="Text Box 42"/>
          <p:cNvSpPr txBox="1">
            <a:spLocks noChangeArrowheads="1"/>
          </p:cNvSpPr>
          <p:nvPr/>
        </p:nvSpPr>
        <p:spPr bwMode="auto">
          <a:xfrm>
            <a:off x="1230313" y="3870325"/>
            <a:ext cx="373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None/>
            </a:pPr>
            <a:r>
              <a:rPr lang="en-US" sz="1800"/>
              <a:t>4</a:t>
            </a:r>
          </a:p>
        </p:txBody>
      </p:sp>
      <p:sp>
        <p:nvSpPr>
          <p:cNvPr id="8227" name="Text Box 43"/>
          <p:cNvSpPr txBox="1">
            <a:spLocks noChangeArrowheads="1"/>
          </p:cNvSpPr>
          <p:nvPr/>
        </p:nvSpPr>
        <p:spPr bwMode="auto">
          <a:xfrm>
            <a:off x="1054100" y="4637088"/>
            <a:ext cx="373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None/>
            </a:pPr>
            <a:r>
              <a:rPr lang="en-US" sz="1800"/>
              <a:t>5</a:t>
            </a:r>
          </a:p>
        </p:txBody>
      </p:sp>
      <p:sp>
        <p:nvSpPr>
          <p:cNvPr id="8228" name="Text Box 44"/>
          <p:cNvSpPr txBox="1">
            <a:spLocks noChangeArrowheads="1"/>
          </p:cNvSpPr>
          <p:nvPr/>
        </p:nvSpPr>
        <p:spPr bwMode="auto">
          <a:xfrm>
            <a:off x="2492375" y="4760913"/>
            <a:ext cx="373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None/>
            </a:pPr>
            <a:r>
              <a:rPr lang="en-US" sz="1800"/>
              <a:t>6</a:t>
            </a:r>
          </a:p>
        </p:txBody>
      </p:sp>
      <p:sp>
        <p:nvSpPr>
          <p:cNvPr id="8229" name="Text Box 45"/>
          <p:cNvSpPr txBox="1">
            <a:spLocks noChangeArrowheads="1"/>
          </p:cNvSpPr>
          <p:nvPr/>
        </p:nvSpPr>
        <p:spPr bwMode="auto">
          <a:xfrm>
            <a:off x="1844675" y="5541963"/>
            <a:ext cx="373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None/>
            </a:pPr>
            <a:r>
              <a:rPr lang="en-US" sz="1800"/>
              <a:t>7</a:t>
            </a:r>
          </a:p>
        </p:txBody>
      </p:sp>
      <p:sp>
        <p:nvSpPr>
          <p:cNvPr id="8230" name="Text Box 46"/>
          <p:cNvSpPr txBox="1">
            <a:spLocks noChangeArrowheads="1"/>
          </p:cNvSpPr>
          <p:nvPr/>
        </p:nvSpPr>
        <p:spPr bwMode="auto">
          <a:xfrm>
            <a:off x="1682750" y="6237288"/>
            <a:ext cx="373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None/>
            </a:pPr>
            <a:r>
              <a:rPr lang="en-US" sz="1800"/>
              <a:t>8</a:t>
            </a:r>
          </a:p>
        </p:txBody>
      </p:sp>
      <p:sp>
        <p:nvSpPr>
          <p:cNvPr id="8231" name="Text Box 47"/>
          <p:cNvSpPr txBox="1">
            <a:spLocks noChangeArrowheads="1"/>
          </p:cNvSpPr>
          <p:nvPr/>
        </p:nvSpPr>
        <p:spPr bwMode="auto">
          <a:xfrm>
            <a:off x="2628900" y="1281113"/>
            <a:ext cx="327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None/>
            </a:pPr>
            <a:r>
              <a:rPr lang="en-US" sz="1800" dirty="0">
                <a:solidFill>
                  <a:schemeClr val="tx2"/>
                </a:solidFill>
              </a:rPr>
              <a:t>[x</a:t>
            </a:r>
            <a:r>
              <a:rPr lang="en-US" sz="1800" dirty="0">
                <a:solidFill>
                  <a:schemeClr val="tx2"/>
                </a:solidFill>
                <a:sym typeface="Math C" pitchFamily="2" charset="2"/>
              </a:rPr>
              <a:t>0, y0, z0]</a:t>
            </a:r>
          </a:p>
        </p:txBody>
      </p:sp>
      <p:graphicFrame>
        <p:nvGraphicFramePr>
          <p:cNvPr id="289964" name="Group 172"/>
          <p:cNvGraphicFramePr>
            <a:graphicFrameLocks noGrp="1"/>
          </p:cNvGraphicFramePr>
          <p:nvPr/>
        </p:nvGraphicFramePr>
        <p:xfrm>
          <a:off x="5530850" y="879475"/>
          <a:ext cx="3451225" cy="5717543"/>
        </p:xfrm>
        <a:graphic>
          <a:graphicData uri="http://schemas.openxmlformats.org/drawingml/2006/table">
            <a:tbl>
              <a:tblPr/>
              <a:tblGrid>
                <a:gridCol w="652463"/>
                <a:gridCol w="2798762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WL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df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entry</a:t>
                      </a:r>
                      <a:r>
                        <a:rPr kumimoji="0" lang="he-I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v]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{1}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{2}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df[2]:=[x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Math C" pitchFamily="2" charset="2"/>
                        </a:rPr>
                        <a:t>0, y0, z3]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{3}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df[3]:=[x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Math C" pitchFamily="2" charset="2"/>
                        </a:rPr>
                        <a:t>1, y0, z3]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{4}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df[4]:=[x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Math C" pitchFamily="2" charset="2"/>
                        </a:rPr>
                        <a:t>1, y0, z3]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{5}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df[5]:=[x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Math C" pitchFamily="2" charset="2"/>
                        </a:rPr>
                        <a:t>1, y0, z3]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{7}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df[7]:=[x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Math C" pitchFamily="2" charset="2"/>
                        </a:rPr>
                        <a:t>1, y7, z3]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{8}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df[8]:=[x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Math C" pitchFamily="2" charset="2"/>
                        </a:rPr>
                        <a:t>3, y7, z3]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{3}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df[3]:=[x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Math C" pitchFamily="2" charset="2"/>
                        </a:rPr>
                        <a:t>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Math B" pitchFamily="2" charset="2"/>
                        </a:rPr>
                        <a:t>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Math C" pitchFamily="2" charset="2"/>
                        </a:rPr>
                        <a:t>, y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Math B" pitchFamily="2" charset="2"/>
                        </a:rPr>
                        <a:t>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Math C" pitchFamily="2" charset="2"/>
                        </a:rPr>
                        <a:t>, z3]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{4}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df[4]:=[x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Math C" pitchFamily="2" charset="2"/>
                        </a:rPr>
                        <a:t>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Math B" pitchFamily="2" charset="2"/>
                        </a:rPr>
                        <a:t>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Math C" pitchFamily="2" charset="2"/>
                        </a:rPr>
                        <a:t>, y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Math B" pitchFamily="2" charset="2"/>
                        </a:rPr>
                        <a:t>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Math C" pitchFamily="2" charset="2"/>
                        </a:rPr>
                        <a:t>, z3]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{5,6}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df[5]:=[x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Math C" pitchFamily="2" charset="2"/>
                        </a:rPr>
                        <a:t>1, y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Math B" pitchFamily="2" charset="2"/>
                        </a:rPr>
                        <a:t>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Math C" pitchFamily="2" charset="2"/>
                        </a:rPr>
                        <a:t>, z3]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{6,7}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df[6]:=[x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Math C" pitchFamily="2" charset="2"/>
                        </a:rPr>
                        <a:t>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Math B" pitchFamily="2" charset="2"/>
                        </a:rPr>
                        <a:t>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Math C" pitchFamily="2" charset="2"/>
                        </a:rPr>
                        <a:t>, y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Math B" pitchFamily="2" charset="2"/>
                        </a:rPr>
                        <a:t>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Math C" pitchFamily="2" charset="2"/>
                        </a:rPr>
                        <a:t>, z3]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{7}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df[7]:=[x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Math C" pitchFamily="2" charset="2"/>
                        </a:rPr>
                        <a:t>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Math B" pitchFamily="2" charset="2"/>
                        </a:rPr>
                        <a:t>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Math C" pitchFamily="2" charset="2"/>
                        </a:rPr>
                        <a:t>, y7, z3]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76" name="Text Box 82"/>
          <p:cNvSpPr txBox="1">
            <a:spLocks noChangeArrowheads="1"/>
          </p:cNvSpPr>
          <p:nvPr/>
        </p:nvSpPr>
        <p:spPr bwMode="auto">
          <a:xfrm>
            <a:off x="5708650" y="1514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Complexity of Chaotic Iterations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Parameters:</a:t>
            </a:r>
          </a:p>
          <a:p>
            <a:pPr lvl="1"/>
            <a:r>
              <a:rPr lang="en-US" smtClean="0"/>
              <a:t>n  the number of CFG nodes</a:t>
            </a:r>
          </a:p>
          <a:p>
            <a:pPr lvl="1"/>
            <a:r>
              <a:rPr lang="en-US" smtClean="0"/>
              <a:t>k is the maximum outdegree of edges </a:t>
            </a:r>
          </a:p>
          <a:p>
            <a:pPr lvl="1"/>
            <a:r>
              <a:rPr lang="en-US" smtClean="0"/>
              <a:t>A lattice of height h</a:t>
            </a:r>
          </a:p>
          <a:p>
            <a:pPr lvl="1"/>
            <a:r>
              <a:rPr lang="en-US" smtClean="0"/>
              <a:t>c is the maximum cost of</a:t>
            </a:r>
          </a:p>
          <a:p>
            <a:pPr lvl="2"/>
            <a:r>
              <a:rPr lang="en-US" smtClean="0"/>
              <a:t>applying </a:t>
            </a:r>
            <a:r>
              <a:rPr lang="en-US" i="1" smtClean="0"/>
              <a:t>f</a:t>
            </a:r>
            <a:r>
              <a:rPr lang="en-US" baseline="-25000" smtClean="0"/>
              <a:t>(e)</a:t>
            </a:r>
            <a:endParaRPr lang="en-US" smtClean="0"/>
          </a:p>
          <a:p>
            <a:pPr lvl="2"/>
            <a:r>
              <a:rPr lang="en-US" smtClean="0">
                <a:sym typeface="Math B" pitchFamily="2" charset="2"/>
              </a:rPr>
              <a:t></a:t>
            </a:r>
          </a:p>
          <a:p>
            <a:pPr lvl="2"/>
            <a:r>
              <a:rPr lang="en-US" smtClean="0">
                <a:sym typeface="Math B" pitchFamily="2" charset="2"/>
              </a:rPr>
              <a:t>L comparisons</a:t>
            </a:r>
          </a:p>
          <a:p>
            <a:r>
              <a:rPr lang="en-US" smtClean="0">
                <a:sym typeface="Math B" pitchFamily="2" charset="2"/>
              </a:rPr>
              <a:t>Complexity</a:t>
            </a:r>
            <a:br>
              <a:rPr lang="en-US" smtClean="0">
                <a:sym typeface="Math B" pitchFamily="2" charset="2"/>
              </a:rPr>
            </a:br>
            <a:r>
              <a:rPr lang="en-US" smtClean="0">
                <a:sym typeface="Math B" pitchFamily="2" charset="2"/>
              </a:rPr>
              <a:t>O(n * h * c * 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Soundness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 detected constant is indeed such</a:t>
            </a:r>
          </a:p>
          <a:p>
            <a:r>
              <a:rPr lang="en-US" dirty="0" smtClean="0"/>
              <a:t>Every error will be detected</a:t>
            </a:r>
          </a:p>
          <a:p>
            <a:r>
              <a:rPr lang="en-US" dirty="0" smtClean="0"/>
              <a:t>The least fixed points represents all occurring runtime states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Completeness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Every constant is indeed detected as such</a:t>
            </a:r>
          </a:p>
          <a:p>
            <a:r>
              <a:rPr lang="en-US" smtClean="0"/>
              <a:t>Every detected error is real</a:t>
            </a:r>
          </a:p>
          <a:p>
            <a:r>
              <a:rPr lang="en-US" smtClean="0"/>
              <a:t>Every state represented by the least fixed is reachable for some input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The Abstract Interpretation Technique (Cousot &amp; Cousot)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The foundation of program analysis</a:t>
            </a:r>
          </a:p>
          <a:p>
            <a:pPr>
              <a:lnSpc>
                <a:spcPct val="90000"/>
              </a:lnSpc>
            </a:pPr>
            <a:r>
              <a:rPr lang="en-US" smtClean="0"/>
              <a:t>Defines the meaning of the information computed by static tools</a:t>
            </a:r>
          </a:p>
          <a:p>
            <a:pPr>
              <a:lnSpc>
                <a:spcPct val="90000"/>
              </a:lnSpc>
            </a:pPr>
            <a:r>
              <a:rPr lang="en-US" smtClean="0"/>
              <a:t>A mathematical framework</a:t>
            </a:r>
          </a:p>
          <a:p>
            <a:pPr>
              <a:lnSpc>
                <a:spcPct val="90000"/>
              </a:lnSpc>
            </a:pPr>
            <a:r>
              <a:rPr lang="en-US" smtClean="0"/>
              <a:t>Allows proving that an analysis is sound in a local way</a:t>
            </a:r>
          </a:p>
          <a:p>
            <a:pPr>
              <a:lnSpc>
                <a:spcPct val="90000"/>
              </a:lnSpc>
            </a:pPr>
            <a:r>
              <a:rPr lang="en-US" smtClean="0"/>
              <a:t>Identify design bugs</a:t>
            </a:r>
          </a:p>
          <a:p>
            <a:pPr>
              <a:lnSpc>
                <a:spcPct val="90000"/>
              </a:lnSpc>
            </a:pPr>
            <a:r>
              <a:rPr lang="en-US" smtClean="0"/>
              <a:t>Understand where precision is lost</a:t>
            </a:r>
          </a:p>
          <a:p>
            <a:pPr>
              <a:lnSpc>
                <a:spcPct val="90000"/>
              </a:lnSpc>
            </a:pPr>
            <a:r>
              <a:rPr lang="en-US" smtClean="0"/>
              <a:t>New analysis from old</a:t>
            </a:r>
          </a:p>
          <a:p>
            <a:pPr>
              <a:lnSpc>
                <a:spcPct val="90000"/>
              </a:lnSpc>
            </a:pPr>
            <a:r>
              <a:rPr lang="en-US" smtClean="0"/>
              <a:t>Not limited to certain programming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smtClean="0"/>
              <a:t>Abstract (Conservative) interpretation</a:t>
            </a:r>
            <a:endParaRPr lang="en-US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066800" y="4403725"/>
            <a:ext cx="1828800" cy="1143000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abstract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representation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800100" y="2574925"/>
            <a:ext cx="1714500" cy="457200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Set of states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rot="10800000" flipV="1">
            <a:off x="1905000" y="3032125"/>
            <a:ext cx="0" cy="1371600"/>
          </a:xfrm>
          <a:prstGeom prst="line">
            <a:avLst/>
          </a:prstGeom>
          <a:noFill/>
          <a:ln w="22225">
            <a:solidFill>
              <a:schemeClr val="tx2"/>
            </a:solidFill>
            <a:prstDash val="dash"/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905000" y="3641725"/>
            <a:ext cx="1981200" cy="4572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2"/>
                </a:solidFill>
              </a:rPr>
              <a:t>abstraction</a:t>
            </a:r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895600" y="4479925"/>
            <a:ext cx="2819400" cy="1279525"/>
            <a:chOff x="1824" y="2822"/>
            <a:chExt cx="1776" cy="806"/>
          </a:xfrm>
        </p:grpSpPr>
        <p:sp>
          <p:nvSpPr>
            <p:cNvPr id="10258" name="Text Box 8"/>
            <p:cNvSpPr txBox="1">
              <a:spLocks noChangeArrowheads="1"/>
            </p:cNvSpPr>
            <p:nvPr/>
          </p:nvSpPr>
          <p:spPr bwMode="auto">
            <a:xfrm>
              <a:off x="2064" y="3110"/>
              <a:ext cx="960" cy="518"/>
            </a:xfrm>
            <a:prstGeom prst="rect">
              <a:avLst/>
            </a:prstGeom>
            <a:noFill/>
            <a:ln w="19050">
              <a:noFill/>
              <a:prstDash val="dash"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accent1"/>
                  </a:solidFill>
                </a:rPr>
                <a:t>Abstract</a:t>
              </a:r>
            </a:p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accent1"/>
                  </a:solidFill>
                </a:rPr>
                <a:t>semantics</a:t>
              </a:r>
            </a:p>
          </p:txBody>
        </p:sp>
        <p:sp>
          <p:nvSpPr>
            <p:cNvPr id="10259" name="Line 9"/>
            <p:cNvSpPr>
              <a:spLocks noChangeShapeType="1"/>
            </p:cNvSpPr>
            <p:nvPr/>
          </p:nvSpPr>
          <p:spPr bwMode="auto">
            <a:xfrm>
              <a:off x="1824" y="3062"/>
              <a:ext cx="1776" cy="0"/>
            </a:xfrm>
            <a:prstGeom prst="line">
              <a:avLst/>
            </a:prstGeom>
            <a:noFill/>
            <a:ln w="22225">
              <a:solidFill>
                <a:schemeClr val="tx2"/>
              </a:solidFill>
              <a:round/>
              <a:headEnd type="none" w="sm" len="sm"/>
              <a:tailEnd type="triangl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Text Box 10"/>
            <p:cNvSpPr txBox="1">
              <a:spLocks noChangeArrowheads="1"/>
            </p:cNvSpPr>
            <p:nvPr/>
          </p:nvSpPr>
          <p:spPr bwMode="auto">
            <a:xfrm>
              <a:off x="2064" y="2822"/>
              <a:ext cx="1117" cy="288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2"/>
                  </a:solidFill>
                </a:rPr>
                <a:t>statement  </a:t>
              </a:r>
              <a:r>
                <a:rPr lang="en-US" i="1">
                  <a:solidFill>
                    <a:schemeClr val="tx2"/>
                  </a:solidFill>
                </a:rPr>
                <a:t>s</a:t>
              </a:r>
              <a:endParaRPr lang="en-US"/>
            </a:p>
          </p:txBody>
        </p:sp>
      </p:grpSp>
      <p:sp>
        <p:nvSpPr>
          <p:cNvPr id="10248" name="Rectangle 11"/>
          <p:cNvSpPr>
            <a:spLocks noChangeArrowheads="1"/>
          </p:cNvSpPr>
          <p:nvPr/>
        </p:nvSpPr>
        <p:spPr bwMode="auto">
          <a:xfrm>
            <a:off x="5016500" y="4479925"/>
            <a:ext cx="1828800" cy="1143000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abstract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representation</a:t>
            </a:r>
          </a:p>
        </p:txBody>
      </p:sp>
      <p:sp>
        <p:nvSpPr>
          <p:cNvPr id="10249" name="Text Box 12"/>
          <p:cNvSpPr txBox="1">
            <a:spLocks noChangeArrowheads="1"/>
          </p:cNvSpPr>
          <p:nvPr/>
        </p:nvSpPr>
        <p:spPr bwMode="auto">
          <a:xfrm>
            <a:off x="6781800" y="3717925"/>
            <a:ext cx="1941513" cy="4572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2"/>
                </a:solidFill>
              </a:rPr>
              <a:t>abstraction</a:t>
            </a:r>
          </a:p>
        </p:txBody>
      </p:sp>
      <p:sp>
        <p:nvSpPr>
          <p:cNvPr id="10250" name="Line 13"/>
          <p:cNvSpPr>
            <a:spLocks noChangeShapeType="1"/>
          </p:cNvSpPr>
          <p:nvPr/>
        </p:nvSpPr>
        <p:spPr bwMode="auto">
          <a:xfrm>
            <a:off x="2514600" y="2727325"/>
            <a:ext cx="3505200" cy="0"/>
          </a:xfrm>
          <a:prstGeom prst="line">
            <a:avLst/>
          </a:prstGeom>
          <a:noFill/>
          <a:ln w="22225">
            <a:solidFill>
              <a:schemeClr val="tx2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124200" y="1524000"/>
            <a:ext cx="1773238" cy="1279525"/>
            <a:chOff x="1968" y="960"/>
            <a:chExt cx="1117" cy="806"/>
          </a:xfrm>
        </p:grpSpPr>
        <p:sp>
          <p:nvSpPr>
            <p:cNvPr id="10256" name="Text Box 15"/>
            <p:cNvSpPr txBox="1">
              <a:spLocks noChangeArrowheads="1"/>
            </p:cNvSpPr>
            <p:nvPr/>
          </p:nvSpPr>
          <p:spPr bwMode="auto">
            <a:xfrm>
              <a:off x="1968" y="960"/>
              <a:ext cx="1056" cy="518"/>
            </a:xfrm>
            <a:prstGeom prst="rect">
              <a:avLst/>
            </a:prstGeom>
            <a:noFill/>
            <a:ln w="19050">
              <a:noFill/>
              <a:prstDash val="dash"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accent1"/>
                  </a:solidFill>
                </a:rPr>
                <a:t>Operational semantics</a:t>
              </a:r>
            </a:p>
          </p:txBody>
        </p:sp>
        <p:sp>
          <p:nvSpPr>
            <p:cNvPr id="10257" name="Text Box 16"/>
            <p:cNvSpPr txBox="1">
              <a:spLocks noChangeArrowheads="1"/>
            </p:cNvSpPr>
            <p:nvPr/>
          </p:nvSpPr>
          <p:spPr bwMode="auto">
            <a:xfrm>
              <a:off x="2064" y="1478"/>
              <a:ext cx="1021" cy="288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2"/>
                  </a:solidFill>
                </a:rPr>
                <a:t>statement  </a:t>
              </a:r>
              <a:r>
                <a:rPr lang="en-US" i="1">
                  <a:solidFill>
                    <a:schemeClr val="tx2"/>
                  </a:solidFill>
                </a:rPr>
                <a:t>s</a:t>
              </a:r>
              <a:endParaRPr lang="en-US"/>
            </a:p>
          </p:txBody>
        </p:sp>
      </p:grpSp>
      <p:sp>
        <p:nvSpPr>
          <p:cNvPr id="10252" name="Rectangle 17"/>
          <p:cNvSpPr>
            <a:spLocks noChangeArrowheads="1"/>
          </p:cNvSpPr>
          <p:nvPr/>
        </p:nvSpPr>
        <p:spPr bwMode="auto">
          <a:xfrm>
            <a:off x="5248275" y="2574925"/>
            <a:ext cx="1714500" cy="457200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Set of states</a:t>
            </a:r>
          </a:p>
        </p:txBody>
      </p:sp>
      <p:sp>
        <p:nvSpPr>
          <p:cNvPr id="10253" name="Rectangle 18"/>
          <p:cNvSpPr>
            <a:spLocks noChangeArrowheads="1"/>
          </p:cNvSpPr>
          <p:nvPr/>
        </p:nvSpPr>
        <p:spPr bwMode="auto">
          <a:xfrm>
            <a:off x="7232650" y="4505325"/>
            <a:ext cx="1828800" cy="1143000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abstract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representation</a:t>
            </a:r>
          </a:p>
        </p:txBody>
      </p:sp>
      <p:sp>
        <p:nvSpPr>
          <p:cNvPr id="10254" name="Line 19"/>
          <p:cNvSpPr>
            <a:spLocks noChangeShapeType="1"/>
          </p:cNvSpPr>
          <p:nvPr/>
        </p:nvSpPr>
        <p:spPr bwMode="auto">
          <a:xfrm>
            <a:off x="6019800" y="3032125"/>
            <a:ext cx="2133600" cy="14732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 type="triangle" w="med" len="med"/>
          </a:ln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10255" name="Text Box 20"/>
          <p:cNvSpPr txBox="1">
            <a:spLocks noChangeArrowheads="1"/>
          </p:cNvSpPr>
          <p:nvPr/>
        </p:nvSpPr>
        <p:spPr bwMode="auto">
          <a:xfrm>
            <a:off x="6781800" y="4860925"/>
            <a:ext cx="45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>
                <a:sym typeface="Math B" pitchFamily="2" charset="2"/>
              </a:rPr>
              <a:t>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smtClean="0"/>
              <a:t>Abstract (Conservative) interpretation</a:t>
            </a:r>
            <a:endParaRPr lang="en-US" smtClean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066800" y="4403725"/>
            <a:ext cx="1828800" cy="1143000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abstract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representation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00100" y="2574925"/>
            <a:ext cx="3086100" cy="1828800"/>
            <a:chOff x="504" y="1622"/>
            <a:chExt cx="1944" cy="1152"/>
          </a:xfrm>
        </p:grpSpPr>
        <p:sp>
          <p:nvSpPr>
            <p:cNvPr id="11283" name="Rectangle 5"/>
            <p:cNvSpPr>
              <a:spLocks noChangeArrowheads="1"/>
            </p:cNvSpPr>
            <p:nvPr/>
          </p:nvSpPr>
          <p:spPr bwMode="auto">
            <a:xfrm>
              <a:off x="504" y="1622"/>
              <a:ext cx="1080" cy="288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Set of states</a:t>
              </a:r>
            </a:p>
          </p:txBody>
        </p:sp>
        <p:sp>
          <p:nvSpPr>
            <p:cNvPr id="11284" name="Line 6"/>
            <p:cNvSpPr>
              <a:spLocks noChangeShapeType="1"/>
            </p:cNvSpPr>
            <p:nvPr/>
          </p:nvSpPr>
          <p:spPr bwMode="auto">
            <a:xfrm flipV="1">
              <a:off x="1200" y="1910"/>
              <a:ext cx="0" cy="864"/>
            </a:xfrm>
            <a:prstGeom prst="line">
              <a:avLst/>
            </a:prstGeom>
            <a:noFill/>
            <a:ln w="22225">
              <a:solidFill>
                <a:schemeClr val="tx2"/>
              </a:solidFill>
              <a:prstDash val="dash"/>
              <a:round/>
              <a:headEnd type="none" w="sm" len="sm"/>
              <a:tailEnd type="triangl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Text Box 7"/>
            <p:cNvSpPr txBox="1">
              <a:spLocks noChangeArrowheads="1"/>
            </p:cNvSpPr>
            <p:nvPr/>
          </p:nvSpPr>
          <p:spPr bwMode="auto">
            <a:xfrm>
              <a:off x="1200" y="2294"/>
              <a:ext cx="1248" cy="288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2"/>
                  </a:solidFill>
                </a:rPr>
                <a:t>concretization</a:t>
              </a:r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895600" y="4479925"/>
            <a:ext cx="2819400" cy="1279525"/>
            <a:chOff x="1824" y="2822"/>
            <a:chExt cx="1776" cy="806"/>
          </a:xfrm>
        </p:grpSpPr>
        <p:sp>
          <p:nvSpPr>
            <p:cNvPr id="11280" name="Text Box 9"/>
            <p:cNvSpPr txBox="1">
              <a:spLocks noChangeArrowheads="1"/>
            </p:cNvSpPr>
            <p:nvPr/>
          </p:nvSpPr>
          <p:spPr bwMode="auto">
            <a:xfrm>
              <a:off x="2064" y="3110"/>
              <a:ext cx="960" cy="518"/>
            </a:xfrm>
            <a:prstGeom prst="rect">
              <a:avLst/>
            </a:prstGeom>
            <a:noFill/>
            <a:ln w="19050">
              <a:noFill/>
              <a:prstDash val="dash"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accent1"/>
                  </a:solidFill>
                </a:rPr>
                <a:t>Abstract</a:t>
              </a:r>
            </a:p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accent1"/>
                  </a:solidFill>
                </a:rPr>
                <a:t>semantics</a:t>
              </a:r>
            </a:p>
          </p:txBody>
        </p:sp>
        <p:sp>
          <p:nvSpPr>
            <p:cNvPr id="11281" name="Line 10"/>
            <p:cNvSpPr>
              <a:spLocks noChangeShapeType="1"/>
            </p:cNvSpPr>
            <p:nvPr/>
          </p:nvSpPr>
          <p:spPr bwMode="auto">
            <a:xfrm>
              <a:off x="1824" y="3062"/>
              <a:ext cx="1776" cy="0"/>
            </a:xfrm>
            <a:prstGeom prst="line">
              <a:avLst/>
            </a:prstGeom>
            <a:noFill/>
            <a:ln w="22225">
              <a:solidFill>
                <a:schemeClr val="tx2"/>
              </a:solidFill>
              <a:round/>
              <a:headEnd type="none" w="sm" len="sm"/>
              <a:tailEnd type="triangl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Text Box 11"/>
            <p:cNvSpPr txBox="1">
              <a:spLocks noChangeArrowheads="1"/>
            </p:cNvSpPr>
            <p:nvPr/>
          </p:nvSpPr>
          <p:spPr bwMode="auto">
            <a:xfrm>
              <a:off x="2064" y="2822"/>
              <a:ext cx="1117" cy="288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2"/>
                  </a:solidFill>
                </a:rPr>
                <a:t>statement  </a:t>
              </a:r>
              <a:r>
                <a:rPr lang="en-US" i="1">
                  <a:solidFill>
                    <a:schemeClr val="tx2"/>
                  </a:solidFill>
                </a:rPr>
                <a:t>s</a:t>
              </a:r>
              <a:endParaRPr lang="en-US"/>
            </a:p>
          </p:txBody>
        </p:sp>
      </p:grpSp>
      <p:sp>
        <p:nvSpPr>
          <p:cNvPr id="11270" name="Rectangle 12"/>
          <p:cNvSpPr>
            <a:spLocks noChangeArrowheads="1"/>
          </p:cNvSpPr>
          <p:nvPr/>
        </p:nvSpPr>
        <p:spPr bwMode="auto">
          <a:xfrm>
            <a:off x="5715000" y="4479925"/>
            <a:ext cx="1828800" cy="1143000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abstract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representation</a:t>
            </a:r>
          </a:p>
        </p:txBody>
      </p:sp>
      <p:sp>
        <p:nvSpPr>
          <p:cNvPr id="11271" name="Line 13"/>
          <p:cNvSpPr>
            <a:spLocks noChangeShapeType="1"/>
          </p:cNvSpPr>
          <p:nvPr/>
        </p:nvSpPr>
        <p:spPr bwMode="auto">
          <a:xfrm rot="10800000" flipH="1">
            <a:off x="6400800" y="3032125"/>
            <a:ext cx="1752600" cy="1447800"/>
          </a:xfrm>
          <a:prstGeom prst="line">
            <a:avLst/>
          </a:prstGeom>
          <a:noFill/>
          <a:ln w="22225">
            <a:solidFill>
              <a:schemeClr val="tx2"/>
            </a:solidFill>
            <a:prstDash val="dash"/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Text Box 14"/>
          <p:cNvSpPr txBox="1">
            <a:spLocks noChangeArrowheads="1"/>
          </p:cNvSpPr>
          <p:nvPr/>
        </p:nvSpPr>
        <p:spPr bwMode="auto">
          <a:xfrm>
            <a:off x="6781800" y="3717925"/>
            <a:ext cx="1941513" cy="4572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2"/>
                </a:solidFill>
              </a:rPr>
              <a:t>concretization</a:t>
            </a:r>
          </a:p>
        </p:txBody>
      </p:sp>
      <p:sp>
        <p:nvSpPr>
          <p:cNvPr id="11273" name="Line 15"/>
          <p:cNvSpPr>
            <a:spLocks noChangeShapeType="1"/>
          </p:cNvSpPr>
          <p:nvPr/>
        </p:nvSpPr>
        <p:spPr bwMode="auto">
          <a:xfrm>
            <a:off x="2514600" y="2727325"/>
            <a:ext cx="3505200" cy="0"/>
          </a:xfrm>
          <a:prstGeom prst="line">
            <a:avLst/>
          </a:prstGeom>
          <a:noFill/>
          <a:ln w="22225">
            <a:solidFill>
              <a:schemeClr val="tx2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124200" y="1524000"/>
            <a:ext cx="1773238" cy="1279525"/>
            <a:chOff x="1968" y="960"/>
            <a:chExt cx="1117" cy="806"/>
          </a:xfrm>
        </p:grpSpPr>
        <p:sp>
          <p:nvSpPr>
            <p:cNvPr id="11278" name="Text Box 17"/>
            <p:cNvSpPr txBox="1">
              <a:spLocks noChangeArrowheads="1"/>
            </p:cNvSpPr>
            <p:nvPr/>
          </p:nvSpPr>
          <p:spPr bwMode="auto">
            <a:xfrm>
              <a:off x="1968" y="960"/>
              <a:ext cx="1056" cy="518"/>
            </a:xfrm>
            <a:prstGeom prst="rect">
              <a:avLst/>
            </a:prstGeom>
            <a:noFill/>
            <a:ln w="19050">
              <a:noFill/>
              <a:prstDash val="dash"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accent1"/>
                  </a:solidFill>
                </a:rPr>
                <a:t>Operational semantics</a:t>
              </a:r>
            </a:p>
          </p:txBody>
        </p:sp>
        <p:sp>
          <p:nvSpPr>
            <p:cNvPr id="11279" name="Text Box 18"/>
            <p:cNvSpPr txBox="1">
              <a:spLocks noChangeArrowheads="1"/>
            </p:cNvSpPr>
            <p:nvPr/>
          </p:nvSpPr>
          <p:spPr bwMode="auto">
            <a:xfrm>
              <a:off x="2064" y="1478"/>
              <a:ext cx="1021" cy="288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2"/>
                  </a:solidFill>
                </a:rPr>
                <a:t>statement  </a:t>
              </a:r>
              <a:r>
                <a:rPr lang="en-US" i="1">
                  <a:solidFill>
                    <a:schemeClr val="tx2"/>
                  </a:solidFill>
                </a:rPr>
                <a:t>s</a:t>
              </a:r>
              <a:endParaRPr lang="en-US"/>
            </a:p>
          </p:txBody>
        </p:sp>
      </p:grpSp>
      <p:sp>
        <p:nvSpPr>
          <p:cNvPr id="11275" name="Rectangle 19"/>
          <p:cNvSpPr>
            <a:spLocks noChangeArrowheads="1"/>
          </p:cNvSpPr>
          <p:nvPr/>
        </p:nvSpPr>
        <p:spPr bwMode="auto">
          <a:xfrm>
            <a:off x="5248275" y="2574925"/>
            <a:ext cx="1714500" cy="457200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Set of states</a:t>
            </a:r>
          </a:p>
        </p:txBody>
      </p:sp>
      <p:sp>
        <p:nvSpPr>
          <p:cNvPr id="11276" name="Rectangle 20"/>
          <p:cNvSpPr>
            <a:spLocks noChangeArrowheads="1"/>
          </p:cNvSpPr>
          <p:nvPr/>
        </p:nvSpPr>
        <p:spPr bwMode="auto">
          <a:xfrm>
            <a:off x="7458075" y="2613025"/>
            <a:ext cx="1714500" cy="457200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Set of states</a:t>
            </a:r>
          </a:p>
        </p:txBody>
      </p:sp>
      <p:sp>
        <p:nvSpPr>
          <p:cNvPr id="11277" name="Text Box 21"/>
          <p:cNvSpPr txBox="1">
            <a:spLocks noChangeArrowheads="1"/>
          </p:cNvSpPr>
          <p:nvPr/>
        </p:nvSpPr>
        <p:spPr bwMode="auto">
          <a:xfrm>
            <a:off x="6962775" y="2727325"/>
            <a:ext cx="49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>
                <a:sym typeface="Math B" pitchFamily="2" charset="2"/>
              </a:rPr>
              <a:t>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0" y="2781300"/>
            <a:ext cx="4191000" cy="1325563"/>
            <a:chOff x="1920" y="1752"/>
            <a:chExt cx="2640" cy="835"/>
          </a:xfrm>
        </p:grpSpPr>
        <p:sp>
          <p:nvSpPr>
            <p:cNvPr id="12315" name="Text Box 3"/>
            <p:cNvSpPr txBox="1">
              <a:spLocks noChangeArrowheads="1"/>
            </p:cNvSpPr>
            <p:nvPr/>
          </p:nvSpPr>
          <p:spPr bwMode="auto">
            <a:xfrm>
              <a:off x="3058" y="2107"/>
              <a:ext cx="29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400">
                  <a:latin typeface="Math A" pitchFamily="18" charset="2"/>
                  <a:sym typeface="Symbol" pitchFamily="18" charset="2"/>
                </a:rPr>
                <a:t></a:t>
              </a:r>
              <a:endParaRPr lang="en-US" altLang="en-US" sz="4400">
                <a:latin typeface="Math A" pitchFamily="18" charset="2"/>
              </a:endParaRPr>
            </a:p>
          </p:txBody>
        </p:sp>
        <p:sp>
          <p:nvSpPr>
            <p:cNvPr id="12316" name="Freeform 4"/>
            <p:cNvSpPr>
              <a:spLocks/>
            </p:cNvSpPr>
            <p:nvPr/>
          </p:nvSpPr>
          <p:spPr bwMode="auto">
            <a:xfrm>
              <a:off x="1920" y="1752"/>
              <a:ext cx="2640" cy="720"/>
            </a:xfrm>
            <a:custGeom>
              <a:avLst/>
              <a:gdLst>
                <a:gd name="T0" fmla="*/ 0 w 2640"/>
                <a:gd name="T1" fmla="*/ 0 h 720"/>
                <a:gd name="T2" fmla="*/ 300 w 2640"/>
                <a:gd name="T3" fmla="*/ 144 h 720"/>
                <a:gd name="T4" fmla="*/ 912 w 2640"/>
                <a:gd name="T5" fmla="*/ 348 h 720"/>
                <a:gd name="T6" fmla="*/ 1536 w 2640"/>
                <a:gd name="T7" fmla="*/ 528 h 720"/>
                <a:gd name="T8" fmla="*/ 2172 w 2640"/>
                <a:gd name="T9" fmla="*/ 660 h 720"/>
                <a:gd name="T10" fmla="*/ 2640 w 2640"/>
                <a:gd name="T11" fmla="*/ 720 h 7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40"/>
                <a:gd name="T19" fmla="*/ 0 h 720"/>
                <a:gd name="T20" fmla="*/ 2640 w 2640"/>
                <a:gd name="T21" fmla="*/ 720 h 7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40" h="720">
                  <a:moveTo>
                    <a:pt x="0" y="0"/>
                  </a:moveTo>
                  <a:cubicBezTo>
                    <a:pt x="50" y="24"/>
                    <a:pt x="148" y="86"/>
                    <a:pt x="300" y="144"/>
                  </a:cubicBezTo>
                  <a:cubicBezTo>
                    <a:pt x="452" y="202"/>
                    <a:pt x="706" y="284"/>
                    <a:pt x="912" y="348"/>
                  </a:cubicBezTo>
                  <a:cubicBezTo>
                    <a:pt x="1118" y="412"/>
                    <a:pt x="1326" y="476"/>
                    <a:pt x="1536" y="528"/>
                  </a:cubicBezTo>
                  <a:cubicBezTo>
                    <a:pt x="1746" y="580"/>
                    <a:pt x="1988" y="628"/>
                    <a:pt x="2172" y="660"/>
                  </a:cubicBezTo>
                  <a:cubicBezTo>
                    <a:pt x="2356" y="692"/>
                    <a:pt x="2542" y="708"/>
                    <a:pt x="2640" y="720"/>
                  </a:cubicBez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971800" y="2078038"/>
            <a:ext cx="4267200" cy="1846262"/>
            <a:chOff x="1872" y="1309"/>
            <a:chExt cx="2688" cy="1163"/>
          </a:xfrm>
        </p:grpSpPr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872" y="1309"/>
              <a:ext cx="2688" cy="1163"/>
              <a:chOff x="1872" y="1477"/>
              <a:chExt cx="2688" cy="1163"/>
            </a:xfrm>
          </p:grpSpPr>
          <p:sp>
            <p:nvSpPr>
              <p:cNvPr id="12312" name="Freeform 7"/>
              <p:cNvSpPr>
                <a:spLocks/>
              </p:cNvSpPr>
              <p:nvPr/>
            </p:nvSpPr>
            <p:spPr bwMode="auto">
              <a:xfrm>
                <a:off x="1920" y="1864"/>
                <a:ext cx="2640" cy="776"/>
              </a:xfrm>
              <a:custGeom>
                <a:avLst/>
                <a:gdLst>
                  <a:gd name="T0" fmla="*/ 2640 w 2640"/>
                  <a:gd name="T1" fmla="*/ 776 h 776"/>
                  <a:gd name="T2" fmla="*/ 2448 w 2640"/>
                  <a:gd name="T3" fmla="*/ 636 h 776"/>
                  <a:gd name="T4" fmla="*/ 2184 w 2640"/>
                  <a:gd name="T5" fmla="*/ 476 h 776"/>
                  <a:gd name="T6" fmla="*/ 1908 w 2640"/>
                  <a:gd name="T7" fmla="*/ 332 h 776"/>
                  <a:gd name="T8" fmla="*/ 1476 w 2640"/>
                  <a:gd name="T9" fmla="*/ 164 h 776"/>
                  <a:gd name="T10" fmla="*/ 924 w 2640"/>
                  <a:gd name="T11" fmla="*/ 44 h 776"/>
                  <a:gd name="T12" fmla="*/ 480 w 2640"/>
                  <a:gd name="T13" fmla="*/ 8 h 776"/>
                  <a:gd name="T14" fmla="*/ 0 w 2640"/>
                  <a:gd name="T15" fmla="*/ 8 h 77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640"/>
                  <a:gd name="T25" fmla="*/ 0 h 776"/>
                  <a:gd name="T26" fmla="*/ 2640 w 2640"/>
                  <a:gd name="T27" fmla="*/ 776 h 77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640" h="776">
                    <a:moveTo>
                      <a:pt x="2640" y="776"/>
                    </a:moveTo>
                    <a:cubicBezTo>
                      <a:pt x="2608" y="753"/>
                      <a:pt x="2524" y="686"/>
                      <a:pt x="2448" y="636"/>
                    </a:cubicBezTo>
                    <a:cubicBezTo>
                      <a:pt x="2372" y="586"/>
                      <a:pt x="2274" y="527"/>
                      <a:pt x="2184" y="476"/>
                    </a:cubicBezTo>
                    <a:cubicBezTo>
                      <a:pt x="2094" y="425"/>
                      <a:pt x="2026" y="384"/>
                      <a:pt x="1908" y="332"/>
                    </a:cubicBezTo>
                    <a:cubicBezTo>
                      <a:pt x="1790" y="280"/>
                      <a:pt x="1640" y="212"/>
                      <a:pt x="1476" y="164"/>
                    </a:cubicBezTo>
                    <a:cubicBezTo>
                      <a:pt x="1312" y="116"/>
                      <a:pt x="1090" y="70"/>
                      <a:pt x="924" y="44"/>
                    </a:cubicBezTo>
                    <a:cubicBezTo>
                      <a:pt x="758" y="18"/>
                      <a:pt x="634" y="14"/>
                      <a:pt x="480" y="8"/>
                    </a:cubicBezTo>
                    <a:cubicBezTo>
                      <a:pt x="326" y="2"/>
                      <a:pt x="168" y="0"/>
                      <a:pt x="0" y="8"/>
                    </a:cubicBezTo>
                  </a:path>
                </a:pathLst>
              </a:custGeom>
              <a:noFill/>
              <a:ln w="28575">
                <a:noFill/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3" name="Text Box 8"/>
              <p:cNvSpPr txBox="1">
                <a:spLocks noChangeArrowheads="1"/>
              </p:cNvSpPr>
              <p:nvPr/>
            </p:nvSpPr>
            <p:spPr bwMode="auto">
              <a:xfrm>
                <a:off x="3241" y="1477"/>
                <a:ext cx="261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4400">
                    <a:latin typeface="Math A" pitchFamily="18" charset="2"/>
                    <a:sym typeface="Symbol" pitchFamily="18" charset="2"/>
                  </a:rPr>
                  <a:t></a:t>
                </a:r>
                <a:endParaRPr lang="en-US" altLang="en-US" sz="4400">
                  <a:latin typeface="Math A" pitchFamily="18" charset="2"/>
                </a:endParaRPr>
              </a:p>
            </p:txBody>
          </p:sp>
          <p:sp>
            <p:nvSpPr>
              <p:cNvPr id="12314" name="Oval 9"/>
              <p:cNvSpPr>
                <a:spLocks noChangeArrowheads="1"/>
              </p:cNvSpPr>
              <p:nvPr/>
            </p:nvSpPr>
            <p:spPr bwMode="auto">
              <a:xfrm>
                <a:off x="1872" y="187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11" name="Freeform 10"/>
            <p:cNvSpPr>
              <a:spLocks/>
            </p:cNvSpPr>
            <p:nvPr/>
          </p:nvSpPr>
          <p:spPr bwMode="auto">
            <a:xfrm>
              <a:off x="1920" y="1696"/>
              <a:ext cx="2640" cy="776"/>
            </a:xfrm>
            <a:custGeom>
              <a:avLst/>
              <a:gdLst>
                <a:gd name="T0" fmla="*/ 2640 w 2640"/>
                <a:gd name="T1" fmla="*/ 776 h 776"/>
                <a:gd name="T2" fmla="*/ 2448 w 2640"/>
                <a:gd name="T3" fmla="*/ 636 h 776"/>
                <a:gd name="T4" fmla="*/ 2184 w 2640"/>
                <a:gd name="T5" fmla="*/ 476 h 776"/>
                <a:gd name="T6" fmla="*/ 1908 w 2640"/>
                <a:gd name="T7" fmla="*/ 332 h 776"/>
                <a:gd name="T8" fmla="*/ 1476 w 2640"/>
                <a:gd name="T9" fmla="*/ 164 h 776"/>
                <a:gd name="T10" fmla="*/ 924 w 2640"/>
                <a:gd name="T11" fmla="*/ 44 h 776"/>
                <a:gd name="T12" fmla="*/ 480 w 2640"/>
                <a:gd name="T13" fmla="*/ 8 h 776"/>
                <a:gd name="T14" fmla="*/ 0 w 2640"/>
                <a:gd name="T15" fmla="*/ 8 h 7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40"/>
                <a:gd name="T25" fmla="*/ 0 h 776"/>
                <a:gd name="T26" fmla="*/ 2640 w 2640"/>
                <a:gd name="T27" fmla="*/ 776 h 7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40" h="776">
                  <a:moveTo>
                    <a:pt x="2640" y="776"/>
                  </a:moveTo>
                  <a:cubicBezTo>
                    <a:pt x="2608" y="753"/>
                    <a:pt x="2524" y="686"/>
                    <a:pt x="2448" y="636"/>
                  </a:cubicBezTo>
                  <a:cubicBezTo>
                    <a:pt x="2372" y="586"/>
                    <a:pt x="2274" y="527"/>
                    <a:pt x="2184" y="476"/>
                  </a:cubicBezTo>
                  <a:cubicBezTo>
                    <a:pt x="2094" y="425"/>
                    <a:pt x="2026" y="384"/>
                    <a:pt x="1908" y="332"/>
                  </a:cubicBezTo>
                  <a:cubicBezTo>
                    <a:pt x="1790" y="280"/>
                    <a:pt x="1640" y="212"/>
                    <a:pt x="1476" y="164"/>
                  </a:cubicBezTo>
                  <a:cubicBezTo>
                    <a:pt x="1312" y="116"/>
                    <a:pt x="1090" y="70"/>
                    <a:pt x="924" y="44"/>
                  </a:cubicBezTo>
                  <a:cubicBezTo>
                    <a:pt x="758" y="18"/>
                    <a:pt x="634" y="14"/>
                    <a:pt x="480" y="8"/>
                  </a:cubicBezTo>
                  <a:cubicBezTo>
                    <a:pt x="326" y="2"/>
                    <a:pt x="168" y="0"/>
                    <a:pt x="0" y="8"/>
                  </a:cubicBez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6084888" y="2373313"/>
            <a:ext cx="1981200" cy="2965450"/>
            <a:chOff x="3833" y="1495"/>
            <a:chExt cx="1248" cy="1868"/>
          </a:xfrm>
        </p:grpSpPr>
        <p:sp>
          <p:nvSpPr>
            <p:cNvPr id="12308" name="Rectangle 12"/>
            <p:cNvSpPr>
              <a:spLocks noChangeArrowheads="1"/>
            </p:cNvSpPr>
            <p:nvPr/>
          </p:nvSpPr>
          <p:spPr bwMode="auto">
            <a:xfrm rot="2586220">
              <a:off x="3833" y="1495"/>
              <a:ext cx="1248" cy="124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9" name="Text Box 13"/>
            <p:cNvSpPr txBox="1">
              <a:spLocks noChangeArrowheads="1"/>
            </p:cNvSpPr>
            <p:nvPr/>
          </p:nvSpPr>
          <p:spPr bwMode="auto">
            <a:xfrm>
              <a:off x="4046" y="3036"/>
              <a:ext cx="87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800" i="1"/>
                <a:t>Abstract</a:t>
              </a:r>
            </a:p>
          </p:txBody>
        </p:sp>
      </p:grpSp>
      <p:sp>
        <p:nvSpPr>
          <p:cNvPr id="12293" name="Rectangle 14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838200"/>
          </a:xfrm>
        </p:spPr>
        <p:txBody>
          <a:bodyPr/>
          <a:lstStyle/>
          <a:p>
            <a:r>
              <a:rPr lang="en-US" sz="4800" smtClean="0">
                <a:solidFill>
                  <a:schemeClr val="tx1"/>
                </a:solidFill>
              </a:rPr>
              <a:t>Abstract Interpretation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12294" name="Rectangle 15"/>
          <p:cNvSpPr>
            <a:spLocks noChangeArrowheads="1"/>
          </p:cNvSpPr>
          <p:nvPr/>
        </p:nvSpPr>
        <p:spPr bwMode="auto">
          <a:xfrm rot="2626542">
            <a:off x="976313" y="1527175"/>
            <a:ext cx="3414712" cy="33480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16"/>
          <p:cNvSpPr txBox="1">
            <a:spLocks noChangeArrowheads="1"/>
          </p:cNvSpPr>
          <p:nvPr/>
        </p:nvSpPr>
        <p:spPr bwMode="auto">
          <a:xfrm>
            <a:off x="2019300" y="5562600"/>
            <a:ext cx="1484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800" i="1"/>
              <a:t>Concrete</a:t>
            </a:r>
          </a:p>
        </p:txBody>
      </p:sp>
      <p:cxnSp>
        <p:nvCxnSpPr>
          <p:cNvPr id="124945" name="AutoShape 17"/>
          <p:cNvCxnSpPr>
            <a:cxnSpLocks noChangeShapeType="1"/>
            <a:stCxn id="12316" idx="0"/>
            <a:endCxn id="12303" idx="1"/>
          </p:cNvCxnSpPr>
          <p:nvPr/>
        </p:nvCxnSpPr>
        <p:spPr bwMode="auto">
          <a:xfrm>
            <a:off x="3033713" y="2781300"/>
            <a:ext cx="25400" cy="1001713"/>
          </a:xfrm>
          <a:prstGeom prst="straightConnector1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</p:spPr>
      </p:cxn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3048000" y="3771900"/>
            <a:ext cx="4267200" cy="1182688"/>
            <a:chOff x="1920" y="2376"/>
            <a:chExt cx="2688" cy="745"/>
          </a:xfrm>
        </p:grpSpPr>
        <p:sp>
          <p:nvSpPr>
            <p:cNvPr id="12303" name="Oval 19"/>
            <p:cNvSpPr>
              <a:spLocks noChangeArrowheads="1"/>
            </p:cNvSpPr>
            <p:nvPr/>
          </p:nvSpPr>
          <p:spPr bwMode="auto">
            <a:xfrm>
              <a:off x="1920" y="2376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Oval 20"/>
            <p:cNvSpPr>
              <a:spLocks noChangeArrowheads="1"/>
            </p:cNvSpPr>
            <p:nvPr/>
          </p:nvSpPr>
          <p:spPr bwMode="auto">
            <a:xfrm>
              <a:off x="4560" y="247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1961" y="2417"/>
              <a:ext cx="2623" cy="704"/>
              <a:chOff x="1961" y="2417"/>
              <a:chExt cx="2623" cy="704"/>
            </a:xfrm>
          </p:grpSpPr>
          <p:cxnSp>
            <p:nvCxnSpPr>
              <p:cNvPr id="12306" name="AutoShape 22"/>
              <p:cNvCxnSpPr>
                <a:cxnSpLocks noChangeShapeType="1"/>
              </p:cNvCxnSpPr>
              <p:nvPr/>
            </p:nvCxnSpPr>
            <p:spPr bwMode="auto">
              <a:xfrm rot="16200000" flipH="1">
                <a:off x="3221" y="1157"/>
                <a:ext cx="103" cy="2623"/>
              </a:xfrm>
              <a:prstGeom prst="curvedConnector3">
                <a:avLst>
                  <a:gd name="adj1" fmla="val 274755"/>
                </a:avLst>
              </a:prstGeom>
              <a:noFill/>
              <a:ln w="28575">
                <a:solidFill>
                  <a:srgbClr val="FF00FF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2307" name="Text Box 23"/>
              <p:cNvSpPr txBox="1">
                <a:spLocks noChangeArrowheads="1"/>
              </p:cNvSpPr>
              <p:nvPr/>
            </p:nvSpPr>
            <p:spPr bwMode="auto">
              <a:xfrm>
                <a:off x="3035" y="2641"/>
                <a:ext cx="338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4400">
                    <a:latin typeface="Math A" pitchFamily="18" charset="2"/>
                    <a:sym typeface="Symbol" pitchFamily="18" charset="2"/>
                  </a:rPr>
                  <a:t></a:t>
                </a:r>
                <a:endParaRPr lang="en-US" altLang="en-US" sz="4400">
                  <a:latin typeface="Math A" pitchFamily="18" charset="2"/>
                </a:endParaRPr>
              </a:p>
            </p:txBody>
          </p:sp>
        </p:grpSp>
      </p:grpSp>
      <p:sp>
        <p:nvSpPr>
          <p:cNvPr id="12298" name="Text Box 24"/>
          <p:cNvSpPr txBox="1">
            <a:spLocks noChangeArrowheads="1"/>
          </p:cNvSpPr>
          <p:nvPr/>
        </p:nvSpPr>
        <p:spPr bwMode="auto">
          <a:xfrm>
            <a:off x="1714500" y="6108700"/>
            <a:ext cx="2057400" cy="519113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800" i="1"/>
              <a:t>Sets of stores</a:t>
            </a:r>
          </a:p>
        </p:txBody>
      </p: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3822700" y="5640388"/>
            <a:ext cx="4479925" cy="1103312"/>
            <a:chOff x="2408" y="3553"/>
            <a:chExt cx="2822" cy="695"/>
          </a:xfrm>
        </p:grpSpPr>
        <p:sp>
          <p:nvSpPr>
            <p:cNvPr id="12300" name="Text Box 26"/>
            <p:cNvSpPr txBox="1">
              <a:spLocks noChangeArrowheads="1"/>
            </p:cNvSpPr>
            <p:nvPr/>
          </p:nvSpPr>
          <p:spPr bwMode="auto">
            <a:xfrm>
              <a:off x="3828" y="3760"/>
              <a:ext cx="1402" cy="488"/>
            </a:xfrm>
            <a:prstGeom prst="rect">
              <a:avLst/>
            </a:prstGeom>
            <a:solidFill>
              <a:schemeClr val="bg1"/>
            </a:solidFill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800" i="1"/>
                <a:t>Descriptors of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800" i="1"/>
                <a:t>sets of stores</a:t>
              </a:r>
            </a:p>
          </p:txBody>
        </p:sp>
        <p:sp>
          <p:nvSpPr>
            <p:cNvPr id="12301" name="AutoShape 27"/>
            <p:cNvSpPr>
              <a:spLocks noChangeArrowheads="1"/>
            </p:cNvSpPr>
            <p:nvPr/>
          </p:nvSpPr>
          <p:spPr bwMode="auto">
            <a:xfrm>
              <a:off x="2408" y="3972"/>
              <a:ext cx="1416" cy="120"/>
            </a:xfrm>
            <a:prstGeom prst="rightArrow">
              <a:avLst>
                <a:gd name="adj1" fmla="val 33333"/>
                <a:gd name="adj2" fmla="val 178311"/>
              </a:avLst>
            </a:prstGeom>
            <a:solidFill>
              <a:srgbClr val="CC00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3200"/>
            </a:p>
          </p:txBody>
        </p:sp>
        <p:sp>
          <p:nvSpPr>
            <p:cNvPr id="12302" name="Text Box 28"/>
            <p:cNvSpPr txBox="1">
              <a:spLocks noChangeArrowheads="1"/>
            </p:cNvSpPr>
            <p:nvPr/>
          </p:nvSpPr>
          <p:spPr bwMode="auto">
            <a:xfrm>
              <a:off x="2915" y="3553"/>
              <a:ext cx="33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400">
                  <a:latin typeface="Math A" pitchFamily="18" charset="2"/>
                  <a:sym typeface="Symbol" pitchFamily="18" charset="2"/>
                </a:rPr>
                <a:t></a:t>
              </a:r>
              <a:endParaRPr lang="en-US" altLang="en-US" sz="4400">
                <a:latin typeface="Math A" pitchFamily="18" charset="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4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96850"/>
            <a:ext cx="7772400" cy="844550"/>
          </a:xfrm>
        </p:spPr>
        <p:txBody>
          <a:bodyPr/>
          <a:lstStyle/>
          <a:p>
            <a:pPr algn="ctr"/>
            <a:r>
              <a:rPr lang="en-US" smtClean="0"/>
              <a:t>Galois Connections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771525"/>
            <a:ext cx="7727950" cy="5308600"/>
          </a:xfrm>
        </p:spPr>
        <p:txBody>
          <a:bodyPr/>
          <a:lstStyle/>
          <a:p>
            <a:r>
              <a:rPr lang="en-US" sz="2400" smtClean="0"/>
              <a:t>Lattices C</a:t>
            </a:r>
            <a:r>
              <a:rPr lang="en-US" sz="2400" baseline="-25000" smtClean="0"/>
              <a:t> </a:t>
            </a:r>
            <a:r>
              <a:rPr lang="en-US" sz="2400" smtClean="0"/>
              <a:t>and A and functions </a:t>
            </a:r>
            <a:r>
              <a:rPr lang="en-US" sz="2400" smtClean="0">
                <a:sym typeface="Symbol" pitchFamily="18" charset="2"/>
              </a:rPr>
              <a:t>: C A and : A</a:t>
            </a:r>
            <a:r>
              <a:rPr lang="en-US" sz="2400" baseline="-25000" smtClean="0">
                <a:sym typeface="Symbol" pitchFamily="18" charset="2"/>
              </a:rPr>
              <a:t> </a:t>
            </a:r>
            <a:r>
              <a:rPr lang="en-US" sz="2400" smtClean="0">
                <a:sym typeface="Symbol" pitchFamily="18" charset="2"/>
              </a:rPr>
              <a:t>C</a:t>
            </a:r>
            <a:endParaRPr lang="en-US" sz="2400" baseline="-25000" smtClean="0">
              <a:sym typeface="Symbol" pitchFamily="18" charset="2"/>
            </a:endParaRPr>
          </a:p>
          <a:p>
            <a:r>
              <a:rPr lang="en-US" sz="2400" smtClean="0"/>
              <a:t>The pair of functions (</a:t>
            </a:r>
            <a:r>
              <a:rPr lang="en-US" sz="2400" smtClean="0">
                <a:sym typeface="Symbol" pitchFamily="18" charset="2"/>
              </a:rPr>
              <a:t>, ) form </a:t>
            </a:r>
            <a:br>
              <a:rPr lang="en-US" sz="2400" smtClean="0">
                <a:sym typeface="Symbol" pitchFamily="18" charset="2"/>
              </a:rPr>
            </a:br>
            <a:r>
              <a:rPr lang="en-US" sz="2400" smtClean="0">
                <a:sym typeface="Symbol" pitchFamily="18" charset="2"/>
              </a:rPr>
              <a:t> </a:t>
            </a:r>
            <a:r>
              <a:rPr lang="en-US" sz="2400" smtClean="0">
                <a:solidFill>
                  <a:schemeClr val="tx2"/>
                </a:solidFill>
                <a:sym typeface="Symbol" pitchFamily="18" charset="2"/>
              </a:rPr>
              <a:t>Galois connection</a:t>
            </a:r>
            <a:r>
              <a:rPr lang="en-US" sz="2400" smtClean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sz="2400" smtClean="0">
                <a:sym typeface="Symbol" pitchFamily="18" charset="2"/>
              </a:rPr>
              <a:t>if</a:t>
            </a:r>
          </a:p>
          <a:p>
            <a:pPr lvl="1"/>
            <a:r>
              <a:rPr lang="en-US" sz="2000" smtClean="0">
                <a:sym typeface="Symbol" pitchFamily="18" charset="2"/>
              </a:rPr>
              <a:t> and   are monotone</a:t>
            </a:r>
          </a:p>
          <a:p>
            <a:pPr lvl="1"/>
            <a:r>
              <a:rPr lang="en-US" sz="2000" smtClean="0">
                <a:sym typeface="Symbol" pitchFamily="18" charset="2"/>
              </a:rPr>
              <a:t> a  </a:t>
            </a:r>
            <a:r>
              <a:rPr lang="en-US" sz="2000" baseline="-25000" smtClean="0">
                <a:sym typeface="Symbol" pitchFamily="18" charset="2"/>
              </a:rPr>
              <a:t> </a:t>
            </a:r>
            <a:r>
              <a:rPr lang="en-US" sz="2000" smtClean="0">
                <a:sym typeface="Symbol" pitchFamily="18" charset="2"/>
              </a:rPr>
              <a:t> A</a:t>
            </a:r>
          </a:p>
          <a:p>
            <a:pPr lvl="2"/>
            <a:r>
              <a:rPr lang="en-US" sz="1800" smtClean="0">
                <a:sym typeface="Symbol" pitchFamily="18" charset="2"/>
              </a:rPr>
              <a:t>( (a)) </a:t>
            </a:r>
            <a:r>
              <a:rPr lang="en-US" sz="1800" smtClean="0">
                <a:sym typeface="Math B" pitchFamily="2" charset="2"/>
              </a:rPr>
              <a:t></a:t>
            </a:r>
            <a:r>
              <a:rPr lang="en-US" sz="1800" smtClean="0">
                <a:sym typeface="Symbol" pitchFamily="18" charset="2"/>
              </a:rPr>
              <a:t> </a:t>
            </a:r>
            <a:r>
              <a:rPr lang="en-US" sz="1800" smtClean="0"/>
              <a:t>a</a:t>
            </a:r>
            <a:endParaRPr lang="en-US" sz="1800" smtClean="0">
              <a:sym typeface="Symbol" pitchFamily="18" charset="2"/>
            </a:endParaRPr>
          </a:p>
          <a:p>
            <a:pPr lvl="1"/>
            <a:r>
              <a:rPr lang="en-US" sz="2000" smtClean="0">
                <a:sym typeface="Symbol" pitchFamily="18" charset="2"/>
              </a:rPr>
              <a:t> c  C </a:t>
            </a:r>
          </a:p>
          <a:p>
            <a:pPr lvl="2"/>
            <a:r>
              <a:rPr lang="en-US" sz="1800" smtClean="0">
                <a:sym typeface="Symbol" pitchFamily="18" charset="2"/>
              </a:rPr>
              <a:t>c  </a:t>
            </a:r>
            <a:r>
              <a:rPr lang="en-US" sz="1800" smtClean="0">
                <a:sym typeface="Math B" pitchFamily="2" charset="2"/>
              </a:rPr>
              <a:t></a:t>
            </a:r>
            <a:r>
              <a:rPr lang="en-US" sz="1800" smtClean="0">
                <a:sym typeface="Symbol" pitchFamily="18" charset="2"/>
              </a:rPr>
              <a:t>  ((C</a:t>
            </a:r>
            <a:r>
              <a:rPr lang="en-US" sz="1800" smtClean="0"/>
              <a:t>))</a:t>
            </a:r>
          </a:p>
          <a:p>
            <a:r>
              <a:rPr lang="en-US" sz="2400" smtClean="0">
                <a:sym typeface="Symbol" pitchFamily="18" charset="2"/>
              </a:rPr>
              <a:t>Alternatively if:</a:t>
            </a:r>
            <a:r>
              <a:rPr lang="en-US" sz="2400" smtClean="0">
                <a:solidFill>
                  <a:schemeClr val="hlink"/>
                </a:solidFill>
                <a:sym typeface="Symbol" pitchFamily="18" charset="2"/>
              </a:rPr>
              <a:t/>
            </a:r>
            <a:br>
              <a:rPr lang="en-US" sz="2400" smtClean="0">
                <a:solidFill>
                  <a:schemeClr val="hlink"/>
                </a:solidFill>
                <a:sym typeface="Symbol" pitchFamily="18" charset="2"/>
              </a:rPr>
            </a:br>
            <a:r>
              <a:rPr lang="en-US" sz="2400" smtClean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sz="2400" smtClean="0">
                <a:sym typeface="Symbol" pitchFamily="18" charset="2"/>
              </a:rPr>
              <a:t> c  C</a:t>
            </a:r>
            <a:br>
              <a:rPr lang="en-US" sz="2400" smtClean="0">
                <a:sym typeface="Symbol" pitchFamily="18" charset="2"/>
              </a:rPr>
            </a:br>
            <a:r>
              <a:rPr lang="en-US" sz="2400" smtClean="0">
                <a:sym typeface="Symbol" pitchFamily="18" charset="2"/>
              </a:rPr>
              <a:t>  a</a:t>
            </a:r>
            <a:r>
              <a:rPr lang="en-US" sz="2400" baseline="-25000" smtClean="0">
                <a:sym typeface="Symbol" pitchFamily="18" charset="2"/>
              </a:rPr>
              <a:t> </a:t>
            </a:r>
            <a:r>
              <a:rPr lang="en-US" sz="2400" smtClean="0">
                <a:sym typeface="Symbol" pitchFamily="18" charset="2"/>
              </a:rPr>
              <a:t> A</a:t>
            </a:r>
            <a:br>
              <a:rPr lang="en-US" sz="2400" smtClean="0">
                <a:sym typeface="Symbol" pitchFamily="18" charset="2"/>
              </a:rPr>
            </a:br>
            <a:r>
              <a:rPr lang="en-US" sz="2400" smtClean="0">
                <a:sym typeface="Symbol" pitchFamily="18" charset="2"/>
              </a:rPr>
              <a:t>          (c) </a:t>
            </a:r>
            <a:r>
              <a:rPr lang="en-US" sz="2400" smtClean="0">
                <a:sym typeface="Math B" pitchFamily="2" charset="2"/>
              </a:rPr>
              <a:t></a:t>
            </a:r>
            <a:r>
              <a:rPr lang="en-US" sz="2400" smtClean="0">
                <a:sym typeface="Symbol" pitchFamily="18" charset="2"/>
              </a:rPr>
              <a:t> a</a:t>
            </a:r>
            <a:r>
              <a:rPr lang="en-US" sz="2400" smtClean="0"/>
              <a:t>  iff c</a:t>
            </a:r>
            <a:r>
              <a:rPr lang="en-US" sz="2400" smtClean="0">
                <a:sym typeface="Symbol" pitchFamily="18" charset="2"/>
              </a:rPr>
              <a:t> </a:t>
            </a:r>
            <a:r>
              <a:rPr lang="en-US" sz="2400" smtClean="0">
                <a:sym typeface="Math B" pitchFamily="2" charset="2"/>
              </a:rPr>
              <a:t> </a:t>
            </a:r>
            <a:r>
              <a:rPr lang="en-US" sz="2400" smtClean="0">
                <a:sym typeface="Symbol" pitchFamily="18" charset="2"/>
              </a:rPr>
              <a:t> (a</a:t>
            </a:r>
            <a:r>
              <a:rPr lang="en-US" sz="2400" smtClean="0"/>
              <a:t>) </a:t>
            </a:r>
            <a:endParaRPr lang="en-US" sz="2400" smtClean="0">
              <a:sym typeface="Symbol" pitchFamily="18" charset="2"/>
            </a:endParaRPr>
          </a:p>
          <a:p>
            <a:endParaRPr lang="en-US" sz="2400" smtClean="0"/>
          </a:p>
          <a:p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 and  uniquely  determine each 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8138"/>
            <a:ext cx="7772400" cy="792162"/>
          </a:xfrm>
        </p:spPr>
        <p:txBody>
          <a:bodyPr/>
          <a:lstStyle/>
          <a:p>
            <a:pPr algn="ctr"/>
            <a:r>
              <a:rPr lang="en-US" smtClean="0"/>
              <a:t>The Abstraction Function (CP)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130300"/>
            <a:ext cx="8177212" cy="5456238"/>
          </a:xfrm>
        </p:spPr>
        <p:txBody>
          <a:bodyPr/>
          <a:lstStyle/>
          <a:p>
            <a:r>
              <a:rPr lang="en-US" smtClean="0"/>
              <a:t>Map collecting states into constants</a:t>
            </a:r>
          </a:p>
          <a:p>
            <a:r>
              <a:rPr lang="en-US" smtClean="0"/>
              <a:t>The abstraction of an individual state</a:t>
            </a:r>
            <a:br>
              <a:rPr lang="en-US" smtClean="0"/>
            </a:br>
            <a:r>
              <a:rPr lang="en-US" smtClean="0">
                <a:sym typeface="Symbol" pitchFamily="18" charset="2"/>
              </a:rPr>
              <a:t></a:t>
            </a:r>
            <a:r>
              <a:rPr lang="en-US" baseline="-25000" smtClean="0">
                <a:sym typeface="Symbol" pitchFamily="18" charset="2"/>
              </a:rPr>
              <a:t>CP</a:t>
            </a:r>
            <a:r>
              <a:rPr lang="en-US" smtClean="0">
                <a:sym typeface="Symbol" pitchFamily="18" charset="2"/>
              </a:rPr>
              <a:t>:</a:t>
            </a:r>
            <a:r>
              <a:rPr lang="en-US" smtClean="0"/>
              <a:t>[Var</a:t>
            </a:r>
            <a:r>
              <a:rPr lang="en-US" baseline="-25000" smtClean="0"/>
              <a:t>* </a:t>
            </a:r>
            <a:r>
              <a:rPr lang="en-US" smtClean="0">
                <a:sym typeface="Symbol" pitchFamily="18" charset="2"/>
              </a:rPr>
              <a:t>Z]  [</a:t>
            </a:r>
            <a:r>
              <a:rPr lang="en-US" smtClean="0"/>
              <a:t>Var</a:t>
            </a:r>
            <a:r>
              <a:rPr lang="en-US" baseline="-25000" smtClean="0"/>
              <a:t>* </a:t>
            </a:r>
            <a:r>
              <a:rPr lang="en-US" smtClean="0">
                <a:sym typeface="Symbol" pitchFamily="18" charset="2"/>
              </a:rPr>
              <a:t>Z{</a:t>
            </a:r>
            <a:r>
              <a:rPr lang="en-US" smtClean="0">
                <a:sym typeface="Math B" pitchFamily="2" charset="2"/>
              </a:rPr>
              <a:t>, }</a:t>
            </a:r>
            <a:r>
              <a:rPr lang="en-US" smtClean="0">
                <a:sym typeface="Symbol" pitchFamily="18" charset="2"/>
              </a:rPr>
              <a:t>]</a:t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</a:t>
            </a:r>
            <a:r>
              <a:rPr lang="en-US" baseline="-25000" smtClean="0">
                <a:sym typeface="Symbol" pitchFamily="18" charset="2"/>
              </a:rPr>
              <a:t>CP</a:t>
            </a:r>
            <a:r>
              <a:rPr lang="en-US" smtClean="0">
                <a:sym typeface="Symbol" pitchFamily="18" charset="2"/>
              </a:rPr>
              <a:t>() = </a:t>
            </a:r>
          </a:p>
          <a:p>
            <a:r>
              <a:rPr lang="en-US" smtClean="0"/>
              <a:t>The abstraction of set of states</a:t>
            </a:r>
            <a:br>
              <a:rPr lang="en-US" smtClean="0"/>
            </a:b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</a:t>
            </a:r>
            <a:r>
              <a:rPr lang="en-US" baseline="-25000" smtClean="0">
                <a:sym typeface="Symbol" pitchFamily="18" charset="2"/>
              </a:rPr>
              <a:t>CP</a:t>
            </a:r>
            <a:r>
              <a:rPr lang="en-US" smtClean="0">
                <a:sym typeface="Symbol" pitchFamily="18" charset="2"/>
              </a:rPr>
              <a:t>:P(</a:t>
            </a:r>
            <a:r>
              <a:rPr lang="en-US" smtClean="0"/>
              <a:t>[Var</a:t>
            </a:r>
            <a:r>
              <a:rPr lang="en-US" baseline="-25000" smtClean="0"/>
              <a:t>* </a:t>
            </a:r>
            <a:r>
              <a:rPr lang="en-US" smtClean="0">
                <a:sym typeface="Symbol" pitchFamily="18" charset="2"/>
              </a:rPr>
              <a:t>Z])  [</a:t>
            </a:r>
            <a:r>
              <a:rPr lang="en-US" smtClean="0"/>
              <a:t>Var</a:t>
            </a:r>
            <a:r>
              <a:rPr lang="en-US" baseline="-25000" smtClean="0"/>
              <a:t>* </a:t>
            </a:r>
            <a:r>
              <a:rPr lang="en-US" smtClean="0">
                <a:sym typeface="Symbol" pitchFamily="18" charset="2"/>
              </a:rPr>
              <a:t>Z{</a:t>
            </a:r>
            <a:r>
              <a:rPr lang="en-US" smtClean="0">
                <a:sym typeface="Math B" pitchFamily="2" charset="2"/>
              </a:rPr>
              <a:t>, }</a:t>
            </a:r>
            <a:r>
              <a:rPr lang="en-US" smtClean="0">
                <a:sym typeface="Symbol" pitchFamily="18" charset="2"/>
              </a:rPr>
              <a:t>]</a:t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 </a:t>
            </a:r>
            <a:r>
              <a:rPr lang="en-US" baseline="-25000" smtClean="0">
                <a:sym typeface="Symbol" pitchFamily="18" charset="2"/>
              </a:rPr>
              <a:t>CP</a:t>
            </a:r>
            <a:r>
              <a:rPr lang="en-US" smtClean="0">
                <a:sym typeface="Symbol" pitchFamily="18" charset="2"/>
              </a:rPr>
              <a:t> (CS) =  </a:t>
            </a:r>
            <a:r>
              <a:rPr lang="en-US" sz="2400" smtClean="0">
                <a:sym typeface="Math B" pitchFamily="2" charset="2"/>
              </a:rPr>
              <a:t></a:t>
            </a:r>
            <a:r>
              <a:rPr lang="en-US" smtClean="0">
                <a:sym typeface="Symbol" pitchFamily="18" charset="2"/>
              </a:rPr>
              <a:t> { </a:t>
            </a:r>
            <a:r>
              <a:rPr lang="en-US" baseline="-25000" smtClean="0">
                <a:sym typeface="Symbol" pitchFamily="18" charset="2"/>
              </a:rPr>
              <a:t>CP</a:t>
            </a:r>
            <a:r>
              <a:rPr lang="en-US" smtClean="0">
                <a:sym typeface="Symbol" pitchFamily="18" charset="2"/>
              </a:rPr>
              <a:t> () |   CS} = </a:t>
            </a:r>
            <a:r>
              <a:rPr lang="en-US" sz="2400" smtClean="0">
                <a:sym typeface="Math B" pitchFamily="2" charset="2"/>
              </a:rPr>
              <a:t>{</a:t>
            </a:r>
            <a:r>
              <a:rPr lang="en-US" smtClean="0">
                <a:sym typeface="Symbol" pitchFamily="18" charset="2"/>
              </a:rPr>
              <a:t>|   CS} </a:t>
            </a:r>
          </a:p>
          <a:p>
            <a:r>
              <a:rPr lang="en-US" smtClean="0"/>
              <a:t>Soundness</a:t>
            </a:r>
            <a:br>
              <a:rPr lang="en-US" smtClean="0"/>
            </a:b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</a:t>
            </a:r>
            <a:r>
              <a:rPr lang="en-US" baseline="-25000" smtClean="0">
                <a:sym typeface="Symbol" pitchFamily="18" charset="2"/>
              </a:rPr>
              <a:t>CP</a:t>
            </a:r>
            <a:r>
              <a:rPr lang="en-US" smtClean="0">
                <a:sym typeface="Symbol" pitchFamily="18" charset="2"/>
              </a:rPr>
              <a:t> (Reach (v)) </a:t>
            </a:r>
            <a:r>
              <a:rPr lang="en-US" smtClean="0">
                <a:sym typeface="Math B" pitchFamily="2" charset="2"/>
              </a:rPr>
              <a:t></a:t>
            </a:r>
            <a:r>
              <a:rPr lang="en-US" smtClean="0">
                <a:sym typeface="Symbol" pitchFamily="18" charset="2"/>
              </a:rPr>
              <a:t> df</a:t>
            </a:r>
            <a:r>
              <a:rPr lang="en-US" smtClean="0"/>
              <a:t>(v) </a:t>
            </a:r>
          </a:p>
          <a:p>
            <a:r>
              <a:rPr lang="en-US" smtClean="0"/>
              <a:t>Completeness</a:t>
            </a:r>
            <a:endParaRPr lang="en-US" smtClean="0">
              <a:sym typeface="Symbol" pitchFamily="18" charset="2"/>
            </a:endParaRP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93700"/>
            <a:ext cx="7772400" cy="1104900"/>
          </a:xfrm>
        </p:spPr>
        <p:txBody>
          <a:bodyPr/>
          <a:lstStyle/>
          <a:p>
            <a:r>
              <a:rPr lang="en-US" sz="4800" b="1" smtClean="0"/>
              <a:t>Mathematical Background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smtClean="0"/>
              <a:t>Declaratively define</a:t>
            </a:r>
          </a:p>
          <a:p>
            <a:pPr lvl="1"/>
            <a:r>
              <a:rPr lang="en-US" sz="3200" smtClean="0"/>
              <a:t>The result of the analysis</a:t>
            </a:r>
          </a:p>
          <a:p>
            <a:pPr lvl="1"/>
            <a:r>
              <a:rPr lang="en-US" sz="3200" smtClean="0"/>
              <a:t>The exact solution</a:t>
            </a:r>
          </a:p>
          <a:p>
            <a:pPr lvl="1"/>
            <a:r>
              <a:rPr lang="en-US" sz="3200" smtClean="0"/>
              <a:t>Allow comparison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8138"/>
            <a:ext cx="7772400" cy="792162"/>
          </a:xfrm>
        </p:spPr>
        <p:txBody>
          <a:bodyPr/>
          <a:lstStyle/>
          <a:p>
            <a:pPr algn="ctr"/>
            <a:r>
              <a:rPr lang="en-US" smtClean="0"/>
              <a:t>The Concretization Function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130300"/>
            <a:ext cx="8177212" cy="5456238"/>
          </a:xfrm>
        </p:spPr>
        <p:txBody>
          <a:bodyPr/>
          <a:lstStyle/>
          <a:p>
            <a:r>
              <a:rPr lang="en-US" smtClean="0"/>
              <a:t>Map constants into collecting states</a:t>
            </a:r>
          </a:p>
          <a:p>
            <a:r>
              <a:rPr lang="en-US" smtClean="0"/>
              <a:t>The formal meaning of constants</a:t>
            </a:r>
          </a:p>
          <a:p>
            <a:r>
              <a:rPr lang="en-US" smtClean="0"/>
              <a:t>The concretization</a:t>
            </a:r>
            <a:br>
              <a:rPr lang="en-US" smtClean="0"/>
            </a:b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</a:t>
            </a:r>
            <a:r>
              <a:rPr lang="en-US" baseline="-25000" smtClean="0">
                <a:sym typeface="Symbol" pitchFamily="18" charset="2"/>
              </a:rPr>
              <a:t>CP</a:t>
            </a:r>
            <a:r>
              <a:rPr lang="en-US" smtClean="0">
                <a:sym typeface="Symbol" pitchFamily="18" charset="2"/>
              </a:rPr>
              <a:t>: [</a:t>
            </a:r>
            <a:r>
              <a:rPr lang="en-US" smtClean="0"/>
              <a:t>Var</a:t>
            </a:r>
            <a:r>
              <a:rPr lang="en-US" baseline="-25000" smtClean="0"/>
              <a:t>* </a:t>
            </a:r>
            <a:r>
              <a:rPr lang="en-US" smtClean="0">
                <a:sym typeface="Symbol" pitchFamily="18" charset="2"/>
              </a:rPr>
              <a:t>Z{</a:t>
            </a:r>
            <a:r>
              <a:rPr lang="en-US" smtClean="0">
                <a:sym typeface="Math B" pitchFamily="2" charset="2"/>
              </a:rPr>
              <a:t>, }] </a:t>
            </a:r>
            <a:r>
              <a:rPr lang="en-US" smtClean="0">
                <a:sym typeface="Symbol" pitchFamily="18" charset="2"/>
              </a:rPr>
              <a:t>P([</a:t>
            </a:r>
            <a:r>
              <a:rPr lang="en-US" smtClean="0"/>
              <a:t>Var</a:t>
            </a:r>
            <a:r>
              <a:rPr lang="en-US" baseline="-25000" smtClean="0"/>
              <a:t>* </a:t>
            </a:r>
            <a:r>
              <a:rPr lang="en-US" smtClean="0">
                <a:sym typeface="Symbol" pitchFamily="18" charset="2"/>
              </a:rPr>
              <a:t>Z]) </a:t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  </a:t>
            </a:r>
            <a:r>
              <a:rPr lang="en-US" baseline="-25000" smtClean="0">
                <a:sym typeface="Symbol" pitchFamily="18" charset="2"/>
              </a:rPr>
              <a:t>CP</a:t>
            </a:r>
            <a:r>
              <a:rPr lang="en-US" smtClean="0">
                <a:sym typeface="Symbol" pitchFamily="18" charset="2"/>
              </a:rPr>
              <a:t> (df) =  {| </a:t>
            </a:r>
            <a:r>
              <a:rPr lang="en-US" baseline="-25000" smtClean="0">
                <a:sym typeface="Symbol" pitchFamily="18" charset="2"/>
              </a:rPr>
              <a:t>CP</a:t>
            </a:r>
            <a:r>
              <a:rPr lang="en-US" smtClean="0">
                <a:sym typeface="Symbol" pitchFamily="18" charset="2"/>
              </a:rPr>
              <a:t> () </a:t>
            </a:r>
            <a:r>
              <a:rPr lang="en-US" smtClean="0">
                <a:sym typeface="Math B" pitchFamily="2" charset="2"/>
              </a:rPr>
              <a:t> df</a:t>
            </a:r>
            <a:r>
              <a:rPr lang="en-US" smtClean="0"/>
              <a:t>} = {</a:t>
            </a:r>
            <a:r>
              <a:rPr lang="en-US" smtClean="0">
                <a:sym typeface="Symbol" pitchFamily="18" charset="2"/>
              </a:rPr>
              <a:t> |  </a:t>
            </a:r>
            <a:r>
              <a:rPr lang="en-US" smtClean="0">
                <a:sym typeface="Math B" pitchFamily="2" charset="2"/>
              </a:rPr>
              <a:t> df}</a:t>
            </a:r>
            <a:endParaRPr lang="en-US" smtClean="0">
              <a:sym typeface="Symbol" pitchFamily="18" charset="2"/>
            </a:endParaRPr>
          </a:p>
          <a:p>
            <a:r>
              <a:rPr lang="en-US" smtClean="0"/>
              <a:t>Soundness</a:t>
            </a:r>
            <a:br>
              <a:rPr lang="en-US" smtClean="0"/>
            </a:b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Reach (v)  </a:t>
            </a:r>
            <a:r>
              <a:rPr lang="en-US" baseline="-25000" smtClean="0">
                <a:sym typeface="Symbol" pitchFamily="18" charset="2"/>
              </a:rPr>
              <a:t>CP</a:t>
            </a:r>
            <a:r>
              <a:rPr lang="en-US" smtClean="0">
                <a:sym typeface="Symbol" pitchFamily="18" charset="2"/>
              </a:rPr>
              <a:t> (df</a:t>
            </a:r>
            <a:r>
              <a:rPr lang="en-US" smtClean="0"/>
              <a:t>(v)) </a:t>
            </a:r>
          </a:p>
          <a:p>
            <a:r>
              <a:rPr lang="en-US" smtClean="0"/>
              <a:t>Completeness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5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Galois Connection Constant Propagation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ym typeface="Symbol" pitchFamily="18" charset="2"/>
              </a:rPr>
              <a:t></a:t>
            </a:r>
            <a:r>
              <a:rPr lang="en-US" baseline="-25000" smtClean="0">
                <a:sym typeface="Symbol" pitchFamily="18" charset="2"/>
              </a:rPr>
              <a:t>CP</a:t>
            </a:r>
            <a:r>
              <a:rPr lang="en-US" smtClean="0">
                <a:sym typeface="Symbol" pitchFamily="18" charset="2"/>
              </a:rPr>
              <a:t> is monotone</a:t>
            </a:r>
          </a:p>
          <a:p>
            <a:r>
              <a:rPr lang="en-US" smtClean="0">
                <a:sym typeface="Symbol" pitchFamily="18" charset="2"/>
              </a:rPr>
              <a:t></a:t>
            </a:r>
            <a:r>
              <a:rPr lang="en-US" baseline="-25000" smtClean="0">
                <a:sym typeface="Symbol" pitchFamily="18" charset="2"/>
              </a:rPr>
              <a:t>CP</a:t>
            </a:r>
            <a:r>
              <a:rPr lang="en-US" smtClean="0">
                <a:sym typeface="Symbol" pitchFamily="18" charset="2"/>
              </a:rPr>
              <a:t> is monotone</a:t>
            </a:r>
          </a:p>
          <a:p>
            <a:r>
              <a:rPr lang="en-US" smtClean="0">
                <a:sym typeface="Symbol" pitchFamily="18" charset="2"/>
              </a:rPr>
              <a:t> df</a:t>
            </a:r>
            <a:r>
              <a:rPr lang="en-US" baseline="-25000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 [</a:t>
            </a:r>
            <a:r>
              <a:rPr lang="en-US" smtClean="0"/>
              <a:t>Var</a:t>
            </a:r>
            <a:r>
              <a:rPr lang="en-US" baseline="-25000" smtClean="0"/>
              <a:t>* </a:t>
            </a:r>
            <a:r>
              <a:rPr lang="en-US" smtClean="0">
                <a:sym typeface="Symbol" pitchFamily="18" charset="2"/>
              </a:rPr>
              <a:t>Z{</a:t>
            </a:r>
            <a:r>
              <a:rPr lang="en-US" smtClean="0">
                <a:sym typeface="Math B" pitchFamily="2" charset="2"/>
              </a:rPr>
              <a:t>, }]</a:t>
            </a:r>
            <a:r>
              <a:rPr lang="en-US" smtClean="0">
                <a:sym typeface="Symbol" pitchFamily="18" charset="2"/>
              </a:rPr>
              <a:t> </a:t>
            </a:r>
          </a:p>
          <a:p>
            <a:pPr lvl="1"/>
            <a:r>
              <a:rPr lang="en-US" smtClean="0">
                <a:sym typeface="Symbol" pitchFamily="18" charset="2"/>
              </a:rPr>
              <a:t> </a:t>
            </a:r>
            <a:r>
              <a:rPr lang="en-US" baseline="-25000" smtClean="0">
                <a:sym typeface="Symbol" pitchFamily="18" charset="2"/>
              </a:rPr>
              <a:t>CP</a:t>
            </a:r>
            <a:r>
              <a:rPr lang="en-US" smtClean="0">
                <a:sym typeface="Symbol" pitchFamily="18" charset="2"/>
              </a:rPr>
              <a:t>( </a:t>
            </a:r>
            <a:r>
              <a:rPr lang="en-US" baseline="-25000" smtClean="0">
                <a:sym typeface="Symbol" pitchFamily="18" charset="2"/>
              </a:rPr>
              <a:t>CP</a:t>
            </a:r>
            <a:r>
              <a:rPr lang="en-US" smtClean="0">
                <a:sym typeface="Symbol" pitchFamily="18" charset="2"/>
              </a:rPr>
              <a:t> (df)) </a:t>
            </a:r>
            <a:r>
              <a:rPr lang="en-US" smtClean="0">
                <a:sym typeface="Math B" pitchFamily="2" charset="2"/>
              </a:rPr>
              <a:t></a:t>
            </a:r>
            <a:r>
              <a:rPr lang="en-US" smtClean="0">
                <a:sym typeface="Symbol" pitchFamily="18" charset="2"/>
              </a:rPr>
              <a:t> df</a:t>
            </a:r>
          </a:p>
          <a:p>
            <a:r>
              <a:rPr lang="en-US" smtClean="0">
                <a:sym typeface="Symbol" pitchFamily="18" charset="2"/>
              </a:rPr>
              <a:t> c  P([</a:t>
            </a:r>
            <a:r>
              <a:rPr lang="en-US" smtClean="0"/>
              <a:t>Var</a:t>
            </a:r>
            <a:r>
              <a:rPr lang="en-US" baseline="-25000" smtClean="0"/>
              <a:t>* </a:t>
            </a:r>
            <a:r>
              <a:rPr lang="en-US" smtClean="0">
                <a:sym typeface="Symbol" pitchFamily="18" charset="2"/>
              </a:rPr>
              <a:t>Z]) </a:t>
            </a:r>
          </a:p>
          <a:p>
            <a:pPr lvl="1"/>
            <a:r>
              <a:rPr lang="en-US" smtClean="0">
                <a:sym typeface="Symbol" pitchFamily="18" charset="2"/>
              </a:rPr>
              <a:t>c </a:t>
            </a:r>
            <a:r>
              <a:rPr lang="en-US" baseline="-25000" smtClean="0">
                <a:sym typeface="Symbol" pitchFamily="18" charset="2"/>
              </a:rPr>
              <a:t>CP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smtClean="0">
                <a:sym typeface="Math B" pitchFamily="2" charset="2"/>
              </a:rPr>
              <a:t></a:t>
            </a:r>
            <a:r>
              <a:rPr lang="en-US" smtClean="0">
                <a:sym typeface="Symbol" pitchFamily="18" charset="2"/>
              </a:rPr>
              <a:t>  </a:t>
            </a:r>
            <a:r>
              <a:rPr lang="en-US" baseline="-25000" smtClean="0">
                <a:sym typeface="Symbol" pitchFamily="18" charset="2"/>
              </a:rPr>
              <a:t>CP</a:t>
            </a:r>
            <a:r>
              <a:rPr lang="en-US" smtClean="0">
                <a:sym typeface="Symbol" pitchFamily="18" charset="2"/>
              </a:rPr>
              <a:t> ( </a:t>
            </a:r>
            <a:r>
              <a:rPr lang="en-US" baseline="-25000" smtClean="0">
                <a:sym typeface="Symbol" pitchFamily="18" charset="2"/>
              </a:rPr>
              <a:t>CP</a:t>
            </a:r>
            <a:r>
              <a:rPr lang="en-US" smtClean="0">
                <a:sym typeface="Symbol" pitchFamily="18" charset="2"/>
              </a:rPr>
              <a:t>(C</a:t>
            </a:r>
            <a:r>
              <a:rPr lang="en-US" smtClean="0"/>
              <a:t>))</a:t>
            </a:r>
          </a:p>
          <a:p>
            <a:endParaRPr lang="en-US" smtClean="0">
              <a:sym typeface="Symbol" pitchFamily="18" charset="2"/>
            </a:endParaRPr>
          </a:p>
          <a:p>
            <a:endParaRPr lang="en-US" smtClean="0">
              <a:sym typeface="Symbol" pitchFamily="18" charset="2"/>
            </a:endParaRPr>
          </a:p>
          <a:p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Upper Closures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Define abstractions on sets of concrete states</a:t>
            </a:r>
          </a:p>
          <a:p>
            <a:r>
              <a:rPr lang="en-US" smtClean="0">
                <a:sym typeface="Symbol" pitchFamily="18" charset="2"/>
              </a:rPr>
              <a:t>: P() P() such that</a:t>
            </a:r>
          </a:p>
          <a:p>
            <a:pPr lvl="1"/>
            <a:r>
              <a:rPr lang="en-US" smtClean="0">
                <a:sym typeface="Symbol" pitchFamily="18" charset="2"/>
              </a:rPr>
              <a:t> is monotone, i.e., X  Y   X   Y</a:t>
            </a:r>
          </a:p>
          <a:p>
            <a:pPr lvl="1"/>
            <a:r>
              <a:rPr lang="en-US" smtClean="0">
                <a:sym typeface="Symbol" pitchFamily="18" charset="2"/>
              </a:rPr>
              <a:t> is extensive, i.e.,  X  X</a:t>
            </a:r>
          </a:p>
          <a:p>
            <a:pPr lvl="1"/>
            <a:r>
              <a:rPr lang="en-US" smtClean="0">
                <a:sym typeface="Symbol" pitchFamily="18" charset="2"/>
              </a:rPr>
              <a:t> is closure, i.e., (  X) =  X</a:t>
            </a:r>
          </a:p>
          <a:p>
            <a:r>
              <a:rPr lang="en-US" smtClean="0">
                <a:sym typeface="Symbol" pitchFamily="18" charset="2"/>
              </a:rPr>
              <a:t>Every Galois connection defines an upper closure</a:t>
            </a:r>
          </a:p>
          <a:p>
            <a:pPr>
              <a:buFont typeface="Monotype Sorts" pitchFamily="2" charset="2"/>
              <a:buNone/>
            </a:pPr>
            <a:endParaRPr lang="en-US" smtClean="0">
              <a:sym typeface="Symbol" pitchFamily="18" charset="2"/>
            </a:endParaRPr>
          </a:p>
          <a:p>
            <a:pPr lvl="1"/>
            <a:endParaRPr lang="en-US" smtClean="0">
              <a:sym typeface="Symbol" pitchFamily="18" charset="2"/>
            </a:endParaRPr>
          </a:p>
          <a:p>
            <a:pPr lvl="1"/>
            <a:endParaRPr lang="en-US" smtClean="0">
              <a:sym typeface="Symbol" pitchFamily="18" charset="2"/>
            </a:endParaRP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Proof of Soundness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676400"/>
            <a:ext cx="7727950" cy="3673475"/>
          </a:xfrm>
        </p:spPr>
        <p:txBody>
          <a:bodyPr/>
          <a:lstStyle/>
          <a:p>
            <a:r>
              <a:rPr lang="en-US" sz="2400" smtClean="0"/>
              <a:t>Define an “appropriate” operational semantics</a:t>
            </a:r>
          </a:p>
          <a:p>
            <a:r>
              <a:rPr lang="en-US" sz="2400" smtClean="0"/>
              <a:t>Define “collecting” structural operational semantics </a:t>
            </a:r>
          </a:p>
          <a:p>
            <a:r>
              <a:rPr lang="en-US" sz="2400" smtClean="0"/>
              <a:t>Establish a Galois connection between collecting states and abstract states</a:t>
            </a:r>
          </a:p>
          <a:p>
            <a:r>
              <a:rPr lang="en-US" sz="2400" smtClean="0"/>
              <a:t>(Local correctness) Show that the abstract interpretation  of every atomic statement is </a:t>
            </a:r>
            <a:r>
              <a:rPr lang="en-US" sz="2400" smtClean="0">
                <a:solidFill>
                  <a:schemeClr val="tx2"/>
                </a:solidFill>
              </a:rPr>
              <a:t>sound</a:t>
            </a:r>
            <a:r>
              <a:rPr lang="en-US" sz="2400" smtClean="0">
                <a:solidFill>
                  <a:schemeClr val="hlink"/>
                </a:solidFill>
              </a:rPr>
              <a:t/>
            </a:r>
            <a:br>
              <a:rPr lang="en-US" sz="2400" smtClean="0">
                <a:solidFill>
                  <a:schemeClr val="hlink"/>
                </a:solidFill>
              </a:rPr>
            </a:br>
            <a:r>
              <a:rPr lang="en-US" sz="2400" smtClean="0"/>
              <a:t>w.r.t. the collecting semantics</a:t>
            </a:r>
          </a:p>
          <a:p>
            <a:r>
              <a:rPr lang="en-US" sz="2400" smtClean="0"/>
              <a:t>(Global correctness) Conclude that the analysis is sound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7650"/>
            <a:ext cx="7772400" cy="920750"/>
          </a:xfrm>
        </p:spPr>
        <p:txBody>
          <a:bodyPr/>
          <a:lstStyle/>
          <a:p>
            <a:r>
              <a:rPr lang="en-US" smtClean="0"/>
              <a:t>Collecting Semantics</a:t>
            </a:r>
            <a:endParaRPr lang="en-US" sz="4800" smtClean="0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smtClean="0"/>
              <a:t>The input state is not known at compile-time</a:t>
            </a:r>
          </a:p>
          <a:p>
            <a:r>
              <a:rPr lang="en-US" sz="4400" smtClean="0"/>
              <a:t>“Collect”  all the states for all possible inputs to the program</a:t>
            </a:r>
          </a:p>
          <a:p>
            <a:r>
              <a:rPr lang="en-US" sz="4400" smtClean="0"/>
              <a:t>No lost of precision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Example Program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04863" y="2066925"/>
            <a:ext cx="6675437" cy="4340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None/>
            </a:pPr>
            <a:r>
              <a:rPr lang="en-US"/>
              <a:t>z = 3</a:t>
            </a:r>
          </a:p>
          <a:p>
            <a:pPr algn="l">
              <a:buNone/>
            </a:pPr>
            <a:r>
              <a:rPr lang="en-US"/>
              <a:t>x = 1</a:t>
            </a:r>
          </a:p>
          <a:p>
            <a:pPr algn="l">
              <a:buNone/>
            </a:pPr>
            <a:r>
              <a:rPr lang="en-US"/>
              <a:t>while (x &gt; 0) (</a:t>
            </a:r>
          </a:p>
          <a:p>
            <a:pPr algn="l">
              <a:buNone/>
            </a:pPr>
            <a:r>
              <a:rPr lang="en-US"/>
              <a:t>        if (x = 1) then y = 7</a:t>
            </a:r>
          </a:p>
          <a:p>
            <a:pPr algn="l">
              <a:buNone/>
            </a:pPr>
            <a:r>
              <a:rPr lang="en-US"/>
              <a:t>                        else y = z + 4</a:t>
            </a:r>
          </a:p>
          <a:p>
            <a:pPr algn="l">
              <a:buNone/>
            </a:pPr>
            <a:r>
              <a:rPr lang="en-US"/>
              <a:t>         x = 3</a:t>
            </a:r>
          </a:p>
          <a:p>
            <a:pPr algn="l">
              <a:buNone/>
            </a:pPr>
            <a:r>
              <a:rPr lang="en-US"/>
              <a:t>         print y </a:t>
            </a:r>
          </a:p>
          <a:p>
            <a:pPr algn="l">
              <a:buNone/>
            </a:pPr>
            <a:r>
              <a:rPr lang="en-US"/>
              <a:t>   ) 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316038" y="1371600"/>
            <a:ext cx="327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None/>
            </a:pPr>
            <a:r>
              <a:rPr lang="en-US">
                <a:solidFill>
                  <a:schemeClr val="tx2"/>
                </a:solidFill>
              </a:rPr>
              <a:t>{[x</a:t>
            </a:r>
            <a:r>
              <a:rPr lang="en-US">
                <a:solidFill>
                  <a:schemeClr val="tx2"/>
                </a:solidFill>
                <a:sym typeface="Math C" pitchFamily="2" charset="2"/>
              </a:rPr>
              <a:t>0, y0, z0]}</a:t>
            </a:r>
          </a:p>
        </p:txBody>
      </p:sp>
      <p:sp>
        <p:nvSpPr>
          <p:cNvPr id="20485" name="Text Box 8"/>
          <p:cNvSpPr txBox="1">
            <a:spLocks noChangeArrowheads="1"/>
          </p:cNvSpPr>
          <p:nvPr/>
        </p:nvSpPr>
        <p:spPr bwMode="auto">
          <a:xfrm>
            <a:off x="2881313" y="2611438"/>
            <a:ext cx="3276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None/>
            </a:pPr>
            <a:r>
              <a:rPr lang="en-US">
                <a:solidFill>
                  <a:schemeClr val="tx2"/>
                </a:solidFill>
              </a:rPr>
              <a:t>{[x</a:t>
            </a:r>
            <a:r>
              <a:rPr lang="en-US">
                <a:solidFill>
                  <a:schemeClr val="tx2"/>
                </a:solidFill>
                <a:sym typeface="Math C" pitchFamily="2" charset="2"/>
              </a:rPr>
              <a:t>1, y0, z3]}</a:t>
            </a:r>
          </a:p>
        </p:txBody>
      </p:sp>
      <p:sp>
        <p:nvSpPr>
          <p:cNvPr id="20486" name="Line 9"/>
          <p:cNvSpPr>
            <a:spLocks noChangeShapeType="1"/>
          </p:cNvSpPr>
          <p:nvPr/>
        </p:nvSpPr>
        <p:spPr bwMode="auto">
          <a:xfrm flipH="1">
            <a:off x="1316038" y="2876550"/>
            <a:ext cx="1565275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None/>
            </a:pPr>
            <a:endParaRPr lang="en-US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833563" y="3130550"/>
            <a:ext cx="7304087" cy="519113"/>
            <a:chOff x="1155" y="1972"/>
            <a:chExt cx="4601" cy="327"/>
          </a:xfrm>
        </p:grpSpPr>
        <p:sp>
          <p:nvSpPr>
            <p:cNvPr id="20495" name="Text Box 11"/>
            <p:cNvSpPr txBox="1">
              <a:spLocks noChangeArrowheads="1"/>
            </p:cNvSpPr>
            <p:nvPr/>
          </p:nvSpPr>
          <p:spPr bwMode="auto">
            <a:xfrm>
              <a:off x="1775" y="1972"/>
              <a:ext cx="398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>
                <a:buNone/>
              </a:pPr>
              <a:r>
                <a:rPr lang="en-US">
                  <a:solidFill>
                    <a:schemeClr val="tx2"/>
                  </a:solidFill>
                </a:rPr>
                <a:t>{[x</a:t>
              </a:r>
              <a:r>
                <a:rPr lang="en-US">
                  <a:solidFill>
                    <a:schemeClr val="tx2"/>
                  </a:solidFill>
                  <a:sym typeface="Math C" pitchFamily="2" charset="2"/>
                </a:rPr>
                <a:t>1, y0, z3], </a:t>
              </a:r>
              <a:r>
                <a:rPr lang="en-US">
                  <a:solidFill>
                    <a:schemeClr val="tx2"/>
                  </a:solidFill>
                </a:rPr>
                <a:t>[x</a:t>
              </a:r>
              <a:r>
                <a:rPr lang="en-US">
                  <a:solidFill>
                    <a:schemeClr val="tx2"/>
                  </a:solidFill>
                  <a:sym typeface="Math C" pitchFamily="2" charset="2"/>
                </a:rPr>
                <a:t>3, y0, z3],}</a:t>
              </a:r>
            </a:p>
          </p:txBody>
        </p:sp>
        <p:sp>
          <p:nvSpPr>
            <p:cNvPr id="20496" name="Line 12"/>
            <p:cNvSpPr>
              <a:spLocks noChangeShapeType="1"/>
            </p:cNvSpPr>
            <p:nvPr/>
          </p:nvSpPr>
          <p:spPr bwMode="auto">
            <a:xfrm flipH="1">
              <a:off x="1155" y="2149"/>
              <a:ext cx="986" cy="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None/>
              </a:pPr>
              <a:endParaRPr lang="en-US"/>
            </a:p>
          </p:txBody>
        </p:sp>
      </p:grpSp>
      <p:sp>
        <p:nvSpPr>
          <p:cNvPr id="20488" name="Text Box 17"/>
          <p:cNvSpPr txBox="1">
            <a:spLocks noChangeArrowheads="1"/>
          </p:cNvSpPr>
          <p:nvPr/>
        </p:nvSpPr>
        <p:spPr bwMode="auto">
          <a:xfrm>
            <a:off x="1633538" y="2244725"/>
            <a:ext cx="327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None/>
            </a:pPr>
            <a:r>
              <a:rPr lang="en-US">
                <a:solidFill>
                  <a:schemeClr val="tx2"/>
                </a:solidFill>
              </a:rPr>
              <a:t>{[x</a:t>
            </a:r>
            <a:r>
              <a:rPr lang="en-US">
                <a:solidFill>
                  <a:schemeClr val="tx2"/>
                </a:solidFill>
                <a:sym typeface="Math C" pitchFamily="2" charset="2"/>
              </a:rPr>
              <a:t>0, y0, z3]}</a:t>
            </a:r>
          </a:p>
        </p:txBody>
      </p:sp>
      <p:sp>
        <p:nvSpPr>
          <p:cNvPr id="20489" name="Line 21"/>
          <p:cNvSpPr>
            <a:spLocks noChangeShapeType="1"/>
          </p:cNvSpPr>
          <p:nvPr/>
        </p:nvSpPr>
        <p:spPr bwMode="auto">
          <a:xfrm flipH="1">
            <a:off x="2193925" y="5165725"/>
            <a:ext cx="1204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None/>
            </a:pPr>
            <a:endParaRPr lang="en-US"/>
          </a:p>
        </p:txBody>
      </p:sp>
      <p:sp>
        <p:nvSpPr>
          <p:cNvPr id="20490" name="Line 24"/>
          <p:cNvSpPr>
            <a:spLocks noChangeShapeType="1"/>
          </p:cNvSpPr>
          <p:nvPr/>
        </p:nvSpPr>
        <p:spPr bwMode="auto">
          <a:xfrm flipH="1">
            <a:off x="2193925" y="5889625"/>
            <a:ext cx="1204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None/>
            </a:pPr>
            <a:endParaRPr lang="en-US"/>
          </a:p>
        </p:txBody>
      </p:sp>
      <p:sp>
        <p:nvSpPr>
          <p:cNvPr id="20491" name="Text Box 27"/>
          <p:cNvSpPr txBox="1">
            <a:spLocks noChangeArrowheads="1"/>
          </p:cNvSpPr>
          <p:nvPr/>
        </p:nvSpPr>
        <p:spPr bwMode="auto">
          <a:xfrm>
            <a:off x="3271838" y="3902075"/>
            <a:ext cx="6319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None/>
            </a:pPr>
            <a:r>
              <a:rPr lang="en-US">
                <a:solidFill>
                  <a:schemeClr val="tx2"/>
                </a:solidFill>
              </a:rPr>
              <a:t>{[x</a:t>
            </a:r>
            <a:r>
              <a:rPr lang="en-US">
                <a:solidFill>
                  <a:schemeClr val="tx2"/>
                </a:solidFill>
                <a:sym typeface="Math C" pitchFamily="2" charset="2"/>
              </a:rPr>
              <a:t>1, y7, z3], </a:t>
            </a:r>
            <a:r>
              <a:rPr lang="en-US">
                <a:solidFill>
                  <a:schemeClr val="tx2"/>
                </a:solidFill>
              </a:rPr>
              <a:t>[x</a:t>
            </a:r>
            <a:r>
              <a:rPr lang="en-US">
                <a:solidFill>
                  <a:schemeClr val="tx2"/>
                </a:solidFill>
                <a:sym typeface="Math C" pitchFamily="2" charset="2"/>
              </a:rPr>
              <a:t>3, y7, z3]}</a:t>
            </a:r>
          </a:p>
        </p:txBody>
      </p:sp>
      <p:sp>
        <p:nvSpPr>
          <p:cNvPr id="20492" name="Text Box 29"/>
          <p:cNvSpPr txBox="1">
            <a:spLocks noChangeArrowheads="1"/>
          </p:cNvSpPr>
          <p:nvPr/>
        </p:nvSpPr>
        <p:spPr bwMode="auto">
          <a:xfrm>
            <a:off x="3106738" y="4625975"/>
            <a:ext cx="6319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None/>
            </a:pPr>
            <a:r>
              <a:rPr lang="en-US">
                <a:solidFill>
                  <a:schemeClr val="tx2"/>
                </a:solidFill>
              </a:rPr>
              <a:t>{[x</a:t>
            </a:r>
            <a:r>
              <a:rPr lang="en-US">
                <a:solidFill>
                  <a:schemeClr val="tx2"/>
                </a:solidFill>
                <a:sym typeface="Math C" pitchFamily="2" charset="2"/>
              </a:rPr>
              <a:t>1, y7, z3], </a:t>
            </a:r>
            <a:r>
              <a:rPr lang="en-US">
                <a:solidFill>
                  <a:schemeClr val="tx2"/>
                </a:solidFill>
              </a:rPr>
              <a:t>[x</a:t>
            </a:r>
            <a:r>
              <a:rPr lang="en-US">
                <a:solidFill>
                  <a:schemeClr val="tx2"/>
                </a:solidFill>
                <a:sym typeface="Math C" pitchFamily="2" charset="2"/>
              </a:rPr>
              <a:t>3, y7, z3]}</a:t>
            </a:r>
          </a:p>
        </p:txBody>
      </p:sp>
      <p:sp>
        <p:nvSpPr>
          <p:cNvPr id="20493" name="Text Box 30"/>
          <p:cNvSpPr txBox="1">
            <a:spLocks noChangeArrowheads="1"/>
          </p:cNvSpPr>
          <p:nvPr/>
        </p:nvSpPr>
        <p:spPr bwMode="auto">
          <a:xfrm>
            <a:off x="3154363" y="5181600"/>
            <a:ext cx="6319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None/>
            </a:pPr>
            <a:r>
              <a:rPr lang="en-US">
                <a:solidFill>
                  <a:schemeClr val="tx2"/>
                </a:solidFill>
              </a:rPr>
              <a:t>{[x</a:t>
            </a:r>
            <a:r>
              <a:rPr lang="en-US">
                <a:solidFill>
                  <a:schemeClr val="tx2"/>
                </a:solidFill>
                <a:sym typeface="Math C" pitchFamily="2" charset="2"/>
              </a:rPr>
              <a:t>3, y7, z3]}</a:t>
            </a:r>
          </a:p>
        </p:txBody>
      </p:sp>
      <p:sp>
        <p:nvSpPr>
          <p:cNvPr id="20494" name="Text Box 31"/>
          <p:cNvSpPr txBox="1">
            <a:spLocks noChangeArrowheads="1"/>
          </p:cNvSpPr>
          <p:nvPr/>
        </p:nvSpPr>
        <p:spPr bwMode="auto">
          <a:xfrm>
            <a:off x="2782888" y="5810250"/>
            <a:ext cx="6319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None/>
            </a:pPr>
            <a:r>
              <a:rPr lang="en-US">
                <a:solidFill>
                  <a:schemeClr val="tx2"/>
                </a:solidFill>
              </a:rPr>
              <a:t>{[x</a:t>
            </a:r>
            <a:r>
              <a:rPr lang="en-US">
                <a:solidFill>
                  <a:schemeClr val="tx2"/>
                </a:solidFill>
                <a:sym typeface="Math C" pitchFamily="2" charset="2"/>
              </a:rPr>
              <a:t>3, y7, z3]}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Another Example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928688" y="1770063"/>
            <a:ext cx="2595562" cy="15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None/>
            </a:pPr>
            <a:r>
              <a:rPr lang="en-US" dirty="0"/>
              <a:t>x= 0</a:t>
            </a:r>
          </a:p>
          <a:p>
            <a:pPr algn="l">
              <a:buNone/>
            </a:pPr>
            <a:r>
              <a:rPr lang="en-US" dirty="0"/>
              <a:t>while (true) do</a:t>
            </a:r>
          </a:p>
          <a:p>
            <a:pPr algn="l">
              <a:buNone/>
            </a:pPr>
            <a:r>
              <a:rPr lang="en-US" dirty="0"/>
              <a:t>   x = x +1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“Iterative” Definition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Generate a system of monotone equations</a:t>
            </a:r>
          </a:p>
          <a:p>
            <a:r>
              <a:rPr lang="en-US" smtClean="0"/>
              <a:t>The least solution is well-defined</a:t>
            </a:r>
          </a:p>
          <a:p>
            <a:r>
              <a:rPr lang="en-US" smtClean="0"/>
              <a:t>The least solution is the collecting interpretation</a:t>
            </a:r>
          </a:p>
          <a:p>
            <a:r>
              <a:rPr lang="en-US" smtClean="0"/>
              <a:t>But may not be computable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3050"/>
            <a:ext cx="7772400" cy="539750"/>
          </a:xfrm>
        </p:spPr>
        <p:txBody>
          <a:bodyPr/>
          <a:lstStyle/>
          <a:p>
            <a:pPr algn="ctr"/>
            <a:r>
              <a:rPr lang="en-US" sz="2800" smtClean="0"/>
              <a:t>Equations Generated for Collecting Interpretation</a:t>
            </a:r>
            <a:endParaRPr lang="en-US" smtClean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066800"/>
            <a:ext cx="7727950" cy="5381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Equations for elementary statements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[skip]</a:t>
            </a:r>
            <a:r>
              <a:rPr lang="en-US" i="1" baseline="30000" smtClean="0"/>
              <a:t/>
            </a:r>
            <a:br>
              <a:rPr lang="en-US" i="1" baseline="30000" smtClean="0"/>
            </a:br>
            <a:r>
              <a:rPr lang="en-US" i="1" baseline="30000" smtClean="0"/>
              <a:t/>
            </a:r>
            <a:br>
              <a:rPr lang="en-US" i="1" baseline="30000" smtClean="0"/>
            </a:br>
            <a:r>
              <a:rPr lang="en-US" smtClean="0"/>
              <a:t>CS</a:t>
            </a:r>
            <a:r>
              <a:rPr lang="en-US" baseline="-25000" smtClean="0"/>
              <a:t>exit</a:t>
            </a:r>
            <a:r>
              <a:rPr lang="en-US" smtClean="0"/>
              <a:t>(1) = CS</a:t>
            </a:r>
            <a:r>
              <a:rPr lang="en-US" baseline="-25000" smtClean="0"/>
              <a:t>entry</a:t>
            </a:r>
            <a:r>
              <a:rPr lang="en-US" smtClean="0"/>
              <a:t>(l)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[b]</a:t>
            </a:r>
            <a:r>
              <a:rPr lang="en-US" i="1" baseline="30000" smtClean="0"/>
              <a:t/>
            </a:r>
            <a:br>
              <a:rPr lang="en-US" i="1" baseline="30000" smtClean="0"/>
            </a:br>
            <a:r>
              <a:rPr lang="en-US" smtClean="0"/>
              <a:t>CS</a:t>
            </a:r>
            <a:r>
              <a:rPr lang="en-US" baseline="-25000" smtClean="0"/>
              <a:t>exit</a:t>
            </a:r>
            <a:r>
              <a:rPr lang="en-US" smtClean="0"/>
              <a:t>(1) = {</a:t>
            </a:r>
            <a:r>
              <a:rPr lang="en-US" smtClean="0">
                <a:sym typeface="Symbol" pitchFamily="18" charset="2"/>
              </a:rPr>
              <a:t>:  </a:t>
            </a:r>
            <a:r>
              <a:rPr lang="en-US" smtClean="0"/>
              <a:t>CS</a:t>
            </a:r>
            <a:r>
              <a:rPr lang="en-US" baseline="-25000" smtClean="0"/>
              <a:t>entry</a:t>
            </a:r>
            <a:r>
              <a:rPr lang="en-US" smtClean="0"/>
              <a:t>(l), </a:t>
            </a:r>
            <a:r>
              <a:rPr lang="en-US" smtClean="0">
                <a:sym typeface="Math B" pitchFamily="2" charset="2"/>
              </a:rPr>
              <a:t>b</a:t>
            </a:r>
            <a:r>
              <a:rPr lang="en-US" smtClean="0">
                <a:sym typeface="Symbol" pitchFamily="18" charset="2"/>
              </a:rPr>
              <a:t>=tt}</a:t>
            </a:r>
            <a:r>
              <a:rPr lang="en-US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[x := a]</a:t>
            </a:r>
            <a:r>
              <a:rPr lang="en-US" i="1" baseline="30000" smtClean="0"/>
              <a:t/>
            </a:r>
            <a:br>
              <a:rPr lang="en-US" i="1" baseline="30000" smtClean="0"/>
            </a:br>
            <a:r>
              <a:rPr lang="en-US" smtClean="0"/>
              <a:t>CS</a:t>
            </a:r>
            <a:r>
              <a:rPr lang="en-US" baseline="-25000" smtClean="0"/>
              <a:t>exit</a:t>
            </a:r>
            <a:r>
              <a:rPr lang="en-US" smtClean="0"/>
              <a:t>(1) = {</a:t>
            </a:r>
            <a:r>
              <a:rPr lang="en-US" sz="2800" smtClean="0">
                <a:sym typeface="Symbol" pitchFamily="18" charset="2"/>
              </a:rPr>
              <a:t>(s[x </a:t>
            </a:r>
            <a:r>
              <a:rPr lang="en-US" sz="2800" smtClean="0">
                <a:sym typeface="Math C" pitchFamily="2" charset="2"/>
              </a:rPr>
              <a:t></a:t>
            </a:r>
            <a:r>
              <a:rPr lang="en-US" sz="2800" b="1" smtClean="0">
                <a:sym typeface="Math C" pitchFamily="2" charset="2"/>
              </a:rPr>
              <a:t>A</a:t>
            </a:r>
            <a:r>
              <a:rPr lang="en-US" sz="2800" smtClean="0">
                <a:sym typeface="Math B" pitchFamily="2" charset="2"/>
              </a:rPr>
              <a:t>as]</a:t>
            </a:r>
            <a:r>
              <a:rPr lang="en-US" sz="2800" smtClean="0">
                <a:sym typeface="Math C" pitchFamily="2" charset="2"/>
              </a:rPr>
              <a:t>) | s </a:t>
            </a:r>
            <a:r>
              <a:rPr lang="en-US" sz="2800" smtClean="0">
                <a:sym typeface="Symbol" pitchFamily="18" charset="2"/>
              </a:rPr>
              <a:t> CS</a:t>
            </a:r>
            <a:r>
              <a:rPr lang="en-US" sz="2800" baseline="-25000" smtClean="0">
                <a:sym typeface="Symbol" pitchFamily="18" charset="2"/>
              </a:rPr>
              <a:t>entry</a:t>
            </a:r>
            <a:r>
              <a:rPr lang="en-US" sz="2800" smtClean="0">
                <a:sym typeface="Symbol" pitchFamily="18" charset="2"/>
              </a:rPr>
              <a:t>(l)}</a:t>
            </a:r>
            <a:endParaRPr lang="en-US" smtClean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Equations for control flow constructs</a:t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 </a:t>
            </a:r>
            <a:r>
              <a:rPr lang="en-US" smtClean="0"/>
              <a:t>CS</a:t>
            </a:r>
            <a:r>
              <a:rPr lang="en-US" baseline="-25000" smtClean="0"/>
              <a:t>entry</a:t>
            </a:r>
            <a:r>
              <a:rPr lang="en-US" smtClean="0"/>
              <a:t>(l) =   </a:t>
            </a:r>
            <a:r>
              <a:rPr lang="en-US" smtClean="0">
                <a:sym typeface="Symbol" pitchFamily="18" charset="2"/>
              </a:rPr>
              <a:t> </a:t>
            </a:r>
            <a:r>
              <a:rPr lang="en-US" smtClean="0"/>
              <a:t>CS</a:t>
            </a:r>
            <a:r>
              <a:rPr lang="en-US" baseline="-25000" smtClean="0"/>
              <a:t>exit</a:t>
            </a:r>
            <a:r>
              <a:rPr lang="en-US" smtClean="0"/>
              <a:t>(</a:t>
            </a:r>
            <a:r>
              <a:rPr lang="en-US" i="1" smtClean="0"/>
              <a:t>l’</a:t>
            </a:r>
            <a:r>
              <a:rPr lang="en-US" smtClean="0"/>
              <a:t>) </a:t>
            </a:r>
            <a:r>
              <a:rPr lang="en-US" i="1" smtClean="0"/>
              <a:t>l’ </a:t>
            </a:r>
            <a:r>
              <a:rPr lang="en-US" smtClean="0"/>
              <a:t>immediately precedes</a:t>
            </a:r>
            <a:r>
              <a:rPr lang="en-US" i="1" smtClean="0"/>
              <a:t> l </a:t>
            </a:r>
            <a:r>
              <a:rPr lang="en-US" smtClean="0"/>
              <a:t>in the</a:t>
            </a:r>
            <a:r>
              <a:rPr lang="en-US" i="1" smtClean="0"/>
              <a:t> </a:t>
            </a:r>
            <a:r>
              <a:rPr lang="en-US" smtClean="0"/>
              <a:t>control flow graph</a:t>
            </a:r>
          </a:p>
          <a:p>
            <a:pPr>
              <a:lnSpc>
                <a:spcPct val="90000"/>
              </a:lnSpc>
            </a:pPr>
            <a:r>
              <a:rPr lang="en-US" sz="3200" smtClean="0"/>
              <a:t>An equation for the entry</a:t>
            </a:r>
            <a:br>
              <a:rPr lang="en-US" sz="3200" smtClean="0"/>
            </a:br>
            <a:r>
              <a:rPr lang="en-US" smtClean="0"/>
              <a:t>CS</a:t>
            </a:r>
            <a:r>
              <a:rPr lang="en-US" baseline="-25000" smtClean="0"/>
              <a:t>entry</a:t>
            </a:r>
            <a:r>
              <a:rPr lang="en-US" smtClean="0"/>
              <a:t>(1) = {</a:t>
            </a:r>
            <a:r>
              <a:rPr lang="en-US" smtClean="0">
                <a:sym typeface="Symbol" pitchFamily="18" charset="2"/>
              </a:rPr>
              <a:t></a:t>
            </a:r>
            <a:r>
              <a:rPr lang="en-US" smtClean="0"/>
              <a:t> | </a:t>
            </a:r>
            <a:r>
              <a:rPr lang="en-US" smtClean="0">
                <a:sym typeface="Symbol" pitchFamily="18" charset="2"/>
              </a:rPr>
              <a:t></a:t>
            </a:r>
            <a:r>
              <a:rPr lang="en-US" sz="3200" baseline="-25000" smtClean="0">
                <a:sym typeface="Symbol" pitchFamily="18" charset="2"/>
              </a:rPr>
              <a:t> </a:t>
            </a:r>
            <a:r>
              <a:rPr lang="en-US" sz="3200" smtClean="0">
                <a:sym typeface="Symbol" pitchFamily="18" charset="2"/>
              </a:rPr>
              <a:t> </a:t>
            </a:r>
            <a:r>
              <a:rPr lang="en-US" sz="3200" smtClean="0"/>
              <a:t>Var</a:t>
            </a:r>
            <a:r>
              <a:rPr lang="en-US" sz="3200" baseline="-25000" smtClean="0">
                <a:sym typeface="Symbol" pitchFamily="18" charset="2"/>
              </a:rPr>
              <a:t>* </a:t>
            </a:r>
            <a:r>
              <a:rPr lang="en-US" sz="3200" smtClean="0">
                <a:sym typeface="Symbol" pitchFamily="18" charset="2"/>
              </a:rPr>
              <a:t>Z</a:t>
            </a:r>
            <a:r>
              <a:rPr lang="en-US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build="p" bldLvl="2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8125"/>
            <a:ext cx="7577138" cy="1657350"/>
          </a:xfrm>
        </p:spPr>
        <p:txBody>
          <a:bodyPr/>
          <a:lstStyle/>
          <a:p>
            <a:r>
              <a:rPr lang="en-US" sz="4000" smtClean="0"/>
              <a:t>Specialized Chaotic Iterations</a:t>
            </a:r>
            <a:br>
              <a:rPr lang="en-US" sz="4000" smtClean="0"/>
            </a:br>
            <a:r>
              <a:rPr lang="en-US" sz="4000" smtClean="0"/>
              <a:t>System of Equations</a:t>
            </a:r>
            <a:br>
              <a:rPr lang="en-US" sz="4000" smtClean="0"/>
            </a:br>
            <a:r>
              <a:rPr lang="en-US" sz="4000" smtClean="0"/>
              <a:t> (Collecting Semantics)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706438" y="1743075"/>
            <a:ext cx="7650162" cy="323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None/>
            </a:pPr>
            <a:r>
              <a:rPr lang="en-US" dirty="0"/>
              <a:t>S =</a:t>
            </a:r>
          </a:p>
          <a:p>
            <a:pPr algn="l">
              <a:buNone/>
            </a:pPr>
            <a:r>
              <a:rPr lang="en-US" dirty="0"/>
              <a:t>  </a:t>
            </a:r>
            <a:r>
              <a:rPr lang="en-US" dirty="0" err="1"/>
              <a:t>CS</a:t>
            </a:r>
            <a:r>
              <a:rPr lang="en-US" baseline="-25000" dirty="0" err="1"/>
              <a:t>entry</a:t>
            </a:r>
            <a:r>
              <a:rPr lang="en-US" dirty="0"/>
              <a:t>[s] ={</a:t>
            </a:r>
            <a:r>
              <a:rPr lang="en-US" dirty="0">
                <a:sym typeface="Symbol" pitchFamily="18" charset="2"/>
              </a:rPr>
              <a:t></a:t>
            </a:r>
            <a:r>
              <a:rPr lang="en-US" baseline="-25000" dirty="0"/>
              <a:t>0</a:t>
            </a:r>
            <a:r>
              <a:rPr lang="en-US" dirty="0"/>
              <a:t>}</a:t>
            </a:r>
            <a:endParaRPr lang="en-US" dirty="0">
              <a:sym typeface="Symbol" pitchFamily="18" charset="2"/>
            </a:endParaRPr>
          </a:p>
          <a:p>
            <a:pPr algn="l">
              <a:buNone/>
            </a:pP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CS</a:t>
            </a:r>
            <a:r>
              <a:rPr lang="en-US" baseline="-25000" dirty="0" err="1">
                <a:sym typeface="Symbol" pitchFamily="18" charset="2"/>
              </a:rPr>
              <a:t>entry</a:t>
            </a:r>
            <a:r>
              <a:rPr lang="en-US" dirty="0">
                <a:sym typeface="Symbol" pitchFamily="18" charset="2"/>
              </a:rPr>
              <a:t>[v] = </a:t>
            </a:r>
            <a:r>
              <a:rPr lang="en-US" dirty="0">
                <a:sym typeface="Math B" pitchFamily="2" charset="2"/>
              </a:rPr>
              <a:t>{f(e)(</a:t>
            </a:r>
            <a:r>
              <a:rPr lang="en-US" dirty="0" err="1">
                <a:sym typeface="Math B" pitchFamily="2" charset="2"/>
              </a:rPr>
              <a:t>CS</a:t>
            </a:r>
            <a:r>
              <a:rPr lang="en-US" baseline="-25000" dirty="0" err="1">
                <a:sym typeface="Math B" pitchFamily="2" charset="2"/>
              </a:rPr>
              <a:t>entry</a:t>
            </a:r>
            <a:r>
              <a:rPr lang="en-US" dirty="0">
                <a:sym typeface="Math B" pitchFamily="2" charset="2"/>
              </a:rPr>
              <a:t>[u]) | (u, v) </a:t>
            </a:r>
            <a:r>
              <a:rPr lang="en-US" dirty="0">
                <a:sym typeface="Symbol" pitchFamily="18" charset="2"/>
              </a:rPr>
              <a:t> E }</a:t>
            </a:r>
          </a:p>
          <a:p>
            <a:pPr algn="l">
              <a:buNone/>
            </a:pPr>
            <a:r>
              <a:rPr lang="en-US" dirty="0">
                <a:sym typeface="Math B" pitchFamily="2" charset="2"/>
              </a:rPr>
              <a:t>where f(e) = </a:t>
            </a:r>
            <a:r>
              <a:rPr lang="en-US" dirty="0">
                <a:sym typeface="Symbol" pitchFamily="18" charset="2"/>
              </a:rPr>
              <a:t>X.</a:t>
            </a:r>
            <a:r>
              <a:rPr lang="en-US" dirty="0">
                <a:sym typeface="Math B" pitchFamily="2" charset="2"/>
              </a:rPr>
              <a:t> {</a:t>
            </a:r>
            <a:r>
              <a:rPr lang="en-US" dirty="0" err="1">
                <a:sym typeface="Math B" pitchFamily="2" charset="2"/>
              </a:rPr>
              <a:t>st</a:t>
            </a:r>
            <a:r>
              <a:rPr lang="en-US" dirty="0">
                <a:sym typeface="Math B" pitchFamily="2" charset="2"/>
              </a:rPr>
              <a:t>(e) </a:t>
            </a:r>
            <a:r>
              <a:rPr lang="en-US" dirty="0">
                <a:sym typeface="Symbol" pitchFamily="18" charset="2"/>
              </a:rPr>
              <a:t> |  X} for atomic statements</a:t>
            </a:r>
          </a:p>
          <a:p>
            <a:pPr algn="l">
              <a:buNone/>
            </a:pPr>
            <a:r>
              <a:rPr lang="en-US" dirty="0">
                <a:sym typeface="Symbol" pitchFamily="18" charset="2"/>
              </a:rPr>
              <a:t>           f(e) = X.{ | </a:t>
            </a:r>
            <a:r>
              <a:rPr lang="en-US" dirty="0">
                <a:sym typeface="Math B" pitchFamily="2" charset="2"/>
              </a:rPr>
              <a:t>b(e) </a:t>
            </a:r>
            <a:r>
              <a:rPr lang="en-US" dirty="0">
                <a:sym typeface="Symbol" pitchFamily="18" charset="2"/>
              </a:rPr>
              <a:t></a:t>
            </a:r>
            <a:r>
              <a:rPr lang="en-US" dirty="0">
                <a:sym typeface="Math B" pitchFamily="2" charset="2"/>
              </a:rPr>
              <a:t> =</a:t>
            </a:r>
            <a:r>
              <a:rPr lang="en-US" dirty="0" err="1">
                <a:sym typeface="Math B" pitchFamily="2" charset="2"/>
              </a:rPr>
              <a:t>tt</a:t>
            </a:r>
            <a:r>
              <a:rPr lang="en-US" dirty="0">
                <a:sym typeface="Math B" pitchFamily="2" charset="2"/>
              </a:rPr>
              <a:t> }</a:t>
            </a:r>
            <a:endParaRPr lang="en-US" dirty="0">
              <a:sym typeface="Symbol" pitchFamily="18" charset="2"/>
            </a:endParaRPr>
          </a:p>
          <a:p>
            <a:pPr algn="l">
              <a:buNone/>
            </a:pPr>
            <a:endParaRPr lang="en-US" dirty="0">
              <a:sym typeface="Symbol" pitchFamily="18" charset="2"/>
            </a:endParaRPr>
          </a:p>
        </p:txBody>
      </p:sp>
      <p:sp>
        <p:nvSpPr>
          <p:cNvPr id="314374" name="Text Box 6"/>
          <p:cNvSpPr txBox="1">
            <a:spLocks noChangeArrowheads="1"/>
          </p:cNvSpPr>
          <p:nvPr/>
        </p:nvSpPr>
        <p:spPr bwMode="auto">
          <a:xfrm>
            <a:off x="1150938" y="4802188"/>
            <a:ext cx="5086350" cy="862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None/>
            </a:pPr>
            <a:r>
              <a:rPr lang="en-US" sz="2000"/>
              <a:t>F</a:t>
            </a:r>
            <a:r>
              <a:rPr lang="en-US" sz="2000" baseline="-25000"/>
              <a:t>S</a:t>
            </a:r>
            <a:r>
              <a:rPr lang="he-IL" sz="2000">
                <a:cs typeface="Times New Roman" pitchFamily="18" charset="0"/>
              </a:rPr>
              <a:t>:</a:t>
            </a:r>
            <a:r>
              <a:rPr lang="en-US" sz="2000">
                <a:cs typeface="Times New Roman" pitchFamily="18" charset="0"/>
              </a:rPr>
              <a:t>L</a:t>
            </a:r>
            <a:r>
              <a:rPr lang="en-US" sz="2000" baseline="30000">
                <a:cs typeface="Times New Roman" pitchFamily="18" charset="0"/>
              </a:rPr>
              <a:t>n</a:t>
            </a:r>
            <a:r>
              <a:rPr lang="he-IL" sz="2000" baseline="30000">
                <a:cs typeface="Times New Roman" pitchFamily="18" charset="0"/>
              </a:rPr>
              <a:t> 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000"/>
              <a:t>L</a:t>
            </a:r>
            <a:r>
              <a:rPr lang="en-US" sz="2000" baseline="30000"/>
              <a:t>n</a:t>
            </a:r>
            <a:endParaRPr lang="he-IL" sz="2000" baseline="30000">
              <a:cs typeface="Times New Roman" pitchFamily="18" charset="0"/>
            </a:endParaRPr>
          </a:p>
          <a:p>
            <a:pPr algn="l">
              <a:buNone/>
            </a:pPr>
            <a:r>
              <a:rPr lang="en-US" sz="2000">
                <a:cs typeface="Times New Roman" pitchFamily="18" charset="0"/>
              </a:rPr>
              <a:t>    F</a:t>
            </a:r>
            <a:r>
              <a:rPr lang="en-US" sz="2000" baseline="-25000">
                <a:cs typeface="Times New Roman" pitchFamily="18" charset="0"/>
              </a:rPr>
              <a:t>s</a:t>
            </a:r>
            <a:r>
              <a:rPr lang="en-US" sz="2000">
                <a:cs typeface="Times New Roman" pitchFamily="18" charset="0"/>
              </a:rPr>
              <a:t>(X)[v] = </a:t>
            </a:r>
            <a:r>
              <a:rPr lang="en-US" sz="2000">
                <a:sym typeface="Symbol" pitchFamily="18" charset="2"/>
              </a:rPr>
              <a:t></a:t>
            </a:r>
            <a:r>
              <a:rPr lang="en-US" sz="2000">
                <a:sym typeface="Math B" pitchFamily="2" charset="2"/>
              </a:rPr>
              <a:t>{f(e)[u] | (u, v) </a:t>
            </a:r>
            <a:r>
              <a:rPr lang="en-US" sz="2000">
                <a:sym typeface="Symbol" pitchFamily="18" charset="2"/>
              </a:rPr>
              <a:t> E } </a:t>
            </a:r>
            <a:endParaRPr lang="en-US" sz="2000" baseline="30000">
              <a:cs typeface="Times New Roman" pitchFamily="18" charset="0"/>
            </a:endParaRPr>
          </a:p>
        </p:txBody>
      </p:sp>
      <p:sp>
        <p:nvSpPr>
          <p:cNvPr id="314375" name="Text Box 7"/>
          <p:cNvSpPr txBox="1">
            <a:spLocks noChangeArrowheads="1"/>
          </p:cNvSpPr>
          <p:nvPr/>
        </p:nvSpPr>
        <p:spPr bwMode="auto">
          <a:xfrm>
            <a:off x="706438" y="6129338"/>
            <a:ext cx="464343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None/>
            </a:pPr>
            <a:r>
              <a:rPr lang="en-US"/>
              <a:t>lfp(S) = lfp(F</a:t>
            </a:r>
            <a:r>
              <a:rPr lang="en-US" baseline="-25000"/>
              <a:t>S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4" grpId="0"/>
      <p:bldP spid="3143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6688"/>
            <a:ext cx="7772400" cy="792162"/>
          </a:xfrm>
        </p:spPr>
        <p:txBody>
          <a:bodyPr/>
          <a:lstStyle/>
          <a:p>
            <a:pPr algn="ctr"/>
            <a:r>
              <a:rPr lang="en-US" sz="4000" smtClean="0"/>
              <a:t>Posets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057275"/>
            <a:ext cx="7727950" cy="49101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400" smtClean="0"/>
              <a:t>A partial ordering is a binary relation</a:t>
            </a:r>
            <a:br>
              <a:rPr lang="en-US" sz="1400" smtClean="0"/>
            </a:br>
            <a:r>
              <a:rPr lang="en-US" sz="1800" smtClean="0">
                <a:sym typeface="Math B" pitchFamily="2" charset="2"/>
              </a:rPr>
              <a:t> : L  L </a:t>
            </a:r>
            <a:r>
              <a:rPr lang="en-US" sz="1800" smtClean="0">
                <a:sym typeface="Symbol" pitchFamily="18" charset="2"/>
              </a:rPr>
              <a:t> {false, true} </a:t>
            </a:r>
          </a:p>
          <a:p>
            <a:pPr lvl="1">
              <a:lnSpc>
                <a:spcPct val="80000"/>
              </a:lnSpc>
            </a:pPr>
            <a:r>
              <a:rPr lang="en-US" sz="1600" smtClean="0">
                <a:sym typeface="Symbol" pitchFamily="18" charset="2"/>
              </a:rPr>
              <a:t>For all l </a:t>
            </a:r>
            <a:r>
              <a:rPr lang="en-US" sz="1600" smtClean="0">
                <a:sym typeface="Math B" pitchFamily="2" charset="2"/>
              </a:rPr>
              <a:t> L : l  l (</a:t>
            </a:r>
            <a:r>
              <a:rPr lang="en-US" sz="1600" smtClean="0">
                <a:sym typeface="Symbol" pitchFamily="18" charset="2"/>
              </a:rPr>
              <a:t>Reflexive)</a:t>
            </a:r>
          </a:p>
          <a:p>
            <a:pPr lvl="1">
              <a:lnSpc>
                <a:spcPct val="80000"/>
              </a:lnSpc>
            </a:pPr>
            <a:r>
              <a:rPr lang="en-US" sz="1600" smtClean="0">
                <a:sym typeface="Symbol" pitchFamily="18" charset="2"/>
              </a:rPr>
              <a:t>For all l</a:t>
            </a:r>
            <a:r>
              <a:rPr lang="en-US" sz="1600" baseline="-25000" smtClean="0">
                <a:sym typeface="Symbol" pitchFamily="18" charset="2"/>
              </a:rPr>
              <a:t>1</a:t>
            </a:r>
            <a:r>
              <a:rPr lang="en-US" sz="1600" smtClean="0">
                <a:sym typeface="Symbol" pitchFamily="18" charset="2"/>
              </a:rPr>
              <a:t>, l</a:t>
            </a:r>
            <a:r>
              <a:rPr lang="en-US" sz="1600" baseline="-25000" smtClean="0">
                <a:sym typeface="Symbol" pitchFamily="18" charset="2"/>
              </a:rPr>
              <a:t>2</a:t>
            </a:r>
            <a:r>
              <a:rPr lang="en-US" sz="1600" smtClean="0">
                <a:sym typeface="Symbol" pitchFamily="18" charset="2"/>
              </a:rPr>
              <a:t>, l</a:t>
            </a:r>
            <a:r>
              <a:rPr lang="en-US" sz="1600" baseline="-25000" smtClean="0">
                <a:sym typeface="Symbol" pitchFamily="18" charset="2"/>
              </a:rPr>
              <a:t>3</a:t>
            </a:r>
            <a:r>
              <a:rPr lang="en-US" sz="1600" smtClean="0">
                <a:sym typeface="Symbol" pitchFamily="18" charset="2"/>
              </a:rPr>
              <a:t> </a:t>
            </a:r>
            <a:r>
              <a:rPr lang="en-US" sz="1600" smtClean="0">
                <a:sym typeface="Math B" pitchFamily="2" charset="2"/>
              </a:rPr>
              <a:t> L : </a:t>
            </a:r>
            <a:r>
              <a:rPr lang="en-US" sz="1600" smtClean="0">
                <a:sym typeface="Symbol" pitchFamily="18" charset="2"/>
              </a:rPr>
              <a:t>l</a:t>
            </a:r>
            <a:r>
              <a:rPr lang="en-US" sz="1600" baseline="-25000" smtClean="0">
                <a:sym typeface="Symbol" pitchFamily="18" charset="2"/>
              </a:rPr>
              <a:t>1 </a:t>
            </a:r>
            <a:r>
              <a:rPr lang="en-US" sz="1600" smtClean="0">
                <a:sym typeface="Math B" pitchFamily="2" charset="2"/>
              </a:rPr>
              <a:t> </a:t>
            </a:r>
            <a:r>
              <a:rPr lang="en-US" sz="1600" smtClean="0">
                <a:sym typeface="Symbol" pitchFamily="18" charset="2"/>
              </a:rPr>
              <a:t>l</a:t>
            </a:r>
            <a:r>
              <a:rPr lang="en-US" sz="1600" baseline="-25000" smtClean="0">
                <a:sym typeface="Symbol" pitchFamily="18" charset="2"/>
              </a:rPr>
              <a:t>2</a:t>
            </a:r>
            <a:r>
              <a:rPr lang="en-US" sz="1600" smtClean="0">
                <a:sym typeface="Symbol" pitchFamily="18" charset="2"/>
              </a:rPr>
              <a:t>, l</a:t>
            </a:r>
            <a:r>
              <a:rPr lang="en-US" sz="1600" baseline="-25000" smtClean="0">
                <a:sym typeface="Symbol" pitchFamily="18" charset="2"/>
              </a:rPr>
              <a:t>2 </a:t>
            </a:r>
            <a:r>
              <a:rPr lang="en-US" sz="1600" smtClean="0">
                <a:sym typeface="Math B" pitchFamily="2" charset="2"/>
              </a:rPr>
              <a:t></a:t>
            </a:r>
            <a:r>
              <a:rPr lang="en-US" sz="1600" smtClean="0">
                <a:sym typeface="Symbol" pitchFamily="18" charset="2"/>
              </a:rPr>
              <a:t> l</a:t>
            </a:r>
            <a:r>
              <a:rPr lang="en-US" sz="1600" baseline="-25000" smtClean="0">
                <a:sym typeface="Symbol" pitchFamily="18" charset="2"/>
              </a:rPr>
              <a:t>3</a:t>
            </a:r>
            <a:r>
              <a:rPr lang="en-US" sz="1600" smtClean="0">
                <a:sym typeface="Symbol" pitchFamily="18" charset="2"/>
              </a:rPr>
              <a:t>   l</a:t>
            </a:r>
            <a:r>
              <a:rPr lang="en-US" sz="1600" baseline="-25000" smtClean="0">
                <a:sym typeface="Symbol" pitchFamily="18" charset="2"/>
              </a:rPr>
              <a:t>1 </a:t>
            </a:r>
            <a:r>
              <a:rPr lang="en-US" sz="1600" smtClean="0">
                <a:sym typeface="Math B" pitchFamily="2" charset="2"/>
              </a:rPr>
              <a:t> </a:t>
            </a:r>
            <a:r>
              <a:rPr lang="en-US" sz="1600" smtClean="0">
                <a:sym typeface="Symbol" pitchFamily="18" charset="2"/>
              </a:rPr>
              <a:t>l</a:t>
            </a:r>
            <a:r>
              <a:rPr lang="en-US" sz="1600" baseline="-25000" smtClean="0">
                <a:sym typeface="Symbol" pitchFamily="18" charset="2"/>
              </a:rPr>
              <a:t>3</a:t>
            </a:r>
            <a:r>
              <a:rPr lang="en-US" sz="1600" smtClean="0">
                <a:sym typeface="Symbol" pitchFamily="18" charset="2"/>
              </a:rPr>
              <a:t>  (Transitive)</a:t>
            </a:r>
          </a:p>
          <a:p>
            <a:pPr lvl="1">
              <a:lnSpc>
                <a:spcPct val="80000"/>
              </a:lnSpc>
            </a:pPr>
            <a:r>
              <a:rPr lang="en-US" sz="1600" smtClean="0">
                <a:sym typeface="Symbol" pitchFamily="18" charset="2"/>
              </a:rPr>
              <a:t>For all l</a:t>
            </a:r>
            <a:r>
              <a:rPr lang="en-US" sz="1600" baseline="-25000" smtClean="0">
                <a:sym typeface="Symbol" pitchFamily="18" charset="2"/>
              </a:rPr>
              <a:t>1</a:t>
            </a:r>
            <a:r>
              <a:rPr lang="en-US" sz="1600" smtClean="0">
                <a:sym typeface="Symbol" pitchFamily="18" charset="2"/>
              </a:rPr>
              <a:t>, l</a:t>
            </a:r>
            <a:r>
              <a:rPr lang="en-US" sz="1600" baseline="-25000" smtClean="0">
                <a:sym typeface="Symbol" pitchFamily="18" charset="2"/>
              </a:rPr>
              <a:t>2</a:t>
            </a:r>
            <a:r>
              <a:rPr lang="en-US" sz="1600" smtClean="0">
                <a:sym typeface="Math B" pitchFamily="2" charset="2"/>
              </a:rPr>
              <a:t> L : </a:t>
            </a:r>
            <a:r>
              <a:rPr lang="en-US" sz="1600" smtClean="0">
                <a:sym typeface="Symbol" pitchFamily="18" charset="2"/>
              </a:rPr>
              <a:t>l</a:t>
            </a:r>
            <a:r>
              <a:rPr lang="en-US" sz="1600" baseline="-25000" smtClean="0">
                <a:sym typeface="Symbol" pitchFamily="18" charset="2"/>
              </a:rPr>
              <a:t>1 </a:t>
            </a:r>
            <a:r>
              <a:rPr lang="en-US" sz="1600" smtClean="0">
                <a:sym typeface="Math B" pitchFamily="2" charset="2"/>
              </a:rPr>
              <a:t> </a:t>
            </a:r>
            <a:r>
              <a:rPr lang="en-US" sz="1600" smtClean="0">
                <a:sym typeface="Symbol" pitchFamily="18" charset="2"/>
              </a:rPr>
              <a:t>l</a:t>
            </a:r>
            <a:r>
              <a:rPr lang="en-US" sz="1600" baseline="-25000" smtClean="0">
                <a:sym typeface="Symbol" pitchFamily="18" charset="2"/>
              </a:rPr>
              <a:t>2</a:t>
            </a:r>
            <a:r>
              <a:rPr lang="en-US" sz="1600" smtClean="0">
                <a:sym typeface="Symbol" pitchFamily="18" charset="2"/>
              </a:rPr>
              <a:t>, l</a:t>
            </a:r>
            <a:r>
              <a:rPr lang="en-US" sz="1600" baseline="-25000" smtClean="0">
                <a:sym typeface="Symbol" pitchFamily="18" charset="2"/>
              </a:rPr>
              <a:t>2 </a:t>
            </a:r>
            <a:r>
              <a:rPr lang="en-US" sz="1600" smtClean="0">
                <a:sym typeface="Math B" pitchFamily="2" charset="2"/>
              </a:rPr>
              <a:t></a:t>
            </a:r>
            <a:r>
              <a:rPr lang="en-US" sz="1600" smtClean="0">
                <a:sym typeface="Symbol" pitchFamily="18" charset="2"/>
              </a:rPr>
              <a:t> l</a:t>
            </a:r>
            <a:r>
              <a:rPr lang="en-US" sz="1600" baseline="-25000" smtClean="0">
                <a:sym typeface="Symbol" pitchFamily="18" charset="2"/>
              </a:rPr>
              <a:t>1</a:t>
            </a:r>
            <a:r>
              <a:rPr lang="en-US" sz="1600" smtClean="0">
                <a:sym typeface="Symbol" pitchFamily="18" charset="2"/>
              </a:rPr>
              <a:t>  l</a:t>
            </a:r>
            <a:r>
              <a:rPr lang="en-US" sz="1600" baseline="-25000" smtClean="0">
                <a:sym typeface="Symbol" pitchFamily="18" charset="2"/>
              </a:rPr>
              <a:t>1 </a:t>
            </a:r>
            <a:r>
              <a:rPr lang="en-US" sz="1600" smtClean="0">
                <a:sym typeface="Math B" pitchFamily="2" charset="2"/>
              </a:rPr>
              <a:t>= </a:t>
            </a:r>
            <a:r>
              <a:rPr lang="en-US" sz="1600" smtClean="0">
                <a:sym typeface="Symbol" pitchFamily="18" charset="2"/>
              </a:rPr>
              <a:t>l</a:t>
            </a:r>
            <a:r>
              <a:rPr lang="en-US" sz="1600" baseline="-25000" smtClean="0">
                <a:sym typeface="Symbol" pitchFamily="18" charset="2"/>
              </a:rPr>
              <a:t>2</a:t>
            </a:r>
            <a:br>
              <a:rPr lang="en-US" sz="1600" baseline="-25000" smtClean="0">
                <a:sym typeface="Symbol" pitchFamily="18" charset="2"/>
              </a:rPr>
            </a:br>
            <a:r>
              <a:rPr lang="en-US" sz="1600" smtClean="0">
                <a:sym typeface="Symbol" pitchFamily="18" charset="2"/>
              </a:rPr>
              <a:t> (Anti-Symmetric)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sym typeface="Symbol" pitchFamily="18" charset="2"/>
              </a:rPr>
              <a:t>Denoted by (L, </a:t>
            </a:r>
            <a:r>
              <a:rPr lang="en-US" sz="1800" smtClean="0">
                <a:sym typeface="Math B" pitchFamily="2" charset="2"/>
              </a:rPr>
              <a:t> )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sym typeface="Symbol" pitchFamily="18" charset="2"/>
              </a:rPr>
              <a:t>In program analysis</a:t>
            </a:r>
          </a:p>
          <a:p>
            <a:pPr lvl="1">
              <a:lnSpc>
                <a:spcPct val="80000"/>
              </a:lnSpc>
            </a:pPr>
            <a:r>
              <a:rPr lang="en-US" sz="2800" smtClean="0">
                <a:sym typeface="Symbol" pitchFamily="18" charset="2"/>
              </a:rPr>
              <a:t>l</a:t>
            </a:r>
            <a:r>
              <a:rPr lang="en-US" sz="2800" baseline="-25000" smtClean="0">
                <a:sym typeface="Symbol" pitchFamily="18" charset="2"/>
              </a:rPr>
              <a:t>1</a:t>
            </a:r>
            <a:r>
              <a:rPr lang="en-US" sz="2800" smtClean="0">
                <a:sym typeface="Symbol" pitchFamily="18" charset="2"/>
              </a:rPr>
              <a:t> </a:t>
            </a:r>
            <a:r>
              <a:rPr lang="en-US" sz="2800" smtClean="0">
                <a:sym typeface="Math B" pitchFamily="2" charset="2"/>
              </a:rPr>
              <a:t> l</a:t>
            </a:r>
            <a:r>
              <a:rPr lang="en-US" sz="2800" baseline="-25000" smtClean="0">
                <a:sym typeface="Math B" pitchFamily="2" charset="2"/>
              </a:rPr>
              <a:t>2</a:t>
            </a:r>
            <a:r>
              <a:rPr lang="en-US" sz="2800" smtClean="0">
                <a:sym typeface="Symbol" pitchFamily="18" charset="2"/>
              </a:rPr>
              <a:t> l</a:t>
            </a:r>
            <a:r>
              <a:rPr lang="en-US" sz="2800" baseline="-25000" smtClean="0">
                <a:sym typeface="Symbol" pitchFamily="18" charset="2"/>
              </a:rPr>
              <a:t>1 </a:t>
            </a:r>
            <a:r>
              <a:rPr lang="en-US" sz="2800" smtClean="0">
                <a:sym typeface="Symbol" pitchFamily="18" charset="2"/>
              </a:rPr>
              <a:t> </a:t>
            </a:r>
            <a:r>
              <a:rPr lang="en-US" sz="2800" smtClean="0">
                <a:sym typeface="Math B" pitchFamily="2" charset="2"/>
              </a:rPr>
              <a:t>is more precise than l</a:t>
            </a:r>
            <a:r>
              <a:rPr lang="en-US" sz="2800" baseline="-25000" smtClean="0">
                <a:sym typeface="Math B" pitchFamily="2" charset="2"/>
              </a:rPr>
              <a:t>2 </a:t>
            </a:r>
            <a:r>
              <a:rPr lang="en-US" sz="2800" smtClean="0">
                <a:sym typeface="Symbol" pitchFamily="18" charset="2"/>
              </a:rPr>
              <a:t></a:t>
            </a:r>
            <a:br>
              <a:rPr lang="en-US" sz="2800" smtClean="0">
                <a:sym typeface="Symbol" pitchFamily="18" charset="2"/>
              </a:rPr>
            </a:br>
            <a:r>
              <a:rPr lang="en-US" sz="2800" baseline="-25000" smtClean="0">
                <a:sym typeface="Math B" pitchFamily="2" charset="2"/>
              </a:rPr>
              <a:t> </a:t>
            </a:r>
            <a:r>
              <a:rPr lang="en-US" sz="2800" smtClean="0">
                <a:sym typeface="Symbol" pitchFamily="18" charset="2"/>
              </a:rPr>
              <a:t>l</a:t>
            </a:r>
            <a:r>
              <a:rPr lang="en-US" sz="2800" baseline="-25000" smtClean="0">
                <a:sym typeface="Symbol" pitchFamily="18" charset="2"/>
              </a:rPr>
              <a:t>1 </a:t>
            </a:r>
            <a:r>
              <a:rPr lang="en-US" sz="2800" smtClean="0">
                <a:sym typeface="Symbol" pitchFamily="18" charset="2"/>
              </a:rPr>
              <a:t> represents fewer concrete states than</a:t>
            </a:r>
            <a:r>
              <a:rPr lang="en-US" sz="2800" smtClean="0">
                <a:sym typeface="Math B" pitchFamily="2" charset="2"/>
              </a:rPr>
              <a:t> l</a:t>
            </a:r>
            <a:r>
              <a:rPr lang="en-US" sz="2800" baseline="-25000" smtClean="0">
                <a:sym typeface="Math B" pitchFamily="2" charset="2"/>
              </a:rPr>
              <a:t>2</a:t>
            </a:r>
            <a:endParaRPr lang="en-US" sz="2800" smtClean="0">
              <a:sym typeface="Symbol" pitchFamily="18" charset="2"/>
            </a:endParaRPr>
          </a:p>
          <a:p>
            <a:pPr>
              <a:lnSpc>
                <a:spcPct val="80000"/>
              </a:lnSpc>
            </a:pPr>
            <a:r>
              <a:rPr lang="en-US" sz="1800" smtClean="0">
                <a:sym typeface="Symbol" pitchFamily="18" charset="2"/>
              </a:rPr>
              <a:t>Examples</a:t>
            </a:r>
          </a:p>
          <a:p>
            <a:pPr lvl="1">
              <a:lnSpc>
                <a:spcPct val="80000"/>
              </a:lnSpc>
            </a:pPr>
            <a:r>
              <a:rPr lang="en-US" sz="1600" smtClean="0">
                <a:sym typeface="Symbol" pitchFamily="18" charset="2"/>
              </a:rPr>
              <a:t>Total orders (N, )</a:t>
            </a:r>
          </a:p>
          <a:p>
            <a:pPr lvl="1">
              <a:lnSpc>
                <a:spcPct val="80000"/>
              </a:lnSpc>
            </a:pPr>
            <a:r>
              <a:rPr lang="en-US" sz="1600" smtClean="0">
                <a:sym typeface="Symbol" pitchFamily="18" charset="2"/>
              </a:rPr>
              <a:t>Powersets (P(S), </a:t>
            </a:r>
            <a:r>
              <a:rPr lang="en-US" sz="1600" smtClean="0">
                <a:sym typeface="Math B" pitchFamily="2" charset="2"/>
              </a:rPr>
              <a:t>)</a:t>
            </a:r>
          </a:p>
          <a:p>
            <a:pPr lvl="1">
              <a:lnSpc>
                <a:spcPct val="80000"/>
              </a:lnSpc>
            </a:pPr>
            <a:r>
              <a:rPr lang="en-US" sz="1600" smtClean="0">
                <a:sym typeface="Math B" pitchFamily="2" charset="2"/>
              </a:rPr>
              <a:t>Powersets (P(S), )</a:t>
            </a:r>
          </a:p>
          <a:p>
            <a:pPr lvl="1">
              <a:lnSpc>
                <a:spcPct val="80000"/>
              </a:lnSpc>
            </a:pPr>
            <a:r>
              <a:rPr lang="en-US" sz="1600" smtClean="0">
                <a:sym typeface="Math B" pitchFamily="2" charset="2"/>
              </a:rPr>
              <a:t>Even/Odd</a:t>
            </a:r>
            <a:r>
              <a:rPr lang="en-US" sz="1600" smtClean="0">
                <a:sym typeface="Symbol" pitchFamily="18" charset="2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1200" smtClean="0">
                <a:sym typeface="Math B" pitchFamily="2" charset="2"/>
              </a:rPr>
              <a:t>Constant propagation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The Least Solution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676400"/>
            <a:ext cx="8516937" cy="4910138"/>
          </a:xfrm>
        </p:spPr>
        <p:txBody>
          <a:bodyPr/>
          <a:lstStyle/>
          <a:p>
            <a:r>
              <a:rPr lang="en-US" smtClean="0"/>
              <a:t>2n sets of equations</a:t>
            </a:r>
            <a:br>
              <a:rPr lang="en-US" smtClean="0"/>
            </a:br>
            <a:r>
              <a:rPr lang="en-US" smtClean="0"/>
              <a:t>CS</a:t>
            </a:r>
            <a:r>
              <a:rPr lang="en-US" baseline="-25000" smtClean="0"/>
              <a:t>entry</a:t>
            </a:r>
            <a:r>
              <a:rPr lang="en-US" smtClean="0"/>
              <a:t>(1), …, CS</a:t>
            </a:r>
            <a:r>
              <a:rPr lang="en-US" baseline="-25000" smtClean="0"/>
              <a:t>entry </a:t>
            </a:r>
            <a:r>
              <a:rPr lang="en-US" smtClean="0"/>
              <a:t>(n), CS</a:t>
            </a:r>
            <a:r>
              <a:rPr lang="en-US" baseline="-25000" smtClean="0"/>
              <a:t>exit</a:t>
            </a:r>
            <a:r>
              <a:rPr lang="en-US" smtClean="0"/>
              <a:t>(1), …, CS</a:t>
            </a:r>
            <a:r>
              <a:rPr lang="en-US" baseline="-25000" smtClean="0"/>
              <a:t>exit </a:t>
            </a:r>
            <a:r>
              <a:rPr lang="en-US" smtClean="0"/>
              <a:t>(n)</a:t>
            </a:r>
          </a:p>
          <a:p>
            <a:r>
              <a:rPr lang="en-US" smtClean="0"/>
              <a:t>Can be written in vectorial form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The least solution lfp(</a:t>
            </a:r>
            <a:r>
              <a:rPr lang="en-US" smtClean="0">
                <a:sym typeface="Symbol" pitchFamily="18" charset="2"/>
              </a:rPr>
              <a:t>F</a:t>
            </a:r>
            <a:r>
              <a:rPr lang="en-US" baseline="-25000" smtClean="0">
                <a:sym typeface="Symbol" pitchFamily="18" charset="2"/>
              </a:rPr>
              <a:t>cs</a:t>
            </a:r>
            <a:r>
              <a:rPr lang="en-US" smtClean="0">
                <a:sym typeface="Symbol" pitchFamily="18" charset="2"/>
              </a:rPr>
              <a:t>)</a:t>
            </a:r>
            <a:r>
              <a:rPr lang="en-US" smtClean="0"/>
              <a:t> is well-defined</a:t>
            </a:r>
          </a:p>
          <a:p>
            <a:r>
              <a:rPr lang="en-US" smtClean="0"/>
              <a:t>Every component is minimal</a:t>
            </a:r>
          </a:p>
          <a:p>
            <a:r>
              <a:rPr lang="en-US" smtClean="0"/>
              <a:t>Since F</a:t>
            </a:r>
            <a:r>
              <a:rPr lang="en-US" baseline="-25000" smtClean="0">
                <a:sym typeface="Symbol" pitchFamily="18" charset="2"/>
              </a:rPr>
              <a:t>cs</a:t>
            </a:r>
            <a:r>
              <a:rPr lang="en-US" smtClean="0"/>
              <a:t> is monotone such a solution always exists</a:t>
            </a:r>
          </a:p>
          <a:p>
            <a:r>
              <a:rPr lang="en-US" smtClean="0"/>
              <a:t>CS</a:t>
            </a:r>
            <a:r>
              <a:rPr lang="en-US" baseline="-25000" smtClean="0"/>
              <a:t>entry</a:t>
            </a:r>
            <a:r>
              <a:rPr lang="en-US" smtClean="0"/>
              <a:t>(v) = {s|</a:t>
            </a:r>
            <a:r>
              <a:rPr lang="en-US" smtClean="0">
                <a:sym typeface="Symbol" pitchFamily="18" charset="2"/>
              </a:rPr>
              <a:t>s</a:t>
            </a:r>
            <a:r>
              <a:rPr lang="en-US" baseline="-25000" smtClean="0">
                <a:sym typeface="Symbol" pitchFamily="18" charset="2"/>
              </a:rPr>
              <a:t>0</a:t>
            </a:r>
            <a:r>
              <a:rPr lang="en-US" smtClean="0">
                <a:sym typeface="Symbol" pitchFamily="18" charset="2"/>
              </a:rPr>
              <a:t>| &lt;P, s</a:t>
            </a:r>
            <a:r>
              <a:rPr lang="en-US" baseline="-25000" smtClean="0">
                <a:sym typeface="Symbol" pitchFamily="18" charset="2"/>
              </a:rPr>
              <a:t>0 </a:t>
            </a:r>
            <a:r>
              <a:rPr lang="en-US" smtClean="0">
                <a:sym typeface="Symbol" pitchFamily="18" charset="2"/>
              </a:rPr>
              <a:t>&gt; </a:t>
            </a:r>
            <a:r>
              <a:rPr lang="en-US" baseline="30000" smtClean="0">
                <a:sym typeface="Symbol" pitchFamily="18" charset="2"/>
              </a:rPr>
              <a:t>* </a:t>
            </a:r>
            <a:r>
              <a:rPr lang="en-US" smtClean="0">
                <a:sym typeface="Symbol" pitchFamily="18" charset="2"/>
              </a:rPr>
              <a:t>(S’, s)), </a:t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                         </a:t>
            </a:r>
            <a:r>
              <a:rPr lang="en-US" i="1" smtClean="0">
                <a:sym typeface="Symbol" pitchFamily="18" charset="2"/>
              </a:rPr>
              <a:t>              init</a:t>
            </a:r>
            <a:r>
              <a:rPr lang="en-US" smtClean="0">
                <a:sym typeface="Symbol" pitchFamily="18" charset="2"/>
              </a:rPr>
              <a:t>(S’)=v}</a:t>
            </a:r>
          </a:p>
          <a:p>
            <a:r>
              <a:rPr lang="en-US" smtClean="0">
                <a:sym typeface="Symbol" pitchFamily="18" charset="2"/>
              </a:rPr>
              <a:t>Simplify the soundness criteria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584825" y="2954338"/>
          <a:ext cx="2409825" cy="714375"/>
        </p:xfrm>
        <a:graphic>
          <a:graphicData uri="http://schemas.openxmlformats.org/presentationml/2006/ole">
            <p:oleObj spid="_x0000_s1026" name="Equation" r:id="rId3" imgW="8506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8125"/>
            <a:ext cx="7577138" cy="1657350"/>
          </a:xfrm>
        </p:spPr>
        <p:txBody>
          <a:bodyPr/>
          <a:lstStyle/>
          <a:p>
            <a:r>
              <a:rPr lang="en-US" sz="4000" smtClean="0"/>
              <a:t>Specialized Chaotic Iterations</a:t>
            </a:r>
            <a:br>
              <a:rPr lang="en-US" sz="4000" smtClean="0"/>
            </a:br>
            <a:r>
              <a:rPr lang="en-US" sz="4000" smtClean="0"/>
              <a:t>System of Equations</a:t>
            </a:r>
            <a:br>
              <a:rPr lang="en-US" sz="4000" smtClean="0"/>
            </a:br>
            <a:r>
              <a:rPr lang="en-US" sz="4000" smtClean="0"/>
              <a:t> (Collecting Semantics)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706438" y="1743075"/>
            <a:ext cx="7650162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Clr>
                <a:srgbClr val="FF00FF"/>
              </a:buClr>
              <a:buFont typeface="Monotype Sort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S =</a:t>
            </a:r>
          </a:p>
          <a:p>
            <a:pPr algn="l">
              <a:buClr>
                <a:srgbClr val="FF00FF"/>
              </a:buClr>
              <a:buFont typeface="Monotype Sort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  CS</a:t>
            </a:r>
            <a:r>
              <a:rPr lang="en-US" baseline="-25000" smtClean="0">
                <a:solidFill>
                  <a:srgbClr val="000099"/>
                </a:solidFill>
              </a:rPr>
              <a:t>entry</a:t>
            </a:r>
            <a:r>
              <a:rPr lang="en-US" smtClean="0">
                <a:solidFill>
                  <a:srgbClr val="000099"/>
                </a:solidFill>
              </a:rPr>
              <a:t>[s] ={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</a:t>
            </a:r>
            <a:r>
              <a:rPr lang="en-US" baseline="-25000" smtClean="0">
                <a:solidFill>
                  <a:srgbClr val="000099"/>
                </a:solidFill>
              </a:rPr>
              <a:t>0</a:t>
            </a:r>
            <a:r>
              <a:rPr lang="en-US" smtClean="0">
                <a:solidFill>
                  <a:srgbClr val="000099"/>
                </a:solidFill>
              </a:rPr>
              <a:t>}</a:t>
            </a:r>
            <a:endParaRPr lang="en-US" smtClean="0">
              <a:solidFill>
                <a:srgbClr val="000099"/>
              </a:solidFill>
              <a:sym typeface="Symbol" pitchFamily="18" charset="2"/>
            </a:endParaRPr>
          </a:p>
          <a:p>
            <a:pPr algn="l">
              <a:buClr>
                <a:srgbClr val="FF00FF"/>
              </a:buClr>
              <a:buFont typeface="Monotype Sorts" pitchFamily="2" charset="2"/>
              <a:buNone/>
            </a:pP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 CS</a:t>
            </a:r>
            <a:r>
              <a:rPr lang="en-US" baseline="-25000" smtClean="0">
                <a:solidFill>
                  <a:srgbClr val="000099"/>
                </a:solidFill>
                <a:sym typeface="Symbol" pitchFamily="18" charset="2"/>
              </a:rPr>
              <a:t>entry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[v] = </a:t>
            </a:r>
            <a:r>
              <a:rPr lang="en-US" smtClean="0">
                <a:solidFill>
                  <a:srgbClr val="000099"/>
                </a:solidFill>
                <a:sym typeface="Math B" pitchFamily="2" charset="2"/>
              </a:rPr>
              <a:t>{f(e)(CS</a:t>
            </a:r>
            <a:r>
              <a:rPr lang="en-US" baseline="-25000" smtClean="0">
                <a:solidFill>
                  <a:srgbClr val="000099"/>
                </a:solidFill>
                <a:sym typeface="Math B" pitchFamily="2" charset="2"/>
              </a:rPr>
              <a:t>entry</a:t>
            </a:r>
            <a:r>
              <a:rPr lang="en-US" smtClean="0">
                <a:solidFill>
                  <a:srgbClr val="000099"/>
                </a:solidFill>
                <a:sym typeface="Math B" pitchFamily="2" charset="2"/>
              </a:rPr>
              <a:t>[u]) | (u, v) 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 E }</a:t>
            </a:r>
          </a:p>
          <a:p>
            <a:pPr algn="l">
              <a:buClr>
                <a:srgbClr val="FF00FF"/>
              </a:buClr>
              <a:buFont typeface="Monotype Sorts" pitchFamily="2" charset="2"/>
              <a:buNone/>
            </a:pPr>
            <a:r>
              <a:rPr lang="en-US" smtClean="0">
                <a:solidFill>
                  <a:srgbClr val="000099"/>
                </a:solidFill>
                <a:sym typeface="Math B" pitchFamily="2" charset="2"/>
              </a:rPr>
              <a:t>where f(e) = 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X.</a:t>
            </a:r>
            <a:r>
              <a:rPr lang="en-US" smtClean="0">
                <a:solidFill>
                  <a:srgbClr val="000099"/>
                </a:solidFill>
                <a:sym typeface="Math B" pitchFamily="2" charset="2"/>
              </a:rPr>
              <a:t> {st(e) 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 |  X} for atomic statements</a:t>
            </a:r>
          </a:p>
          <a:p>
            <a:pPr algn="l">
              <a:buClr>
                <a:srgbClr val="FF00FF"/>
              </a:buClr>
              <a:buFont typeface="Monotype Sorts" pitchFamily="2" charset="2"/>
              <a:buNone/>
            </a:pP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           f(e) = X.{ | </a:t>
            </a:r>
            <a:r>
              <a:rPr lang="en-US" smtClean="0">
                <a:solidFill>
                  <a:srgbClr val="000099"/>
                </a:solidFill>
                <a:sym typeface="Math B" pitchFamily="2" charset="2"/>
              </a:rPr>
              <a:t>b(e) 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</a:t>
            </a:r>
            <a:r>
              <a:rPr lang="en-US" smtClean="0">
                <a:solidFill>
                  <a:srgbClr val="000099"/>
                </a:solidFill>
                <a:sym typeface="Math B" pitchFamily="2" charset="2"/>
              </a:rPr>
              <a:t> =tt }</a:t>
            </a:r>
            <a:endParaRPr lang="en-US" smtClean="0">
              <a:solidFill>
                <a:srgbClr val="000099"/>
              </a:solidFill>
              <a:sym typeface="Symbol" pitchFamily="18" charset="2"/>
            </a:endParaRPr>
          </a:p>
          <a:p>
            <a:pPr algn="l">
              <a:buClr>
                <a:srgbClr val="FF00FF"/>
              </a:buClr>
              <a:buFont typeface="Monotype Sorts" pitchFamily="2" charset="2"/>
              <a:buNone/>
            </a:pPr>
            <a:endParaRPr lang="en-US" smtClean="0">
              <a:solidFill>
                <a:srgbClr val="000099"/>
              </a:solidFill>
              <a:sym typeface="Symbol" pitchFamily="18" charset="2"/>
            </a:endParaRPr>
          </a:p>
        </p:txBody>
      </p:sp>
      <p:sp>
        <p:nvSpPr>
          <p:cNvPr id="24580" name="AutoShape 4"/>
          <p:cNvSpPr>
            <a:spLocks/>
          </p:cNvSpPr>
          <p:nvPr/>
        </p:nvSpPr>
        <p:spPr bwMode="auto">
          <a:xfrm>
            <a:off x="706438" y="2435225"/>
            <a:ext cx="134937" cy="1466850"/>
          </a:xfrm>
          <a:prstGeom prst="leftBrace">
            <a:avLst>
              <a:gd name="adj1" fmla="val 905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Clr>
                <a:srgbClr val="FF00FF"/>
              </a:buClr>
              <a:buFont typeface="Monotype Sorts" pitchFamily="2" charset="2"/>
              <a:buNone/>
            </a:pPr>
            <a:endParaRPr lang="en-US" smtClean="0">
              <a:solidFill>
                <a:srgbClr val="000099"/>
              </a:solidFill>
            </a:endParaRPr>
          </a:p>
        </p:txBody>
      </p:sp>
      <p:sp>
        <p:nvSpPr>
          <p:cNvPr id="24581" name="AutoShape 5"/>
          <p:cNvSpPr>
            <a:spLocks/>
          </p:cNvSpPr>
          <p:nvPr/>
        </p:nvSpPr>
        <p:spPr bwMode="auto">
          <a:xfrm flipH="1">
            <a:off x="8288338" y="2435225"/>
            <a:ext cx="134937" cy="1466850"/>
          </a:xfrm>
          <a:prstGeom prst="leftBrace">
            <a:avLst>
              <a:gd name="adj1" fmla="val 905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Clr>
                <a:srgbClr val="FF00FF"/>
              </a:buClr>
              <a:buFont typeface="Monotype Sorts" pitchFamily="2" charset="2"/>
              <a:buNone/>
            </a:pPr>
            <a:endParaRPr lang="en-US" smtClean="0">
              <a:solidFill>
                <a:srgbClr val="000099"/>
              </a:solidFill>
            </a:endParaRPr>
          </a:p>
        </p:txBody>
      </p:sp>
      <p:sp>
        <p:nvSpPr>
          <p:cNvPr id="314374" name="Text Box 6"/>
          <p:cNvSpPr txBox="1">
            <a:spLocks noChangeArrowheads="1"/>
          </p:cNvSpPr>
          <p:nvPr/>
        </p:nvSpPr>
        <p:spPr bwMode="auto">
          <a:xfrm>
            <a:off x="1150938" y="4802188"/>
            <a:ext cx="50863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Clr>
                <a:srgbClr val="FF00FF"/>
              </a:buClr>
              <a:buFont typeface="Monotype Sorts" pitchFamily="2" charset="2"/>
              <a:buNone/>
            </a:pPr>
            <a:r>
              <a:rPr lang="en-US" sz="2000" smtClean="0">
                <a:solidFill>
                  <a:srgbClr val="000099"/>
                </a:solidFill>
              </a:rPr>
              <a:t>F</a:t>
            </a:r>
            <a:r>
              <a:rPr lang="en-US" sz="2000" baseline="-25000" smtClean="0">
                <a:solidFill>
                  <a:srgbClr val="000099"/>
                </a:solidFill>
              </a:rPr>
              <a:t>S</a:t>
            </a:r>
            <a:r>
              <a:rPr lang="he-IL" sz="2000" smtClean="0">
                <a:solidFill>
                  <a:srgbClr val="000099"/>
                </a:solidFill>
                <a:cs typeface="Times New Roman" pitchFamily="18" charset="0"/>
              </a:rPr>
              <a:t>:</a:t>
            </a:r>
            <a:r>
              <a:rPr lang="en-US" sz="2000" smtClean="0">
                <a:solidFill>
                  <a:srgbClr val="000099"/>
                </a:solidFill>
                <a:cs typeface="Times New Roman" pitchFamily="18" charset="0"/>
              </a:rPr>
              <a:t>L</a:t>
            </a:r>
            <a:r>
              <a:rPr lang="en-US" sz="2000" baseline="30000" smtClean="0">
                <a:solidFill>
                  <a:srgbClr val="000099"/>
                </a:solidFill>
                <a:cs typeface="Times New Roman" pitchFamily="18" charset="0"/>
              </a:rPr>
              <a:t>n</a:t>
            </a:r>
            <a:r>
              <a:rPr lang="he-IL" sz="2000" baseline="30000" smtClean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sz="2000" smtClean="0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000" smtClean="0">
                <a:solidFill>
                  <a:srgbClr val="000099"/>
                </a:solidFill>
              </a:rPr>
              <a:t>L</a:t>
            </a:r>
            <a:r>
              <a:rPr lang="en-US" sz="2000" baseline="30000" smtClean="0">
                <a:solidFill>
                  <a:srgbClr val="000099"/>
                </a:solidFill>
              </a:rPr>
              <a:t>n</a:t>
            </a:r>
            <a:endParaRPr lang="he-IL" sz="2000" baseline="30000" smtClean="0">
              <a:solidFill>
                <a:srgbClr val="000099"/>
              </a:solidFill>
              <a:cs typeface="Times New Roman" pitchFamily="18" charset="0"/>
            </a:endParaRPr>
          </a:p>
          <a:p>
            <a:pPr algn="l">
              <a:buClr>
                <a:srgbClr val="FF00FF"/>
              </a:buClr>
              <a:buFont typeface="Monotype Sorts" pitchFamily="2" charset="2"/>
              <a:buNone/>
            </a:pPr>
            <a:r>
              <a:rPr lang="en-US" sz="2000" smtClean="0">
                <a:solidFill>
                  <a:srgbClr val="000099"/>
                </a:solidFill>
                <a:cs typeface="Times New Roman" pitchFamily="18" charset="0"/>
              </a:rPr>
              <a:t>    F</a:t>
            </a:r>
            <a:r>
              <a:rPr lang="en-US" sz="2000" baseline="-25000" smtClean="0">
                <a:solidFill>
                  <a:srgbClr val="000099"/>
                </a:solidFill>
                <a:cs typeface="Times New Roman" pitchFamily="18" charset="0"/>
              </a:rPr>
              <a:t>s</a:t>
            </a:r>
            <a:r>
              <a:rPr lang="en-US" sz="2000" smtClean="0">
                <a:solidFill>
                  <a:srgbClr val="000099"/>
                </a:solidFill>
                <a:cs typeface="Times New Roman" pitchFamily="18" charset="0"/>
              </a:rPr>
              <a:t>(X)[v] = </a:t>
            </a:r>
            <a:r>
              <a:rPr lang="en-US" sz="2000" smtClean="0">
                <a:solidFill>
                  <a:srgbClr val="000099"/>
                </a:solidFill>
                <a:sym typeface="Symbol" pitchFamily="18" charset="2"/>
              </a:rPr>
              <a:t></a:t>
            </a:r>
            <a:r>
              <a:rPr lang="en-US" sz="2000" smtClean="0">
                <a:solidFill>
                  <a:srgbClr val="000099"/>
                </a:solidFill>
                <a:sym typeface="Math B" pitchFamily="2" charset="2"/>
              </a:rPr>
              <a:t>{f(e)[u] | (u, v) </a:t>
            </a:r>
            <a:r>
              <a:rPr lang="en-US" sz="2000" smtClean="0">
                <a:solidFill>
                  <a:srgbClr val="000099"/>
                </a:solidFill>
                <a:sym typeface="Symbol" pitchFamily="18" charset="2"/>
              </a:rPr>
              <a:t> E } </a:t>
            </a:r>
            <a:endParaRPr lang="en-US" sz="2000" baseline="30000" smtClean="0">
              <a:solidFill>
                <a:srgbClr val="000099"/>
              </a:solidFill>
              <a:cs typeface="Times New Roman" pitchFamily="18" charset="0"/>
            </a:endParaRPr>
          </a:p>
        </p:txBody>
      </p:sp>
      <p:sp>
        <p:nvSpPr>
          <p:cNvPr id="314375" name="Text Box 7"/>
          <p:cNvSpPr txBox="1">
            <a:spLocks noChangeArrowheads="1"/>
          </p:cNvSpPr>
          <p:nvPr/>
        </p:nvSpPr>
        <p:spPr bwMode="auto">
          <a:xfrm>
            <a:off x="706438" y="6129338"/>
            <a:ext cx="4643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Clr>
                <a:srgbClr val="FF00FF"/>
              </a:buClr>
              <a:buFont typeface="Monotype Sort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lfp(S) = lfp(F</a:t>
            </a:r>
            <a:r>
              <a:rPr lang="en-US" baseline="-25000" smtClean="0">
                <a:solidFill>
                  <a:srgbClr val="000099"/>
                </a:solidFill>
              </a:rPr>
              <a:t>S</a:t>
            </a:r>
            <a:r>
              <a:rPr lang="en-US" smtClean="0">
                <a:solidFill>
                  <a:srgbClr val="000099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4" grpId="0"/>
      <p:bldP spid="31437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The Least Solution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676400"/>
            <a:ext cx="8516937" cy="4910138"/>
          </a:xfrm>
        </p:spPr>
        <p:txBody>
          <a:bodyPr/>
          <a:lstStyle/>
          <a:p>
            <a:r>
              <a:rPr lang="en-US" smtClean="0"/>
              <a:t>2n sets of equations</a:t>
            </a:r>
            <a:br>
              <a:rPr lang="en-US" smtClean="0"/>
            </a:br>
            <a:r>
              <a:rPr lang="en-US" smtClean="0"/>
              <a:t>CS</a:t>
            </a:r>
            <a:r>
              <a:rPr lang="en-US" baseline="-25000" smtClean="0"/>
              <a:t>entry</a:t>
            </a:r>
            <a:r>
              <a:rPr lang="en-US" smtClean="0"/>
              <a:t>(1), …, CS</a:t>
            </a:r>
            <a:r>
              <a:rPr lang="en-US" baseline="-25000" smtClean="0"/>
              <a:t>entry </a:t>
            </a:r>
            <a:r>
              <a:rPr lang="en-US" smtClean="0"/>
              <a:t>(n), CS</a:t>
            </a:r>
            <a:r>
              <a:rPr lang="en-US" baseline="-25000" smtClean="0"/>
              <a:t>exit</a:t>
            </a:r>
            <a:r>
              <a:rPr lang="en-US" smtClean="0"/>
              <a:t>(1), …, CS</a:t>
            </a:r>
            <a:r>
              <a:rPr lang="en-US" baseline="-25000" smtClean="0"/>
              <a:t>exit </a:t>
            </a:r>
            <a:r>
              <a:rPr lang="en-US" smtClean="0"/>
              <a:t>(n)</a:t>
            </a:r>
          </a:p>
          <a:p>
            <a:r>
              <a:rPr lang="en-US" smtClean="0"/>
              <a:t>Can be written in vectorial form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The least solution lfp(</a:t>
            </a:r>
            <a:r>
              <a:rPr lang="en-US" smtClean="0">
                <a:sym typeface="Symbol" pitchFamily="18" charset="2"/>
              </a:rPr>
              <a:t>F</a:t>
            </a:r>
            <a:r>
              <a:rPr lang="en-US" baseline="-25000" smtClean="0">
                <a:sym typeface="Symbol" pitchFamily="18" charset="2"/>
              </a:rPr>
              <a:t>cs</a:t>
            </a:r>
            <a:r>
              <a:rPr lang="en-US" smtClean="0">
                <a:sym typeface="Symbol" pitchFamily="18" charset="2"/>
              </a:rPr>
              <a:t>)</a:t>
            </a:r>
            <a:r>
              <a:rPr lang="en-US" smtClean="0"/>
              <a:t> is well-defined</a:t>
            </a:r>
          </a:p>
          <a:p>
            <a:r>
              <a:rPr lang="en-US" smtClean="0"/>
              <a:t>Every component is minimal</a:t>
            </a:r>
          </a:p>
          <a:p>
            <a:r>
              <a:rPr lang="en-US" smtClean="0"/>
              <a:t>Since F</a:t>
            </a:r>
            <a:r>
              <a:rPr lang="en-US" baseline="-25000" smtClean="0">
                <a:sym typeface="Symbol" pitchFamily="18" charset="2"/>
              </a:rPr>
              <a:t>cs</a:t>
            </a:r>
            <a:r>
              <a:rPr lang="en-US" smtClean="0"/>
              <a:t> is monotone such a solution always exists</a:t>
            </a:r>
          </a:p>
          <a:p>
            <a:r>
              <a:rPr lang="en-US" smtClean="0"/>
              <a:t>CS</a:t>
            </a:r>
            <a:r>
              <a:rPr lang="en-US" baseline="-25000" smtClean="0"/>
              <a:t>entry</a:t>
            </a:r>
            <a:r>
              <a:rPr lang="en-US" smtClean="0"/>
              <a:t>(v) = {s|</a:t>
            </a:r>
            <a:r>
              <a:rPr lang="en-US" smtClean="0">
                <a:sym typeface="Symbol" pitchFamily="18" charset="2"/>
              </a:rPr>
              <a:t>s</a:t>
            </a:r>
            <a:r>
              <a:rPr lang="en-US" baseline="-25000" smtClean="0">
                <a:sym typeface="Symbol" pitchFamily="18" charset="2"/>
              </a:rPr>
              <a:t>0</a:t>
            </a:r>
            <a:r>
              <a:rPr lang="en-US" smtClean="0">
                <a:sym typeface="Symbol" pitchFamily="18" charset="2"/>
              </a:rPr>
              <a:t>| &lt;P, s</a:t>
            </a:r>
            <a:r>
              <a:rPr lang="en-US" baseline="-25000" smtClean="0">
                <a:sym typeface="Symbol" pitchFamily="18" charset="2"/>
              </a:rPr>
              <a:t>0 </a:t>
            </a:r>
            <a:r>
              <a:rPr lang="en-US" smtClean="0">
                <a:sym typeface="Symbol" pitchFamily="18" charset="2"/>
              </a:rPr>
              <a:t>&gt; </a:t>
            </a:r>
            <a:r>
              <a:rPr lang="en-US" baseline="30000" smtClean="0">
                <a:sym typeface="Symbol" pitchFamily="18" charset="2"/>
              </a:rPr>
              <a:t>* </a:t>
            </a:r>
            <a:r>
              <a:rPr lang="en-US" smtClean="0">
                <a:sym typeface="Symbol" pitchFamily="18" charset="2"/>
              </a:rPr>
              <a:t>(S’, s)), </a:t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                         </a:t>
            </a:r>
            <a:r>
              <a:rPr lang="en-US" i="1" smtClean="0">
                <a:sym typeface="Symbol" pitchFamily="18" charset="2"/>
              </a:rPr>
              <a:t>              init</a:t>
            </a:r>
            <a:r>
              <a:rPr lang="en-US" smtClean="0">
                <a:sym typeface="Symbol" pitchFamily="18" charset="2"/>
              </a:rPr>
              <a:t>(S’)=v}</a:t>
            </a:r>
          </a:p>
          <a:p>
            <a:r>
              <a:rPr lang="en-US" smtClean="0">
                <a:sym typeface="Symbol" pitchFamily="18" charset="2"/>
              </a:rPr>
              <a:t>Simplify the soundness criteria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584825" y="2954338"/>
          <a:ext cx="2409825" cy="714375"/>
        </p:xfrm>
        <a:graphic>
          <a:graphicData uri="http://schemas.openxmlformats.org/presentationml/2006/ole">
            <p:oleObj spid="_x0000_s3074" name="Equation" r:id="rId3" imgW="8506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4"/>
          <p:cNvSpPr>
            <a:spLocks noChangeArrowheads="1"/>
          </p:cNvSpPr>
          <p:nvPr/>
        </p:nvSpPr>
        <p:spPr bwMode="auto">
          <a:xfrm>
            <a:off x="6553200" y="266700"/>
            <a:ext cx="2225675" cy="63785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>
              <a:buClr>
                <a:srgbClr val="FF00FF"/>
              </a:buClr>
              <a:buFont typeface="Monotype Sorts" pitchFamily="2" charset="2"/>
              <a:buNone/>
            </a:pPr>
            <a:endParaRPr lang="en-US" smtClean="0">
              <a:solidFill>
                <a:srgbClr val="000099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123113" y="266700"/>
            <a:ext cx="1042987" cy="6378575"/>
            <a:chOff x="4487" y="168"/>
            <a:chExt cx="657" cy="4018"/>
          </a:xfrm>
        </p:grpSpPr>
        <p:sp>
          <p:nvSpPr>
            <p:cNvPr id="25645" name="Text Box 6"/>
            <p:cNvSpPr txBox="1">
              <a:spLocks noChangeArrowheads="1"/>
            </p:cNvSpPr>
            <p:nvPr/>
          </p:nvSpPr>
          <p:spPr bwMode="auto">
            <a:xfrm>
              <a:off x="4766" y="3898"/>
              <a:ext cx="1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r>
                <a:rPr lang="en-US" smtClean="0">
                  <a:solidFill>
                    <a:srgbClr val="000099"/>
                  </a:solidFill>
                  <a:sym typeface="Math B" pitchFamily="2" charset="2"/>
                </a:rPr>
                <a:t></a:t>
              </a:r>
            </a:p>
          </p:txBody>
        </p:sp>
        <p:sp>
          <p:nvSpPr>
            <p:cNvPr id="25646" name="Text Box 7"/>
            <p:cNvSpPr txBox="1">
              <a:spLocks noChangeArrowheads="1"/>
            </p:cNvSpPr>
            <p:nvPr/>
          </p:nvSpPr>
          <p:spPr bwMode="auto">
            <a:xfrm>
              <a:off x="4696" y="168"/>
              <a:ext cx="2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r>
                <a:rPr lang="en-US" smtClean="0">
                  <a:solidFill>
                    <a:srgbClr val="000099"/>
                  </a:solidFill>
                  <a:sym typeface="Math B" pitchFamily="2" charset="2"/>
                </a:rPr>
                <a:t></a:t>
              </a:r>
            </a:p>
          </p:txBody>
        </p:sp>
        <p:sp>
          <p:nvSpPr>
            <p:cNvPr id="25647" name="Text Box 8"/>
            <p:cNvSpPr txBox="1">
              <a:spLocks noChangeArrowheads="1"/>
            </p:cNvSpPr>
            <p:nvPr/>
          </p:nvSpPr>
          <p:spPr bwMode="auto">
            <a:xfrm>
              <a:off x="4521" y="416"/>
              <a:ext cx="6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r>
                <a:rPr lang="en-US" smtClean="0">
                  <a:solidFill>
                    <a:srgbClr val="000099"/>
                  </a:solidFill>
                  <a:sym typeface="Math B" pitchFamily="2" charset="2"/>
                </a:rPr>
                <a:t>f()</a:t>
              </a:r>
            </a:p>
          </p:txBody>
        </p:sp>
        <p:sp>
          <p:nvSpPr>
            <p:cNvPr id="25648" name="Text Box 9"/>
            <p:cNvSpPr txBox="1">
              <a:spLocks noChangeArrowheads="1"/>
            </p:cNvSpPr>
            <p:nvPr/>
          </p:nvSpPr>
          <p:spPr bwMode="auto">
            <a:xfrm>
              <a:off x="4488" y="3670"/>
              <a:ext cx="6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r>
                <a:rPr lang="en-US" smtClean="0">
                  <a:solidFill>
                    <a:srgbClr val="000099"/>
                  </a:solidFill>
                  <a:sym typeface="Math B" pitchFamily="2" charset="2"/>
                </a:rPr>
                <a:t>f()</a:t>
              </a:r>
            </a:p>
          </p:txBody>
        </p:sp>
        <p:sp>
          <p:nvSpPr>
            <p:cNvPr id="25649" name="Text Box 10"/>
            <p:cNvSpPr txBox="1">
              <a:spLocks noChangeArrowheads="1"/>
            </p:cNvSpPr>
            <p:nvPr/>
          </p:nvSpPr>
          <p:spPr bwMode="auto">
            <a:xfrm>
              <a:off x="4521" y="766"/>
              <a:ext cx="6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r>
                <a:rPr lang="en-US" smtClean="0">
                  <a:solidFill>
                    <a:srgbClr val="000099"/>
                  </a:solidFill>
                  <a:sym typeface="Math B" pitchFamily="2" charset="2"/>
                </a:rPr>
                <a:t>f</a:t>
              </a:r>
              <a:r>
                <a:rPr lang="en-US" baseline="30000" smtClean="0">
                  <a:solidFill>
                    <a:srgbClr val="000099"/>
                  </a:solidFill>
                  <a:sym typeface="Math B" pitchFamily="2" charset="2"/>
                </a:rPr>
                <a:t>2</a:t>
              </a:r>
              <a:r>
                <a:rPr lang="en-US" smtClean="0">
                  <a:solidFill>
                    <a:srgbClr val="000099"/>
                  </a:solidFill>
                  <a:sym typeface="Math B" pitchFamily="2" charset="2"/>
                </a:rPr>
                <a:t>()</a:t>
              </a:r>
            </a:p>
          </p:txBody>
        </p:sp>
        <p:sp>
          <p:nvSpPr>
            <p:cNvPr id="25650" name="Text Box 11"/>
            <p:cNvSpPr txBox="1">
              <a:spLocks noChangeArrowheads="1"/>
            </p:cNvSpPr>
            <p:nvPr/>
          </p:nvSpPr>
          <p:spPr bwMode="auto">
            <a:xfrm>
              <a:off x="4487" y="3382"/>
              <a:ext cx="6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r>
                <a:rPr lang="en-US" smtClean="0">
                  <a:solidFill>
                    <a:srgbClr val="000099"/>
                  </a:solidFill>
                  <a:sym typeface="Math B" pitchFamily="2" charset="2"/>
                </a:rPr>
                <a:t>f</a:t>
              </a:r>
              <a:r>
                <a:rPr lang="en-US" baseline="30000" smtClean="0">
                  <a:solidFill>
                    <a:srgbClr val="000099"/>
                  </a:solidFill>
                  <a:sym typeface="Math B" pitchFamily="2" charset="2"/>
                </a:rPr>
                <a:t>2</a:t>
              </a:r>
              <a:r>
                <a:rPr lang="en-US" smtClean="0">
                  <a:solidFill>
                    <a:srgbClr val="000099"/>
                  </a:solidFill>
                  <a:sym typeface="Math B" pitchFamily="2" charset="2"/>
                </a:rPr>
                <a:t>()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378450" y="3184525"/>
            <a:ext cx="1798638" cy="457200"/>
            <a:chOff x="3216" y="1056"/>
            <a:chExt cx="1133" cy="288"/>
          </a:xfrm>
        </p:grpSpPr>
        <p:sp>
          <p:nvSpPr>
            <p:cNvPr id="25643" name="Text Box 13"/>
            <p:cNvSpPr txBox="1">
              <a:spLocks noChangeArrowheads="1"/>
            </p:cNvSpPr>
            <p:nvPr/>
          </p:nvSpPr>
          <p:spPr bwMode="auto">
            <a:xfrm>
              <a:off x="3216" y="1056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r>
                <a:rPr lang="en-US" smtClean="0">
                  <a:solidFill>
                    <a:srgbClr val="000099"/>
                  </a:solidFill>
                </a:rPr>
                <a:t>f(x)</a:t>
              </a:r>
              <a:r>
                <a:rPr lang="en-US" smtClean="0">
                  <a:solidFill>
                    <a:srgbClr val="000099"/>
                  </a:solidFill>
                  <a:sym typeface="Math B" pitchFamily="2" charset="2"/>
                </a:rPr>
                <a:t>=x</a:t>
              </a:r>
            </a:p>
          </p:txBody>
        </p:sp>
        <p:sp>
          <p:nvSpPr>
            <p:cNvPr id="25644" name="Line 14"/>
            <p:cNvSpPr>
              <a:spLocks noChangeShapeType="1"/>
            </p:cNvSpPr>
            <p:nvPr/>
          </p:nvSpPr>
          <p:spPr bwMode="auto">
            <a:xfrm>
              <a:off x="3777" y="1219"/>
              <a:ext cx="5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endParaRPr lang="en-US" smtClean="0">
                <a:solidFill>
                  <a:srgbClr val="000099"/>
                </a:solidFill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5378450" y="2568575"/>
            <a:ext cx="3019425" cy="4076700"/>
            <a:chOff x="3388" y="1618"/>
            <a:chExt cx="1902" cy="2568"/>
          </a:xfrm>
        </p:grpSpPr>
        <p:sp>
          <p:nvSpPr>
            <p:cNvPr id="25640" name="Oval 16"/>
            <p:cNvSpPr>
              <a:spLocks noChangeArrowheads="1"/>
            </p:cNvSpPr>
            <p:nvPr/>
          </p:nvSpPr>
          <p:spPr bwMode="auto">
            <a:xfrm>
              <a:off x="4349" y="1618"/>
              <a:ext cx="941" cy="256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 anchor="ctr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endParaRPr lang="en-US" smtClean="0">
                <a:solidFill>
                  <a:srgbClr val="000099"/>
                </a:solidFill>
              </a:endParaRPr>
            </a:p>
          </p:txBody>
        </p:sp>
        <p:sp>
          <p:nvSpPr>
            <p:cNvPr id="25641" name="Text Box 17"/>
            <p:cNvSpPr txBox="1">
              <a:spLocks noChangeArrowheads="1"/>
            </p:cNvSpPr>
            <p:nvPr/>
          </p:nvSpPr>
          <p:spPr bwMode="auto">
            <a:xfrm>
              <a:off x="3388" y="3526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r>
                <a:rPr lang="en-US" smtClean="0">
                  <a:solidFill>
                    <a:srgbClr val="000099"/>
                  </a:solidFill>
                </a:rPr>
                <a:t>f(x)</a:t>
              </a:r>
              <a:r>
                <a:rPr lang="en-US" smtClean="0">
                  <a:solidFill>
                    <a:srgbClr val="000099"/>
                  </a:solidFill>
                  <a:sym typeface="Math B" pitchFamily="2" charset="2"/>
                </a:rPr>
                <a:t>x</a:t>
              </a:r>
            </a:p>
          </p:txBody>
        </p:sp>
        <p:sp>
          <p:nvSpPr>
            <p:cNvPr id="25642" name="Line 18"/>
            <p:cNvSpPr>
              <a:spLocks noChangeShapeType="1"/>
            </p:cNvSpPr>
            <p:nvPr/>
          </p:nvSpPr>
          <p:spPr bwMode="auto">
            <a:xfrm>
              <a:off x="3949" y="3689"/>
              <a:ext cx="5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endParaRPr lang="en-US" smtClean="0">
                <a:solidFill>
                  <a:srgbClr val="000099"/>
                </a:solidFill>
              </a:endParaRP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257800" y="266700"/>
            <a:ext cx="3140075" cy="4076700"/>
            <a:chOff x="3312" y="168"/>
            <a:chExt cx="1978" cy="2568"/>
          </a:xfrm>
        </p:grpSpPr>
        <p:sp>
          <p:nvSpPr>
            <p:cNvPr id="25636" name="Oval 20"/>
            <p:cNvSpPr>
              <a:spLocks noChangeArrowheads="1"/>
            </p:cNvSpPr>
            <p:nvPr/>
          </p:nvSpPr>
          <p:spPr bwMode="auto">
            <a:xfrm>
              <a:off x="4349" y="168"/>
              <a:ext cx="941" cy="256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 anchor="ctr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endParaRPr lang="en-US" smtClean="0">
                <a:solidFill>
                  <a:srgbClr val="000099"/>
                </a:solidFill>
              </a:endParaRPr>
            </a:p>
          </p:txBody>
        </p:sp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3312" y="1152"/>
              <a:ext cx="1133" cy="288"/>
              <a:chOff x="3216" y="1056"/>
              <a:chExt cx="1133" cy="288"/>
            </a:xfrm>
          </p:grpSpPr>
          <p:sp>
            <p:nvSpPr>
              <p:cNvPr id="25638" name="Text Box 22"/>
              <p:cNvSpPr txBox="1">
                <a:spLocks noChangeArrowheads="1"/>
              </p:cNvSpPr>
              <p:nvPr/>
            </p:nvSpPr>
            <p:spPr bwMode="auto">
              <a:xfrm>
                <a:off x="3216" y="1056"/>
                <a:ext cx="9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buClr>
                    <a:srgbClr val="FF00FF"/>
                  </a:buClr>
                  <a:buFont typeface="Monotype Sorts" pitchFamily="2" charset="2"/>
                  <a:buNone/>
                </a:pPr>
                <a:r>
                  <a:rPr lang="en-US" smtClean="0">
                    <a:solidFill>
                      <a:srgbClr val="000099"/>
                    </a:solidFill>
                  </a:rPr>
                  <a:t>f(x)</a:t>
                </a:r>
                <a:r>
                  <a:rPr lang="en-US" smtClean="0">
                    <a:solidFill>
                      <a:srgbClr val="000099"/>
                    </a:solidFill>
                    <a:sym typeface="Math B" pitchFamily="2" charset="2"/>
                  </a:rPr>
                  <a:t>x</a:t>
                </a:r>
              </a:p>
            </p:txBody>
          </p:sp>
          <p:sp>
            <p:nvSpPr>
              <p:cNvPr id="25639" name="Line 23"/>
              <p:cNvSpPr>
                <a:spLocks noChangeShapeType="1"/>
              </p:cNvSpPr>
              <p:nvPr/>
            </p:nvSpPr>
            <p:spPr bwMode="auto">
              <a:xfrm>
                <a:off x="3777" y="1219"/>
                <a:ext cx="5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buClr>
                    <a:srgbClr val="FF00FF"/>
                  </a:buClr>
                  <a:buFont typeface="Monotype Sorts" pitchFamily="2" charset="2"/>
                  <a:buNone/>
                </a:pPr>
                <a:endParaRPr lang="en-US" smtClean="0">
                  <a:solidFill>
                    <a:srgbClr val="000099"/>
                  </a:solidFill>
                </a:endParaRPr>
              </a:p>
            </p:txBody>
          </p:sp>
        </p:grpSp>
      </p:grpSp>
      <p:sp>
        <p:nvSpPr>
          <p:cNvPr id="27655" name="Text Box 24"/>
          <p:cNvSpPr txBox="1">
            <a:spLocks noChangeArrowheads="1"/>
          </p:cNvSpPr>
          <p:nvPr/>
        </p:nvSpPr>
        <p:spPr bwMode="auto">
          <a:xfrm>
            <a:off x="7056438" y="2286000"/>
            <a:ext cx="1211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Clr>
                <a:srgbClr val="FF00FF"/>
              </a:buClr>
              <a:buFont typeface="Monotype Sort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gfp(f)</a:t>
            </a:r>
          </a:p>
        </p:txBody>
      </p:sp>
      <p:sp>
        <p:nvSpPr>
          <p:cNvPr id="27656" name="Text Box 25"/>
          <p:cNvSpPr txBox="1">
            <a:spLocks noChangeArrowheads="1"/>
          </p:cNvSpPr>
          <p:nvPr/>
        </p:nvSpPr>
        <p:spPr bwMode="auto">
          <a:xfrm>
            <a:off x="7158038" y="4114800"/>
            <a:ext cx="1211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Clr>
                <a:srgbClr val="FF00FF"/>
              </a:buClr>
              <a:buFont typeface="Monotype Sort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lfp(f)</a:t>
            </a:r>
          </a:p>
        </p:txBody>
      </p:sp>
      <p:sp>
        <p:nvSpPr>
          <p:cNvPr id="27657" name="Oval 28"/>
          <p:cNvSpPr>
            <a:spLocks noChangeArrowheads="1"/>
          </p:cNvSpPr>
          <p:nvPr/>
        </p:nvSpPr>
        <p:spPr bwMode="auto">
          <a:xfrm>
            <a:off x="1825625" y="482600"/>
            <a:ext cx="2225675" cy="63785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>
              <a:buClr>
                <a:srgbClr val="FF00FF"/>
              </a:buClr>
              <a:buFont typeface="Monotype Sorts" pitchFamily="2" charset="2"/>
              <a:buNone/>
            </a:pPr>
            <a:endParaRPr lang="en-US" smtClean="0">
              <a:solidFill>
                <a:srgbClr val="000099"/>
              </a:solidFill>
            </a:endParaRPr>
          </a:p>
        </p:txBody>
      </p: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2395538" y="482600"/>
            <a:ext cx="1042987" cy="6378575"/>
            <a:chOff x="4487" y="168"/>
            <a:chExt cx="657" cy="4018"/>
          </a:xfrm>
        </p:grpSpPr>
        <p:sp>
          <p:nvSpPr>
            <p:cNvPr id="25630" name="Text Box 30"/>
            <p:cNvSpPr txBox="1">
              <a:spLocks noChangeArrowheads="1"/>
            </p:cNvSpPr>
            <p:nvPr/>
          </p:nvSpPr>
          <p:spPr bwMode="auto">
            <a:xfrm>
              <a:off x="4766" y="3898"/>
              <a:ext cx="1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r>
                <a:rPr lang="en-US" smtClean="0">
                  <a:solidFill>
                    <a:srgbClr val="000099"/>
                  </a:solidFill>
                  <a:sym typeface="Math B" pitchFamily="2" charset="2"/>
                </a:rPr>
                <a:t></a:t>
              </a:r>
            </a:p>
          </p:txBody>
        </p:sp>
        <p:sp>
          <p:nvSpPr>
            <p:cNvPr id="25631" name="Text Box 31"/>
            <p:cNvSpPr txBox="1">
              <a:spLocks noChangeArrowheads="1"/>
            </p:cNvSpPr>
            <p:nvPr/>
          </p:nvSpPr>
          <p:spPr bwMode="auto">
            <a:xfrm>
              <a:off x="4696" y="168"/>
              <a:ext cx="2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r>
                <a:rPr lang="en-US" smtClean="0">
                  <a:solidFill>
                    <a:srgbClr val="000099"/>
                  </a:solidFill>
                  <a:sym typeface="Math B" pitchFamily="2" charset="2"/>
                </a:rPr>
                <a:t></a:t>
              </a:r>
            </a:p>
          </p:txBody>
        </p:sp>
        <p:sp>
          <p:nvSpPr>
            <p:cNvPr id="25632" name="Text Box 32"/>
            <p:cNvSpPr txBox="1">
              <a:spLocks noChangeArrowheads="1"/>
            </p:cNvSpPr>
            <p:nvPr/>
          </p:nvSpPr>
          <p:spPr bwMode="auto">
            <a:xfrm>
              <a:off x="4521" y="416"/>
              <a:ext cx="62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r>
                <a:rPr lang="en-US" smtClean="0">
                  <a:solidFill>
                    <a:srgbClr val="000099"/>
                  </a:solidFill>
                  <a:sym typeface="Math B" pitchFamily="2" charset="2"/>
                </a:rPr>
                <a:t>f</a:t>
              </a:r>
              <a:r>
                <a:rPr lang="en-US" baseline="30000" smtClean="0">
                  <a:solidFill>
                    <a:srgbClr val="000099"/>
                  </a:solidFill>
                  <a:sym typeface="Math B" pitchFamily="2" charset="2"/>
                </a:rPr>
                <a:t>#</a:t>
              </a:r>
              <a:r>
                <a:rPr lang="en-US" smtClean="0">
                  <a:solidFill>
                    <a:srgbClr val="000099"/>
                  </a:solidFill>
                  <a:sym typeface="Math B" pitchFamily="2" charset="2"/>
                </a:rPr>
                <a:t>()</a:t>
              </a:r>
            </a:p>
          </p:txBody>
        </p:sp>
        <p:sp>
          <p:nvSpPr>
            <p:cNvPr id="25633" name="Text Box 33"/>
            <p:cNvSpPr txBox="1">
              <a:spLocks noChangeArrowheads="1"/>
            </p:cNvSpPr>
            <p:nvPr/>
          </p:nvSpPr>
          <p:spPr bwMode="auto">
            <a:xfrm>
              <a:off x="4488" y="3670"/>
              <a:ext cx="62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r>
                <a:rPr lang="en-US" smtClean="0">
                  <a:solidFill>
                    <a:srgbClr val="000099"/>
                  </a:solidFill>
                  <a:sym typeface="Math B" pitchFamily="2" charset="2"/>
                </a:rPr>
                <a:t>f</a:t>
              </a:r>
              <a:r>
                <a:rPr lang="en-US" baseline="30000" smtClean="0">
                  <a:solidFill>
                    <a:srgbClr val="000099"/>
                  </a:solidFill>
                  <a:sym typeface="Math B" pitchFamily="2" charset="2"/>
                </a:rPr>
                <a:t>#</a:t>
              </a:r>
              <a:r>
                <a:rPr lang="en-US" smtClean="0">
                  <a:solidFill>
                    <a:srgbClr val="000099"/>
                  </a:solidFill>
                  <a:sym typeface="Math B" pitchFamily="2" charset="2"/>
                </a:rPr>
                <a:t>()</a:t>
              </a:r>
            </a:p>
          </p:txBody>
        </p:sp>
        <p:sp>
          <p:nvSpPr>
            <p:cNvPr id="25634" name="Text Box 34"/>
            <p:cNvSpPr txBox="1">
              <a:spLocks noChangeArrowheads="1"/>
            </p:cNvSpPr>
            <p:nvPr/>
          </p:nvSpPr>
          <p:spPr bwMode="auto">
            <a:xfrm>
              <a:off x="4521" y="766"/>
              <a:ext cx="62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r>
                <a:rPr lang="en-US" smtClean="0">
                  <a:solidFill>
                    <a:srgbClr val="000099"/>
                  </a:solidFill>
                  <a:sym typeface="Math B" pitchFamily="2" charset="2"/>
                </a:rPr>
                <a:t>f</a:t>
              </a:r>
              <a:r>
                <a:rPr lang="en-US" baseline="30000" smtClean="0">
                  <a:solidFill>
                    <a:srgbClr val="000099"/>
                  </a:solidFill>
                  <a:sym typeface="Math B" pitchFamily="2" charset="2"/>
                </a:rPr>
                <a:t>#2</a:t>
              </a:r>
              <a:r>
                <a:rPr lang="en-US" smtClean="0">
                  <a:solidFill>
                    <a:srgbClr val="000099"/>
                  </a:solidFill>
                  <a:sym typeface="Math B" pitchFamily="2" charset="2"/>
                </a:rPr>
                <a:t>()</a:t>
              </a:r>
            </a:p>
          </p:txBody>
        </p:sp>
        <p:sp>
          <p:nvSpPr>
            <p:cNvPr id="25635" name="Text Box 35"/>
            <p:cNvSpPr txBox="1">
              <a:spLocks noChangeArrowheads="1"/>
            </p:cNvSpPr>
            <p:nvPr/>
          </p:nvSpPr>
          <p:spPr bwMode="auto">
            <a:xfrm>
              <a:off x="4487" y="3382"/>
              <a:ext cx="62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r>
                <a:rPr lang="en-US" smtClean="0">
                  <a:solidFill>
                    <a:srgbClr val="000099"/>
                  </a:solidFill>
                  <a:sym typeface="Math B" pitchFamily="2" charset="2"/>
                </a:rPr>
                <a:t>f</a:t>
              </a:r>
              <a:r>
                <a:rPr lang="en-US" baseline="30000" smtClean="0">
                  <a:solidFill>
                    <a:srgbClr val="000099"/>
                  </a:solidFill>
                  <a:sym typeface="Math B" pitchFamily="2" charset="2"/>
                </a:rPr>
                <a:t>#2</a:t>
              </a:r>
              <a:r>
                <a:rPr lang="en-US" smtClean="0">
                  <a:solidFill>
                    <a:srgbClr val="000099"/>
                  </a:solidFill>
                  <a:sym typeface="Math B" pitchFamily="2" charset="2"/>
                </a:rPr>
                <a:t>()</a:t>
              </a:r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650875" y="3400425"/>
            <a:ext cx="1798638" cy="461963"/>
            <a:chOff x="3216" y="1056"/>
            <a:chExt cx="1133" cy="291"/>
          </a:xfrm>
        </p:grpSpPr>
        <p:sp>
          <p:nvSpPr>
            <p:cNvPr id="25628" name="Text Box 37"/>
            <p:cNvSpPr txBox="1">
              <a:spLocks noChangeArrowheads="1"/>
            </p:cNvSpPr>
            <p:nvPr/>
          </p:nvSpPr>
          <p:spPr bwMode="auto">
            <a:xfrm>
              <a:off x="3216" y="1056"/>
              <a:ext cx="91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r>
                <a:rPr lang="en-US" smtClean="0">
                  <a:solidFill>
                    <a:srgbClr val="000099"/>
                  </a:solidFill>
                </a:rPr>
                <a:t>f</a:t>
              </a:r>
              <a:r>
                <a:rPr lang="en-US" baseline="30000" smtClean="0">
                  <a:solidFill>
                    <a:srgbClr val="000099"/>
                  </a:solidFill>
                </a:rPr>
                <a:t>#</a:t>
              </a:r>
              <a:r>
                <a:rPr lang="en-US" smtClean="0">
                  <a:solidFill>
                    <a:srgbClr val="000099"/>
                  </a:solidFill>
                </a:rPr>
                <a:t>(y)</a:t>
              </a:r>
              <a:r>
                <a:rPr lang="en-US" smtClean="0">
                  <a:solidFill>
                    <a:srgbClr val="000099"/>
                  </a:solidFill>
                  <a:sym typeface="Math B" pitchFamily="2" charset="2"/>
                </a:rPr>
                <a:t>=y</a:t>
              </a:r>
            </a:p>
          </p:txBody>
        </p:sp>
        <p:sp>
          <p:nvSpPr>
            <p:cNvPr id="25629" name="Line 38"/>
            <p:cNvSpPr>
              <a:spLocks noChangeShapeType="1"/>
            </p:cNvSpPr>
            <p:nvPr/>
          </p:nvSpPr>
          <p:spPr bwMode="auto">
            <a:xfrm>
              <a:off x="3777" y="1219"/>
              <a:ext cx="5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endParaRPr lang="en-US" smtClean="0">
                <a:solidFill>
                  <a:srgbClr val="000099"/>
                </a:solidFill>
              </a:endParaRPr>
            </a:p>
          </p:txBody>
        </p:sp>
      </p:grp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650875" y="2784475"/>
            <a:ext cx="3019425" cy="4076700"/>
            <a:chOff x="3388" y="1618"/>
            <a:chExt cx="1902" cy="2568"/>
          </a:xfrm>
        </p:grpSpPr>
        <p:sp>
          <p:nvSpPr>
            <p:cNvPr id="25625" name="Oval 40"/>
            <p:cNvSpPr>
              <a:spLocks noChangeArrowheads="1"/>
            </p:cNvSpPr>
            <p:nvPr/>
          </p:nvSpPr>
          <p:spPr bwMode="auto">
            <a:xfrm>
              <a:off x="4349" y="1618"/>
              <a:ext cx="941" cy="256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 anchor="ctr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endParaRPr lang="en-US" smtClean="0">
                <a:solidFill>
                  <a:srgbClr val="000099"/>
                </a:solidFill>
              </a:endParaRPr>
            </a:p>
          </p:txBody>
        </p:sp>
        <p:sp>
          <p:nvSpPr>
            <p:cNvPr id="25626" name="Text Box 41"/>
            <p:cNvSpPr txBox="1">
              <a:spLocks noChangeArrowheads="1"/>
            </p:cNvSpPr>
            <p:nvPr/>
          </p:nvSpPr>
          <p:spPr bwMode="auto">
            <a:xfrm>
              <a:off x="3388" y="3526"/>
              <a:ext cx="91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r>
                <a:rPr lang="en-US" smtClean="0">
                  <a:solidFill>
                    <a:srgbClr val="000099"/>
                  </a:solidFill>
                </a:rPr>
                <a:t>f</a:t>
              </a:r>
              <a:r>
                <a:rPr lang="en-US" baseline="30000" smtClean="0">
                  <a:solidFill>
                    <a:srgbClr val="000099"/>
                  </a:solidFill>
                </a:rPr>
                <a:t>#</a:t>
              </a:r>
              <a:r>
                <a:rPr lang="en-US" smtClean="0">
                  <a:solidFill>
                    <a:srgbClr val="000099"/>
                  </a:solidFill>
                </a:rPr>
                <a:t>(y)</a:t>
              </a:r>
              <a:r>
                <a:rPr lang="en-US" smtClean="0">
                  <a:solidFill>
                    <a:srgbClr val="000099"/>
                  </a:solidFill>
                  <a:sym typeface="Math B" pitchFamily="2" charset="2"/>
                </a:rPr>
                <a:t>y</a:t>
              </a:r>
              <a:endParaRPr lang="en-US" smtClean="0">
                <a:solidFill>
                  <a:srgbClr val="000099"/>
                </a:solidFill>
              </a:endParaRPr>
            </a:p>
          </p:txBody>
        </p:sp>
        <p:sp>
          <p:nvSpPr>
            <p:cNvPr id="25627" name="Line 42"/>
            <p:cNvSpPr>
              <a:spLocks noChangeShapeType="1"/>
            </p:cNvSpPr>
            <p:nvPr/>
          </p:nvSpPr>
          <p:spPr bwMode="auto">
            <a:xfrm>
              <a:off x="3949" y="3689"/>
              <a:ext cx="5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endParaRPr lang="en-US" smtClean="0">
                <a:solidFill>
                  <a:srgbClr val="000099"/>
                </a:solidFill>
              </a:endParaRPr>
            </a:p>
          </p:txBody>
        </p:sp>
      </p:grp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530225" y="482600"/>
            <a:ext cx="3140075" cy="4076700"/>
            <a:chOff x="3312" y="168"/>
            <a:chExt cx="1978" cy="2568"/>
          </a:xfrm>
        </p:grpSpPr>
        <p:sp>
          <p:nvSpPr>
            <p:cNvPr id="25621" name="Oval 44"/>
            <p:cNvSpPr>
              <a:spLocks noChangeArrowheads="1"/>
            </p:cNvSpPr>
            <p:nvPr/>
          </p:nvSpPr>
          <p:spPr bwMode="auto">
            <a:xfrm>
              <a:off x="4349" y="168"/>
              <a:ext cx="941" cy="256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 anchor="ctr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endParaRPr lang="en-US" smtClean="0">
                <a:solidFill>
                  <a:srgbClr val="000099"/>
                </a:solidFill>
              </a:endParaRPr>
            </a:p>
          </p:txBody>
        </p:sp>
        <p:grpSp>
          <p:nvGrpSpPr>
            <p:cNvPr id="11" name="Group 45"/>
            <p:cNvGrpSpPr>
              <a:grpSpLocks/>
            </p:cNvGrpSpPr>
            <p:nvPr/>
          </p:nvGrpSpPr>
          <p:grpSpPr bwMode="auto">
            <a:xfrm>
              <a:off x="3312" y="1152"/>
              <a:ext cx="1133" cy="291"/>
              <a:chOff x="3216" y="1056"/>
              <a:chExt cx="1133" cy="291"/>
            </a:xfrm>
          </p:grpSpPr>
          <p:sp>
            <p:nvSpPr>
              <p:cNvPr id="25623" name="Text Box 46"/>
              <p:cNvSpPr txBox="1">
                <a:spLocks noChangeArrowheads="1"/>
              </p:cNvSpPr>
              <p:nvPr/>
            </p:nvSpPr>
            <p:spPr bwMode="auto">
              <a:xfrm>
                <a:off x="3216" y="1056"/>
                <a:ext cx="91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buClr>
                    <a:srgbClr val="FF00FF"/>
                  </a:buClr>
                  <a:buFont typeface="Monotype Sorts" pitchFamily="2" charset="2"/>
                  <a:buNone/>
                </a:pPr>
                <a:r>
                  <a:rPr lang="en-US" smtClean="0">
                    <a:solidFill>
                      <a:srgbClr val="000099"/>
                    </a:solidFill>
                  </a:rPr>
                  <a:t>f</a:t>
                </a:r>
                <a:r>
                  <a:rPr lang="en-US" baseline="30000" smtClean="0">
                    <a:solidFill>
                      <a:srgbClr val="000099"/>
                    </a:solidFill>
                  </a:rPr>
                  <a:t>#</a:t>
                </a:r>
                <a:r>
                  <a:rPr lang="en-US" smtClean="0">
                    <a:solidFill>
                      <a:srgbClr val="000099"/>
                    </a:solidFill>
                  </a:rPr>
                  <a:t>(y)</a:t>
                </a:r>
                <a:r>
                  <a:rPr lang="en-US" smtClean="0">
                    <a:solidFill>
                      <a:srgbClr val="000099"/>
                    </a:solidFill>
                    <a:sym typeface="Math B" pitchFamily="2" charset="2"/>
                  </a:rPr>
                  <a:t>y</a:t>
                </a:r>
              </a:p>
            </p:txBody>
          </p:sp>
          <p:sp>
            <p:nvSpPr>
              <p:cNvPr id="25624" name="Line 47"/>
              <p:cNvSpPr>
                <a:spLocks noChangeShapeType="1"/>
              </p:cNvSpPr>
              <p:nvPr/>
            </p:nvSpPr>
            <p:spPr bwMode="auto">
              <a:xfrm>
                <a:off x="3777" y="1219"/>
                <a:ext cx="5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buClr>
                    <a:srgbClr val="FF00FF"/>
                  </a:buClr>
                  <a:buFont typeface="Monotype Sorts" pitchFamily="2" charset="2"/>
                  <a:buNone/>
                </a:pPr>
                <a:endParaRPr lang="en-US" smtClean="0">
                  <a:solidFill>
                    <a:srgbClr val="000099"/>
                  </a:solidFill>
                </a:endParaRPr>
              </a:p>
            </p:txBody>
          </p:sp>
        </p:grpSp>
      </p:grpSp>
      <p:sp>
        <p:nvSpPr>
          <p:cNvPr id="27662" name="Text Box 48"/>
          <p:cNvSpPr txBox="1">
            <a:spLocks noChangeArrowheads="1"/>
          </p:cNvSpPr>
          <p:nvPr/>
        </p:nvSpPr>
        <p:spPr bwMode="auto">
          <a:xfrm>
            <a:off x="2328863" y="2501900"/>
            <a:ext cx="12112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Clr>
                <a:srgbClr val="FF00FF"/>
              </a:buClr>
              <a:buFont typeface="Monotype Sort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gfp(f</a:t>
            </a:r>
            <a:r>
              <a:rPr lang="en-US" baseline="30000" smtClean="0">
                <a:solidFill>
                  <a:srgbClr val="000099"/>
                </a:solidFill>
              </a:rPr>
              <a:t>#</a:t>
            </a:r>
            <a:r>
              <a:rPr lang="en-US" smtClean="0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27663" name="Text Box 49"/>
          <p:cNvSpPr txBox="1">
            <a:spLocks noChangeArrowheads="1"/>
          </p:cNvSpPr>
          <p:nvPr/>
        </p:nvSpPr>
        <p:spPr bwMode="auto">
          <a:xfrm>
            <a:off x="2430463" y="4330700"/>
            <a:ext cx="12112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Clr>
                <a:srgbClr val="FF00FF"/>
              </a:buClr>
              <a:buFont typeface="Monotype Sort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lfp(f</a:t>
            </a:r>
            <a:r>
              <a:rPr lang="en-US" baseline="30000" smtClean="0">
                <a:solidFill>
                  <a:srgbClr val="000099"/>
                </a:solidFill>
              </a:rPr>
              <a:t>#</a:t>
            </a:r>
            <a:r>
              <a:rPr lang="en-US" smtClean="0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27664" name="AutoShape 72"/>
          <p:cNvSpPr>
            <a:spLocks noChangeArrowheads="1"/>
          </p:cNvSpPr>
          <p:nvPr/>
        </p:nvSpPr>
        <p:spPr bwMode="auto">
          <a:xfrm>
            <a:off x="2838450" y="3443288"/>
            <a:ext cx="198438" cy="2159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Clr>
                <a:srgbClr val="FF00FF"/>
              </a:buClr>
              <a:buFont typeface="Monotype Sorts" pitchFamily="2" charset="2"/>
              <a:buNone/>
            </a:pPr>
            <a:endParaRPr lang="en-US" smtClean="0">
              <a:solidFill>
                <a:srgbClr val="000099"/>
              </a:solidFill>
            </a:endParaRPr>
          </a:p>
        </p:txBody>
      </p:sp>
      <p:grpSp>
        <p:nvGrpSpPr>
          <p:cNvPr id="12" name="Group 50"/>
          <p:cNvGrpSpPr>
            <a:grpSpLocks/>
          </p:cNvGrpSpPr>
          <p:nvPr/>
        </p:nvGrpSpPr>
        <p:grpSpPr bwMode="auto">
          <a:xfrm>
            <a:off x="3036888" y="2727325"/>
            <a:ext cx="5230812" cy="914400"/>
            <a:chOff x="3036888" y="2727324"/>
            <a:chExt cx="5230812" cy="914400"/>
          </a:xfrm>
        </p:grpSpPr>
        <p:sp>
          <p:nvSpPr>
            <p:cNvPr id="25619" name="Line 73"/>
            <p:cNvSpPr>
              <a:spLocks noChangeShapeType="1"/>
            </p:cNvSpPr>
            <p:nvPr/>
          </p:nvSpPr>
          <p:spPr bwMode="auto">
            <a:xfrm flipV="1">
              <a:off x="3036888" y="2727324"/>
              <a:ext cx="5230812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2075" tIns="46038" rIns="92075" bIns="46038" anchor="ctr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endParaRPr lang="en-US" smtClean="0">
                <a:solidFill>
                  <a:srgbClr val="000099"/>
                </a:solidFill>
              </a:endParaRPr>
            </a:p>
          </p:txBody>
        </p:sp>
        <p:sp>
          <p:nvSpPr>
            <p:cNvPr id="25620" name="Text Box 74"/>
            <p:cNvSpPr txBox="1">
              <a:spLocks noChangeArrowheads="1"/>
            </p:cNvSpPr>
            <p:nvPr/>
          </p:nvSpPr>
          <p:spPr bwMode="auto">
            <a:xfrm>
              <a:off x="5045075" y="2727325"/>
              <a:ext cx="666750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r>
                <a:rPr lang="en-US" smtClean="0">
                  <a:solidFill>
                    <a:srgbClr val="000099"/>
                  </a:solidFill>
                  <a:sym typeface="Symbol" pitchFamily="18" charset="2"/>
                </a:rPr>
                <a:t></a:t>
              </a:r>
            </a:p>
          </p:txBody>
        </p:sp>
      </p:grp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670300" y="266700"/>
            <a:ext cx="3155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00FF"/>
              </a:buClr>
              <a:buFont typeface="Monotype Sorts" pitchFamily="2" charset="2"/>
              <a:buNone/>
            </a:pP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a: f((a)) </a:t>
            </a:r>
            <a:r>
              <a:rPr lang="en-US" smtClean="0">
                <a:solidFill>
                  <a:srgbClr val="000099"/>
                </a:solidFill>
                <a:sym typeface="Math B" pitchFamily="2" charset="2"/>
              </a:rPr>
              <a:t>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 (f</a:t>
            </a:r>
            <a:r>
              <a:rPr lang="en-US" baseline="30000" smtClean="0">
                <a:solidFill>
                  <a:srgbClr val="000099"/>
                </a:solidFill>
                <a:sym typeface="Symbol" pitchFamily="18" charset="2"/>
              </a:rPr>
              <a:t>#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(a))</a:t>
            </a:r>
            <a:r>
              <a:rPr lang="en-US" smtClean="0">
                <a:solidFill>
                  <a:srgbClr val="000099"/>
                </a:solidFill>
                <a:sym typeface="Math B" pitchFamily="2" charset="2"/>
              </a:rPr>
              <a:t> 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 </a:t>
            </a:r>
            <a:endParaRPr lang="en-US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  <p:bldP spid="27655" grpId="0"/>
      <p:bldP spid="27656" grpId="0"/>
      <p:bldP spid="27657" grpId="0" animBg="1"/>
      <p:bldP spid="27662" grpId="0"/>
      <p:bldP spid="27663" grpId="0"/>
      <p:bldP spid="27664" grpId="0" animBg="1"/>
      <p:bldP spid="27664" grpId="1" animBg="1"/>
      <p:bldP spid="4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Finite Height Case</a:t>
            </a:r>
          </a:p>
        </p:txBody>
      </p:sp>
      <p:sp>
        <p:nvSpPr>
          <p:cNvPr id="309253" name="Oval 5"/>
          <p:cNvSpPr>
            <a:spLocks noChangeArrowheads="1"/>
          </p:cNvSpPr>
          <p:nvPr/>
        </p:nvSpPr>
        <p:spPr bwMode="auto">
          <a:xfrm>
            <a:off x="1008063" y="5984875"/>
            <a:ext cx="428625" cy="617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Clr>
                <a:srgbClr val="000099"/>
              </a:buClr>
              <a:buFont typeface="Monotype Sorts" pitchFamily="2" charset="2"/>
              <a:buNone/>
            </a:pPr>
            <a:r>
              <a:rPr lang="en-US" smtClean="0">
                <a:solidFill>
                  <a:srgbClr val="000099"/>
                </a:solidFill>
                <a:sym typeface="Math B" pitchFamily="2" charset="2"/>
              </a:rPr>
              <a:t></a:t>
            </a:r>
          </a:p>
        </p:txBody>
      </p:sp>
      <p:sp>
        <p:nvSpPr>
          <p:cNvPr id="309254" name="Oval 6"/>
          <p:cNvSpPr>
            <a:spLocks noChangeArrowheads="1"/>
          </p:cNvSpPr>
          <p:nvPr/>
        </p:nvSpPr>
        <p:spPr bwMode="auto">
          <a:xfrm>
            <a:off x="1008063" y="4629150"/>
            <a:ext cx="409575" cy="617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Clr>
                <a:srgbClr val="000099"/>
              </a:buClr>
              <a:buFont typeface="Monotype Sorts" pitchFamily="2" charset="2"/>
              <a:buNone/>
            </a:pPr>
            <a:r>
              <a:rPr lang="he-IL" smtClean="0">
                <a:solidFill>
                  <a:srgbClr val="000099"/>
                </a:solidFill>
                <a:cs typeface="Times New Roman" pitchFamily="18" charset="0"/>
                <a:sym typeface="Math B" pitchFamily="2" charset="2"/>
              </a:rPr>
              <a:t>  </a:t>
            </a:r>
            <a:endParaRPr lang="en-US" smtClean="0">
              <a:solidFill>
                <a:srgbClr val="000099"/>
              </a:solidFill>
              <a:cs typeface="Times New Roman" pitchFamily="18" charset="0"/>
              <a:sym typeface="Math B" pitchFamily="2" charset="2"/>
            </a:endParaRPr>
          </a:p>
        </p:txBody>
      </p:sp>
      <p:sp>
        <p:nvSpPr>
          <p:cNvPr id="309256" name="Oval 8"/>
          <p:cNvSpPr>
            <a:spLocks noChangeArrowheads="1"/>
          </p:cNvSpPr>
          <p:nvPr/>
        </p:nvSpPr>
        <p:spPr bwMode="auto">
          <a:xfrm>
            <a:off x="1008063" y="3273425"/>
            <a:ext cx="409575" cy="617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Clr>
                <a:srgbClr val="000099"/>
              </a:buClr>
              <a:buFont typeface="Monotype Sorts" pitchFamily="2" charset="2"/>
              <a:buNone/>
            </a:pPr>
            <a:r>
              <a:rPr lang="he-IL" smtClean="0">
                <a:solidFill>
                  <a:srgbClr val="000099"/>
                </a:solidFill>
                <a:cs typeface="Times New Roman" pitchFamily="18" charset="0"/>
                <a:sym typeface="Math B" pitchFamily="2" charset="2"/>
              </a:rPr>
              <a:t>  </a:t>
            </a:r>
            <a:endParaRPr lang="en-US" smtClean="0">
              <a:solidFill>
                <a:srgbClr val="000099"/>
              </a:solidFill>
              <a:cs typeface="Times New Roman" pitchFamily="18" charset="0"/>
              <a:sym typeface="Math B" pitchFamily="2" charset="2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915988" y="5246688"/>
            <a:ext cx="501650" cy="738187"/>
            <a:chOff x="577" y="3305"/>
            <a:chExt cx="316" cy="465"/>
          </a:xfrm>
        </p:grpSpPr>
        <p:cxnSp>
          <p:nvCxnSpPr>
            <p:cNvPr id="26674" name="AutoShape 12"/>
            <p:cNvCxnSpPr>
              <a:cxnSpLocks noChangeShapeType="1"/>
              <a:stCxn id="309253" idx="0"/>
            </p:cNvCxnSpPr>
            <p:nvPr/>
          </p:nvCxnSpPr>
          <p:spPr bwMode="auto">
            <a:xfrm flipH="1" flipV="1">
              <a:off x="764" y="3305"/>
              <a:ext cx="6" cy="46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6675" name="Text Box 13"/>
            <p:cNvSpPr txBox="1">
              <a:spLocks noChangeArrowheads="1"/>
            </p:cNvSpPr>
            <p:nvPr/>
          </p:nvSpPr>
          <p:spPr bwMode="auto">
            <a:xfrm>
              <a:off x="577" y="3476"/>
              <a:ext cx="3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r>
                <a:rPr lang="en-US" smtClean="0">
                  <a:solidFill>
                    <a:srgbClr val="000099"/>
                  </a:solidFill>
                  <a:cs typeface="Times New Roman" pitchFamily="18" charset="0"/>
                </a:rPr>
                <a:t>f</a:t>
              </a:r>
              <a:r>
                <a:rPr lang="en-US" baseline="30000" smtClean="0">
                  <a:solidFill>
                    <a:srgbClr val="000099"/>
                  </a:solidFill>
                  <a:cs typeface="Times New Roman" pitchFamily="18" charset="0"/>
                </a:rPr>
                <a:t>#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915988" y="3890963"/>
            <a:ext cx="501650" cy="738187"/>
            <a:chOff x="577" y="2451"/>
            <a:chExt cx="316" cy="465"/>
          </a:xfrm>
        </p:grpSpPr>
        <p:cxnSp>
          <p:nvCxnSpPr>
            <p:cNvPr id="26672" name="AutoShape 10"/>
            <p:cNvCxnSpPr>
              <a:cxnSpLocks noChangeShapeType="1"/>
              <a:stCxn id="309254" idx="0"/>
              <a:endCxn id="309256" idx="4"/>
            </p:cNvCxnSpPr>
            <p:nvPr/>
          </p:nvCxnSpPr>
          <p:spPr bwMode="auto">
            <a:xfrm flipV="1">
              <a:off x="764" y="2451"/>
              <a:ext cx="0" cy="46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6673" name="Text Box 14"/>
            <p:cNvSpPr txBox="1">
              <a:spLocks noChangeArrowheads="1"/>
            </p:cNvSpPr>
            <p:nvPr/>
          </p:nvSpPr>
          <p:spPr bwMode="auto">
            <a:xfrm>
              <a:off x="577" y="2628"/>
              <a:ext cx="3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r>
                <a:rPr lang="en-US" smtClean="0">
                  <a:solidFill>
                    <a:srgbClr val="000099"/>
                  </a:solidFill>
                  <a:cs typeface="Times New Roman" pitchFamily="18" charset="0"/>
                </a:rPr>
                <a:t>f</a:t>
              </a:r>
              <a:r>
                <a:rPr lang="en-US" baseline="30000" smtClean="0">
                  <a:solidFill>
                    <a:srgbClr val="000099"/>
                  </a:solidFill>
                  <a:cs typeface="Times New Roman" pitchFamily="18" charset="0"/>
                </a:rPr>
                <a:t>#</a:t>
              </a:r>
            </a:p>
          </p:txBody>
        </p:sp>
      </p:grpSp>
      <p:sp>
        <p:nvSpPr>
          <p:cNvPr id="309274" name="Text Box 26"/>
          <p:cNvSpPr txBox="1">
            <a:spLocks noChangeArrowheads="1"/>
          </p:cNvSpPr>
          <p:nvPr/>
        </p:nvSpPr>
        <p:spPr bwMode="auto">
          <a:xfrm>
            <a:off x="0" y="2635250"/>
            <a:ext cx="915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Clr>
                <a:srgbClr val="FF00FF"/>
              </a:buClr>
              <a:buFont typeface="Monotype Sorts" pitchFamily="2" charset="2"/>
              <a:buNone/>
            </a:pPr>
            <a:r>
              <a:rPr lang="en-US" sz="2000" smtClean="0">
                <a:solidFill>
                  <a:srgbClr val="000099"/>
                </a:solidFill>
              </a:rPr>
              <a:t>Lfp(f</a:t>
            </a:r>
            <a:r>
              <a:rPr lang="en-US" sz="2000" baseline="30000" smtClean="0">
                <a:solidFill>
                  <a:srgbClr val="000099"/>
                </a:solidFill>
              </a:rPr>
              <a:t>#</a:t>
            </a:r>
            <a:r>
              <a:rPr lang="en-US" sz="2000" smtClean="0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309275" name="Oval 27"/>
          <p:cNvSpPr>
            <a:spLocks noChangeArrowheads="1"/>
          </p:cNvSpPr>
          <p:nvPr/>
        </p:nvSpPr>
        <p:spPr bwMode="auto">
          <a:xfrm>
            <a:off x="7178675" y="5984875"/>
            <a:ext cx="428625" cy="617538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Clr>
                <a:srgbClr val="000099"/>
              </a:buClr>
              <a:buFont typeface="Monotype Sorts" pitchFamily="2" charset="2"/>
              <a:buNone/>
            </a:pPr>
            <a:r>
              <a:rPr lang="en-US" smtClean="0">
                <a:solidFill>
                  <a:srgbClr val="0000FF"/>
                </a:solidFill>
                <a:sym typeface="Math B" pitchFamily="2" charset="2"/>
              </a:rPr>
              <a:t></a:t>
            </a:r>
          </a:p>
        </p:txBody>
      </p:sp>
      <p:sp>
        <p:nvSpPr>
          <p:cNvPr id="309276" name="Oval 28"/>
          <p:cNvSpPr>
            <a:spLocks noChangeArrowheads="1"/>
          </p:cNvSpPr>
          <p:nvPr/>
        </p:nvSpPr>
        <p:spPr bwMode="auto">
          <a:xfrm>
            <a:off x="7188200" y="3862388"/>
            <a:ext cx="409575" cy="617537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Clr>
                <a:srgbClr val="000099"/>
              </a:buClr>
              <a:buFont typeface="Monotype Sorts" pitchFamily="2" charset="2"/>
              <a:buNone/>
            </a:pPr>
            <a:r>
              <a:rPr lang="he-IL" smtClean="0">
                <a:solidFill>
                  <a:srgbClr val="0000FF"/>
                </a:solidFill>
                <a:cs typeface="Times New Roman" pitchFamily="18" charset="0"/>
                <a:sym typeface="Math B" pitchFamily="2" charset="2"/>
              </a:rPr>
              <a:t>  </a:t>
            </a:r>
            <a:endParaRPr lang="en-US" smtClean="0">
              <a:solidFill>
                <a:srgbClr val="0000FF"/>
              </a:solidFill>
              <a:cs typeface="Times New Roman" pitchFamily="18" charset="0"/>
              <a:sym typeface="Math B" pitchFamily="2" charset="2"/>
            </a:endParaRPr>
          </a:p>
        </p:txBody>
      </p: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1436688" y="5837238"/>
            <a:ext cx="5715000" cy="457200"/>
            <a:chOff x="905" y="3677"/>
            <a:chExt cx="3600" cy="288"/>
          </a:xfrm>
        </p:grpSpPr>
        <p:sp>
          <p:nvSpPr>
            <p:cNvPr id="26670" name="Text Box 31"/>
            <p:cNvSpPr txBox="1">
              <a:spLocks noChangeArrowheads="1"/>
            </p:cNvSpPr>
            <p:nvPr/>
          </p:nvSpPr>
          <p:spPr bwMode="auto">
            <a:xfrm>
              <a:off x="2236" y="3677"/>
              <a:ext cx="2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r>
                <a:rPr lang="en-US" smtClean="0">
                  <a:solidFill>
                    <a:srgbClr val="000099"/>
                  </a:solidFill>
                  <a:sym typeface="Symbol" pitchFamily="18" charset="2"/>
                </a:rPr>
                <a:t></a:t>
              </a:r>
            </a:p>
          </p:txBody>
        </p:sp>
        <p:cxnSp>
          <p:nvCxnSpPr>
            <p:cNvPr id="26671" name="AutoShape 32"/>
            <p:cNvCxnSpPr>
              <a:cxnSpLocks noChangeShapeType="1"/>
              <a:stCxn id="309253" idx="6"/>
              <a:endCxn id="309275" idx="2"/>
            </p:cNvCxnSpPr>
            <p:nvPr/>
          </p:nvCxnSpPr>
          <p:spPr bwMode="auto">
            <a:xfrm>
              <a:off x="905" y="3965"/>
              <a:ext cx="36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309281" name="Oval 33"/>
          <p:cNvSpPr>
            <a:spLocks noChangeArrowheads="1"/>
          </p:cNvSpPr>
          <p:nvPr/>
        </p:nvSpPr>
        <p:spPr bwMode="auto">
          <a:xfrm>
            <a:off x="7188200" y="4991100"/>
            <a:ext cx="409575" cy="617538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Clr>
                <a:srgbClr val="000099"/>
              </a:buClr>
              <a:buFont typeface="Monotype Sorts" pitchFamily="2" charset="2"/>
              <a:buNone/>
            </a:pPr>
            <a:r>
              <a:rPr lang="he-IL" smtClean="0">
                <a:solidFill>
                  <a:srgbClr val="0000FF"/>
                </a:solidFill>
                <a:cs typeface="Times New Roman" pitchFamily="18" charset="0"/>
                <a:sym typeface="Math B" pitchFamily="2" charset="2"/>
              </a:rPr>
              <a:t>  </a:t>
            </a:r>
            <a:endParaRPr lang="en-US" smtClean="0">
              <a:solidFill>
                <a:srgbClr val="0000FF"/>
              </a:solidFill>
              <a:cs typeface="Times New Roman" pitchFamily="18" charset="0"/>
              <a:sym typeface="Math B" pitchFamily="2" charset="2"/>
            </a:endParaRPr>
          </a:p>
        </p:txBody>
      </p:sp>
      <p:grpSp>
        <p:nvGrpSpPr>
          <p:cNvPr id="5" name="Group 69"/>
          <p:cNvGrpSpPr>
            <a:grpSpLocks/>
          </p:cNvGrpSpPr>
          <p:nvPr/>
        </p:nvGrpSpPr>
        <p:grpSpPr bwMode="auto">
          <a:xfrm>
            <a:off x="7188200" y="5608638"/>
            <a:ext cx="411163" cy="457200"/>
            <a:chOff x="4629" y="3533"/>
            <a:chExt cx="259" cy="288"/>
          </a:xfrm>
        </p:grpSpPr>
        <p:cxnSp>
          <p:nvCxnSpPr>
            <p:cNvPr id="26668" name="AutoShape 38"/>
            <p:cNvCxnSpPr>
              <a:cxnSpLocks noChangeShapeType="1"/>
              <a:stCxn id="309275" idx="0"/>
              <a:endCxn id="309281" idx="4"/>
            </p:cNvCxnSpPr>
            <p:nvPr/>
          </p:nvCxnSpPr>
          <p:spPr bwMode="auto">
            <a:xfrm flipH="1" flipV="1">
              <a:off x="4629" y="3533"/>
              <a:ext cx="11" cy="2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6669" name="Text Box 39"/>
            <p:cNvSpPr txBox="1">
              <a:spLocks noChangeArrowheads="1"/>
            </p:cNvSpPr>
            <p:nvPr/>
          </p:nvSpPr>
          <p:spPr bwMode="auto">
            <a:xfrm>
              <a:off x="4629" y="3533"/>
              <a:ext cx="2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r>
                <a:rPr lang="en-US" smtClean="0">
                  <a:solidFill>
                    <a:srgbClr val="0000FF"/>
                  </a:solidFill>
                </a:rPr>
                <a:t>f</a:t>
              </a:r>
            </a:p>
          </p:txBody>
        </p:sp>
      </p:grp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7156450" y="4451350"/>
            <a:ext cx="474663" cy="787400"/>
            <a:chOff x="4629" y="2804"/>
            <a:chExt cx="299" cy="496"/>
          </a:xfrm>
        </p:grpSpPr>
        <p:cxnSp>
          <p:nvCxnSpPr>
            <p:cNvPr id="26666" name="AutoShape 41"/>
            <p:cNvCxnSpPr>
              <a:cxnSpLocks noChangeShapeType="1"/>
              <a:stCxn id="309281" idx="0"/>
              <a:endCxn id="309276" idx="4"/>
            </p:cNvCxnSpPr>
            <p:nvPr/>
          </p:nvCxnSpPr>
          <p:spPr bwMode="auto">
            <a:xfrm flipV="1">
              <a:off x="4629" y="2822"/>
              <a:ext cx="0" cy="3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</p:cxnSp>
        <p:sp>
          <p:nvSpPr>
            <p:cNvPr id="26667" name="Text Box 43"/>
            <p:cNvSpPr txBox="1">
              <a:spLocks noChangeArrowheads="1"/>
            </p:cNvSpPr>
            <p:nvPr/>
          </p:nvSpPr>
          <p:spPr bwMode="auto">
            <a:xfrm rot="-5542062">
              <a:off x="4536" y="2908"/>
              <a:ext cx="4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r>
                <a:rPr lang="en-US" smtClean="0">
                  <a:solidFill>
                    <a:srgbClr val="000099"/>
                  </a:solidFill>
                  <a:sym typeface="Math B" pitchFamily="2" charset="2"/>
                </a:rPr>
                <a:t></a:t>
              </a:r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1417638" y="4141788"/>
            <a:ext cx="5716587" cy="796925"/>
            <a:chOff x="893" y="2609"/>
            <a:chExt cx="3601" cy="502"/>
          </a:xfrm>
        </p:grpSpPr>
        <p:cxnSp>
          <p:nvCxnSpPr>
            <p:cNvPr id="26664" name="AutoShape 44"/>
            <p:cNvCxnSpPr>
              <a:cxnSpLocks noChangeShapeType="1"/>
              <a:stCxn id="309254" idx="6"/>
            </p:cNvCxnSpPr>
            <p:nvPr/>
          </p:nvCxnSpPr>
          <p:spPr bwMode="auto">
            <a:xfrm flipV="1">
              <a:off x="893" y="2628"/>
              <a:ext cx="3601" cy="4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6665" name="Text Box 45"/>
            <p:cNvSpPr txBox="1">
              <a:spLocks noChangeArrowheads="1"/>
            </p:cNvSpPr>
            <p:nvPr/>
          </p:nvSpPr>
          <p:spPr bwMode="auto">
            <a:xfrm>
              <a:off x="2274" y="2609"/>
              <a:ext cx="2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r>
                <a:rPr lang="en-US" smtClean="0">
                  <a:solidFill>
                    <a:srgbClr val="000099"/>
                  </a:solidFill>
                  <a:sym typeface="Symbol" pitchFamily="18" charset="2"/>
                </a:rPr>
                <a:t></a:t>
              </a:r>
            </a:p>
          </p:txBody>
        </p:sp>
      </p:grpSp>
      <p:sp>
        <p:nvSpPr>
          <p:cNvPr id="309294" name="Oval 46"/>
          <p:cNvSpPr>
            <a:spLocks noChangeArrowheads="1"/>
          </p:cNvSpPr>
          <p:nvPr/>
        </p:nvSpPr>
        <p:spPr bwMode="auto">
          <a:xfrm>
            <a:off x="7188200" y="2895600"/>
            <a:ext cx="409575" cy="617538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Clr>
                <a:srgbClr val="000099"/>
              </a:buClr>
              <a:buFont typeface="Monotype Sorts" pitchFamily="2" charset="2"/>
              <a:buNone/>
            </a:pPr>
            <a:r>
              <a:rPr lang="he-IL" smtClean="0">
                <a:solidFill>
                  <a:srgbClr val="0000FF"/>
                </a:solidFill>
                <a:cs typeface="Times New Roman" pitchFamily="18" charset="0"/>
                <a:sym typeface="Math B" pitchFamily="2" charset="2"/>
              </a:rPr>
              <a:t>  </a:t>
            </a:r>
            <a:endParaRPr lang="en-US" smtClean="0">
              <a:solidFill>
                <a:srgbClr val="0000FF"/>
              </a:solidFill>
              <a:cs typeface="Times New Roman" pitchFamily="18" charset="0"/>
              <a:sym typeface="Math B" pitchFamily="2" charset="2"/>
            </a:endParaRPr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7188200" y="3479800"/>
            <a:ext cx="411163" cy="457200"/>
            <a:chOff x="4625" y="2192"/>
            <a:chExt cx="259" cy="288"/>
          </a:xfrm>
        </p:grpSpPr>
        <p:cxnSp>
          <p:nvCxnSpPr>
            <p:cNvPr id="26662" name="AutoShape 47"/>
            <p:cNvCxnSpPr>
              <a:cxnSpLocks noChangeShapeType="1"/>
              <a:stCxn id="309276" idx="0"/>
              <a:endCxn id="309294" idx="4"/>
            </p:cNvCxnSpPr>
            <p:nvPr/>
          </p:nvCxnSpPr>
          <p:spPr bwMode="auto">
            <a:xfrm flipV="1">
              <a:off x="4629" y="2213"/>
              <a:ext cx="3" cy="2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6663" name="Text Box 48"/>
            <p:cNvSpPr txBox="1">
              <a:spLocks noChangeArrowheads="1"/>
            </p:cNvSpPr>
            <p:nvPr/>
          </p:nvSpPr>
          <p:spPr bwMode="auto">
            <a:xfrm>
              <a:off x="4625" y="2192"/>
              <a:ext cx="2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r>
                <a:rPr lang="en-US" smtClean="0">
                  <a:solidFill>
                    <a:srgbClr val="0000FF"/>
                  </a:solidFill>
                </a:rPr>
                <a:t>f</a:t>
              </a:r>
            </a:p>
          </p:txBody>
        </p:sp>
      </p:grp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774700" y="2635250"/>
            <a:ext cx="935038" cy="730250"/>
            <a:chOff x="488" y="1660"/>
            <a:chExt cx="589" cy="460"/>
          </a:xfrm>
        </p:grpSpPr>
        <p:sp>
          <p:nvSpPr>
            <p:cNvPr id="26660" name="Text Box 24"/>
            <p:cNvSpPr txBox="1">
              <a:spLocks noChangeArrowheads="1"/>
            </p:cNvSpPr>
            <p:nvPr/>
          </p:nvSpPr>
          <p:spPr bwMode="auto">
            <a:xfrm>
              <a:off x="488" y="1660"/>
              <a:ext cx="5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r>
                <a:rPr lang="en-US" smtClean="0">
                  <a:solidFill>
                    <a:srgbClr val="000099"/>
                  </a:solidFill>
                </a:rPr>
                <a:t>f</a:t>
              </a:r>
              <a:r>
                <a:rPr lang="en-US" baseline="30000" smtClean="0">
                  <a:solidFill>
                    <a:srgbClr val="000099"/>
                  </a:solidFill>
                </a:rPr>
                <a:t>#</a:t>
              </a:r>
            </a:p>
          </p:txBody>
        </p:sp>
        <p:cxnSp>
          <p:nvCxnSpPr>
            <p:cNvPr id="26661" name="AutoShape 49"/>
            <p:cNvCxnSpPr>
              <a:cxnSpLocks noChangeShapeType="1"/>
              <a:stCxn id="309256" idx="1"/>
              <a:endCxn id="309256" idx="7"/>
            </p:cNvCxnSpPr>
            <p:nvPr/>
          </p:nvCxnSpPr>
          <p:spPr bwMode="auto">
            <a:xfrm rot="5400000" flipV="1">
              <a:off x="763" y="2029"/>
              <a:ext cx="1" cy="182"/>
            </a:xfrm>
            <a:prstGeom prst="curvedConnector3">
              <a:avLst>
                <a:gd name="adj1" fmla="val -2010000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309299" name="Oval 51"/>
          <p:cNvSpPr>
            <a:spLocks noChangeArrowheads="1"/>
          </p:cNvSpPr>
          <p:nvPr/>
        </p:nvSpPr>
        <p:spPr bwMode="auto">
          <a:xfrm>
            <a:off x="7188200" y="601663"/>
            <a:ext cx="409575" cy="617537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>
              <a:buClr>
                <a:srgbClr val="000099"/>
              </a:buClr>
              <a:buFont typeface="Monotype Sorts" pitchFamily="2" charset="2"/>
              <a:buNone/>
            </a:pPr>
            <a:r>
              <a:rPr lang="he-IL" smtClean="0">
                <a:solidFill>
                  <a:srgbClr val="0000FF"/>
                </a:solidFill>
                <a:cs typeface="Times New Roman" pitchFamily="18" charset="0"/>
                <a:sym typeface="Math B" pitchFamily="2" charset="2"/>
              </a:rPr>
              <a:t>  </a:t>
            </a:r>
            <a:endParaRPr lang="en-US" smtClean="0">
              <a:solidFill>
                <a:srgbClr val="0000FF"/>
              </a:solidFill>
              <a:cs typeface="Times New Roman" pitchFamily="18" charset="0"/>
              <a:sym typeface="Math B" pitchFamily="2" charset="2"/>
            </a:endParaRPr>
          </a:p>
        </p:txBody>
      </p:sp>
      <p:sp>
        <p:nvSpPr>
          <p:cNvPr id="309300" name="Oval 52"/>
          <p:cNvSpPr>
            <a:spLocks noChangeArrowheads="1"/>
          </p:cNvSpPr>
          <p:nvPr/>
        </p:nvSpPr>
        <p:spPr bwMode="auto">
          <a:xfrm>
            <a:off x="7188200" y="1885950"/>
            <a:ext cx="409575" cy="617538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Clr>
                <a:srgbClr val="000099"/>
              </a:buClr>
              <a:buFont typeface="Monotype Sorts" pitchFamily="2" charset="2"/>
              <a:buNone/>
            </a:pPr>
            <a:r>
              <a:rPr lang="he-IL" smtClean="0">
                <a:solidFill>
                  <a:srgbClr val="0000FF"/>
                </a:solidFill>
                <a:cs typeface="Times New Roman" pitchFamily="18" charset="0"/>
                <a:sym typeface="Math B" pitchFamily="2" charset="2"/>
              </a:rPr>
              <a:t>  </a:t>
            </a:r>
            <a:endParaRPr lang="en-US" smtClean="0">
              <a:solidFill>
                <a:srgbClr val="0000FF"/>
              </a:solidFill>
              <a:cs typeface="Times New Roman" pitchFamily="18" charset="0"/>
              <a:sym typeface="Math B" pitchFamily="2" charset="2"/>
            </a:endParaRPr>
          </a:p>
        </p:txBody>
      </p:sp>
      <p:grpSp>
        <p:nvGrpSpPr>
          <p:cNvPr id="10" name="Group 82"/>
          <p:cNvGrpSpPr>
            <a:grpSpLocks/>
          </p:cNvGrpSpPr>
          <p:nvPr/>
        </p:nvGrpSpPr>
        <p:grpSpPr bwMode="auto">
          <a:xfrm>
            <a:off x="7115175" y="1198563"/>
            <a:ext cx="1484313" cy="1116012"/>
            <a:chOff x="4482" y="755"/>
            <a:chExt cx="935" cy="703"/>
          </a:xfrm>
        </p:grpSpPr>
        <p:sp>
          <p:nvSpPr>
            <p:cNvPr id="26652" name="Text Box 57"/>
            <p:cNvSpPr txBox="1">
              <a:spLocks noChangeArrowheads="1"/>
            </p:cNvSpPr>
            <p:nvPr/>
          </p:nvSpPr>
          <p:spPr bwMode="auto">
            <a:xfrm>
              <a:off x="4840" y="1208"/>
              <a:ext cx="57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r>
                <a:rPr lang="en-US" sz="2000" smtClean="0">
                  <a:solidFill>
                    <a:srgbClr val="000099"/>
                  </a:solidFill>
                </a:rPr>
                <a:t>Lfp(f)</a:t>
              </a:r>
            </a:p>
          </p:txBody>
        </p:sp>
        <p:grpSp>
          <p:nvGrpSpPr>
            <p:cNvPr id="11" name="Group 81"/>
            <p:cNvGrpSpPr>
              <a:grpSpLocks/>
            </p:cNvGrpSpPr>
            <p:nvPr/>
          </p:nvGrpSpPr>
          <p:grpSpPr bwMode="auto">
            <a:xfrm>
              <a:off x="4482" y="755"/>
              <a:ext cx="581" cy="496"/>
              <a:chOff x="4482" y="755"/>
              <a:chExt cx="581" cy="496"/>
            </a:xfrm>
          </p:grpSpPr>
          <p:grpSp>
            <p:nvGrpSpPr>
              <p:cNvPr id="12" name="Group 73"/>
              <p:cNvGrpSpPr>
                <a:grpSpLocks/>
              </p:cNvGrpSpPr>
              <p:nvPr/>
            </p:nvGrpSpPr>
            <p:grpSpPr bwMode="auto">
              <a:xfrm>
                <a:off x="4611" y="755"/>
                <a:ext cx="452" cy="496"/>
                <a:chOff x="4611" y="755"/>
                <a:chExt cx="452" cy="496"/>
              </a:xfrm>
            </p:grpSpPr>
            <p:cxnSp>
              <p:nvCxnSpPr>
                <p:cNvPr id="26658" name="AutoShape 65"/>
                <p:cNvCxnSpPr>
                  <a:cxnSpLocks noChangeShapeType="1"/>
                  <a:stCxn id="309300" idx="0"/>
                  <a:endCxn id="309299" idx="4"/>
                </p:cNvCxnSpPr>
                <p:nvPr/>
              </p:nvCxnSpPr>
              <p:spPr bwMode="auto">
                <a:xfrm flipH="1" flipV="1">
                  <a:off x="4611" y="768"/>
                  <a:ext cx="35" cy="42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 type="triangle" w="med" len="med"/>
                </a:ln>
              </p:spPr>
            </p:cxnSp>
            <p:sp>
              <p:nvSpPr>
                <p:cNvPr id="26659" name="Text Box 66"/>
                <p:cNvSpPr txBox="1">
                  <a:spLocks noChangeArrowheads="1"/>
                </p:cNvSpPr>
                <p:nvPr/>
              </p:nvSpPr>
              <p:spPr bwMode="auto">
                <a:xfrm rot="-5542062">
                  <a:off x="4671" y="859"/>
                  <a:ext cx="49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buClr>
                      <a:srgbClr val="FF00FF"/>
                    </a:buClr>
                    <a:buFont typeface="Monotype Sorts" pitchFamily="2" charset="2"/>
                    <a:buNone/>
                  </a:pPr>
                  <a:r>
                    <a:rPr lang="en-US" smtClean="0">
                      <a:solidFill>
                        <a:srgbClr val="000099"/>
                      </a:solidFill>
                      <a:sym typeface="Math B" pitchFamily="2" charset="2"/>
                    </a:rPr>
                    <a:t></a:t>
                  </a:r>
                </a:p>
              </p:txBody>
            </p:sp>
          </p:grpSp>
          <p:grpSp>
            <p:nvGrpSpPr>
              <p:cNvPr id="13" name="Group 75"/>
              <p:cNvGrpSpPr>
                <a:grpSpLocks/>
              </p:cNvGrpSpPr>
              <p:nvPr/>
            </p:nvGrpSpPr>
            <p:grpSpPr bwMode="auto">
              <a:xfrm>
                <a:off x="4482" y="864"/>
                <a:ext cx="350" cy="382"/>
                <a:chOff x="4387" y="864"/>
                <a:chExt cx="350" cy="382"/>
              </a:xfrm>
            </p:grpSpPr>
            <p:cxnSp>
              <p:nvCxnSpPr>
                <p:cNvPr id="26656" name="AutoShape 54"/>
                <p:cNvCxnSpPr>
                  <a:cxnSpLocks noChangeShapeType="1"/>
                  <a:stCxn id="309300" idx="1"/>
                  <a:endCxn id="309300" idx="7"/>
                </p:cNvCxnSpPr>
                <p:nvPr/>
              </p:nvCxnSpPr>
              <p:spPr bwMode="auto">
                <a:xfrm rot="5400000" flipV="1">
                  <a:off x="4645" y="1155"/>
                  <a:ext cx="1" cy="182"/>
                </a:xfrm>
                <a:prstGeom prst="curvedConnector3">
                  <a:avLst>
                    <a:gd name="adj1" fmla="val -20100009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26657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4387" y="864"/>
                  <a:ext cx="25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buClr>
                      <a:srgbClr val="FF00FF"/>
                    </a:buClr>
                    <a:buFont typeface="Monotype Sorts" pitchFamily="2" charset="2"/>
                    <a:buNone/>
                  </a:pPr>
                  <a:r>
                    <a:rPr lang="en-US" smtClean="0">
                      <a:solidFill>
                        <a:srgbClr val="0000FF"/>
                      </a:solidFill>
                    </a:rPr>
                    <a:t>f</a:t>
                  </a:r>
                </a:p>
              </p:txBody>
            </p:sp>
          </p:grpSp>
        </p:grpSp>
      </p:grpSp>
      <p:grpSp>
        <p:nvGrpSpPr>
          <p:cNvPr id="14" name="Group 78"/>
          <p:cNvGrpSpPr>
            <a:grpSpLocks/>
          </p:cNvGrpSpPr>
          <p:nvPr/>
        </p:nvGrpSpPr>
        <p:grpSpPr bwMode="auto">
          <a:xfrm>
            <a:off x="1417638" y="911225"/>
            <a:ext cx="5770562" cy="2671763"/>
            <a:chOff x="893" y="574"/>
            <a:chExt cx="3635" cy="1683"/>
          </a:xfrm>
        </p:grpSpPr>
        <p:cxnSp>
          <p:nvCxnSpPr>
            <p:cNvPr id="26650" name="AutoShape 76"/>
            <p:cNvCxnSpPr>
              <a:cxnSpLocks noChangeShapeType="1"/>
              <a:stCxn id="309256" idx="6"/>
              <a:endCxn id="309299" idx="2"/>
            </p:cNvCxnSpPr>
            <p:nvPr/>
          </p:nvCxnSpPr>
          <p:spPr bwMode="auto">
            <a:xfrm flipV="1">
              <a:off x="893" y="574"/>
              <a:ext cx="3635" cy="16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6651" name="Text Box 77"/>
            <p:cNvSpPr txBox="1">
              <a:spLocks noChangeArrowheads="1"/>
            </p:cNvSpPr>
            <p:nvPr/>
          </p:nvSpPr>
          <p:spPr bwMode="auto">
            <a:xfrm>
              <a:off x="2274" y="1251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r>
                <a:rPr lang="en-US" smtClean="0">
                  <a:solidFill>
                    <a:srgbClr val="000099"/>
                  </a:solidFill>
                  <a:sym typeface="Symbol" pitchFamily="18" charset="2"/>
                </a:rPr>
                <a:t></a:t>
              </a:r>
            </a:p>
          </p:txBody>
        </p:sp>
      </p:grpSp>
      <p:grpSp>
        <p:nvGrpSpPr>
          <p:cNvPr id="15" name="Group 86"/>
          <p:cNvGrpSpPr>
            <a:grpSpLocks/>
          </p:cNvGrpSpPr>
          <p:nvPr/>
        </p:nvGrpSpPr>
        <p:grpSpPr bwMode="auto">
          <a:xfrm>
            <a:off x="6657975" y="911225"/>
            <a:ext cx="531813" cy="2293938"/>
            <a:chOff x="4194" y="574"/>
            <a:chExt cx="335" cy="1445"/>
          </a:xfrm>
        </p:grpSpPr>
        <p:cxnSp>
          <p:nvCxnSpPr>
            <p:cNvPr id="26648" name="AutoShape 79"/>
            <p:cNvCxnSpPr>
              <a:cxnSpLocks noChangeShapeType="1"/>
              <a:stCxn id="309294" idx="2"/>
              <a:endCxn id="309299" idx="2"/>
            </p:cNvCxnSpPr>
            <p:nvPr/>
          </p:nvCxnSpPr>
          <p:spPr bwMode="auto">
            <a:xfrm rot="10800000" flipH="1">
              <a:off x="4528" y="574"/>
              <a:ext cx="1" cy="1445"/>
            </a:xfrm>
            <a:prstGeom prst="curvedConnector3">
              <a:avLst>
                <a:gd name="adj1" fmla="val -14400005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</p:cxnSp>
        <p:sp>
          <p:nvSpPr>
            <p:cNvPr id="26649" name="Text Box 85"/>
            <p:cNvSpPr txBox="1">
              <a:spLocks noChangeArrowheads="1"/>
            </p:cNvSpPr>
            <p:nvPr/>
          </p:nvSpPr>
          <p:spPr bwMode="auto">
            <a:xfrm rot="-5542062">
              <a:off x="4090" y="1185"/>
              <a:ext cx="4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Clr>
                  <a:srgbClr val="FF00FF"/>
                </a:buClr>
                <a:buFont typeface="Monotype Sorts" pitchFamily="2" charset="2"/>
                <a:buNone/>
              </a:pPr>
              <a:r>
                <a:rPr lang="en-US" smtClean="0">
                  <a:solidFill>
                    <a:srgbClr val="000099"/>
                  </a:solidFill>
                  <a:sym typeface="Math B" pitchFamily="2" charset="2"/>
                </a:rPr>
                <a:t>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3" grpId="0" animBg="1"/>
      <p:bldP spid="309254" grpId="0" animBg="1"/>
      <p:bldP spid="309256" grpId="0" animBg="1"/>
      <p:bldP spid="309274" grpId="0"/>
      <p:bldP spid="309275" grpId="0" animBg="1"/>
      <p:bldP spid="309276" grpId="0" animBg="1"/>
      <p:bldP spid="309281" grpId="0" animBg="1"/>
      <p:bldP spid="309294" grpId="0" animBg="1"/>
      <p:bldP spid="309299" grpId="0" animBg="1"/>
      <p:bldP spid="30930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Soundness Theorem(2)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077913" y="1784350"/>
            <a:ext cx="6789737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457200" indent="-457200" algn="l">
              <a:buClr>
                <a:srgbClr val="FF00FF"/>
              </a:buClr>
              <a:buFont typeface="Monotype Sorts" pitchFamily="2" charset="2"/>
              <a:buAutoNum type="arabicPeriod"/>
            </a:pPr>
            <a:r>
              <a:rPr lang="en-US" smtClean="0">
                <a:solidFill>
                  <a:srgbClr val="000099"/>
                </a:solidFill>
              </a:rPr>
              <a:t>Let</a:t>
            </a:r>
            <a:r>
              <a:rPr lang="he-IL" smtClean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000099"/>
                </a:solidFill>
              </a:rPr>
              <a:t>(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, ) form </a:t>
            </a:r>
            <a:r>
              <a:rPr lang="en-US" smtClean="0">
                <a:solidFill>
                  <a:srgbClr val="0000FF"/>
                </a:solidFill>
                <a:sym typeface="Symbol" pitchFamily="18" charset="2"/>
              </a:rPr>
              <a:t>Galois connection 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from C to A</a:t>
            </a:r>
          </a:p>
          <a:p>
            <a:pPr marL="457200" indent="-457200" algn="l">
              <a:buClr>
                <a:srgbClr val="FF00FF"/>
              </a:buClr>
              <a:buFont typeface="Monotype Sorts" pitchFamily="2" charset="2"/>
              <a:buAutoNum type="arabicPeriod"/>
            </a:pP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f: C  C</a:t>
            </a:r>
            <a:r>
              <a:rPr lang="he-IL" smtClean="0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mtClean="0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 be a monotone function</a:t>
            </a:r>
          </a:p>
          <a:p>
            <a:pPr marL="457200" indent="-457200" algn="l">
              <a:buClr>
                <a:srgbClr val="FF00FF"/>
              </a:buClr>
              <a:buFont typeface="Monotype Sorts" pitchFamily="2" charset="2"/>
              <a:buAutoNum type="arabicPeriod"/>
            </a:pPr>
            <a:r>
              <a:rPr lang="en-US" smtClean="0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f</a:t>
            </a:r>
            <a:r>
              <a:rPr lang="en-US" baseline="30000" smtClean="0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#</a:t>
            </a:r>
            <a:r>
              <a:rPr lang="he-IL" baseline="30000" smtClean="0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: A  A</a:t>
            </a:r>
            <a:r>
              <a:rPr lang="he-IL" smtClean="0">
                <a:solidFill>
                  <a:srgbClr val="000099"/>
                </a:solidFill>
                <a:sym typeface="Symbol" pitchFamily="18" charset="2"/>
              </a:rPr>
              <a:t> 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 be a monotone function</a:t>
            </a:r>
          </a:p>
          <a:p>
            <a:pPr marL="457200" indent="-457200" algn="l">
              <a:buClr>
                <a:srgbClr val="FF00FF"/>
              </a:buClr>
              <a:buFont typeface="Monotype Sorts" pitchFamily="2" charset="2"/>
              <a:buAutoNum type="arabicPeriod"/>
            </a:pP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cC: (f(c)) </a:t>
            </a:r>
            <a:r>
              <a:rPr lang="en-US" smtClean="0">
                <a:solidFill>
                  <a:srgbClr val="000099"/>
                </a:solidFill>
                <a:sym typeface="Math B" pitchFamily="2" charset="2"/>
              </a:rPr>
              <a:t> 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f</a:t>
            </a:r>
            <a:r>
              <a:rPr lang="en-US" baseline="30000" smtClean="0">
                <a:solidFill>
                  <a:srgbClr val="000099"/>
                </a:solidFill>
                <a:sym typeface="Symbol" pitchFamily="18" charset="2"/>
              </a:rPr>
              <a:t>#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((c))  </a:t>
            </a:r>
          </a:p>
        </p:txBody>
      </p:sp>
      <p:sp>
        <p:nvSpPr>
          <p:cNvPr id="317444" name="Text Box 4"/>
          <p:cNvSpPr txBox="1">
            <a:spLocks noChangeArrowheads="1"/>
          </p:cNvSpPr>
          <p:nvPr/>
        </p:nvSpPr>
        <p:spPr bwMode="auto">
          <a:xfrm>
            <a:off x="1203325" y="4725988"/>
            <a:ext cx="527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Clr>
                <a:srgbClr val="FF00FF"/>
              </a:buClr>
              <a:buFont typeface="Monotype Sorts" pitchFamily="2" charset="2"/>
              <a:buNone/>
            </a:pP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(</a:t>
            </a:r>
            <a:r>
              <a:rPr lang="en-US" smtClean="0">
                <a:solidFill>
                  <a:srgbClr val="000099"/>
                </a:solidFill>
              </a:rPr>
              <a:t>lfp(f)) </a:t>
            </a:r>
            <a:r>
              <a:rPr lang="en-US" smtClean="0">
                <a:solidFill>
                  <a:srgbClr val="000099"/>
                </a:solidFill>
                <a:sym typeface="Math B" pitchFamily="2" charset="2"/>
              </a:rPr>
              <a:t> 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lfp(f</a:t>
            </a:r>
            <a:r>
              <a:rPr lang="en-US" baseline="30000" smtClean="0">
                <a:solidFill>
                  <a:srgbClr val="000099"/>
                </a:solidFill>
                <a:sym typeface="Symbol" pitchFamily="18" charset="2"/>
              </a:rPr>
              <a:t>#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)</a:t>
            </a:r>
            <a:r>
              <a:rPr lang="en-US" smtClean="0">
                <a:solidFill>
                  <a:srgbClr val="000099"/>
                </a:solidFill>
                <a:sym typeface="Math B" pitchFamily="2" charset="2"/>
              </a:rPr>
              <a:t> </a:t>
            </a:r>
          </a:p>
        </p:txBody>
      </p:sp>
      <p:sp>
        <p:nvSpPr>
          <p:cNvPr id="317445" name="Text Box 5"/>
          <p:cNvSpPr txBox="1">
            <a:spLocks noChangeArrowheads="1"/>
          </p:cNvSpPr>
          <p:nvPr/>
        </p:nvSpPr>
        <p:spPr bwMode="auto">
          <a:xfrm>
            <a:off x="1231900" y="5316538"/>
            <a:ext cx="527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Clr>
                <a:srgbClr val="FF00FF"/>
              </a:buClr>
              <a:buFont typeface="Monotype Sort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lfp(f) </a:t>
            </a:r>
            <a:r>
              <a:rPr lang="en-US" smtClean="0">
                <a:solidFill>
                  <a:srgbClr val="000099"/>
                </a:solidFill>
                <a:sym typeface="Math B" pitchFamily="2" charset="2"/>
              </a:rPr>
              <a:t> 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(lfp(f</a:t>
            </a:r>
            <a:r>
              <a:rPr lang="en-US" baseline="30000" smtClean="0">
                <a:solidFill>
                  <a:srgbClr val="000099"/>
                </a:solidFill>
                <a:sym typeface="Symbol" pitchFamily="18" charset="2"/>
              </a:rPr>
              <a:t>#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))</a:t>
            </a:r>
            <a:r>
              <a:rPr lang="en-US" smtClean="0">
                <a:solidFill>
                  <a:srgbClr val="000099"/>
                </a:solidFill>
                <a:sym typeface="Math B" pitchFamily="2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4" grpId="0"/>
      <p:bldP spid="31744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Soundness Theorem(3)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077913" y="1784350"/>
            <a:ext cx="6789737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457200" indent="-457200" algn="l">
              <a:buClr>
                <a:srgbClr val="FF00FF"/>
              </a:buClr>
              <a:buFont typeface="Monotype Sorts" pitchFamily="2" charset="2"/>
              <a:buAutoNum type="arabicPeriod"/>
            </a:pPr>
            <a:r>
              <a:rPr lang="en-US" smtClean="0">
                <a:solidFill>
                  <a:srgbClr val="000099"/>
                </a:solidFill>
              </a:rPr>
              <a:t>Let</a:t>
            </a:r>
            <a:r>
              <a:rPr lang="he-IL" smtClean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000099"/>
                </a:solidFill>
              </a:rPr>
              <a:t>(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, ) form </a:t>
            </a:r>
            <a:r>
              <a:rPr lang="en-US" smtClean="0">
                <a:solidFill>
                  <a:srgbClr val="0000FF"/>
                </a:solidFill>
                <a:sym typeface="Symbol" pitchFamily="18" charset="2"/>
              </a:rPr>
              <a:t>Galois connection 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from C to A</a:t>
            </a:r>
          </a:p>
          <a:p>
            <a:pPr marL="457200" indent="-457200" algn="l">
              <a:buClr>
                <a:srgbClr val="FF00FF"/>
              </a:buClr>
              <a:buFont typeface="Monotype Sorts" pitchFamily="2" charset="2"/>
              <a:buAutoNum type="arabicPeriod"/>
            </a:pP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f: C  C</a:t>
            </a:r>
            <a:r>
              <a:rPr lang="he-IL" smtClean="0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mtClean="0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 be a monotone function</a:t>
            </a:r>
          </a:p>
          <a:p>
            <a:pPr marL="457200" indent="-457200" algn="l">
              <a:buClr>
                <a:srgbClr val="FF00FF"/>
              </a:buClr>
              <a:buFont typeface="Monotype Sorts" pitchFamily="2" charset="2"/>
              <a:buAutoNum type="arabicPeriod"/>
            </a:pPr>
            <a:r>
              <a:rPr lang="en-US" smtClean="0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f</a:t>
            </a:r>
            <a:r>
              <a:rPr lang="en-US" baseline="30000" smtClean="0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#</a:t>
            </a:r>
            <a:r>
              <a:rPr lang="he-IL" baseline="30000" smtClean="0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: A  A</a:t>
            </a:r>
            <a:r>
              <a:rPr lang="he-IL" smtClean="0">
                <a:solidFill>
                  <a:srgbClr val="000099"/>
                </a:solidFill>
                <a:sym typeface="Symbol" pitchFamily="18" charset="2"/>
              </a:rPr>
              <a:t> 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 be a monotone function</a:t>
            </a:r>
          </a:p>
          <a:p>
            <a:pPr marL="457200" indent="-457200" algn="l">
              <a:buClr>
                <a:srgbClr val="FF00FF"/>
              </a:buClr>
              <a:buFont typeface="Monotype Sorts" pitchFamily="2" charset="2"/>
              <a:buAutoNum type="arabicPeriod"/>
            </a:pP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aA: (f((a))) </a:t>
            </a:r>
            <a:r>
              <a:rPr lang="en-US" smtClean="0">
                <a:solidFill>
                  <a:srgbClr val="000099"/>
                </a:solidFill>
                <a:sym typeface="Math B" pitchFamily="2" charset="2"/>
              </a:rPr>
              <a:t> 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f</a:t>
            </a:r>
            <a:r>
              <a:rPr lang="en-US" baseline="30000" smtClean="0">
                <a:solidFill>
                  <a:srgbClr val="000099"/>
                </a:solidFill>
                <a:sym typeface="Symbol" pitchFamily="18" charset="2"/>
              </a:rPr>
              <a:t>#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(a)  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203325" y="4725988"/>
            <a:ext cx="527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Clr>
                <a:srgbClr val="FF00FF"/>
              </a:buClr>
              <a:buFont typeface="Monotype Sorts" pitchFamily="2" charset="2"/>
              <a:buNone/>
            </a:pP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(</a:t>
            </a:r>
            <a:r>
              <a:rPr lang="en-US" smtClean="0">
                <a:solidFill>
                  <a:srgbClr val="000099"/>
                </a:solidFill>
              </a:rPr>
              <a:t>lfp(f)) </a:t>
            </a:r>
            <a:r>
              <a:rPr lang="en-US" smtClean="0">
                <a:solidFill>
                  <a:srgbClr val="000099"/>
                </a:solidFill>
                <a:sym typeface="Math B" pitchFamily="2" charset="2"/>
              </a:rPr>
              <a:t> 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lfp(f</a:t>
            </a:r>
            <a:r>
              <a:rPr lang="en-US" baseline="30000" smtClean="0">
                <a:solidFill>
                  <a:srgbClr val="000099"/>
                </a:solidFill>
                <a:sym typeface="Symbol" pitchFamily="18" charset="2"/>
              </a:rPr>
              <a:t>#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)</a:t>
            </a:r>
            <a:r>
              <a:rPr lang="en-US" smtClean="0">
                <a:solidFill>
                  <a:srgbClr val="000099"/>
                </a:solidFill>
                <a:sym typeface="Math B" pitchFamily="2" charset="2"/>
              </a:rPr>
              <a:t>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222375" y="5316538"/>
            <a:ext cx="527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Clr>
                <a:srgbClr val="FF00FF"/>
              </a:buClr>
              <a:buFont typeface="Monotype Sort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lfp(f) </a:t>
            </a:r>
            <a:r>
              <a:rPr lang="en-US" smtClean="0">
                <a:solidFill>
                  <a:srgbClr val="000099"/>
                </a:solidFill>
                <a:sym typeface="Math B" pitchFamily="2" charset="2"/>
              </a:rPr>
              <a:t> 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(lfp(f</a:t>
            </a:r>
            <a:r>
              <a:rPr lang="en-US" baseline="30000" smtClean="0">
                <a:solidFill>
                  <a:srgbClr val="000099"/>
                </a:solidFill>
                <a:sym typeface="Symbol" pitchFamily="18" charset="2"/>
              </a:rPr>
              <a:t>#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))</a:t>
            </a:r>
            <a:r>
              <a:rPr lang="en-US" smtClean="0">
                <a:solidFill>
                  <a:srgbClr val="000099"/>
                </a:solidFill>
                <a:sym typeface="Math B" pitchFamily="2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Proof of Soundness (Summary)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Define an “appropriate” structural operational semantics</a:t>
            </a:r>
          </a:p>
          <a:p>
            <a:r>
              <a:rPr lang="en-US" smtClean="0"/>
              <a:t>Define “collecting” structural operational semantics </a:t>
            </a:r>
          </a:p>
          <a:p>
            <a:r>
              <a:rPr lang="en-US" smtClean="0"/>
              <a:t>Establish a Galois connection between collecting states and reaching definitions</a:t>
            </a:r>
          </a:p>
          <a:p>
            <a:r>
              <a:rPr lang="en-US" smtClean="0"/>
              <a:t>(Local correctness) Show that the abstract interpretation  of every atomic statement is </a:t>
            </a:r>
            <a:r>
              <a:rPr lang="en-US" smtClean="0">
                <a:solidFill>
                  <a:schemeClr val="tx2"/>
                </a:solidFill>
              </a:rPr>
              <a:t>sound</a:t>
            </a:r>
            <a:r>
              <a:rPr lang="en-US" smtClean="0">
                <a:solidFill>
                  <a:schemeClr val="hlink"/>
                </a:solidFill>
              </a:rPr>
              <a:t/>
            </a:r>
            <a:br>
              <a:rPr lang="en-US" smtClean="0">
                <a:solidFill>
                  <a:schemeClr val="hlink"/>
                </a:solidFill>
              </a:rPr>
            </a:br>
            <a:r>
              <a:rPr lang="en-US" smtClean="0"/>
              <a:t>w.r.t. the collecting semantics</a:t>
            </a:r>
          </a:p>
          <a:p>
            <a:r>
              <a:rPr lang="en-US" smtClean="0"/>
              <a:t>(Global correctness) Conclude that the analysis is sound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Completeness</a:t>
            </a: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1404938" y="2190750"/>
            <a:ext cx="5270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Clr>
                <a:srgbClr val="FF00FF"/>
              </a:buClr>
              <a:buFont typeface="Monotype Sorts" pitchFamily="2" charset="2"/>
              <a:buNone/>
            </a:pP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(lfp(f))</a:t>
            </a:r>
            <a:r>
              <a:rPr lang="en-US" smtClean="0">
                <a:solidFill>
                  <a:srgbClr val="000099"/>
                </a:solidFill>
              </a:rPr>
              <a:t> =</a:t>
            </a:r>
            <a:r>
              <a:rPr lang="en-US" smtClean="0">
                <a:solidFill>
                  <a:srgbClr val="000099"/>
                </a:solidFill>
                <a:sym typeface="Math B" pitchFamily="2" charset="2"/>
              </a:rPr>
              <a:t> 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lfp(f</a:t>
            </a:r>
            <a:r>
              <a:rPr lang="en-US" baseline="30000" smtClean="0">
                <a:solidFill>
                  <a:srgbClr val="000099"/>
                </a:solidFill>
                <a:sym typeface="Symbol" pitchFamily="18" charset="2"/>
              </a:rPr>
              <a:t>#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)</a:t>
            </a:r>
            <a:r>
              <a:rPr lang="en-US" smtClean="0">
                <a:solidFill>
                  <a:srgbClr val="000099"/>
                </a:solidFill>
                <a:sym typeface="Math B" pitchFamily="2" charset="2"/>
              </a:rPr>
              <a:t> 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1404938" y="3365500"/>
            <a:ext cx="52705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Clr>
                <a:srgbClr val="FF00FF"/>
              </a:buClr>
              <a:buFont typeface="Monotype Sort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lfp(f) </a:t>
            </a:r>
            <a:r>
              <a:rPr lang="en-US" smtClean="0">
                <a:solidFill>
                  <a:srgbClr val="000099"/>
                </a:solidFill>
                <a:sym typeface="Math B" pitchFamily="2" charset="2"/>
              </a:rPr>
              <a:t>= 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(lfp(f</a:t>
            </a:r>
            <a:r>
              <a:rPr lang="en-US" baseline="30000" smtClean="0">
                <a:solidFill>
                  <a:srgbClr val="000099"/>
                </a:solidFill>
                <a:sym typeface="Symbol" pitchFamily="18" charset="2"/>
              </a:rPr>
              <a:t>#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))</a:t>
            </a:r>
            <a:r>
              <a:rPr lang="en-US" smtClean="0">
                <a:solidFill>
                  <a:srgbClr val="000099"/>
                </a:solidFill>
                <a:sym typeface="Math B" pitchFamily="2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Constant Propagation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>
                <a:sym typeface="Symbol" pitchFamily="18" charset="2"/>
              </a:rPr>
              <a:t>: [Var  Z]  [Var  Z{</a:t>
            </a:r>
            <a:r>
              <a:rPr lang="en-US" sz="2000" smtClean="0">
                <a:sym typeface="Math B" pitchFamily="2" charset="2"/>
              </a:rPr>
              <a:t>, }]</a:t>
            </a:r>
            <a:r>
              <a:rPr lang="en-US" sz="2000" smtClean="0">
                <a:sym typeface="Symbol" pitchFamily="18" charset="2"/>
              </a:rPr>
              <a:t> </a:t>
            </a:r>
          </a:p>
          <a:p>
            <a:pPr lvl="1"/>
            <a:r>
              <a:rPr lang="en-US" sz="1800" smtClean="0">
                <a:sym typeface="Symbol" pitchFamily="18" charset="2"/>
              </a:rPr>
              <a:t>() = ()</a:t>
            </a:r>
          </a:p>
          <a:p>
            <a:r>
              <a:rPr lang="en-US" sz="2000" smtClean="0">
                <a:sym typeface="Symbol" pitchFamily="18" charset="2"/>
              </a:rPr>
              <a:t>: P([Var  Z])  [Var  Z{</a:t>
            </a:r>
            <a:r>
              <a:rPr lang="en-US" sz="2000" smtClean="0">
                <a:sym typeface="Math B" pitchFamily="2" charset="2"/>
              </a:rPr>
              <a:t>, }] </a:t>
            </a:r>
          </a:p>
          <a:p>
            <a:pPr lvl="1"/>
            <a:r>
              <a:rPr lang="en-US" sz="1800" smtClean="0">
                <a:sym typeface="Symbol" pitchFamily="18" charset="2"/>
              </a:rPr>
              <a:t>(X) = </a:t>
            </a:r>
            <a:r>
              <a:rPr lang="en-US" sz="1800" smtClean="0">
                <a:sym typeface="Math B" pitchFamily="2" charset="2"/>
              </a:rPr>
              <a:t> {</a:t>
            </a:r>
            <a:r>
              <a:rPr lang="en-US" sz="1800" smtClean="0">
                <a:sym typeface="Symbol" pitchFamily="18" charset="2"/>
              </a:rPr>
              <a:t>() |  X} = </a:t>
            </a:r>
            <a:r>
              <a:rPr lang="en-US" sz="1800" smtClean="0">
                <a:sym typeface="Math B" pitchFamily="2" charset="2"/>
              </a:rPr>
              <a:t> {</a:t>
            </a:r>
            <a:r>
              <a:rPr lang="en-US" sz="1800" smtClean="0">
                <a:sym typeface="Symbol" pitchFamily="18" charset="2"/>
              </a:rPr>
              <a:t> |  X} </a:t>
            </a:r>
          </a:p>
          <a:p>
            <a:r>
              <a:rPr lang="en-US" sz="2000" smtClean="0">
                <a:sym typeface="Symbol" pitchFamily="18" charset="2"/>
              </a:rPr>
              <a:t>:[Var  Z {</a:t>
            </a:r>
            <a:r>
              <a:rPr lang="en-US" sz="2000" smtClean="0">
                <a:sym typeface="Math B" pitchFamily="2" charset="2"/>
              </a:rPr>
              <a:t>, }]</a:t>
            </a:r>
            <a:r>
              <a:rPr lang="en-US" sz="2000" smtClean="0">
                <a:sym typeface="Symbol" pitchFamily="18" charset="2"/>
              </a:rPr>
              <a:t>  P([Var  Z</a:t>
            </a:r>
            <a:r>
              <a:rPr lang="en-US" sz="2000" smtClean="0">
                <a:sym typeface="Math B" pitchFamily="2" charset="2"/>
              </a:rPr>
              <a:t>]) </a:t>
            </a:r>
          </a:p>
          <a:p>
            <a:pPr lvl="1"/>
            <a:r>
              <a:rPr lang="en-US" sz="1800" smtClean="0">
                <a:sym typeface="Symbol" pitchFamily="18" charset="2"/>
              </a:rPr>
              <a:t>(</a:t>
            </a:r>
            <a:r>
              <a:rPr lang="en-US" sz="1800" baseline="30000" smtClean="0">
                <a:sym typeface="Symbol" pitchFamily="18" charset="2"/>
              </a:rPr>
              <a:t>#</a:t>
            </a:r>
            <a:r>
              <a:rPr lang="en-US" sz="1800" smtClean="0">
                <a:sym typeface="Symbol" pitchFamily="18" charset="2"/>
              </a:rPr>
              <a:t>) = {</a:t>
            </a:r>
            <a:r>
              <a:rPr lang="en-US" sz="1800" smtClean="0">
                <a:sym typeface="Math B" pitchFamily="2" charset="2"/>
              </a:rPr>
              <a:t> | </a:t>
            </a:r>
            <a:r>
              <a:rPr lang="en-US" sz="1800" smtClean="0">
                <a:sym typeface="Symbol" pitchFamily="18" charset="2"/>
              </a:rPr>
              <a:t>() </a:t>
            </a:r>
            <a:r>
              <a:rPr lang="en-US" sz="1800" smtClean="0">
                <a:sym typeface="Math B" pitchFamily="2" charset="2"/>
              </a:rPr>
              <a:t></a:t>
            </a:r>
            <a:r>
              <a:rPr lang="en-US" sz="1800" smtClean="0">
                <a:sym typeface="Symbol" pitchFamily="18" charset="2"/>
              </a:rPr>
              <a:t> </a:t>
            </a:r>
            <a:r>
              <a:rPr lang="en-US" sz="1800" baseline="30000" smtClean="0">
                <a:sym typeface="Symbol" pitchFamily="18" charset="2"/>
              </a:rPr>
              <a:t>#</a:t>
            </a:r>
            <a:r>
              <a:rPr lang="en-US" sz="1800" smtClean="0">
                <a:sym typeface="Math B" pitchFamily="2" charset="2"/>
              </a:rPr>
              <a:t> </a:t>
            </a:r>
            <a:r>
              <a:rPr lang="en-US" sz="1800" smtClean="0">
                <a:sym typeface="Symbol" pitchFamily="18" charset="2"/>
              </a:rPr>
              <a:t>} = { |  </a:t>
            </a:r>
            <a:r>
              <a:rPr lang="en-US" sz="1800" smtClean="0">
                <a:sym typeface="Math B" pitchFamily="2" charset="2"/>
              </a:rPr>
              <a:t></a:t>
            </a:r>
            <a:r>
              <a:rPr lang="en-US" sz="1800" smtClean="0">
                <a:sym typeface="Symbol" pitchFamily="18" charset="2"/>
              </a:rPr>
              <a:t> </a:t>
            </a:r>
            <a:r>
              <a:rPr lang="en-US" sz="1800" baseline="30000" smtClean="0">
                <a:sym typeface="Symbol" pitchFamily="18" charset="2"/>
              </a:rPr>
              <a:t>#</a:t>
            </a:r>
            <a:r>
              <a:rPr lang="en-US" sz="1800" smtClean="0">
                <a:sym typeface="Math B" pitchFamily="2" charset="2"/>
              </a:rPr>
              <a:t> }</a:t>
            </a:r>
          </a:p>
          <a:p>
            <a:r>
              <a:rPr lang="en-US" sz="2400" smtClean="0">
                <a:sym typeface="Math B" pitchFamily="2" charset="2"/>
              </a:rPr>
              <a:t>Local Soundness</a:t>
            </a:r>
          </a:p>
          <a:p>
            <a:pPr lvl="1"/>
            <a:r>
              <a:rPr lang="en-US" sz="2000" smtClean="0">
                <a:sym typeface="Symbol" pitchFamily="18" charset="2"/>
              </a:rPr>
              <a:t></a:t>
            </a:r>
            <a:r>
              <a:rPr lang="en-US" sz="2000" smtClean="0">
                <a:sym typeface="Math B" pitchFamily="2" charset="2"/>
              </a:rPr>
              <a:t>st</a:t>
            </a:r>
            <a:r>
              <a:rPr lang="en-US" sz="2000" baseline="30000" smtClean="0">
                <a:sym typeface="Math B" pitchFamily="2" charset="2"/>
              </a:rPr>
              <a:t>#</a:t>
            </a:r>
            <a:r>
              <a:rPr lang="en-US" sz="2000" smtClean="0">
                <a:sym typeface="Math B" pitchFamily="2" charset="2"/>
              </a:rPr>
              <a:t>(</a:t>
            </a:r>
            <a:r>
              <a:rPr lang="en-US" sz="2000" smtClean="0">
                <a:sym typeface="Symbol" pitchFamily="18" charset="2"/>
              </a:rPr>
              <a:t></a:t>
            </a:r>
            <a:r>
              <a:rPr lang="en-US" sz="2000" baseline="30000" smtClean="0">
                <a:sym typeface="Symbol" pitchFamily="18" charset="2"/>
              </a:rPr>
              <a:t>#</a:t>
            </a:r>
            <a:r>
              <a:rPr lang="en-US" sz="2000" smtClean="0">
                <a:sym typeface="Symbol" pitchFamily="18" charset="2"/>
              </a:rPr>
              <a:t>) </a:t>
            </a:r>
            <a:r>
              <a:rPr lang="en-US" sz="2000" smtClean="0">
                <a:sym typeface="Math B" pitchFamily="2" charset="2"/>
              </a:rPr>
              <a:t></a:t>
            </a:r>
            <a:r>
              <a:rPr lang="en-US" sz="2000" smtClean="0">
                <a:sym typeface="Symbol" pitchFamily="18" charset="2"/>
              </a:rPr>
              <a:t> ({</a:t>
            </a:r>
            <a:r>
              <a:rPr lang="en-US" sz="2000" smtClean="0">
                <a:sym typeface="Math B" pitchFamily="2" charset="2"/>
              </a:rPr>
              <a:t>st </a:t>
            </a:r>
            <a:r>
              <a:rPr lang="en-US" sz="2000" smtClean="0">
                <a:sym typeface="Symbol" pitchFamily="18" charset="2"/>
              </a:rPr>
              <a:t>  |   (</a:t>
            </a:r>
            <a:r>
              <a:rPr lang="en-US" sz="2000" baseline="30000" smtClean="0">
                <a:sym typeface="Symbol" pitchFamily="18" charset="2"/>
              </a:rPr>
              <a:t>#</a:t>
            </a:r>
            <a:r>
              <a:rPr lang="en-US" sz="2000" smtClean="0">
                <a:sym typeface="Symbol" pitchFamily="18" charset="2"/>
              </a:rPr>
              <a:t>) = </a:t>
            </a:r>
            <a:r>
              <a:rPr lang="en-US" sz="2000" smtClean="0">
                <a:sym typeface="Math B" pitchFamily="2" charset="2"/>
              </a:rPr>
              <a:t> {</a:t>
            </a:r>
            <a:r>
              <a:rPr lang="en-US" sz="2000" smtClean="0">
                <a:sym typeface="Symbol" pitchFamily="18" charset="2"/>
              </a:rPr>
              <a:t></a:t>
            </a:r>
            <a:r>
              <a:rPr lang="en-US" sz="2000" smtClean="0">
                <a:sym typeface="Math B" pitchFamily="2" charset="2"/>
              </a:rPr>
              <a:t>st </a:t>
            </a:r>
            <a:r>
              <a:rPr lang="en-US" sz="2000" smtClean="0">
                <a:sym typeface="Symbol" pitchFamily="18" charset="2"/>
              </a:rPr>
              <a:t> |  </a:t>
            </a:r>
            <a:r>
              <a:rPr lang="en-US" sz="2000" smtClean="0">
                <a:sym typeface="Math B" pitchFamily="2" charset="2"/>
              </a:rPr>
              <a:t></a:t>
            </a:r>
            <a:r>
              <a:rPr lang="en-US" sz="2000" smtClean="0">
                <a:sym typeface="Symbol" pitchFamily="18" charset="2"/>
              </a:rPr>
              <a:t> </a:t>
            </a:r>
            <a:r>
              <a:rPr lang="en-US" sz="2000" baseline="30000" smtClean="0">
                <a:sym typeface="Symbol" pitchFamily="18" charset="2"/>
              </a:rPr>
              <a:t>#</a:t>
            </a:r>
            <a:r>
              <a:rPr lang="en-US" sz="2000" smtClean="0">
                <a:sym typeface="Math B" pitchFamily="2" charset="2"/>
              </a:rPr>
              <a:t> </a:t>
            </a:r>
            <a:r>
              <a:rPr lang="en-US" sz="2000" smtClean="0">
                <a:sym typeface="Symbol" pitchFamily="18" charset="2"/>
              </a:rPr>
              <a:t>} </a:t>
            </a:r>
            <a:endParaRPr lang="en-US" sz="1800" smtClean="0">
              <a:sym typeface="Math B" pitchFamily="2" charset="2"/>
            </a:endParaRPr>
          </a:p>
          <a:p>
            <a:r>
              <a:rPr lang="en-US" sz="2400" smtClean="0">
                <a:sym typeface="Math B" pitchFamily="2" charset="2"/>
              </a:rPr>
              <a:t>Optimality (Induced)</a:t>
            </a:r>
          </a:p>
          <a:p>
            <a:pPr lvl="1"/>
            <a:r>
              <a:rPr lang="en-US" sz="2000" smtClean="0">
                <a:sym typeface="Symbol" pitchFamily="18" charset="2"/>
              </a:rPr>
              <a:t></a:t>
            </a:r>
            <a:r>
              <a:rPr lang="en-US" sz="2000" smtClean="0">
                <a:sym typeface="Math B" pitchFamily="2" charset="2"/>
              </a:rPr>
              <a:t>st</a:t>
            </a:r>
            <a:r>
              <a:rPr lang="en-US" sz="2000" baseline="30000" smtClean="0">
                <a:sym typeface="Math B" pitchFamily="2" charset="2"/>
              </a:rPr>
              <a:t>#</a:t>
            </a:r>
            <a:r>
              <a:rPr lang="en-US" sz="2000" smtClean="0">
                <a:sym typeface="Math B" pitchFamily="2" charset="2"/>
              </a:rPr>
              <a:t>(</a:t>
            </a:r>
            <a:r>
              <a:rPr lang="en-US" sz="2000" smtClean="0">
                <a:sym typeface="Symbol" pitchFamily="18" charset="2"/>
              </a:rPr>
              <a:t></a:t>
            </a:r>
            <a:r>
              <a:rPr lang="en-US" sz="2000" baseline="30000" smtClean="0">
                <a:sym typeface="Symbol" pitchFamily="18" charset="2"/>
              </a:rPr>
              <a:t>#</a:t>
            </a:r>
            <a:r>
              <a:rPr lang="en-US" sz="2000" smtClean="0">
                <a:sym typeface="Symbol" pitchFamily="18" charset="2"/>
              </a:rPr>
              <a:t>) = ({</a:t>
            </a:r>
            <a:r>
              <a:rPr lang="en-US" sz="2000" smtClean="0">
                <a:sym typeface="Math B" pitchFamily="2" charset="2"/>
              </a:rPr>
              <a:t>st </a:t>
            </a:r>
            <a:r>
              <a:rPr lang="en-US" sz="2000" smtClean="0">
                <a:sym typeface="Symbol" pitchFamily="18" charset="2"/>
              </a:rPr>
              <a:t> |   (</a:t>
            </a:r>
            <a:r>
              <a:rPr lang="en-US" sz="2000" baseline="30000" smtClean="0">
                <a:sym typeface="Symbol" pitchFamily="18" charset="2"/>
              </a:rPr>
              <a:t>#</a:t>
            </a:r>
            <a:r>
              <a:rPr lang="en-US" sz="2000" smtClean="0">
                <a:sym typeface="Symbol" pitchFamily="18" charset="2"/>
              </a:rPr>
              <a:t>)} =</a:t>
            </a:r>
            <a:r>
              <a:rPr lang="en-US" sz="2000" smtClean="0">
                <a:sym typeface="Math B" pitchFamily="2" charset="2"/>
              </a:rPr>
              <a:t>  {</a:t>
            </a:r>
            <a:r>
              <a:rPr lang="en-US" sz="2000" smtClean="0">
                <a:sym typeface="Symbol" pitchFamily="18" charset="2"/>
              </a:rPr>
              <a:t></a:t>
            </a:r>
            <a:r>
              <a:rPr lang="en-US" sz="2000" smtClean="0">
                <a:sym typeface="Math B" pitchFamily="2" charset="2"/>
              </a:rPr>
              <a:t>st </a:t>
            </a:r>
            <a:r>
              <a:rPr lang="en-US" sz="2000" smtClean="0">
                <a:sym typeface="Symbol" pitchFamily="18" charset="2"/>
              </a:rPr>
              <a:t> |  </a:t>
            </a:r>
            <a:r>
              <a:rPr lang="en-US" sz="2000" smtClean="0">
                <a:sym typeface="Math B" pitchFamily="2" charset="2"/>
              </a:rPr>
              <a:t></a:t>
            </a:r>
            <a:r>
              <a:rPr lang="en-US" sz="2000" smtClean="0">
                <a:sym typeface="Symbol" pitchFamily="18" charset="2"/>
              </a:rPr>
              <a:t> </a:t>
            </a:r>
            <a:r>
              <a:rPr lang="en-US" sz="2000" baseline="30000" smtClean="0">
                <a:sym typeface="Symbol" pitchFamily="18" charset="2"/>
              </a:rPr>
              <a:t>#</a:t>
            </a:r>
            <a:r>
              <a:rPr lang="en-US" sz="2000" smtClean="0">
                <a:sym typeface="Math B" pitchFamily="2" charset="2"/>
              </a:rPr>
              <a:t> </a:t>
            </a:r>
            <a:r>
              <a:rPr lang="en-US" sz="2000" smtClean="0">
                <a:sym typeface="Symbol" pitchFamily="18" charset="2"/>
              </a:rPr>
              <a:t>} </a:t>
            </a:r>
          </a:p>
          <a:p>
            <a:r>
              <a:rPr lang="en-US" sz="2000" smtClean="0">
                <a:sym typeface="Symbol" pitchFamily="18" charset="2"/>
              </a:rPr>
              <a:t>Soundness</a:t>
            </a:r>
            <a:endParaRPr lang="en-US" sz="1800" smtClean="0">
              <a:sym typeface="Symbol" pitchFamily="18" charset="2"/>
            </a:endParaRPr>
          </a:p>
          <a:p>
            <a:r>
              <a:rPr lang="en-US" sz="2000" smtClean="0">
                <a:sym typeface="Symbol" pitchFamily="18" charset="2"/>
              </a:rPr>
              <a:t>Completeness</a:t>
            </a:r>
            <a:endParaRPr lang="en-US" sz="1800" smtClean="0">
              <a:sym typeface="Symbol" pitchFamily="18" charset="2"/>
            </a:endParaRPr>
          </a:p>
          <a:p>
            <a:pPr lvl="1">
              <a:buFontTx/>
              <a:buNone/>
            </a:pPr>
            <a:endParaRPr lang="en-US" sz="1800" smtClean="0">
              <a:sym typeface="Symbol" pitchFamily="18" charset="2"/>
            </a:endParaRPr>
          </a:p>
          <a:p>
            <a:pPr lvl="1"/>
            <a:endParaRPr lang="en-US" sz="1800" smtClean="0">
              <a:sym typeface="Symbol" pitchFamily="18" charset="2"/>
            </a:endParaRPr>
          </a:p>
          <a:p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6688"/>
            <a:ext cx="7772400" cy="792162"/>
          </a:xfrm>
        </p:spPr>
        <p:txBody>
          <a:bodyPr/>
          <a:lstStyle/>
          <a:p>
            <a:pPr algn="ctr"/>
            <a:r>
              <a:rPr lang="en-US" sz="4000" smtClean="0"/>
              <a:t>Posets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057275"/>
            <a:ext cx="7727950" cy="49101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smtClean="0">
                <a:sym typeface="Symbol" pitchFamily="18" charset="2"/>
              </a:rPr>
              <a:t>More notations</a:t>
            </a:r>
          </a:p>
          <a:p>
            <a:pPr lvl="1">
              <a:lnSpc>
                <a:spcPct val="80000"/>
              </a:lnSpc>
            </a:pPr>
            <a:r>
              <a:rPr lang="en-US" sz="2800" smtClean="0">
                <a:sym typeface="Symbol" pitchFamily="18" charset="2"/>
              </a:rPr>
              <a:t>l</a:t>
            </a:r>
            <a:r>
              <a:rPr lang="en-US" sz="2800" baseline="-25000" smtClean="0">
                <a:sym typeface="Symbol" pitchFamily="18" charset="2"/>
              </a:rPr>
              <a:t>1</a:t>
            </a:r>
            <a:r>
              <a:rPr lang="en-US" sz="2800" smtClean="0">
                <a:sym typeface="Symbol" pitchFamily="18" charset="2"/>
              </a:rPr>
              <a:t> </a:t>
            </a:r>
            <a:r>
              <a:rPr lang="en-US" sz="2800" smtClean="0">
                <a:sym typeface="Math B" pitchFamily="2" charset="2"/>
              </a:rPr>
              <a:t> l</a:t>
            </a:r>
            <a:r>
              <a:rPr lang="en-US" sz="2800" baseline="-25000" smtClean="0">
                <a:sym typeface="Math B" pitchFamily="2" charset="2"/>
              </a:rPr>
              <a:t>2 </a:t>
            </a:r>
            <a:r>
              <a:rPr lang="en-US" sz="2800" smtClean="0">
                <a:sym typeface="Symbol" pitchFamily="18" charset="2"/>
              </a:rPr>
              <a:t> l</a:t>
            </a:r>
            <a:r>
              <a:rPr lang="en-US" sz="2800" baseline="-25000" smtClean="0">
                <a:sym typeface="Symbol" pitchFamily="18" charset="2"/>
              </a:rPr>
              <a:t>2</a:t>
            </a:r>
            <a:r>
              <a:rPr lang="en-US" sz="2800" smtClean="0">
                <a:sym typeface="Symbol" pitchFamily="18" charset="2"/>
              </a:rPr>
              <a:t> </a:t>
            </a:r>
            <a:r>
              <a:rPr lang="en-US" sz="2800" smtClean="0">
                <a:sym typeface="Math B" pitchFamily="2" charset="2"/>
              </a:rPr>
              <a:t> l</a:t>
            </a:r>
            <a:r>
              <a:rPr lang="en-US" sz="2800" baseline="-25000" smtClean="0">
                <a:sym typeface="Math B" pitchFamily="2" charset="2"/>
              </a:rPr>
              <a:t>1</a:t>
            </a:r>
          </a:p>
          <a:p>
            <a:pPr lvl="1">
              <a:lnSpc>
                <a:spcPct val="80000"/>
              </a:lnSpc>
            </a:pPr>
            <a:r>
              <a:rPr lang="en-US" sz="2800" smtClean="0">
                <a:sym typeface="Symbol" pitchFamily="18" charset="2"/>
              </a:rPr>
              <a:t>l</a:t>
            </a:r>
            <a:r>
              <a:rPr lang="en-US" sz="2800" baseline="-25000" smtClean="0">
                <a:sym typeface="Symbol" pitchFamily="18" charset="2"/>
              </a:rPr>
              <a:t>1</a:t>
            </a:r>
            <a:r>
              <a:rPr lang="en-US" sz="2800" smtClean="0">
                <a:sym typeface="Symbol" pitchFamily="18" charset="2"/>
              </a:rPr>
              <a:t> </a:t>
            </a:r>
            <a:r>
              <a:rPr lang="en-US" sz="2800" smtClean="0">
                <a:sym typeface="Math B" pitchFamily="2" charset="2"/>
              </a:rPr>
              <a:t> l</a:t>
            </a:r>
            <a:r>
              <a:rPr lang="en-US" sz="2800" baseline="-25000" smtClean="0">
                <a:sym typeface="Math B" pitchFamily="2" charset="2"/>
              </a:rPr>
              <a:t>2 </a:t>
            </a:r>
            <a:r>
              <a:rPr lang="en-US" sz="2800" smtClean="0">
                <a:sym typeface="Symbol" pitchFamily="18" charset="2"/>
              </a:rPr>
              <a:t> l</a:t>
            </a:r>
            <a:r>
              <a:rPr lang="en-US" sz="2800" baseline="-25000" smtClean="0">
                <a:sym typeface="Symbol" pitchFamily="18" charset="2"/>
              </a:rPr>
              <a:t>1</a:t>
            </a:r>
            <a:r>
              <a:rPr lang="en-US" sz="2800" smtClean="0">
                <a:sym typeface="Symbol" pitchFamily="18" charset="2"/>
              </a:rPr>
              <a:t> </a:t>
            </a:r>
            <a:r>
              <a:rPr lang="en-US" sz="2800" smtClean="0">
                <a:sym typeface="Math B" pitchFamily="2" charset="2"/>
              </a:rPr>
              <a:t> l</a:t>
            </a:r>
            <a:r>
              <a:rPr lang="en-US" sz="2800" baseline="-25000" smtClean="0">
                <a:sym typeface="Math B" pitchFamily="2" charset="2"/>
              </a:rPr>
              <a:t>2 </a:t>
            </a:r>
            <a:r>
              <a:rPr lang="en-US" sz="2800" smtClean="0">
                <a:sym typeface="Symbol" pitchFamily="18" charset="2"/>
              </a:rPr>
              <a:t> l</a:t>
            </a:r>
            <a:r>
              <a:rPr lang="en-US" sz="2800" baseline="-25000" smtClean="0">
                <a:sym typeface="Symbol" pitchFamily="18" charset="2"/>
              </a:rPr>
              <a:t>1</a:t>
            </a:r>
            <a:r>
              <a:rPr lang="en-US" sz="2800" smtClean="0">
                <a:sym typeface="Symbol" pitchFamily="18" charset="2"/>
              </a:rPr>
              <a:t></a:t>
            </a:r>
            <a:r>
              <a:rPr lang="en-US" sz="2800" smtClean="0">
                <a:sym typeface="Math B" pitchFamily="2" charset="2"/>
              </a:rPr>
              <a:t> l</a:t>
            </a:r>
            <a:r>
              <a:rPr lang="en-US" sz="2800" baseline="-25000" smtClean="0">
                <a:sym typeface="Math B" pitchFamily="2" charset="2"/>
              </a:rPr>
              <a:t>2 </a:t>
            </a:r>
          </a:p>
          <a:p>
            <a:pPr lvl="1">
              <a:lnSpc>
                <a:spcPct val="80000"/>
              </a:lnSpc>
            </a:pPr>
            <a:r>
              <a:rPr lang="en-US" sz="2800" smtClean="0">
                <a:sym typeface="Symbol" pitchFamily="18" charset="2"/>
              </a:rPr>
              <a:t>l</a:t>
            </a:r>
            <a:r>
              <a:rPr lang="en-US" sz="2800" baseline="-25000" smtClean="0">
                <a:sym typeface="Symbol" pitchFamily="18" charset="2"/>
              </a:rPr>
              <a:t>1</a:t>
            </a:r>
            <a:r>
              <a:rPr lang="en-US" sz="2800" smtClean="0">
                <a:sym typeface="Symbol" pitchFamily="18" charset="2"/>
              </a:rPr>
              <a:t> </a:t>
            </a:r>
            <a:r>
              <a:rPr lang="en-US" sz="2800" smtClean="0">
                <a:sym typeface="Math B" pitchFamily="2" charset="2"/>
              </a:rPr>
              <a:t> l</a:t>
            </a:r>
            <a:r>
              <a:rPr lang="en-US" sz="2800" baseline="-25000" smtClean="0">
                <a:sym typeface="Math B" pitchFamily="2" charset="2"/>
              </a:rPr>
              <a:t>2 </a:t>
            </a:r>
            <a:r>
              <a:rPr lang="en-US" sz="2800" smtClean="0">
                <a:sym typeface="Symbol" pitchFamily="18" charset="2"/>
              </a:rPr>
              <a:t> l</a:t>
            </a:r>
            <a:r>
              <a:rPr lang="en-US" sz="2800" baseline="-25000" smtClean="0">
                <a:sym typeface="Symbol" pitchFamily="18" charset="2"/>
              </a:rPr>
              <a:t>2</a:t>
            </a:r>
            <a:r>
              <a:rPr lang="en-US" sz="2800" smtClean="0">
                <a:sym typeface="Math B" pitchFamily="2" charset="2"/>
              </a:rPr>
              <a:t> l</a:t>
            </a:r>
            <a:r>
              <a:rPr lang="en-US" sz="2800" baseline="-25000" smtClean="0">
                <a:sym typeface="Math B" pitchFamily="2" charset="2"/>
              </a:rPr>
              <a:t>1</a:t>
            </a:r>
          </a:p>
          <a:p>
            <a:pPr lvl="1">
              <a:lnSpc>
                <a:spcPct val="80000"/>
              </a:lnSpc>
            </a:pPr>
            <a:endParaRPr lang="en-US" sz="1200" smtClean="0">
              <a:sym typeface="Math B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9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Abstract interpretation Connects Abstract and Concrete Semantics</a:t>
            </a:r>
          </a:p>
          <a:p>
            <a:r>
              <a:rPr lang="en-US" smtClean="0"/>
              <a:t>Galois Connection</a:t>
            </a:r>
          </a:p>
          <a:p>
            <a:r>
              <a:rPr lang="en-US" smtClean="0"/>
              <a:t>Local Correctness</a:t>
            </a:r>
          </a:p>
          <a:p>
            <a:r>
              <a:rPr lang="en-US" smtClean="0"/>
              <a:t>Global Correctness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Conclusions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Chaotic iterations is a powerful technique</a:t>
            </a:r>
          </a:p>
          <a:p>
            <a:r>
              <a:rPr lang="en-US" smtClean="0"/>
              <a:t>Easy to implement</a:t>
            </a:r>
          </a:p>
          <a:p>
            <a:r>
              <a:rPr lang="en-US" smtClean="0"/>
              <a:t>Rather precise</a:t>
            </a:r>
          </a:p>
          <a:p>
            <a:r>
              <a:rPr lang="en-US" smtClean="0"/>
              <a:t>But expensive</a:t>
            </a:r>
          </a:p>
          <a:p>
            <a:pPr lvl="1"/>
            <a:r>
              <a:rPr lang="en-US" smtClean="0"/>
              <a:t>More efficient methods exist for structured programs 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6688"/>
            <a:ext cx="7772400" cy="792162"/>
          </a:xfrm>
        </p:spPr>
        <p:txBody>
          <a:bodyPr/>
          <a:lstStyle/>
          <a:p>
            <a:pPr algn="ctr"/>
            <a:r>
              <a:rPr lang="en-US" sz="4000" smtClean="0"/>
              <a:t>Upper and Lower Bounds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057275"/>
            <a:ext cx="7727950" cy="49101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>
                <a:sym typeface="Symbol" pitchFamily="18" charset="2"/>
              </a:rPr>
              <a:t>Consider a poset  (L, </a:t>
            </a:r>
            <a:r>
              <a:rPr lang="en-US" sz="2400" smtClean="0">
                <a:sym typeface="Math B" pitchFamily="2" charset="2"/>
              </a:rPr>
              <a:t> )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sym typeface="Math B" pitchFamily="2" charset="2"/>
              </a:rPr>
              <a:t>A subset L’  L has a </a:t>
            </a:r>
            <a:r>
              <a:rPr lang="en-US" sz="2400" smtClean="0">
                <a:solidFill>
                  <a:schemeClr val="tx2"/>
                </a:solidFill>
                <a:sym typeface="Math B" pitchFamily="2" charset="2"/>
              </a:rPr>
              <a:t>lower bound</a:t>
            </a:r>
            <a:r>
              <a:rPr lang="en-US" sz="2400" smtClean="0">
                <a:solidFill>
                  <a:schemeClr val="hlink"/>
                </a:solidFill>
                <a:sym typeface="Math B" pitchFamily="2" charset="2"/>
              </a:rPr>
              <a:t> </a:t>
            </a:r>
            <a:r>
              <a:rPr lang="en-US" sz="2400" smtClean="0">
                <a:sym typeface="Math B" pitchFamily="2" charset="2"/>
              </a:rPr>
              <a:t>l</a:t>
            </a:r>
            <a:r>
              <a:rPr lang="en-US" sz="2400" baseline="-25000" smtClean="0">
                <a:sym typeface="Math B" pitchFamily="2" charset="2"/>
              </a:rPr>
              <a:t> </a:t>
            </a:r>
            <a:r>
              <a:rPr lang="en-US" sz="2400" smtClean="0">
                <a:sym typeface="Math B" pitchFamily="2" charset="2"/>
              </a:rPr>
              <a:t> L  if for all l’  L’ : l</a:t>
            </a:r>
            <a:r>
              <a:rPr lang="en-US" sz="2400" baseline="-25000" smtClean="0">
                <a:sym typeface="Math B" pitchFamily="2" charset="2"/>
              </a:rPr>
              <a:t> </a:t>
            </a:r>
            <a:r>
              <a:rPr lang="en-US" sz="2400" smtClean="0">
                <a:sym typeface="Math B" pitchFamily="2" charset="2"/>
              </a:rPr>
              <a:t> l’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sym typeface="Math B" pitchFamily="2" charset="2"/>
              </a:rPr>
              <a:t>A subset L’  L has an  </a:t>
            </a:r>
            <a:r>
              <a:rPr lang="en-US" sz="2400" smtClean="0">
                <a:solidFill>
                  <a:schemeClr val="tx2"/>
                </a:solidFill>
                <a:sym typeface="Math B" pitchFamily="2" charset="2"/>
              </a:rPr>
              <a:t>upper bound</a:t>
            </a:r>
            <a:r>
              <a:rPr lang="en-US" sz="2400" smtClean="0">
                <a:solidFill>
                  <a:schemeClr val="hlink"/>
                </a:solidFill>
                <a:sym typeface="Math B" pitchFamily="2" charset="2"/>
              </a:rPr>
              <a:t> </a:t>
            </a:r>
            <a:r>
              <a:rPr lang="en-US" sz="2400" smtClean="0">
                <a:sym typeface="Math B" pitchFamily="2" charset="2"/>
              </a:rPr>
              <a:t>u</a:t>
            </a:r>
            <a:r>
              <a:rPr lang="en-US" sz="2400" baseline="-25000" smtClean="0">
                <a:sym typeface="Math B" pitchFamily="2" charset="2"/>
              </a:rPr>
              <a:t> </a:t>
            </a:r>
            <a:r>
              <a:rPr lang="en-US" sz="2400" smtClean="0">
                <a:sym typeface="Math B" pitchFamily="2" charset="2"/>
              </a:rPr>
              <a:t> L  if for all l’  L’ : l’  u</a:t>
            </a:r>
            <a:r>
              <a:rPr lang="en-US" sz="2400" baseline="-25000" smtClean="0">
                <a:sym typeface="Math B" pitchFamily="2" charset="2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sym typeface="Math B" pitchFamily="2" charset="2"/>
              </a:rPr>
              <a:t>A </a:t>
            </a:r>
            <a:r>
              <a:rPr lang="en-US" sz="2400" smtClean="0">
                <a:solidFill>
                  <a:schemeClr val="tx2"/>
                </a:solidFill>
                <a:sym typeface="Math B" pitchFamily="2" charset="2"/>
              </a:rPr>
              <a:t>greatest lower bound</a:t>
            </a:r>
            <a:r>
              <a:rPr lang="en-US" sz="2400" smtClean="0">
                <a:sym typeface="Math B" pitchFamily="2" charset="2"/>
              </a:rPr>
              <a:t> of a subset L’  L is a lower bound  l</a:t>
            </a:r>
            <a:r>
              <a:rPr lang="en-US" sz="2400" baseline="-25000" smtClean="0">
                <a:sym typeface="Math B" pitchFamily="2" charset="2"/>
              </a:rPr>
              <a:t>0</a:t>
            </a:r>
            <a:r>
              <a:rPr lang="en-US" sz="2400" smtClean="0">
                <a:sym typeface="Math B" pitchFamily="2" charset="2"/>
              </a:rPr>
              <a:t> L such that l  l</a:t>
            </a:r>
            <a:r>
              <a:rPr lang="en-US" sz="2400" baseline="-25000" smtClean="0">
                <a:sym typeface="Math B" pitchFamily="2" charset="2"/>
              </a:rPr>
              <a:t>0</a:t>
            </a:r>
            <a:r>
              <a:rPr lang="en-US" sz="2400" smtClean="0">
                <a:sym typeface="Math B" pitchFamily="2" charset="2"/>
              </a:rPr>
              <a:t> for  any lower bound l of L’ 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sym typeface="Math B" pitchFamily="2" charset="2"/>
              </a:rPr>
              <a:t>A </a:t>
            </a:r>
            <a:r>
              <a:rPr lang="en-US" sz="2400" smtClean="0">
                <a:solidFill>
                  <a:schemeClr val="tx2"/>
                </a:solidFill>
                <a:sym typeface="Math B" pitchFamily="2" charset="2"/>
              </a:rPr>
              <a:t>lowest upper bound</a:t>
            </a:r>
            <a:r>
              <a:rPr lang="en-US" sz="2400" smtClean="0">
                <a:sym typeface="Math B" pitchFamily="2" charset="2"/>
              </a:rPr>
              <a:t> of a subset L’  L is an upper bound  u</a:t>
            </a:r>
            <a:r>
              <a:rPr lang="en-US" sz="2400" baseline="-25000" smtClean="0">
                <a:sym typeface="Math B" pitchFamily="2" charset="2"/>
              </a:rPr>
              <a:t>0</a:t>
            </a:r>
            <a:r>
              <a:rPr lang="en-US" sz="2400" smtClean="0">
                <a:sym typeface="Math B" pitchFamily="2" charset="2"/>
              </a:rPr>
              <a:t> L such that u</a:t>
            </a:r>
            <a:r>
              <a:rPr lang="en-US" sz="2400" baseline="-25000" smtClean="0">
                <a:sym typeface="Math B" pitchFamily="2" charset="2"/>
              </a:rPr>
              <a:t>0</a:t>
            </a:r>
            <a:r>
              <a:rPr lang="en-US" sz="2400" smtClean="0">
                <a:sym typeface="Math B" pitchFamily="2" charset="2"/>
              </a:rPr>
              <a:t>  u for  any upper bound u of L’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sym typeface="Math B" pitchFamily="2" charset="2"/>
              </a:rPr>
              <a:t>For every subset  L’  L: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ym typeface="Math B" pitchFamily="2" charset="2"/>
              </a:rPr>
              <a:t>The greatest lower bound of L’ is unique if at all exists</a:t>
            </a:r>
          </a:p>
          <a:p>
            <a:pPr lvl="2">
              <a:lnSpc>
                <a:spcPct val="80000"/>
              </a:lnSpc>
            </a:pPr>
            <a:r>
              <a:rPr lang="en-US" sz="1800" smtClean="0">
                <a:sym typeface="Math B" pitchFamily="2" charset="2"/>
              </a:rPr>
              <a:t>L’ </a:t>
            </a:r>
            <a:r>
              <a:rPr lang="en-US" sz="1800" smtClean="0">
                <a:solidFill>
                  <a:schemeClr val="tx2"/>
                </a:solidFill>
                <a:sym typeface="Math B" pitchFamily="2" charset="2"/>
              </a:rPr>
              <a:t>(meet)  a b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ym typeface="Math B" pitchFamily="2" charset="2"/>
              </a:rPr>
              <a:t>The lowest upper bound of L’ is unique if at all exists</a:t>
            </a:r>
          </a:p>
          <a:p>
            <a:pPr lvl="2">
              <a:lnSpc>
                <a:spcPct val="80000"/>
              </a:lnSpc>
            </a:pPr>
            <a:r>
              <a:rPr lang="en-US" sz="1800" smtClean="0">
                <a:sym typeface="Math B" pitchFamily="2" charset="2"/>
              </a:rPr>
              <a:t> L’ </a:t>
            </a:r>
            <a:r>
              <a:rPr lang="en-US" sz="1800" smtClean="0">
                <a:solidFill>
                  <a:schemeClr val="tx2"/>
                </a:solidFill>
                <a:sym typeface="Math B" pitchFamily="2" charset="2"/>
              </a:rPr>
              <a:t>(join)   ab</a:t>
            </a:r>
            <a:endParaRPr lang="en-US" sz="1800" baseline="-25000" smtClean="0">
              <a:solidFill>
                <a:schemeClr val="tx2"/>
              </a:solidFill>
              <a:sym typeface="Math B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6688"/>
            <a:ext cx="7772400" cy="792162"/>
          </a:xfrm>
        </p:spPr>
        <p:txBody>
          <a:bodyPr/>
          <a:lstStyle/>
          <a:p>
            <a:pPr algn="ctr"/>
            <a:r>
              <a:rPr lang="en-US" sz="4000" smtClean="0"/>
              <a:t>Complete Lattices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057275"/>
            <a:ext cx="7727950" cy="49101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smtClean="0">
                <a:sym typeface="Symbol" pitchFamily="18" charset="2"/>
              </a:rPr>
              <a:t>A poset  (L, </a:t>
            </a:r>
            <a:r>
              <a:rPr lang="en-US" sz="3200" smtClean="0">
                <a:sym typeface="Math B" pitchFamily="2" charset="2"/>
              </a:rPr>
              <a:t> ) is a </a:t>
            </a:r>
            <a:r>
              <a:rPr lang="en-US" sz="3200" smtClean="0">
                <a:solidFill>
                  <a:schemeClr val="tx2"/>
                </a:solidFill>
                <a:sym typeface="Math B" pitchFamily="2" charset="2"/>
              </a:rPr>
              <a:t>complete lattice</a:t>
            </a:r>
            <a:r>
              <a:rPr lang="en-US" sz="3200" smtClean="0">
                <a:sym typeface="Math B" pitchFamily="2" charset="2"/>
              </a:rPr>
              <a:t>  if every subset has least and upper bounds</a:t>
            </a:r>
          </a:p>
          <a:p>
            <a:pPr>
              <a:lnSpc>
                <a:spcPct val="80000"/>
              </a:lnSpc>
            </a:pPr>
            <a:r>
              <a:rPr lang="en-US" sz="3200" smtClean="0">
                <a:sym typeface="Math B" pitchFamily="2" charset="2"/>
              </a:rPr>
              <a:t>L = (L, ) = (L, , , , , )</a:t>
            </a:r>
          </a:p>
          <a:p>
            <a:pPr lvl="1">
              <a:lnSpc>
                <a:spcPct val="80000"/>
              </a:lnSpc>
            </a:pPr>
            <a:r>
              <a:rPr lang="en-US" sz="2800" smtClean="0">
                <a:sym typeface="Math B" pitchFamily="2" charset="2"/>
              </a:rPr>
              <a:t> =  </a:t>
            </a:r>
            <a:r>
              <a:rPr lang="en-US" sz="2000" smtClean="0">
                <a:sym typeface="Math C" pitchFamily="2" charset="2"/>
              </a:rPr>
              <a:t></a:t>
            </a:r>
            <a:r>
              <a:rPr lang="en-US" sz="2800" smtClean="0">
                <a:sym typeface="Math B" pitchFamily="2" charset="2"/>
              </a:rPr>
              <a:t> =  L</a:t>
            </a:r>
          </a:p>
          <a:p>
            <a:pPr lvl="1">
              <a:lnSpc>
                <a:spcPct val="80000"/>
              </a:lnSpc>
            </a:pPr>
            <a:r>
              <a:rPr lang="en-US" sz="2800" smtClean="0">
                <a:sym typeface="Math B" pitchFamily="2" charset="2"/>
              </a:rPr>
              <a:t> =  L =  </a:t>
            </a:r>
            <a:r>
              <a:rPr lang="en-US" sz="2000" smtClean="0">
                <a:sym typeface="Math C" pitchFamily="2" charset="2"/>
              </a:rPr>
              <a:t></a:t>
            </a:r>
            <a:r>
              <a:rPr lang="en-US" sz="2800" smtClean="0">
                <a:solidFill>
                  <a:schemeClr val="hlink"/>
                </a:solidFill>
                <a:sym typeface="Math B" pitchFamily="2" charset="2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sym typeface="Symbol" pitchFamily="18" charset="2"/>
              </a:rPr>
              <a:t>Examples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ym typeface="Symbol" pitchFamily="18" charset="2"/>
              </a:rPr>
              <a:t>Total orders (N, )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ym typeface="Symbol" pitchFamily="18" charset="2"/>
              </a:rPr>
              <a:t>Powersets (P(S), </a:t>
            </a:r>
            <a:r>
              <a:rPr lang="en-US" sz="2000" smtClean="0">
                <a:sym typeface="Math B" pitchFamily="2" charset="2"/>
              </a:rPr>
              <a:t>)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ym typeface="Math B" pitchFamily="2" charset="2"/>
              </a:rPr>
              <a:t>Powersets (P(S), )</a:t>
            </a:r>
            <a:r>
              <a:rPr lang="en-US" sz="2000" smtClean="0">
                <a:sym typeface="Symbol" pitchFamily="18" charset="2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smtClean="0">
                <a:sym typeface="Math B" pitchFamily="2" charset="2"/>
              </a:rPr>
              <a:t>Constant propagation</a:t>
            </a:r>
            <a:endParaRPr lang="en-US" sz="2800" smtClean="0">
              <a:solidFill>
                <a:schemeClr val="hlink"/>
              </a:solidFill>
              <a:sym typeface="Math B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6688"/>
            <a:ext cx="7772400" cy="792162"/>
          </a:xfrm>
        </p:spPr>
        <p:txBody>
          <a:bodyPr/>
          <a:lstStyle/>
          <a:p>
            <a:pPr algn="ctr"/>
            <a:r>
              <a:rPr lang="en-US" sz="4000" smtClean="0"/>
              <a:t>Complete Lattices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057275"/>
            <a:ext cx="7727950" cy="49101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smtClean="0">
                <a:solidFill>
                  <a:schemeClr val="tx2"/>
                </a:solidFill>
                <a:sym typeface="Math B" pitchFamily="2" charset="2"/>
              </a:rPr>
              <a:t>Lemma</a:t>
            </a:r>
            <a:r>
              <a:rPr lang="en-US" sz="3200" smtClean="0">
                <a:solidFill>
                  <a:schemeClr val="hlink"/>
                </a:solidFill>
                <a:sym typeface="Math B" pitchFamily="2" charset="2"/>
              </a:rPr>
              <a:t> </a:t>
            </a:r>
            <a:r>
              <a:rPr lang="en-US" sz="3200" smtClean="0">
                <a:sym typeface="Symbol" pitchFamily="18" charset="2"/>
              </a:rPr>
              <a:t> For every poset  (L, </a:t>
            </a:r>
            <a:r>
              <a:rPr lang="en-US" sz="3200" smtClean="0">
                <a:sym typeface="Math B" pitchFamily="2" charset="2"/>
              </a:rPr>
              <a:t> ) the following conditions are equivalent</a:t>
            </a:r>
          </a:p>
          <a:p>
            <a:pPr lvl="1">
              <a:lnSpc>
                <a:spcPct val="80000"/>
              </a:lnSpc>
            </a:pPr>
            <a:r>
              <a:rPr lang="en-US" sz="2800" smtClean="0">
                <a:sym typeface="Math B" pitchFamily="2" charset="2"/>
              </a:rPr>
              <a:t>L is a complete lattice</a:t>
            </a:r>
          </a:p>
          <a:p>
            <a:pPr lvl="1">
              <a:lnSpc>
                <a:spcPct val="80000"/>
              </a:lnSpc>
            </a:pPr>
            <a:r>
              <a:rPr lang="en-US" sz="2800" smtClean="0">
                <a:sym typeface="Math B" pitchFamily="2" charset="2"/>
              </a:rPr>
              <a:t>Every subset of L has a least upper bound</a:t>
            </a:r>
          </a:p>
          <a:p>
            <a:pPr lvl="1">
              <a:lnSpc>
                <a:spcPct val="80000"/>
              </a:lnSpc>
            </a:pPr>
            <a:r>
              <a:rPr lang="en-US" sz="2800" smtClean="0">
                <a:sym typeface="Math B" pitchFamily="2" charset="2"/>
              </a:rPr>
              <a:t>Every subset of L has a greatest lower bound </a:t>
            </a:r>
            <a:endParaRPr lang="en-US" sz="2800" smtClean="0">
              <a:solidFill>
                <a:schemeClr val="hlink"/>
              </a:solidFill>
              <a:sym typeface="Math B" pitchFamily="2" charset="2"/>
            </a:endParaRPr>
          </a:p>
          <a:p>
            <a:pPr lvl="1">
              <a:lnSpc>
                <a:spcPct val="80000"/>
              </a:lnSpc>
            </a:pPr>
            <a:endParaRPr lang="en-US" sz="2800" baseline="-25000" smtClean="0">
              <a:solidFill>
                <a:schemeClr val="hlink"/>
              </a:solidFill>
              <a:sym typeface="Math B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6688"/>
            <a:ext cx="7772400" cy="792162"/>
          </a:xfrm>
        </p:spPr>
        <p:txBody>
          <a:bodyPr/>
          <a:lstStyle/>
          <a:p>
            <a:pPr algn="ctr"/>
            <a:r>
              <a:rPr lang="en-US" sz="4000" smtClean="0"/>
              <a:t>Cartesian Products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057275"/>
            <a:ext cx="7727950" cy="49101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smtClean="0">
                <a:sym typeface="Symbol" pitchFamily="18" charset="2"/>
              </a:rPr>
              <a:t>A complete lattice </a:t>
            </a:r>
            <a:br>
              <a:rPr lang="en-US" sz="3200" smtClean="0">
                <a:sym typeface="Symbol" pitchFamily="18" charset="2"/>
              </a:rPr>
            </a:br>
            <a:r>
              <a:rPr lang="en-US" sz="3200" smtClean="0">
                <a:sym typeface="Symbol" pitchFamily="18" charset="2"/>
              </a:rPr>
              <a:t>(</a:t>
            </a:r>
            <a:r>
              <a:rPr lang="en-US" sz="3200" smtClean="0">
                <a:sym typeface="Math B" pitchFamily="2" charset="2"/>
              </a:rPr>
              <a:t>L</a:t>
            </a:r>
            <a:r>
              <a:rPr lang="en-US" sz="3200" baseline="-25000" smtClean="0">
                <a:sym typeface="Math B" pitchFamily="2" charset="2"/>
              </a:rPr>
              <a:t>1</a:t>
            </a:r>
            <a:r>
              <a:rPr lang="en-US" sz="3200" smtClean="0">
                <a:sym typeface="Math B" pitchFamily="2" charset="2"/>
              </a:rPr>
              <a:t>, </a:t>
            </a:r>
            <a:r>
              <a:rPr lang="en-US" sz="3200" baseline="-25000" smtClean="0">
                <a:sym typeface="Math B" pitchFamily="2" charset="2"/>
              </a:rPr>
              <a:t>1</a:t>
            </a:r>
            <a:r>
              <a:rPr lang="en-US" sz="3200" smtClean="0">
                <a:sym typeface="Math B" pitchFamily="2" charset="2"/>
              </a:rPr>
              <a:t>) = (L</a:t>
            </a:r>
            <a:r>
              <a:rPr lang="en-US" sz="3200" baseline="-25000" smtClean="0">
                <a:sym typeface="Math B" pitchFamily="2" charset="2"/>
              </a:rPr>
              <a:t>1</a:t>
            </a:r>
            <a:r>
              <a:rPr lang="en-US" sz="3200" smtClean="0">
                <a:sym typeface="Math B" pitchFamily="2" charset="2"/>
              </a:rPr>
              <a:t>, , </a:t>
            </a:r>
            <a:r>
              <a:rPr lang="en-US" sz="3200" baseline="-25000" smtClean="0">
                <a:sym typeface="Math B" pitchFamily="2" charset="2"/>
              </a:rPr>
              <a:t>1</a:t>
            </a:r>
            <a:r>
              <a:rPr lang="en-US" sz="3200" smtClean="0">
                <a:sym typeface="Math B" pitchFamily="2" charset="2"/>
              </a:rPr>
              <a:t>, </a:t>
            </a:r>
            <a:r>
              <a:rPr lang="en-US" sz="3200" baseline="-25000" smtClean="0">
                <a:sym typeface="Math B" pitchFamily="2" charset="2"/>
              </a:rPr>
              <a:t>1</a:t>
            </a:r>
            <a:r>
              <a:rPr lang="en-US" sz="3200" smtClean="0">
                <a:sym typeface="Math B" pitchFamily="2" charset="2"/>
              </a:rPr>
              <a:t>, </a:t>
            </a:r>
            <a:r>
              <a:rPr lang="en-US" sz="3200" baseline="-25000" smtClean="0">
                <a:sym typeface="Math B" pitchFamily="2" charset="2"/>
              </a:rPr>
              <a:t>1</a:t>
            </a:r>
            <a:r>
              <a:rPr lang="en-US" sz="3200" smtClean="0">
                <a:sym typeface="Math B" pitchFamily="2" charset="2"/>
              </a:rPr>
              <a:t>, </a:t>
            </a:r>
            <a:r>
              <a:rPr lang="en-US" sz="3200" baseline="-25000" smtClean="0">
                <a:sym typeface="Math B" pitchFamily="2" charset="2"/>
              </a:rPr>
              <a:t>1</a:t>
            </a:r>
            <a:r>
              <a:rPr lang="en-US" sz="3200" smtClean="0">
                <a:sym typeface="Math B" pitchFamily="2" charset="2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3200" smtClean="0">
                <a:sym typeface="Symbol" pitchFamily="18" charset="2"/>
              </a:rPr>
              <a:t>A complete lattice </a:t>
            </a:r>
            <a:br>
              <a:rPr lang="en-US" sz="3200" smtClean="0">
                <a:sym typeface="Symbol" pitchFamily="18" charset="2"/>
              </a:rPr>
            </a:br>
            <a:r>
              <a:rPr lang="en-US" sz="3200" smtClean="0">
                <a:sym typeface="Symbol" pitchFamily="18" charset="2"/>
              </a:rPr>
              <a:t>(</a:t>
            </a:r>
            <a:r>
              <a:rPr lang="en-US" sz="3200" smtClean="0">
                <a:sym typeface="Math B" pitchFamily="2" charset="2"/>
              </a:rPr>
              <a:t>L</a:t>
            </a:r>
            <a:r>
              <a:rPr lang="en-US" sz="3200" baseline="-25000" smtClean="0">
                <a:sym typeface="Math B" pitchFamily="2" charset="2"/>
              </a:rPr>
              <a:t>2</a:t>
            </a:r>
            <a:r>
              <a:rPr lang="en-US" sz="3200" smtClean="0">
                <a:sym typeface="Math B" pitchFamily="2" charset="2"/>
              </a:rPr>
              <a:t>, </a:t>
            </a:r>
            <a:r>
              <a:rPr lang="en-US" sz="3200" baseline="-25000" smtClean="0">
                <a:sym typeface="Math B" pitchFamily="2" charset="2"/>
              </a:rPr>
              <a:t>2</a:t>
            </a:r>
            <a:r>
              <a:rPr lang="en-US" sz="3200" smtClean="0">
                <a:sym typeface="Math B" pitchFamily="2" charset="2"/>
              </a:rPr>
              <a:t>) = (, , </a:t>
            </a:r>
            <a:r>
              <a:rPr lang="en-US" sz="3200" baseline="-25000" smtClean="0">
                <a:sym typeface="Math B" pitchFamily="2" charset="2"/>
              </a:rPr>
              <a:t>2</a:t>
            </a:r>
            <a:r>
              <a:rPr lang="en-US" sz="3200" smtClean="0">
                <a:sym typeface="Math B" pitchFamily="2" charset="2"/>
              </a:rPr>
              <a:t>, </a:t>
            </a:r>
            <a:r>
              <a:rPr lang="en-US" sz="3200" baseline="-25000" smtClean="0">
                <a:sym typeface="Math B" pitchFamily="2" charset="2"/>
              </a:rPr>
              <a:t>2</a:t>
            </a:r>
            <a:r>
              <a:rPr lang="en-US" sz="3200" smtClean="0">
                <a:sym typeface="Math B" pitchFamily="2" charset="2"/>
              </a:rPr>
              <a:t>, </a:t>
            </a:r>
            <a:r>
              <a:rPr lang="en-US" sz="3200" baseline="-25000" smtClean="0">
                <a:sym typeface="Math B" pitchFamily="2" charset="2"/>
              </a:rPr>
              <a:t>2</a:t>
            </a:r>
            <a:r>
              <a:rPr lang="en-US" sz="3200" smtClean="0">
                <a:sym typeface="Math B" pitchFamily="2" charset="2"/>
              </a:rPr>
              <a:t>, </a:t>
            </a:r>
            <a:r>
              <a:rPr lang="en-US" sz="3200" baseline="-25000" smtClean="0">
                <a:sym typeface="Math B" pitchFamily="2" charset="2"/>
              </a:rPr>
              <a:t>2</a:t>
            </a:r>
            <a:r>
              <a:rPr lang="en-US" sz="3200" smtClean="0">
                <a:sym typeface="Math B" pitchFamily="2" charset="2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3200" smtClean="0">
                <a:sym typeface="Math B" pitchFamily="2" charset="2"/>
              </a:rPr>
              <a:t>Define a Poset L = (L</a:t>
            </a:r>
            <a:r>
              <a:rPr lang="en-US" sz="3200" baseline="-25000" smtClean="0">
                <a:sym typeface="Math B" pitchFamily="2" charset="2"/>
              </a:rPr>
              <a:t>1 </a:t>
            </a:r>
            <a:r>
              <a:rPr lang="en-US" sz="3200" smtClean="0">
                <a:sym typeface="Math B" pitchFamily="2" charset="2"/>
              </a:rPr>
              <a:t></a:t>
            </a:r>
            <a:r>
              <a:rPr lang="en-US" sz="3200" baseline="-25000" smtClean="0">
                <a:sym typeface="Math B" pitchFamily="2" charset="2"/>
              </a:rPr>
              <a:t> </a:t>
            </a:r>
            <a:r>
              <a:rPr lang="en-US" sz="3200" smtClean="0">
                <a:sym typeface="Math B" pitchFamily="2" charset="2"/>
              </a:rPr>
              <a:t>L</a:t>
            </a:r>
            <a:r>
              <a:rPr lang="en-US" sz="3200" baseline="-25000" smtClean="0">
                <a:sym typeface="Math B" pitchFamily="2" charset="2"/>
              </a:rPr>
              <a:t>2</a:t>
            </a:r>
            <a:r>
              <a:rPr lang="en-US" sz="3200" smtClean="0">
                <a:sym typeface="Math B" pitchFamily="2" charset="2"/>
              </a:rPr>
              <a:t> ,</a:t>
            </a:r>
            <a:r>
              <a:rPr lang="en-US" sz="3200" baseline="-25000" smtClean="0">
                <a:sym typeface="Math B" pitchFamily="2" charset="2"/>
              </a:rPr>
              <a:t> </a:t>
            </a:r>
            <a:r>
              <a:rPr lang="en-US" sz="3200" smtClean="0">
                <a:sym typeface="Math B" pitchFamily="2" charset="2"/>
              </a:rPr>
              <a:t>) where</a:t>
            </a:r>
          </a:p>
          <a:p>
            <a:pPr lvl="1">
              <a:lnSpc>
                <a:spcPct val="80000"/>
              </a:lnSpc>
            </a:pPr>
            <a:r>
              <a:rPr lang="en-US" sz="2800" smtClean="0">
                <a:sym typeface="Math B" pitchFamily="2" charset="2"/>
              </a:rPr>
              <a:t>(x</a:t>
            </a:r>
            <a:r>
              <a:rPr lang="en-US" sz="2800" baseline="-25000" smtClean="0">
                <a:sym typeface="Math B" pitchFamily="2" charset="2"/>
              </a:rPr>
              <a:t>1</a:t>
            </a:r>
            <a:r>
              <a:rPr lang="en-US" sz="2800" smtClean="0">
                <a:sym typeface="Math B" pitchFamily="2" charset="2"/>
              </a:rPr>
              <a:t>, x</a:t>
            </a:r>
            <a:r>
              <a:rPr lang="en-US" sz="2800" baseline="-25000" smtClean="0">
                <a:sym typeface="Math B" pitchFamily="2" charset="2"/>
              </a:rPr>
              <a:t>2</a:t>
            </a:r>
            <a:r>
              <a:rPr lang="en-US" sz="2800" smtClean="0">
                <a:sym typeface="Math B" pitchFamily="2" charset="2"/>
              </a:rPr>
              <a:t>)  (y</a:t>
            </a:r>
            <a:r>
              <a:rPr lang="en-US" sz="2800" baseline="-25000" smtClean="0">
                <a:sym typeface="Math B" pitchFamily="2" charset="2"/>
              </a:rPr>
              <a:t>1</a:t>
            </a:r>
            <a:r>
              <a:rPr lang="en-US" sz="2800" smtClean="0">
                <a:sym typeface="Math B" pitchFamily="2" charset="2"/>
              </a:rPr>
              <a:t>, y</a:t>
            </a:r>
            <a:r>
              <a:rPr lang="en-US" sz="2800" baseline="-25000" smtClean="0">
                <a:sym typeface="Math B" pitchFamily="2" charset="2"/>
              </a:rPr>
              <a:t>2</a:t>
            </a:r>
            <a:r>
              <a:rPr lang="en-US" sz="2800" smtClean="0">
                <a:sym typeface="Math B" pitchFamily="2" charset="2"/>
              </a:rPr>
              <a:t>)  if  </a:t>
            </a:r>
          </a:p>
          <a:p>
            <a:pPr lvl="2">
              <a:lnSpc>
                <a:spcPct val="80000"/>
              </a:lnSpc>
            </a:pPr>
            <a:r>
              <a:rPr lang="en-US" sz="2400" smtClean="0">
                <a:sym typeface="Math B" pitchFamily="2" charset="2"/>
              </a:rPr>
              <a:t>x</a:t>
            </a:r>
            <a:r>
              <a:rPr lang="en-US" sz="2400" baseline="-25000" smtClean="0">
                <a:sym typeface="Math B" pitchFamily="2" charset="2"/>
              </a:rPr>
              <a:t>1</a:t>
            </a:r>
            <a:r>
              <a:rPr lang="en-US" sz="2400" smtClean="0">
                <a:sym typeface="Math B" pitchFamily="2" charset="2"/>
              </a:rPr>
              <a:t>  y</a:t>
            </a:r>
            <a:r>
              <a:rPr lang="en-US" sz="2400" baseline="-25000" smtClean="0">
                <a:sym typeface="Math B" pitchFamily="2" charset="2"/>
              </a:rPr>
              <a:t>1</a:t>
            </a:r>
            <a:r>
              <a:rPr lang="en-US" sz="2400" smtClean="0">
                <a:sym typeface="Math B" pitchFamily="2" charset="2"/>
              </a:rPr>
              <a:t> and</a:t>
            </a:r>
          </a:p>
          <a:p>
            <a:pPr lvl="2">
              <a:lnSpc>
                <a:spcPct val="80000"/>
              </a:lnSpc>
            </a:pPr>
            <a:r>
              <a:rPr lang="en-US" sz="2400" smtClean="0">
                <a:sym typeface="Math B" pitchFamily="2" charset="2"/>
              </a:rPr>
              <a:t>x</a:t>
            </a:r>
            <a:r>
              <a:rPr lang="en-US" sz="2400" baseline="-25000" smtClean="0">
                <a:sym typeface="Math B" pitchFamily="2" charset="2"/>
              </a:rPr>
              <a:t>2 </a:t>
            </a:r>
            <a:r>
              <a:rPr lang="en-US" sz="2400" smtClean="0">
                <a:sym typeface="Math B" pitchFamily="2" charset="2"/>
              </a:rPr>
              <a:t> y</a:t>
            </a:r>
            <a:r>
              <a:rPr lang="en-US" sz="2400" baseline="-25000" smtClean="0">
                <a:sym typeface="Math B" pitchFamily="2" charset="2"/>
              </a:rPr>
              <a:t>2</a:t>
            </a:r>
          </a:p>
          <a:p>
            <a:pPr>
              <a:lnSpc>
                <a:spcPct val="80000"/>
              </a:lnSpc>
            </a:pPr>
            <a:r>
              <a:rPr lang="en-US" sz="3200" smtClean="0">
                <a:sym typeface="Math B" pitchFamily="2" charset="2"/>
              </a:rPr>
              <a:t>L is a complete lattice</a:t>
            </a:r>
          </a:p>
          <a:p>
            <a:pPr>
              <a:lnSpc>
                <a:spcPct val="80000"/>
              </a:lnSpc>
            </a:pPr>
            <a:endParaRPr lang="en-US" sz="3200" smtClean="0">
              <a:sym typeface="Math B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/>
    </p:bldLst>
  </p:timing>
</p:sld>
</file>

<file path=ppt/theme/theme1.xml><?xml version="1.0" encoding="utf-8"?>
<a:theme xmlns:a="http://schemas.openxmlformats.org/drawingml/2006/main" name="Side Bar">
  <a:themeElements>
    <a:clrScheme name="Side Bar.pot 1">
      <a:dk1>
        <a:srgbClr val="000099"/>
      </a:dk1>
      <a:lt1>
        <a:srgbClr val="FFFFFF"/>
      </a:lt1>
      <a:dk2>
        <a:srgbClr val="0000FF"/>
      </a:dk2>
      <a:lt2>
        <a:srgbClr val="FFFF00"/>
      </a:lt2>
      <a:accent1>
        <a:srgbClr val="FF6633"/>
      </a:accent1>
      <a:accent2>
        <a:srgbClr val="FF00FF"/>
      </a:accent2>
      <a:accent3>
        <a:srgbClr val="AAAAFF"/>
      </a:accent3>
      <a:accent4>
        <a:srgbClr val="DADADA"/>
      </a:accent4>
      <a:accent5>
        <a:srgbClr val="FFB8AD"/>
      </a:accent5>
      <a:accent6>
        <a:srgbClr val="E700E7"/>
      </a:accent6>
      <a:hlink>
        <a:srgbClr val="FF0000"/>
      </a:hlink>
      <a:folHlink>
        <a:srgbClr val="808080"/>
      </a:folHlink>
    </a:clrScheme>
    <a:fontScheme name="Side Bar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accent2"/>
          </a:buClr>
          <a:buSzPct val="75000"/>
          <a:buFont typeface="Monotype Sorts" pitchFamily="2" charset="2"/>
          <a:buChar char="u"/>
          <a:tabLst/>
          <a:defRPr kumimoji="0" lang="he-IL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accent2"/>
          </a:buClr>
          <a:buSzPct val="75000"/>
          <a:buFont typeface="Monotype Sorts" pitchFamily="2" charset="2"/>
          <a:buChar char="u"/>
          <a:tabLst/>
          <a:defRPr kumimoji="0" lang="he-IL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de Bar.pot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.pot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.pot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ide Bar">
  <a:themeElements>
    <a:clrScheme name="Side Bar.pot 1">
      <a:dk1>
        <a:srgbClr val="000099"/>
      </a:dk1>
      <a:lt1>
        <a:srgbClr val="FFFFFF"/>
      </a:lt1>
      <a:dk2>
        <a:srgbClr val="0000FF"/>
      </a:dk2>
      <a:lt2>
        <a:srgbClr val="FFFF00"/>
      </a:lt2>
      <a:accent1>
        <a:srgbClr val="FF6633"/>
      </a:accent1>
      <a:accent2>
        <a:srgbClr val="FF00FF"/>
      </a:accent2>
      <a:accent3>
        <a:srgbClr val="AAAAFF"/>
      </a:accent3>
      <a:accent4>
        <a:srgbClr val="DADADA"/>
      </a:accent4>
      <a:accent5>
        <a:srgbClr val="FFB8AD"/>
      </a:accent5>
      <a:accent6>
        <a:srgbClr val="E700E7"/>
      </a:accent6>
      <a:hlink>
        <a:srgbClr val="FF0000"/>
      </a:hlink>
      <a:folHlink>
        <a:srgbClr val="808080"/>
      </a:folHlink>
    </a:clrScheme>
    <a:fontScheme name="Side Bar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accent2"/>
          </a:buClr>
          <a:buSzPct val="75000"/>
          <a:buFont typeface="Monotype Sorts" pitchFamily="2" charset="2"/>
          <a:buNone/>
          <a:tabLst/>
          <a:defRPr kumimoji="0" lang="he-IL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accent2"/>
          </a:buClr>
          <a:buSzPct val="75000"/>
          <a:buFont typeface="Monotype Sorts" pitchFamily="2" charset="2"/>
          <a:buNone/>
          <a:tabLst/>
          <a:defRPr kumimoji="0" lang="he-IL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de Bar.pot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.pot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.pot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Designs\ANGLES.POT</Template>
  <TotalTime>8970</TotalTime>
  <Words>2918</Words>
  <Application>Microsoft Office PowerPoint</Application>
  <PresentationFormat>On-screen Show (4:3)</PresentationFormat>
  <Paragraphs>560</Paragraphs>
  <Slides>51</Slides>
  <Notes>3</Notes>
  <HiddenSlides>0</HiddenSlides>
  <MMClips>0</MMClips>
  <ScaleCrop>false</ScaleCrop>
  <HeadingPairs>
    <vt:vector size="8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  <vt:variant>
        <vt:lpstr>Custom Shows</vt:lpstr>
      </vt:variant>
      <vt:variant>
        <vt:i4>1</vt:i4>
      </vt:variant>
    </vt:vector>
  </HeadingPairs>
  <TitlesOfParts>
    <vt:vector size="55" baseType="lpstr">
      <vt:lpstr>Side Bar</vt:lpstr>
      <vt:lpstr>1_Side Bar</vt:lpstr>
      <vt:lpstr>Microsoft Equation 3.0</vt:lpstr>
      <vt:lpstr>Theory of Static  Program Analysis</vt:lpstr>
      <vt:lpstr>Content</vt:lpstr>
      <vt:lpstr>Mathematical Background</vt:lpstr>
      <vt:lpstr>Posets</vt:lpstr>
      <vt:lpstr>Posets</vt:lpstr>
      <vt:lpstr>Upper and Lower Bounds</vt:lpstr>
      <vt:lpstr>Complete Lattices</vt:lpstr>
      <vt:lpstr>Complete Lattices</vt:lpstr>
      <vt:lpstr>Cartesian Products</vt:lpstr>
      <vt:lpstr>Finite Maps</vt:lpstr>
      <vt:lpstr>Chains</vt:lpstr>
      <vt:lpstr>Monotone Functions</vt:lpstr>
      <vt:lpstr>Fixed Points</vt:lpstr>
      <vt:lpstr>Special Case Finite Height</vt:lpstr>
      <vt:lpstr>Chaotic Iterations</vt:lpstr>
      <vt:lpstr>Specialized Chaotic Iterations System of Equations</vt:lpstr>
      <vt:lpstr>Example Constant Propagation</vt:lpstr>
      <vt:lpstr>Specialized Chaotic Iterations</vt:lpstr>
      <vt:lpstr>Iterative Approximation</vt:lpstr>
      <vt:lpstr>Slide 20</vt:lpstr>
      <vt:lpstr>Complexity of Chaotic Iterations</vt:lpstr>
      <vt:lpstr>Soundness</vt:lpstr>
      <vt:lpstr>Completeness</vt:lpstr>
      <vt:lpstr>The Abstract Interpretation Technique (Cousot &amp; Cousot)</vt:lpstr>
      <vt:lpstr>Abstract (Conservative) interpretation</vt:lpstr>
      <vt:lpstr>Abstract (Conservative) interpretation</vt:lpstr>
      <vt:lpstr>Abstract Interpretation</vt:lpstr>
      <vt:lpstr>Galois Connections</vt:lpstr>
      <vt:lpstr>The Abstraction Function (CP)</vt:lpstr>
      <vt:lpstr>The Concretization Function</vt:lpstr>
      <vt:lpstr>Galois Connection Constant Propagation</vt:lpstr>
      <vt:lpstr>Upper Closures</vt:lpstr>
      <vt:lpstr>Proof of Soundness</vt:lpstr>
      <vt:lpstr>Collecting Semantics</vt:lpstr>
      <vt:lpstr>A Simple Example Program</vt:lpstr>
      <vt:lpstr>Another Example</vt:lpstr>
      <vt:lpstr>An “Iterative” Definition </vt:lpstr>
      <vt:lpstr>Equations Generated for Collecting Interpretation</vt:lpstr>
      <vt:lpstr>Specialized Chaotic Iterations System of Equations  (Collecting Semantics)</vt:lpstr>
      <vt:lpstr>The Least Solution</vt:lpstr>
      <vt:lpstr>Specialized Chaotic Iterations System of Equations  (Collecting Semantics)</vt:lpstr>
      <vt:lpstr>The Least Solution</vt:lpstr>
      <vt:lpstr>Slide 43</vt:lpstr>
      <vt:lpstr>Finite Height Case</vt:lpstr>
      <vt:lpstr>Soundness Theorem(2)</vt:lpstr>
      <vt:lpstr>Soundness Theorem(3)</vt:lpstr>
      <vt:lpstr>Proof of Soundness (Summary)</vt:lpstr>
      <vt:lpstr>Completeness</vt:lpstr>
      <vt:lpstr>Constant Propagation</vt:lpstr>
      <vt:lpstr>Summary</vt:lpstr>
      <vt:lpstr>Conclusions</vt:lpstr>
      <vt:lpstr>Custom Show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Detecting Memory Errors via Static Pointer Analysis</dc:title>
  <dc:creator>Dor</dc:creator>
  <cp:lastModifiedBy>msagiv</cp:lastModifiedBy>
  <cp:revision>179</cp:revision>
  <cp:lastPrinted>1999-03-20T17:33:44Z</cp:lastPrinted>
  <dcterms:created xsi:type="dcterms:W3CDTF">1999-03-15T15:45:30Z</dcterms:created>
  <dcterms:modified xsi:type="dcterms:W3CDTF">2015-05-05T11:32:39Z</dcterms:modified>
</cp:coreProperties>
</file>