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Default Extension="gif" ContentType="image/gif"/>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tags/tag3.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handoutMasterIdLst>
    <p:handoutMasterId r:id="rId80"/>
  </p:handoutMasterIdLst>
  <p:sldIdLst>
    <p:sldId id="459" r:id="rId2"/>
    <p:sldId id="485" r:id="rId3"/>
    <p:sldId id="488" r:id="rId4"/>
    <p:sldId id="487" r:id="rId5"/>
    <p:sldId id="460" r:id="rId6"/>
    <p:sldId id="462" r:id="rId7"/>
    <p:sldId id="461" r:id="rId8"/>
    <p:sldId id="463" r:id="rId9"/>
    <p:sldId id="464" r:id="rId10"/>
    <p:sldId id="465" r:id="rId11"/>
    <p:sldId id="466" r:id="rId12"/>
    <p:sldId id="467" r:id="rId13"/>
    <p:sldId id="468" r:id="rId14"/>
    <p:sldId id="484" r:id="rId15"/>
    <p:sldId id="256" r:id="rId16"/>
    <p:sldId id="318" r:id="rId17"/>
    <p:sldId id="431" r:id="rId18"/>
    <p:sldId id="469" r:id="rId19"/>
    <p:sldId id="494" r:id="rId20"/>
    <p:sldId id="489" r:id="rId21"/>
    <p:sldId id="490" r:id="rId22"/>
    <p:sldId id="491" r:id="rId23"/>
    <p:sldId id="492" r:id="rId24"/>
    <p:sldId id="493" r:id="rId25"/>
    <p:sldId id="319" r:id="rId26"/>
    <p:sldId id="317" r:id="rId27"/>
    <p:sldId id="446" r:id="rId28"/>
    <p:sldId id="320" r:id="rId29"/>
    <p:sldId id="260" r:id="rId30"/>
    <p:sldId id="323" r:id="rId31"/>
    <p:sldId id="324" r:id="rId32"/>
    <p:sldId id="325" r:id="rId33"/>
    <p:sldId id="376" r:id="rId34"/>
    <p:sldId id="472" r:id="rId35"/>
    <p:sldId id="471" r:id="rId36"/>
    <p:sldId id="326" r:id="rId37"/>
    <p:sldId id="344" r:id="rId38"/>
    <p:sldId id="447" r:id="rId39"/>
    <p:sldId id="382" r:id="rId40"/>
    <p:sldId id="455" r:id="rId41"/>
    <p:sldId id="456" r:id="rId42"/>
    <p:sldId id="337" r:id="rId43"/>
    <p:sldId id="385" r:id="rId44"/>
    <p:sldId id="338" r:id="rId45"/>
    <p:sldId id="390" r:id="rId46"/>
    <p:sldId id="391" r:id="rId47"/>
    <p:sldId id="392" r:id="rId48"/>
    <p:sldId id="340" r:id="rId49"/>
    <p:sldId id="495" r:id="rId50"/>
    <p:sldId id="473" r:id="rId51"/>
    <p:sldId id="474" r:id="rId52"/>
    <p:sldId id="394" r:id="rId53"/>
    <p:sldId id="397" r:id="rId54"/>
    <p:sldId id="404" r:id="rId55"/>
    <p:sldId id="405" r:id="rId56"/>
    <p:sldId id="407" r:id="rId57"/>
    <p:sldId id="408" r:id="rId58"/>
    <p:sldId id="409" r:id="rId59"/>
    <p:sldId id="424" r:id="rId60"/>
    <p:sldId id="443" r:id="rId61"/>
    <p:sldId id="444" r:id="rId62"/>
    <p:sldId id="445" r:id="rId63"/>
    <p:sldId id="420" r:id="rId64"/>
    <p:sldId id="359" r:id="rId65"/>
    <p:sldId id="360" r:id="rId66"/>
    <p:sldId id="418" r:id="rId67"/>
    <p:sldId id="364" r:id="rId68"/>
    <p:sldId id="453" r:id="rId69"/>
    <p:sldId id="452" r:id="rId70"/>
    <p:sldId id="363" r:id="rId71"/>
    <p:sldId id="475" r:id="rId72"/>
    <p:sldId id="477" r:id="rId73"/>
    <p:sldId id="478" r:id="rId74"/>
    <p:sldId id="479" r:id="rId75"/>
    <p:sldId id="480" r:id="rId76"/>
    <p:sldId id="481" r:id="rId77"/>
    <p:sldId id="482" r:id="rId78"/>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Courier New" pitchFamily="49" charset="0"/>
        <a:ea typeface="+mn-ea"/>
        <a:cs typeface="+mn-cs"/>
      </a:defRPr>
    </a:lvl1pPr>
    <a:lvl2pPr marL="457200" algn="l" rtl="0" fontAlgn="base">
      <a:spcBef>
        <a:spcPct val="0"/>
      </a:spcBef>
      <a:spcAft>
        <a:spcPct val="0"/>
      </a:spcAft>
      <a:defRPr kern="1200">
        <a:solidFill>
          <a:schemeClr val="tx1"/>
        </a:solidFill>
        <a:latin typeface="Courier New" pitchFamily="49" charset="0"/>
        <a:ea typeface="+mn-ea"/>
        <a:cs typeface="+mn-cs"/>
      </a:defRPr>
    </a:lvl2pPr>
    <a:lvl3pPr marL="914400" algn="l" rtl="0" fontAlgn="base">
      <a:spcBef>
        <a:spcPct val="0"/>
      </a:spcBef>
      <a:spcAft>
        <a:spcPct val="0"/>
      </a:spcAft>
      <a:defRPr kern="1200">
        <a:solidFill>
          <a:schemeClr val="tx1"/>
        </a:solidFill>
        <a:latin typeface="Courier New" pitchFamily="49" charset="0"/>
        <a:ea typeface="+mn-ea"/>
        <a:cs typeface="+mn-cs"/>
      </a:defRPr>
    </a:lvl3pPr>
    <a:lvl4pPr marL="1371600" algn="l" rtl="0" fontAlgn="base">
      <a:spcBef>
        <a:spcPct val="0"/>
      </a:spcBef>
      <a:spcAft>
        <a:spcPct val="0"/>
      </a:spcAft>
      <a:defRPr kern="1200">
        <a:solidFill>
          <a:schemeClr val="tx1"/>
        </a:solidFill>
        <a:latin typeface="Courier New" pitchFamily="49" charset="0"/>
        <a:ea typeface="+mn-ea"/>
        <a:cs typeface="+mn-cs"/>
      </a:defRPr>
    </a:lvl4pPr>
    <a:lvl5pPr marL="1828800" algn="l" rtl="0" fontAlgn="base">
      <a:spcBef>
        <a:spcPct val="0"/>
      </a:spcBef>
      <a:spcAft>
        <a:spcPct val="0"/>
      </a:spcAft>
      <a:defRPr kern="1200">
        <a:solidFill>
          <a:schemeClr val="tx1"/>
        </a:solidFill>
        <a:latin typeface="Courier New" pitchFamily="49" charset="0"/>
        <a:ea typeface="+mn-ea"/>
        <a:cs typeface="+mn-cs"/>
      </a:defRPr>
    </a:lvl5pPr>
    <a:lvl6pPr marL="2286000" algn="l" defTabSz="914400" rtl="0" eaLnBrk="1" latinLnBrk="0" hangingPunct="1">
      <a:defRPr kern="1200">
        <a:solidFill>
          <a:schemeClr val="tx1"/>
        </a:solidFill>
        <a:latin typeface="Courier New" pitchFamily="49" charset="0"/>
        <a:ea typeface="+mn-ea"/>
        <a:cs typeface="+mn-cs"/>
      </a:defRPr>
    </a:lvl6pPr>
    <a:lvl7pPr marL="2743200" algn="l" defTabSz="914400" rtl="0" eaLnBrk="1" latinLnBrk="0" hangingPunct="1">
      <a:defRPr kern="1200">
        <a:solidFill>
          <a:schemeClr val="tx1"/>
        </a:solidFill>
        <a:latin typeface="Courier New" pitchFamily="49" charset="0"/>
        <a:ea typeface="+mn-ea"/>
        <a:cs typeface="+mn-cs"/>
      </a:defRPr>
    </a:lvl7pPr>
    <a:lvl8pPr marL="3200400" algn="l" defTabSz="914400" rtl="0" eaLnBrk="1" latinLnBrk="0" hangingPunct="1">
      <a:defRPr kern="1200">
        <a:solidFill>
          <a:schemeClr val="tx1"/>
        </a:solidFill>
        <a:latin typeface="Courier New" pitchFamily="49" charset="0"/>
        <a:ea typeface="+mn-ea"/>
        <a:cs typeface="+mn-cs"/>
      </a:defRPr>
    </a:lvl8pPr>
    <a:lvl9pPr marL="3657600" algn="l" defTabSz="914400" rtl="0" eaLnBrk="1" latinLnBrk="0" hangingPunct="1">
      <a:defRPr kern="1200">
        <a:solidFill>
          <a:schemeClr val="tx1"/>
        </a:solidFill>
        <a:latin typeface="Courier New" pitchFamily="49"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CC0099"/>
    <a:srgbClr val="5757FF"/>
    <a:srgbClr val="0033CC"/>
    <a:srgbClr val="9595FF"/>
    <a:srgbClr val="6F6FFF"/>
    <a:srgbClr val="80AE00"/>
    <a:srgbClr val="00FF00"/>
    <a:srgbClr val="E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06" autoAdjust="0"/>
    <p:restoredTop sz="94675" autoAdjust="0"/>
  </p:normalViewPr>
  <p:slideViewPr>
    <p:cSldViewPr snapToObjects="1">
      <p:cViewPr varScale="1">
        <p:scale>
          <a:sx n="106" d="100"/>
          <a:sy n="106" d="100"/>
        </p:scale>
        <p:origin x="-1020" y="-96"/>
      </p:cViewPr>
      <p:guideLst>
        <p:guide orient="horz" pos="2104"/>
        <p:guide pos="31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42" name="Rectangle 2"/>
          <p:cNvSpPr>
            <a:spLocks noGrp="1" noChangeArrowheads="1"/>
          </p:cNvSpPr>
          <p:nvPr>
            <p:ph type="hdr" sz="quarter"/>
          </p:nvPr>
        </p:nvSpPr>
        <p:spPr bwMode="auto">
          <a:xfrm>
            <a:off x="3965575"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atin typeface="Arial" charset="0"/>
              </a:defRPr>
            </a:lvl1pPr>
          </a:lstStyle>
          <a:p>
            <a:pPr>
              <a:defRPr/>
            </a:pPr>
            <a:endParaRPr lang="en-US"/>
          </a:p>
        </p:txBody>
      </p:sp>
      <p:sp>
        <p:nvSpPr>
          <p:cNvPr id="317443" name="Rectangle 3"/>
          <p:cNvSpPr>
            <a:spLocks noGrp="1" noChangeArrowheads="1"/>
          </p:cNvSpPr>
          <p:nvPr>
            <p:ph type="dt" sz="quarter" idx="1"/>
          </p:nvPr>
        </p:nvSpPr>
        <p:spPr bwMode="auto">
          <a:xfrm>
            <a:off x="15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a:latin typeface="Arial" charset="0"/>
              </a:defRPr>
            </a:lvl1pPr>
          </a:lstStyle>
          <a:p>
            <a:pPr>
              <a:defRPr/>
            </a:pPr>
            <a:endParaRPr lang="en-US"/>
          </a:p>
        </p:txBody>
      </p:sp>
      <p:sp>
        <p:nvSpPr>
          <p:cNvPr id="317444" name="Rectangle 4"/>
          <p:cNvSpPr>
            <a:spLocks noGrp="1" noChangeArrowheads="1"/>
          </p:cNvSpPr>
          <p:nvPr>
            <p:ph type="ftr" sz="quarter" idx="2"/>
          </p:nvPr>
        </p:nvSpPr>
        <p:spPr bwMode="auto">
          <a:xfrm>
            <a:off x="3965575"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atin typeface="Arial" charset="0"/>
              </a:defRPr>
            </a:lvl1pPr>
          </a:lstStyle>
          <a:p>
            <a:pPr>
              <a:defRPr/>
            </a:pPr>
            <a:endParaRPr lang="en-US"/>
          </a:p>
        </p:txBody>
      </p:sp>
      <p:sp>
        <p:nvSpPr>
          <p:cNvPr id="317445" name="Rectangle 5"/>
          <p:cNvSpPr>
            <a:spLocks noGrp="1" noChangeArrowheads="1"/>
          </p:cNvSpPr>
          <p:nvPr>
            <p:ph type="sldNum" sz="quarter" idx="3"/>
          </p:nvPr>
        </p:nvSpPr>
        <p:spPr bwMode="auto">
          <a:xfrm>
            <a:off x="15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a:latin typeface="Arial" charset="0"/>
              </a:defRPr>
            </a:lvl1pPr>
          </a:lstStyle>
          <a:p>
            <a:pPr>
              <a:defRPr/>
            </a:pPr>
            <a:fld id="{E5ADCC3C-E6F9-405E-9504-F089DBF2316B}" type="slidenum">
              <a:rPr lang="he-IL"/>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a:latin typeface="Arial" charset="0"/>
              </a:defRPr>
            </a:lvl1pPr>
          </a:lstStyle>
          <a:p>
            <a:pPr>
              <a:defRPr/>
            </a:pPr>
            <a:endParaRPr lang="en-US"/>
          </a:p>
        </p:txBody>
      </p:sp>
      <p:sp>
        <p:nvSpPr>
          <p:cNvPr id="93187"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atin typeface="Arial" charset="0"/>
              </a:defRPr>
            </a:lvl1pPr>
          </a:lstStyle>
          <a:p>
            <a:pPr>
              <a:defRPr/>
            </a:pPr>
            <a:endParaRPr lang="en-US"/>
          </a:p>
        </p:txBody>
      </p:sp>
      <p:sp>
        <p:nvSpPr>
          <p:cNvPr id="73732"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93189"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3190"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a:latin typeface="Arial" charset="0"/>
              </a:defRPr>
            </a:lvl1pPr>
          </a:lstStyle>
          <a:p>
            <a:pPr>
              <a:defRPr/>
            </a:pPr>
            <a:endParaRPr lang="en-US"/>
          </a:p>
        </p:txBody>
      </p:sp>
      <p:sp>
        <p:nvSpPr>
          <p:cNvPr id="93191"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atin typeface="Arial" charset="0"/>
              </a:defRPr>
            </a:lvl1pPr>
          </a:lstStyle>
          <a:p>
            <a:pPr>
              <a:defRPr/>
            </a:pPr>
            <a:fld id="{8F799614-037B-4D37-BF76-D05AA7E95E4D}" type="slidenum">
              <a:rPr lang="he-IL"/>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B6C36C-4512-48F7-8197-4AE8B70932B8}" type="slidenum">
              <a:rPr lang="en-US"/>
              <a:pPr/>
              <a:t>4</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pPr marL="232559" indent="-232559"/>
            <a:r>
              <a:rPr lang="en-US" dirty="0"/>
              <a:t>elapsed time: 2</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5A735966-BF84-44D8-A96B-64A7CE2049B9}" type="slidenum">
              <a:rPr lang="he-IL" smtClean="0"/>
              <a:pPr/>
              <a:t>77</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32A127-31CC-4C48-B901-D7B4E4ABB954}" type="slidenum">
              <a:rPr lang="en-US"/>
              <a:pPr/>
              <a:t>21</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6335A388-1B36-4F67-9660-39A3F1D5A828}" type="slidenum">
              <a:rPr lang="he-IL" smtClean="0"/>
              <a:pPr/>
              <a:t>26</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2A607D85-0406-4BB0-83B5-BC128A7B08BA}" type="slidenum">
              <a:rPr lang="he-IL" smtClean="0"/>
              <a:pPr/>
              <a:t>27</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274D2F7B-D552-4C07-9948-325CABC3C1BC}" type="slidenum">
              <a:rPr lang="he-IL" smtClean="0"/>
              <a:pPr/>
              <a:t>28</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r>
              <a:rPr lang="en-US" smtClean="0"/>
              <a:t>Highlight WHERE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19EE1FF8-3C7B-4E89-8369-B87406A2F682}" type="slidenum">
              <a:rPr lang="he-IL" smtClean="0"/>
              <a:pPr/>
              <a:t>35</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xfrm>
            <a:off x="933450" y="4410075"/>
            <a:ext cx="5130800" cy="4176713"/>
          </a:xfrm>
          <a:noFill/>
          <a:ln/>
        </p:spPr>
        <p:txBody>
          <a:bodyPr/>
          <a:lstStyle/>
          <a:p>
            <a:pPr eaLnBrk="1" hangingPunct="1"/>
            <a:r>
              <a:rPr lang="en-US" smtClean="0"/>
              <a:t>May be do this through an example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599F3597-404C-411C-A4CF-D099B6BBFE58}" type="slidenum">
              <a:rPr lang="he-IL" smtClean="0"/>
              <a:pPr/>
              <a:t>74</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F4E6873C-6593-4274-B936-30BD3769F1C5}" type="slidenum">
              <a:rPr lang="he-IL" smtClean="0"/>
              <a:pPr/>
              <a:t>75</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DF13B5A-EE4D-4C99-9F38-953562FCE9D1}" type="slidenum">
              <a:rPr lang="he-IL" smtClean="0"/>
              <a:pPr/>
              <a:t>76</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2555875" y="3375025"/>
            <a:ext cx="5843588" cy="112713"/>
          </a:xfrm>
          <a:prstGeom prst="rect">
            <a:avLst/>
          </a:prstGeom>
          <a:gradFill rotWithShape="1">
            <a:gsLst>
              <a:gs pos="0">
                <a:srgbClr val="000080"/>
              </a:gs>
              <a:gs pos="100000">
                <a:srgbClr val="000080">
                  <a:gamma/>
                  <a:tint val="57647"/>
                  <a:invGamma/>
                </a:srgbClr>
              </a:gs>
            </a:gsLst>
            <a:lin ang="0" scaled="1"/>
          </a:gradFill>
          <a:ln w="9525">
            <a:noFill/>
            <a:miter lim="800000"/>
            <a:headEnd/>
            <a:tailEnd/>
          </a:ln>
          <a:effectLst/>
        </p:spPr>
        <p:txBody>
          <a:bodyPr wrap="none" anchor="ctr"/>
          <a:lstStyle/>
          <a:p>
            <a:pPr>
              <a:defRPr/>
            </a:pPr>
            <a:endParaRPr lang="en-US"/>
          </a:p>
        </p:txBody>
      </p:sp>
      <p:sp>
        <p:nvSpPr>
          <p:cNvPr id="13314" name="Rectangle 2"/>
          <p:cNvSpPr>
            <a:spLocks noGrp="1" noChangeArrowheads="1"/>
          </p:cNvSpPr>
          <p:nvPr>
            <p:ph type="ctrTitle"/>
          </p:nvPr>
        </p:nvSpPr>
        <p:spPr>
          <a:xfrm>
            <a:off x="685800" y="2130425"/>
            <a:ext cx="7772400" cy="1470025"/>
          </a:xfrm>
        </p:spPr>
        <p:txBody>
          <a:bodyPr/>
          <a:lstStyle>
            <a:lvl1pPr>
              <a:defRPr sz="4000"/>
            </a:lvl1pPr>
          </a:lstStyle>
          <a:p>
            <a:r>
              <a:rPr lang="en-US"/>
              <a:t>Thread-modular</a:t>
            </a:r>
            <a:br>
              <a:rPr lang="en-US"/>
            </a:br>
            <a:r>
              <a:rPr lang="en-US"/>
              <a:t>Abstraction Refinement</a:t>
            </a:r>
          </a:p>
        </p:txBody>
      </p:sp>
      <p:sp>
        <p:nvSpPr>
          <p:cNvPr id="1331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FF0F2C82-F7F8-4009-83FF-DDAD39E30851}" type="slidenum">
              <a:rPr lang="he-IL"/>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CA58C7-C0FA-4DF3-A07F-CEBEEDC39472}" type="slidenum">
              <a:rPr lang="he-IL"/>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3375" y="677863"/>
            <a:ext cx="2074863" cy="5448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77863"/>
            <a:ext cx="6073775" cy="5448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92C96C-DA69-4482-86DA-AA272ABF07BD}" type="slidenum">
              <a:rPr lang="he-IL"/>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8638" y="677863"/>
            <a:ext cx="8229600" cy="9112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30375"/>
            <a:ext cx="4038600" cy="4395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30375"/>
            <a:ext cx="4038600" cy="4395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9D0E86-ED5E-4DC6-B426-3181D9151283}" type="slidenum">
              <a:rPr lang="he-IL"/>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28638" y="677863"/>
            <a:ext cx="8229600" cy="9112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30375"/>
            <a:ext cx="8229600" cy="4395788"/>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C56321-4706-4282-BC39-EFB496FD542E}" type="slidenum">
              <a:rPr lang="he-IL"/>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4B7DBF-6D6D-4D18-94FD-C94660C1722B}" type="slidenum">
              <a:rPr lang="he-IL"/>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AD274A-6F1B-4958-A842-AA2460A46DB9}" type="slidenum">
              <a:rPr lang="he-IL"/>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30375"/>
            <a:ext cx="4038600" cy="4395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30375"/>
            <a:ext cx="4038600" cy="4395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C549F1-0142-4EB0-A737-03D3C97909F5}" type="slidenum">
              <a:rPr lang="he-IL"/>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94C85A-8573-41A9-9005-FD759AC87F0E}" type="slidenum">
              <a:rPr lang="he-IL"/>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1637901-4359-4D10-B421-21CE426548AC}" type="slidenum">
              <a:rPr lang="he-IL"/>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1DD96DC-A238-4F22-8DF3-760E90E2590B}" type="slidenum">
              <a:rPr lang="he-IL"/>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0C2BDA-4723-4250-A62C-7D7BA1B6FB23}" type="slidenum">
              <a:rPr lang="he-IL"/>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9B0615-10BD-40C0-A665-49E55A13F03C}" type="slidenum">
              <a:rPr lang="he-IL"/>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28638" y="677863"/>
            <a:ext cx="8229600" cy="911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Abstraction Refinement</a:t>
            </a:r>
          </a:p>
        </p:txBody>
      </p:sp>
      <p:sp>
        <p:nvSpPr>
          <p:cNvPr id="1027" name="Rectangle 3"/>
          <p:cNvSpPr>
            <a:spLocks noGrp="1" noChangeArrowheads="1"/>
          </p:cNvSpPr>
          <p:nvPr>
            <p:ph type="body" idx="1"/>
          </p:nvPr>
        </p:nvSpPr>
        <p:spPr bwMode="auto">
          <a:xfrm>
            <a:off x="457200" y="1730375"/>
            <a:ext cx="8229600" cy="4395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FC75644C-111C-444D-A4BD-0D645AFA9C21}" type="slidenum">
              <a:rPr lang="he-IL"/>
              <a:pPr>
                <a:defRPr/>
              </a:pPr>
              <a:t>‹#›</a:t>
            </a:fld>
            <a:endParaRPr lang="en-US"/>
          </a:p>
        </p:txBody>
      </p:sp>
      <p:sp>
        <p:nvSpPr>
          <p:cNvPr id="1031" name="Rectangle 7"/>
          <p:cNvSpPr>
            <a:spLocks noChangeArrowheads="1"/>
          </p:cNvSpPr>
          <p:nvPr userDrawn="1"/>
        </p:nvSpPr>
        <p:spPr bwMode="auto">
          <a:xfrm>
            <a:off x="469900" y="1476375"/>
            <a:ext cx="8220075" cy="74613"/>
          </a:xfrm>
          <a:prstGeom prst="rect">
            <a:avLst/>
          </a:prstGeom>
          <a:gradFill rotWithShape="1">
            <a:gsLst>
              <a:gs pos="0">
                <a:srgbClr val="000080"/>
              </a:gs>
              <a:gs pos="100000">
                <a:srgbClr val="000080">
                  <a:gamma/>
                  <a:tint val="57647"/>
                  <a:invGamma/>
                </a:srgbClr>
              </a:gs>
            </a:gsLst>
            <a:lin ang="0" scaled="1"/>
          </a:gra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73"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Lst>
  <p:transition/>
  <p:txStyles>
    <p:titleStyle>
      <a:lvl1pPr algn="r" rtl="0" eaLnBrk="0" fontAlgn="base" hangingPunct="0">
        <a:spcBef>
          <a:spcPct val="0"/>
        </a:spcBef>
        <a:spcAft>
          <a:spcPct val="0"/>
        </a:spcAft>
        <a:defRPr sz="4400">
          <a:solidFill>
            <a:schemeClr val="accent2"/>
          </a:solidFill>
          <a:latin typeface="+mj-lt"/>
          <a:ea typeface="+mj-ea"/>
          <a:cs typeface="+mj-cs"/>
        </a:defRPr>
      </a:lvl1pPr>
      <a:lvl2pPr algn="r" rtl="0" eaLnBrk="0" fontAlgn="base" hangingPunct="0">
        <a:spcBef>
          <a:spcPct val="0"/>
        </a:spcBef>
        <a:spcAft>
          <a:spcPct val="0"/>
        </a:spcAft>
        <a:defRPr sz="4400">
          <a:solidFill>
            <a:schemeClr val="accent2"/>
          </a:solidFill>
          <a:latin typeface="Lucida Sans Unicode" pitchFamily="34" charset="0"/>
        </a:defRPr>
      </a:lvl2pPr>
      <a:lvl3pPr algn="r" rtl="0" eaLnBrk="0" fontAlgn="base" hangingPunct="0">
        <a:spcBef>
          <a:spcPct val="0"/>
        </a:spcBef>
        <a:spcAft>
          <a:spcPct val="0"/>
        </a:spcAft>
        <a:defRPr sz="4400">
          <a:solidFill>
            <a:schemeClr val="accent2"/>
          </a:solidFill>
          <a:latin typeface="Lucida Sans Unicode" pitchFamily="34" charset="0"/>
        </a:defRPr>
      </a:lvl3pPr>
      <a:lvl4pPr algn="r" rtl="0" eaLnBrk="0" fontAlgn="base" hangingPunct="0">
        <a:spcBef>
          <a:spcPct val="0"/>
        </a:spcBef>
        <a:spcAft>
          <a:spcPct val="0"/>
        </a:spcAft>
        <a:defRPr sz="4400">
          <a:solidFill>
            <a:schemeClr val="accent2"/>
          </a:solidFill>
          <a:latin typeface="Lucida Sans Unicode" pitchFamily="34" charset="0"/>
        </a:defRPr>
      </a:lvl4pPr>
      <a:lvl5pPr algn="r" rtl="0" eaLnBrk="0" fontAlgn="base" hangingPunct="0">
        <a:spcBef>
          <a:spcPct val="0"/>
        </a:spcBef>
        <a:spcAft>
          <a:spcPct val="0"/>
        </a:spcAft>
        <a:defRPr sz="4400">
          <a:solidFill>
            <a:schemeClr val="accent2"/>
          </a:solidFill>
          <a:latin typeface="Lucida Sans Unicode" pitchFamily="34" charset="0"/>
        </a:defRPr>
      </a:lvl5pPr>
      <a:lvl6pPr marL="457200" algn="r" rtl="0" fontAlgn="base">
        <a:spcBef>
          <a:spcPct val="0"/>
        </a:spcBef>
        <a:spcAft>
          <a:spcPct val="0"/>
        </a:spcAft>
        <a:defRPr sz="4400">
          <a:solidFill>
            <a:schemeClr val="accent2"/>
          </a:solidFill>
          <a:latin typeface="Lucida Sans Unicode" pitchFamily="34" charset="0"/>
        </a:defRPr>
      </a:lvl6pPr>
      <a:lvl7pPr marL="914400" algn="r" rtl="0" fontAlgn="base">
        <a:spcBef>
          <a:spcPct val="0"/>
        </a:spcBef>
        <a:spcAft>
          <a:spcPct val="0"/>
        </a:spcAft>
        <a:defRPr sz="4400">
          <a:solidFill>
            <a:schemeClr val="accent2"/>
          </a:solidFill>
          <a:latin typeface="Lucida Sans Unicode" pitchFamily="34" charset="0"/>
        </a:defRPr>
      </a:lvl7pPr>
      <a:lvl8pPr marL="1371600" algn="r" rtl="0" fontAlgn="base">
        <a:spcBef>
          <a:spcPct val="0"/>
        </a:spcBef>
        <a:spcAft>
          <a:spcPct val="0"/>
        </a:spcAft>
        <a:defRPr sz="4400">
          <a:solidFill>
            <a:schemeClr val="accent2"/>
          </a:solidFill>
          <a:latin typeface="Lucida Sans Unicode" pitchFamily="34" charset="0"/>
        </a:defRPr>
      </a:lvl8pPr>
      <a:lvl9pPr marL="1828800" algn="r" rtl="0" fontAlgn="base">
        <a:spcBef>
          <a:spcPct val="0"/>
        </a:spcBef>
        <a:spcAft>
          <a:spcPct val="0"/>
        </a:spcAft>
        <a:defRPr sz="4400">
          <a:solidFill>
            <a:schemeClr val="accent2"/>
          </a:solidFill>
          <a:latin typeface="Lucida Sans Unicode" pitchFamily="34" charset="0"/>
        </a:defRPr>
      </a:lvl9pPr>
    </p:titleStyle>
    <p:bodyStyle>
      <a:lvl1pPr marL="342900" indent="-342900" algn="l" rtl="0" eaLnBrk="0" fontAlgn="base" hangingPunct="0">
        <a:spcBef>
          <a:spcPct val="20000"/>
        </a:spcBef>
        <a:spcAft>
          <a:spcPct val="0"/>
        </a:spcAft>
        <a:buChar char="•"/>
        <a:defRPr sz="28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400">
          <a:solidFill>
            <a:schemeClr val="accent2"/>
          </a:solidFill>
          <a:latin typeface="+mn-lt"/>
        </a:defRPr>
      </a:lvl2pPr>
      <a:lvl3pPr marL="1143000" indent="-228600" algn="l" rtl="0" eaLnBrk="0" fontAlgn="base" hangingPunct="0">
        <a:spcBef>
          <a:spcPct val="20000"/>
        </a:spcBef>
        <a:spcAft>
          <a:spcPct val="0"/>
        </a:spcAft>
        <a:buChar char="•"/>
        <a:defRPr sz="2000">
          <a:solidFill>
            <a:schemeClr val="accent2"/>
          </a:solidFill>
          <a:latin typeface="+mn-lt"/>
        </a:defRPr>
      </a:lvl3pPr>
      <a:lvl4pPr marL="1600200" indent="-228600" algn="l" rtl="0" eaLnBrk="0" fontAlgn="base" hangingPunct="0">
        <a:spcBef>
          <a:spcPct val="20000"/>
        </a:spcBef>
        <a:spcAft>
          <a:spcPct val="0"/>
        </a:spcAft>
        <a:buChar char="–"/>
        <a:defRPr sz="1600">
          <a:solidFill>
            <a:schemeClr val="accent2"/>
          </a:solidFill>
          <a:latin typeface="+mn-lt"/>
        </a:defRPr>
      </a:lvl4pPr>
      <a:lvl5pPr marL="2057400" indent="-228600" algn="l" rtl="0" eaLnBrk="0" fontAlgn="base" hangingPunct="0">
        <a:spcBef>
          <a:spcPct val="20000"/>
        </a:spcBef>
        <a:spcAft>
          <a:spcPct val="0"/>
        </a:spcAft>
        <a:buChar char="»"/>
        <a:defRPr>
          <a:solidFill>
            <a:schemeClr val="accent2"/>
          </a:solidFill>
          <a:latin typeface="+mn-lt"/>
        </a:defRPr>
      </a:lvl5pPr>
      <a:lvl6pPr marL="2514600" indent="-228600" algn="l" rtl="0" fontAlgn="base">
        <a:spcBef>
          <a:spcPct val="20000"/>
        </a:spcBef>
        <a:spcAft>
          <a:spcPct val="0"/>
        </a:spcAft>
        <a:buChar char="»"/>
        <a:defRPr>
          <a:solidFill>
            <a:schemeClr val="accent2"/>
          </a:solidFill>
          <a:latin typeface="+mn-lt"/>
        </a:defRPr>
      </a:lvl6pPr>
      <a:lvl7pPr marL="2971800" indent="-228600" algn="l" rtl="0" fontAlgn="base">
        <a:spcBef>
          <a:spcPct val="20000"/>
        </a:spcBef>
        <a:spcAft>
          <a:spcPct val="0"/>
        </a:spcAft>
        <a:buChar char="»"/>
        <a:defRPr>
          <a:solidFill>
            <a:schemeClr val="accent2"/>
          </a:solidFill>
          <a:latin typeface="+mn-lt"/>
        </a:defRPr>
      </a:lvl7pPr>
      <a:lvl8pPr marL="3429000" indent="-228600" algn="l" rtl="0" fontAlgn="base">
        <a:spcBef>
          <a:spcPct val="20000"/>
        </a:spcBef>
        <a:spcAft>
          <a:spcPct val="0"/>
        </a:spcAft>
        <a:buChar char="»"/>
        <a:defRPr>
          <a:solidFill>
            <a:schemeClr val="accent2"/>
          </a:solidFill>
          <a:latin typeface="+mn-lt"/>
        </a:defRPr>
      </a:lvl8pPr>
      <a:lvl9pPr marL="3886200" indent="-228600" algn="l" rtl="0" fontAlgn="base">
        <a:spcBef>
          <a:spcPct val="20000"/>
        </a:spcBef>
        <a:spcAft>
          <a:spcPct val="0"/>
        </a:spcAft>
        <a:buChar char="»"/>
        <a:defRPr>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10.gif"/><Relationship Id="rId5" Type="http://schemas.openxmlformats.org/officeDocument/2006/relationships/image" Target="../media/image9.jpeg"/><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tags" Target="../tags/tag24.xml"/><Relationship Id="rId18" Type="http://schemas.openxmlformats.org/officeDocument/2006/relationships/tags" Target="../tags/tag29.xml"/><Relationship Id="rId3" Type="http://schemas.openxmlformats.org/officeDocument/2006/relationships/tags" Target="../tags/tag14.xml"/><Relationship Id="rId21" Type="http://schemas.openxmlformats.org/officeDocument/2006/relationships/notesSlide" Target="../notesSlides/notesSlide6.xml"/><Relationship Id="rId7" Type="http://schemas.openxmlformats.org/officeDocument/2006/relationships/tags" Target="../tags/tag18.xml"/><Relationship Id="rId12" Type="http://schemas.openxmlformats.org/officeDocument/2006/relationships/tags" Target="../tags/tag23.xml"/><Relationship Id="rId17" Type="http://schemas.openxmlformats.org/officeDocument/2006/relationships/tags" Target="../tags/tag28.xml"/><Relationship Id="rId2" Type="http://schemas.openxmlformats.org/officeDocument/2006/relationships/tags" Target="../tags/tag13.xml"/><Relationship Id="rId16" Type="http://schemas.openxmlformats.org/officeDocument/2006/relationships/tags" Target="../tags/tag27.xml"/><Relationship Id="rId20"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tags" Target="../tags/tag17.xml"/><Relationship Id="rId11" Type="http://schemas.openxmlformats.org/officeDocument/2006/relationships/tags" Target="../tags/tag22.xml"/><Relationship Id="rId5" Type="http://schemas.openxmlformats.org/officeDocument/2006/relationships/tags" Target="../tags/tag16.xml"/><Relationship Id="rId15" Type="http://schemas.openxmlformats.org/officeDocument/2006/relationships/tags" Target="../tags/tag26.xml"/><Relationship Id="rId10" Type="http://schemas.openxmlformats.org/officeDocument/2006/relationships/tags" Target="../tags/tag21.xml"/><Relationship Id="rId19" Type="http://schemas.openxmlformats.org/officeDocument/2006/relationships/tags" Target="../tags/tag30.xml"/><Relationship Id="rId4" Type="http://schemas.openxmlformats.org/officeDocument/2006/relationships/tags" Target="../tags/tag15.xml"/><Relationship Id="rId9" Type="http://schemas.openxmlformats.org/officeDocument/2006/relationships/tags" Target="../tags/tag20.xml"/><Relationship Id="rId14" Type="http://schemas.openxmlformats.org/officeDocument/2006/relationships/tags" Target="../tags/tag25.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3.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4.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5.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6.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8.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0.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41.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4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4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685800" y="944563"/>
            <a:ext cx="7772400" cy="2225675"/>
          </a:xfrm>
        </p:spPr>
        <p:txBody>
          <a:bodyPr/>
          <a:lstStyle/>
          <a:p>
            <a:pPr algn="l" eaLnBrk="1" hangingPunct="1"/>
            <a:r>
              <a:rPr lang="en-US" smtClean="0"/>
              <a:t>Counter Example </a:t>
            </a:r>
            <a:br>
              <a:rPr lang="en-US" smtClean="0"/>
            </a:br>
            <a:r>
              <a:rPr lang="en-US" smtClean="0"/>
              <a:t>Guided Refinement</a:t>
            </a:r>
            <a:br>
              <a:rPr lang="en-US" smtClean="0"/>
            </a:br>
            <a:r>
              <a:rPr lang="en-US" smtClean="0"/>
              <a:t>CEGAR</a:t>
            </a:r>
          </a:p>
        </p:txBody>
      </p:sp>
      <p:sp>
        <p:nvSpPr>
          <p:cNvPr id="5123" name="Rectangle 5"/>
          <p:cNvSpPr>
            <a:spLocks noGrp="1" noChangeArrowheads="1"/>
          </p:cNvSpPr>
          <p:nvPr>
            <p:ph type="subTitle" idx="1"/>
          </p:nvPr>
        </p:nvSpPr>
        <p:spPr/>
        <p:txBody>
          <a:bodyPr/>
          <a:lstStyle/>
          <a:p>
            <a:pPr eaLnBrk="1" hangingPunct="1"/>
            <a:r>
              <a:rPr lang="en-US" smtClean="0"/>
              <a:t>Mooly Sagiv</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eaLnBrk="1" hangingPunct="1"/>
            <a:r>
              <a:rPr lang="en-US" smtClean="0"/>
              <a:t>A Simple Example</a:t>
            </a:r>
          </a:p>
        </p:txBody>
      </p:sp>
      <p:sp>
        <p:nvSpPr>
          <p:cNvPr id="11267" name="Text Box 3"/>
          <p:cNvSpPr txBox="1">
            <a:spLocks noChangeArrowheads="1"/>
          </p:cNvSpPr>
          <p:nvPr/>
        </p:nvSpPr>
        <p:spPr bwMode="auto">
          <a:xfrm>
            <a:off x="179388" y="1589088"/>
            <a:ext cx="5483225" cy="2430462"/>
          </a:xfrm>
          <a:prstGeom prst="rect">
            <a:avLst/>
          </a:prstGeom>
          <a:noFill/>
          <a:ln w="9525">
            <a:noFill/>
            <a:miter lim="800000"/>
            <a:headEnd/>
            <a:tailEnd/>
          </a:ln>
        </p:spPr>
        <p:txBody>
          <a:bodyPr>
            <a:spAutoFit/>
          </a:bodyPr>
          <a:lstStyle/>
          <a:p>
            <a:pPr>
              <a:spcBef>
                <a:spcPct val="50000"/>
              </a:spcBef>
            </a:pPr>
            <a:r>
              <a:rPr lang="en-US"/>
              <a:t>z =5</a:t>
            </a:r>
          </a:p>
          <a:p>
            <a:pPr>
              <a:spcBef>
                <a:spcPct val="50000"/>
              </a:spcBef>
            </a:pPr>
            <a:r>
              <a:rPr lang="en-US"/>
              <a:t>if (y &gt;0)</a:t>
            </a:r>
          </a:p>
          <a:p>
            <a:pPr>
              <a:spcBef>
                <a:spcPct val="50000"/>
              </a:spcBef>
            </a:pPr>
            <a:r>
              <a:rPr lang="en-US"/>
              <a:t>   x = z;</a:t>
            </a:r>
          </a:p>
          <a:p>
            <a:pPr>
              <a:spcBef>
                <a:spcPct val="50000"/>
              </a:spcBef>
            </a:pPr>
            <a:r>
              <a:rPr lang="en-US"/>
              <a:t> else</a:t>
            </a:r>
          </a:p>
          <a:p>
            <a:pPr>
              <a:spcBef>
                <a:spcPct val="50000"/>
              </a:spcBef>
            </a:pPr>
            <a:r>
              <a:rPr lang="en-US"/>
              <a:t>  x = -y;</a:t>
            </a:r>
          </a:p>
          <a:p>
            <a:pPr>
              <a:spcBef>
                <a:spcPct val="50000"/>
              </a:spcBef>
            </a:pPr>
            <a:r>
              <a:rPr lang="en-US"/>
              <a:t>assert x &gt;0</a:t>
            </a:r>
          </a:p>
        </p:txBody>
      </p:sp>
      <p:sp>
        <p:nvSpPr>
          <p:cNvPr id="11268" name="Text Box 4"/>
          <p:cNvSpPr txBox="1">
            <a:spLocks noChangeArrowheads="1"/>
          </p:cNvSpPr>
          <p:nvPr/>
        </p:nvSpPr>
        <p:spPr bwMode="auto">
          <a:xfrm>
            <a:off x="5926138" y="3282950"/>
            <a:ext cx="973137" cy="376238"/>
          </a:xfrm>
          <a:prstGeom prst="rect">
            <a:avLst/>
          </a:prstGeom>
          <a:noFill/>
          <a:ln w="9525">
            <a:solidFill>
              <a:schemeClr val="tx1"/>
            </a:solidFill>
            <a:miter lim="800000"/>
            <a:headEnd/>
            <a:tailEnd/>
          </a:ln>
        </p:spPr>
        <p:txBody>
          <a:bodyPr>
            <a:spAutoFit/>
          </a:bodyPr>
          <a:lstStyle/>
          <a:p>
            <a:pPr>
              <a:spcBef>
                <a:spcPct val="50000"/>
              </a:spcBef>
            </a:pPr>
            <a:r>
              <a:rPr lang="en-US"/>
              <a:t>y &gt; 0</a:t>
            </a:r>
          </a:p>
        </p:txBody>
      </p:sp>
      <p:sp>
        <p:nvSpPr>
          <p:cNvPr id="11269" name="Text Box 5"/>
          <p:cNvSpPr txBox="1">
            <a:spLocks noChangeArrowheads="1"/>
          </p:cNvSpPr>
          <p:nvPr/>
        </p:nvSpPr>
        <p:spPr bwMode="auto">
          <a:xfrm>
            <a:off x="4176713" y="4133850"/>
            <a:ext cx="1187450" cy="376238"/>
          </a:xfrm>
          <a:prstGeom prst="rect">
            <a:avLst/>
          </a:prstGeom>
          <a:noFill/>
          <a:ln w="9525">
            <a:solidFill>
              <a:schemeClr val="tx1"/>
            </a:solidFill>
            <a:miter lim="800000"/>
            <a:headEnd/>
            <a:tailEnd/>
          </a:ln>
        </p:spPr>
        <p:txBody>
          <a:bodyPr>
            <a:spAutoFit/>
          </a:bodyPr>
          <a:lstStyle/>
          <a:p>
            <a:pPr>
              <a:spcBef>
                <a:spcPct val="50000"/>
              </a:spcBef>
            </a:pPr>
            <a:r>
              <a:rPr lang="en-US"/>
              <a:t>x = z</a:t>
            </a:r>
          </a:p>
        </p:txBody>
      </p:sp>
      <p:sp>
        <p:nvSpPr>
          <p:cNvPr id="11270" name="Text Box 6"/>
          <p:cNvSpPr txBox="1">
            <a:spLocks noChangeArrowheads="1"/>
          </p:cNvSpPr>
          <p:nvPr/>
        </p:nvSpPr>
        <p:spPr bwMode="auto">
          <a:xfrm>
            <a:off x="7462838" y="4133850"/>
            <a:ext cx="1270000" cy="376238"/>
          </a:xfrm>
          <a:prstGeom prst="rect">
            <a:avLst/>
          </a:prstGeom>
          <a:noFill/>
          <a:ln w="9525">
            <a:solidFill>
              <a:schemeClr val="tx1"/>
            </a:solidFill>
            <a:miter lim="800000"/>
            <a:headEnd/>
            <a:tailEnd/>
          </a:ln>
        </p:spPr>
        <p:txBody>
          <a:bodyPr>
            <a:spAutoFit/>
          </a:bodyPr>
          <a:lstStyle/>
          <a:p>
            <a:pPr>
              <a:spcBef>
                <a:spcPct val="50000"/>
              </a:spcBef>
            </a:pPr>
            <a:r>
              <a:rPr lang="en-US"/>
              <a:t>x = -y</a:t>
            </a:r>
          </a:p>
        </p:txBody>
      </p:sp>
      <p:sp>
        <p:nvSpPr>
          <p:cNvPr id="11271" name="Text Box 7"/>
          <p:cNvSpPr txBox="1">
            <a:spLocks noChangeArrowheads="1"/>
          </p:cNvSpPr>
          <p:nvPr/>
        </p:nvSpPr>
        <p:spPr bwMode="auto">
          <a:xfrm>
            <a:off x="5472113" y="5805488"/>
            <a:ext cx="1800225" cy="376237"/>
          </a:xfrm>
          <a:prstGeom prst="rect">
            <a:avLst/>
          </a:prstGeom>
          <a:noFill/>
          <a:ln w="9525">
            <a:solidFill>
              <a:schemeClr val="tx1"/>
            </a:solidFill>
            <a:miter lim="800000"/>
            <a:headEnd/>
            <a:tailEnd/>
          </a:ln>
        </p:spPr>
        <p:txBody>
          <a:bodyPr>
            <a:spAutoFit/>
          </a:bodyPr>
          <a:lstStyle/>
          <a:p>
            <a:pPr>
              <a:spcBef>
                <a:spcPct val="50000"/>
              </a:spcBef>
            </a:pPr>
            <a:r>
              <a:rPr lang="en-US">
                <a:cs typeface="Courier New" pitchFamily="49" charset="0"/>
              </a:rPr>
              <a:t>assert x &gt;0</a:t>
            </a:r>
          </a:p>
        </p:txBody>
      </p:sp>
      <p:sp>
        <p:nvSpPr>
          <p:cNvPr id="11272" name="Text Box 8"/>
          <p:cNvSpPr txBox="1">
            <a:spLocks noChangeArrowheads="1"/>
          </p:cNvSpPr>
          <p:nvPr/>
        </p:nvSpPr>
        <p:spPr bwMode="auto">
          <a:xfrm>
            <a:off x="5926138" y="2360613"/>
            <a:ext cx="973137" cy="376237"/>
          </a:xfrm>
          <a:prstGeom prst="rect">
            <a:avLst/>
          </a:prstGeom>
          <a:noFill/>
          <a:ln w="9525">
            <a:solidFill>
              <a:schemeClr val="tx1"/>
            </a:solidFill>
            <a:miter lim="800000"/>
            <a:headEnd/>
            <a:tailEnd/>
          </a:ln>
        </p:spPr>
        <p:txBody>
          <a:bodyPr>
            <a:spAutoFit/>
          </a:bodyPr>
          <a:lstStyle/>
          <a:p>
            <a:pPr>
              <a:spcBef>
                <a:spcPct val="50000"/>
              </a:spcBef>
            </a:pPr>
            <a:r>
              <a:rPr lang="en-US"/>
              <a:t>z = 5</a:t>
            </a:r>
          </a:p>
        </p:txBody>
      </p:sp>
      <p:cxnSp>
        <p:nvCxnSpPr>
          <p:cNvPr id="11273" name="AutoShape 9"/>
          <p:cNvCxnSpPr>
            <a:cxnSpLocks noChangeShapeType="1"/>
            <a:stCxn id="11272" idx="2"/>
            <a:endCxn id="11268" idx="0"/>
          </p:cNvCxnSpPr>
          <p:nvPr/>
        </p:nvCxnSpPr>
        <p:spPr bwMode="auto">
          <a:xfrm>
            <a:off x="6413500" y="2736850"/>
            <a:ext cx="0" cy="546100"/>
          </a:xfrm>
          <a:prstGeom prst="straightConnector1">
            <a:avLst/>
          </a:prstGeom>
          <a:noFill/>
          <a:ln w="9525">
            <a:solidFill>
              <a:schemeClr val="tx1"/>
            </a:solidFill>
            <a:round/>
            <a:headEnd/>
            <a:tailEnd type="triangle" w="med" len="med"/>
          </a:ln>
        </p:spPr>
      </p:cxnSp>
      <p:cxnSp>
        <p:nvCxnSpPr>
          <p:cNvPr id="11274" name="AutoShape 10"/>
          <p:cNvCxnSpPr>
            <a:cxnSpLocks noChangeShapeType="1"/>
            <a:stCxn id="11268" idx="2"/>
            <a:endCxn id="11269" idx="0"/>
          </p:cNvCxnSpPr>
          <p:nvPr/>
        </p:nvCxnSpPr>
        <p:spPr bwMode="auto">
          <a:xfrm flipH="1">
            <a:off x="4770438" y="3659188"/>
            <a:ext cx="1643062" cy="474662"/>
          </a:xfrm>
          <a:prstGeom prst="straightConnector1">
            <a:avLst/>
          </a:prstGeom>
          <a:noFill/>
          <a:ln w="9525">
            <a:solidFill>
              <a:schemeClr val="tx1"/>
            </a:solidFill>
            <a:round/>
            <a:headEnd/>
            <a:tailEnd type="triangle" w="med" len="med"/>
          </a:ln>
        </p:spPr>
      </p:cxnSp>
      <p:cxnSp>
        <p:nvCxnSpPr>
          <p:cNvPr id="11275" name="AutoShape 11"/>
          <p:cNvCxnSpPr>
            <a:cxnSpLocks noChangeShapeType="1"/>
            <a:stCxn id="11268" idx="2"/>
            <a:endCxn id="11270" idx="0"/>
          </p:cNvCxnSpPr>
          <p:nvPr/>
        </p:nvCxnSpPr>
        <p:spPr bwMode="auto">
          <a:xfrm>
            <a:off x="6413500" y="3659188"/>
            <a:ext cx="1684338" cy="474662"/>
          </a:xfrm>
          <a:prstGeom prst="straightConnector1">
            <a:avLst/>
          </a:prstGeom>
          <a:noFill/>
          <a:ln w="9525">
            <a:solidFill>
              <a:schemeClr val="tx1"/>
            </a:solidFill>
            <a:round/>
            <a:headEnd/>
            <a:tailEnd type="triangle" w="med" len="med"/>
          </a:ln>
        </p:spPr>
      </p:cxnSp>
      <p:cxnSp>
        <p:nvCxnSpPr>
          <p:cNvPr id="11276" name="AutoShape 12"/>
          <p:cNvCxnSpPr>
            <a:cxnSpLocks noChangeShapeType="1"/>
            <a:stCxn id="11270" idx="2"/>
            <a:endCxn id="11271" idx="0"/>
          </p:cNvCxnSpPr>
          <p:nvPr/>
        </p:nvCxnSpPr>
        <p:spPr bwMode="auto">
          <a:xfrm flipH="1">
            <a:off x="6372225" y="4510088"/>
            <a:ext cx="1725613" cy="1295400"/>
          </a:xfrm>
          <a:prstGeom prst="straightConnector1">
            <a:avLst/>
          </a:prstGeom>
          <a:noFill/>
          <a:ln w="9525">
            <a:solidFill>
              <a:schemeClr val="tx1"/>
            </a:solidFill>
            <a:round/>
            <a:headEnd/>
            <a:tailEnd type="triangle" w="med" len="med"/>
          </a:ln>
        </p:spPr>
      </p:cxnSp>
      <p:cxnSp>
        <p:nvCxnSpPr>
          <p:cNvPr id="11277" name="AutoShape 13"/>
          <p:cNvCxnSpPr>
            <a:cxnSpLocks noChangeShapeType="1"/>
            <a:stCxn id="11269" idx="2"/>
            <a:endCxn id="11271" idx="0"/>
          </p:cNvCxnSpPr>
          <p:nvPr/>
        </p:nvCxnSpPr>
        <p:spPr bwMode="auto">
          <a:xfrm>
            <a:off x="4770438" y="4510088"/>
            <a:ext cx="1601787" cy="1295400"/>
          </a:xfrm>
          <a:prstGeom prst="straightConnector1">
            <a:avLst/>
          </a:prstGeom>
          <a:noFill/>
          <a:ln w="9525">
            <a:solidFill>
              <a:schemeClr val="tx1"/>
            </a:solidFill>
            <a:round/>
            <a:headEnd/>
            <a:tailEnd type="triangle" w="med" len="med"/>
          </a:ln>
        </p:spPr>
      </p:cxnSp>
      <p:sp>
        <p:nvSpPr>
          <p:cNvPr id="11278" name="Text Box 14"/>
          <p:cNvSpPr txBox="1">
            <a:spLocks noChangeArrowheads="1"/>
          </p:cNvSpPr>
          <p:nvPr/>
        </p:nvSpPr>
        <p:spPr bwMode="auto">
          <a:xfrm>
            <a:off x="2376488" y="1808163"/>
            <a:ext cx="2627312" cy="366712"/>
          </a:xfrm>
          <a:prstGeom prst="rect">
            <a:avLst/>
          </a:prstGeom>
          <a:noFill/>
          <a:ln w="9525">
            <a:noFill/>
            <a:miter lim="800000"/>
            <a:headEnd/>
            <a:tailEnd/>
          </a:ln>
        </p:spPr>
        <p:txBody>
          <a:bodyPr>
            <a:spAutoFit/>
          </a:bodyPr>
          <a:lstStyle/>
          <a:p>
            <a:pPr>
              <a:spcBef>
                <a:spcPct val="50000"/>
              </a:spcBef>
            </a:pPr>
            <a:r>
              <a:rPr lang="en-US"/>
              <a:t>sign(x), sign(y)</a:t>
            </a:r>
          </a:p>
        </p:txBody>
      </p:sp>
      <p:sp>
        <p:nvSpPr>
          <p:cNvPr id="293903" name="Text Box 15"/>
          <p:cNvSpPr txBox="1">
            <a:spLocks noChangeArrowheads="1"/>
          </p:cNvSpPr>
          <p:nvPr/>
        </p:nvSpPr>
        <p:spPr bwMode="auto">
          <a:xfrm>
            <a:off x="5926138" y="1808163"/>
            <a:ext cx="2066925"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 y</a:t>
            </a:r>
            <a:r>
              <a:rPr lang="en-US">
                <a:sym typeface="Math C" pitchFamily="2" charset="2"/>
              </a:rPr>
              <a:t></a:t>
            </a:r>
            <a:r>
              <a:rPr lang="en-US">
                <a:sym typeface="Math B" pitchFamily="2" charset="2"/>
              </a:rPr>
              <a:t> </a:t>
            </a:r>
            <a:r>
              <a:rPr lang="en-US">
                <a:sym typeface="Math C" pitchFamily="2" charset="2"/>
              </a:rPr>
              <a:t>]</a:t>
            </a:r>
          </a:p>
        </p:txBody>
      </p:sp>
      <p:sp>
        <p:nvSpPr>
          <p:cNvPr id="293904" name="Text Box 16"/>
          <p:cNvSpPr txBox="1">
            <a:spLocks noChangeArrowheads="1"/>
          </p:cNvSpPr>
          <p:nvPr/>
        </p:nvSpPr>
        <p:spPr bwMode="auto">
          <a:xfrm>
            <a:off x="5926138" y="2770188"/>
            <a:ext cx="1922462"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 y</a:t>
            </a:r>
            <a:r>
              <a:rPr lang="en-US">
                <a:sym typeface="Math C" pitchFamily="2" charset="2"/>
              </a:rPr>
              <a:t></a:t>
            </a:r>
            <a:r>
              <a:rPr lang="en-US">
                <a:sym typeface="Math B" pitchFamily="2" charset="2"/>
              </a:rPr>
              <a:t></a:t>
            </a:r>
            <a:r>
              <a:rPr lang="en-US">
                <a:sym typeface="Math C" pitchFamily="2" charset="2"/>
              </a:rPr>
              <a:t>]</a:t>
            </a:r>
          </a:p>
        </p:txBody>
      </p:sp>
      <p:sp>
        <p:nvSpPr>
          <p:cNvPr id="11281" name="Text Box 18"/>
          <p:cNvSpPr txBox="1">
            <a:spLocks noChangeArrowheads="1"/>
          </p:cNvSpPr>
          <p:nvPr/>
        </p:nvSpPr>
        <p:spPr bwMode="auto">
          <a:xfrm>
            <a:off x="5662613" y="3854450"/>
            <a:ext cx="263525" cy="366713"/>
          </a:xfrm>
          <a:prstGeom prst="rect">
            <a:avLst/>
          </a:prstGeom>
          <a:noFill/>
          <a:ln w="9525">
            <a:noFill/>
            <a:miter lim="800000"/>
            <a:headEnd/>
            <a:tailEnd/>
          </a:ln>
        </p:spPr>
        <p:txBody>
          <a:bodyPr>
            <a:spAutoFit/>
          </a:bodyPr>
          <a:lstStyle/>
          <a:p>
            <a:pPr>
              <a:spcBef>
                <a:spcPct val="50000"/>
              </a:spcBef>
            </a:pPr>
            <a:r>
              <a:rPr lang="en-US"/>
              <a:t>T</a:t>
            </a:r>
          </a:p>
        </p:txBody>
      </p:sp>
      <p:sp>
        <p:nvSpPr>
          <p:cNvPr id="11282" name="Text Box 19"/>
          <p:cNvSpPr txBox="1">
            <a:spLocks noChangeArrowheads="1"/>
          </p:cNvSpPr>
          <p:nvPr/>
        </p:nvSpPr>
        <p:spPr bwMode="auto">
          <a:xfrm>
            <a:off x="7008813" y="3854450"/>
            <a:ext cx="263525" cy="366713"/>
          </a:xfrm>
          <a:prstGeom prst="rect">
            <a:avLst/>
          </a:prstGeom>
          <a:noFill/>
          <a:ln w="9525">
            <a:noFill/>
            <a:miter lim="800000"/>
            <a:headEnd/>
            <a:tailEnd/>
          </a:ln>
        </p:spPr>
        <p:txBody>
          <a:bodyPr>
            <a:spAutoFit/>
          </a:bodyPr>
          <a:lstStyle/>
          <a:p>
            <a:pPr>
              <a:spcBef>
                <a:spcPct val="50000"/>
              </a:spcBef>
            </a:pPr>
            <a:r>
              <a:rPr lang="en-US"/>
              <a:t>F</a:t>
            </a:r>
          </a:p>
        </p:txBody>
      </p:sp>
      <p:sp>
        <p:nvSpPr>
          <p:cNvPr id="293916" name="Text Box 28"/>
          <p:cNvSpPr txBox="1">
            <a:spLocks noChangeArrowheads="1"/>
          </p:cNvSpPr>
          <p:nvPr/>
        </p:nvSpPr>
        <p:spPr bwMode="auto">
          <a:xfrm>
            <a:off x="3455988" y="3457575"/>
            <a:ext cx="1922462" cy="366713"/>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 y</a:t>
            </a:r>
            <a:r>
              <a:rPr lang="en-US">
                <a:sym typeface="Math C" pitchFamily="2" charset="2"/>
              </a:rPr>
              <a:t></a:t>
            </a:r>
            <a:r>
              <a:rPr lang="en-US">
                <a:sym typeface="Math B" pitchFamily="2" charset="2"/>
              </a:rPr>
              <a:t>P</a:t>
            </a:r>
            <a:r>
              <a:rPr lang="en-US">
                <a:sym typeface="Math C" pitchFamily="2" charset="2"/>
              </a:rPr>
              <a:t>]</a:t>
            </a:r>
          </a:p>
        </p:txBody>
      </p:sp>
      <p:sp>
        <p:nvSpPr>
          <p:cNvPr id="293917" name="Text Box 29"/>
          <p:cNvSpPr txBox="1">
            <a:spLocks noChangeArrowheads="1"/>
          </p:cNvSpPr>
          <p:nvPr/>
        </p:nvSpPr>
        <p:spPr bwMode="auto">
          <a:xfrm>
            <a:off x="7186613" y="3392488"/>
            <a:ext cx="1922462"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 y</a:t>
            </a:r>
            <a:r>
              <a:rPr lang="en-US">
                <a:sym typeface="Math C" pitchFamily="2" charset="2"/>
              </a:rPr>
              <a:t></a:t>
            </a:r>
            <a:r>
              <a:rPr lang="en-US">
                <a:sym typeface="Math B" pitchFamily="2" charset="2"/>
              </a:rPr>
              <a:t>N</a:t>
            </a:r>
            <a:r>
              <a:rPr lang="en-US">
                <a:sym typeface="Math C" pitchFamily="2" charset="2"/>
              </a:rPr>
              <a:t>]</a:t>
            </a:r>
          </a:p>
        </p:txBody>
      </p:sp>
      <p:sp>
        <p:nvSpPr>
          <p:cNvPr id="293918" name="Text Box 30"/>
          <p:cNvSpPr txBox="1">
            <a:spLocks noChangeArrowheads="1"/>
          </p:cNvSpPr>
          <p:nvPr/>
        </p:nvSpPr>
        <p:spPr bwMode="auto">
          <a:xfrm>
            <a:off x="3635375" y="4754563"/>
            <a:ext cx="1922463"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 y</a:t>
            </a:r>
            <a:r>
              <a:rPr lang="en-US">
                <a:sym typeface="Math C" pitchFamily="2" charset="2"/>
              </a:rPr>
              <a:t></a:t>
            </a:r>
            <a:r>
              <a:rPr lang="en-US">
                <a:sym typeface="Math B" pitchFamily="2" charset="2"/>
              </a:rPr>
              <a:t>P</a:t>
            </a:r>
            <a:r>
              <a:rPr lang="en-US">
                <a:sym typeface="Math C" pitchFamily="2" charset="2"/>
              </a:rPr>
              <a:t>]</a:t>
            </a:r>
          </a:p>
        </p:txBody>
      </p:sp>
      <p:sp>
        <p:nvSpPr>
          <p:cNvPr id="293919" name="Text Box 31"/>
          <p:cNvSpPr txBox="1">
            <a:spLocks noChangeArrowheads="1"/>
          </p:cNvSpPr>
          <p:nvPr/>
        </p:nvSpPr>
        <p:spPr bwMode="auto">
          <a:xfrm>
            <a:off x="6480175" y="4754563"/>
            <a:ext cx="1922463"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P, y</a:t>
            </a:r>
            <a:r>
              <a:rPr lang="en-US">
                <a:sym typeface="Math C" pitchFamily="2" charset="2"/>
              </a:rPr>
              <a:t></a:t>
            </a:r>
            <a:r>
              <a:rPr lang="en-US">
                <a:sym typeface="Math B" pitchFamily="2" charset="2"/>
              </a:rPr>
              <a:t>N</a:t>
            </a:r>
            <a:r>
              <a:rPr lang="en-US">
                <a:sym typeface="Math C" pitchFamily="2" charset="2"/>
              </a:rPr>
              <a:t>]</a:t>
            </a:r>
          </a:p>
        </p:txBody>
      </p:sp>
      <p:sp>
        <p:nvSpPr>
          <p:cNvPr id="293920" name="Text Box 32"/>
          <p:cNvSpPr txBox="1">
            <a:spLocks noChangeArrowheads="1"/>
          </p:cNvSpPr>
          <p:nvPr/>
        </p:nvSpPr>
        <p:spPr bwMode="auto">
          <a:xfrm>
            <a:off x="5529263" y="5186363"/>
            <a:ext cx="1922462"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 y</a:t>
            </a:r>
            <a:r>
              <a:rPr lang="en-US">
                <a:sym typeface="Math C" pitchFamily="2" charset="2"/>
              </a:rPr>
              <a:t></a:t>
            </a:r>
            <a:r>
              <a:rPr lang="en-US">
                <a:sym typeface="Math B" pitchFamily="2" charset="2"/>
              </a:rPr>
              <a:t></a:t>
            </a:r>
            <a:r>
              <a:rPr lang="en-US">
                <a:sym typeface="Math C" pitchFamily="2" charset="2"/>
              </a:rPr>
              <a:t>]</a:t>
            </a:r>
          </a:p>
        </p:txBody>
      </p:sp>
      <p:sp>
        <p:nvSpPr>
          <p:cNvPr id="293921" name="Freeform 33"/>
          <p:cNvSpPr>
            <a:spLocks/>
          </p:cNvSpPr>
          <p:nvPr/>
        </p:nvSpPr>
        <p:spPr bwMode="auto">
          <a:xfrm>
            <a:off x="4391025" y="1633538"/>
            <a:ext cx="1566863" cy="4146550"/>
          </a:xfrm>
          <a:custGeom>
            <a:avLst/>
            <a:gdLst>
              <a:gd name="T0" fmla="*/ 2147483647 w 987"/>
              <a:gd name="T1" fmla="*/ 0 h 2612"/>
              <a:gd name="T2" fmla="*/ 2147483647 w 987"/>
              <a:gd name="T3" fmla="*/ 2147483647 h 2612"/>
              <a:gd name="T4" fmla="*/ 2147483647 w 987"/>
              <a:gd name="T5" fmla="*/ 2147483647 h 2612"/>
              <a:gd name="T6" fmla="*/ 2147483647 w 987"/>
              <a:gd name="T7" fmla="*/ 2147483647 h 2612"/>
              <a:gd name="T8" fmla="*/ 2147483647 w 987"/>
              <a:gd name="T9" fmla="*/ 2147483647 h 2612"/>
              <a:gd name="T10" fmla="*/ 2147483647 w 987"/>
              <a:gd name="T11" fmla="*/ 2147483647 h 2612"/>
              <a:gd name="T12" fmla="*/ 2147483647 w 987"/>
              <a:gd name="T13" fmla="*/ 2147483647 h 2612"/>
              <a:gd name="T14" fmla="*/ 2147483647 w 987"/>
              <a:gd name="T15" fmla="*/ 2147483647 h 2612"/>
              <a:gd name="T16" fmla="*/ 2147483647 w 987"/>
              <a:gd name="T17" fmla="*/ 2147483647 h 2612"/>
              <a:gd name="T18" fmla="*/ 2147483647 w 987"/>
              <a:gd name="T19" fmla="*/ 2147483647 h 2612"/>
              <a:gd name="T20" fmla="*/ 2147483647 w 987"/>
              <a:gd name="T21" fmla="*/ 2147483647 h 2612"/>
              <a:gd name="T22" fmla="*/ 2147483647 w 987"/>
              <a:gd name="T23" fmla="*/ 2147483647 h 2612"/>
              <a:gd name="T24" fmla="*/ 2147483647 w 987"/>
              <a:gd name="T25" fmla="*/ 2147483647 h 2612"/>
              <a:gd name="T26" fmla="*/ 2147483647 w 987"/>
              <a:gd name="T27" fmla="*/ 2147483647 h 2612"/>
              <a:gd name="T28" fmla="*/ 2147483647 w 987"/>
              <a:gd name="T29" fmla="*/ 2147483647 h 2612"/>
              <a:gd name="T30" fmla="*/ 2147483647 w 987"/>
              <a:gd name="T31" fmla="*/ 2147483647 h 2612"/>
              <a:gd name="T32" fmla="*/ 2147483647 w 987"/>
              <a:gd name="T33" fmla="*/ 2147483647 h 2612"/>
              <a:gd name="T34" fmla="*/ 2147483647 w 987"/>
              <a:gd name="T35" fmla="*/ 2147483647 h 2612"/>
              <a:gd name="T36" fmla="*/ 2147483647 w 987"/>
              <a:gd name="T37" fmla="*/ 2147483647 h 2612"/>
              <a:gd name="T38" fmla="*/ 2147483647 w 987"/>
              <a:gd name="T39" fmla="*/ 2147483647 h 2612"/>
              <a:gd name="T40" fmla="*/ 2147483647 w 987"/>
              <a:gd name="T41" fmla="*/ 2147483647 h 261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87"/>
              <a:gd name="T64" fmla="*/ 0 h 2612"/>
              <a:gd name="T65" fmla="*/ 987 w 987"/>
              <a:gd name="T66" fmla="*/ 2612 h 261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87" h="2612">
                <a:moveTo>
                  <a:pt x="985" y="0"/>
                </a:moveTo>
                <a:cubicBezTo>
                  <a:pt x="958" y="43"/>
                  <a:pt x="946" y="82"/>
                  <a:pt x="930" y="130"/>
                </a:cubicBezTo>
                <a:cubicBezTo>
                  <a:pt x="933" y="277"/>
                  <a:pt x="905" y="367"/>
                  <a:pt x="957" y="480"/>
                </a:cubicBezTo>
                <a:cubicBezTo>
                  <a:pt x="955" y="617"/>
                  <a:pt x="987" y="989"/>
                  <a:pt x="923" y="1172"/>
                </a:cubicBezTo>
                <a:cubicBezTo>
                  <a:pt x="910" y="1246"/>
                  <a:pt x="870" y="1292"/>
                  <a:pt x="800" y="1316"/>
                </a:cubicBezTo>
                <a:cubicBezTo>
                  <a:pt x="737" y="1300"/>
                  <a:pt x="671" y="1305"/>
                  <a:pt x="608" y="1323"/>
                </a:cubicBezTo>
                <a:cubicBezTo>
                  <a:pt x="592" y="1327"/>
                  <a:pt x="576" y="1332"/>
                  <a:pt x="560" y="1337"/>
                </a:cubicBezTo>
                <a:cubicBezTo>
                  <a:pt x="546" y="1341"/>
                  <a:pt x="519" y="1350"/>
                  <a:pt x="519" y="1350"/>
                </a:cubicBezTo>
                <a:cubicBezTo>
                  <a:pt x="453" y="1394"/>
                  <a:pt x="527" y="1350"/>
                  <a:pt x="347" y="1371"/>
                </a:cubicBezTo>
                <a:cubicBezTo>
                  <a:pt x="317" y="1374"/>
                  <a:pt x="270" y="1404"/>
                  <a:pt x="237" y="1412"/>
                </a:cubicBezTo>
                <a:cubicBezTo>
                  <a:pt x="166" y="1461"/>
                  <a:pt x="76" y="1459"/>
                  <a:pt x="25" y="1536"/>
                </a:cubicBezTo>
                <a:cubicBezTo>
                  <a:pt x="29" y="1658"/>
                  <a:pt x="0" y="1737"/>
                  <a:pt x="80" y="1817"/>
                </a:cubicBezTo>
                <a:cubicBezTo>
                  <a:pt x="95" y="1859"/>
                  <a:pt x="114" y="1872"/>
                  <a:pt x="148" y="1906"/>
                </a:cubicBezTo>
                <a:cubicBezTo>
                  <a:pt x="157" y="1915"/>
                  <a:pt x="160" y="1930"/>
                  <a:pt x="169" y="1940"/>
                </a:cubicBezTo>
                <a:cubicBezTo>
                  <a:pt x="184" y="1957"/>
                  <a:pt x="205" y="1969"/>
                  <a:pt x="217" y="1988"/>
                </a:cubicBezTo>
                <a:cubicBezTo>
                  <a:pt x="269" y="2068"/>
                  <a:pt x="333" y="2114"/>
                  <a:pt x="402" y="2180"/>
                </a:cubicBezTo>
                <a:cubicBezTo>
                  <a:pt x="440" y="2216"/>
                  <a:pt x="470" y="2259"/>
                  <a:pt x="519" y="2283"/>
                </a:cubicBezTo>
                <a:cubicBezTo>
                  <a:pt x="539" y="2304"/>
                  <a:pt x="553" y="2315"/>
                  <a:pt x="580" y="2324"/>
                </a:cubicBezTo>
                <a:cubicBezTo>
                  <a:pt x="614" y="2358"/>
                  <a:pt x="657" y="2393"/>
                  <a:pt x="697" y="2420"/>
                </a:cubicBezTo>
                <a:cubicBezTo>
                  <a:pt x="720" y="2454"/>
                  <a:pt x="777" y="2522"/>
                  <a:pt x="813" y="2544"/>
                </a:cubicBezTo>
                <a:cubicBezTo>
                  <a:pt x="839" y="2560"/>
                  <a:pt x="875" y="2585"/>
                  <a:pt x="889" y="2612"/>
                </a:cubicBezTo>
              </a:path>
            </a:pathLst>
          </a:custGeom>
          <a:noFill/>
          <a:ln w="9525">
            <a:solidFill>
              <a:srgbClr val="E60000"/>
            </a:solidFill>
            <a:round/>
            <a:headEnd/>
            <a:tailEn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39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39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29390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2939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39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39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2939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2" nodeType="clickEffect">
                                  <p:stCondLst>
                                    <p:cond delay="0"/>
                                  </p:stCondLst>
                                  <p:childTnLst>
                                    <p:set>
                                      <p:cBhvr>
                                        <p:cTn id="32" dur="1" fill="hold">
                                          <p:stCondLst>
                                            <p:cond delay="0"/>
                                          </p:stCondLst>
                                        </p:cTn>
                                        <p:tgtEl>
                                          <p:spTgt spid="2939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2939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2" nodeType="clickEffect">
                                  <p:stCondLst>
                                    <p:cond delay="0"/>
                                  </p:stCondLst>
                                  <p:childTnLst>
                                    <p:set>
                                      <p:cBhvr>
                                        <p:cTn id="40" dur="1" fill="hold">
                                          <p:stCondLst>
                                            <p:cond delay="0"/>
                                          </p:stCondLst>
                                        </p:cTn>
                                        <p:tgtEl>
                                          <p:spTgt spid="29391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9391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childTnLst>
                                    <p:set>
                                      <p:cBhvr>
                                        <p:cTn id="48" dur="1" fill="hold">
                                          <p:stCondLst>
                                            <p:cond delay="0"/>
                                          </p:stCondLst>
                                        </p:cTn>
                                        <p:tgtEl>
                                          <p:spTgt spid="29391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2" nodeType="clickEffect">
                                  <p:stCondLst>
                                    <p:cond delay="0"/>
                                  </p:stCondLst>
                                  <p:childTnLst>
                                    <p:set>
                                      <p:cBhvr>
                                        <p:cTn id="52" dur="1" fill="hold">
                                          <p:stCondLst>
                                            <p:cond delay="0"/>
                                          </p:stCondLst>
                                        </p:cTn>
                                        <p:tgtEl>
                                          <p:spTgt spid="2939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9391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1" nodeType="clickEffect">
                                  <p:stCondLst>
                                    <p:cond delay="0"/>
                                  </p:stCondLst>
                                  <p:childTnLst>
                                    <p:set>
                                      <p:cBhvr>
                                        <p:cTn id="60" dur="1" fill="hold">
                                          <p:stCondLst>
                                            <p:cond delay="0"/>
                                          </p:stCondLst>
                                        </p:cTn>
                                        <p:tgtEl>
                                          <p:spTgt spid="29391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2" nodeType="clickEffect">
                                  <p:stCondLst>
                                    <p:cond delay="0"/>
                                  </p:stCondLst>
                                  <p:childTnLst>
                                    <p:set>
                                      <p:cBhvr>
                                        <p:cTn id="64" dur="1" fill="hold">
                                          <p:stCondLst>
                                            <p:cond delay="0"/>
                                          </p:stCondLst>
                                        </p:cTn>
                                        <p:tgtEl>
                                          <p:spTgt spid="29391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9392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1" nodeType="clickEffect">
                                  <p:stCondLst>
                                    <p:cond delay="0"/>
                                  </p:stCondLst>
                                  <p:childTnLst>
                                    <p:set>
                                      <p:cBhvr>
                                        <p:cTn id="72" dur="1" fill="hold">
                                          <p:stCondLst>
                                            <p:cond delay="0"/>
                                          </p:stCondLst>
                                        </p:cTn>
                                        <p:tgtEl>
                                          <p:spTgt spid="2939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2" nodeType="clickEffect">
                                  <p:stCondLst>
                                    <p:cond delay="0"/>
                                  </p:stCondLst>
                                  <p:childTnLst>
                                    <p:set>
                                      <p:cBhvr>
                                        <p:cTn id="76" dur="1" fill="hold">
                                          <p:stCondLst>
                                            <p:cond delay="0"/>
                                          </p:stCondLst>
                                        </p:cTn>
                                        <p:tgtEl>
                                          <p:spTgt spid="293920"/>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939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903" grpId="0"/>
      <p:bldP spid="293904" grpId="0"/>
      <p:bldP spid="293904" grpId="1"/>
      <p:bldP spid="293904" grpId="2"/>
      <p:bldP spid="293916" grpId="0"/>
      <p:bldP spid="293916" grpId="1"/>
      <p:bldP spid="293916" grpId="2"/>
      <p:bldP spid="293917" grpId="0"/>
      <p:bldP spid="293917" grpId="1"/>
      <p:bldP spid="293917" grpId="2"/>
      <p:bldP spid="293918" grpId="0"/>
      <p:bldP spid="293918" grpId="1"/>
      <p:bldP spid="293918" grpId="2"/>
      <p:bldP spid="293919" grpId="0"/>
      <p:bldP spid="293919" grpId="1"/>
      <p:bldP spid="293919" grpId="2"/>
      <p:bldP spid="293920" grpId="0"/>
      <p:bldP spid="293920" grpId="1"/>
      <p:bldP spid="293920" grpId="2"/>
      <p:bldP spid="2939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eaLnBrk="1" hangingPunct="1"/>
            <a:r>
              <a:rPr lang="en-US" smtClean="0"/>
              <a:t>A Simple Example</a:t>
            </a:r>
          </a:p>
        </p:txBody>
      </p:sp>
      <p:sp>
        <p:nvSpPr>
          <p:cNvPr id="12291" name="Text Box 3"/>
          <p:cNvSpPr txBox="1">
            <a:spLocks noChangeArrowheads="1"/>
          </p:cNvSpPr>
          <p:nvPr/>
        </p:nvSpPr>
        <p:spPr bwMode="auto">
          <a:xfrm>
            <a:off x="179388" y="1589088"/>
            <a:ext cx="5483225" cy="2430462"/>
          </a:xfrm>
          <a:prstGeom prst="rect">
            <a:avLst/>
          </a:prstGeom>
          <a:noFill/>
          <a:ln w="9525">
            <a:noFill/>
            <a:miter lim="800000"/>
            <a:headEnd/>
            <a:tailEnd/>
          </a:ln>
        </p:spPr>
        <p:txBody>
          <a:bodyPr>
            <a:spAutoFit/>
          </a:bodyPr>
          <a:lstStyle/>
          <a:p>
            <a:pPr>
              <a:spcBef>
                <a:spcPct val="50000"/>
              </a:spcBef>
            </a:pPr>
            <a:r>
              <a:rPr lang="en-US"/>
              <a:t>z =5</a:t>
            </a:r>
          </a:p>
          <a:p>
            <a:pPr>
              <a:spcBef>
                <a:spcPct val="50000"/>
              </a:spcBef>
            </a:pPr>
            <a:r>
              <a:rPr lang="en-US"/>
              <a:t>if (y &gt;0)</a:t>
            </a:r>
          </a:p>
          <a:p>
            <a:pPr>
              <a:spcBef>
                <a:spcPct val="50000"/>
              </a:spcBef>
            </a:pPr>
            <a:r>
              <a:rPr lang="en-US"/>
              <a:t>   x = z;</a:t>
            </a:r>
          </a:p>
          <a:p>
            <a:pPr>
              <a:spcBef>
                <a:spcPct val="50000"/>
              </a:spcBef>
            </a:pPr>
            <a:r>
              <a:rPr lang="en-US"/>
              <a:t> else</a:t>
            </a:r>
          </a:p>
          <a:p>
            <a:pPr>
              <a:spcBef>
                <a:spcPct val="50000"/>
              </a:spcBef>
            </a:pPr>
            <a:r>
              <a:rPr lang="en-US"/>
              <a:t>  x = -y;</a:t>
            </a:r>
          </a:p>
          <a:p>
            <a:pPr>
              <a:spcBef>
                <a:spcPct val="50000"/>
              </a:spcBef>
            </a:pPr>
            <a:r>
              <a:rPr lang="en-US"/>
              <a:t>assert x &gt;0</a:t>
            </a:r>
          </a:p>
        </p:txBody>
      </p:sp>
      <p:sp>
        <p:nvSpPr>
          <p:cNvPr id="12292" name="Text Box 4"/>
          <p:cNvSpPr txBox="1">
            <a:spLocks noChangeArrowheads="1"/>
          </p:cNvSpPr>
          <p:nvPr/>
        </p:nvSpPr>
        <p:spPr bwMode="auto">
          <a:xfrm>
            <a:off x="5926138" y="3282950"/>
            <a:ext cx="973137" cy="376238"/>
          </a:xfrm>
          <a:prstGeom prst="rect">
            <a:avLst/>
          </a:prstGeom>
          <a:noFill/>
          <a:ln w="9525">
            <a:solidFill>
              <a:schemeClr val="tx1"/>
            </a:solidFill>
            <a:miter lim="800000"/>
            <a:headEnd/>
            <a:tailEnd/>
          </a:ln>
        </p:spPr>
        <p:txBody>
          <a:bodyPr>
            <a:spAutoFit/>
          </a:bodyPr>
          <a:lstStyle/>
          <a:p>
            <a:pPr>
              <a:spcBef>
                <a:spcPct val="50000"/>
              </a:spcBef>
            </a:pPr>
            <a:r>
              <a:rPr lang="en-US"/>
              <a:t>y &gt; 0</a:t>
            </a:r>
          </a:p>
        </p:txBody>
      </p:sp>
      <p:sp>
        <p:nvSpPr>
          <p:cNvPr id="12293" name="Text Box 5"/>
          <p:cNvSpPr txBox="1">
            <a:spLocks noChangeArrowheads="1"/>
          </p:cNvSpPr>
          <p:nvPr/>
        </p:nvSpPr>
        <p:spPr bwMode="auto">
          <a:xfrm>
            <a:off x="4176713" y="4133850"/>
            <a:ext cx="1187450" cy="376238"/>
          </a:xfrm>
          <a:prstGeom prst="rect">
            <a:avLst/>
          </a:prstGeom>
          <a:noFill/>
          <a:ln w="9525">
            <a:solidFill>
              <a:schemeClr val="tx1"/>
            </a:solidFill>
            <a:miter lim="800000"/>
            <a:headEnd/>
            <a:tailEnd/>
          </a:ln>
        </p:spPr>
        <p:txBody>
          <a:bodyPr>
            <a:spAutoFit/>
          </a:bodyPr>
          <a:lstStyle/>
          <a:p>
            <a:pPr>
              <a:spcBef>
                <a:spcPct val="50000"/>
              </a:spcBef>
            </a:pPr>
            <a:r>
              <a:rPr lang="en-US"/>
              <a:t>x = z</a:t>
            </a:r>
          </a:p>
        </p:txBody>
      </p:sp>
      <p:sp>
        <p:nvSpPr>
          <p:cNvPr id="12294" name="Text Box 6"/>
          <p:cNvSpPr txBox="1">
            <a:spLocks noChangeArrowheads="1"/>
          </p:cNvSpPr>
          <p:nvPr/>
        </p:nvSpPr>
        <p:spPr bwMode="auto">
          <a:xfrm>
            <a:off x="7462838" y="4133850"/>
            <a:ext cx="1270000" cy="376238"/>
          </a:xfrm>
          <a:prstGeom prst="rect">
            <a:avLst/>
          </a:prstGeom>
          <a:noFill/>
          <a:ln w="9525">
            <a:solidFill>
              <a:schemeClr val="tx1"/>
            </a:solidFill>
            <a:miter lim="800000"/>
            <a:headEnd/>
            <a:tailEnd/>
          </a:ln>
        </p:spPr>
        <p:txBody>
          <a:bodyPr>
            <a:spAutoFit/>
          </a:bodyPr>
          <a:lstStyle/>
          <a:p>
            <a:pPr>
              <a:spcBef>
                <a:spcPct val="50000"/>
              </a:spcBef>
            </a:pPr>
            <a:r>
              <a:rPr lang="en-US"/>
              <a:t>x = -y</a:t>
            </a:r>
          </a:p>
        </p:txBody>
      </p:sp>
      <p:sp>
        <p:nvSpPr>
          <p:cNvPr id="12295" name="Text Box 7"/>
          <p:cNvSpPr txBox="1">
            <a:spLocks noChangeArrowheads="1"/>
          </p:cNvSpPr>
          <p:nvPr/>
        </p:nvSpPr>
        <p:spPr bwMode="auto">
          <a:xfrm>
            <a:off x="5472113" y="5805488"/>
            <a:ext cx="1800225" cy="376237"/>
          </a:xfrm>
          <a:prstGeom prst="rect">
            <a:avLst/>
          </a:prstGeom>
          <a:noFill/>
          <a:ln w="9525">
            <a:solidFill>
              <a:schemeClr val="tx1"/>
            </a:solidFill>
            <a:miter lim="800000"/>
            <a:headEnd/>
            <a:tailEnd/>
          </a:ln>
        </p:spPr>
        <p:txBody>
          <a:bodyPr>
            <a:spAutoFit/>
          </a:bodyPr>
          <a:lstStyle/>
          <a:p>
            <a:pPr>
              <a:spcBef>
                <a:spcPct val="50000"/>
              </a:spcBef>
            </a:pPr>
            <a:r>
              <a:rPr lang="en-US">
                <a:cs typeface="Courier New" pitchFamily="49" charset="0"/>
              </a:rPr>
              <a:t>assert x &gt;0</a:t>
            </a:r>
          </a:p>
        </p:txBody>
      </p:sp>
      <p:sp>
        <p:nvSpPr>
          <p:cNvPr id="12296" name="Text Box 8"/>
          <p:cNvSpPr txBox="1">
            <a:spLocks noChangeArrowheads="1"/>
          </p:cNvSpPr>
          <p:nvPr/>
        </p:nvSpPr>
        <p:spPr bwMode="auto">
          <a:xfrm>
            <a:off x="5926138" y="2360613"/>
            <a:ext cx="973137" cy="376237"/>
          </a:xfrm>
          <a:prstGeom prst="rect">
            <a:avLst/>
          </a:prstGeom>
          <a:noFill/>
          <a:ln w="9525">
            <a:solidFill>
              <a:schemeClr val="tx1"/>
            </a:solidFill>
            <a:miter lim="800000"/>
            <a:headEnd/>
            <a:tailEnd/>
          </a:ln>
        </p:spPr>
        <p:txBody>
          <a:bodyPr>
            <a:spAutoFit/>
          </a:bodyPr>
          <a:lstStyle/>
          <a:p>
            <a:pPr>
              <a:spcBef>
                <a:spcPct val="50000"/>
              </a:spcBef>
            </a:pPr>
            <a:r>
              <a:rPr lang="en-US"/>
              <a:t>z = 5</a:t>
            </a:r>
          </a:p>
        </p:txBody>
      </p:sp>
      <p:cxnSp>
        <p:nvCxnSpPr>
          <p:cNvPr id="12297" name="AutoShape 9"/>
          <p:cNvCxnSpPr>
            <a:cxnSpLocks noChangeShapeType="1"/>
            <a:stCxn id="12296" idx="2"/>
            <a:endCxn id="12292" idx="0"/>
          </p:cNvCxnSpPr>
          <p:nvPr/>
        </p:nvCxnSpPr>
        <p:spPr bwMode="auto">
          <a:xfrm>
            <a:off x="6413500" y="2736850"/>
            <a:ext cx="0" cy="546100"/>
          </a:xfrm>
          <a:prstGeom prst="straightConnector1">
            <a:avLst/>
          </a:prstGeom>
          <a:noFill/>
          <a:ln w="9525">
            <a:solidFill>
              <a:schemeClr val="tx1"/>
            </a:solidFill>
            <a:round/>
            <a:headEnd/>
            <a:tailEnd type="triangle" w="med" len="med"/>
          </a:ln>
        </p:spPr>
      </p:cxnSp>
      <p:cxnSp>
        <p:nvCxnSpPr>
          <p:cNvPr id="12298" name="AutoShape 10"/>
          <p:cNvCxnSpPr>
            <a:cxnSpLocks noChangeShapeType="1"/>
            <a:stCxn id="12292" idx="2"/>
            <a:endCxn id="12293" idx="0"/>
          </p:cNvCxnSpPr>
          <p:nvPr/>
        </p:nvCxnSpPr>
        <p:spPr bwMode="auto">
          <a:xfrm flipH="1">
            <a:off x="4770438" y="3659188"/>
            <a:ext cx="1643062" cy="474662"/>
          </a:xfrm>
          <a:prstGeom prst="straightConnector1">
            <a:avLst/>
          </a:prstGeom>
          <a:noFill/>
          <a:ln w="9525">
            <a:solidFill>
              <a:schemeClr val="tx1"/>
            </a:solidFill>
            <a:round/>
            <a:headEnd/>
            <a:tailEnd type="triangle" w="med" len="med"/>
          </a:ln>
        </p:spPr>
      </p:cxnSp>
      <p:cxnSp>
        <p:nvCxnSpPr>
          <p:cNvPr id="12299" name="AutoShape 11"/>
          <p:cNvCxnSpPr>
            <a:cxnSpLocks noChangeShapeType="1"/>
            <a:stCxn id="12292" idx="2"/>
            <a:endCxn id="12294" idx="0"/>
          </p:cNvCxnSpPr>
          <p:nvPr/>
        </p:nvCxnSpPr>
        <p:spPr bwMode="auto">
          <a:xfrm>
            <a:off x="6413500" y="3659188"/>
            <a:ext cx="1684338" cy="474662"/>
          </a:xfrm>
          <a:prstGeom prst="straightConnector1">
            <a:avLst/>
          </a:prstGeom>
          <a:noFill/>
          <a:ln w="9525">
            <a:solidFill>
              <a:schemeClr val="tx1"/>
            </a:solidFill>
            <a:round/>
            <a:headEnd/>
            <a:tailEnd type="triangle" w="med" len="med"/>
          </a:ln>
        </p:spPr>
      </p:cxnSp>
      <p:cxnSp>
        <p:nvCxnSpPr>
          <p:cNvPr id="12300" name="AutoShape 12"/>
          <p:cNvCxnSpPr>
            <a:cxnSpLocks noChangeShapeType="1"/>
            <a:stCxn id="12294" idx="2"/>
            <a:endCxn id="12295" idx="0"/>
          </p:cNvCxnSpPr>
          <p:nvPr/>
        </p:nvCxnSpPr>
        <p:spPr bwMode="auto">
          <a:xfrm flipH="1">
            <a:off x="6372225" y="4510088"/>
            <a:ext cx="1725613" cy="1295400"/>
          </a:xfrm>
          <a:prstGeom prst="straightConnector1">
            <a:avLst/>
          </a:prstGeom>
          <a:noFill/>
          <a:ln w="9525">
            <a:solidFill>
              <a:schemeClr val="tx1"/>
            </a:solidFill>
            <a:round/>
            <a:headEnd/>
            <a:tailEnd type="triangle" w="med" len="med"/>
          </a:ln>
        </p:spPr>
      </p:cxnSp>
      <p:cxnSp>
        <p:nvCxnSpPr>
          <p:cNvPr id="12301" name="AutoShape 13"/>
          <p:cNvCxnSpPr>
            <a:cxnSpLocks noChangeShapeType="1"/>
            <a:stCxn id="12293" idx="2"/>
            <a:endCxn id="12295" idx="0"/>
          </p:cNvCxnSpPr>
          <p:nvPr/>
        </p:nvCxnSpPr>
        <p:spPr bwMode="auto">
          <a:xfrm>
            <a:off x="4770438" y="4510088"/>
            <a:ext cx="1601787" cy="1295400"/>
          </a:xfrm>
          <a:prstGeom prst="straightConnector1">
            <a:avLst/>
          </a:prstGeom>
          <a:noFill/>
          <a:ln w="9525">
            <a:solidFill>
              <a:schemeClr val="tx1"/>
            </a:solidFill>
            <a:round/>
            <a:headEnd/>
            <a:tailEnd type="triangle" w="med" len="med"/>
          </a:ln>
        </p:spPr>
      </p:cxnSp>
      <p:sp>
        <p:nvSpPr>
          <p:cNvPr id="12302" name="Text Box 14"/>
          <p:cNvSpPr txBox="1">
            <a:spLocks noChangeArrowheads="1"/>
          </p:cNvSpPr>
          <p:nvPr/>
        </p:nvSpPr>
        <p:spPr bwMode="auto">
          <a:xfrm>
            <a:off x="1800225" y="1808163"/>
            <a:ext cx="3959225" cy="366712"/>
          </a:xfrm>
          <a:prstGeom prst="rect">
            <a:avLst/>
          </a:prstGeom>
          <a:noFill/>
          <a:ln w="9525">
            <a:noFill/>
            <a:miter lim="800000"/>
            <a:headEnd/>
            <a:tailEnd/>
          </a:ln>
        </p:spPr>
        <p:txBody>
          <a:bodyPr>
            <a:spAutoFit/>
          </a:bodyPr>
          <a:lstStyle/>
          <a:p>
            <a:pPr>
              <a:spcBef>
                <a:spcPct val="50000"/>
              </a:spcBef>
            </a:pPr>
            <a:r>
              <a:rPr lang="en-US"/>
              <a:t>sign(x), sign(y)</a:t>
            </a:r>
            <a:r>
              <a:rPr lang="en-US">
                <a:cs typeface="Courier New" pitchFamily="49" charset="0"/>
              </a:rPr>
              <a:t>, sign(z)</a:t>
            </a:r>
          </a:p>
        </p:txBody>
      </p:sp>
      <p:sp>
        <p:nvSpPr>
          <p:cNvPr id="294927" name="Text Box 15"/>
          <p:cNvSpPr txBox="1">
            <a:spLocks noChangeArrowheads="1"/>
          </p:cNvSpPr>
          <p:nvPr/>
        </p:nvSpPr>
        <p:spPr bwMode="auto">
          <a:xfrm>
            <a:off x="5926138" y="1808163"/>
            <a:ext cx="2749550"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 y</a:t>
            </a:r>
            <a:r>
              <a:rPr lang="en-US">
                <a:sym typeface="Math C" pitchFamily="2" charset="2"/>
              </a:rPr>
              <a:t></a:t>
            </a:r>
            <a:r>
              <a:rPr lang="en-US">
                <a:sym typeface="Math B" pitchFamily="2" charset="2"/>
              </a:rPr>
              <a:t>, z</a:t>
            </a:r>
            <a:r>
              <a:rPr lang="en-US">
                <a:sym typeface="Math C" pitchFamily="2" charset="2"/>
              </a:rPr>
              <a:t></a:t>
            </a:r>
            <a:r>
              <a:rPr lang="en-US">
                <a:sym typeface="Math B" pitchFamily="2" charset="2"/>
              </a:rPr>
              <a:t> </a:t>
            </a:r>
            <a:r>
              <a:rPr lang="en-US">
                <a:sym typeface="Math C" pitchFamily="2" charset="2"/>
              </a:rPr>
              <a:t>]</a:t>
            </a:r>
          </a:p>
        </p:txBody>
      </p:sp>
      <p:sp>
        <p:nvSpPr>
          <p:cNvPr id="294928" name="Text Box 16"/>
          <p:cNvSpPr txBox="1">
            <a:spLocks noChangeArrowheads="1"/>
          </p:cNvSpPr>
          <p:nvPr/>
        </p:nvSpPr>
        <p:spPr bwMode="auto">
          <a:xfrm>
            <a:off x="5926138" y="2770188"/>
            <a:ext cx="2533650"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 y</a:t>
            </a:r>
            <a:r>
              <a:rPr lang="en-US">
                <a:sym typeface="Math C" pitchFamily="2" charset="2"/>
              </a:rPr>
              <a:t></a:t>
            </a:r>
            <a:r>
              <a:rPr lang="en-US">
                <a:sym typeface="Math B" pitchFamily="2" charset="2"/>
              </a:rPr>
              <a:t>, z</a:t>
            </a:r>
            <a:r>
              <a:rPr lang="en-US">
                <a:sym typeface="Math C" pitchFamily="2" charset="2"/>
              </a:rPr>
              <a:t></a:t>
            </a:r>
            <a:r>
              <a:rPr lang="en-US">
                <a:sym typeface="Math B" pitchFamily="2" charset="2"/>
              </a:rPr>
              <a:t>P </a:t>
            </a:r>
            <a:r>
              <a:rPr lang="en-US">
                <a:sym typeface="Math C" pitchFamily="2" charset="2"/>
              </a:rPr>
              <a:t>]</a:t>
            </a:r>
          </a:p>
        </p:txBody>
      </p:sp>
      <p:sp>
        <p:nvSpPr>
          <p:cNvPr id="12305" name="Text Box 17"/>
          <p:cNvSpPr txBox="1">
            <a:spLocks noChangeArrowheads="1"/>
          </p:cNvSpPr>
          <p:nvPr/>
        </p:nvSpPr>
        <p:spPr bwMode="auto">
          <a:xfrm>
            <a:off x="5662613" y="3854450"/>
            <a:ext cx="263525" cy="366713"/>
          </a:xfrm>
          <a:prstGeom prst="rect">
            <a:avLst/>
          </a:prstGeom>
          <a:noFill/>
          <a:ln w="9525">
            <a:noFill/>
            <a:miter lim="800000"/>
            <a:headEnd/>
            <a:tailEnd/>
          </a:ln>
        </p:spPr>
        <p:txBody>
          <a:bodyPr>
            <a:spAutoFit/>
          </a:bodyPr>
          <a:lstStyle/>
          <a:p>
            <a:pPr>
              <a:spcBef>
                <a:spcPct val="50000"/>
              </a:spcBef>
            </a:pPr>
            <a:r>
              <a:rPr lang="en-US"/>
              <a:t>T</a:t>
            </a:r>
          </a:p>
        </p:txBody>
      </p:sp>
      <p:sp>
        <p:nvSpPr>
          <p:cNvPr id="12306" name="Text Box 18"/>
          <p:cNvSpPr txBox="1">
            <a:spLocks noChangeArrowheads="1"/>
          </p:cNvSpPr>
          <p:nvPr/>
        </p:nvSpPr>
        <p:spPr bwMode="auto">
          <a:xfrm>
            <a:off x="7008813" y="3854450"/>
            <a:ext cx="263525" cy="366713"/>
          </a:xfrm>
          <a:prstGeom prst="rect">
            <a:avLst/>
          </a:prstGeom>
          <a:noFill/>
          <a:ln w="9525">
            <a:noFill/>
            <a:miter lim="800000"/>
            <a:headEnd/>
            <a:tailEnd/>
          </a:ln>
        </p:spPr>
        <p:txBody>
          <a:bodyPr>
            <a:spAutoFit/>
          </a:bodyPr>
          <a:lstStyle/>
          <a:p>
            <a:pPr>
              <a:spcBef>
                <a:spcPct val="50000"/>
              </a:spcBef>
            </a:pPr>
            <a:r>
              <a:rPr lang="en-US"/>
              <a:t>F</a:t>
            </a:r>
          </a:p>
        </p:txBody>
      </p:sp>
      <p:sp>
        <p:nvSpPr>
          <p:cNvPr id="294931" name="Text Box 19"/>
          <p:cNvSpPr txBox="1">
            <a:spLocks noChangeArrowheads="1"/>
          </p:cNvSpPr>
          <p:nvPr/>
        </p:nvSpPr>
        <p:spPr bwMode="auto">
          <a:xfrm>
            <a:off x="3455988" y="3457575"/>
            <a:ext cx="2916237" cy="366713"/>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 y</a:t>
            </a:r>
            <a:r>
              <a:rPr lang="en-US">
                <a:sym typeface="Math C" pitchFamily="2" charset="2"/>
              </a:rPr>
              <a:t></a:t>
            </a:r>
            <a:r>
              <a:rPr lang="en-US">
                <a:sym typeface="Math B" pitchFamily="2" charset="2"/>
              </a:rPr>
              <a:t>P, z</a:t>
            </a:r>
            <a:r>
              <a:rPr lang="en-US">
                <a:sym typeface="Math C" pitchFamily="2" charset="2"/>
              </a:rPr>
              <a:t></a:t>
            </a:r>
            <a:r>
              <a:rPr lang="en-US">
                <a:sym typeface="Math B" pitchFamily="2" charset="2"/>
              </a:rPr>
              <a:t>P </a:t>
            </a:r>
            <a:r>
              <a:rPr lang="en-US">
                <a:sym typeface="Math C" pitchFamily="2" charset="2"/>
              </a:rPr>
              <a:t>]</a:t>
            </a:r>
          </a:p>
        </p:txBody>
      </p:sp>
      <p:sp>
        <p:nvSpPr>
          <p:cNvPr id="294932" name="Text Box 20"/>
          <p:cNvSpPr txBox="1">
            <a:spLocks noChangeArrowheads="1"/>
          </p:cNvSpPr>
          <p:nvPr/>
        </p:nvSpPr>
        <p:spPr bwMode="auto">
          <a:xfrm>
            <a:off x="6877050" y="3392488"/>
            <a:ext cx="2627313"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 y</a:t>
            </a:r>
            <a:r>
              <a:rPr lang="en-US">
                <a:sym typeface="Math C" pitchFamily="2" charset="2"/>
              </a:rPr>
              <a:t></a:t>
            </a:r>
            <a:r>
              <a:rPr lang="en-US">
                <a:sym typeface="Math B" pitchFamily="2" charset="2"/>
              </a:rPr>
              <a:t>N, z</a:t>
            </a:r>
            <a:r>
              <a:rPr lang="en-US">
                <a:sym typeface="Math C" pitchFamily="2" charset="2"/>
              </a:rPr>
              <a:t></a:t>
            </a:r>
            <a:r>
              <a:rPr lang="en-US">
                <a:sym typeface="Math B" pitchFamily="2" charset="2"/>
              </a:rPr>
              <a:t>P </a:t>
            </a:r>
            <a:r>
              <a:rPr lang="en-US">
                <a:sym typeface="Math C" pitchFamily="2" charset="2"/>
              </a:rPr>
              <a:t>]</a:t>
            </a:r>
          </a:p>
        </p:txBody>
      </p:sp>
      <p:sp>
        <p:nvSpPr>
          <p:cNvPr id="294933" name="Text Box 21"/>
          <p:cNvSpPr txBox="1">
            <a:spLocks noChangeArrowheads="1"/>
          </p:cNvSpPr>
          <p:nvPr/>
        </p:nvSpPr>
        <p:spPr bwMode="auto">
          <a:xfrm>
            <a:off x="3635375" y="4754563"/>
            <a:ext cx="2700338"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P, y</a:t>
            </a:r>
            <a:r>
              <a:rPr lang="en-US">
                <a:sym typeface="Math C" pitchFamily="2" charset="2"/>
              </a:rPr>
              <a:t></a:t>
            </a:r>
            <a:r>
              <a:rPr lang="en-US">
                <a:sym typeface="Math B" pitchFamily="2" charset="2"/>
              </a:rPr>
              <a:t>P, z</a:t>
            </a:r>
            <a:r>
              <a:rPr lang="en-US">
                <a:sym typeface="Math C" pitchFamily="2" charset="2"/>
              </a:rPr>
              <a:t></a:t>
            </a:r>
            <a:r>
              <a:rPr lang="en-US">
                <a:sym typeface="Math B" pitchFamily="2" charset="2"/>
              </a:rPr>
              <a:t>P </a:t>
            </a:r>
            <a:r>
              <a:rPr lang="en-US">
                <a:sym typeface="Math C" pitchFamily="2" charset="2"/>
              </a:rPr>
              <a:t>]</a:t>
            </a:r>
          </a:p>
        </p:txBody>
      </p:sp>
      <p:sp>
        <p:nvSpPr>
          <p:cNvPr id="294934" name="Text Box 22"/>
          <p:cNvSpPr txBox="1">
            <a:spLocks noChangeArrowheads="1"/>
          </p:cNvSpPr>
          <p:nvPr/>
        </p:nvSpPr>
        <p:spPr bwMode="auto">
          <a:xfrm>
            <a:off x="6227763" y="4754563"/>
            <a:ext cx="2751137"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P, y</a:t>
            </a:r>
            <a:r>
              <a:rPr lang="en-US">
                <a:sym typeface="Math C" pitchFamily="2" charset="2"/>
              </a:rPr>
              <a:t></a:t>
            </a:r>
            <a:r>
              <a:rPr lang="en-US">
                <a:sym typeface="Math B" pitchFamily="2" charset="2"/>
              </a:rPr>
              <a:t>N, z</a:t>
            </a:r>
            <a:r>
              <a:rPr lang="en-US">
                <a:sym typeface="Math C" pitchFamily="2" charset="2"/>
              </a:rPr>
              <a:t></a:t>
            </a:r>
            <a:r>
              <a:rPr lang="en-US">
                <a:sym typeface="Math B" pitchFamily="2" charset="2"/>
              </a:rPr>
              <a:t>P </a:t>
            </a:r>
            <a:r>
              <a:rPr lang="en-US">
                <a:sym typeface="Math C" pitchFamily="2" charset="2"/>
              </a:rPr>
              <a:t>]</a:t>
            </a:r>
          </a:p>
        </p:txBody>
      </p:sp>
      <p:sp>
        <p:nvSpPr>
          <p:cNvPr id="294935" name="Text Box 23"/>
          <p:cNvSpPr txBox="1">
            <a:spLocks noChangeArrowheads="1"/>
          </p:cNvSpPr>
          <p:nvPr/>
        </p:nvSpPr>
        <p:spPr bwMode="auto">
          <a:xfrm>
            <a:off x="5184775" y="5186363"/>
            <a:ext cx="2895600"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P, y</a:t>
            </a:r>
            <a:r>
              <a:rPr lang="en-US">
                <a:sym typeface="Math C" pitchFamily="2" charset="2"/>
              </a:rPr>
              <a:t></a:t>
            </a:r>
            <a:r>
              <a:rPr lang="en-US">
                <a:sym typeface="Math B" pitchFamily="2" charset="2"/>
              </a:rPr>
              <a:t>, z</a:t>
            </a:r>
            <a:r>
              <a:rPr lang="en-US">
                <a:sym typeface="Math C" pitchFamily="2" charset="2"/>
              </a:rPr>
              <a:t></a:t>
            </a:r>
            <a:r>
              <a:rPr lang="en-US">
                <a:sym typeface="Math B" pitchFamily="2" charset="2"/>
              </a:rPr>
              <a:t>P </a:t>
            </a:r>
            <a:r>
              <a:rPr lang="en-US">
                <a:sym typeface="Math C" pitchFamily="2" charset="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49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49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2949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2949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49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493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29493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2" nodeType="clickEffect">
                                  <p:stCondLst>
                                    <p:cond delay="0"/>
                                  </p:stCondLst>
                                  <p:childTnLst>
                                    <p:set>
                                      <p:cBhvr>
                                        <p:cTn id="32" dur="1" fill="hold">
                                          <p:stCondLst>
                                            <p:cond delay="0"/>
                                          </p:stCondLst>
                                        </p:cTn>
                                        <p:tgtEl>
                                          <p:spTgt spid="2949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29493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2" nodeType="clickEffect">
                                  <p:stCondLst>
                                    <p:cond delay="0"/>
                                  </p:stCondLst>
                                  <p:childTnLst>
                                    <p:set>
                                      <p:cBhvr>
                                        <p:cTn id="40" dur="1" fill="hold">
                                          <p:stCondLst>
                                            <p:cond delay="0"/>
                                          </p:stCondLst>
                                        </p:cTn>
                                        <p:tgtEl>
                                          <p:spTgt spid="2949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9493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childTnLst>
                                    <p:set>
                                      <p:cBhvr>
                                        <p:cTn id="48" dur="1" fill="hold">
                                          <p:stCondLst>
                                            <p:cond delay="0"/>
                                          </p:stCondLst>
                                        </p:cTn>
                                        <p:tgtEl>
                                          <p:spTgt spid="29493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2" nodeType="clickEffect">
                                  <p:stCondLst>
                                    <p:cond delay="0"/>
                                  </p:stCondLst>
                                  <p:childTnLst>
                                    <p:set>
                                      <p:cBhvr>
                                        <p:cTn id="52" dur="1" fill="hold">
                                          <p:stCondLst>
                                            <p:cond delay="0"/>
                                          </p:stCondLst>
                                        </p:cTn>
                                        <p:tgtEl>
                                          <p:spTgt spid="29493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9493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1" nodeType="clickEffect">
                                  <p:stCondLst>
                                    <p:cond delay="0"/>
                                  </p:stCondLst>
                                  <p:childTnLst>
                                    <p:set>
                                      <p:cBhvr>
                                        <p:cTn id="60" dur="1" fill="hold">
                                          <p:stCondLst>
                                            <p:cond delay="0"/>
                                          </p:stCondLst>
                                        </p:cTn>
                                        <p:tgtEl>
                                          <p:spTgt spid="29493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2" nodeType="clickEffect">
                                  <p:stCondLst>
                                    <p:cond delay="0"/>
                                  </p:stCondLst>
                                  <p:childTnLst>
                                    <p:set>
                                      <p:cBhvr>
                                        <p:cTn id="64" dur="1" fill="hold">
                                          <p:stCondLst>
                                            <p:cond delay="0"/>
                                          </p:stCondLst>
                                        </p:cTn>
                                        <p:tgtEl>
                                          <p:spTgt spid="29493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9493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1" nodeType="clickEffect">
                                  <p:stCondLst>
                                    <p:cond delay="0"/>
                                  </p:stCondLst>
                                  <p:childTnLst>
                                    <p:set>
                                      <p:cBhvr>
                                        <p:cTn id="72" dur="1" fill="hold">
                                          <p:stCondLst>
                                            <p:cond delay="0"/>
                                          </p:stCondLst>
                                        </p:cTn>
                                        <p:tgtEl>
                                          <p:spTgt spid="29493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2" nodeType="clickEffect">
                                  <p:stCondLst>
                                    <p:cond delay="0"/>
                                  </p:stCondLst>
                                  <p:childTnLst>
                                    <p:set>
                                      <p:cBhvr>
                                        <p:cTn id="76" dur="1" fill="hold">
                                          <p:stCondLst>
                                            <p:cond delay="0"/>
                                          </p:stCondLst>
                                        </p:cTn>
                                        <p:tgtEl>
                                          <p:spTgt spid="2949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27" grpId="0"/>
      <p:bldP spid="294928" grpId="0"/>
      <p:bldP spid="294928" grpId="1"/>
      <p:bldP spid="294928" grpId="2"/>
      <p:bldP spid="294931" grpId="0"/>
      <p:bldP spid="294931" grpId="1"/>
      <p:bldP spid="294931" grpId="2"/>
      <p:bldP spid="294932" grpId="0"/>
      <p:bldP spid="294932" grpId="1"/>
      <p:bldP spid="294932" grpId="2"/>
      <p:bldP spid="294933" grpId="0"/>
      <p:bldP spid="294933" grpId="1"/>
      <p:bldP spid="294933" grpId="2"/>
      <p:bldP spid="294934" grpId="0"/>
      <p:bldP spid="294934" grpId="1"/>
      <p:bldP spid="294934" grpId="2"/>
      <p:bldP spid="294935" grpId="0"/>
      <p:bldP spid="294935" grpId="1"/>
      <p:bldP spid="294935" grpId="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eaLnBrk="1" hangingPunct="1"/>
            <a:r>
              <a:rPr lang="en-US" sz="3600" smtClean="0"/>
              <a:t>Simple Example (local abstractions)</a:t>
            </a:r>
            <a:br>
              <a:rPr lang="en-US" sz="3600" smtClean="0"/>
            </a:br>
            <a:endParaRPr lang="en-US" sz="3600" smtClean="0">
              <a:ea typeface="Lucida Sans Unicode" pitchFamily="34" charset="0"/>
              <a:cs typeface="Lucida Sans Unicode" pitchFamily="34" charset="0"/>
            </a:endParaRPr>
          </a:p>
        </p:txBody>
      </p:sp>
      <p:sp>
        <p:nvSpPr>
          <p:cNvPr id="13315" name="Text Box 3"/>
          <p:cNvSpPr txBox="1">
            <a:spLocks noChangeArrowheads="1"/>
          </p:cNvSpPr>
          <p:nvPr/>
        </p:nvSpPr>
        <p:spPr bwMode="auto">
          <a:xfrm>
            <a:off x="179388" y="1589088"/>
            <a:ext cx="5483225" cy="2430462"/>
          </a:xfrm>
          <a:prstGeom prst="rect">
            <a:avLst/>
          </a:prstGeom>
          <a:noFill/>
          <a:ln w="9525">
            <a:noFill/>
            <a:miter lim="800000"/>
            <a:headEnd/>
            <a:tailEnd/>
          </a:ln>
        </p:spPr>
        <p:txBody>
          <a:bodyPr>
            <a:spAutoFit/>
          </a:bodyPr>
          <a:lstStyle/>
          <a:p>
            <a:pPr>
              <a:spcBef>
                <a:spcPct val="50000"/>
              </a:spcBef>
            </a:pPr>
            <a:r>
              <a:rPr lang="en-US"/>
              <a:t>z =5</a:t>
            </a:r>
          </a:p>
          <a:p>
            <a:pPr>
              <a:spcBef>
                <a:spcPct val="50000"/>
              </a:spcBef>
            </a:pPr>
            <a:r>
              <a:rPr lang="en-US"/>
              <a:t>if (y &gt;0)</a:t>
            </a:r>
          </a:p>
          <a:p>
            <a:pPr>
              <a:spcBef>
                <a:spcPct val="50000"/>
              </a:spcBef>
            </a:pPr>
            <a:r>
              <a:rPr lang="en-US"/>
              <a:t>   x = z;</a:t>
            </a:r>
          </a:p>
          <a:p>
            <a:pPr>
              <a:spcBef>
                <a:spcPct val="50000"/>
              </a:spcBef>
            </a:pPr>
            <a:r>
              <a:rPr lang="en-US"/>
              <a:t> else</a:t>
            </a:r>
          </a:p>
          <a:p>
            <a:pPr>
              <a:spcBef>
                <a:spcPct val="50000"/>
              </a:spcBef>
            </a:pPr>
            <a:r>
              <a:rPr lang="en-US"/>
              <a:t>  x = -y;</a:t>
            </a:r>
          </a:p>
          <a:p>
            <a:pPr>
              <a:spcBef>
                <a:spcPct val="50000"/>
              </a:spcBef>
            </a:pPr>
            <a:r>
              <a:rPr lang="en-US"/>
              <a:t>assert x &gt;0</a:t>
            </a:r>
          </a:p>
        </p:txBody>
      </p:sp>
      <p:sp>
        <p:nvSpPr>
          <p:cNvPr id="13316" name="Text Box 4"/>
          <p:cNvSpPr txBox="1">
            <a:spLocks noChangeArrowheads="1"/>
          </p:cNvSpPr>
          <p:nvPr/>
        </p:nvSpPr>
        <p:spPr bwMode="auto">
          <a:xfrm>
            <a:off x="5673725" y="3282950"/>
            <a:ext cx="973138" cy="376238"/>
          </a:xfrm>
          <a:prstGeom prst="rect">
            <a:avLst/>
          </a:prstGeom>
          <a:noFill/>
          <a:ln w="9525">
            <a:solidFill>
              <a:schemeClr val="tx1"/>
            </a:solidFill>
            <a:miter lim="800000"/>
            <a:headEnd/>
            <a:tailEnd/>
          </a:ln>
        </p:spPr>
        <p:txBody>
          <a:bodyPr>
            <a:spAutoFit/>
          </a:bodyPr>
          <a:lstStyle/>
          <a:p>
            <a:pPr>
              <a:spcBef>
                <a:spcPct val="50000"/>
              </a:spcBef>
            </a:pPr>
            <a:r>
              <a:rPr lang="en-US"/>
              <a:t>y &gt; 0</a:t>
            </a:r>
          </a:p>
        </p:txBody>
      </p:sp>
      <p:sp>
        <p:nvSpPr>
          <p:cNvPr id="13317" name="Text Box 5"/>
          <p:cNvSpPr txBox="1">
            <a:spLocks noChangeArrowheads="1"/>
          </p:cNvSpPr>
          <p:nvPr/>
        </p:nvSpPr>
        <p:spPr bwMode="auto">
          <a:xfrm>
            <a:off x="3924300" y="4133850"/>
            <a:ext cx="1187450" cy="376238"/>
          </a:xfrm>
          <a:prstGeom prst="rect">
            <a:avLst/>
          </a:prstGeom>
          <a:noFill/>
          <a:ln w="9525">
            <a:solidFill>
              <a:schemeClr val="tx1"/>
            </a:solidFill>
            <a:miter lim="800000"/>
            <a:headEnd/>
            <a:tailEnd/>
          </a:ln>
        </p:spPr>
        <p:txBody>
          <a:bodyPr>
            <a:spAutoFit/>
          </a:bodyPr>
          <a:lstStyle/>
          <a:p>
            <a:pPr>
              <a:spcBef>
                <a:spcPct val="50000"/>
              </a:spcBef>
            </a:pPr>
            <a:r>
              <a:rPr lang="en-US"/>
              <a:t>x = z</a:t>
            </a:r>
          </a:p>
        </p:txBody>
      </p:sp>
      <p:sp>
        <p:nvSpPr>
          <p:cNvPr id="13318" name="Text Box 6"/>
          <p:cNvSpPr txBox="1">
            <a:spLocks noChangeArrowheads="1"/>
          </p:cNvSpPr>
          <p:nvPr/>
        </p:nvSpPr>
        <p:spPr bwMode="auto">
          <a:xfrm>
            <a:off x="7210425" y="4133850"/>
            <a:ext cx="1270000" cy="376238"/>
          </a:xfrm>
          <a:prstGeom prst="rect">
            <a:avLst/>
          </a:prstGeom>
          <a:noFill/>
          <a:ln w="9525">
            <a:solidFill>
              <a:schemeClr val="tx1"/>
            </a:solidFill>
            <a:miter lim="800000"/>
            <a:headEnd/>
            <a:tailEnd/>
          </a:ln>
        </p:spPr>
        <p:txBody>
          <a:bodyPr>
            <a:spAutoFit/>
          </a:bodyPr>
          <a:lstStyle/>
          <a:p>
            <a:pPr>
              <a:spcBef>
                <a:spcPct val="50000"/>
              </a:spcBef>
            </a:pPr>
            <a:r>
              <a:rPr lang="en-US"/>
              <a:t>x = -y</a:t>
            </a:r>
          </a:p>
        </p:txBody>
      </p:sp>
      <p:sp>
        <p:nvSpPr>
          <p:cNvPr id="13319" name="Text Box 7"/>
          <p:cNvSpPr txBox="1">
            <a:spLocks noChangeArrowheads="1"/>
          </p:cNvSpPr>
          <p:nvPr/>
        </p:nvSpPr>
        <p:spPr bwMode="auto">
          <a:xfrm>
            <a:off x="5219700" y="5805488"/>
            <a:ext cx="1800225" cy="376237"/>
          </a:xfrm>
          <a:prstGeom prst="rect">
            <a:avLst/>
          </a:prstGeom>
          <a:noFill/>
          <a:ln w="9525">
            <a:solidFill>
              <a:schemeClr val="tx1"/>
            </a:solidFill>
            <a:miter lim="800000"/>
            <a:headEnd/>
            <a:tailEnd/>
          </a:ln>
        </p:spPr>
        <p:txBody>
          <a:bodyPr>
            <a:spAutoFit/>
          </a:bodyPr>
          <a:lstStyle/>
          <a:p>
            <a:pPr>
              <a:spcBef>
                <a:spcPct val="50000"/>
              </a:spcBef>
            </a:pPr>
            <a:r>
              <a:rPr lang="en-US">
                <a:cs typeface="Courier New" pitchFamily="49" charset="0"/>
              </a:rPr>
              <a:t>assert x &gt;0</a:t>
            </a:r>
          </a:p>
        </p:txBody>
      </p:sp>
      <p:sp>
        <p:nvSpPr>
          <p:cNvPr id="13320" name="Text Box 8"/>
          <p:cNvSpPr txBox="1">
            <a:spLocks noChangeArrowheads="1"/>
          </p:cNvSpPr>
          <p:nvPr/>
        </p:nvSpPr>
        <p:spPr bwMode="auto">
          <a:xfrm>
            <a:off x="5673725" y="2360613"/>
            <a:ext cx="973138" cy="376237"/>
          </a:xfrm>
          <a:prstGeom prst="rect">
            <a:avLst/>
          </a:prstGeom>
          <a:noFill/>
          <a:ln w="9525">
            <a:solidFill>
              <a:schemeClr val="tx1"/>
            </a:solidFill>
            <a:miter lim="800000"/>
            <a:headEnd/>
            <a:tailEnd/>
          </a:ln>
        </p:spPr>
        <p:txBody>
          <a:bodyPr>
            <a:spAutoFit/>
          </a:bodyPr>
          <a:lstStyle/>
          <a:p>
            <a:pPr>
              <a:spcBef>
                <a:spcPct val="50000"/>
              </a:spcBef>
            </a:pPr>
            <a:r>
              <a:rPr lang="en-US"/>
              <a:t>z = 5</a:t>
            </a:r>
          </a:p>
        </p:txBody>
      </p:sp>
      <p:cxnSp>
        <p:nvCxnSpPr>
          <p:cNvPr id="13321" name="AutoShape 9"/>
          <p:cNvCxnSpPr>
            <a:cxnSpLocks noChangeShapeType="1"/>
            <a:stCxn id="13320" idx="2"/>
            <a:endCxn id="13316" idx="0"/>
          </p:cNvCxnSpPr>
          <p:nvPr/>
        </p:nvCxnSpPr>
        <p:spPr bwMode="auto">
          <a:xfrm>
            <a:off x="6161088" y="2736850"/>
            <a:ext cx="0" cy="546100"/>
          </a:xfrm>
          <a:prstGeom prst="straightConnector1">
            <a:avLst/>
          </a:prstGeom>
          <a:noFill/>
          <a:ln w="9525">
            <a:solidFill>
              <a:schemeClr val="tx1"/>
            </a:solidFill>
            <a:round/>
            <a:headEnd/>
            <a:tailEnd type="triangle" w="med" len="med"/>
          </a:ln>
        </p:spPr>
      </p:cxnSp>
      <p:cxnSp>
        <p:nvCxnSpPr>
          <p:cNvPr id="13322" name="AutoShape 10"/>
          <p:cNvCxnSpPr>
            <a:cxnSpLocks noChangeShapeType="1"/>
            <a:stCxn id="13316" idx="2"/>
            <a:endCxn id="13317" idx="0"/>
          </p:cNvCxnSpPr>
          <p:nvPr/>
        </p:nvCxnSpPr>
        <p:spPr bwMode="auto">
          <a:xfrm flipH="1">
            <a:off x="4518025" y="3659188"/>
            <a:ext cx="1643063" cy="474662"/>
          </a:xfrm>
          <a:prstGeom prst="straightConnector1">
            <a:avLst/>
          </a:prstGeom>
          <a:noFill/>
          <a:ln w="9525">
            <a:solidFill>
              <a:schemeClr val="tx1"/>
            </a:solidFill>
            <a:round/>
            <a:headEnd/>
            <a:tailEnd type="triangle" w="med" len="med"/>
          </a:ln>
        </p:spPr>
      </p:cxnSp>
      <p:cxnSp>
        <p:nvCxnSpPr>
          <p:cNvPr id="13323" name="AutoShape 11"/>
          <p:cNvCxnSpPr>
            <a:cxnSpLocks noChangeShapeType="1"/>
            <a:stCxn id="13316" idx="2"/>
            <a:endCxn id="13318" idx="0"/>
          </p:cNvCxnSpPr>
          <p:nvPr/>
        </p:nvCxnSpPr>
        <p:spPr bwMode="auto">
          <a:xfrm>
            <a:off x="6161088" y="3659188"/>
            <a:ext cx="1684337" cy="474662"/>
          </a:xfrm>
          <a:prstGeom prst="straightConnector1">
            <a:avLst/>
          </a:prstGeom>
          <a:noFill/>
          <a:ln w="9525">
            <a:solidFill>
              <a:schemeClr val="tx1"/>
            </a:solidFill>
            <a:round/>
            <a:headEnd/>
            <a:tailEnd type="triangle" w="med" len="med"/>
          </a:ln>
        </p:spPr>
      </p:cxnSp>
      <p:cxnSp>
        <p:nvCxnSpPr>
          <p:cNvPr id="13324" name="AutoShape 12"/>
          <p:cNvCxnSpPr>
            <a:cxnSpLocks noChangeShapeType="1"/>
            <a:stCxn id="13318" idx="2"/>
            <a:endCxn id="13319" idx="0"/>
          </p:cNvCxnSpPr>
          <p:nvPr/>
        </p:nvCxnSpPr>
        <p:spPr bwMode="auto">
          <a:xfrm flipH="1">
            <a:off x="6119813" y="4510088"/>
            <a:ext cx="1725612" cy="1295400"/>
          </a:xfrm>
          <a:prstGeom prst="straightConnector1">
            <a:avLst/>
          </a:prstGeom>
          <a:noFill/>
          <a:ln w="9525">
            <a:solidFill>
              <a:schemeClr val="tx1"/>
            </a:solidFill>
            <a:round/>
            <a:headEnd/>
            <a:tailEnd type="triangle" w="med" len="med"/>
          </a:ln>
        </p:spPr>
      </p:cxnSp>
      <p:cxnSp>
        <p:nvCxnSpPr>
          <p:cNvPr id="13325" name="AutoShape 13"/>
          <p:cNvCxnSpPr>
            <a:cxnSpLocks noChangeShapeType="1"/>
            <a:stCxn id="13317" idx="2"/>
            <a:endCxn id="13319" idx="0"/>
          </p:cNvCxnSpPr>
          <p:nvPr/>
        </p:nvCxnSpPr>
        <p:spPr bwMode="auto">
          <a:xfrm>
            <a:off x="4518025" y="4510088"/>
            <a:ext cx="1601788" cy="1295400"/>
          </a:xfrm>
          <a:prstGeom prst="straightConnector1">
            <a:avLst/>
          </a:prstGeom>
          <a:noFill/>
          <a:ln w="9525">
            <a:solidFill>
              <a:schemeClr val="tx1"/>
            </a:solidFill>
            <a:round/>
            <a:headEnd/>
            <a:tailEnd type="triangle" w="med" len="med"/>
          </a:ln>
        </p:spPr>
      </p:cxnSp>
      <p:sp>
        <p:nvSpPr>
          <p:cNvPr id="13326" name="Text Box 14"/>
          <p:cNvSpPr txBox="1">
            <a:spLocks noChangeArrowheads="1"/>
          </p:cNvSpPr>
          <p:nvPr/>
        </p:nvSpPr>
        <p:spPr bwMode="auto">
          <a:xfrm>
            <a:off x="1800225" y="1808163"/>
            <a:ext cx="3959225" cy="366712"/>
          </a:xfrm>
          <a:prstGeom prst="rect">
            <a:avLst/>
          </a:prstGeom>
          <a:noFill/>
          <a:ln w="9525">
            <a:noFill/>
            <a:miter lim="800000"/>
            <a:headEnd/>
            <a:tailEnd/>
          </a:ln>
        </p:spPr>
        <p:txBody>
          <a:bodyPr>
            <a:spAutoFit/>
          </a:bodyPr>
          <a:lstStyle/>
          <a:p>
            <a:pPr>
              <a:spcBef>
                <a:spcPct val="50000"/>
              </a:spcBef>
            </a:pPr>
            <a:r>
              <a:rPr lang="en-US"/>
              <a:t>sign(x), sign(y)</a:t>
            </a:r>
            <a:r>
              <a:rPr lang="en-US">
                <a:cs typeface="Courier New" pitchFamily="49" charset="0"/>
              </a:rPr>
              <a:t>, sign(z)</a:t>
            </a:r>
          </a:p>
        </p:txBody>
      </p:sp>
      <p:sp>
        <p:nvSpPr>
          <p:cNvPr id="295951" name="Text Box 15"/>
          <p:cNvSpPr txBox="1">
            <a:spLocks noChangeArrowheads="1"/>
          </p:cNvSpPr>
          <p:nvPr/>
        </p:nvSpPr>
        <p:spPr bwMode="auto">
          <a:xfrm>
            <a:off x="5673725" y="1808163"/>
            <a:ext cx="2749550" cy="366712"/>
          </a:xfrm>
          <a:prstGeom prst="rect">
            <a:avLst/>
          </a:prstGeom>
          <a:noFill/>
          <a:ln w="9525">
            <a:noFill/>
            <a:miter lim="800000"/>
            <a:headEnd/>
            <a:tailEnd/>
          </a:ln>
        </p:spPr>
        <p:txBody>
          <a:bodyPr>
            <a:spAutoFit/>
          </a:bodyPr>
          <a:lstStyle/>
          <a:p>
            <a:pPr>
              <a:spcBef>
                <a:spcPct val="50000"/>
              </a:spcBef>
            </a:pPr>
            <a:r>
              <a:rPr lang="en-US"/>
              <a:t>[]</a:t>
            </a:r>
            <a:endParaRPr lang="en-US">
              <a:sym typeface="Math C" pitchFamily="2" charset="2"/>
            </a:endParaRPr>
          </a:p>
        </p:txBody>
      </p:sp>
      <p:sp>
        <p:nvSpPr>
          <p:cNvPr id="295952" name="Text Box 16"/>
          <p:cNvSpPr txBox="1">
            <a:spLocks noChangeArrowheads="1"/>
          </p:cNvSpPr>
          <p:nvPr/>
        </p:nvSpPr>
        <p:spPr bwMode="auto">
          <a:xfrm>
            <a:off x="5673725" y="2770188"/>
            <a:ext cx="2533650" cy="366712"/>
          </a:xfrm>
          <a:prstGeom prst="rect">
            <a:avLst/>
          </a:prstGeom>
          <a:noFill/>
          <a:ln w="9525">
            <a:noFill/>
            <a:miter lim="800000"/>
            <a:headEnd/>
            <a:tailEnd/>
          </a:ln>
        </p:spPr>
        <p:txBody>
          <a:bodyPr>
            <a:spAutoFit/>
          </a:bodyPr>
          <a:lstStyle/>
          <a:p>
            <a:pPr>
              <a:spcBef>
                <a:spcPct val="50000"/>
              </a:spcBef>
            </a:pPr>
            <a:r>
              <a:rPr lang="en-US"/>
              <a:t>[</a:t>
            </a:r>
            <a:r>
              <a:rPr lang="en-US">
                <a:sym typeface="Math B" pitchFamily="2" charset="2"/>
              </a:rPr>
              <a:t>z</a:t>
            </a:r>
            <a:r>
              <a:rPr lang="en-US">
                <a:sym typeface="Math C" pitchFamily="2" charset="2"/>
              </a:rPr>
              <a:t></a:t>
            </a:r>
            <a:r>
              <a:rPr lang="en-US">
                <a:sym typeface="Math B" pitchFamily="2" charset="2"/>
              </a:rPr>
              <a:t>P </a:t>
            </a:r>
            <a:r>
              <a:rPr lang="en-US">
                <a:sym typeface="Math C" pitchFamily="2" charset="2"/>
              </a:rPr>
              <a:t>]</a:t>
            </a:r>
          </a:p>
        </p:txBody>
      </p:sp>
      <p:sp>
        <p:nvSpPr>
          <p:cNvPr id="13329" name="Text Box 17"/>
          <p:cNvSpPr txBox="1">
            <a:spLocks noChangeArrowheads="1"/>
          </p:cNvSpPr>
          <p:nvPr/>
        </p:nvSpPr>
        <p:spPr bwMode="auto">
          <a:xfrm>
            <a:off x="5410200" y="3854450"/>
            <a:ext cx="263525" cy="366713"/>
          </a:xfrm>
          <a:prstGeom prst="rect">
            <a:avLst/>
          </a:prstGeom>
          <a:noFill/>
          <a:ln w="9525">
            <a:noFill/>
            <a:miter lim="800000"/>
            <a:headEnd/>
            <a:tailEnd/>
          </a:ln>
        </p:spPr>
        <p:txBody>
          <a:bodyPr>
            <a:spAutoFit/>
          </a:bodyPr>
          <a:lstStyle/>
          <a:p>
            <a:pPr>
              <a:spcBef>
                <a:spcPct val="50000"/>
              </a:spcBef>
            </a:pPr>
            <a:r>
              <a:rPr lang="en-US"/>
              <a:t>T</a:t>
            </a:r>
          </a:p>
        </p:txBody>
      </p:sp>
      <p:sp>
        <p:nvSpPr>
          <p:cNvPr id="13330" name="Text Box 18"/>
          <p:cNvSpPr txBox="1">
            <a:spLocks noChangeArrowheads="1"/>
          </p:cNvSpPr>
          <p:nvPr/>
        </p:nvSpPr>
        <p:spPr bwMode="auto">
          <a:xfrm>
            <a:off x="6756400" y="3854450"/>
            <a:ext cx="263525" cy="366713"/>
          </a:xfrm>
          <a:prstGeom prst="rect">
            <a:avLst/>
          </a:prstGeom>
          <a:noFill/>
          <a:ln w="9525">
            <a:noFill/>
            <a:miter lim="800000"/>
            <a:headEnd/>
            <a:tailEnd/>
          </a:ln>
        </p:spPr>
        <p:txBody>
          <a:bodyPr>
            <a:spAutoFit/>
          </a:bodyPr>
          <a:lstStyle/>
          <a:p>
            <a:pPr>
              <a:spcBef>
                <a:spcPct val="50000"/>
              </a:spcBef>
            </a:pPr>
            <a:r>
              <a:rPr lang="en-US"/>
              <a:t>F</a:t>
            </a:r>
          </a:p>
        </p:txBody>
      </p:sp>
      <p:sp>
        <p:nvSpPr>
          <p:cNvPr id="295955" name="Text Box 19"/>
          <p:cNvSpPr txBox="1">
            <a:spLocks noChangeArrowheads="1"/>
          </p:cNvSpPr>
          <p:nvPr/>
        </p:nvSpPr>
        <p:spPr bwMode="auto">
          <a:xfrm>
            <a:off x="3203575" y="3457575"/>
            <a:ext cx="2916238" cy="366713"/>
          </a:xfrm>
          <a:prstGeom prst="rect">
            <a:avLst/>
          </a:prstGeom>
          <a:noFill/>
          <a:ln w="9525">
            <a:noFill/>
            <a:miter lim="800000"/>
            <a:headEnd/>
            <a:tailEnd/>
          </a:ln>
        </p:spPr>
        <p:txBody>
          <a:bodyPr>
            <a:spAutoFit/>
          </a:bodyPr>
          <a:lstStyle/>
          <a:p>
            <a:pPr>
              <a:spcBef>
                <a:spcPct val="50000"/>
              </a:spcBef>
            </a:pPr>
            <a:r>
              <a:rPr lang="en-US"/>
              <a:t>[</a:t>
            </a:r>
            <a:r>
              <a:rPr lang="en-US">
                <a:sym typeface="Math B" pitchFamily="2" charset="2"/>
              </a:rPr>
              <a:t>y</a:t>
            </a:r>
            <a:r>
              <a:rPr lang="en-US">
                <a:sym typeface="Math C" pitchFamily="2" charset="2"/>
              </a:rPr>
              <a:t></a:t>
            </a:r>
            <a:r>
              <a:rPr lang="en-US">
                <a:sym typeface="Math B" pitchFamily="2" charset="2"/>
              </a:rPr>
              <a:t>P, z</a:t>
            </a:r>
            <a:r>
              <a:rPr lang="en-US">
                <a:sym typeface="Math C" pitchFamily="2" charset="2"/>
              </a:rPr>
              <a:t></a:t>
            </a:r>
            <a:r>
              <a:rPr lang="en-US">
                <a:sym typeface="Math B" pitchFamily="2" charset="2"/>
              </a:rPr>
              <a:t>P</a:t>
            </a:r>
            <a:r>
              <a:rPr lang="en-US">
                <a:sym typeface="Math C" pitchFamily="2" charset="2"/>
              </a:rPr>
              <a:t>]</a:t>
            </a:r>
          </a:p>
        </p:txBody>
      </p:sp>
      <p:sp>
        <p:nvSpPr>
          <p:cNvPr id="295956" name="Text Box 20"/>
          <p:cNvSpPr txBox="1">
            <a:spLocks noChangeArrowheads="1"/>
          </p:cNvSpPr>
          <p:nvPr/>
        </p:nvSpPr>
        <p:spPr bwMode="auto">
          <a:xfrm>
            <a:off x="6624638" y="3392488"/>
            <a:ext cx="2627312" cy="366712"/>
          </a:xfrm>
          <a:prstGeom prst="rect">
            <a:avLst/>
          </a:prstGeom>
          <a:noFill/>
          <a:ln w="9525">
            <a:noFill/>
            <a:miter lim="800000"/>
            <a:headEnd/>
            <a:tailEnd/>
          </a:ln>
        </p:spPr>
        <p:txBody>
          <a:bodyPr>
            <a:spAutoFit/>
          </a:bodyPr>
          <a:lstStyle/>
          <a:p>
            <a:pPr>
              <a:spcBef>
                <a:spcPct val="50000"/>
              </a:spcBef>
            </a:pPr>
            <a:r>
              <a:rPr lang="en-US"/>
              <a:t>[</a:t>
            </a:r>
            <a:r>
              <a:rPr lang="en-US">
                <a:sym typeface="Math B" pitchFamily="2" charset="2"/>
              </a:rPr>
              <a:t>y</a:t>
            </a:r>
            <a:r>
              <a:rPr lang="en-US">
                <a:sym typeface="Math C" pitchFamily="2" charset="2"/>
              </a:rPr>
              <a:t></a:t>
            </a:r>
            <a:r>
              <a:rPr lang="en-US">
                <a:sym typeface="Math B" pitchFamily="2" charset="2"/>
              </a:rPr>
              <a:t>N</a:t>
            </a:r>
            <a:r>
              <a:rPr lang="en-US">
                <a:sym typeface="Math C" pitchFamily="2" charset="2"/>
              </a:rPr>
              <a:t>]</a:t>
            </a:r>
          </a:p>
        </p:txBody>
      </p:sp>
      <p:sp>
        <p:nvSpPr>
          <p:cNvPr id="295957" name="Text Box 21"/>
          <p:cNvSpPr txBox="1">
            <a:spLocks noChangeArrowheads="1"/>
          </p:cNvSpPr>
          <p:nvPr/>
        </p:nvSpPr>
        <p:spPr bwMode="auto">
          <a:xfrm>
            <a:off x="3382963" y="4754563"/>
            <a:ext cx="2700337"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P</a:t>
            </a:r>
            <a:r>
              <a:rPr lang="en-US">
                <a:sym typeface="Math C" pitchFamily="2" charset="2"/>
              </a:rPr>
              <a:t>]</a:t>
            </a:r>
          </a:p>
        </p:txBody>
      </p:sp>
      <p:sp>
        <p:nvSpPr>
          <p:cNvPr id="295958" name="Text Box 22"/>
          <p:cNvSpPr txBox="1">
            <a:spLocks noChangeArrowheads="1"/>
          </p:cNvSpPr>
          <p:nvPr/>
        </p:nvSpPr>
        <p:spPr bwMode="auto">
          <a:xfrm>
            <a:off x="5940425" y="4797425"/>
            <a:ext cx="2786063" cy="366713"/>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P</a:t>
            </a:r>
            <a:r>
              <a:rPr lang="en-US">
                <a:sym typeface="Math C" pitchFamily="2" charset="2"/>
              </a:rPr>
              <a:t>]</a:t>
            </a:r>
          </a:p>
        </p:txBody>
      </p:sp>
      <p:sp>
        <p:nvSpPr>
          <p:cNvPr id="295959" name="Text Box 23"/>
          <p:cNvSpPr txBox="1">
            <a:spLocks noChangeArrowheads="1"/>
          </p:cNvSpPr>
          <p:nvPr/>
        </p:nvSpPr>
        <p:spPr bwMode="auto">
          <a:xfrm>
            <a:off x="4932363" y="5186363"/>
            <a:ext cx="2895600"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P</a:t>
            </a:r>
            <a:r>
              <a:rPr lang="en-US">
                <a:sym typeface="Math C" pitchFamily="2" charset="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59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59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2959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2959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59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595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29595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2" nodeType="clickEffect">
                                  <p:stCondLst>
                                    <p:cond delay="0"/>
                                  </p:stCondLst>
                                  <p:childTnLst>
                                    <p:set>
                                      <p:cBhvr>
                                        <p:cTn id="32" dur="1" fill="hold">
                                          <p:stCondLst>
                                            <p:cond delay="0"/>
                                          </p:stCondLst>
                                        </p:cTn>
                                        <p:tgtEl>
                                          <p:spTgt spid="29595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29595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2" nodeType="clickEffect">
                                  <p:stCondLst>
                                    <p:cond delay="0"/>
                                  </p:stCondLst>
                                  <p:childTnLst>
                                    <p:set>
                                      <p:cBhvr>
                                        <p:cTn id="40" dur="1" fill="hold">
                                          <p:stCondLst>
                                            <p:cond delay="0"/>
                                          </p:stCondLst>
                                        </p:cTn>
                                        <p:tgtEl>
                                          <p:spTgt spid="29595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9595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childTnLst>
                                    <p:set>
                                      <p:cBhvr>
                                        <p:cTn id="48" dur="1" fill="hold">
                                          <p:stCondLst>
                                            <p:cond delay="0"/>
                                          </p:stCondLst>
                                        </p:cTn>
                                        <p:tgtEl>
                                          <p:spTgt spid="29595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2" nodeType="clickEffect">
                                  <p:stCondLst>
                                    <p:cond delay="0"/>
                                  </p:stCondLst>
                                  <p:childTnLst>
                                    <p:set>
                                      <p:cBhvr>
                                        <p:cTn id="52" dur="1" fill="hold">
                                          <p:stCondLst>
                                            <p:cond delay="0"/>
                                          </p:stCondLst>
                                        </p:cTn>
                                        <p:tgtEl>
                                          <p:spTgt spid="29595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9595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1" nodeType="clickEffect">
                                  <p:stCondLst>
                                    <p:cond delay="0"/>
                                  </p:stCondLst>
                                  <p:childTnLst>
                                    <p:set>
                                      <p:cBhvr>
                                        <p:cTn id="60" dur="1" fill="hold">
                                          <p:stCondLst>
                                            <p:cond delay="0"/>
                                          </p:stCondLst>
                                        </p:cTn>
                                        <p:tgtEl>
                                          <p:spTgt spid="29595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2" nodeType="clickEffect">
                                  <p:stCondLst>
                                    <p:cond delay="0"/>
                                  </p:stCondLst>
                                  <p:childTnLst>
                                    <p:set>
                                      <p:cBhvr>
                                        <p:cTn id="64" dur="1" fill="hold">
                                          <p:stCondLst>
                                            <p:cond delay="0"/>
                                          </p:stCondLst>
                                        </p:cTn>
                                        <p:tgtEl>
                                          <p:spTgt spid="29595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9595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1" nodeType="clickEffect">
                                  <p:stCondLst>
                                    <p:cond delay="0"/>
                                  </p:stCondLst>
                                  <p:childTnLst>
                                    <p:set>
                                      <p:cBhvr>
                                        <p:cTn id="72" dur="1" fill="hold">
                                          <p:stCondLst>
                                            <p:cond delay="0"/>
                                          </p:stCondLst>
                                        </p:cTn>
                                        <p:tgtEl>
                                          <p:spTgt spid="29595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2" nodeType="clickEffect">
                                  <p:stCondLst>
                                    <p:cond delay="0"/>
                                  </p:stCondLst>
                                  <p:childTnLst>
                                    <p:set>
                                      <p:cBhvr>
                                        <p:cTn id="76" dur="1" fill="hold">
                                          <p:stCondLst>
                                            <p:cond delay="0"/>
                                          </p:stCondLst>
                                        </p:cTn>
                                        <p:tgtEl>
                                          <p:spTgt spid="2959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51" grpId="0"/>
      <p:bldP spid="295952" grpId="0"/>
      <p:bldP spid="295952" grpId="1"/>
      <p:bldP spid="295952" grpId="2"/>
      <p:bldP spid="295955" grpId="0"/>
      <p:bldP spid="295955" grpId="1"/>
      <p:bldP spid="295955" grpId="2"/>
      <p:bldP spid="295956" grpId="0"/>
      <p:bldP spid="295956" grpId="1"/>
      <p:bldP spid="295956" grpId="2"/>
      <p:bldP spid="295957" grpId="0"/>
      <p:bldP spid="295957" grpId="1"/>
      <p:bldP spid="295957" grpId="2"/>
      <p:bldP spid="295958" grpId="0"/>
      <p:bldP spid="295958" grpId="1"/>
      <p:bldP spid="295958" grpId="2"/>
      <p:bldP spid="295959" grpId="0"/>
      <p:bldP spid="295959" grpId="1"/>
      <p:bldP spid="295959" grpId="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eaLnBrk="1" hangingPunct="1"/>
            <a:r>
              <a:rPr lang="en-US" smtClean="0"/>
              <a:t>Plan</a:t>
            </a:r>
          </a:p>
        </p:txBody>
      </p:sp>
      <p:sp>
        <p:nvSpPr>
          <p:cNvPr id="14339" name="Rectangle 3"/>
          <p:cNvSpPr>
            <a:spLocks noGrp="1" noChangeArrowheads="1"/>
          </p:cNvSpPr>
          <p:nvPr>
            <p:ph type="body" idx="1"/>
          </p:nvPr>
        </p:nvSpPr>
        <p:spPr/>
        <p:txBody>
          <a:bodyPr/>
          <a:lstStyle/>
          <a:p>
            <a:pPr eaLnBrk="1" hangingPunct="1"/>
            <a:r>
              <a:rPr lang="en-US" dirty="0" smtClean="0"/>
              <a:t>Predicate Abstraction</a:t>
            </a:r>
          </a:p>
          <a:p>
            <a:pPr eaLnBrk="1" hangingPunct="1"/>
            <a:r>
              <a:rPr lang="en-US" dirty="0" smtClean="0"/>
              <a:t>CEGAR in BLAST (inspired by SLAM) POPL’04</a:t>
            </a:r>
          </a:p>
          <a:p>
            <a:pPr eaLnBrk="1" hangingPunct="1"/>
            <a:r>
              <a:rPr lang="en-US" dirty="0" smtClean="0"/>
              <a:t>Limitations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90550" y="1547813"/>
            <a:ext cx="8089900" cy="1209675"/>
          </a:xfrm>
          <a:noFill/>
        </p:spPr>
        <p:txBody>
          <a:bodyPr lIns="92075" tIns="46038" rIns="92075" bIns="46038"/>
          <a:lstStyle/>
          <a:p>
            <a:pPr algn="ctr" eaLnBrk="1" hangingPunct="1"/>
            <a:r>
              <a:rPr lang="en-US" b="1" smtClean="0"/>
              <a:t>BLAST</a:t>
            </a:r>
          </a:p>
        </p:txBody>
      </p:sp>
      <p:sp>
        <p:nvSpPr>
          <p:cNvPr id="84995" name="Rectangle 3"/>
          <p:cNvSpPr>
            <a:spLocks noChangeArrowheads="1"/>
          </p:cNvSpPr>
          <p:nvPr/>
        </p:nvSpPr>
        <p:spPr bwMode="auto">
          <a:xfrm>
            <a:off x="801688" y="4703763"/>
            <a:ext cx="8089900" cy="1209675"/>
          </a:xfrm>
          <a:prstGeom prst="rect">
            <a:avLst/>
          </a:prstGeom>
          <a:noFill/>
          <a:ln w="9525">
            <a:noFill/>
            <a:miter lim="800000"/>
            <a:headEnd/>
            <a:tailEnd/>
          </a:ln>
          <a:effectLst/>
        </p:spPr>
        <p:txBody>
          <a:bodyPr lIns="92075" tIns="46038" rIns="92075" bIns="46038" anchor="ctr"/>
          <a:lstStyle/>
          <a:p>
            <a:pPr algn="ctr" eaLnBrk="0" hangingPunct="0">
              <a:defRPr/>
            </a:pPr>
            <a:r>
              <a:rPr kumimoji="1" lang="en-US" sz="2800">
                <a:solidFill>
                  <a:srgbClr val="003366"/>
                </a:solidFill>
                <a:effectLst>
                  <a:outerShdw blurRad="38100" dist="38100" dir="2700000" algn="tl">
                    <a:srgbClr val="C0C0C0"/>
                  </a:outerShdw>
                </a:effectLst>
              </a:rPr>
              <a:t>www.eecs.berkeley.edu/~blast/</a:t>
            </a:r>
          </a:p>
        </p:txBody>
      </p:sp>
      <p:sp>
        <p:nvSpPr>
          <p:cNvPr id="84996" name="Rectangle 4"/>
          <p:cNvSpPr>
            <a:spLocks noChangeArrowheads="1"/>
          </p:cNvSpPr>
          <p:nvPr/>
        </p:nvSpPr>
        <p:spPr bwMode="auto">
          <a:xfrm>
            <a:off x="565150" y="3078163"/>
            <a:ext cx="8089900" cy="1209675"/>
          </a:xfrm>
          <a:prstGeom prst="rect">
            <a:avLst/>
          </a:prstGeom>
          <a:noFill/>
          <a:ln w="9525">
            <a:noFill/>
            <a:miter lim="800000"/>
            <a:headEnd/>
            <a:tailEnd/>
          </a:ln>
          <a:effectLst/>
        </p:spPr>
        <p:txBody>
          <a:bodyPr lIns="92075" tIns="46038" rIns="92075" bIns="46038" anchor="ctr"/>
          <a:lstStyle/>
          <a:p>
            <a:pPr algn="ctr" eaLnBrk="0" hangingPunct="0">
              <a:defRPr/>
            </a:pPr>
            <a:r>
              <a:rPr kumimoji="1" lang="en-US" sz="3600">
                <a:solidFill>
                  <a:srgbClr val="003366"/>
                </a:solidFill>
                <a:effectLst>
                  <a:outerShdw blurRad="38100" dist="38100" dir="2700000" algn="tl">
                    <a:srgbClr val="C0C0C0"/>
                  </a:outerShdw>
                </a:effectLst>
                <a:latin typeface="Verdana" pitchFamily="34" charset="0"/>
              </a:rPr>
              <a:t>Berkeley Lazy Abstraction Software  Tool</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539552" y="2286000"/>
            <a:ext cx="7994848" cy="1470025"/>
          </a:xfrm>
        </p:spPr>
        <p:txBody>
          <a:bodyPr/>
          <a:lstStyle/>
          <a:p>
            <a:pPr algn="l" eaLnBrk="1" hangingPunct="1"/>
            <a:r>
              <a:rPr lang="en-US" sz="3600" dirty="0" smtClean="0"/>
              <a:t/>
            </a:r>
            <a:br>
              <a:rPr lang="en-US" sz="3600" dirty="0" smtClean="0"/>
            </a:br>
            <a:r>
              <a:rPr lang="en-US" sz="3600" dirty="0" smtClean="0"/>
              <a:t>Abstractions from Proofs: POPL’04</a:t>
            </a:r>
            <a:br>
              <a:rPr lang="en-US" sz="3600" dirty="0" smtClean="0"/>
            </a:br>
            <a:endParaRPr lang="en-US" sz="3600" dirty="0" smtClean="0"/>
          </a:p>
        </p:txBody>
      </p:sp>
      <p:sp>
        <p:nvSpPr>
          <p:cNvPr id="15366" name="Rectangle 8"/>
          <p:cNvSpPr>
            <a:spLocks noChangeArrowheads="1"/>
          </p:cNvSpPr>
          <p:nvPr/>
        </p:nvSpPr>
        <p:spPr bwMode="auto">
          <a:xfrm>
            <a:off x="5865813" y="3792538"/>
            <a:ext cx="2825750" cy="368300"/>
          </a:xfrm>
          <a:prstGeom prst="rect">
            <a:avLst/>
          </a:prstGeom>
          <a:solidFill>
            <a:schemeClr val="bg1">
              <a:alpha val="50195"/>
            </a:schemeClr>
          </a:solidFill>
          <a:ln w="28575" algn="ctr">
            <a:noFill/>
            <a:miter lim="800000"/>
            <a:headEnd/>
            <a:tailEnd/>
          </a:ln>
        </p:spPr>
        <p:txBody>
          <a:bodyPr wrap="none" anchor="ctr"/>
          <a:lstStyle/>
          <a:p>
            <a:endParaRPr lang="en-US"/>
          </a:p>
        </p:txBody>
      </p:sp>
      <p:pic>
        <p:nvPicPr>
          <p:cNvPr id="15369" name="Picture 9" descr="My mug"/>
          <p:cNvPicPr>
            <a:picLocks noChangeAspect="1" noChangeArrowheads="1"/>
          </p:cNvPicPr>
          <p:nvPr/>
        </p:nvPicPr>
        <p:blipFill>
          <a:blip r:embed="rId3" cstate="print"/>
          <a:srcRect/>
          <a:stretch>
            <a:fillRect/>
          </a:stretch>
        </p:blipFill>
        <p:spPr bwMode="auto">
          <a:xfrm>
            <a:off x="539552" y="4603749"/>
            <a:ext cx="1552575" cy="1704976"/>
          </a:xfrm>
          <a:prstGeom prst="rect">
            <a:avLst/>
          </a:prstGeom>
          <a:noFill/>
        </p:spPr>
      </p:pic>
      <p:sp>
        <p:nvSpPr>
          <p:cNvPr id="10" name="TextBox 9"/>
          <p:cNvSpPr txBox="1"/>
          <p:nvPr/>
        </p:nvSpPr>
        <p:spPr>
          <a:xfrm>
            <a:off x="323528" y="3792538"/>
            <a:ext cx="2520280" cy="646331"/>
          </a:xfrm>
          <a:prstGeom prst="rect">
            <a:avLst/>
          </a:prstGeom>
          <a:noFill/>
        </p:spPr>
        <p:txBody>
          <a:bodyPr wrap="square" rtlCol="0">
            <a:spAutoFit/>
          </a:bodyPr>
          <a:lstStyle/>
          <a:p>
            <a:pPr algn="ctr"/>
            <a:r>
              <a:rPr lang="en-US" b="1" dirty="0" err="1" smtClean="0"/>
              <a:t>Ranjit</a:t>
            </a:r>
            <a:r>
              <a:rPr lang="en-US" b="1" dirty="0" smtClean="0"/>
              <a:t> </a:t>
            </a:r>
            <a:r>
              <a:rPr lang="en-US" b="1" dirty="0" err="1" smtClean="0"/>
              <a:t>Jhala</a:t>
            </a:r>
            <a:endParaRPr lang="en-US" b="1" dirty="0" smtClean="0"/>
          </a:p>
          <a:p>
            <a:pPr algn="ctr"/>
            <a:r>
              <a:rPr lang="en-US" b="1" dirty="0" smtClean="0"/>
              <a:t>UCSD</a:t>
            </a:r>
            <a:endParaRPr lang="en-US" dirty="0"/>
          </a:p>
        </p:txBody>
      </p:sp>
      <p:pic>
        <p:nvPicPr>
          <p:cNvPr id="15371" name="Picture 11" descr="me"/>
          <p:cNvPicPr>
            <a:picLocks noChangeAspect="1" noChangeArrowheads="1"/>
          </p:cNvPicPr>
          <p:nvPr/>
        </p:nvPicPr>
        <p:blipFill>
          <a:blip r:embed="rId4" cstate="print"/>
          <a:srcRect/>
          <a:stretch>
            <a:fillRect/>
          </a:stretch>
        </p:blipFill>
        <p:spPr bwMode="auto">
          <a:xfrm>
            <a:off x="2519772" y="4603749"/>
            <a:ext cx="1944216" cy="1704976"/>
          </a:xfrm>
          <a:prstGeom prst="rect">
            <a:avLst/>
          </a:prstGeom>
          <a:noFill/>
        </p:spPr>
      </p:pic>
      <p:sp>
        <p:nvSpPr>
          <p:cNvPr id="12" name="TextBox 11"/>
          <p:cNvSpPr txBox="1"/>
          <p:nvPr/>
        </p:nvSpPr>
        <p:spPr>
          <a:xfrm>
            <a:off x="2519772" y="3792538"/>
            <a:ext cx="2628292" cy="646331"/>
          </a:xfrm>
          <a:prstGeom prst="rect">
            <a:avLst/>
          </a:prstGeom>
          <a:noFill/>
        </p:spPr>
        <p:txBody>
          <a:bodyPr wrap="square" rtlCol="0">
            <a:spAutoFit/>
          </a:bodyPr>
          <a:lstStyle/>
          <a:p>
            <a:r>
              <a:rPr lang="en-US" b="1" dirty="0" err="1" smtClean="0"/>
              <a:t>Rupak</a:t>
            </a:r>
            <a:r>
              <a:rPr lang="en-US" b="1" dirty="0" smtClean="0"/>
              <a:t> </a:t>
            </a:r>
            <a:r>
              <a:rPr lang="en-US" b="1" dirty="0" err="1" smtClean="0"/>
              <a:t>Majumdar</a:t>
            </a:r>
            <a:endParaRPr lang="en-US" b="1" dirty="0" smtClean="0"/>
          </a:p>
          <a:p>
            <a:pPr algn="ctr"/>
            <a:r>
              <a:rPr lang="en-US" b="1" dirty="0" smtClean="0"/>
              <a:t>MPI  </a:t>
            </a:r>
            <a:endParaRPr lang="en-US" b="1" dirty="0"/>
          </a:p>
        </p:txBody>
      </p:sp>
      <p:sp>
        <p:nvSpPr>
          <p:cNvPr id="15373" name="AutoShape 13" descr="Image result for Ken McMillan"/>
          <p:cNvSpPr>
            <a:spLocks noChangeAspect="1" noChangeArrowheads="1"/>
          </p:cNvSpPr>
          <p:nvPr/>
        </p:nvSpPr>
        <p:spPr bwMode="auto">
          <a:xfrm>
            <a:off x="228600" y="-411163"/>
            <a:ext cx="1114425" cy="8572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5" name="AutoShape 15" descr="Image result for Ken McMillan"/>
          <p:cNvSpPr>
            <a:spLocks noChangeAspect="1" noChangeArrowheads="1"/>
          </p:cNvSpPr>
          <p:nvPr/>
        </p:nvSpPr>
        <p:spPr bwMode="auto">
          <a:xfrm>
            <a:off x="228600" y="-411163"/>
            <a:ext cx="1114425" cy="8572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7" name="AutoShape 17" descr="Image result for Ken McMillan"/>
          <p:cNvSpPr>
            <a:spLocks noChangeAspect="1" noChangeArrowheads="1"/>
          </p:cNvSpPr>
          <p:nvPr/>
        </p:nvSpPr>
        <p:spPr bwMode="auto">
          <a:xfrm>
            <a:off x="228600" y="-411163"/>
            <a:ext cx="1114425" cy="8572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9" name="Picture 19" descr="http://www.kenmcmil.com/ken_japan_cropped1.jpg"/>
          <p:cNvPicPr>
            <a:picLocks noChangeAspect="1" noChangeArrowheads="1"/>
          </p:cNvPicPr>
          <p:nvPr/>
        </p:nvPicPr>
        <p:blipFill>
          <a:blip r:embed="rId5" cstate="print"/>
          <a:srcRect/>
          <a:stretch>
            <a:fillRect/>
          </a:stretch>
        </p:blipFill>
        <p:spPr bwMode="auto">
          <a:xfrm>
            <a:off x="4860032" y="4626235"/>
            <a:ext cx="1620180" cy="1719089"/>
          </a:xfrm>
          <a:prstGeom prst="rect">
            <a:avLst/>
          </a:prstGeom>
          <a:noFill/>
        </p:spPr>
      </p:pic>
      <p:sp>
        <p:nvSpPr>
          <p:cNvPr id="17" name="TextBox 16"/>
          <p:cNvSpPr txBox="1"/>
          <p:nvPr/>
        </p:nvSpPr>
        <p:spPr>
          <a:xfrm>
            <a:off x="4860032" y="3756025"/>
            <a:ext cx="1944216" cy="646331"/>
          </a:xfrm>
          <a:prstGeom prst="rect">
            <a:avLst/>
          </a:prstGeom>
          <a:noFill/>
        </p:spPr>
        <p:txBody>
          <a:bodyPr wrap="square" rtlCol="0">
            <a:spAutoFit/>
          </a:bodyPr>
          <a:lstStyle/>
          <a:p>
            <a:pPr algn="ctr"/>
            <a:r>
              <a:rPr lang="en-US" b="1" dirty="0" smtClean="0"/>
              <a:t>Ken McMillan</a:t>
            </a:r>
          </a:p>
          <a:p>
            <a:pPr algn="ctr"/>
            <a:r>
              <a:rPr lang="en-US" b="1" dirty="0" smtClean="0"/>
              <a:t>MSR</a:t>
            </a:r>
            <a:endParaRPr lang="en-US" dirty="0"/>
          </a:p>
        </p:txBody>
      </p:sp>
      <p:pic>
        <p:nvPicPr>
          <p:cNvPr id="15381" name="Picture 21" descr="http://pub.ist.ac.at/%7Etah/Pics/tah.small.gif"/>
          <p:cNvPicPr>
            <a:picLocks noChangeAspect="1" noChangeArrowheads="1"/>
          </p:cNvPicPr>
          <p:nvPr/>
        </p:nvPicPr>
        <p:blipFill>
          <a:blip r:embed="rId6" cstate="print"/>
          <a:srcRect/>
          <a:stretch>
            <a:fillRect/>
          </a:stretch>
        </p:blipFill>
        <p:spPr bwMode="auto">
          <a:xfrm>
            <a:off x="6804248" y="4603749"/>
            <a:ext cx="1730152" cy="1813188"/>
          </a:xfrm>
          <a:prstGeom prst="rect">
            <a:avLst/>
          </a:prstGeom>
          <a:noFill/>
        </p:spPr>
      </p:pic>
      <p:sp>
        <p:nvSpPr>
          <p:cNvPr id="19" name="TextBox 18"/>
          <p:cNvSpPr txBox="1"/>
          <p:nvPr/>
        </p:nvSpPr>
        <p:spPr>
          <a:xfrm>
            <a:off x="6804247" y="3756025"/>
            <a:ext cx="1887315" cy="923330"/>
          </a:xfrm>
          <a:prstGeom prst="rect">
            <a:avLst/>
          </a:prstGeom>
          <a:noFill/>
        </p:spPr>
        <p:txBody>
          <a:bodyPr wrap="square" rtlCol="0">
            <a:spAutoFit/>
          </a:bodyPr>
          <a:lstStyle/>
          <a:p>
            <a:r>
              <a:rPr lang="en-US" b="1" dirty="0" smtClean="0"/>
              <a:t>Thomas </a:t>
            </a:r>
            <a:r>
              <a:rPr lang="en-US" b="1" dirty="0" err="1" smtClean="0"/>
              <a:t>Henzinger</a:t>
            </a:r>
            <a:endParaRPr lang="en-US" b="1" dirty="0" smtClean="0"/>
          </a:p>
          <a:p>
            <a:r>
              <a:rPr lang="en-US" b="1" dirty="0" smtClean="0"/>
              <a:t>IST</a:t>
            </a:r>
            <a:endParaRPr lang="en-US" dirty="0"/>
          </a:p>
        </p:txBody>
      </p:sp>
    </p:spTree>
    <p:custDataLst>
      <p:tags r:id="rId1"/>
    </p:custData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5508" name="Rectangle 276"/>
          <p:cNvSpPr>
            <a:spLocks noChangeArrowheads="1"/>
          </p:cNvSpPr>
          <p:nvPr/>
        </p:nvSpPr>
        <p:spPr bwMode="auto">
          <a:xfrm>
            <a:off x="5275263" y="1670050"/>
            <a:ext cx="2027237" cy="1878013"/>
          </a:xfrm>
          <a:prstGeom prst="rect">
            <a:avLst/>
          </a:prstGeom>
          <a:ln w="9525">
            <a:solidFill>
              <a:schemeClr val="tx1"/>
            </a:solidFill>
            <a:miter lim="800000"/>
            <a:headEnd/>
            <a:tailEnd/>
          </a:ln>
        </p:spPr>
        <p:txBody>
          <a:bodyPr wrap="none" anchor="ctr"/>
          <a:lstStyle/>
          <a:p>
            <a:endParaRPr lang="en-US"/>
          </a:p>
        </p:txBody>
      </p:sp>
      <p:sp>
        <p:nvSpPr>
          <p:cNvPr id="17411" name="Rectangle 2"/>
          <p:cNvSpPr>
            <a:spLocks noGrp="1" noChangeArrowheads="1"/>
          </p:cNvSpPr>
          <p:nvPr>
            <p:ph type="title"/>
          </p:nvPr>
        </p:nvSpPr>
        <p:spPr>
          <a:xfrm>
            <a:off x="528638" y="649288"/>
            <a:ext cx="8229600" cy="911225"/>
          </a:xfrm>
        </p:spPr>
        <p:txBody>
          <a:bodyPr/>
          <a:lstStyle/>
          <a:p>
            <a:pPr algn="l" eaLnBrk="1" hangingPunct="1"/>
            <a:r>
              <a:rPr lang="en-US" sz="2800" smtClean="0"/>
              <a:t>Predicate Abstraction: A crash course </a:t>
            </a:r>
          </a:p>
        </p:txBody>
      </p:sp>
      <p:sp>
        <p:nvSpPr>
          <p:cNvPr id="95239" name="Rectangle 7"/>
          <p:cNvSpPr>
            <a:spLocks noChangeArrowheads="1"/>
          </p:cNvSpPr>
          <p:nvPr/>
        </p:nvSpPr>
        <p:spPr bwMode="auto">
          <a:xfrm>
            <a:off x="1846263" y="1676400"/>
            <a:ext cx="2019300" cy="1873250"/>
          </a:xfrm>
          <a:prstGeom prst="rect">
            <a:avLst/>
          </a:prstGeom>
          <a:noFill/>
          <a:ln w="9525">
            <a:solidFill>
              <a:schemeClr val="tx1"/>
            </a:solidFill>
            <a:miter lim="800000"/>
            <a:headEnd/>
            <a:tailEnd/>
          </a:ln>
        </p:spPr>
        <p:txBody>
          <a:bodyPr wrap="none" anchor="ctr"/>
          <a:lstStyle/>
          <a:p>
            <a:endParaRPr lang="en-US"/>
          </a:p>
        </p:txBody>
      </p:sp>
      <p:sp>
        <p:nvSpPr>
          <p:cNvPr id="95240" name="Oval 8"/>
          <p:cNvSpPr>
            <a:spLocks noChangeArrowheads="1"/>
          </p:cNvSpPr>
          <p:nvPr/>
        </p:nvSpPr>
        <p:spPr bwMode="auto">
          <a:xfrm>
            <a:off x="2819400" y="1692275"/>
            <a:ext cx="1041400" cy="684213"/>
          </a:xfrm>
          <a:prstGeom prst="ellipse">
            <a:avLst/>
          </a:prstGeom>
          <a:gradFill rotWithShape="1">
            <a:gsLst>
              <a:gs pos="0">
                <a:srgbClr val="A20000"/>
              </a:gs>
              <a:gs pos="100000">
                <a:srgbClr val="FF0000">
                  <a:alpha val="50000"/>
                </a:srgbClr>
              </a:gs>
            </a:gsLst>
            <a:lin ang="2700000" scaled="1"/>
          </a:gradFill>
          <a:ln w="9525">
            <a:noFill/>
            <a:round/>
            <a:headEnd/>
            <a:tailEnd/>
          </a:ln>
        </p:spPr>
        <p:txBody>
          <a:bodyPr wrap="none" anchor="ctr"/>
          <a:lstStyle/>
          <a:p>
            <a:endParaRPr lang="en-US"/>
          </a:p>
        </p:txBody>
      </p:sp>
      <p:sp>
        <p:nvSpPr>
          <p:cNvPr id="95335" name="Text Box 103"/>
          <p:cNvSpPr txBox="1">
            <a:spLocks noChangeArrowheads="1"/>
          </p:cNvSpPr>
          <p:nvPr/>
        </p:nvSpPr>
        <p:spPr bwMode="auto">
          <a:xfrm>
            <a:off x="635000" y="3133725"/>
            <a:ext cx="1009650" cy="457200"/>
          </a:xfrm>
          <a:prstGeom prst="rect">
            <a:avLst/>
          </a:prstGeom>
          <a:noFill/>
          <a:ln w="9525">
            <a:noFill/>
            <a:miter lim="800000"/>
            <a:headEnd/>
            <a:tailEnd/>
          </a:ln>
        </p:spPr>
        <p:txBody>
          <a:bodyPr wrap="none">
            <a:spAutoFit/>
          </a:bodyPr>
          <a:lstStyle/>
          <a:p>
            <a:r>
              <a:rPr lang="en-US" sz="2400">
                <a:solidFill>
                  <a:srgbClr val="3333CC"/>
                </a:solidFill>
                <a:latin typeface="Lucida Sans Unicode" pitchFamily="34" charset="0"/>
              </a:rPr>
              <a:t>Initial</a:t>
            </a:r>
          </a:p>
        </p:txBody>
      </p:sp>
      <p:sp>
        <p:nvSpPr>
          <p:cNvPr id="95336" name="Rectangle 104"/>
          <p:cNvSpPr>
            <a:spLocks noChangeArrowheads="1"/>
          </p:cNvSpPr>
          <p:nvPr/>
        </p:nvSpPr>
        <p:spPr bwMode="auto">
          <a:xfrm>
            <a:off x="3919538" y="1801813"/>
            <a:ext cx="912812" cy="457200"/>
          </a:xfrm>
          <a:prstGeom prst="rect">
            <a:avLst/>
          </a:prstGeom>
          <a:noFill/>
          <a:ln w="9525">
            <a:noFill/>
            <a:miter lim="800000"/>
            <a:headEnd/>
            <a:tailEnd/>
          </a:ln>
        </p:spPr>
        <p:txBody>
          <a:bodyPr wrap="none">
            <a:spAutoFit/>
          </a:bodyPr>
          <a:lstStyle/>
          <a:p>
            <a:r>
              <a:rPr lang="en-US" sz="2400">
                <a:solidFill>
                  <a:srgbClr val="F01237"/>
                </a:solidFill>
                <a:latin typeface="Lucida Sans Unicode" pitchFamily="34" charset="0"/>
              </a:rPr>
              <a:t>Error</a:t>
            </a:r>
          </a:p>
        </p:txBody>
      </p:sp>
      <p:sp>
        <p:nvSpPr>
          <p:cNvPr id="95361" name="Text Box 129"/>
          <p:cNvSpPr txBox="1">
            <a:spLocks noChangeArrowheads="1"/>
          </p:cNvSpPr>
          <p:nvPr/>
        </p:nvSpPr>
        <p:spPr bwMode="auto">
          <a:xfrm>
            <a:off x="1484313" y="3675063"/>
            <a:ext cx="2698750" cy="396875"/>
          </a:xfrm>
          <a:prstGeom prst="rect">
            <a:avLst/>
          </a:prstGeom>
          <a:noFill/>
          <a:ln w="9525">
            <a:noFill/>
            <a:miter lim="800000"/>
            <a:headEnd/>
            <a:tailEnd/>
          </a:ln>
        </p:spPr>
        <p:txBody>
          <a:bodyPr wrap="none">
            <a:spAutoFit/>
          </a:bodyPr>
          <a:lstStyle/>
          <a:p>
            <a:r>
              <a:rPr lang="en-US" sz="2000">
                <a:latin typeface="Lucida Sans Unicode" pitchFamily="34" charset="0"/>
              </a:rPr>
              <a:t>Program State Space</a:t>
            </a:r>
          </a:p>
        </p:txBody>
      </p:sp>
      <p:sp>
        <p:nvSpPr>
          <p:cNvPr id="95362" name="Freeform 130"/>
          <p:cNvSpPr>
            <a:spLocks/>
          </p:cNvSpPr>
          <p:nvPr/>
        </p:nvSpPr>
        <p:spPr bwMode="auto">
          <a:xfrm>
            <a:off x="1851025" y="2562225"/>
            <a:ext cx="1090613" cy="974725"/>
          </a:xfrm>
          <a:custGeom>
            <a:avLst/>
            <a:gdLst>
              <a:gd name="T0" fmla="*/ 0 w 408"/>
              <a:gd name="T1" fmla="*/ 2147483647 h 363"/>
              <a:gd name="T2" fmla="*/ 0 w 408"/>
              <a:gd name="T3" fmla="*/ 0 h 363"/>
              <a:gd name="T4" fmla="*/ 2147483647 w 408"/>
              <a:gd name="T5" fmla="*/ 2147483647 h 363"/>
              <a:gd name="T6" fmla="*/ 2147483647 w 408"/>
              <a:gd name="T7" fmla="*/ 2147483647 h 363"/>
              <a:gd name="T8" fmla="*/ 0 w 408"/>
              <a:gd name="T9" fmla="*/ 2147483647 h 363"/>
              <a:gd name="T10" fmla="*/ 0 60000 65536"/>
              <a:gd name="T11" fmla="*/ 0 60000 65536"/>
              <a:gd name="T12" fmla="*/ 0 60000 65536"/>
              <a:gd name="T13" fmla="*/ 0 60000 65536"/>
              <a:gd name="T14" fmla="*/ 0 60000 65536"/>
              <a:gd name="T15" fmla="*/ 0 w 408"/>
              <a:gd name="T16" fmla="*/ 0 h 363"/>
              <a:gd name="T17" fmla="*/ 408 w 408"/>
              <a:gd name="T18" fmla="*/ 363 h 363"/>
            </a:gdLst>
            <a:ahLst/>
            <a:cxnLst>
              <a:cxn ang="T10">
                <a:pos x="T0" y="T1"/>
              </a:cxn>
              <a:cxn ang="T11">
                <a:pos x="T2" y="T3"/>
              </a:cxn>
              <a:cxn ang="T12">
                <a:pos x="T4" y="T5"/>
              </a:cxn>
              <a:cxn ang="T13">
                <a:pos x="T6" y="T7"/>
              </a:cxn>
              <a:cxn ang="T14">
                <a:pos x="T8" y="T9"/>
              </a:cxn>
            </a:cxnLst>
            <a:rect l="T15" t="T16" r="T17" b="T18"/>
            <a:pathLst>
              <a:path w="408" h="363">
                <a:moveTo>
                  <a:pt x="0" y="363"/>
                </a:moveTo>
                <a:lnTo>
                  <a:pt x="0" y="0"/>
                </a:lnTo>
                <a:lnTo>
                  <a:pt x="318" y="46"/>
                </a:lnTo>
                <a:lnTo>
                  <a:pt x="408" y="363"/>
                </a:lnTo>
                <a:lnTo>
                  <a:pt x="0" y="363"/>
                </a:lnTo>
                <a:close/>
              </a:path>
            </a:pathLst>
          </a:custGeom>
          <a:gradFill rotWithShape="1">
            <a:gsLst>
              <a:gs pos="0">
                <a:srgbClr val="A6A6FF"/>
              </a:gs>
              <a:gs pos="100000">
                <a:srgbClr val="0000FF">
                  <a:alpha val="0"/>
                </a:srgbClr>
              </a:gs>
            </a:gsLst>
            <a:lin ang="2700000" scaled="1"/>
          </a:gradFill>
          <a:ln w="38100">
            <a:solidFill>
              <a:srgbClr val="0000FF"/>
            </a:solidFill>
            <a:round/>
            <a:headEnd/>
            <a:tailEnd/>
          </a:ln>
        </p:spPr>
        <p:txBody>
          <a:bodyPr/>
          <a:lstStyle/>
          <a:p>
            <a:endParaRPr lang="en-US"/>
          </a:p>
        </p:txBody>
      </p:sp>
      <p:sp>
        <p:nvSpPr>
          <p:cNvPr id="95363" name="Freeform 131"/>
          <p:cNvSpPr>
            <a:spLocks/>
          </p:cNvSpPr>
          <p:nvPr/>
        </p:nvSpPr>
        <p:spPr bwMode="auto">
          <a:xfrm>
            <a:off x="1849438" y="2765425"/>
            <a:ext cx="893762" cy="769938"/>
          </a:xfrm>
          <a:custGeom>
            <a:avLst/>
            <a:gdLst>
              <a:gd name="T0" fmla="*/ 0 w 408"/>
              <a:gd name="T1" fmla="*/ 2147483647 h 363"/>
              <a:gd name="T2" fmla="*/ 0 w 408"/>
              <a:gd name="T3" fmla="*/ 0 h 363"/>
              <a:gd name="T4" fmla="*/ 2147483647 w 408"/>
              <a:gd name="T5" fmla="*/ 2147483647 h 363"/>
              <a:gd name="T6" fmla="*/ 2147483647 w 408"/>
              <a:gd name="T7" fmla="*/ 2147483647 h 363"/>
              <a:gd name="T8" fmla="*/ 0 w 408"/>
              <a:gd name="T9" fmla="*/ 2147483647 h 363"/>
              <a:gd name="T10" fmla="*/ 0 60000 65536"/>
              <a:gd name="T11" fmla="*/ 0 60000 65536"/>
              <a:gd name="T12" fmla="*/ 0 60000 65536"/>
              <a:gd name="T13" fmla="*/ 0 60000 65536"/>
              <a:gd name="T14" fmla="*/ 0 60000 65536"/>
              <a:gd name="T15" fmla="*/ 0 w 408"/>
              <a:gd name="T16" fmla="*/ 0 h 363"/>
              <a:gd name="T17" fmla="*/ 408 w 408"/>
              <a:gd name="T18" fmla="*/ 363 h 363"/>
            </a:gdLst>
            <a:ahLst/>
            <a:cxnLst>
              <a:cxn ang="T10">
                <a:pos x="T0" y="T1"/>
              </a:cxn>
              <a:cxn ang="T11">
                <a:pos x="T2" y="T3"/>
              </a:cxn>
              <a:cxn ang="T12">
                <a:pos x="T4" y="T5"/>
              </a:cxn>
              <a:cxn ang="T13">
                <a:pos x="T6" y="T7"/>
              </a:cxn>
              <a:cxn ang="T14">
                <a:pos x="T8" y="T9"/>
              </a:cxn>
            </a:cxnLst>
            <a:rect l="T15" t="T16" r="T17" b="T18"/>
            <a:pathLst>
              <a:path w="408" h="363">
                <a:moveTo>
                  <a:pt x="0" y="363"/>
                </a:moveTo>
                <a:lnTo>
                  <a:pt x="0" y="0"/>
                </a:lnTo>
                <a:lnTo>
                  <a:pt x="318" y="46"/>
                </a:lnTo>
                <a:lnTo>
                  <a:pt x="408" y="363"/>
                </a:lnTo>
                <a:lnTo>
                  <a:pt x="0" y="363"/>
                </a:lnTo>
                <a:close/>
              </a:path>
            </a:pathLst>
          </a:custGeom>
          <a:gradFill rotWithShape="1">
            <a:gsLst>
              <a:gs pos="0">
                <a:srgbClr val="A6A6FF"/>
              </a:gs>
              <a:gs pos="100000">
                <a:srgbClr val="0000FF">
                  <a:alpha val="0"/>
                </a:srgbClr>
              </a:gs>
            </a:gsLst>
            <a:lin ang="2700000" scaled="1"/>
          </a:gradFill>
          <a:ln w="38100">
            <a:solidFill>
              <a:srgbClr val="0000FF"/>
            </a:solidFill>
            <a:round/>
            <a:headEnd/>
            <a:tailEnd/>
          </a:ln>
        </p:spPr>
        <p:txBody>
          <a:bodyPr/>
          <a:lstStyle/>
          <a:p>
            <a:endParaRPr lang="en-US"/>
          </a:p>
        </p:txBody>
      </p:sp>
      <p:sp>
        <p:nvSpPr>
          <p:cNvPr id="95364" name="Freeform 132"/>
          <p:cNvSpPr>
            <a:spLocks/>
          </p:cNvSpPr>
          <p:nvPr/>
        </p:nvSpPr>
        <p:spPr bwMode="auto">
          <a:xfrm>
            <a:off x="1885950" y="2944813"/>
            <a:ext cx="647700" cy="576262"/>
          </a:xfrm>
          <a:custGeom>
            <a:avLst/>
            <a:gdLst>
              <a:gd name="T0" fmla="*/ 0 w 408"/>
              <a:gd name="T1" fmla="*/ 2147483647 h 363"/>
              <a:gd name="T2" fmla="*/ 0 w 408"/>
              <a:gd name="T3" fmla="*/ 0 h 363"/>
              <a:gd name="T4" fmla="*/ 2147483647 w 408"/>
              <a:gd name="T5" fmla="*/ 2147483647 h 363"/>
              <a:gd name="T6" fmla="*/ 2147483647 w 408"/>
              <a:gd name="T7" fmla="*/ 2147483647 h 363"/>
              <a:gd name="T8" fmla="*/ 0 w 408"/>
              <a:gd name="T9" fmla="*/ 2147483647 h 363"/>
              <a:gd name="T10" fmla="*/ 0 60000 65536"/>
              <a:gd name="T11" fmla="*/ 0 60000 65536"/>
              <a:gd name="T12" fmla="*/ 0 60000 65536"/>
              <a:gd name="T13" fmla="*/ 0 60000 65536"/>
              <a:gd name="T14" fmla="*/ 0 60000 65536"/>
              <a:gd name="T15" fmla="*/ 0 w 408"/>
              <a:gd name="T16" fmla="*/ 0 h 363"/>
              <a:gd name="T17" fmla="*/ 408 w 408"/>
              <a:gd name="T18" fmla="*/ 363 h 363"/>
            </a:gdLst>
            <a:ahLst/>
            <a:cxnLst>
              <a:cxn ang="T10">
                <a:pos x="T0" y="T1"/>
              </a:cxn>
              <a:cxn ang="T11">
                <a:pos x="T2" y="T3"/>
              </a:cxn>
              <a:cxn ang="T12">
                <a:pos x="T4" y="T5"/>
              </a:cxn>
              <a:cxn ang="T13">
                <a:pos x="T6" y="T7"/>
              </a:cxn>
              <a:cxn ang="T14">
                <a:pos x="T8" y="T9"/>
              </a:cxn>
            </a:cxnLst>
            <a:rect l="T15" t="T16" r="T17" b="T18"/>
            <a:pathLst>
              <a:path w="408" h="363">
                <a:moveTo>
                  <a:pt x="0" y="363"/>
                </a:moveTo>
                <a:lnTo>
                  <a:pt x="0" y="0"/>
                </a:lnTo>
                <a:lnTo>
                  <a:pt x="318" y="46"/>
                </a:lnTo>
                <a:lnTo>
                  <a:pt x="408" y="363"/>
                </a:lnTo>
                <a:lnTo>
                  <a:pt x="0" y="363"/>
                </a:lnTo>
                <a:close/>
              </a:path>
            </a:pathLst>
          </a:custGeom>
          <a:gradFill rotWithShape="1">
            <a:gsLst>
              <a:gs pos="0">
                <a:srgbClr val="A6A6FF"/>
              </a:gs>
              <a:gs pos="100000">
                <a:srgbClr val="0000FF">
                  <a:alpha val="0"/>
                </a:srgbClr>
              </a:gs>
            </a:gsLst>
            <a:lin ang="2700000" scaled="1"/>
          </a:gradFill>
          <a:ln w="38100">
            <a:solidFill>
              <a:srgbClr val="0000FF"/>
            </a:solidFill>
            <a:round/>
            <a:headEnd/>
            <a:tailEnd/>
          </a:ln>
        </p:spPr>
        <p:txBody>
          <a:bodyPr/>
          <a:lstStyle/>
          <a:p>
            <a:endParaRPr lang="en-US"/>
          </a:p>
        </p:txBody>
      </p:sp>
      <p:sp>
        <p:nvSpPr>
          <p:cNvPr id="95366" name="Line 134"/>
          <p:cNvSpPr>
            <a:spLocks noChangeShapeType="1"/>
          </p:cNvSpPr>
          <p:nvPr/>
        </p:nvSpPr>
        <p:spPr bwMode="auto">
          <a:xfrm flipV="1">
            <a:off x="1998663" y="2976563"/>
            <a:ext cx="0" cy="355600"/>
          </a:xfrm>
          <a:prstGeom prst="line">
            <a:avLst/>
          </a:prstGeom>
          <a:noFill/>
          <a:ln w="9525">
            <a:solidFill>
              <a:schemeClr val="tx1"/>
            </a:solidFill>
            <a:round/>
            <a:headEnd/>
            <a:tailEnd type="triangle" w="med" len="med"/>
          </a:ln>
        </p:spPr>
        <p:txBody>
          <a:bodyPr/>
          <a:lstStyle/>
          <a:p>
            <a:endParaRPr lang="en-US"/>
          </a:p>
        </p:txBody>
      </p:sp>
      <p:sp>
        <p:nvSpPr>
          <p:cNvPr id="95367" name="Line 135"/>
          <p:cNvSpPr>
            <a:spLocks noChangeShapeType="1"/>
          </p:cNvSpPr>
          <p:nvPr/>
        </p:nvSpPr>
        <p:spPr bwMode="auto">
          <a:xfrm flipV="1">
            <a:off x="2116138" y="3065463"/>
            <a:ext cx="247650" cy="295275"/>
          </a:xfrm>
          <a:prstGeom prst="line">
            <a:avLst/>
          </a:prstGeom>
          <a:noFill/>
          <a:ln w="9525">
            <a:solidFill>
              <a:schemeClr val="tx1"/>
            </a:solidFill>
            <a:round/>
            <a:headEnd/>
            <a:tailEnd type="triangle" w="med" len="med"/>
          </a:ln>
        </p:spPr>
        <p:txBody>
          <a:bodyPr/>
          <a:lstStyle/>
          <a:p>
            <a:endParaRPr lang="en-US"/>
          </a:p>
        </p:txBody>
      </p:sp>
      <p:sp>
        <p:nvSpPr>
          <p:cNvPr id="95368" name="Line 136"/>
          <p:cNvSpPr>
            <a:spLocks noChangeShapeType="1"/>
          </p:cNvSpPr>
          <p:nvPr/>
        </p:nvSpPr>
        <p:spPr bwMode="auto">
          <a:xfrm>
            <a:off x="2116138" y="3424238"/>
            <a:ext cx="368300" cy="6350"/>
          </a:xfrm>
          <a:prstGeom prst="line">
            <a:avLst/>
          </a:prstGeom>
          <a:noFill/>
          <a:ln w="9525">
            <a:solidFill>
              <a:schemeClr val="tx1"/>
            </a:solidFill>
            <a:round/>
            <a:headEnd/>
            <a:tailEnd type="triangle" w="med" len="med"/>
          </a:ln>
        </p:spPr>
        <p:txBody>
          <a:bodyPr/>
          <a:lstStyle/>
          <a:p>
            <a:endParaRPr lang="en-US"/>
          </a:p>
        </p:txBody>
      </p:sp>
      <p:sp>
        <p:nvSpPr>
          <p:cNvPr id="95369" name="Line 137"/>
          <p:cNvSpPr>
            <a:spLocks noChangeShapeType="1"/>
          </p:cNvSpPr>
          <p:nvPr/>
        </p:nvSpPr>
        <p:spPr bwMode="auto">
          <a:xfrm flipV="1">
            <a:off x="2633663" y="2492375"/>
            <a:ext cx="247650" cy="295275"/>
          </a:xfrm>
          <a:prstGeom prst="line">
            <a:avLst/>
          </a:prstGeom>
          <a:noFill/>
          <a:ln w="9525">
            <a:solidFill>
              <a:schemeClr val="tx1"/>
            </a:solidFill>
            <a:prstDash val="dash"/>
            <a:round/>
            <a:headEnd/>
            <a:tailEnd type="triangle" w="med" len="med"/>
          </a:ln>
        </p:spPr>
        <p:txBody>
          <a:bodyPr/>
          <a:lstStyle/>
          <a:p>
            <a:endParaRPr lang="en-US"/>
          </a:p>
        </p:txBody>
      </p:sp>
      <p:sp>
        <p:nvSpPr>
          <p:cNvPr id="95370" name="Line 138"/>
          <p:cNvSpPr>
            <a:spLocks noChangeShapeType="1"/>
          </p:cNvSpPr>
          <p:nvPr/>
        </p:nvSpPr>
        <p:spPr bwMode="auto">
          <a:xfrm flipV="1">
            <a:off x="2016125" y="2341563"/>
            <a:ext cx="0" cy="355600"/>
          </a:xfrm>
          <a:prstGeom prst="line">
            <a:avLst/>
          </a:prstGeom>
          <a:noFill/>
          <a:ln w="9525">
            <a:solidFill>
              <a:schemeClr val="tx1"/>
            </a:solidFill>
            <a:prstDash val="dash"/>
            <a:round/>
            <a:headEnd/>
            <a:tailEnd type="triangle" w="med" len="med"/>
          </a:ln>
        </p:spPr>
        <p:txBody>
          <a:bodyPr/>
          <a:lstStyle/>
          <a:p>
            <a:endParaRPr lang="en-US"/>
          </a:p>
        </p:txBody>
      </p:sp>
      <p:grpSp>
        <p:nvGrpSpPr>
          <p:cNvPr id="2" name="Group 139"/>
          <p:cNvGrpSpPr>
            <a:grpSpLocks/>
          </p:cNvGrpSpPr>
          <p:nvPr/>
        </p:nvGrpSpPr>
        <p:grpSpPr bwMode="auto">
          <a:xfrm>
            <a:off x="5270500" y="1670050"/>
            <a:ext cx="2028825" cy="1881188"/>
            <a:chOff x="1126" y="1566"/>
            <a:chExt cx="1185" cy="1175"/>
          </a:xfrm>
        </p:grpSpPr>
        <p:grpSp>
          <p:nvGrpSpPr>
            <p:cNvPr id="17620" name="Group 140"/>
            <p:cNvGrpSpPr>
              <a:grpSpLocks/>
            </p:cNvGrpSpPr>
            <p:nvPr/>
          </p:nvGrpSpPr>
          <p:grpSpPr bwMode="auto">
            <a:xfrm>
              <a:off x="1126" y="1574"/>
              <a:ext cx="1166" cy="1164"/>
              <a:chOff x="4032" y="2744"/>
              <a:chExt cx="1166" cy="1164"/>
            </a:xfrm>
          </p:grpSpPr>
          <p:sp useBgFill="1">
            <p:nvSpPr>
              <p:cNvPr id="17639" name="Rectangle 141"/>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17640" name="Line 142"/>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17641" name="Line 143"/>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17621" name="Group 144"/>
            <p:cNvGrpSpPr>
              <a:grpSpLocks/>
            </p:cNvGrpSpPr>
            <p:nvPr/>
          </p:nvGrpSpPr>
          <p:grpSpPr bwMode="auto">
            <a:xfrm>
              <a:off x="1129" y="1566"/>
              <a:ext cx="1182" cy="592"/>
              <a:chOff x="1126" y="1566"/>
              <a:chExt cx="1182" cy="592"/>
            </a:xfrm>
          </p:grpSpPr>
          <p:grpSp>
            <p:nvGrpSpPr>
              <p:cNvPr id="17631" name="Group 145"/>
              <p:cNvGrpSpPr>
                <a:grpSpLocks/>
              </p:cNvGrpSpPr>
              <p:nvPr/>
            </p:nvGrpSpPr>
            <p:grpSpPr bwMode="auto">
              <a:xfrm>
                <a:off x="1126" y="1566"/>
                <a:ext cx="591" cy="592"/>
                <a:chOff x="4032" y="2744"/>
                <a:chExt cx="1166" cy="1164"/>
              </a:xfrm>
            </p:grpSpPr>
            <p:sp useBgFill="1">
              <p:nvSpPr>
                <p:cNvPr id="17636" name="Rectangle 146"/>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17637" name="Line 147"/>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17638" name="Line 148"/>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17632" name="Group 149"/>
              <p:cNvGrpSpPr>
                <a:grpSpLocks/>
              </p:cNvGrpSpPr>
              <p:nvPr/>
            </p:nvGrpSpPr>
            <p:grpSpPr bwMode="auto">
              <a:xfrm>
                <a:off x="1717" y="1566"/>
                <a:ext cx="591" cy="592"/>
                <a:chOff x="4032" y="2744"/>
                <a:chExt cx="1166" cy="1164"/>
              </a:xfrm>
            </p:grpSpPr>
            <p:sp useBgFill="1">
              <p:nvSpPr>
                <p:cNvPr id="17633" name="Rectangle 150"/>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17634" name="Line 151"/>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17635" name="Line 152"/>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17622" name="Group 153"/>
            <p:cNvGrpSpPr>
              <a:grpSpLocks/>
            </p:cNvGrpSpPr>
            <p:nvPr/>
          </p:nvGrpSpPr>
          <p:grpSpPr bwMode="auto">
            <a:xfrm>
              <a:off x="1129" y="2149"/>
              <a:ext cx="1182" cy="592"/>
              <a:chOff x="1223" y="1663"/>
              <a:chExt cx="1182" cy="592"/>
            </a:xfrm>
          </p:grpSpPr>
          <p:grpSp>
            <p:nvGrpSpPr>
              <p:cNvPr id="17623" name="Group 154"/>
              <p:cNvGrpSpPr>
                <a:grpSpLocks/>
              </p:cNvGrpSpPr>
              <p:nvPr/>
            </p:nvGrpSpPr>
            <p:grpSpPr bwMode="auto">
              <a:xfrm>
                <a:off x="1223" y="1663"/>
                <a:ext cx="591" cy="592"/>
                <a:chOff x="4032" y="2744"/>
                <a:chExt cx="1166" cy="1164"/>
              </a:xfrm>
            </p:grpSpPr>
            <p:sp useBgFill="1">
              <p:nvSpPr>
                <p:cNvPr id="17628" name="Rectangle 155"/>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17629" name="Line 156"/>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17630" name="Line 157"/>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17624" name="Group 158"/>
              <p:cNvGrpSpPr>
                <a:grpSpLocks/>
              </p:cNvGrpSpPr>
              <p:nvPr/>
            </p:nvGrpSpPr>
            <p:grpSpPr bwMode="auto">
              <a:xfrm>
                <a:off x="1814" y="1663"/>
                <a:ext cx="591" cy="592"/>
                <a:chOff x="4032" y="2744"/>
                <a:chExt cx="1166" cy="1164"/>
              </a:xfrm>
            </p:grpSpPr>
            <p:sp useBgFill="1">
              <p:nvSpPr>
                <p:cNvPr id="17625" name="Rectangle 159"/>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17626" name="Line 160"/>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17627" name="Line 161"/>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sp>
        <p:nvSpPr>
          <p:cNvPr id="95395" name="Oval 163"/>
          <p:cNvSpPr>
            <a:spLocks noChangeArrowheads="1"/>
          </p:cNvSpPr>
          <p:nvPr/>
        </p:nvSpPr>
        <p:spPr bwMode="auto">
          <a:xfrm>
            <a:off x="6251575" y="1684338"/>
            <a:ext cx="1041400" cy="684212"/>
          </a:xfrm>
          <a:prstGeom prst="ellipse">
            <a:avLst/>
          </a:prstGeom>
          <a:gradFill rotWithShape="1">
            <a:gsLst>
              <a:gs pos="0">
                <a:srgbClr val="A20000"/>
              </a:gs>
              <a:gs pos="100000">
                <a:srgbClr val="FF0000">
                  <a:alpha val="50000"/>
                </a:srgbClr>
              </a:gs>
            </a:gsLst>
            <a:lin ang="2700000" scaled="1"/>
          </a:gradFill>
          <a:ln w="9525">
            <a:noFill/>
            <a:round/>
            <a:headEnd/>
            <a:tailEnd/>
          </a:ln>
        </p:spPr>
        <p:txBody>
          <a:bodyPr wrap="none" anchor="ctr"/>
          <a:lstStyle/>
          <a:p>
            <a:endParaRPr lang="en-US"/>
          </a:p>
        </p:txBody>
      </p:sp>
      <p:grpSp>
        <p:nvGrpSpPr>
          <p:cNvPr id="10" name="Group 165"/>
          <p:cNvGrpSpPr>
            <a:grpSpLocks/>
          </p:cNvGrpSpPr>
          <p:nvPr/>
        </p:nvGrpSpPr>
        <p:grpSpPr bwMode="auto">
          <a:xfrm>
            <a:off x="5326063" y="1701800"/>
            <a:ext cx="1887537" cy="1782763"/>
            <a:chOff x="2509" y="1059"/>
            <a:chExt cx="698" cy="685"/>
          </a:xfrm>
        </p:grpSpPr>
        <p:grpSp>
          <p:nvGrpSpPr>
            <p:cNvPr id="17527" name="Group 166"/>
            <p:cNvGrpSpPr>
              <a:grpSpLocks/>
            </p:cNvGrpSpPr>
            <p:nvPr/>
          </p:nvGrpSpPr>
          <p:grpSpPr bwMode="auto">
            <a:xfrm>
              <a:off x="2509" y="1553"/>
              <a:ext cx="698" cy="191"/>
              <a:chOff x="2509" y="1553"/>
              <a:chExt cx="698" cy="191"/>
            </a:xfrm>
          </p:grpSpPr>
          <p:grpSp>
            <p:nvGrpSpPr>
              <p:cNvPr id="17590" name="Group 167"/>
              <p:cNvGrpSpPr>
                <a:grpSpLocks/>
              </p:cNvGrpSpPr>
              <p:nvPr/>
            </p:nvGrpSpPr>
            <p:grpSpPr bwMode="auto">
              <a:xfrm>
                <a:off x="2509" y="1554"/>
                <a:ext cx="186" cy="186"/>
                <a:chOff x="2628" y="1296"/>
                <a:chExt cx="186" cy="186"/>
              </a:xfrm>
            </p:grpSpPr>
            <p:sp>
              <p:nvSpPr>
                <p:cNvPr id="17611" name="Oval 168"/>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12" name="Oval 169"/>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13" name="Oval 170"/>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14" name="Oval 171"/>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15" name="Oval 172"/>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16" name="Oval 173"/>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17" name="Oval 174"/>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18" name="Oval 175"/>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19" name="Oval 176"/>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7591" name="Group 177"/>
              <p:cNvGrpSpPr>
                <a:grpSpLocks/>
              </p:cNvGrpSpPr>
              <p:nvPr/>
            </p:nvGrpSpPr>
            <p:grpSpPr bwMode="auto">
              <a:xfrm>
                <a:off x="2757" y="1553"/>
                <a:ext cx="186" cy="186"/>
                <a:chOff x="2628" y="1296"/>
                <a:chExt cx="186" cy="186"/>
              </a:xfrm>
            </p:grpSpPr>
            <p:sp>
              <p:nvSpPr>
                <p:cNvPr id="17602" name="Oval 178"/>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03" name="Oval 179"/>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04" name="Oval 180"/>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05" name="Oval 181"/>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06" name="Oval 182"/>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07" name="Oval 183"/>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08" name="Oval 184"/>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09" name="Oval 185"/>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10" name="Oval 186"/>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7592" name="Group 187"/>
              <p:cNvGrpSpPr>
                <a:grpSpLocks/>
              </p:cNvGrpSpPr>
              <p:nvPr/>
            </p:nvGrpSpPr>
            <p:grpSpPr bwMode="auto">
              <a:xfrm>
                <a:off x="3021" y="1558"/>
                <a:ext cx="186" cy="186"/>
                <a:chOff x="2628" y="1296"/>
                <a:chExt cx="186" cy="186"/>
              </a:xfrm>
            </p:grpSpPr>
            <p:sp>
              <p:nvSpPr>
                <p:cNvPr id="17593" name="Oval 188"/>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94" name="Oval 189"/>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95" name="Oval 190"/>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96" name="Oval 191"/>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97" name="Oval 192"/>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98" name="Oval 193"/>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99" name="Oval 194"/>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00" name="Oval 195"/>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601" name="Oval 196"/>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grpSp>
          <p:nvGrpSpPr>
            <p:cNvPr id="17528" name="Group 197"/>
            <p:cNvGrpSpPr>
              <a:grpSpLocks/>
            </p:cNvGrpSpPr>
            <p:nvPr/>
          </p:nvGrpSpPr>
          <p:grpSpPr bwMode="auto">
            <a:xfrm>
              <a:off x="2509" y="1299"/>
              <a:ext cx="698" cy="191"/>
              <a:chOff x="2509" y="1553"/>
              <a:chExt cx="698" cy="191"/>
            </a:xfrm>
          </p:grpSpPr>
          <p:grpSp>
            <p:nvGrpSpPr>
              <p:cNvPr id="17560" name="Group 198"/>
              <p:cNvGrpSpPr>
                <a:grpSpLocks/>
              </p:cNvGrpSpPr>
              <p:nvPr/>
            </p:nvGrpSpPr>
            <p:grpSpPr bwMode="auto">
              <a:xfrm>
                <a:off x="2509" y="1554"/>
                <a:ext cx="186" cy="186"/>
                <a:chOff x="2628" y="1296"/>
                <a:chExt cx="186" cy="186"/>
              </a:xfrm>
            </p:grpSpPr>
            <p:sp>
              <p:nvSpPr>
                <p:cNvPr id="17581" name="Oval 199"/>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82" name="Oval 200"/>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83" name="Oval 201"/>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84" name="Oval 202"/>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85" name="Oval 203"/>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86" name="Oval 204"/>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87" name="Oval 205"/>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88" name="Oval 206"/>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89" name="Oval 207"/>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7561" name="Group 208"/>
              <p:cNvGrpSpPr>
                <a:grpSpLocks/>
              </p:cNvGrpSpPr>
              <p:nvPr/>
            </p:nvGrpSpPr>
            <p:grpSpPr bwMode="auto">
              <a:xfrm>
                <a:off x="2757" y="1553"/>
                <a:ext cx="186" cy="186"/>
                <a:chOff x="2628" y="1296"/>
                <a:chExt cx="186" cy="186"/>
              </a:xfrm>
            </p:grpSpPr>
            <p:sp>
              <p:nvSpPr>
                <p:cNvPr id="17572" name="Oval 209"/>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73" name="Oval 210"/>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74" name="Oval 211"/>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75" name="Oval 212"/>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76" name="Oval 213"/>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77" name="Oval 214"/>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78" name="Oval 215"/>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79" name="Oval 216"/>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80" name="Oval 217"/>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7562" name="Group 218"/>
              <p:cNvGrpSpPr>
                <a:grpSpLocks/>
              </p:cNvGrpSpPr>
              <p:nvPr/>
            </p:nvGrpSpPr>
            <p:grpSpPr bwMode="auto">
              <a:xfrm>
                <a:off x="3021" y="1558"/>
                <a:ext cx="186" cy="186"/>
                <a:chOff x="2628" y="1296"/>
                <a:chExt cx="186" cy="186"/>
              </a:xfrm>
            </p:grpSpPr>
            <p:sp>
              <p:nvSpPr>
                <p:cNvPr id="17563" name="Oval 219"/>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64" name="Oval 220"/>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65" name="Oval 221"/>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66" name="Oval 222"/>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67" name="Oval 223"/>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68" name="Oval 224"/>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69" name="Oval 225"/>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70" name="Oval 226"/>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71" name="Oval 227"/>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grpSp>
          <p:nvGrpSpPr>
            <p:cNvPr id="17529" name="Group 228"/>
            <p:cNvGrpSpPr>
              <a:grpSpLocks/>
            </p:cNvGrpSpPr>
            <p:nvPr/>
          </p:nvGrpSpPr>
          <p:grpSpPr bwMode="auto">
            <a:xfrm>
              <a:off x="2509" y="1059"/>
              <a:ext cx="698" cy="191"/>
              <a:chOff x="2509" y="1553"/>
              <a:chExt cx="698" cy="191"/>
            </a:xfrm>
          </p:grpSpPr>
          <p:grpSp>
            <p:nvGrpSpPr>
              <p:cNvPr id="17530" name="Group 229"/>
              <p:cNvGrpSpPr>
                <a:grpSpLocks/>
              </p:cNvGrpSpPr>
              <p:nvPr/>
            </p:nvGrpSpPr>
            <p:grpSpPr bwMode="auto">
              <a:xfrm>
                <a:off x="2509" y="1554"/>
                <a:ext cx="186" cy="186"/>
                <a:chOff x="2628" y="1296"/>
                <a:chExt cx="186" cy="186"/>
              </a:xfrm>
            </p:grpSpPr>
            <p:sp>
              <p:nvSpPr>
                <p:cNvPr id="17551" name="Oval 230"/>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52" name="Oval 231"/>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53" name="Oval 232"/>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54" name="Oval 233"/>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55" name="Oval 234"/>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56" name="Oval 235"/>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57" name="Oval 236"/>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58" name="Oval 237"/>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59" name="Oval 238"/>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7531" name="Group 239"/>
              <p:cNvGrpSpPr>
                <a:grpSpLocks/>
              </p:cNvGrpSpPr>
              <p:nvPr/>
            </p:nvGrpSpPr>
            <p:grpSpPr bwMode="auto">
              <a:xfrm>
                <a:off x="2757" y="1553"/>
                <a:ext cx="186" cy="186"/>
                <a:chOff x="2628" y="1296"/>
                <a:chExt cx="186" cy="186"/>
              </a:xfrm>
            </p:grpSpPr>
            <p:sp>
              <p:nvSpPr>
                <p:cNvPr id="17542" name="Oval 240"/>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43" name="Oval 241"/>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44" name="Oval 242"/>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45" name="Oval 243"/>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46" name="Oval 244"/>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47" name="Oval 245"/>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48" name="Oval 246"/>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49" name="Oval 247"/>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50" name="Oval 248"/>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7532" name="Group 249"/>
              <p:cNvGrpSpPr>
                <a:grpSpLocks/>
              </p:cNvGrpSpPr>
              <p:nvPr/>
            </p:nvGrpSpPr>
            <p:grpSpPr bwMode="auto">
              <a:xfrm>
                <a:off x="3021" y="1558"/>
                <a:ext cx="186" cy="186"/>
                <a:chOff x="2628" y="1296"/>
                <a:chExt cx="186" cy="186"/>
              </a:xfrm>
            </p:grpSpPr>
            <p:sp>
              <p:nvSpPr>
                <p:cNvPr id="17533" name="Oval 250"/>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34" name="Oval 251"/>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35" name="Oval 252"/>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36" name="Oval 253"/>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37" name="Oval 254"/>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38" name="Oval 255"/>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39" name="Oval 256"/>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40" name="Oval 257"/>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41" name="Oval 258"/>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grpSp>
      <p:grpSp>
        <p:nvGrpSpPr>
          <p:cNvPr id="23" name="Group 128"/>
          <p:cNvGrpSpPr>
            <a:grpSpLocks/>
          </p:cNvGrpSpPr>
          <p:nvPr/>
        </p:nvGrpSpPr>
        <p:grpSpPr bwMode="auto">
          <a:xfrm>
            <a:off x="1893888" y="1709738"/>
            <a:ext cx="1887537" cy="1782762"/>
            <a:chOff x="2509" y="1059"/>
            <a:chExt cx="698" cy="685"/>
          </a:xfrm>
        </p:grpSpPr>
        <p:grpSp>
          <p:nvGrpSpPr>
            <p:cNvPr id="17434" name="Group 10"/>
            <p:cNvGrpSpPr>
              <a:grpSpLocks/>
            </p:cNvGrpSpPr>
            <p:nvPr/>
          </p:nvGrpSpPr>
          <p:grpSpPr bwMode="auto">
            <a:xfrm>
              <a:off x="2509" y="1553"/>
              <a:ext cx="698" cy="191"/>
              <a:chOff x="2509" y="1553"/>
              <a:chExt cx="698" cy="191"/>
            </a:xfrm>
          </p:grpSpPr>
          <p:grpSp>
            <p:nvGrpSpPr>
              <p:cNvPr id="17497" name="Group 11"/>
              <p:cNvGrpSpPr>
                <a:grpSpLocks/>
              </p:cNvGrpSpPr>
              <p:nvPr/>
            </p:nvGrpSpPr>
            <p:grpSpPr bwMode="auto">
              <a:xfrm>
                <a:off x="2509" y="1554"/>
                <a:ext cx="186" cy="186"/>
                <a:chOff x="2628" y="1296"/>
                <a:chExt cx="186" cy="186"/>
              </a:xfrm>
            </p:grpSpPr>
            <p:sp>
              <p:nvSpPr>
                <p:cNvPr id="17518" name="Oval 12"/>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19" name="Oval 13"/>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20" name="Oval 14"/>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21" name="Oval 15"/>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22" name="Oval 16"/>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23" name="Oval 17"/>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24" name="Oval 18"/>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25" name="Oval 19"/>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26" name="Oval 20"/>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7498" name="Group 21"/>
              <p:cNvGrpSpPr>
                <a:grpSpLocks/>
              </p:cNvGrpSpPr>
              <p:nvPr/>
            </p:nvGrpSpPr>
            <p:grpSpPr bwMode="auto">
              <a:xfrm>
                <a:off x="2757" y="1553"/>
                <a:ext cx="186" cy="186"/>
                <a:chOff x="2628" y="1296"/>
                <a:chExt cx="186" cy="186"/>
              </a:xfrm>
            </p:grpSpPr>
            <p:sp>
              <p:nvSpPr>
                <p:cNvPr id="17509" name="Oval 22"/>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10" name="Oval 23"/>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11" name="Oval 24"/>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12" name="Oval 25"/>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13" name="Oval 26"/>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14" name="Oval 27"/>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15" name="Oval 28"/>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16" name="Oval 29"/>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17" name="Oval 30"/>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7499" name="Group 31"/>
              <p:cNvGrpSpPr>
                <a:grpSpLocks/>
              </p:cNvGrpSpPr>
              <p:nvPr/>
            </p:nvGrpSpPr>
            <p:grpSpPr bwMode="auto">
              <a:xfrm>
                <a:off x="3021" y="1558"/>
                <a:ext cx="186" cy="186"/>
                <a:chOff x="2628" y="1296"/>
                <a:chExt cx="186" cy="186"/>
              </a:xfrm>
            </p:grpSpPr>
            <p:sp>
              <p:nvSpPr>
                <p:cNvPr id="17500" name="Oval 32"/>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01" name="Oval 33"/>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02" name="Oval 34"/>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03" name="Oval 35"/>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04" name="Oval 36"/>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05" name="Oval 37"/>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06" name="Oval 38"/>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07" name="Oval 39"/>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508" name="Oval 40"/>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grpSp>
          <p:nvGrpSpPr>
            <p:cNvPr id="17435" name="Group 41"/>
            <p:cNvGrpSpPr>
              <a:grpSpLocks/>
            </p:cNvGrpSpPr>
            <p:nvPr/>
          </p:nvGrpSpPr>
          <p:grpSpPr bwMode="auto">
            <a:xfrm>
              <a:off x="2509" y="1299"/>
              <a:ext cx="698" cy="191"/>
              <a:chOff x="2509" y="1553"/>
              <a:chExt cx="698" cy="191"/>
            </a:xfrm>
          </p:grpSpPr>
          <p:grpSp>
            <p:nvGrpSpPr>
              <p:cNvPr id="17467" name="Group 42"/>
              <p:cNvGrpSpPr>
                <a:grpSpLocks/>
              </p:cNvGrpSpPr>
              <p:nvPr/>
            </p:nvGrpSpPr>
            <p:grpSpPr bwMode="auto">
              <a:xfrm>
                <a:off x="2509" y="1554"/>
                <a:ext cx="186" cy="186"/>
                <a:chOff x="2628" y="1296"/>
                <a:chExt cx="186" cy="186"/>
              </a:xfrm>
            </p:grpSpPr>
            <p:sp>
              <p:nvSpPr>
                <p:cNvPr id="17488" name="Oval 43"/>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89" name="Oval 44"/>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90" name="Oval 45"/>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91" name="Oval 46"/>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92" name="Oval 47"/>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93" name="Oval 48"/>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94" name="Oval 49"/>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95" name="Oval 50"/>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96" name="Oval 51"/>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7468" name="Group 52"/>
              <p:cNvGrpSpPr>
                <a:grpSpLocks/>
              </p:cNvGrpSpPr>
              <p:nvPr/>
            </p:nvGrpSpPr>
            <p:grpSpPr bwMode="auto">
              <a:xfrm>
                <a:off x="2757" y="1553"/>
                <a:ext cx="186" cy="186"/>
                <a:chOff x="2628" y="1296"/>
                <a:chExt cx="186" cy="186"/>
              </a:xfrm>
            </p:grpSpPr>
            <p:sp>
              <p:nvSpPr>
                <p:cNvPr id="17479" name="Oval 53"/>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80" name="Oval 54"/>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81" name="Oval 55"/>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82" name="Oval 56"/>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83" name="Oval 57"/>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84" name="Oval 58"/>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85" name="Oval 59"/>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86" name="Oval 60"/>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87" name="Oval 61"/>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7469" name="Group 62"/>
              <p:cNvGrpSpPr>
                <a:grpSpLocks/>
              </p:cNvGrpSpPr>
              <p:nvPr/>
            </p:nvGrpSpPr>
            <p:grpSpPr bwMode="auto">
              <a:xfrm>
                <a:off x="3021" y="1558"/>
                <a:ext cx="186" cy="186"/>
                <a:chOff x="2628" y="1296"/>
                <a:chExt cx="186" cy="186"/>
              </a:xfrm>
            </p:grpSpPr>
            <p:sp>
              <p:nvSpPr>
                <p:cNvPr id="17470" name="Oval 63"/>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71" name="Oval 64"/>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72" name="Oval 65"/>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73" name="Oval 66"/>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74" name="Oval 67"/>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75" name="Oval 68"/>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76" name="Oval 69"/>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77" name="Oval 70"/>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78" name="Oval 71"/>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grpSp>
          <p:nvGrpSpPr>
            <p:cNvPr id="17436" name="Group 72"/>
            <p:cNvGrpSpPr>
              <a:grpSpLocks/>
            </p:cNvGrpSpPr>
            <p:nvPr/>
          </p:nvGrpSpPr>
          <p:grpSpPr bwMode="auto">
            <a:xfrm>
              <a:off x="2509" y="1059"/>
              <a:ext cx="698" cy="191"/>
              <a:chOff x="2509" y="1553"/>
              <a:chExt cx="698" cy="191"/>
            </a:xfrm>
          </p:grpSpPr>
          <p:grpSp>
            <p:nvGrpSpPr>
              <p:cNvPr id="17437" name="Group 73"/>
              <p:cNvGrpSpPr>
                <a:grpSpLocks/>
              </p:cNvGrpSpPr>
              <p:nvPr/>
            </p:nvGrpSpPr>
            <p:grpSpPr bwMode="auto">
              <a:xfrm>
                <a:off x="2509" y="1554"/>
                <a:ext cx="186" cy="186"/>
                <a:chOff x="2628" y="1296"/>
                <a:chExt cx="186" cy="186"/>
              </a:xfrm>
            </p:grpSpPr>
            <p:sp>
              <p:nvSpPr>
                <p:cNvPr id="17458" name="Oval 74"/>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59" name="Oval 75"/>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60" name="Oval 76"/>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61" name="Oval 77"/>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62" name="Oval 78"/>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63" name="Oval 79"/>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64" name="Oval 80"/>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65" name="Oval 81"/>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66" name="Oval 82"/>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7438" name="Group 83"/>
              <p:cNvGrpSpPr>
                <a:grpSpLocks/>
              </p:cNvGrpSpPr>
              <p:nvPr/>
            </p:nvGrpSpPr>
            <p:grpSpPr bwMode="auto">
              <a:xfrm>
                <a:off x="2757" y="1553"/>
                <a:ext cx="186" cy="186"/>
                <a:chOff x="2628" y="1296"/>
                <a:chExt cx="186" cy="186"/>
              </a:xfrm>
            </p:grpSpPr>
            <p:sp>
              <p:nvSpPr>
                <p:cNvPr id="17449" name="Oval 84"/>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50" name="Oval 85"/>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51" name="Oval 86"/>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52" name="Oval 87"/>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53" name="Oval 88"/>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54" name="Oval 89"/>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55" name="Oval 90"/>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56" name="Oval 91"/>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57" name="Oval 92"/>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7439" name="Group 93"/>
              <p:cNvGrpSpPr>
                <a:grpSpLocks/>
              </p:cNvGrpSpPr>
              <p:nvPr/>
            </p:nvGrpSpPr>
            <p:grpSpPr bwMode="auto">
              <a:xfrm>
                <a:off x="3021" y="1558"/>
                <a:ext cx="186" cy="186"/>
                <a:chOff x="2628" y="1296"/>
                <a:chExt cx="186" cy="186"/>
              </a:xfrm>
            </p:grpSpPr>
            <p:sp>
              <p:nvSpPr>
                <p:cNvPr id="17440" name="Oval 94"/>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41" name="Oval 95"/>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42" name="Oval 96"/>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43" name="Oval 97"/>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44" name="Oval 98"/>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45" name="Oval 99"/>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46" name="Oval 100"/>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47" name="Oval 101"/>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7448" name="Oval 102"/>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grpSp>
      <p:sp>
        <p:nvSpPr>
          <p:cNvPr id="95491" name="Text Box 259"/>
          <p:cNvSpPr txBox="1">
            <a:spLocks noChangeArrowheads="1"/>
          </p:cNvSpPr>
          <p:nvPr/>
        </p:nvSpPr>
        <p:spPr bwMode="auto">
          <a:xfrm>
            <a:off x="5559425" y="3683000"/>
            <a:ext cx="1598613" cy="396875"/>
          </a:xfrm>
          <a:prstGeom prst="rect">
            <a:avLst/>
          </a:prstGeom>
          <a:noFill/>
          <a:ln w="9525">
            <a:noFill/>
            <a:miter lim="800000"/>
            <a:headEnd/>
            <a:tailEnd/>
          </a:ln>
        </p:spPr>
        <p:txBody>
          <a:bodyPr wrap="none">
            <a:spAutoFit/>
          </a:bodyPr>
          <a:lstStyle/>
          <a:p>
            <a:r>
              <a:rPr lang="en-US" sz="2000">
                <a:latin typeface="Lucida Sans Unicode" pitchFamily="34" charset="0"/>
              </a:rPr>
              <a:t>Abstraction</a:t>
            </a:r>
          </a:p>
        </p:txBody>
      </p:sp>
      <p:sp>
        <p:nvSpPr>
          <p:cNvPr id="95499" name="Oval 267"/>
          <p:cNvSpPr>
            <a:spLocks noChangeArrowheads="1"/>
          </p:cNvSpPr>
          <p:nvPr/>
        </p:nvSpPr>
        <p:spPr bwMode="auto">
          <a:xfrm>
            <a:off x="5295900" y="3205163"/>
            <a:ext cx="493713" cy="312737"/>
          </a:xfrm>
          <a:prstGeom prst="ellipse">
            <a:avLst/>
          </a:prstGeom>
          <a:solidFill>
            <a:srgbClr val="3333CC">
              <a:alpha val="50195"/>
            </a:srgbClr>
          </a:solidFill>
          <a:ln w="38100">
            <a:solidFill>
              <a:srgbClr val="3333CC"/>
            </a:solidFill>
            <a:round/>
            <a:headEnd/>
            <a:tailEnd/>
          </a:ln>
        </p:spPr>
        <p:txBody>
          <a:bodyPr wrap="none" anchor="ctr"/>
          <a:lstStyle/>
          <a:p>
            <a:endParaRPr lang="en-US"/>
          </a:p>
        </p:txBody>
      </p:sp>
      <p:sp>
        <p:nvSpPr>
          <p:cNvPr id="95500" name="Oval 268"/>
          <p:cNvSpPr>
            <a:spLocks noChangeArrowheads="1"/>
          </p:cNvSpPr>
          <p:nvPr/>
        </p:nvSpPr>
        <p:spPr bwMode="auto">
          <a:xfrm>
            <a:off x="1874838" y="3184525"/>
            <a:ext cx="493712" cy="312738"/>
          </a:xfrm>
          <a:prstGeom prst="ellipse">
            <a:avLst/>
          </a:prstGeom>
          <a:solidFill>
            <a:srgbClr val="3333CC">
              <a:alpha val="50195"/>
            </a:srgbClr>
          </a:solidFill>
          <a:ln w="38100">
            <a:solidFill>
              <a:srgbClr val="3333CC"/>
            </a:solidFill>
            <a:round/>
            <a:headEnd/>
            <a:tailEnd/>
          </a:ln>
        </p:spPr>
        <p:txBody>
          <a:bodyPr wrap="none" anchor="ctr"/>
          <a:lstStyle/>
          <a:p>
            <a:endParaRPr lang="en-US"/>
          </a:p>
        </p:txBody>
      </p:sp>
      <p:sp>
        <p:nvSpPr>
          <p:cNvPr id="95503" name="Line 271"/>
          <p:cNvSpPr>
            <a:spLocks noChangeShapeType="1"/>
          </p:cNvSpPr>
          <p:nvPr/>
        </p:nvSpPr>
        <p:spPr bwMode="auto">
          <a:xfrm>
            <a:off x="2851150" y="3406775"/>
            <a:ext cx="368300" cy="6350"/>
          </a:xfrm>
          <a:prstGeom prst="line">
            <a:avLst/>
          </a:prstGeom>
          <a:noFill/>
          <a:ln w="9525">
            <a:solidFill>
              <a:schemeClr val="tx1"/>
            </a:solidFill>
            <a:prstDash val="dash"/>
            <a:round/>
            <a:headEnd/>
            <a:tailEnd type="triangle" w="med" len="med"/>
          </a:ln>
        </p:spPr>
        <p:txBody>
          <a:bodyPr/>
          <a:lstStyle/>
          <a:p>
            <a:endParaRPr lang="en-US"/>
          </a:p>
        </p:txBody>
      </p:sp>
      <p:sp>
        <p:nvSpPr>
          <p:cNvPr id="95505" name="Rectangle 273"/>
          <p:cNvSpPr>
            <a:spLocks noChangeArrowheads="1"/>
          </p:cNvSpPr>
          <p:nvPr/>
        </p:nvSpPr>
        <p:spPr bwMode="auto">
          <a:xfrm>
            <a:off x="1074738" y="4332288"/>
            <a:ext cx="7289800" cy="2235200"/>
          </a:xfrm>
          <a:prstGeom prst="rect">
            <a:avLst/>
          </a:prstGeom>
          <a:noFill/>
          <a:ln w="9525">
            <a:noFill/>
            <a:miter lim="800000"/>
            <a:headEnd/>
            <a:tailEnd/>
          </a:ln>
        </p:spPr>
        <p:txBody>
          <a:bodyPr/>
          <a:lstStyle/>
          <a:p>
            <a:pPr marL="342900" indent="-342900">
              <a:spcBef>
                <a:spcPct val="20000"/>
              </a:spcBef>
              <a:buFontTx/>
              <a:buChar char="•"/>
            </a:pPr>
            <a:r>
              <a:rPr lang="en-US" sz="2000">
                <a:solidFill>
                  <a:schemeClr val="accent2"/>
                </a:solidFill>
                <a:latin typeface="Lucida Sans Unicode" pitchFamily="34" charset="0"/>
              </a:rPr>
              <a:t>Abstraction:  </a:t>
            </a:r>
            <a:r>
              <a:rPr lang="en-US" sz="2000" b="1" i="1">
                <a:solidFill>
                  <a:srgbClr val="CC0099"/>
                </a:solidFill>
                <a:latin typeface="Lucida Sans Unicode" pitchFamily="34" charset="0"/>
              </a:rPr>
              <a:t>Predicates</a:t>
            </a:r>
            <a:r>
              <a:rPr lang="en-US" sz="2000">
                <a:solidFill>
                  <a:schemeClr val="accent2"/>
                </a:solidFill>
                <a:latin typeface="Lucida Sans Unicode" pitchFamily="34" charset="0"/>
              </a:rPr>
              <a:t> on program state</a:t>
            </a:r>
          </a:p>
          <a:p>
            <a:pPr marL="742950" lvl="1" indent="-285750">
              <a:spcBef>
                <a:spcPct val="20000"/>
              </a:spcBef>
              <a:buFontTx/>
              <a:buChar char="–"/>
            </a:pPr>
            <a:r>
              <a:rPr lang="en-US">
                <a:solidFill>
                  <a:schemeClr val="accent2"/>
                </a:solidFill>
                <a:latin typeface="Lucida Sans Unicode" pitchFamily="34" charset="0"/>
              </a:rPr>
              <a:t>Signs: 		</a:t>
            </a:r>
            <a:r>
              <a:rPr lang="en-US" b="1" i="1">
                <a:solidFill>
                  <a:srgbClr val="80AE00"/>
                </a:solidFill>
                <a:latin typeface="Lucida Sans Unicode" pitchFamily="34" charset="0"/>
              </a:rPr>
              <a:t>x &gt; 0</a:t>
            </a:r>
          </a:p>
          <a:p>
            <a:pPr marL="742950" lvl="1" indent="-285750">
              <a:spcBef>
                <a:spcPct val="20000"/>
              </a:spcBef>
              <a:buFontTx/>
              <a:buChar char="–"/>
            </a:pPr>
            <a:r>
              <a:rPr lang="en-US">
                <a:solidFill>
                  <a:schemeClr val="accent2"/>
                </a:solidFill>
                <a:latin typeface="Lucida Sans Unicode" pitchFamily="34" charset="0"/>
              </a:rPr>
              <a:t>Aliasing:		</a:t>
            </a:r>
            <a:r>
              <a:rPr lang="en-US" b="1" i="1">
                <a:solidFill>
                  <a:srgbClr val="80AE00"/>
                </a:solidFill>
                <a:latin typeface="Lucida Sans Unicode" pitchFamily="34" charset="0"/>
              </a:rPr>
              <a:t>&amp;x </a:t>
            </a:r>
            <a:r>
              <a:rPr lang="en-US" b="1" i="1">
                <a:solidFill>
                  <a:srgbClr val="80AE00"/>
                </a:solidFill>
                <a:latin typeface="Lucida Sans Unicode" pitchFamily="34" charset="0"/>
                <a:sym typeface="Symbol" pitchFamily="18" charset="2"/>
              </a:rPr>
              <a:t></a:t>
            </a:r>
            <a:r>
              <a:rPr lang="en-US" b="1" i="1">
                <a:solidFill>
                  <a:srgbClr val="80AE00"/>
                </a:solidFill>
                <a:latin typeface="Lucida Sans Unicode" pitchFamily="34" charset="0"/>
              </a:rPr>
              <a:t> &amp;y</a:t>
            </a:r>
          </a:p>
          <a:p>
            <a:pPr marL="342900" indent="-342900">
              <a:spcBef>
                <a:spcPct val="20000"/>
              </a:spcBef>
              <a:buFontTx/>
              <a:buChar char="•"/>
            </a:pPr>
            <a:endParaRPr lang="en-US" sz="2000" b="1" i="1">
              <a:solidFill>
                <a:srgbClr val="80AE00"/>
              </a:solidFill>
              <a:latin typeface="Lucida Sans Unicode" pitchFamily="34" charset="0"/>
            </a:endParaRPr>
          </a:p>
          <a:p>
            <a:pPr marL="342900" indent="-342900">
              <a:spcBef>
                <a:spcPct val="20000"/>
              </a:spcBef>
              <a:buFontTx/>
              <a:buChar char="•"/>
            </a:pPr>
            <a:r>
              <a:rPr lang="en-US" sz="2000">
                <a:solidFill>
                  <a:schemeClr val="accent2"/>
                </a:solidFill>
                <a:latin typeface="Lucida Sans Unicode" pitchFamily="34" charset="0"/>
              </a:rPr>
              <a:t>States satisfying the same predicates are equivalent</a:t>
            </a:r>
          </a:p>
          <a:p>
            <a:pPr marL="742950" lvl="1" indent="-285750">
              <a:spcBef>
                <a:spcPct val="20000"/>
              </a:spcBef>
              <a:buFontTx/>
              <a:buChar char="–"/>
            </a:pPr>
            <a:r>
              <a:rPr lang="en-US">
                <a:solidFill>
                  <a:schemeClr val="accent2"/>
                </a:solidFill>
                <a:latin typeface="Lucida Sans Unicode" pitchFamily="34" charset="0"/>
              </a:rPr>
              <a:t>Merged into single abstract state</a:t>
            </a:r>
            <a:r>
              <a:rPr lang="en-US" sz="1400">
                <a:solidFill>
                  <a:schemeClr val="accent2"/>
                </a:solidFill>
                <a:latin typeface="Lucida Sans Unicode" pitchFamily="34" charset="0"/>
              </a:rPr>
              <a:t>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53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50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53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524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53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5366"/>
                                        </p:tgtEl>
                                        <p:attrNameLst>
                                          <p:attrName>style.visibility</p:attrName>
                                        </p:attrNameLst>
                                      </p:cBhvr>
                                      <p:to>
                                        <p:strVal val="visible"/>
                                      </p:to>
                                    </p:set>
                                    <p:animEffect transition="in" filter="fade">
                                      <p:cBhvr>
                                        <p:cTn id="27" dur="500"/>
                                        <p:tgtEl>
                                          <p:spTgt spid="9536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5367"/>
                                        </p:tgtEl>
                                        <p:attrNameLst>
                                          <p:attrName>style.visibility</p:attrName>
                                        </p:attrNameLst>
                                      </p:cBhvr>
                                      <p:to>
                                        <p:strVal val="visible"/>
                                      </p:to>
                                    </p:set>
                                    <p:animEffect transition="in" filter="fade">
                                      <p:cBhvr>
                                        <p:cTn id="30" dur="500"/>
                                        <p:tgtEl>
                                          <p:spTgt spid="9536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5368"/>
                                        </p:tgtEl>
                                        <p:attrNameLst>
                                          <p:attrName>style.visibility</p:attrName>
                                        </p:attrNameLst>
                                      </p:cBhvr>
                                      <p:to>
                                        <p:strVal val="visible"/>
                                      </p:to>
                                    </p:set>
                                    <p:animEffect transition="in" filter="fade">
                                      <p:cBhvr>
                                        <p:cTn id="33" dur="500"/>
                                        <p:tgtEl>
                                          <p:spTgt spid="9536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95364"/>
                                        </p:tgtEl>
                                        <p:attrNameLst>
                                          <p:attrName>style.visibility</p:attrName>
                                        </p:attrNameLst>
                                      </p:cBhvr>
                                      <p:to>
                                        <p:strVal val="visible"/>
                                      </p:to>
                                    </p:set>
                                    <p:animEffect transition="in" filter="fade">
                                      <p:cBhvr>
                                        <p:cTn id="36" dur="500"/>
                                        <p:tgtEl>
                                          <p:spTgt spid="95364"/>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536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536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536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537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5503"/>
                                        </p:tgtEl>
                                        <p:attrNameLst>
                                          <p:attrName>style.visibility</p:attrName>
                                        </p:attrNameLst>
                                      </p:cBhvr>
                                      <p:to>
                                        <p:strVal val="visible"/>
                                      </p:to>
                                    </p:set>
                                  </p:childTnLst>
                                </p:cTn>
                              </p:par>
                              <p:par>
                                <p:cTn id="51" presetID="1" presetClass="exit" presetSubtype="0" fill="hold" grpId="1" nodeType="withEffect">
                                  <p:stCondLst>
                                    <p:cond delay="0"/>
                                  </p:stCondLst>
                                  <p:childTnLst>
                                    <p:set>
                                      <p:cBhvr>
                                        <p:cTn id="52" dur="1" fill="hold">
                                          <p:stCondLst>
                                            <p:cond delay="0"/>
                                          </p:stCondLst>
                                        </p:cTn>
                                        <p:tgtEl>
                                          <p:spTgt spid="95367"/>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95366"/>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95368"/>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5508"/>
                                        </p:tgtEl>
                                        <p:attrNameLst>
                                          <p:attrName>style.visibility</p:attrName>
                                        </p:attrNameLst>
                                      </p:cBhvr>
                                      <p:to>
                                        <p:strVal val="visible"/>
                                      </p:to>
                                    </p:set>
                                  </p:childTnLst>
                                </p:cTn>
                              </p:par>
                            </p:childTnLst>
                          </p:cTn>
                        </p:par>
                        <p:par>
                          <p:cTn id="61" fill="hold">
                            <p:stCondLst>
                              <p:cond delay="0"/>
                            </p:stCondLst>
                            <p:childTnLst>
                              <p:par>
                                <p:cTn id="62" presetID="1" presetClass="entr" presetSubtype="0" fill="hold" grpId="0" nodeType="afterEffect">
                                  <p:stCondLst>
                                    <p:cond delay="0"/>
                                  </p:stCondLst>
                                  <p:childTnLst>
                                    <p:set>
                                      <p:cBhvr>
                                        <p:cTn id="63" dur="1" fill="hold">
                                          <p:stCondLst>
                                            <p:cond delay="0"/>
                                          </p:stCondLst>
                                        </p:cTn>
                                        <p:tgtEl>
                                          <p:spTgt spid="95499"/>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95395"/>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10"/>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95491"/>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95505">
                                            <p:txEl>
                                              <p:pRg st="0" end="0"/>
                                            </p:txEl>
                                          </p:spTgt>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95505">
                                            <p:txEl>
                                              <p:pRg st="1" end="1"/>
                                            </p:txEl>
                                          </p:spTgt>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95505">
                                            <p:txEl>
                                              <p:pRg st="2" end="2"/>
                                            </p:txEl>
                                          </p:spTgt>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2"/>
                                        </p:tgtEl>
                                        <p:attrNameLst>
                                          <p:attrName>style.visibility</p:attrName>
                                        </p:attrNameLst>
                                      </p:cBhvr>
                                      <p:to>
                                        <p:strVal val="visible"/>
                                      </p:to>
                                    </p:set>
                                    <p:animEffect transition="in" filter="fade">
                                      <p:cBhvr>
                                        <p:cTn id="86" dur="1000"/>
                                        <p:tgtEl>
                                          <p:spTgt spid="2"/>
                                        </p:tgtEl>
                                      </p:cBhvr>
                                    </p:animEffect>
                                  </p:childTnLst>
                                </p:cTn>
                              </p:par>
                              <p:par>
                                <p:cTn id="87" presetID="1" presetClass="entr" presetSubtype="0" fill="hold" nodeType="withEffect">
                                  <p:stCondLst>
                                    <p:cond delay="0"/>
                                  </p:stCondLst>
                                  <p:childTnLst>
                                    <p:set>
                                      <p:cBhvr>
                                        <p:cTn id="88" dur="1" fill="hold">
                                          <p:stCondLst>
                                            <p:cond delay="0"/>
                                          </p:stCondLst>
                                        </p:cTn>
                                        <p:tgtEl>
                                          <p:spTgt spid="95505">
                                            <p:txEl>
                                              <p:pRg st="4" end="4"/>
                                            </p:txEl>
                                          </p:spTgt>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9550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508" grpId="0" animBg="1"/>
      <p:bldP spid="95239" grpId="0" animBg="1"/>
      <p:bldP spid="95240" grpId="0" animBg="1"/>
      <p:bldP spid="95335" grpId="0"/>
      <p:bldP spid="95336" grpId="0"/>
      <p:bldP spid="95361" grpId="0"/>
      <p:bldP spid="95362" grpId="0" animBg="1"/>
      <p:bldP spid="95363" grpId="0" animBg="1"/>
      <p:bldP spid="95364" grpId="0" animBg="1"/>
      <p:bldP spid="95366" grpId="0" animBg="1"/>
      <p:bldP spid="95366" grpId="1" animBg="1"/>
      <p:bldP spid="95367" grpId="0" animBg="1"/>
      <p:bldP spid="95367" grpId="1" animBg="1"/>
      <p:bldP spid="95368" grpId="0" animBg="1"/>
      <p:bldP spid="95368" grpId="1" animBg="1"/>
      <p:bldP spid="95369" grpId="0" animBg="1"/>
      <p:bldP spid="95370" grpId="0" animBg="1"/>
      <p:bldP spid="95395" grpId="0" animBg="1"/>
      <p:bldP spid="95491" grpId="0"/>
      <p:bldP spid="95499" grpId="0" animBg="1"/>
      <p:bldP spid="95500" grpId="0" animBg="1"/>
      <p:bldP spid="9550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28638" y="649288"/>
            <a:ext cx="8229600" cy="911225"/>
          </a:xfrm>
        </p:spPr>
        <p:txBody>
          <a:bodyPr/>
          <a:lstStyle/>
          <a:p>
            <a:pPr algn="l" eaLnBrk="1" hangingPunct="1"/>
            <a:r>
              <a:rPr lang="en-US" sz="2800" smtClean="0"/>
              <a:t>(Predicate) Abstraction: A crash course</a:t>
            </a:r>
          </a:p>
        </p:txBody>
      </p:sp>
      <p:sp>
        <p:nvSpPr>
          <p:cNvPr id="18435" name="Rectangle 3"/>
          <p:cNvSpPr>
            <a:spLocks noChangeArrowheads="1"/>
          </p:cNvSpPr>
          <p:nvPr/>
        </p:nvSpPr>
        <p:spPr bwMode="auto">
          <a:xfrm>
            <a:off x="1846263" y="1676400"/>
            <a:ext cx="2019300" cy="1873250"/>
          </a:xfrm>
          <a:prstGeom prst="rect">
            <a:avLst/>
          </a:prstGeom>
          <a:noFill/>
          <a:ln w="9525">
            <a:solidFill>
              <a:schemeClr val="tx1"/>
            </a:solidFill>
            <a:miter lim="800000"/>
            <a:headEnd/>
            <a:tailEnd/>
          </a:ln>
        </p:spPr>
        <p:txBody>
          <a:bodyPr wrap="none" anchor="ctr"/>
          <a:lstStyle/>
          <a:p>
            <a:endParaRPr lang="en-US"/>
          </a:p>
        </p:txBody>
      </p:sp>
      <p:sp>
        <p:nvSpPr>
          <p:cNvPr id="18436" name="Oval 4"/>
          <p:cNvSpPr>
            <a:spLocks noChangeArrowheads="1"/>
          </p:cNvSpPr>
          <p:nvPr/>
        </p:nvSpPr>
        <p:spPr bwMode="auto">
          <a:xfrm>
            <a:off x="2819400" y="1692275"/>
            <a:ext cx="1041400" cy="684213"/>
          </a:xfrm>
          <a:prstGeom prst="ellipse">
            <a:avLst/>
          </a:prstGeom>
          <a:gradFill rotWithShape="1">
            <a:gsLst>
              <a:gs pos="0">
                <a:srgbClr val="A20000"/>
              </a:gs>
              <a:gs pos="100000">
                <a:srgbClr val="FF0000">
                  <a:alpha val="50000"/>
                </a:srgbClr>
              </a:gs>
            </a:gsLst>
            <a:lin ang="2700000" scaled="1"/>
          </a:gradFill>
          <a:ln w="9525">
            <a:noFill/>
            <a:round/>
            <a:headEnd/>
            <a:tailEnd/>
          </a:ln>
        </p:spPr>
        <p:txBody>
          <a:bodyPr wrap="none" anchor="ctr"/>
          <a:lstStyle/>
          <a:p>
            <a:endParaRPr lang="en-US"/>
          </a:p>
        </p:txBody>
      </p:sp>
      <p:sp>
        <p:nvSpPr>
          <p:cNvPr id="18437" name="Text Box 5"/>
          <p:cNvSpPr txBox="1">
            <a:spLocks noChangeArrowheads="1"/>
          </p:cNvSpPr>
          <p:nvPr/>
        </p:nvSpPr>
        <p:spPr bwMode="auto">
          <a:xfrm>
            <a:off x="635000" y="3133725"/>
            <a:ext cx="1009650" cy="457200"/>
          </a:xfrm>
          <a:prstGeom prst="rect">
            <a:avLst/>
          </a:prstGeom>
          <a:noFill/>
          <a:ln w="9525">
            <a:noFill/>
            <a:miter lim="800000"/>
            <a:headEnd/>
            <a:tailEnd/>
          </a:ln>
        </p:spPr>
        <p:txBody>
          <a:bodyPr wrap="none">
            <a:spAutoFit/>
          </a:bodyPr>
          <a:lstStyle/>
          <a:p>
            <a:r>
              <a:rPr lang="en-US" sz="2400">
                <a:solidFill>
                  <a:srgbClr val="3333CC"/>
                </a:solidFill>
                <a:latin typeface="Lucida Sans Unicode" pitchFamily="34" charset="0"/>
              </a:rPr>
              <a:t>Initial</a:t>
            </a:r>
          </a:p>
        </p:txBody>
      </p:sp>
      <p:sp>
        <p:nvSpPr>
          <p:cNvPr id="18438" name="Rectangle 6"/>
          <p:cNvSpPr>
            <a:spLocks noChangeArrowheads="1"/>
          </p:cNvSpPr>
          <p:nvPr/>
        </p:nvSpPr>
        <p:spPr bwMode="auto">
          <a:xfrm>
            <a:off x="3919538" y="1801813"/>
            <a:ext cx="912812" cy="457200"/>
          </a:xfrm>
          <a:prstGeom prst="rect">
            <a:avLst/>
          </a:prstGeom>
          <a:noFill/>
          <a:ln w="9525">
            <a:noFill/>
            <a:miter lim="800000"/>
            <a:headEnd/>
            <a:tailEnd/>
          </a:ln>
        </p:spPr>
        <p:txBody>
          <a:bodyPr wrap="none">
            <a:spAutoFit/>
          </a:bodyPr>
          <a:lstStyle/>
          <a:p>
            <a:r>
              <a:rPr lang="en-US" sz="2400">
                <a:solidFill>
                  <a:srgbClr val="F01237"/>
                </a:solidFill>
                <a:latin typeface="Lucida Sans Unicode" pitchFamily="34" charset="0"/>
              </a:rPr>
              <a:t>Error</a:t>
            </a:r>
          </a:p>
        </p:txBody>
      </p:sp>
      <p:sp>
        <p:nvSpPr>
          <p:cNvPr id="18439" name="Text Box 7"/>
          <p:cNvSpPr txBox="1">
            <a:spLocks noChangeArrowheads="1"/>
          </p:cNvSpPr>
          <p:nvPr/>
        </p:nvSpPr>
        <p:spPr bwMode="auto">
          <a:xfrm>
            <a:off x="1484313" y="3675063"/>
            <a:ext cx="2698750" cy="396875"/>
          </a:xfrm>
          <a:prstGeom prst="rect">
            <a:avLst/>
          </a:prstGeom>
          <a:noFill/>
          <a:ln w="9525">
            <a:noFill/>
            <a:miter lim="800000"/>
            <a:headEnd/>
            <a:tailEnd/>
          </a:ln>
        </p:spPr>
        <p:txBody>
          <a:bodyPr wrap="none">
            <a:spAutoFit/>
          </a:bodyPr>
          <a:lstStyle/>
          <a:p>
            <a:r>
              <a:rPr lang="en-US" sz="2000">
                <a:latin typeface="Lucida Sans Unicode" pitchFamily="34" charset="0"/>
              </a:rPr>
              <a:t>Program State Space</a:t>
            </a:r>
          </a:p>
        </p:txBody>
      </p:sp>
      <p:sp>
        <p:nvSpPr>
          <p:cNvPr id="18440" name="Freeform 8"/>
          <p:cNvSpPr>
            <a:spLocks/>
          </p:cNvSpPr>
          <p:nvPr/>
        </p:nvSpPr>
        <p:spPr bwMode="auto">
          <a:xfrm>
            <a:off x="1851025" y="2562225"/>
            <a:ext cx="1090613" cy="974725"/>
          </a:xfrm>
          <a:custGeom>
            <a:avLst/>
            <a:gdLst>
              <a:gd name="T0" fmla="*/ 0 w 408"/>
              <a:gd name="T1" fmla="*/ 2147483647 h 363"/>
              <a:gd name="T2" fmla="*/ 0 w 408"/>
              <a:gd name="T3" fmla="*/ 0 h 363"/>
              <a:gd name="T4" fmla="*/ 2147483647 w 408"/>
              <a:gd name="T5" fmla="*/ 2147483647 h 363"/>
              <a:gd name="T6" fmla="*/ 2147483647 w 408"/>
              <a:gd name="T7" fmla="*/ 2147483647 h 363"/>
              <a:gd name="T8" fmla="*/ 0 w 408"/>
              <a:gd name="T9" fmla="*/ 2147483647 h 363"/>
              <a:gd name="T10" fmla="*/ 0 60000 65536"/>
              <a:gd name="T11" fmla="*/ 0 60000 65536"/>
              <a:gd name="T12" fmla="*/ 0 60000 65536"/>
              <a:gd name="T13" fmla="*/ 0 60000 65536"/>
              <a:gd name="T14" fmla="*/ 0 60000 65536"/>
              <a:gd name="T15" fmla="*/ 0 w 408"/>
              <a:gd name="T16" fmla="*/ 0 h 363"/>
              <a:gd name="T17" fmla="*/ 408 w 408"/>
              <a:gd name="T18" fmla="*/ 363 h 363"/>
            </a:gdLst>
            <a:ahLst/>
            <a:cxnLst>
              <a:cxn ang="T10">
                <a:pos x="T0" y="T1"/>
              </a:cxn>
              <a:cxn ang="T11">
                <a:pos x="T2" y="T3"/>
              </a:cxn>
              <a:cxn ang="T12">
                <a:pos x="T4" y="T5"/>
              </a:cxn>
              <a:cxn ang="T13">
                <a:pos x="T6" y="T7"/>
              </a:cxn>
              <a:cxn ang="T14">
                <a:pos x="T8" y="T9"/>
              </a:cxn>
            </a:cxnLst>
            <a:rect l="T15" t="T16" r="T17" b="T18"/>
            <a:pathLst>
              <a:path w="408" h="363">
                <a:moveTo>
                  <a:pt x="0" y="363"/>
                </a:moveTo>
                <a:lnTo>
                  <a:pt x="0" y="0"/>
                </a:lnTo>
                <a:lnTo>
                  <a:pt x="318" y="46"/>
                </a:lnTo>
                <a:lnTo>
                  <a:pt x="408" y="363"/>
                </a:lnTo>
                <a:lnTo>
                  <a:pt x="0" y="363"/>
                </a:lnTo>
                <a:close/>
              </a:path>
            </a:pathLst>
          </a:custGeom>
          <a:gradFill rotWithShape="1">
            <a:gsLst>
              <a:gs pos="0">
                <a:srgbClr val="A6A6FF"/>
              </a:gs>
              <a:gs pos="100000">
                <a:srgbClr val="0000FF">
                  <a:alpha val="0"/>
                </a:srgbClr>
              </a:gs>
            </a:gsLst>
            <a:lin ang="2700000" scaled="1"/>
          </a:gradFill>
          <a:ln w="38100">
            <a:solidFill>
              <a:srgbClr val="0000FF"/>
            </a:solidFill>
            <a:round/>
            <a:headEnd/>
            <a:tailEnd/>
          </a:ln>
        </p:spPr>
        <p:txBody>
          <a:bodyPr/>
          <a:lstStyle/>
          <a:p>
            <a:endParaRPr lang="en-US"/>
          </a:p>
        </p:txBody>
      </p:sp>
      <p:sp>
        <p:nvSpPr>
          <p:cNvPr id="18441" name="Freeform 9"/>
          <p:cNvSpPr>
            <a:spLocks/>
          </p:cNvSpPr>
          <p:nvPr/>
        </p:nvSpPr>
        <p:spPr bwMode="auto">
          <a:xfrm>
            <a:off x="1849438" y="2765425"/>
            <a:ext cx="893762" cy="769938"/>
          </a:xfrm>
          <a:custGeom>
            <a:avLst/>
            <a:gdLst>
              <a:gd name="T0" fmla="*/ 0 w 408"/>
              <a:gd name="T1" fmla="*/ 2147483647 h 363"/>
              <a:gd name="T2" fmla="*/ 0 w 408"/>
              <a:gd name="T3" fmla="*/ 0 h 363"/>
              <a:gd name="T4" fmla="*/ 2147483647 w 408"/>
              <a:gd name="T5" fmla="*/ 2147483647 h 363"/>
              <a:gd name="T6" fmla="*/ 2147483647 w 408"/>
              <a:gd name="T7" fmla="*/ 2147483647 h 363"/>
              <a:gd name="T8" fmla="*/ 0 w 408"/>
              <a:gd name="T9" fmla="*/ 2147483647 h 363"/>
              <a:gd name="T10" fmla="*/ 0 60000 65536"/>
              <a:gd name="T11" fmla="*/ 0 60000 65536"/>
              <a:gd name="T12" fmla="*/ 0 60000 65536"/>
              <a:gd name="T13" fmla="*/ 0 60000 65536"/>
              <a:gd name="T14" fmla="*/ 0 60000 65536"/>
              <a:gd name="T15" fmla="*/ 0 w 408"/>
              <a:gd name="T16" fmla="*/ 0 h 363"/>
              <a:gd name="T17" fmla="*/ 408 w 408"/>
              <a:gd name="T18" fmla="*/ 363 h 363"/>
            </a:gdLst>
            <a:ahLst/>
            <a:cxnLst>
              <a:cxn ang="T10">
                <a:pos x="T0" y="T1"/>
              </a:cxn>
              <a:cxn ang="T11">
                <a:pos x="T2" y="T3"/>
              </a:cxn>
              <a:cxn ang="T12">
                <a:pos x="T4" y="T5"/>
              </a:cxn>
              <a:cxn ang="T13">
                <a:pos x="T6" y="T7"/>
              </a:cxn>
              <a:cxn ang="T14">
                <a:pos x="T8" y="T9"/>
              </a:cxn>
            </a:cxnLst>
            <a:rect l="T15" t="T16" r="T17" b="T18"/>
            <a:pathLst>
              <a:path w="408" h="363">
                <a:moveTo>
                  <a:pt x="0" y="363"/>
                </a:moveTo>
                <a:lnTo>
                  <a:pt x="0" y="0"/>
                </a:lnTo>
                <a:lnTo>
                  <a:pt x="318" y="46"/>
                </a:lnTo>
                <a:lnTo>
                  <a:pt x="408" y="363"/>
                </a:lnTo>
                <a:lnTo>
                  <a:pt x="0" y="363"/>
                </a:lnTo>
                <a:close/>
              </a:path>
            </a:pathLst>
          </a:custGeom>
          <a:gradFill rotWithShape="1">
            <a:gsLst>
              <a:gs pos="0">
                <a:srgbClr val="A6A6FF"/>
              </a:gs>
              <a:gs pos="100000">
                <a:srgbClr val="0000FF">
                  <a:alpha val="0"/>
                </a:srgbClr>
              </a:gs>
            </a:gsLst>
            <a:lin ang="2700000" scaled="1"/>
          </a:gradFill>
          <a:ln w="38100">
            <a:solidFill>
              <a:srgbClr val="0000FF"/>
            </a:solidFill>
            <a:round/>
            <a:headEnd/>
            <a:tailEnd/>
          </a:ln>
        </p:spPr>
        <p:txBody>
          <a:bodyPr/>
          <a:lstStyle/>
          <a:p>
            <a:endParaRPr lang="en-US"/>
          </a:p>
        </p:txBody>
      </p:sp>
      <p:sp>
        <p:nvSpPr>
          <p:cNvPr id="18442" name="Freeform 10"/>
          <p:cNvSpPr>
            <a:spLocks/>
          </p:cNvSpPr>
          <p:nvPr/>
        </p:nvSpPr>
        <p:spPr bwMode="auto">
          <a:xfrm>
            <a:off x="1885950" y="2944813"/>
            <a:ext cx="647700" cy="576262"/>
          </a:xfrm>
          <a:custGeom>
            <a:avLst/>
            <a:gdLst>
              <a:gd name="T0" fmla="*/ 0 w 408"/>
              <a:gd name="T1" fmla="*/ 2147483647 h 363"/>
              <a:gd name="T2" fmla="*/ 0 w 408"/>
              <a:gd name="T3" fmla="*/ 0 h 363"/>
              <a:gd name="T4" fmla="*/ 2147483647 w 408"/>
              <a:gd name="T5" fmla="*/ 2147483647 h 363"/>
              <a:gd name="T6" fmla="*/ 2147483647 w 408"/>
              <a:gd name="T7" fmla="*/ 2147483647 h 363"/>
              <a:gd name="T8" fmla="*/ 0 w 408"/>
              <a:gd name="T9" fmla="*/ 2147483647 h 363"/>
              <a:gd name="T10" fmla="*/ 0 60000 65536"/>
              <a:gd name="T11" fmla="*/ 0 60000 65536"/>
              <a:gd name="T12" fmla="*/ 0 60000 65536"/>
              <a:gd name="T13" fmla="*/ 0 60000 65536"/>
              <a:gd name="T14" fmla="*/ 0 60000 65536"/>
              <a:gd name="T15" fmla="*/ 0 w 408"/>
              <a:gd name="T16" fmla="*/ 0 h 363"/>
              <a:gd name="T17" fmla="*/ 408 w 408"/>
              <a:gd name="T18" fmla="*/ 363 h 363"/>
            </a:gdLst>
            <a:ahLst/>
            <a:cxnLst>
              <a:cxn ang="T10">
                <a:pos x="T0" y="T1"/>
              </a:cxn>
              <a:cxn ang="T11">
                <a:pos x="T2" y="T3"/>
              </a:cxn>
              <a:cxn ang="T12">
                <a:pos x="T4" y="T5"/>
              </a:cxn>
              <a:cxn ang="T13">
                <a:pos x="T6" y="T7"/>
              </a:cxn>
              <a:cxn ang="T14">
                <a:pos x="T8" y="T9"/>
              </a:cxn>
            </a:cxnLst>
            <a:rect l="T15" t="T16" r="T17" b="T18"/>
            <a:pathLst>
              <a:path w="408" h="363">
                <a:moveTo>
                  <a:pt x="0" y="363"/>
                </a:moveTo>
                <a:lnTo>
                  <a:pt x="0" y="0"/>
                </a:lnTo>
                <a:lnTo>
                  <a:pt x="318" y="46"/>
                </a:lnTo>
                <a:lnTo>
                  <a:pt x="408" y="363"/>
                </a:lnTo>
                <a:lnTo>
                  <a:pt x="0" y="363"/>
                </a:lnTo>
                <a:close/>
              </a:path>
            </a:pathLst>
          </a:custGeom>
          <a:gradFill rotWithShape="1">
            <a:gsLst>
              <a:gs pos="0">
                <a:srgbClr val="A6A6FF"/>
              </a:gs>
              <a:gs pos="100000">
                <a:srgbClr val="0000FF">
                  <a:alpha val="0"/>
                </a:srgbClr>
              </a:gs>
            </a:gsLst>
            <a:lin ang="2700000" scaled="1"/>
          </a:gradFill>
          <a:ln w="38100">
            <a:solidFill>
              <a:srgbClr val="0000FF"/>
            </a:solidFill>
            <a:round/>
            <a:headEnd/>
            <a:tailEnd/>
          </a:ln>
        </p:spPr>
        <p:txBody>
          <a:bodyPr/>
          <a:lstStyle/>
          <a:p>
            <a:endParaRPr lang="en-US"/>
          </a:p>
        </p:txBody>
      </p:sp>
      <p:sp>
        <p:nvSpPr>
          <p:cNvPr id="18443" name="Line 11"/>
          <p:cNvSpPr>
            <a:spLocks noChangeShapeType="1"/>
          </p:cNvSpPr>
          <p:nvPr/>
        </p:nvSpPr>
        <p:spPr bwMode="auto">
          <a:xfrm flipV="1">
            <a:off x="2633663" y="2492375"/>
            <a:ext cx="247650" cy="295275"/>
          </a:xfrm>
          <a:prstGeom prst="line">
            <a:avLst/>
          </a:prstGeom>
          <a:noFill/>
          <a:ln w="9525">
            <a:solidFill>
              <a:schemeClr val="tx1"/>
            </a:solidFill>
            <a:prstDash val="dash"/>
            <a:round/>
            <a:headEnd/>
            <a:tailEnd type="triangle" w="med" len="med"/>
          </a:ln>
        </p:spPr>
        <p:txBody>
          <a:bodyPr/>
          <a:lstStyle/>
          <a:p>
            <a:endParaRPr lang="en-US"/>
          </a:p>
        </p:txBody>
      </p:sp>
      <p:sp>
        <p:nvSpPr>
          <p:cNvPr id="18444" name="Line 12"/>
          <p:cNvSpPr>
            <a:spLocks noChangeShapeType="1"/>
          </p:cNvSpPr>
          <p:nvPr/>
        </p:nvSpPr>
        <p:spPr bwMode="auto">
          <a:xfrm flipV="1">
            <a:off x="2016125" y="2341563"/>
            <a:ext cx="0" cy="355600"/>
          </a:xfrm>
          <a:prstGeom prst="line">
            <a:avLst/>
          </a:prstGeom>
          <a:noFill/>
          <a:ln w="9525">
            <a:solidFill>
              <a:schemeClr val="tx1"/>
            </a:solidFill>
            <a:prstDash val="dash"/>
            <a:round/>
            <a:headEnd/>
            <a:tailEnd type="triangle" w="med" len="med"/>
          </a:ln>
        </p:spPr>
        <p:txBody>
          <a:bodyPr/>
          <a:lstStyle/>
          <a:p>
            <a:endParaRPr lang="en-US"/>
          </a:p>
        </p:txBody>
      </p:sp>
      <p:grpSp>
        <p:nvGrpSpPr>
          <p:cNvPr id="18445" name="Group 13"/>
          <p:cNvGrpSpPr>
            <a:grpSpLocks/>
          </p:cNvGrpSpPr>
          <p:nvPr/>
        </p:nvGrpSpPr>
        <p:grpSpPr bwMode="auto">
          <a:xfrm>
            <a:off x="5270500" y="1670050"/>
            <a:ext cx="2028825" cy="1881188"/>
            <a:chOff x="1126" y="1566"/>
            <a:chExt cx="1185" cy="1175"/>
          </a:xfrm>
        </p:grpSpPr>
        <p:grpSp>
          <p:nvGrpSpPr>
            <p:cNvPr id="18650" name="Group 14"/>
            <p:cNvGrpSpPr>
              <a:grpSpLocks/>
            </p:cNvGrpSpPr>
            <p:nvPr/>
          </p:nvGrpSpPr>
          <p:grpSpPr bwMode="auto">
            <a:xfrm>
              <a:off x="1126" y="1574"/>
              <a:ext cx="1166" cy="1164"/>
              <a:chOff x="4032" y="2744"/>
              <a:chExt cx="1166" cy="1164"/>
            </a:xfrm>
          </p:grpSpPr>
          <p:sp useBgFill="1">
            <p:nvSpPr>
              <p:cNvPr id="18669" name="Rectangle 15"/>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18670" name="Line 16"/>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18671" name="Line 17"/>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18651" name="Group 18"/>
            <p:cNvGrpSpPr>
              <a:grpSpLocks/>
            </p:cNvGrpSpPr>
            <p:nvPr/>
          </p:nvGrpSpPr>
          <p:grpSpPr bwMode="auto">
            <a:xfrm>
              <a:off x="1129" y="1566"/>
              <a:ext cx="1182" cy="592"/>
              <a:chOff x="1126" y="1566"/>
              <a:chExt cx="1182" cy="592"/>
            </a:xfrm>
          </p:grpSpPr>
          <p:grpSp>
            <p:nvGrpSpPr>
              <p:cNvPr id="18661" name="Group 19"/>
              <p:cNvGrpSpPr>
                <a:grpSpLocks/>
              </p:cNvGrpSpPr>
              <p:nvPr/>
            </p:nvGrpSpPr>
            <p:grpSpPr bwMode="auto">
              <a:xfrm>
                <a:off x="1126" y="1566"/>
                <a:ext cx="591" cy="592"/>
                <a:chOff x="4032" y="2744"/>
                <a:chExt cx="1166" cy="1164"/>
              </a:xfrm>
            </p:grpSpPr>
            <p:sp useBgFill="1">
              <p:nvSpPr>
                <p:cNvPr id="18666" name="Rectangle 20"/>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18667" name="Line 21"/>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18668" name="Line 22"/>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18662" name="Group 23"/>
              <p:cNvGrpSpPr>
                <a:grpSpLocks/>
              </p:cNvGrpSpPr>
              <p:nvPr/>
            </p:nvGrpSpPr>
            <p:grpSpPr bwMode="auto">
              <a:xfrm>
                <a:off x="1717" y="1566"/>
                <a:ext cx="591" cy="592"/>
                <a:chOff x="4032" y="2744"/>
                <a:chExt cx="1166" cy="1164"/>
              </a:xfrm>
            </p:grpSpPr>
            <p:sp useBgFill="1">
              <p:nvSpPr>
                <p:cNvPr id="18663" name="Rectangle 24"/>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18664" name="Line 25"/>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18665" name="Line 26"/>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18652" name="Group 27"/>
            <p:cNvGrpSpPr>
              <a:grpSpLocks/>
            </p:cNvGrpSpPr>
            <p:nvPr/>
          </p:nvGrpSpPr>
          <p:grpSpPr bwMode="auto">
            <a:xfrm>
              <a:off x="1129" y="2149"/>
              <a:ext cx="1182" cy="592"/>
              <a:chOff x="1223" y="1663"/>
              <a:chExt cx="1182" cy="592"/>
            </a:xfrm>
          </p:grpSpPr>
          <p:grpSp>
            <p:nvGrpSpPr>
              <p:cNvPr id="18653" name="Group 28"/>
              <p:cNvGrpSpPr>
                <a:grpSpLocks/>
              </p:cNvGrpSpPr>
              <p:nvPr/>
            </p:nvGrpSpPr>
            <p:grpSpPr bwMode="auto">
              <a:xfrm>
                <a:off x="1223" y="1663"/>
                <a:ext cx="591" cy="592"/>
                <a:chOff x="4032" y="2744"/>
                <a:chExt cx="1166" cy="1164"/>
              </a:xfrm>
            </p:grpSpPr>
            <p:sp useBgFill="1">
              <p:nvSpPr>
                <p:cNvPr id="18658" name="Rectangle 29"/>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18659" name="Line 30"/>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18660" name="Line 31"/>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18654" name="Group 32"/>
              <p:cNvGrpSpPr>
                <a:grpSpLocks/>
              </p:cNvGrpSpPr>
              <p:nvPr/>
            </p:nvGrpSpPr>
            <p:grpSpPr bwMode="auto">
              <a:xfrm>
                <a:off x="1814" y="1663"/>
                <a:ext cx="591" cy="592"/>
                <a:chOff x="4032" y="2744"/>
                <a:chExt cx="1166" cy="1164"/>
              </a:xfrm>
            </p:grpSpPr>
            <p:sp useBgFill="1">
              <p:nvSpPr>
                <p:cNvPr id="18655" name="Rectangle 33"/>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18656" name="Line 34"/>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18657" name="Line 35"/>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sp>
        <p:nvSpPr>
          <p:cNvPr id="18446" name="Rectangle 36"/>
          <p:cNvSpPr>
            <a:spLocks noChangeArrowheads="1"/>
          </p:cNvSpPr>
          <p:nvPr/>
        </p:nvSpPr>
        <p:spPr bwMode="auto">
          <a:xfrm>
            <a:off x="5278438" y="1668463"/>
            <a:ext cx="2019300" cy="1873250"/>
          </a:xfrm>
          <a:prstGeom prst="rect">
            <a:avLst/>
          </a:prstGeom>
          <a:noFill/>
          <a:ln w="9525">
            <a:solidFill>
              <a:schemeClr val="tx1"/>
            </a:solidFill>
            <a:miter lim="800000"/>
            <a:headEnd/>
            <a:tailEnd/>
          </a:ln>
        </p:spPr>
        <p:txBody>
          <a:bodyPr wrap="none" anchor="ctr"/>
          <a:lstStyle/>
          <a:p>
            <a:endParaRPr lang="en-US"/>
          </a:p>
        </p:txBody>
      </p:sp>
      <p:sp>
        <p:nvSpPr>
          <p:cNvPr id="18447" name="Oval 37"/>
          <p:cNvSpPr>
            <a:spLocks noChangeArrowheads="1"/>
          </p:cNvSpPr>
          <p:nvPr/>
        </p:nvSpPr>
        <p:spPr bwMode="auto">
          <a:xfrm>
            <a:off x="6251575" y="1684338"/>
            <a:ext cx="1041400" cy="684212"/>
          </a:xfrm>
          <a:prstGeom prst="ellipse">
            <a:avLst/>
          </a:prstGeom>
          <a:gradFill rotWithShape="1">
            <a:gsLst>
              <a:gs pos="0">
                <a:srgbClr val="A20000"/>
              </a:gs>
              <a:gs pos="100000">
                <a:srgbClr val="FF0000">
                  <a:alpha val="50000"/>
                </a:srgbClr>
              </a:gs>
            </a:gsLst>
            <a:lin ang="2700000" scaled="1"/>
          </a:gradFill>
          <a:ln w="9525">
            <a:noFill/>
            <a:round/>
            <a:headEnd/>
            <a:tailEnd/>
          </a:ln>
        </p:spPr>
        <p:txBody>
          <a:bodyPr wrap="none" anchor="ctr"/>
          <a:lstStyle/>
          <a:p>
            <a:endParaRPr lang="en-US"/>
          </a:p>
        </p:txBody>
      </p:sp>
      <p:grpSp>
        <p:nvGrpSpPr>
          <p:cNvPr id="10" name="Group 38"/>
          <p:cNvGrpSpPr>
            <a:grpSpLocks/>
          </p:cNvGrpSpPr>
          <p:nvPr/>
        </p:nvGrpSpPr>
        <p:grpSpPr bwMode="auto">
          <a:xfrm>
            <a:off x="5326063" y="1701800"/>
            <a:ext cx="1887537" cy="1782763"/>
            <a:chOff x="2509" y="1059"/>
            <a:chExt cx="698" cy="685"/>
          </a:xfrm>
        </p:grpSpPr>
        <p:grpSp>
          <p:nvGrpSpPr>
            <p:cNvPr id="18557" name="Group 39"/>
            <p:cNvGrpSpPr>
              <a:grpSpLocks/>
            </p:cNvGrpSpPr>
            <p:nvPr/>
          </p:nvGrpSpPr>
          <p:grpSpPr bwMode="auto">
            <a:xfrm>
              <a:off x="2509" y="1553"/>
              <a:ext cx="698" cy="191"/>
              <a:chOff x="2509" y="1553"/>
              <a:chExt cx="698" cy="191"/>
            </a:xfrm>
          </p:grpSpPr>
          <p:grpSp>
            <p:nvGrpSpPr>
              <p:cNvPr id="18620" name="Group 40"/>
              <p:cNvGrpSpPr>
                <a:grpSpLocks/>
              </p:cNvGrpSpPr>
              <p:nvPr/>
            </p:nvGrpSpPr>
            <p:grpSpPr bwMode="auto">
              <a:xfrm>
                <a:off x="2509" y="1554"/>
                <a:ext cx="186" cy="186"/>
                <a:chOff x="2628" y="1296"/>
                <a:chExt cx="186" cy="186"/>
              </a:xfrm>
            </p:grpSpPr>
            <p:sp>
              <p:nvSpPr>
                <p:cNvPr id="18641" name="Oval 41"/>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42" name="Oval 42"/>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43" name="Oval 43"/>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44" name="Oval 44"/>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45" name="Oval 45"/>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46" name="Oval 46"/>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47" name="Oval 47"/>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48" name="Oval 48"/>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49" name="Oval 49"/>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8621" name="Group 50"/>
              <p:cNvGrpSpPr>
                <a:grpSpLocks/>
              </p:cNvGrpSpPr>
              <p:nvPr/>
            </p:nvGrpSpPr>
            <p:grpSpPr bwMode="auto">
              <a:xfrm>
                <a:off x="2757" y="1553"/>
                <a:ext cx="186" cy="186"/>
                <a:chOff x="2628" y="1296"/>
                <a:chExt cx="186" cy="186"/>
              </a:xfrm>
            </p:grpSpPr>
            <p:sp>
              <p:nvSpPr>
                <p:cNvPr id="18632" name="Oval 51"/>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33" name="Oval 52"/>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34" name="Oval 53"/>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35" name="Oval 54"/>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36" name="Oval 55"/>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37" name="Oval 56"/>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38" name="Oval 57"/>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39" name="Oval 58"/>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40" name="Oval 59"/>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8622" name="Group 60"/>
              <p:cNvGrpSpPr>
                <a:grpSpLocks/>
              </p:cNvGrpSpPr>
              <p:nvPr/>
            </p:nvGrpSpPr>
            <p:grpSpPr bwMode="auto">
              <a:xfrm>
                <a:off x="3021" y="1558"/>
                <a:ext cx="186" cy="186"/>
                <a:chOff x="2628" y="1296"/>
                <a:chExt cx="186" cy="186"/>
              </a:xfrm>
            </p:grpSpPr>
            <p:sp>
              <p:nvSpPr>
                <p:cNvPr id="18623" name="Oval 61"/>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24" name="Oval 62"/>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25" name="Oval 63"/>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26" name="Oval 64"/>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27" name="Oval 65"/>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28" name="Oval 66"/>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29" name="Oval 67"/>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30" name="Oval 68"/>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31" name="Oval 69"/>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grpSp>
          <p:nvGrpSpPr>
            <p:cNvPr id="18558" name="Group 70"/>
            <p:cNvGrpSpPr>
              <a:grpSpLocks/>
            </p:cNvGrpSpPr>
            <p:nvPr/>
          </p:nvGrpSpPr>
          <p:grpSpPr bwMode="auto">
            <a:xfrm>
              <a:off x="2509" y="1299"/>
              <a:ext cx="698" cy="191"/>
              <a:chOff x="2509" y="1553"/>
              <a:chExt cx="698" cy="191"/>
            </a:xfrm>
          </p:grpSpPr>
          <p:grpSp>
            <p:nvGrpSpPr>
              <p:cNvPr id="18590" name="Group 71"/>
              <p:cNvGrpSpPr>
                <a:grpSpLocks/>
              </p:cNvGrpSpPr>
              <p:nvPr/>
            </p:nvGrpSpPr>
            <p:grpSpPr bwMode="auto">
              <a:xfrm>
                <a:off x="2509" y="1554"/>
                <a:ext cx="186" cy="186"/>
                <a:chOff x="2628" y="1296"/>
                <a:chExt cx="186" cy="186"/>
              </a:xfrm>
            </p:grpSpPr>
            <p:sp>
              <p:nvSpPr>
                <p:cNvPr id="18611" name="Oval 72"/>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12" name="Oval 73"/>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13" name="Oval 74"/>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14" name="Oval 75"/>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15" name="Oval 76"/>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16" name="Oval 77"/>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17" name="Oval 78"/>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18" name="Oval 79"/>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19" name="Oval 80"/>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8591" name="Group 81"/>
              <p:cNvGrpSpPr>
                <a:grpSpLocks/>
              </p:cNvGrpSpPr>
              <p:nvPr/>
            </p:nvGrpSpPr>
            <p:grpSpPr bwMode="auto">
              <a:xfrm>
                <a:off x="2757" y="1553"/>
                <a:ext cx="186" cy="186"/>
                <a:chOff x="2628" y="1296"/>
                <a:chExt cx="186" cy="186"/>
              </a:xfrm>
            </p:grpSpPr>
            <p:sp>
              <p:nvSpPr>
                <p:cNvPr id="18602" name="Oval 82"/>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03" name="Oval 83"/>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04" name="Oval 84"/>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05" name="Oval 85"/>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06" name="Oval 86"/>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07" name="Oval 87"/>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08" name="Oval 88"/>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09" name="Oval 89"/>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10" name="Oval 90"/>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8592" name="Group 91"/>
              <p:cNvGrpSpPr>
                <a:grpSpLocks/>
              </p:cNvGrpSpPr>
              <p:nvPr/>
            </p:nvGrpSpPr>
            <p:grpSpPr bwMode="auto">
              <a:xfrm>
                <a:off x="3021" y="1558"/>
                <a:ext cx="186" cy="186"/>
                <a:chOff x="2628" y="1296"/>
                <a:chExt cx="186" cy="186"/>
              </a:xfrm>
            </p:grpSpPr>
            <p:sp>
              <p:nvSpPr>
                <p:cNvPr id="18593" name="Oval 92"/>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94" name="Oval 93"/>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95" name="Oval 94"/>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96" name="Oval 95"/>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97" name="Oval 96"/>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98" name="Oval 97"/>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99" name="Oval 98"/>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00" name="Oval 99"/>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601" name="Oval 100"/>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grpSp>
          <p:nvGrpSpPr>
            <p:cNvPr id="18559" name="Group 101"/>
            <p:cNvGrpSpPr>
              <a:grpSpLocks/>
            </p:cNvGrpSpPr>
            <p:nvPr/>
          </p:nvGrpSpPr>
          <p:grpSpPr bwMode="auto">
            <a:xfrm>
              <a:off x="2509" y="1059"/>
              <a:ext cx="698" cy="191"/>
              <a:chOff x="2509" y="1553"/>
              <a:chExt cx="698" cy="191"/>
            </a:xfrm>
          </p:grpSpPr>
          <p:grpSp>
            <p:nvGrpSpPr>
              <p:cNvPr id="18560" name="Group 102"/>
              <p:cNvGrpSpPr>
                <a:grpSpLocks/>
              </p:cNvGrpSpPr>
              <p:nvPr/>
            </p:nvGrpSpPr>
            <p:grpSpPr bwMode="auto">
              <a:xfrm>
                <a:off x="2509" y="1554"/>
                <a:ext cx="186" cy="186"/>
                <a:chOff x="2628" y="1296"/>
                <a:chExt cx="186" cy="186"/>
              </a:xfrm>
            </p:grpSpPr>
            <p:sp>
              <p:nvSpPr>
                <p:cNvPr id="18581" name="Oval 103"/>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82" name="Oval 104"/>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83" name="Oval 105"/>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84" name="Oval 106"/>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85" name="Oval 107"/>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86" name="Oval 108"/>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87" name="Oval 109"/>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88" name="Oval 110"/>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89" name="Oval 111"/>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8561" name="Group 112"/>
              <p:cNvGrpSpPr>
                <a:grpSpLocks/>
              </p:cNvGrpSpPr>
              <p:nvPr/>
            </p:nvGrpSpPr>
            <p:grpSpPr bwMode="auto">
              <a:xfrm>
                <a:off x="2757" y="1553"/>
                <a:ext cx="186" cy="186"/>
                <a:chOff x="2628" y="1296"/>
                <a:chExt cx="186" cy="186"/>
              </a:xfrm>
            </p:grpSpPr>
            <p:sp>
              <p:nvSpPr>
                <p:cNvPr id="18572" name="Oval 113"/>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73" name="Oval 114"/>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74" name="Oval 115"/>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75" name="Oval 116"/>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76" name="Oval 117"/>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77" name="Oval 118"/>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78" name="Oval 119"/>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79" name="Oval 120"/>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80" name="Oval 121"/>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8562" name="Group 122"/>
              <p:cNvGrpSpPr>
                <a:grpSpLocks/>
              </p:cNvGrpSpPr>
              <p:nvPr/>
            </p:nvGrpSpPr>
            <p:grpSpPr bwMode="auto">
              <a:xfrm>
                <a:off x="3021" y="1558"/>
                <a:ext cx="186" cy="186"/>
                <a:chOff x="2628" y="1296"/>
                <a:chExt cx="186" cy="186"/>
              </a:xfrm>
            </p:grpSpPr>
            <p:sp>
              <p:nvSpPr>
                <p:cNvPr id="18563" name="Oval 123"/>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64" name="Oval 124"/>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65" name="Oval 125"/>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66" name="Oval 126"/>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67" name="Oval 127"/>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68" name="Oval 128"/>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69" name="Oval 129"/>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70" name="Oval 130"/>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71" name="Oval 131"/>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grpSp>
      <p:grpSp>
        <p:nvGrpSpPr>
          <p:cNvPr id="18449" name="Group 132"/>
          <p:cNvGrpSpPr>
            <a:grpSpLocks/>
          </p:cNvGrpSpPr>
          <p:nvPr/>
        </p:nvGrpSpPr>
        <p:grpSpPr bwMode="auto">
          <a:xfrm>
            <a:off x="1893888" y="1709738"/>
            <a:ext cx="1887537" cy="1782762"/>
            <a:chOff x="2509" y="1059"/>
            <a:chExt cx="698" cy="685"/>
          </a:xfrm>
        </p:grpSpPr>
        <p:grpSp>
          <p:nvGrpSpPr>
            <p:cNvPr id="18464" name="Group 133"/>
            <p:cNvGrpSpPr>
              <a:grpSpLocks/>
            </p:cNvGrpSpPr>
            <p:nvPr/>
          </p:nvGrpSpPr>
          <p:grpSpPr bwMode="auto">
            <a:xfrm>
              <a:off x="2509" y="1553"/>
              <a:ext cx="698" cy="191"/>
              <a:chOff x="2509" y="1553"/>
              <a:chExt cx="698" cy="191"/>
            </a:xfrm>
          </p:grpSpPr>
          <p:grpSp>
            <p:nvGrpSpPr>
              <p:cNvPr id="18527" name="Group 134"/>
              <p:cNvGrpSpPr>
                <a:grpSpLocks/>
              </p:cNvGrpSpPr>
              <p:nvPr/>
            </p:nvGrpSpPr>
            <p:grpSpPr bwMode="auto">
              <a:xfrm>
                <a:off x="2509" y="1554"/>
                <a:ext cx="186" cy="186"/>
                <a:chOff x="2628" y="1296"/>
                <a:chExt cx="186" cy="186"/>
              </a:xfrm>
            </p:grpSpPr>
            <p:sp>
              <p:nvSpPr>
                <p:cNvPr id="18548" name="Oval 135"/>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49" name="Oval 136"/>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50" name="Oval 137"/>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51" name="Oval 138"/>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52" name="Oval 139"/>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53" name="Oval 140"/>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54" name="Oval 141"/>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55" name="Oval 142"/>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56" name="Oval 143"/>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8528" name="Group 144"/>
              <p:cNvGrpSpPr>
                <a:grpSpLocks/>
              </p:cNvGrpSpPr>
              <p:nvPr/>
            </p:nvGrpSpPr>
            <p:grpSpPr bwMode="auto">
              <a:xfrm>
                <a:off x="2757" y="1553"/>
                <a:ext cx="186" cy="186"/>
                <a:chOff x="2628" y="1296"/>
                <a:chExt cx="186" cy="186"/>
              </a:xfrm>
            </p:grpSpPr>
            <p:sp>
              <p:nvSpPr>
                <p:cNvPr id="18539" name="Oval 145"/>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40" name="Oval 146"/>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41" name="Oval 147"/>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42" name="Oval 148"/>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43" name="Oval 149"/>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44" name="Oval 150"/>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45" name="Oval 151"/>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46" name="Oval 152"/>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47" name="Oval 153"/>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8529" name="Group 154"/>
              <p:cNvGrpSpPr>
                <a:grpSpLocks/>
              </p:cNvGrpSpPr>
              <p:nvPr/>
            </p:nvGrpSpPr>
            <p:grpSpPr bwMode="auto">
              <a:xfrm>
                <a:off x="3021" y="1558"/>
                <a:ext cx="186" cy="186"/>
                <a:chOff x="2628" y="1296"/>
                <a:chExt cx="186" cy="186"/>
              </a:xfrm>
            </p:grpSpPr>
            <p:sp>
              <p:nvSpPr>
                <p:cNvPr id="18530" name="Oval 155"/>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31" name="Oval 156"/>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32" name="Oval 157"/>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33" name="Oval 158"/>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34" name="Oval 159"/>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35" name="Oval 160"/>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36" name="Oval 161"/>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37" name="Oval 162"/>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38" name="Oval 163"/>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grpSp>
          <p:nvGrpSpPr>
            <p:cNvPr id="18465" name="Group 164"/>
            <p:cNvGrpSpPr>
              <a:grpSpLocks/>
            </p:cNvGrpSpPr>
            <p:nvPr/>
          </p:nvGrpSpPr>
          <p:grpSpPr bwMode="auto">
            <a:xfrm>
              <a:off x="2509" y="1299"/>
              <a:ext cx="698" cy="191"/>
              <a:chOff x="2509" y="1553"/>
              <a:chExt cx="698" cy="191"/>
            </a:xfrm>
          </p:grpSpPr>
          <p:grpSp>
            <p:nvGrpSpPr>
              <p:cNvPr id="18497" name="Group 165"/>
              <p:cNvGrpSpPr>
                <a:grpSpLocks/>
              </p:cNvGrpSpPr>
              <p:nvPr/>
            </p:nvGrpSpPr>
            <p:grpSpPr bwMode="auto">
              <a:xfrm>
                <a:off x="2509" y="1554"/>
                <a:ext cx="186" cy="186"/>
                <a:chOff x="2628" y="1296"/>
                <a:chExt cx="186" cy="186"/>
              </a:xfrm>
            </p:grpSpPr>
            <p:sp>
              <p:nvSpPr>
                <p:cNvPr id="18518" name="Oval 166"/>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19" name="Oval 167"/>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20" name="Oval 168"/>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21" name="Oval 169"/>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22" name="Oval 170"/>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23" name="Oval 171"/>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24" name="Oval 172"/>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25" name="Oval 173"/>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26" name="Oval 174"/>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8498" name="Group 175"/>
              <p:cNvGrpSpPr>
                <a:grpSpLocks/>
              </p:cNvGrpSpPr>
              <p:nvPr/>
            </p:nvGrpSpPr>
            <p:grpSpPr bwMode="auto">
              <a:xfrm>
                <a:off x="2757" y="1553"/>
                <a:ext cx="186" cy="186"/>
                <a:chOff x="2628" y="1296"/>
                <a:chExt cx="186" cy="186"/>
              </a:xfrm>
            </p:grpSpPr>
            <p:sp>
              <p:nvSpPr>
                <p:cNvPr id="18509" name="Oval 176"/>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10" name="Oval 177"/>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11" name="Oval 178"/>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12" name="Oval 179"/>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13" name="Oval 180"/>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14" name="Oval 181"/>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15" name="Oval 182"/>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16" name="Oval 183"/>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17" name="Oval 184"/>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8499" name="Group 185"/>
              <p:cNvGrpSpPr>
                <a:grpSpLocks/>
              </p:cNvGrpSpPr>
              <p:nvPr/>
            </p:nvGrpSpPr>
            <p:grpSpPr bwMode="auto">
              <a:xfrm>
                <a:off x="3021" y="1558"/>
                <a:ext cx="186" cy="186"/>
                <a:chOff x="2628" y="1296"/>
                <a:chExt cx="186" cy="186"/>
              </a:xfrm>
            </p:grpSpPr>
            <p:sp>
              <p:nvSpPr>
                <p:cNvPr id="18500" name="Oval 186"/>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01" name="Oval 187"/>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02" name="Oval 188"/>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03" name="Oval 189"/>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04" name="Oval 190"/>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05" name="Oval 191"/>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06" name="Oval 192"/>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07" name="Oval 193"/>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508" name="Oval 194"/>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grpSp>
          <p:nvGrpSpPr>
            <p:cNvPr id="18466" name="Group 195"/>
            <p:cNvGrpSpPr>
              <a:grpSpLocks/>
            </p:cNvGrpSpPr>
            <p:nvPr/>
          </p:nvGrpSpPr>
          <p:grpSpPr bwMode="auto">
            <a:xfrm>
              <a:off x="2509" y="1059"/>
              <a:ext cx="698" cy="191"/>
              <a:chOff x="2509" y="1553"/>
              <a:chExt cx="698" cy="191"/>
            </a:xfrm>
          </p:grpSpPr>
          <p:grpSp>
            <p:nvGrpSpPr>
              <p:cNvPr id="18467" name="Group 196"/>
              <p:cNvGrpSpPr>
                <a:grpSpLocks/>
              </p:cNvGrpSpPr>
              <p:nvPr/>
            </p:nvGrpSpPr>
            <p:grpSpPr bwMode="auto">
              <a:xfrm>
                <a:off x="2509" y="1554"/>
                <a:ext cx="186" cy="186"/>
                <a:chOff x="2628" y="1296"/>
                <a:chExt cx="186" cy="186"/>
              </a:xfrm>
            </p:grpSpPr>
            <p:sp>
              <p:nvSpPr>
                <p:cNvPr id="18488" name="Oval 197"/>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89" name="Oval 198"/>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90" name="Oval 199"/>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91" name="Oval 200"/>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92" name="Oval 201"/>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93" name="Oval 202"/>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94" name="Oval 203"/>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95" name="Oval 204"/>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96" name="Oval 205"/>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8468" name="Group 206"/>
              <p:cNvGrpSpPr>
                <a:grpSpLocks/>
              </p:cNvGrpSpPr>
              <p:nvPr/>
            </p:nvGrpSpPr>
            <p:grpSpPr bwMode="auto">
              <a:xfrm>
                <a:off x="2757" y="1553"/>
                <a:ext cx="186" cy="186"/>
                <a:chOff x="2628" y="1296"/>
                <a:chExt cx="186" cy="186"/>
              </a:xfrm>
            </p:grpSpPr>
            <p:sp>
              <p:nvSpPr>
                <p:cNvPr id="18479" name="Oval 207"/>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80" name="Oval 208"/>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81" name="Oval 209"/>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82" name="Oval 210"/>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83" name="Oval 211"/>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84" name="Oval 212"/>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85" name="Oval 213"/>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86" name="Oval 214"/>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87" name="Oval 215"/>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nvGrpSpPr>
              <p:cNvPr id="18469" name="Group 216"/>
              <p:cNvGrpSpPr>
                <a:grpSpLocks/>
              </p:cNvGrpSpPr>
              <p:nvPr/>
            </p:nvGrpSpPr>
            <p:grpSpPr bwMode="auto">
              <a:xfrm>
                <a:off x="3021" y="1558"/>
                <a:ext cx="186" cy="186"/>
                <a:chOff x="2628" y="1296"/>
                <a:chExt cx="186" cy="186"/>
              </a:xfrm>
            </p:grpSpPr>
            <p:sp>
              <p:nvSpPr>
                <p:cNvPr id="18470" name="Oval 217"/>
                <p:cNvSpPr>
                  <a:spLocks noChangeArrowheads="1"/>
                </p:cNvSpPr>
                <p:nvPr/>
              </p:nvSpPr>
              <p:spPr bwMode="auto">
                <a:xfrm>
                  <a:off x="2628"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71" name="Oval 218"/>
                <p:cNvSpPr>
                  <a:spLocks noChangeArrowheads="1"/>
                </p:cNvSpPr>
                <p:nvPr/>
              </p:nvSpPr>
              <p:spPr bwMode="auto">
                <a:xfrm>
                  <a:off x="2628"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72" name="Oval 219"/>
                <p:cNvSpPr>
                  <a:spLocks noChangeArrowheads="1"/>
                </p:cNvSpPr>
                <p:nvPr/>
              </p:nvSpPr>
              <p:spPr bwMode="auto">
                <a:xfrm>
                  <a:off x="2628"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73" name="Oval 220"/>
                <p:cNvSpPr>
                  <a:spLocks noChangeArrowheads="1"/>
                </p:cNvSpPr>
                <p:nvPr/>
              </p:nvSpPr>
              <p:spPr bwMode="auto">
                <a:xfrm>
                  <a:off x="2714"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74" name="Oval 221"/>
                <p:cNvSpPr>
                  <a:spLocks noChangeArrowheads="1"/>
                </p:cNvSpPr>
                <p:nvPr/>
              </p:nvSpPr>
              <p:spPr bwMode="auto">
                <a:xfrm>
                  <a:off x="2714"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75" name="Oval 222"/>
                <p:cNvSpPr>
                  <a:spLocks noChangeArrowheads="1"/>
                </p:cNvSpPr>
                <p:nvPr/>
              </p:nvSpPr>
              <p:spPr bwMode="auto">
                <a:xfrm>
                  <a:off x="2714" y="1470"/>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76" name="Oval 223"/>
                <p:cNvSpPr>
                  <a:spLocks noChangeArrowheads="1"/>
                </p:cNvSpPr>
                <p:nvPr/>
              </p:nvSpPr>
              <p:spPr bwMode="auto">
                <a:xfrm>
                  <a:off x="2802" y="1296"/>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77" name="Oval 224"/>
                <p:cNvSpPr>
                  <a:spLocks noChangeArrowheads="1"/>
                </p:cNvSpPr>
                <p:nvPr/>
              </p:nvSpPr>
              <p:spPr bwMode="auto">
                <a:xfrm>
                  <a:off x="2802" y="1383"/>
                  <a:ext cx="12" cy="12"/>
                </a:xfrm>
                <a:prstGeom prst="ellipse">
                  <a:avLst/>
                </a:prstGeom>
                <a:solidFill>
                  <a:schemeClr val="tx1"/>
                </a:solidFill>
                <a:ln w="3175">
                  <a:solidFill>
                    <a:schemeClr val="tx1"/>
                  </a:solidFill>
                  <a:round/>
                  <a:headEnd/>
                  <a:tailEnd/>
                </a:ln>
              </p:spPr>
              <p:txBody>
                <a:bodyPr wrap="none" anchor="ctr"/>
                <a:lstStyle/>
                <a:p>
                  <a:endParaRPr lang="en-US"/>
                </a:p>
              </p:txBody>
            </p:sp>
            <p:sp>
              <p:nvSpPr>
                <p:cNvPr id="18478" name="Oval 225"/>
                <p:cNvSpPr>
                  <a:spLocks noChangeArrowheads="1"/>
                </p:cNvSpPr>
                <p:nvPr/>
              </p:nvSpPr>
              <p:spPr bwMode="auto">
                <a:xfrm>
                  <a:off x="2802" y="1470"/>
                  <a:ext cx="12" cy="12"/>
                </a:xfrm>
                <a:prstGeom prst="ellipse">
                  <a:avLst/>
                </a:prstGeom>
                <a:solidFill>
                  <a:schemeClr val="tx1"/>
                </a:solidFill>
                <a:ln w="3175">
                  <a:solidFill>
                    <a:schemeClr val="tx1"/>
                  </a:solidFill>
                  <a:round/>
                  <a:headEnd/>
                  <a:tailEnd/>
                </a:ln>
              </p:spPr>
              <p:txBody>
                <a:bodyPr wrap="none" anchor="ctr"/>
                <a:lstStyle/>
                <a:p>
                  <a:endParaRPr lang="en-US"/>
                </a:p>
              </p:txBody>
            </p:sp>
          </p:grpSp>
        </p:grpSp>
      </p:grpSp>
      <p:sp>
        <p:nvSpPr>
          <p:cNvPr id="18450" name="Text Box 226"/>
          <p:cNvSpPr txBox="1">
            <a:spLocks noChangeArrowheads="1"/>
          </p:cNvSpPr>
          <p:nvPr/>
        </p:nvSpPr>
        <p:spPr bwMode="auto">
          <a:xfrm>
            <a:off x="5559425" y="3683000"/>
            <a:ext cx="1598613" cy="396875"/>
          </a:xfrm>
          <a:prstGeom prst="rect">
            <a:avLst/>
          </a:prstGeom>
          <a:noFill/>
          <a:ln w="9525">
            <a:noFill/>
            <a:miter lim="800000"/>
            <a:headEnd/>
            <a:tailEnd/>
          </a:ln>
        </p:spPr>
        <p:txBody>
          <a:bodyPr wrap="none">
            <a:spAutoFit/>
          </a:bodyPr>
          <a:lstStyle/>
          <a:p>
            <a:r>
              <a:rPr lang="en-US" sz="2000">
                <a:latin typeface="Lucida Sans Unicode" pitchFamily="34" charset="0"/>
              </a:rPr>
              <a:t>Abstraction</a:t>
            </a:r>
          </a:p>
        </p:txBody>
      </p:sp>
      <p:sp>
        <p:nvSpPr>
          <p:cNvPr id="243939" name="AutoShape 227"/>
          <p:cNvSpPr>
            <a:spLocks noChangeArrowheads="1"/>
          </p:cNvSpPr>
          <p:nvPr/>
        </p:nvSpPr>
        <p:spPr bwMode="auto">
          <a:xfrm>
            <a:off x="5292725" y="2601913"/>
            <a:ext cx="992188" cy="939800"/>
          </a:xfrm>
          <a:prstGeom prst="roundRect">
            <a:avLst>
              <a:gd name="adj" fmla="val 16667"/>
            </a:avLst>
          </a:prstGeom>
          <a:gradFill rotWithShape="1">
            <a:gsLst>
              <a:gs pos="0">
                <a:srgbClr val="0000FF">
                  <a:alpha val="0"/>
                </a:srgbClr>
              </a:gs>
              <a:gs pos="100000">
                <a:srgbClr val="7474FF"/>
              </a:gs>
            </a:gsLst>
            <a:lin ang="2700000" scaled="1"/>
          </a:gradFill>
          <a:ln w="57150">
            <a:solidFill>
              <a:srgbClr val="0000FF"/>
            </a:solidFill>
            <a:round/>
            <a:headEnd/>
            <a:tailEnd/>
          </a:ln>
        </p:spPr>
        <p:txBody>
          <a:bodyPr wrap="none" anchor="ctr"/>
          <a:lstStyle/>
          <a:p>
            <a:endParaRPr lang="en-US"/>
          </a:p>
        </p:txBody>
      </p:sp>
      <p:sp>
        <p:nvSpPr>
          <p:cNvPr id="243940" name="AutoShape 228"/>
          <p:cNvSpPr>
            <a:spLocks noChangeArrowheads="1"/>
          </p:cNvSpPr>
          <p:nvPr/>
        </p:nvSpPr>
        <p:spPr bwMode="auto">
          <a:xfrm>
            <a:off x="5318125" y="3046413"/>
            <a:ext cx="477838" cy="487362"/>
          </a:xfrm>
          <a:prstGeom prst="roundRect">
            <a:avLst>
              <a:gd name="adj" fmla="val 16667"/>
            </a:avLst>
          </a:prstGeom>
          <a:gradFill rotWithShape="1">
            <a:gsLst>
              <a:gs pos="0">
                <a:srgbClr val="0000FF">
                  <a:alpha val="0"/>
                </a:srgbClr>
              </a:gs>
              <a:gs pos="100000">
                <a:srgbClr val="7474FF"/>
              </a:gs>
            </a:gsLst>
            <a:lin ang="2700000" scaled="1"/>
          </a:gradFill>
          <a:ln w="57150">
            <a:solidFill>
              <a:srgbClr val="0000FF"/>
            </a:solidFill>
            <a:round/>
            <a:headEnd/>
            <a:tailEnd/>
          </a:ln>
        </p:spPr>
        <p:txBody>
          <a:bodyPr wrap="none" anchor="ctr"/>
          <a:lstStyle/>
          <a:p>
            <a:endParaRPr lang="en-US"/>
          </a:p>
        </p:txBody>
      </p:sp>
      <p:sp>
        <p:nvSpPr>
          <p:cNvPr id="18453" name="Oval 229"/>
          <p:cNvSpPr>
            <a:spLocks noChangeArrowheads="1"/>
          </p:cNvSpPr>
          <p:nvPr/>
        </p:nvSpPr>
        <p:spPr bwMode="auto">
          <a:xfrm>
            <a:off x="5314950" y="3205163"/>
            <a:ext cx="493713" cy="312737"/>
          </a:xfrm>
          <a:prstGeom prst="ellipse">
            <a:avLst/>
          </a:prstGeom>
          <a:solidFill>
            <a:srgbClr val="3333CC">
              <a:alpha val="50195"/>
            </a:srgbClr>
          </a:solidFill>
          <a:ln w="38100">
            <a:solidFill>
              <a:srgbClr val="3333CC"/>
            </a:solidFill>
            <a:round/>
            <a:headEnd/>
            <a:tailEnd/>
          </a:ln>
        </p:spPr>
        <p:txBody>
          <a:bodyPr wrap="none" anchor="ctr"/>
          <a:lstStyle/>
          <a:p>
            <a:endParaRPr lang="en-US"/>
          </a:p>
        </p:txBody>
      </p:sp>
      <p:sp>
        <p:nvSpPr>
          <p:cNvPr id="18454" name="Oval 230"/>
          <p:cNvSpPr>
            <a:spLocks noChangeArrowheads="1"/>
          </p:cNvSpPr>
          <p:nvPr/>
        </p:nvSpPr>
        <p:spPr bwMode="auto">
          <a:xfrm>
            <a:off x="1874838" y="3184525"/>
            <a:ext cx="493712" cy="312738"/>
          </a:xfrm>
          <a:prstGeom prst="ellipse">
            <a:avLst/>
          </a:prstGeom>
          <a:solidFill>
            <a:srgbClr val="3333CC">
              <a:alpha val="50195"/>
            </a:srgbClr>
          </a:solidFill>
          <a:ln w="38100">
            <a:solidFill>
              <a:srgbClr val="3333CC"/>
            </a:solidFill>
            <a:round/>
            <a:headEnd/>
            <a:tailEnd/>
          </a:ln>
        </p:spPr>
        <p:txBody>
          <a:bodyPr wrap="none" anchor="ctr"/>
          <a:lstStyle/>
          <a:p>
            <a:endParaRPr lang="en-US"/>
          </a:p>
        </p:txBody>
      </p:sp>
      <p:sp>
        <p:nvSpPr>
          <p:cNvPr id="243943" name="Line 231"/>
          <p:cNvSpPr>
            <a:spLocks noChangeShapeType="1"/>
          </p:cNvSpPr>
          <p:nvPr/>
        </p:nvSpPr>
        <p:spPr bwMode="auto">
          <a:xfrm flipV="1">
            <a:off x="5572125" y="2355850"/>
            <a:ext cx="0" cy="355600"/>
          </a:xfrm>
          <a:prstGeom prst="line">
            <a:avLst/>
          </a:prstGeom>
          <a:noFill/>
          <a:ln w="9525">
            <a:solidFill>
              <a:schemeClr val="tx1"/>
            </a:solidFill>
            <a:prstDash val="dash"/>
            <a:round/>
            <a:headEnd/>
            <a:tailEnd type="triangle" w="med" len="med"/>
          </a:ln>
        </p:spPr>
        <p:txBody>
          <a:bodyPr/>
          <a:lstStyle/>
          <a:p>
            <a:endParaRPr lang="en-US"/>
          </a:p>
        </p:txBody>
      </p:sp>
      <p:sp>
        <p:nvSpPr>
          <p:cNvPr id="243944" name="Line 232"/>
          <p:cNvSpPr>
            <a:spLocks noChangeShapeType="1"/>
          </p:cNvSpPr>
          <p:nvPr/>
        </p:nvSpPr>
        <p:spPr bwMode="auto">
          <a:xfrm flipV="1">
            <a:off x="6191250" y="2443163"/>
            <a:ext cx="247650" cy="295275"/>
          </a:xfrm>
          <a:prstGeom prst="line">
            <a:avLst/>
          </a:prstGeom>
          <a:noFill/>
          <a:ln w="9525">
            <a:solidFill>
              <a:schemeClr val="tx1"/>
            </a:solidFill>
            <a:prstDash val="dash"/>
            <a:round/>
            <a:headEnd/>
            <a:tailEnd type="triangle" w="med" len="med"/>
          </a:ln>
        </p:spPr>
        <p:txBody>
          <a:bodyPr/>
          <a:lstStyle/>
          <a:p>
            <a:endParaRPr lang="en-US"/>
          </a:p>
        </p:txBody>
      </p:sp>
      <p:sp>
        <p:nvSpPr>
          <p:cNvPr id="18457" name="Line 233"/>
          <p:cNvSpPr>
            <a:spLocks noChangeShapeType="1"/>
          </p:cNvSpPr>
          <p:nvPr/>
        </p:nvSpPr>
        <p:spPr bwMode="auto">
          <a:xfrm>
            <a:off x="2851150" y="3406775"/>
            <a:ext cx="368300" cy="6350"/>
          </a:xfrm>
          <a:prstGeom prst="line">
            <a:avLst/>
          </a:prstGeom>
          <a:noFill/>
          <a:ln w="9525">
            <a:solidFill>
              <a:schemeClr val="tx1"/>
            </a:solidFill>
            <a:prstDash val="dash"/>
            <a:round/>
            <a:headEnd/>
            <a:tailEnd type="triangle" w="med" len="med"/>
          </a:ln>
        </p:spPr>
        <p:txBody>
          <a:bodyPr/>
          <a:lstStyle/>
          <a:p>
            <a:endParaRPr lang="en-US"/>
          </a:p>
        </p:txBody>
      </p:sp>
      <p:sp>
        <p:nvSpPr>
          <p:cNvPr id="243946" name="Line 234"/>
          <p:cNvSpPr>
            <a:spLocks noChangeShapeType="1"/>
          </p:cNvSpPr>
          <p:nvPr/>
        </p:nvSpPr>
        <p:spPr bwMode="auto">
          <a:xfrm flipV="1">
            <a:off x="6191250" y="3330575"/>
            <a:ext cx="368300" cy="1588"/>
          </a:xfrm>
          <a:prstGeom prst="line">
            <a:avLst/>
          </a:prstGeom>
          <a:noFill/>
          <a:ln w="9525">
            <a:solidFill>
              <a:schemeClr val="tx1"/>
            </a:solidFill>
            <a:prstDash val="dash"/>
            <a:round/>
            <a:headEnd/>
            <a:tailEnd type="triangle" w="med" len="med"/>
          </a:ln>
        </p:spPr>
        <p:txBody>
          <a:bodyPr/>
          <a:lstStyle/>
          <a:p>
            <a:endParaRPr lang="en-US"/>
          </a:p>
        </p:txBody>
      </p:sp>
      <p:sp>
        <p:nvSpPr>
          <p:cNvPr id="243947" name="Freeform 235"/>
          <p:cNvSpPr>
            <a:spLocks/>
          </p:cNvSpPr>
          <p:nvPr/>
        </p:nvSpPr>
        <p:spPr bwMode="auto">
          <a:xfrm>
            <a:off x="6061075" y="3451225"/>
            <a:ext cx="392113" cy="3175"/>
          </a:xfrm>
          <a:custGeom>
            <a:avLst/>
            <a:gdLst>
              <a:gd name="T0" fmla="*/ 0 w 247"/>
              <a:gd name="T1" fmla="*/ 2147483647 h 2"/>
              <a:gd name="T2" fmla="*/ 2147483647 w 247"/>
              <a:gd name="T3" fmla="*/ 0 h 2"/>
              <a:gd name="T4" fmla="*/ 0 60000 65536"/>
              <a:gd name="T5" fmla="*/ 0 60000 65536"/>
              <a:gd name="T6" fmla="*/ 0 w 247"/>
              <a:gd name="T7" fmla="*/ 0 h 2"/>
              <a:gd name="T8" fmla="*/ 247 w 247"/>
              <a:gd name="T9" fmla="*/ 2 h 2"/>
            </a:gdLst>
            <a:ahLst/>
            <a:cxnLst>
              <a:cxn ang="T4">
                <a:pos x="T0" y="T1"/>
              </a:cxn>
              <a:cxn ang="T5">
                <a:pos x="T2" y="T3"/>
              </a:cxn>
            </a:cxnLst>
            <a:rect l="T6" t="T7" r="T8" b="T9"/>
            <a:pathLst>
              <a:path w="247" h="2">
                <a:moveTo>
                  <a:pt x="0" y="2"/>
                </a:moveTo>
                <a:lnTo>
                  <a:pt x="247" y="0"/>
                </a:lnTo>
              </a:path>
            </a:pathLst>
          </a:custGeom>
          <a:noFill/>
          <a:ln w="9525">
            <a:solidFill>
              <a:schemeClr val="tx1"/>
            </a:solidFill>
            <a:round/>
            <a:headEnd/>
            <a:tailEnd type="triangle" w="med" len="med"/>
          </a:ln>
        </p:spPr>
        <p:txBody>
          <a:bodyPr/>
          <a:lstStyle/>
          <a:p>
            <a:endParaRPr lang="en-US"/>
          </a:p>
        </p:txBody>
      </p:sp>
      <p:sp>
        <p:nvSpPr>
          <p:cNvPr id="243948" name="Freeform 236"/>
          <p:cNvSpPr>
            <a:spLocks/>
          </p:cNvSpPr>
          <p:nvPr/>
        </p:nvSpPr>
        <p:spPr bwMode="auto">
          <a:xfrm>
            <a:off x="6022975" y="3140075"/>
            <a:ext cx="509588" cy="166688"/>
          </a:xfrm>
          <a:custGeom>
            <a:avLst/>
            <a:gdLst>
              <a:gd name="T0" fmla="*/ 0 w 321"/>
              <a:gd name="T1" fmla="*/ 2147483647 h 146"/>
              <a:gd name="T2" fmla="*/ 2147483647 w 321"/>
              <a:gd name="T3" fmla="*/ 2147483647 h 146"/>
              <a:gd name="T4" fmla="*/ 2147483647 w 321"/>
              <a:gd name="T5" fmla="*/ 2147483647 h 146"/>
              <a:gd name="T6" fmla="*/ 0 60000 65536"/>
              <a:gd name="T7" fmla="*/ 0 60000 65536"/>
              <a:gd name="T8" fmla="*/ 0 60000 65536"/>
              <a:gd name="T9" fmla="*/ 0 w 321"/>
              <a:gd name="T10" fmla="*/ 0 h 146"/>
              <a:gd name="T11" fmla="*/ 321 w 321"/>
              <a:gd name="T12" fmla="*/ 146 h 146"/>
            </a:gdLst>
            <a:ahLst/>
            <a:cxnLst>
              <a:cxn ang="T6">
                <a:pos x="T0" y="T1"/>
              </a:cxn>
              <a:cxn ang="T7">
                <a:pos x="T2" y="T3"/>
              </a:cxn>
              <a:cxn ang="T8">
                <a:pos x="T4" y="T5"/>
              </a:cxn>
            </a:cxnLst>
            <a:rect l="T9" t="T10" r="T11" b="T12"/>
            <a:pathLst>
              <a:path w="321" h="146">
                <a:moveTo>
                  <a:pt x="0" y="146"/>
                </a:moveTo>
                <a:cubicBezTo>
                  <a:pt x="43" y="122"/>
                  <a:pt x="204" y="6"/>
                  <a:pt x="257" y="3"/>
                </a:cubicBezTo>
                <a:cubicBezTo>
                  <a:pt x="310" y="0"/>
                  <a:pt x="308" y="104"/>
                  <a:pt x="321" y="130"/>
                </a:cubicBezTo>
              </a:path>
            </a:pathLst>
          </a:custGeom>
          <a:noFill/>
          <a:ln w="22225">
            <a:solidFill>
              <a:schemeClr val="tx1"/>
            </a:solidFill>
            <a:round/>
            <a:headEnd/>
            <a:tailEnd type="triangle" w="lg" len="med"/>
          </a:ln>
        </p:spPr>
        <p:txBody>
          <a:bodyPr/>
          <a:lstStyle/>
          <a:p>
            <a:endParaRPr lang="en-US"/>
          </a:p>
        </p:txBody>
      </p:sp>
      <p:sp>
        <p:nvSpPr>
          <p:cNvPr id="243950" name="AutoShape 238"/>
          <p:cNvSpPr>
            <a:spLocks noChangeArrowheads="1"/>
          </p:cNvSpPr>
          <p:nvPr/>
        </p:nvSpPr>
        <p:spPr bwMode="auto">
          <a:xfrm>
            <a:off x="5808663" y="3095625"/>
            <a:ext cx="485775" cy="422275"/>
          </a:xfrm>
          <a:prstGeom prst="roundRect">
            <a:avLst>
              <a:gd name="adj" fmla="val 16667"/>
            </a:avLst>
          </a:prstGeom>
          <a:noFill/>
          <a:ln w="28575">
            <a:solidFill>
              <a:schemeClr val="tx1"/>
            </a:solidFill>
            <a:round/>
            <a:headEnd/>
            <a:tailEnd/>
          </a:ln>
        </p:spPr>
        <p:txBody>
          <a:bodyPr wrap="none" anchor="ctr"/>
          <a:lstStyle/>
          <a:p>
            <a:endParaRPr lang="en-US"/>
          </a:p>
        </p:txBody>
      </p:sp>
      <p:sp>
        <p:nvSpPr>
          <p:cNvPr id="243951" name="AutoShape 239"/>
          <p:cNvSpPr>
            <a:spLocks noChangeArrowheads="1"/>
          </p:cNvSpPr>
          <p:nvPr/>
        </p:nvSpPr>
        <p:spPr bwMode="auto">
          <a:xfrm>
            <a:off x="6319838" y="3092450"/>
            <a:ext cx="457200" cy="434975"/>
          </a:xfrm>
          <a:prstGeom prst="roundRect">
            <a:avLst>
              <a:gd name="adj" fmla="val 16667"/>
            </a:avLst>
          </a:prstGeom>
          <a:noFill/>
          <a:ln w="28575">
            <a:solidFill>
              <a:schemeClr val="tx1"/>
            </a:solidFill>
            <a:round/>
            <a:headEnd/>
            <a:tailEnd/>
          </a:ln>
        </p:spPr>
        <p:txBody>
          <a:bodyPr wrap="none" anchor="ctr"/>
          <a:lstStyle/>
          <a:p>
            <a:endParaRPr lang="en-US"/>
          </a:p>
        </p:txBody>
      </p:sp>
      <p:sp>
        <p:nvSpPr>
          <p:cNvPr id="243952" name="Rectangle 240"/>
          <p:cNvSpPr>
            <a:spLocks noChangeArrowheads="1"/>
          </p:cNvSpPr>
          <p:nvPr/>
        </p:nvSpPr>
        <p:spPr bwMode="auto">
          <a:xfrm>
            <a:off x="588963" y="5056188"/>
            <a:ext cx="8426450" cy="495300"/>
          </a:xfrm>
          <a:prstGeom prst="rect">
            <a:avLst/>
          </a:prstGeom>
          <a:noFill/>
          <a:ln w="38100">
            <a:solidFill>
              <a:srgbClr val="333399"/>
            </a:solidFill>
            <a:miter lim="800000"/>
            <a:headEnd/>
            <a:tailEnd/>
          </a:ln>
        </p:spPr>
        <p:txBody>
          <a:bodyPr wrap="none" anchor="ctr">
            <a:spAutoFit/>
          </a:bodyPr>
          <a:lstStyle/>
          <a:p>
            <a:pPr algn="ctr"/>
            <a:r>
              <a:rPr lang="en-US" sz="2400">
                <a:solidFill>
                  <a:srgbClr val="003399"/>
                </a:solidFill>
                <a:latin typeface="Lucida Sans Unicode" pitchFamily="34" charset="0"/>
              </a:rPr>
              <a:t>Q1</a:t>
            </a:r>
            <a:r>
              <a:rPr lang="en-US" sz="2400" b="1" i="1">
                <a:solidFill>
                  <a:srgbClr val="CC00CC"/>
                </a:solidFill>
                <a:latin typeface="Lucida Sans Unicode" pitchFamily="34" charset="0"/>
              </a:rPr>
              <a:t>: Which predicates</a:t>
            </a:r>
            <a:r>
              <a:rPr lang="en-US" sz="2400">
                <a:solidFill>
                  <a:srgbClr val="003399"/>
                </a:solidFill>
                <a:latin typeface="Lucida Sans Unicode" pitchFamily="34" charset="0"/>
              </a:rPr>
              <a:t> are required to verify a property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4394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43948"/>
                                        </p:tgtEl>
                                        <p:attrNameLst>
                                          <p:attrName>style.visibility</p:attrName>
                                        </p:attrNameLst>
                                      </p:cBhvr>
                                      <p:to>
                                        <p:strVal val="hidden"/>
                                      </p:to>
                                    </p:set>
                                  </p:childTnLst>
                                </p:cTn>
                              </p:par>
                              <p:par>
                                <p:cTn id="9" presetID="10" presetClass="exit" presetSubtype="0" fill="hold" nodeType="withEffect">
                                  <p:stCondLst>
                                    <p:cond delay="0"/>
                                  </p:stCondLst>
                                  <p:childTnLst>
                                    <p:animEffect transition="out" filter="fade">
                                      <p:cBhvr>
                                        <p:cTn id="10" dur="1000"/>
                                        <p:tgtEl>
                                          <p:spTgt spid="10"/>
                                        </p:tgtEl>
                                      </p:cBhvr>
                                    </p:animEffect>
                                    <p:set>
                                      <p:cBhvr>
                                        <p:cTn id="11" dur="1" fill="hold">
                                          <p:stCondLst>
                                            <p:cond delay="999"/>
                                          </p:stCondLst>
                                        </p:cTn>
                                        <p:tgtEl>
                                          <p:spTgt spid="10"/>
                                        </p:tgtEl>
                                        <p:attrNameLst>
                                          <p:attrName>style.visibility</p:attrName>
                                        </p:attrNameLst>
                                      </p:cBhvr>
                                      <p:to>
                                        <p:strVal val="hidden"/>
                                      </p:to>
                                    </p:set>
                                  </p:childTnLst>
                                </p:cTn>
                              </p:par>
                              <p:par>
                                <p:cTn id="12" presetID="10" presetClass="exit" presetSubtype="0" fill="hold" grpId="0" nodeType="withEffect">
                                  <p:stCondLst>
                                    <p:cond delay="0"/>
                                  </p:stCondLst>
                                  <p:childTnLst>
                                    <p:animEffect transition="out" filter="fade">
                                      <p:cBhvr>
                                        <p:cTn id="13" dur="2000"/>
                                        <p:tgtEl>
                                          <p:spTgt spid="243951"/>
                                        </p:tgtEl>
                                      </p:cBhvr>
                                    </p:animEffect>
                                    <p:set>
                                      <p:cBhvr>
                                        <p:cTn id="14" dur="1" fill="hold">
                                          <p:stCondLst>
                                            <p:cond delay="1999"/>
                                          </p:stCondLst>
                                        </p:cTn>
                                        <p:tgtEl>
                                          <p:spTgt spid="243951"/>
                                        </p:tgtEl>
                                        <p:attrNameLst>
                                          <p:attrName>style.visibility</p:attrName>
                                        </p:attrNameLst>
                                      </p:cBhvr>
                                      <p:to>
                                        <p:strVal val="hidden"/>
                                      </p:to>
                                    </p:set>
                                  </p:childTnLst>
                                </p:cTn>
                              </p:par>
                              <p:par>
                                <p:cTn id="15" presetID="10" presetClass="exit" presetSubtype="0" fill="hold" grpId="0" nodeType="withEffect">
                                  <p:stCondLst>
                                    <p:cond delay="0"/>
                                  </p:stCondLst>
                                  <p:childTnLst>
                                    <p:animEffect transition="out" filter="fade">
                                      <p:cBhvr>
                                        <p:cTn id="16" dur="2000"/>
                                        <p:tgtEl>
                                          <p:spTgt spid="243950"/>
                                        </p:tgtEl>
                                      </p:cBhvr>
                                    </p:animEffect>
                                    <p:set>
                                      <p:cBhvr>
                                        <p:cTn id="17" dur="1" fill="hold">
                                          <p:stCondLst>
                                            <p:cond delay="1999"/>
                                          </p:stCondLst>
                                        </p:cTn>
                                        <p:tgtEl>
                                          <p:spTgt spid="24395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3940"/>
                                        </p:tgtEl>
                                        <p:attrNameLst>
                                          <p:attrName>style.visibility</p:attrName>
                                        </p:attrNameLst>
                                      </p:cBhvr>
                                      <p:to>
                                        <p:strVal val="visible"/>
                                      </p:to>
                                    </p:set>
                                    <p:animEffect transition="in" filter="fade">
                                      <p:cBhvr>
                                        <p:cTn id="22" dur="1000"/>
                                        <p:tgtEl>
                                          <p:spTgt spid="24394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39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43943"/>
                                        </p:tgtEl>
                                        <p:attrNameLst>
                                          <p:attrName>style.visibility</p:attrName>
                                        </p:attrNameLst>
                                      </p:cBhvr>
                                      <p:to>
                                        <p:strVal val="visible"/>
                                      </p:to>
                                    </p:set>
                                    <p:animEffect transition="in" filter="fade">
                                      <p:cBhvr>
                                        <p:cTn id="31" dur="500"/>
                                        <p:tgtEl>
                                          <p:spTgt spid="24394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43944"/>
                                        </p:tgtEl>
                                        <p:attrNameLst>
                                          <p:attrName>style.visibility</p:attrName>
                                        </p:attrNameLst>
                                      </p:cBhvr>
                                      <p:to>
                                        <p:strVal val="visible"/>
                                      </p:to>
                                    </p:set>
                                    <p:animEffect transition="in" filter="fade">
                                      <p:cBhvr>
                                        <p:cTn id="34" dur="500"/>
                                        <p:tgtEl>
                                          <p:spTgt spid="24394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43946"/>
                                        </p:tgtEl>
                                        <p:attrNameLst>
                                          <p:attrName>style.visibility</p:attrName>
                                        </p:attrNameLst>
                                      </p:cBhvr>
                                      <p:to>
                                        <p:strVal val="visible"/>
                                      </p:to>
                                    </p:set>
                                    <p:animEffect transition="in" filter="fade">
                                      <p:cBhvr>
                                        <p:cTn id="37" dur="500"/>
                                        <p:tgtEl>
                                          <p:spTgt spid="24394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43952"/>
                                        </p:tgtEl>
                                        <p:attrNameLst>
                                          <p:attrName>style.visibility</p:attrName>
                                        </p:attrNameLst>
                                      </p:cBhvr>
                                      <p:to>
                                        <p:strVal val="visible"/>
                                      </p:to>
                                    </p:set>
                                    <p:animEffect transition="in" filter="fade">
                                      <p:cBhvr>
                                        <p:cTn id="42" dur="1000"/>
                                        <p:tgtEl>
                                          <p:spTgt spid="2439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939" grpId="0" animBg="1"/>
      <p:bldP spid="243940" grpId="0" animBg="1"/>
      <p:bldP spid="243943" grpId="0" animBg="1"/>
      <p:bldP spid="243944" grpId="0" animBg="1"/>
      <p:bldP spid="243946" grpId="0" animBg="1"/>
      <p:bldP spid="243947" grpId="0" animBg="1"/>
      <p:bldP spid="243948" grpId="0" animBg="1"/>
      <p:bldP spid="243950" grpId="0" animBg="1"/>
      <p:bldP spid="243951" grpId="0" animBg="1"/>
      <p:bldP spid="24395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eaLnBrk="1" hangingPunct="1"/>
            <a:r>
              <a:rPr lang="en-US" sz="3600" smtClean="0"/>
              <a:t>The Predicate Abstraction Domain</a:t>
            </a:r>
          </a:p>
        </p:txBody>
      </p:sp>
      <p:sp>
        <p:nvSpPr>
          <p:cNvPr id="19459" name="Rectangle 3"/>
          <p:cNvSpPr>
            <a:spLocks noGrp="1" noChangeArrowheads="1"/>
          </p:cNvSpPr>
          <p:nvPr>
            <p:ph type="body" idx="1"/>
          </p:nvPr>
        </p:nvSpPr>
        <p:spPr/>
        <p:txBody>
          <a:bodyPr/>
          <a:lstStyle/>
          <a:p>
            <a:pPr eaLnBrk="1" hangingPunct="1"/>
            <a:r>
              <a:rPr lang="en-US" dirty="0" smtClean="0"/>
              <a:t>Fixed set of predicates </a:t>
            </a:r>
            <a:r>
              <a:rPr lang="en-US" dirty="0" err="1" smtClean="0"/>
              <a:t>Pred</a:t>
            </a:r>
            <a:endParaRPr lang="en-US" dirty="0" smtClean="0"/>
          </a:p>
          <a:p>
            <a:pPr eaLnBrk="1" hangingPunct="1"/>
            <a:r>
              <a:rPr lang="en-US" dirty="0" smtClean="0"/>
              <a:t>The meaning of each predicate p</a:t>
            </a:r>
            <a:r>
              <a:rPr lang="en-US" baseline="-25000" dirty="0" smtClean="0"/>
              <a:t>i</a:t>
            </a:r>
            <a:r>
              <a:rPr lang="en-US" dirty="0" smtClean="0"/>
              <a:t> </a:t>
            </a:r>
            <a:r>
              <a:rPr lang="en-US" dirty="0" smtClean="0">
                <a:sym typeface="Symbol"/>
              </a:rPr>
              <a:t> </a:t>
            </a:r>
            <a:r>
              <a:rPr lang="en-US" dirty="0" err="1" smtClean="0"/>
              <a:t>Pred</a:t>
            </a:r>
            <a:r>
              <a:rPr lang="en-US" dirty="0" smtClean="0"/>
              <a:t> is a closed first order formula </a:t>
            </a:r>
            <a:r>
              <a:rPr lang="en-US" dirty="0" err="1" smtClean="0"/>
              <a:t>f</a:t>
            </a:r>
            <a:r>
              <a:rPr lang="en-US" baseline="-25000" dirty="0" err="1" smtClean="0"/>
              <a:t>i</a:t>
            </a:r>
            <a:endParaRPr lang="en-US" dirty="0" smtClean="0"/>
          </a:p>
          <a:p>
            <a:pPr eaLnBrk="1" hangingPunct="1"/>
            <a:r>
              <a:rPr lang="en-US" dirty="0" smtClean="0"/>
              <a:t>The relational domain is </a:t>
            </a:r>
            <a:br>
              <a:rPr lang="en-US" dirty="0" smtClean="0"/>
            </a:br>
            <a:r>
              <a:rPr lang="en-US" dirty="0" smtClean="0"/>
              <a:t>&lt;P(P(</a:t>
            </a:r>
            <a:r>
              <a:rPr lang="en-US" dirty="0" err="1" smtClean="0"/>
              <a:t>Pred</a:t>
            </a:r>
            <a:r>
              <a:rPr lang="en-US" dirty="0" smtClean="0"/>
              <a:t>)), </a:t>
            </a:r>
            <a:r>
              <a:rPr lang="en-US" dirty="0" smtClean="0">
                <a:sym typeface="Symbol" pitchFamily="18" charset="2"/>
              </a:rPr>
              <a:t>, P(</a:t>
            </a:r>
            <a:r>
              <a:rPr lang="en-US" dirty="0" err="1" smtClean="0">
                <a:sym typeface="Symbol" pitchFamily="18" charset="2"/>
              </a:rPr>
              <a:t>Pred</a:t>
            </a:r>
            <a:r>
              <a:rPr lang="en-US" dirty="0" smtClean="0">
                <a:sym typeface="Symbol" pitchFamily="18" charset="2"/>
              </a:rPr>
              <a:t>), , &gt;</a:t>
            </a:r>
          </a:p>
          <a:p>
            <a:pPr lvl="1" eaLnBrk="1" hangingPunct="1"/>
            <a:r>
              <a:rPr lang="en-US" dirty="0" smtClean="0">
                <a:sym typeface="Symbol" pitchFamily="18" charset="2"/>
              </a:rPr>
              <a:t>Join is set union</a:t>
            </a:r>
          </a:p>
          <a:p>
            <a:pPr lvl="1" eaLnBrk="1" hangingPunct="1"/>
            <a:r>
              <a:rPr lang="en-US" dirty="0" smtClean="0">
                <a:sym typeface="Symbol" pitchFamily="18" charset="2"/>
              </a:rPr>
              <a:t>State space explosion</a:t>
            </a:r>
          </a:p>
          <a:p>
            <a:pPr eaLnBrk="1" hangingPunct="1"/>
            <a:r>
              <a:rPr lang="en-US" dirty="0" smtClean="0">
                <a:sym typeface="Symbol" pitchFamily="18" charset="2"/>
              </a:rPr>
              <a:t>Special case of canonic abstraction</a:t>
            </a:r>
          </a:p>
          <a:p>
            <a:pPr lvl="1" eaLnBrk="1" hangingPunct="1">
              <a:buFontTx/>
              <a:buNone/>
            </a:pPr>
            <a:endParaRPr lang="en-US" dirty="0" smtClean="0">
              <a:sym typeface="Symbol" pitchFamily="18" charset="2"/>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Simple Example</a:t>
            </a:r>
            <a:endParaRPr lang="en-US" dirty="0"/>
          </a:p>
        </p:txBody>
      </p:sp>
      <p:sp>
        <p:nvSpPr>
          <p:cNvPr id="4" name="TextBox 3"/>
          <p:cNvSpPr txBox="1"/>
          <p:nvPr/>
        </p:nvSpPr>
        <p:spPr>
          <a:xfrm>
            <a:off x="528638" y="2405787"/>
            <a:ext cx="2783222" cy="2031325"/>
          </a:xfrm>
          <a:prstGeom prst="rect">
            <a:avLst/>
          </a:prstGeom>
          <a:noFill/>
          <a:ln>
            <a:solidFill>
              <a:schemeClr val="accent1"/>
            </a:solidFill>
          </a:ln>
        </p:spPr>
        <p:txBody>
          <a:bodyPr wrap="square" rtlCol="0">
            <a:spAutoFit/>
          </a:bodyPr>
          <a:lstStyle/>
          <a:p>
            <a:r>
              <a:rPr lang="en-US" dirty="0" err="1" smtClean="0"/>
              <a:t>int</a:t>
            </a:r>
            <a:r>
              <a:rPr lang="en-US" dirty="0" smtClean="0"/>
              <a:t> x, y;</a:t>
            </a:r>
          </a:p>
          <a:p>
            <a:r>
              <a:rPr lang="en-US" dirty="0" smtClean="0"/>
              <a:t>x = 1;</a:t>
            </a:r>
          </a:p>
          <a:p>
            <a:r>
              <a:rPr lang="en-US" dirty="0" smtClean="0"/>
              <a:t>y = 2 ;</a:t>
            </a:r>
          </a:p>
          <a:p>
            <a:r>
              <a:rPr lang="en-US" dirty="0" smtClean="0"/>
              <a:t>while (*) do {</a:t>
            </a:r>
          </a:p>
          <a:p>
            <a:r>
              <a:rPr lang="en-US" dirty="0"/>
              <a:t> </a:t>
            </a:r>
            <a:r>
              <a:rPr lang="en-US" dirty="0" smtClean="0"/>
              <a:t>   x = x + y ;</a:t>
            </a:r>
          </a:p>
          <a:p>
            <a:r>
              <a:rPr lang="en-US" dirty="0"/>
              <a:t> </a:t>
            </a:r>
            <a:r>
              <a:rPr lang="en-US" dirty="0" smtClean="0"/>
              <a:t> }</a:t>
            </a:r>
          </a:p>
          <a:p>
            <a:r>
              <a:rPr lang="en-US" dirty="0" smtClean="0"/>
              <a:t>assert x &gt; 0;</a:t>
            </a:r>
            <a:endParaRPr lang="en-US" dirty="0"/>
          </a:p>
        </p:txBody>
      </p:sp>
      <p:sp>
        <p:nvSpPr>
          <p:cNvPr id="5" name="TextBox 4"/>
          <p:cNvSpPr txBox="1"/>
          <p:nvPr/>
        </p:nvSpPr>
        <p:spPr>
          <a:xfrm>
            <a:off x="3311860" y="1736812"/>
            <a:ext cx="5256584" cy="369332"/>
          </a:xfrm>
          <a:prstGeom prst="rect">
            <a:avLst/>
          </a:prstGeom>
          <a:noFill/>
        </p:spPr>
        <p:txBody>
          <a:bodyPr wrap="square" rtlCol="0">
            <a:spAutoFit/>
          </a:bodyPr>
          <a:lstStyle/>
          <a:p>
            <a:r>
              <a:rPr lang="en-US" dirty="0" smtClean="0"/>
              <a:t>Predicates: p1 = x &gt; 0 p2 = y </a:t>
            </a:r>
            <a:r>
              <a:rPr lang="en-US" dirty="0" smtClean="0">
                <a:sym typeface="Symbol"/>
              </a:rPr>
              <a:t> 0</a:t>
            </a:r>
            <a:endParaRPr lang="en-US" dirty="0"/>
          </a:p>
        </p:txBody>
      </p:sp>
      <p:sp>
        <p:nvSpPr>
          <p:cNvPr id="6" name="TextBox 5"/>
          <p:cNvSpPr txBox="1"/>
          <p:nvPr/>
        </p:nvSpPr>
        <p:spPr>
          <a:xfrm>
            <a:off x="3552974" y="2405787"/>
            <a:ext cx="3935350" cy="2031325"/>
          </a:xfrm>
          <a:prstGeom prst="rect">
            <a:avLst/>
          </a:prstGeom>
          <a:noFill/>
          <a:ln>
            <a:solidFill>
              <a:schemeClr val="accent1"/>
            </a:solidFill>
          </a:ln>
        </p:spPr>
        <p:txBody>
          <a:bodyPr wrap="square" rtlCol="0">
            <a:spAutoFit/>
          </a:bodyPr>
          <a:lstStyle/>
          <a:p>
            <a:r>
              <a:rPr lang="en-US" dirty="0" err="1" smtClean="0"/>
              <a:t>bool</a:t>
            </a:r>
            <a:r>
              <a:rPr lang="en-US" dirty="0" smtClean="0"/>
              <a:t> p1, p2;</a:t>
            </a:r>
          </a:p>
          <a:p>
            <a:r>
              <a:rPr lang="en-US" dirty="0" smtClean="0"/>
              <a:t>p1 = true ;</a:t>
            </a:r>
          </a:p>
          <a:p>
            <a:r>
              <a:rPr lang="en-US" dirty="0" smtClean="0"/>
              <a:t>p2 = true ;</a:t>
            </a:r>
          </a:p>
          <a:p>
            <a:r>
              <a:rPr lang="en-US" dirty="0" smtClean="0"/>
              <a:t>while (*) do {</a:t>
            </a:r>
          </a:p>
          <a:p>
            <a:r>
              <a:rPr lang="en-US" dirty="0"/>
              <a:t> </a:t>
            </a:r>
            <a:r>
              <a:rPr lang="en-US" dirty="0" smtClean="0"/>
              <a:t>   p1 = (</a:t>
            </a:r>
            <a:r>
              <a:rPr lang="en-US" smtClean="0"/>
              <a:t>p1&amp;&amp;p2 </a:t>
            </a:r>
            <a:r>
              <a:rPr lang="en-US" dirty="0" smtClean="0"/>
              <a:t>? 1 : *)</a:t>
            </a:r>
          </a:p>
          <a:p>
            <a:r>
              <a:rPr lang="en-US" dirty="0" smtClean="0"/>
              <a:t>  }</a:t>
            </a:r>
          </a:p>
          <a:p>
            <a:r>
              <a:rPr lang="en-US" dirty="0" smtClean="0"/>
              <a:t>assert p1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Correctness requirements</a:t>
            </a:r>
          </a:p>
          <a:p>
            <a:r>
              <a:rPr lang="en-US" dirty="0" smtClean="0"/>
              <a:t>Decidability and complexity of program verification</a:t>
            </a:r>
          </a:p>
          <a:p>
            <a:r>
              <a:rPr lang="en-US" dirty="0" smtClean="0"/>
              <a:t>Abstract models of systems</a:t>
            </a:r>
          </a:p>
          <a:p>
            <a:r>
              <a:rPr lang="en-US" dirty="0" smtClean="0"/>
              <a:t>Algorithms</a:t>
            </a:r>
            <a:endParaRPr lang="en-US" dirty="0"/>
          </a:p>
        </p:txBody>
      </p:sp>
      <p:pic>
        <p:nvPicPr>
          <p:cNvPr id="4" name="Picture 3" descr="C:\Users\reps\Documents\personal\Susan\Commemoration 2014\bluescreen1.gif"/>
          <p:cNvPicPr>
            <a:picLocks noChangeAspect="1" noChangeArrowheads="1"/>
          </p:cNvPicPr>
          <p:nvPr/>
        </p:nvPicPr>
        <p:blipFill>
          <a:blip r:embed="rId2" cstate="print">
            <a:extLst>
              <a:ext uri="{28A0092B-C50C-407E-A947-70E740481C1C}">
                <a14:useLocalDpi xmlns:a14="http://schemas.microsoft.com/office/drawing/2010/main" xmlns="" xmlns:lc="http://schemas.openxmlformats.org/drawingml/2006/lockedCanvas" val="0"/>
              </a:ext>
            </a:extLst>
          </a:blip>
          <a:srcRect/>
          <a:stretch>
            <a:fillRect/>
          </a:stretch>
        </p:blipFill>
        <p:spPr bwMode="auto">
          <a:xfrm>
            <a:off x="137859" y="322797"/>
            <a:ext cx="8868282" cy="6212407"/>
          </a:xfrm>
          <a:prstGeom prst="rect">
            <a:avLst/>
          </a:prstGeom>
          <a:noFill/>
          <a:extLst>
            <a:ext uri="{909E8E84-426E-40DD-AFC4-6F175D3DCCD1}">
              <a14:hiddenFill xmlns:a14="http://schemas.microsoft.com/office/drawing/2010/main" xmlns="" xmlns:lc="http://schemas.openxmlformats.org/drawingml/2006/lockedCanvas">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743200" y="1600200"/>
            <a:ext cx="6172200" cy="4495800"/>
          </a:xfrm>
          <a:prstGeom prst="rect">
            <a:avLst/>
          </a:prstGeom>
          <a:noFill/>
          <a:ln w="9525">
            <a:noFill/>
            <a:miter lim="800000"/>
            <a:headEnd/>
            <a:tailEnd/>
          </a:ln>
          <a:effectLst/>
        </p:spPr>
        <p:txBody>
          <a:bodyPr/>
          <a:lstStyle/>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do {</a:t>
            </a:r>
          </a:p>
          <a:p>
            <a:pPr marL="342900" indent="-342900">
              <a:lnSpc>
                <a:spcPct val="90000"/>
              </a:lnSpc>
              <a:spcBef>
                <a:spcPct val="20000"/>
              </a:spcBef>
              <a:buClr>
                <a:schemeClr val="accent2"/>
              </a:buClr>
              <a:buFont typeface="Wingdings" pitchFamily="2" charset="2"/>
              <a:buNone/>
            </a:pPr>
            <a:r>
              <a:rPr lang="en-US" sz="2000">
                <a:solidFill>
                  <a:schemeClr val="tx2"/>
                </a:solidFill>
                <a:latin typeface="Courier New" pitchFamily="49" charset="0"/>
              </a:rPr>
              <a:t>	</a:t>
            </a:r>
            <a:r>
              <a:rPr lang="en-US" sz="2000">
                <a:solidFill>
                  <a:srgbClr val="0000FF"/>
                </a:solidFill>
                <a:latin typeface="Courier New" pitchFamily="49" charset="0"/>
              </a:rPr>
              <a:t>KeAcquireSpinLock();</a:t>
            </a:r>
          </a:p>
          <a:p>
            <a:pPr marL="342900" indent="-342900">
              <a:lnSpc>
                <a:spcPct val="90000"/>
              </a:lnSpc>
              <a:spcBef>
                <a:spcPct val="20000"/>
              </a:spcBef>
              <a:buClr>
                <a:schemeClr val="accent2"/>
              </a:buClr>
              <a:buFont typeface="Wingdings" pitchFamily="2" charset="2"/>
              <a:buNone/>
            </a:pPr>
            <a:endParaRPr lang="en-US" sz="2000">
              <a:solidFill>
                <a:srgbClr val="0000FF"/>
              </a:solidFill>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a:solidFill>
                  <a:schemeClr val="tx2"/>
                </a:solidFill>
                <a:latin typeface="Courier New" pitchFamily="49" charset="0"/>
              </a:rPr>
              <a:t>	</a:t>
            </a:r>
            <a:r>
              <a:rPr lang="en-US" sz="2000" b="0">
                <a:latin typeface="Courier New" pitchFamily="49" charset="0"/>
              </a:rPr>
              <a:t>nPacketsOld = nPackets; </a:t>
            </a:r>
          </a:p>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		</a:t>
            </a:r>
          </a:p>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	if(request){</a:t>
            </a:r>
          </a:p>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		request = request-&gt;Next;</a:t>
            </a:r>
            <a:endParaRPr lang="en-US" sz="2000">
              <a:solidFill>
                <a:schemeClr val="tx2"/>
              </a:solidFill>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a:solidFill>
                  <a:schemeClr val="tx2"/>
                </a:solidFill>
                <a:latin typeface="Courier New" pitchFamily="49" charset="0"/>
              </a:rPr>
              <a:t>		</a:t>
            </a:r>
            <a:r>
              <a:rPr lang="en-US" sz="2000">
                <a:solidFill>
                  <a:srgbClr val="0000FF"/>
                </a:solidFill>
                <a:latin typeface="Courier New" pitchFamily="49" charset="0"/>
              </a:rPr>
              <a:t>KeReleaseSpinLock();</a:t>
            </a:r>
          </a:p>
          <a:p>
            <a:pPr marL="342900" indent="-342900">
              <a:lnSpc>
                <a:spcPct val="90000"/>
              </a:lnSpc>
              <a:spcBef>
                <a:spcPct val="20000"/>
              </a:spcBef>
              <a:buClr>
                <a:schemeClr val="accent2"/>
              </a:buClr>
              <a:buFont typeface="Wingdings" pitchFamily="2" charset="2"/>
              <a:buNone/>
            </a:pPr>
            <a:r>
              <a:rPr lang="en-US" sz="2000" b="0">
                <a:latin typeface="Courier New" pitchFamily="49" charset="0"/>
              </a:rPr>
              <a:t>		nPackets++;</a:t>
            </a:r>
          </a:p>
          <a:p>
            <a:pPr marL="342900" indent="-342900">
              <a:lnSpc>
                <a:spcPct val="90000"/>
              </a:lnSpc>
              <a:spcBef>
                <a:spcPct val="20000"/>
              </a:spcBef>
              <a:buClr>
                <a:schemeClr val="accent2"/>
              </a:buClr>
              <a:buFont typeface="Wingdings" pitchFamily="2" charset="2"/>
              <a:buNone/>
            </a:pPr>
            <a:r>
              <a:rPr lang="en-US" sz="2000">
                <a:solidFill>
                  <a:srgbClr val="0000FF"/>
                </a:solidFill>
                <a:latin typeface="Courier New" pitchFamily="49" charset="0"/>
              </a:rPr>
              <a:t>	</a:t>
            </a:r>
            <a:r>
              <a:rPr lang="en-US" sz="2000" b="0">
                <a:solidFill>
                  <a:schemeClr val="tx2"/>
                </a:solidFill>
                <a:latin typeface="Courier New" pitchFamily="49" charset="0"/>
              </a:rPr>
              <a:t>}</a:t>
            </a:r>
          </a:p>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 while (</a:t>
            </a:r>
            <a:r>
              <a:rPr lang="en-US" sz="2000" b="0">
                <a:latin typeface="Courier New" pitchFamily="49" charset="0"/>
              </a:rPr>
              <a:t>nPackets != nPacketsOld</a:t>
            </a:r>
            <a:r>
              <a:rPr lang="en-US" sz="2000" b="0">
                <a:solidFill>
                  <a:schemeClr val="tx2"/>
                </a:solidFill>
                <a:latin typeface="Courier New" pitchFamily="49" charset="0"/>
              </a:rPr>
              <a:t>);</a:t>
            </a:r>
          </a:p>
          <a:p>
            <a:pPr marL="342900" indent="-342900">
              <a:lnSpc>
                <a:spcPct val="90000"/>
              </a:lnSpc>
              <a:spcBef>
                <a:spcPct val="20000"/>
              </a:spcBef>
              <a:buClr>
                <a:schemeClr val="accent2"/>
              </a:buClr>
              <a:buFont typeface="Wingdings" pitchFamily="2" charset="2"/>
              <a:buNone/>
            </a:pPr>
            <a:endParaRPr lang="en-US" sz="2000">
              <a:solidFill>
                <a:srgbClr val="0000FF"/>
              </a:solidFill>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a:solidFill>
                  <a:srgbClr val="0000FF"/>
                </a:solidFill>
                <a:latin typeface="Courier New" pitchFamily="49" charset="0"/>
              </a:rPr>
              <a:t>KeReleaseSpinLock();</a:t>
            </a:r>
          </a:p>
          <a:p>
            <a:pPr marL="342900" indent="-342900">
              <a:lnSpc>
                <a:spcPct val="90000"/>
              </a:lnSpc>
              <a:spcBef>
                <a:spcPct val="20000"/>
              </a:spcBef>
              <a:buClr>
                <a:schemeClr val="accent2"/>
              </a:buClr>
              <a:buFont typeface="Wingdings" pitchFamily="2" charset="2"/>
              <a:buNone/>
            </a:pPr>
            <a:endParaRPr lang="en-US">
              <a:solidFill>
                <a:schemeClr val="tx2"/>
              </a:solidFill>
              <a:latin typeface="Courier New" pitchFamily="49" charset="0"/>
            </a:endParaRPr>
          </a:p>
        </p:txBody>
      </p:sp>
      <p:sp>
        <p:nvSpPr>
          <p:cNvPr id="22531" name="Rectangle 3"/>
          <p:cNvSpPr>
            <a:spLocks noGrp="1" noChangeArrowheads="1"/>
          </p:cNvSpPr>
          <p:nvPr>
            <p:ph type="title"/>
          </p:nvPr>
        </p:nvSpPr>
        <p:spPr>
          <a:xfrm>
            <a:off x="457200" y="-152400"/>
            <a:ext cx="8229600" cy="1143000"/>
          </a:xfrm>
          <a:noFill/>
          <a:ln/>
        </p:spPr>
        <p:txBody>
          <a:bodyPr/>
          <a:lstStyle/>
          <a:p>
            <a:pPr algn="ctr"/>
            <a:r>
              <a:rPr lang="en-US" dirty="0" smtClean="0"/>
              <a:t>SLAM Example</a:t>
            </a:r>
            <a:endParaRPr lang="en-US" dirty="0"/>
          </a:p>
        </p:txBody>
      </p:sp>
      <p:sp>
        <p:nvSpPr>
          <p:cNvPr id="22532" name="AutoShape 4"/>
          <p:cNvSpPr>
            <a:spLocks noChangeArrowheads="1"/>
          </p:cNvSpPr>
          <p:nvPr/>
        </p:nvSpPr>
        <p:spPr bwMode="auto">
          <a:xfrm>
            <a:off x="6705600" y="457200"/>
            <a:ext cx="2209800" cy="1600200"/>
          </a:xfrm>
          <a:prstGeom prst="foldedCorner">
            <a:avLst>
              <a:gd name="adj" fmla="val 12500"/>
            </a:avLst>
          </a:prstGeom>
          <a:solidFill>
            <a:srgbClr val="FFFF99"/>
          </a:solidFill>
          <a:ln w="9525">
            <a:solidFill>
              <a:schemeClr val="tx1"/>
            </a:solidFill>
            <a:round/>
            <a:headEnd/>
            <a:tailEnd/>
          </a:ln>
          <a:effectLst/>
        </p:spPr>
        <p:txBody>
          <a:bodyPr wrap="none" anchor="ctr"/>
          <a:lstStyle/>
          <a:p>
            <a:pPr algn="ctr"/>
            <a:r>
              <a:rPr lang="en-US" b="0"/>
              <a:t>Does this code </a:t>
            </a:r>
          </a:p>
          <a:p>
            <a:pPr algn="ctr"/>
            <a:r>
              <a:rPr lang="en-US" b="0"/>
              <a:t>obey the </a:t>
            </a:r>
          </a:p>
          <a:p>
            <a:pPr algn="ctr"/>
            <a:r>
              <a:rPr lang="en-US" b="0"/>
              <a:t>locking rule?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2743200" y="1600200"/>
            <a:ext cx="6172200" cy="4495800"/>
          </a:xfrm>
          <a:prstGeom prst="rect">
            <a:avLst/>
          </a:prstGeom>
          <a:noFill/>
          <a:ln w="9525">
            <a:noFill/>
            <a:miter lim="800000"/>
            <a:headEnd/>
            <a:tailEnd/>
          </a:ln>
          <a:effectLst/>
        </p:spPr>
        <p:txBody>
          <a:bodyPr/>
          <a:lstStyle/>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do {</a:t>
            </a:r>
          </a:p>
          <a:p>
            <a:pPr marL="342900" indent="-342900">
              <a:lnSpc>
                <a:spcPct val="90000"/>
              </a:lnSpc>
              <a:spcBef>
                <a:spcPct val="20000"/>
              </a:spcBef>
              <a:buClr>
                <a:schemeClr val="accent2"/>
              </a:buClr>
              <a:buFont typeface="Wingdings" pitchFamily="2" charset="2"/>
              <a:buNone/>
            </a:pPr>
            <a:r>
              <a:rPr lang="en-US" sz="2000">
                <a:solidFill>
                  <a:schemeClr val="tx2"/>
                </a:solidFill>
                <a:latin typeface="Courier New" pitchFamily="49" charset="0"/>
              </a:rPr>
              <a:t>	</a:t>
            </a:r>
            <a:r>
              <a:rPr lang="en-US" sz="2000">
                <a:solidFill>
                  <a:srgbClr val="0000FF"/>
                </a:solidFill>
                <a:latin typeface="Courier New" pitchFamily="49" charset="0"/>
              </a:rPr>
              <a:t>KeAcquireSpinLock();</a:t>
            </a:r>
          </a:p>
          <a:p>
            <a:pPr marL="342900" indent="-342900">
              <a:lnSpc>
                <a:spcPct val="90000"/>
              </a:lnSpc>
              <a:spcBef>
                <a:spcPct val="20000"/>
              </a:spcBef>
              <a:buClr>
                <a:schemeClr val="accent2"/>
              </a:buClr>
              <a:buFont typeface="Wingdings" pitchFamily="2" charset="2"/>
              <a:buNone/>
            </a:pPr>
            <a:endParaRPr lang="en-US" sz="2000">
              <a:solidFill>
                <a:srgbClr val="0000FF"/>
              </a:solidFill>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a:solidFill>
                  <a:schemeClr val="tx2"/>
                </a:solidFill>
                <a:latin typeface="Courier New" pitchFamily="49" charset="0"/>
              </a:rPr>
              <a:t>	</a:t>
            </a:r>
            <a:endParaRPr lang="en-US" sz="2000" b="0">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		</a:t>
            </a:r>
          </a:p>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	if(*){</a:t>
            </a:r>
          </a:p>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		</a:t>
            </a:r>
          </a:p>
          <a:p>
            <a:pPr marL="342900" indent="-342900">
              <a:lnSpc>
                <a:spcPct val="90000"/>
              </a:lnSpc>
              <a:spcBef>
                <a:spcPct val="20000"/>
              </a:spcBef>
              <a:buClr>
                <a:schemeClr val="accent2"/>
              </a:buClr>
              <a:buFont typeface="Wingdings" pitchFamily="2" charset="2"/>
              <a:buNone/>
            </a:pPr>
            <a:r>
              <a:rPr lang="en-US" sz="2000">
                <a:solidFill>
                  <a:schemeClr val="tx2"/>
                </a:solidFill>
                <a:latin typeface="Courier New" pitchFamily="49" charset="0"/>
              </a:rPr>
              <a:t>		</a:t>
            </a:r>
            <a:r>
              <a:rPr lang="en-US" sz="2000">
                <a:solidFill>
                  <a:srgbClr val="0000FF"/>
                </a:solidFill>
                <a:latin typeface="Courier New" pitchFamily="49" charset="0"/>
              </a:rPr>
              <a:t>KeReleaseSpinLock();</a:t>
            </a:r>
          </a:p>
          <a:p>
            <a:pPr marL="342900" indent="-342900">
              <a:lnSpc>
                <a:spcPct val="90000"/>
              </a:lnSpc>
              <a:spcBef>
                <a:spcPct val="20000"/>
              </a:spcBef>
              <a:buClr>
                <a:schemeClr val="accent2"/>
              </a:buClr>
              <a:buFont typeface="Wingdings" pitchFamily="2" charset="2"/>
              <a:buNone/>
            </a:pPr>
            <a:r>
              <a:rPr lang="en-US" sz="2000" b="0">
                <a:latin typeface="Courier New" pitchFamily="49" charset="0"/>
              </a:rPr>
              <a:t>		</a:t>
            </a:r>
          </a:p>
          <a:p>
            <a:pPr marL="342900" indent="-342900">
              <a:lnSpc>
                <a:spcPct val="90000"/>
              </a:lnSpc>
              <a:spcBef>
                <a:spcPct val="20000"/>
              </a:spcBef>
              <a:buClr>
                <a:schemeClr val="accent2"/>
              </a:buClr>
              <a:buFont typeface="Wingdings" pitchFamily="2" charset="2"/>
              <a:buNone/>
            </a:pPr>
            <a:r>
              <a:rPr lang="en-US" sz="2000">
                <a:solidFill>
                  <a:srgbClr val="0000FF"/>
                </a:solidFill>
                <a:latin typeface="Courier New" pitchFamily="49" charset="0"/>
              </a:rPr>
              <a:t>	</a:t>
            </a:r>
            <a:r>
              <a:rPr lang="en-US" sz="2000" b="0">
                <a:solidFill>
                  <a:schemeClr val="tx2"/>
                </a:solidFill>
                <a:latin typeface="Courier New" pitchFamily="49" charset="0"/>
              </a:rPr>
              <a:t>}</a:t>
            </a:r>
          </a:p>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 while (*);</a:t>
            </a:r>
          </a:p>
          <a:p>
            <a:pPr marL="342900" indent="-342900">
              <a:lnSpc>
                <a:spcPct val="90000"/>
              </a:lnSpc>
              <a:spcBef>
                <a:spcPct val="20000"/>
              </a:spcBef>
              <a:buClr>
                <a:schemeClr val="accent2"/>
              </a:buClr>
              <a:buFont typeface="Wingdings" pitchFamily="2" charset="2"/>
              <a:buNone/>
            </a:pPr>
            <a:endParaRPr lang="en-US" sz="2000">
              <a:solidFill>
                <a:srgbClr val="0000FF"/>
              </a:solidFill>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a:solidFill>
                  <a:srgbClr val="0000FF"/>
                </a:solidFill>
                <a:latin typeface="Courier New" pitchFamily="49" charset="0"/>
              </a:rPr>
              <a:t>KeReleaseSpinLock();</a:t>
            </a:r>
          </a:p>
          <a:p>
            <a:pPr marL="342900" indent="-342900">
              <a:lnSpc>
                <a:spcPct val="90000"/>
              </a:lnSpc>
              <a:spcBef>
                <a:spcPct val="20000"/>
              </a:spcBef>
              <a:buClr>
                <a:schemeClr val="accent2"/>
              </a:buClr>
              <a:buFont typeface="Wingdings" pitchFamily="2" charset="2"/>
              <a:buNone/>
            </a:pPr>
            <a:endParaRPr lang="en-US">
              <a:solidFill>
                <a:schemeClr val="tx2"/>
              </a:solidFill>
              <a:latin typeface="Courier New" pitchFamily="49" charset="0"/>
            </a:endParaRPr>
          </a:p>
        </p:txBody>
      </p:sp>
      <p:cxnSp>
        <p:nvCxnSpPr>
          <p:cNvPr id="23555" name="AutoShape 3"/>
          <p:cNvCxnSpPr>
            <a:cxnSpLocks noChangeShapeType="1"/>
            <a:stCxn id="23568" idx="4"/>
          </p:cNvCxnSpPr>
          <p:nvPr/>
        </p:nvCxnSpPr>
        <p:spPr bwMode="auto">
          <a:xfrm flipH="1">
            <a:off x="1631950" y="2590800"/>
            <a:ext cx="6350" cy="685800"/>
          </a:xfrm>
          <a:prstGeom prst="straightConnector1">
            <a:avLst/>
          </a:prstGeom>
          <a:noFill/>
          <a:ln w="9525">
            <a:solidFill>
              <a:schemeClr val="tx1"/>
            </a:solidFill>
            <a:round/>
            <a:headEnd/>
            <a:tailEnd type="triangle" w="med" len="med"/>
          </a:ln>
          <a:effectLst/>
        </p:spPr>
      </p:cxnSp>
      <p:cxnSp>
        <p:nvCxnSpPr>
          <p:cNvPr id="23556" name="AutoShape 4"/>
          <p:cNvCxnSpPr>
            <a:cxnSpLocks noChangeShapeType="1"/>
            <a:stCxn id="23569" idx="5"/>
          </p:cNvCxnSpPr>
          <p:nvPr/>
        </p:nvCxnSpPr>
        <p:spPr bwMode="auto">
          <a:xfrm>
            <a:off x="1827213" y="3536950"/>
            <a:ext cx="611187" cy="196850"/>
          </a:xfrm>
          <a:prstGeom prst="straightConnector1">
            <a:avLst/>
          </a:prstGeom>
          <a:noFill/>
          <a:ln w="9525">
            <a:solidFill>
              <a:schemeClr val="tx1"/>
            </a:solidFill>
            <a:round/>
            <a:headEnd/>
            <a:tailEnd type="triangle" w="med" len="med"/>
          </a:ln>
          <a:effectLst/>
        </p:spPr>
      </p:cxnSp>
      <p:cxnSp>
        <p:nvCxnSpPr>
          <p:cNvPr id="23557" name="AutoShape 5"/>
          <p:cNvCxnSpPr>
            <a:cxnSpLocks noChangeShapeType="1"/>
          </p:cNvCxnSpPr>
          <p:nvPr/>
        </p:nvCxnSpPr>
        <p:spPr bwMode="auto">
          <a:xfrm flipH="1">
            <a:off x="1022350" y="3581400"/>
            <a:ext cx="577850" cy="1449388"/>
          </a:xfrm>
          <a:prstGeom prst="straightConnector1">
            <a:avLst/>
          </a:prstGeom>
          <a:noFill/>
          <a:ln w="9525">
            <a:solidFill>
              <a:schemeClr val="tx1"/>
            </a:solidFill>
            <a:round/>
            <a:headEnd/>
            <a:tailEnd type="triangle" w="med" len="med"/>
          </a:ln>
          <a:effectLst/>
        </p:spPr>
      </p:cxnSp>
      <p:cxnSp>
        <p:nvCxnSpPr>
          <p:cNvPr id="23558" name="AutoShape 6"/>
          <p:cNvCxnSpPr>
            <a:cxnSpLocks noChangeShapeType="1"/>
          </p:cNvCxnSpPr>
          <p:nvPr/>
        </p:nvCxnSpPr>
        <p:spPr bwMode="auto">
          <a:xfrm flipH="1">
            <a:off x="2468563" y="4037013"/>
            <a:ext cx="1587" cy="230187"/>
          </a:xfrm>
          <a:prstGeom prst="straightConnector1">
            <a:avLst/>
          </a:prstGeom>
          <a:noFill/>
          <a:ln w="9525">
            <a:solidFill>
              <a:schemeClr val="tx1"/>
            </a:solidFill>
            <a:round/>
            <a:headEnd/>
            <a:tailEnd type="triangle" w="med" len="med"/>
          </a:ln>
          <a:effectLst/>
        </p:spPr>
      </p:cxnSp>
      <p:cxnSp>
        <p:nvCxnSpPr>
          <p:cNvPr id="23559" name="AutoShape 7"/>
          <p:cNvCxnSpPr>
            <a:cxnSpLocks noChangeShapeType="1"/>
          </p:cNvCxnSpPr>
          <p:nvPr/>
        </p:nvCxnSpPr>
        <p:spPr bwMode="auto">
          <a:xfrm>
            <a:off x="1630363" y="1979613"/>
            <a:ext cx="1587" cy="306387"/>
          </a:xfrm>
          <a:prstGeom prst="straightConnector1">
            <a:avLst/>
          </a:prstGeom>
          <a:noFill/>
          <a:ln w="9525">
            <a:solidFill>
              <a:schemeClr val="tx1"/>
            </a:solidFill>
            <a:round/>
            <a:headEnd/>
            <a:tailEnd type="triangle" w="med" len="med"/>
          </a:ln>
          <a:effectLst/>
        </p:spPr>
      </p:cxnSp>
      <p:cxnSp>
        <p:nvCxnSpPr>
          <p:cNvPr id="23560" name="AutoShape 8"/>
          <p:cNvCxnSpPr>
            <a:cxnSpLocks noChangeShapeType="1"/>
          </p:cNvCxnSpPr>
          <p:nvPr/>
        </p:nvCxnSpPr>
        <p:spPr bwMode="auto">
          <a:xfrm flipH="1">
            <a:off x="1325563" y="5865813"/>
            <a:ext cx="1587" cy="306387"/>
          </a:xfrm>
          <a:prstGeom prst="straightConnector1">
            <a:avLst/>
          </a:prstGeom>
          <a:noFill/>
          <a:ln w="9525">
            <a:solidFill>
              <a:schemeClr val="tx1"/>
            </a:solidFill>
            <a:round/>
            <a:headEnd/>
            <a:tailEnd type="triangle" w="med" len="med"/>
          </a:ln>
          <a:effectLst/>
        </p:spPr>
      </p:cxnSp>
      <p:cxnSp>
        <p:nvCxnSpPr>
          <p:cNvPr id="23561" name="AutoShape 9"/>
          <p:cNvCxnSpPr>
            <a:cxnSpLocks noChangeShapeType="1"/>
          </p:cNvCxnSpPr>
          <p:nvPr/>
        </p:nvCxnSpPr>
        <p:spPr bwMode="auto">
          <a:xfrm>
            <a:off x="1073150" y="5334000"/>
            <a:ext cx="222250" cy="228600"/>
          </a:xfrm>
          <a:prstGeom prst="straightConnector1">
            <a:avLst/>
          </a:prstGeom>
          <a:noFill/>
          <a:ln w="9525">
            <a:solidFill>
              <a:schemeClr val="tx1"/>
            </a:solidFill>
            <a:round/>
            <a:headEnd/>
            <a:tailEnd type="triangle" w="med" len="med"/>
          </a:ln>
          <a:effectLst/>
        </p:spPr>
      </p:cxnSp>
      <p:cxnSp>
        <p:nvCxnSpPr>
          <p:cNvPr id="23562" name="AutoShape 10"/>
          <p:cNvCxnSpPr>
            <a:cxnSpLocks noChangeShapeType="1"/>
            <a:stCxn id="23575" idx="4"/>
            <a:endCxn id="23576" idx="0"/>
          </p:cNvCxnSpPr>
          <p:nvPr/>
        </p:nvCxnSpPr>
        <p:spPr bwMode="auto">
          <a:xfrm flipH="1">
            <a:off x="2171700" y="5334000"/>
            <a:ext cx="304800" cy="228600"/>
          </a:xfrm>
          <a:prstGeom prst="straightConnector1">
            <a:avLst/>
          </a:prstGeom>
          <a:noFill/>
          <a:ln w="9525">
            <a:solidFill>
              <a:schemeClr val="tx1"/>
            </a:solidFill>
            <a:round/>
            <a:headEnd/>
            <a:tailEnd type="triangle" w="med" len="med"/>
          </a:ln>
          <a:effectLst/>
        </p:spPr>
      </p:cxnSp>
      <p:cxnSp>
        <p:nvCxnSpPr>
          <p:cNvPr id="23563" name="AutoShape 11"/>
          <p:cNvCxnSpPr>
            <a:cxnSpLocks noChangeShapeType="1"/>
          </p:cNvCxnSpPr>
          <p:nvPr/>
        </p:nvCxnSpPr>
        <p:spPr bwMode="auto">
          <a:xfrm flipH="1">
            <a:off x="2160588" y="5865813"/>
            <a:ext cx="3175" cy="306387"/>
          </a:xfrm>
          <a:prstGeom prst="straightConnector1">
            <a:avLst/>
          </a:prstGeom>
          <a:noFill/>
          <a:ln w="9525">
            <a:solidFill>
              <a:schemeClr val="tx1"/>
            </a:solidFill>
            <a:round/>
            <a:headEnd/>
            <a:tailEnd type="triangle" w="med" len="med"/>
          </a:ln>
          <a:effectLst/>
        </p:spPr>
      </p:cxnSp>
      <p:cxnSp>
        <p:nvCxnSpPr>
          <p:cNvPr id="23564" name="AutoShape 12"/>
          <p:cNvCxnSpPr>
            <a:cxnSpLocks noChangeShapeType="1"/>
            <a:stCxn id="23574" idx="4"/>
          </p:cNvCxnSpPr>
          <p:nvPr/>
        </p:nvCxnSpPr>
        <p:spPr bwMode="auto">
          <a:xfrm flipH="1">
            <a:off x="2468563" y="4572000"/>
            <a:ext cx="7937" cy="457200"/>
          </a:xfrm>
          <a:prstGeom prst="straightConnector1">
            <a:avLst/>
          </a:prstGeom>
          <a:noFill/>
          <a:ln w="9525">
            <a:solidFill>
              <a:schemeClr val="tx1"/>
            </a:solidFill>
            <a:round/>
            <a:headEnd/>
            <a:tailEnd type="triangle" w="med" len="med"/>
          </a:ln>
          <a:effectLst/>
        </p:spPr>
      </p:cxnSp>
      <p:sp>
        <p:nvSpPr>
          <p:cNvPr id="23565" name="Rectangle 13"/>
          <p:cNvSpPr>
            <a:spLocks noGrp="1" noChangeArrowheads="1"/>
          </p:cNvSpPr>
          <p:nvPr>
            <p:ph type="title"/>
          </p:nvPr>
        </p:nvSpPr>
        <p:spPr>
          <a:xfrm>
            <a:off x="457200" y="-152400"/>
            <a:ext cx="8229600" cy="1143000"/>
          </a:xfrm>
          <a:noFill/>
          <a:ln/>
        </p:spPr>
        <p:txBody>
          <a:bodyPr/>
          <a:lstStyle/>
          <a:p>
            <a:pPr algn="ctr"/>
            <a:r>
              <a:rPr lang="en-US" dirty="0" smtClean="0"/>
              <a:t>SLAM Example</a:t>
            </a:r>
            <a:endParaRPr lang="en-US" dirty="0"/>
          </a:p>
        </p:txBody>
      </p:sp>
      <p:sp>
        <p:nvSpPr>
          <p:cNvPr id="23566" name="AutoShape 14"/>
          <p:cNvSpPr>
            <a:spLocks noChangeArrowheads="1"/>
          </p:cNvSpPr>
          <p:nvPr/>
        </p:nvSpPr>
        <p:spPr bwMode="auto">
          <a:xfrm>
            <a:off x="6705600" y="457200"/>
            <a:ext cx="2209800" cy="1600200"/>
          </a:xfrm>
          <a:prstGeom prst="foldedCorner">
            <a:avLst>
              <a:gd name="adj" fmla="val 12500"/>
            </a:avLst>
          </a:prstGeom>
          <a:solidFill>
            <a:srgbClr val="FFFF99"/>
          </a:solidFill>
          <a:ln w="9525">
            <a:solidFill>
              <a:schemeClr val="tx1"/>
            </a:solidFill>
            <a:round/>
            <a:headEnd/>
            <a:tailEnd/>
          </a:ln>
          <a:effectLst/>
        </p:spPr>
        <p:txBody>
          <a:bodyPr wrap="none" anchor="ctr"/>
          <a:lstStyle/>
          <a:p>
            <a:pPr algn="ctr"/>
            <a:r>
              <a:rPr lang="en-US" b="0"/>
              <a:t>Model checking </a:t>
            </a:r>
          </a:p>
          <a:p>
            <a:pPr algn="ctr"/>
            <a:r>
              <a:rPr lang="en-US" b="0"/>
              <a:t>boolean program</a:t>
            </a:r>
          </a:p>
          <a:p>
            <a:pPr algn="ctr"/>
            <a:r>
              <a:rPr lang="en-US" b="0"/>
              <a:t>(bebop)</a:t>
            </a:r>
          </a:p>
        </p:txBody>
      </p:sp>
      <p:sp>
        <p:nvSpPr>
          <p:cNvPr id="23567" name="Oval 15"/>
          <p:cNvSpPr>
            <a:spLocks noChangeArrowheads="1"/>
          </p:cNvSpPr>
          <p:nvPr/>
        </p:nvSpPr>
        <p:spPr bwMode="auto">
          <a:xfrm>
            <a:off x="1371600" y="1676400"/>
            <a:ext cx="533400" cy="304800"/>
          </a:xfrm>
          <a:prstGeom prst="ellipse">
            <a:avLst/>
          </a:prstGeom>
          <a:noFill/>
          <a:ln w="9525">
            <a:solidFill>
              <a:schemeClr val="tx1"/>
            </a:solidFill>
            <a:round/>
            <a:headEnd/>
            <a:tailEnd/>
          </a:ln>
          <a:effectLst/>
        </p:spPr>
        <p:txBody>
          <a:bodyPr wrap="none" anchor="ctr"/>
          <a:lstStyle/>
          <a:p>
            <a:pPr algn="ctr"/>
            <a:r>
              <a:rPr lang="en-US" sz="2000" b="0"/>
              <a:t>U</a:t>
            </a:r>
          </a:p>
        </p:txBody>
      </p:sp>
      <p:sp>
        <p:nvSpPr>
          <p:cNvPr id="23568" name="Oval 16"/>
          <p:cNvSpPr>
            <a:spLocks noChangeArrowheads="1"/>
          </p:cNvSpPr>
          <p:nvPr/>
        </p:nvSpPr>
        <p:spPr bwMode="auto">
          <a:xfrm>
            <a:off x="1371600" y="2286000"/>
            <a:ext cx="533400" cy="304800"/>
          </a:xfrm>
          <a:prstGeom prst="ellipse">
            <a:avLst/>
          </a:prstGeom>
          <a:noFill/>
          <a:ln w="9525">
            <a:solidFill>
              <a:schemeClr val="tx1"/>
            </a:solidFill>
            <a:round/>
            <a:headEnd/>
            <a:tailEnd/>
          </a:ln>
          <a:effectLst/>
        </p:spPr>
        <p:txBody>
          <a:bodyPr wrap="none" anchor="ctr"/>
          <a:lstStyle/>
          <a:p>
            <a:pPr algn="ctr"/>
            <a:r>
              <a:rPr lang="en-US" sz="2000" b="0"/>
              <a:t>L</a:t>
            </a:r>
          </a:p>
        </p:txBody>
      </p:sp>
      <p:sp>
        <p:nvSpPr>
          <p:cNvPr id="23569" name="Oval 17"/>
          <p:cNvSpPr>
            <a:spLocks noChangeArrowheads="1"/>
          </p:cNvSpPr>
          <p:nvPr/>
        </p:nvSpPr>
        <p:spPr bwMode="auto">
          <a:xfrm>
            <a:off x="1371600" y="3276600"/>
            <a:ext cx="533400" cy="304800"/>
          </a:xfrm>
          <a:prstGeom prst="ellipse">
            <a:avLst/>
          </a:prstGeom>
          <a:noFill/>
          <a:ln w="9525">
            <a:solidFill>
              <a:schemeClr val="tx1"/>
            </a:solidFill>
            <a:round/>
            <a:headEnd/>
            <a:tailEnd/>
          </a:ln>
          <a:effectLst/>
        </p:spPr>
        <p:txBody>
          <a:bodyPr wrap="none" anchor="ctr"/>
          <a:lstStyle/>
          <a:p>
            <a:pPr algn="ctr"/>
            <a:r>
              <a:rPr lang="en-US" sz="2000" b="0"/>
              <a:t>L</a:t>
            </a:r>
          </a:p>
        </p:txBody>
      </p:sp>
      <p:sp>
        <p:nvSpPr>
          <p:cNvPr id="23570" name="Oval 18"/>
          <p:cNvSpPr>
            <a:spLocks noChangeArrowheads="1"/>
          </p:cNvSpPr>
          <p:nvPr/>
        </p:nvSpPr>
        <p:spPr bwMode="auto">
          <a:xfrm>
            <a:off x="762000" y="5029200"/>
            <a:ext cx="533400" cy="304800"/>
          </a:xfrm>
          <a:prstGeom prst="ellipse">
            <a:avLst/>
          </a:prstGeom>
          <a:noFill/>
          <a:ln w="9525">
            <a:solidFill>
              <a:schemeClr val="tx1"/>
            </a:solidFill>
            <a:round/>
            <a:headEnd/>
            <a:tailEnd/>
          </a:ln>
          <a:effectLst/>
        </p:spPr>
        <p:txBody>
          <a:bodyPr wrap="none" anchor="ctr"/>
          <a:lstStyle/>
          <a:p>
            <a:pPr algn="ctr"/>
            <a:r>
              <a:rPr lang="en-US" sz="2000" b="0"/>
              <a:t>L</a:t>
            </a:r>
          </a:p>
        </p:txBody>
      </p:sp>
      <p:sp>
        <p:nvSpPr>
          <p:cNvPr id="23571" name="Oval 19"/>
          <p:cNvSpPr>
            <a:spLocks noChangeArrowheads="1"/>
          </p:cNvSpPr>
          <p:nvPr/>
        </p:nvSpPr>
        <p:spPr bwMode="auto">
          <a:xfrm>
            <a:off x="1066800" y="5562600"/>
            <a:ext cx="533400" cy="304800"/>
          </a:xfrm>
          <a:prstGeom prst="ellipse">
            <a:avLst/>
          </a:prstGeom>
          <a:noFill/>
          <a:ln w="9525">
            <a:solidFill>
              <a:schemeClr val="tx1"/>
            </a:solidFill>
            <a:round/>
            <a:headEnd/>
            <a:tailEnd/>
          </a:ln>
          <a:effectLst/>
        </p:spPr>
        <p:txBody>
          <a:bodyPr wrap="none" anchor="ctr"/>
          <a:lstStyle/>
          <a:p>
            <a:pPr algn="ctr"/>
            <a:r>
              <a:rPr lang="en-US" sz="2000" b="0"/>
              <a:t>L</a:t>
            </a:r>
          </a:p>
        </p:txBody>
      </p:sp>
      <p:sp>
        <p:nvSpPr>
          <p:cNvPr id="23572" name="Oval 20"/>
          <p:cNvSpPr>
            <a:spLocks noChangeArrowheads="1"/>
          </p:cNvSpPr>
          <p:nvPr/>
        </p:nvSpPr>
        <p:spPr bwMode="auto">
          <a:xfrm>
            <a:off x="1066800" y="6172200"/>
            <a:ext cx="533400" cy="304800"/>
          </a:xfrm>
          <a:prstGeom prst="ellipse">
            <a:avLst/>
          </a:prstGeom>
          <a:noFill/>
          <a:ln w="9525">
            <a:solidFill>
              <a:schemeClr val="tx1"/>
            </a:solidFill>
            <a:round/>
            <a:headEnd/>
            <a:tailEnd/>
          </a:ln>
          <a:effectLst/>
        </p:spPr>
        <p:txBody>
          <a:bodyPr wrap="none" anchor="ctr"/>
          <a:lstStyle/>
          <a:p>
            <a:pPr algn="ctr"/>
            <a:r>
              <a:rPr lang="en-US" sz="2000" b="0"/>
              <a:t>U</a:t>
            </a:r>
          </a:p>
        </p:txBody>
      </p:sp>
      <p:sp>
        <p:nvSpPr>
          <p:cNvPr id="23573" name="Oval 21"/>
          <p:cNvSpPr>
            <a:spLocks noChangeArrowheads="1"/>
          </p:cNvSpPr>
          <p:nvPr/>
        </p:nvSpPr>
        <p:spPr bwMode="auto">
          <a:xfrm>
            <a:off x="2209800" y="3733800"/>
            <a:ext cx="533400" cy="304800"/>
          </a:xfrm>
          <a:prstGeom prst="ellipse">
            <a:avLst/>
          </a:prstGeom>
          <a:noFill/>
          <a:ln w="9525">
            <a:solidFill>
              <a:schemeClr val="tx1"/>
            </a:solidFill>
            <a:round/>
            <a:headEnd/>
            <a:tailEnd/>
          </a:ln>
          <a:effectLst/>
        </p:spPr>
        <p:txBody>
          <a:bodyPr wrap="none" anchor="ctr"/>
          <a:lstStyle/>
          <a:p>
            <a:pPr algn="ctr"/>
            <a:r>
              <a:rPr lang="en-US" sz="2000" b="0"/>
              <a:t>L</a:t>
            </a:r>
          </a:p>
        </p:txBody>
      </p:sp>
      <p:sp>
        <p:nvSpPr>
          <p:cNvPr id="23574" name="Oval 22"/>
          <p:cNvSpPr>
            <a:spLocks noChangeArrowheads="1"/>
          </p:cNvSpPr>
          <p:nvPr/>
        </p:nvSpPr>
        <p:spPr bwMode="auto">
          <a:xfrm>
            <a:off x="2209800" y="4267200"/>
            <a:ext cx="533400" cy="304800"/>
          </a:xfrm>
          <a:prstGeom prst="ellipse">
            <a:avLst/>
          </a:prstGeom>
          <a:noFill/>
          <a:ln w="9525">
            <a:solidFill>
              <a:schemeClr val="tx1"/>
            </a:solidFill>
            <a:round/>
            <a:headEnd/>
            <a:tailEnd/>
          </a:ln>
          <a:effectLst/>
        </p:spPr>
        <p:txBody>
          <a:bodyPr wrap="none" anchor="ctr"/>
          <a:lstStyle/>
          <a:p>
            <a:pPr algn="ctr"/>
            <a:r>
              <a:rPr lang="en-US" sz="2000" b="0"/>
              <a:t>U</a:t>
            </a:r>
          </a:p>
        </p:txBody>
      </p:sp>
      <p:sp>
        <p:nvSpPr>
          <p:cNvPr id="23575" name="Oval 23"/>
          <p:cNvSpPr>
            <a:spLocks noChangeArrowheads="1"/>
          </p:cNvSpPr>
          <p:nvPr/>
        </p:nvSpPr>
        <p:spPr bwMode="auto">
          <a:xfrm>
            <a:off x="2209800" y="5029200"/>
            <a:ext cx="533400" cy="304800"/>
          </a:xfrm>
          <a:prstGeom prst="ellipse">
            <a:avLst/>
          </a:prstGeom>
          <a:noFill/>
          <a:ln w="9525">
            <a:solidFill>
              <a:schemeClr val="tx1"/>
            </a:solidFill>
            <a:round/>
            <a:headEnd/>
            <a:tailEnd/>
          </a:ln>
          <a:effectLst/>
        </p:spPr>
        <p:txBody>
          <a:bodyPr wrap="none" anchor="ctr"/>
          <a:lstStyle/>
          <a:p>
            <a:pPr algn="ctr"/>
            <a:r>
              <a:rPr lang="en-US" sz="2000" b="0"/>
              <a:t>U</a:t>
            </a:r>
          </a:p>
        </p:txBody>
      </p:sp>
      <p:sp>
        <p:nvSpPr>
          <p:cNvPr id="23576" name="Oval 24"/>
          <p:cNvSpPr>
            <a:spLocks noChangeArrowheads="1"/>
          </p:cNvSpPr>
          <p:nvPr/>
        </p:nvSpPr>
        <p:spPr bwMode="auto">
          <a:xfrm>
            <a:off x="1905000" y="5562600"/>
            <a:ext cx="533400" cy="304800"/>
          </a:xfrm>
          <a:prstGeom prst="ellipse">
            <a:avLst/>
          </a:prstGeom>
          <a:noFill/>
          <a:ln w="9525">
            <a:solidFill>
              <a:schemeClr val="tx1"/>
            </a:solidFill>
            <a:round/>
            <a:headEnd/>
            <a:tailEnd/>
          </a:ln>
          <a:effectLst/>
        </p:spPr>
        <p:txBody>
          <a:bodyPr wrap="none" anchor="ctr"/>
          <a:lstStyle/>
          <a:p>
            <a:pPr algn="ctr"/>
            <a:r>
              <a:rPr lang="en-US" sz="2000" b="0"/>
              <a:t>U</a:t>
            </a:r>
          </a:p>
        </p:txBody>
      </p:sp>
      <p:sp>
        <p:nvSpPr>
          <p:cNvPr id="23577" name="Oval 25"/>
          <p:cNvSpPr>
            <a:spLocks noChangeArrowheads="1"/>
          </p:cNvSpPr>
          <p:nvPr/>
        </p:nvSpPr>
        <p:spPr bwMode="auto">
          <a:xfrm>
            <a:off x="1905000" y="6172200"/>
            <a:ext cx="533400" cy="304800"/>
          </a:xfrm>
          <a:prstGeom prst="ellipse">
            <a:avLst/>
          </a:prstGeom>
          <a:solidFill>
            <a:srgbClr val="FF0000"/>
          </a:solidFill>
          <a:ln w="9525">
            <a:solidFill>
              <a:srgbClr val="FF0000"/>
            </a:solidFill>
            <a:round/>
            <a:headEnd/>
            <a:tailEnd/>
          </a:ln>
          <a:effectLst/>
        </p:spPr>
        <p:txBody>
          <a:bodyPr wrap="none" anchor="ctr"/>
          <a:lstStyle/>
          <a:p>
            <a:pPr algn="ctr"/>
            <a:r>
              <a:rPr lang="en-US" sz="2000" b="0">
                <a:solidFill>
                  <a:schemeClr val="bg1"/>
                </a:solidFill>
              </a:rPr>
              <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56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5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5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5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57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57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356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57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55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57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355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357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356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357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356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357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356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35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7" grpId="0" animBg="1"/>
      <p:bldP spid="23568" grpId="0" animBg="1"/>
      <p:bldP spid="23569" grpId="0" animBg="1"/>
      <p:bldP spid="23570" grpId="0" animBg="1"/>
      <p:bldP spid="23571" grpId="0" animBg="1"/>
      <p:bldP spid="23572" grpId="0" animBg="1"/>
      <p:bldP spid="23574" grpId="0" animBg="1"/>
      <p:bldP spid="23575" grpId="0" animBg="1"/>
      <p:bldP spid="23576" grpId="0" animBg="1"/>
      <p:bldP spid="2357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743200" y="1600200"/>
            <a:ext cx="6172200" cy="4495800"/>
          </a:xfrm>
          <a:prstGeom prst="rect">
            <a:avLst/>
          </a:prstGeom>
          <a:noFill/>
          <a:ln w="9525">
            <a:noFill/>
            <a:miter lim="800000"/>
            <a:headEnd/>
            <a:tailEnd/>
          </a:ln>
          <a:effectLst/>
        </p:spPr>
        <p:txBody>
          <a:bodyPr/>
          <a:lstStyle/>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do {</a:t>
            </a:r>
          </a:p>
          <a:p>
            <a:pPr marL="342900" indent="-342900">
              <a:lnSpc>
                <a:spcPct val="90000"/>
              </a:lnSpc>
              <a:spcBef>
                <a:spcPct val="20000"/>
              </a:spcBef>
              <a:buClr>
                <a:schemeClr val="accent2"/>
              </a:buClr>
              <a:buFont typeface="Wingdings" pitchFamily="2" charset="2"/>
              <a:buNone/>
            </a:pPr>
            <a:r>
              <a:rPr lang="en-US" sz="2000">
                <a:solidFill>
                  <a:schemeClr val="tx2"/>
                </a:solidFill>
                <a:latin typeface="Courier New" pitchFamily="49" charset="0"/>
              </a:rPr>
              <a:t>	</a:t>
            </a:r>
            <a:r>
              <a:rPr lang="en-US" sz="2000">
                <a:solidFill>
                  <a:srgbClr val="0000FF"/>
                </a:solidFill>
                <a:latin typeface="Courier New" pitchFamily="49" charset="0"/>
              </a:rPr>
              <a:t>KeAcquireSpinLock();</a:t>
            </a:r>
          </a:p>
          <a:p>
            <a:pPr marL="342900" indent="-342900">
              <a:lnSpc>
                <a:spcPct val="90000"/>
              </a:lnSpc>
              <a:spcBef>
                <a:spcPct val="20000"/>
              </a:spcBef>
              <a:buClr>
                <a:schemeClr val="accent2"/>
              </a:buClr>
              <a:buFont typeface="Wingdings" pitchFamily="2" charset="2"/>
              <a:buNone/>
            </a:pPr>
            <a:endParaRPr lang="en-US" sz="2000">
              <a:solidFill>
                <a:srgbClr val="0000FF"/>
              </a:solidFill>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a:solidFill>
                  <a:srgbClr val="FF9900"/>
                </a:solidFill>
                <a:latin typeface="Courier New" pitchFamily="49" charset="0"/>
              </a:rPr>
              <a:t>	</a:t>
            </a:r>
            <a:r>
              <a:rPr lang="en-US" sz="2000">
                <a:solidFill>
                  <a:srgbClr val="CC00CC"/>
                </a:solidFill>
                <a:latin typeface="Courier New" pitchFamily="49" charset="0"/>
              </a:rPr>
              <a:t>nPacketsOld = nPackets;</a:t>
            </a:r>
            <a:r>
              <a:rPr lang="en-US" sz="2000" b="0">
                <a:solidFill>
                  <a:srgbClr val="FF9900"/>
                </a:solidFill>
                <a:latin typeface="Courier New" pitchFamily="49" charset="0"/>
              </a:rPr>
              <a:t> </a:t>
            </a:r>
          </a:p>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		</a:t>
            </a:r>
          </a:p>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	if(request){</a:t>
            </a:r>
          </a:p>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		request = request-&gt;Next;</a:t>
            </a:r>
            <a:endParaRPr lang="en-US" sz="2000">
              <a:solidFill>
                <a:schemeClr val="tx2"/>
              </a:solidFill>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a:solidFill>
                  <a:schemeClr val="tx2"/>
                </a:solidFill>
                <a:latin typeface="Courier New" pitchFamily="49" charset="0"/>
              </a:rPr>
              <a:t>		</a:t>
            </a:r>
            <a:r>
              <a:rPr lang="en-US" sz="2000">
                <a:solidFill>
                  <a:srgbClr val="0000FF"/>
                </a:solidFill>
                <a:latin typeface="Courier New" pitchFamily="49" charset="0"/>
              </a:rPr>
              <a:t>KeReleaseSpinLock();</a:t>
            </a:r>
          </a:p>
          <a:p>
            <a:pPr marL="342900" indent="-342900">
              <a:lnSpc>
                <a:spcPct val="90000"/>
              </a:lnSpc>
              <a:spcBef>
                <a:spcPct val="20000"/>
              </a:spcBef>
              <a:buClr>
                <a:schemeClr val="accent2"/>
              </a:buClr>
              <a:buFont typeface="Wingdings" pitchFamily="2" charset="2"/>
              <a:buNone/>
            </a:pPr>
            <a:r>
              <a:rPr lang="en-US" sz="2000" b="0">
                <a:solidFill>
                  <a:srgbClr val="00CC00"/>
                </a:solidFill>
                <a:latin typeface="Courier New" pitchFamily="49" charset="0"/>
              </a:rPr>
              <a:t>		</a:t>
            </a:r>
            <a:r>
              <a:rPr lang="en-US" sz="2000">
                <a:solidFill>
                  <a:srgbClr val="CC00CC"/>
                </a:solidFill>
                <a:latin typeface="Courier New" pitchFamily="49" charset="0"/>
              </a:rPr>
              <a:t>nPackets++;</a:t>
            </a:r>
          </a:p>
          <a:p>
            <a:pPr marL="342900" indent="-342900">
              <a:lnSpc>
                <a:spcPct val="90000"/>
              </a:lnSpc>
              <a:spcBef>
                <a:spcPct val="20000"/>
              </a:spcBef>
              <a:buClr>
                <a:schemeClr val="accent2"/>
              </a:buClr>
              <a:buFont typeface="Wingdings" pitchFamily="2" charset="2"/>
              <a:buNone/>
            </a:pPr>
            <a:r>
              <a:rPr lang="en-US" sz="2000">
                <a:solidFill>
                  <a:srgbClr val="0000FF"/>
                </a:solidFill>
                <a:latin typeface="Courier New" pitchFamily="49" charset="0"/>
              </a:rPr>
              <a:t>	</a:t>
            </a:r>
            <a:r>
              <a:rPr lang="en-US" sz="2000" b="0">
                <a:solidFill>
                  <a:schemeClr val="tx2"/>
                </a:solidFill>
                <a:latin typeface="Courier New" pitchFamily="49" charset="0"/>
              </a:rPr>
              <a:t>}</a:t>
            </a:r>
          </a:p>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 while (</a:t>
            </a:r>
            <a:r>
              <a:rPr lang="en-US" sz="2000">
                <a:solidFill>
                  <a:srgbClr val="CC00CC"/>
                </a:solidFill>
                <a:latin typeface="Courier New" pitchFamily="49" charset="0"/>
              </a:rPr>
              <a:t>nPackets != nPacketsOld</a:t>
            </a:r>
            <a:r>
              <a:rPr lang="en-US" sz="2000" b="0">
                <a:solidFill>
                  <a:schemeClr val="tx2"/>
                </a:solidFill>
                <a:latin typeface="Courier New" pitchFamily="49" charset="0"/>
              </a:rPr>
              <a:t>);</a:t>
            </a:r>
          </a:p>
          <a:p>
            <a:pPr marL="342900" indent="-342900">
              <a:lnSpc>
                <a:spcPct val="90000"/>
              </a:lnSpc>
              <a:spcBef>
                <a:spcPct val="20000"/>
              </a:spcBef>
              <a:buClr>
                <a:schemeClr val="accent2"/>
              </a:buClr>
              <a:buFont typeface="Wingdings" pitchFamily="2" charset="2"/>
              <a:buNone/>
            </a:pPr>
            <a:endParaRPr lang="en-US" sz="2000">
              <a:solidFill>
                <a:srgbClr val="0000FF"/>
              </a:solidFill>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a:solidFill>
                  <a:srgbClr val="0000FF"/>
                </a:solidFill>
                <a:latin typeface="Courier New" pitchFamily="49" charset="0"/>
              </a:rPr>
              <a:t>KeReleaseSpinLock();</a:t>
            </a:r>
          </a:p>
          <a:p>
            <a:pPr marL="342900" indent="-342900">
              <a:lnSpc>
                <a:spcPct val="90000"/>
              </a:lnSpc>
              <a:spcBef>
                <a:spcPct val="20000"/>
              </a:spcBef>
              <a:buClr>
                <a:schemeClr val="accent2"/>
              </a:buClr>
              <a:buFont typeface="Wingdings" pitchFamily="2" charset="2"/>
              <a:buNone/>
            </a:pPr>
            <a:endParaRPr lang="en-US">
              <a:solidFill>
                <a:schemeClr val="tx2"/>
              </a:solidFill>
              <a:latin typeface="Courier New" pitchFamily="49" charset="0"/>
            </a:endParaRPr>
          </a:p>
        </p:txBody>
      </p:sp>
      <p:sp>
        <p:nvSpPr>
          <p:cNvPr id="25603" name="Rectangle 3"/>
          <p:cNvSpPr>
            <a:spLocks noGrp="1" noChangeArrowheads="1"/>
          </p:cNvSpPr>
          <p:nvPr>
            <p:ph type="title"/>
          </p:nvPr>
        </p:nvSpPr>
        <p:spPr>
          <a:xfrm>
            <a:off x="457200" y="-152400"/>
            <a:ext cx="8229600" cy="1143000"/>
          </a:xfrm>
          <a:noFill/>
          <a:ln/>
        </p:spPr>
        <p:txBody>
          <a:bodyPr/>
          <a:lstStyle/>
          <a:p>
            <a:pPr algn="ctr"/>
            <a:r>
              <a:rPr lang="en-US" dirty="0" smtClean="0"/>
              <a:t>SLAM Example</a:t>
            </a:r>
            <a:endParaRPr lang="en-US" dirty="0"/>
          </a:p>
        </p:txBody>
      </p:sp>
      <p:sp>
        <p:nvSpPr>
          <p:cNvPr id="25604" name="AutoShape 4"/>
          <p:cNvSpPr>
            <a:spLocks noChangeArrowheads="1"/>
          </p:cNvSpPr>
          <p:nvPr/>
        </p:nvSpPr>
        <p:spPr bwMode="auto">
          <a:xfrm>
            <a:off x="6705600" y="457200"/>
            <a:ext cx="2209800" cy="1600200"/>
          </a:xfrm>
          <a:prstGeom prst="foldedCorner">
            <a:avLst>
              <a:gd name="adj" fmla="val 12500"/>
            </a:avLst>
          </a:prstGeom>
          <a:solidFill>
            <a:srgbClr val="FFFF99"/>
          </a:solidFill>
          <a:ln w="9525">
            <a:solidFill>
              <a:schemeClr val="tx1"/>
            </a:solidFill>
            <a:round/>
            <a:headEnd/>
            <a:tailEnd/>
          </a:ln>
          <a:effectLst/>
        </p:spPr>
        <p:txBody>
          <a:bodyPr wrap="none" anchor="ctr"/>
          <a:lstStyle/>
          <a:p>
            <a:pPr algn="ctr"/>
            <a:r>
              <a:rPr lang="en-US" b="0"/>
              <a:t>Is error path feasible</a:t>
            </a:r>
          </a:p>
          <a:p>
            <a:pPr algn="ctr"/>
            <a:r>
              <a:rPr lang="en-US" b="0"/>
              <a:t>in C program?</a:t>
            </a:r>
          </a:p>
          <a:p>
            <a:pPr algn="ctr"/>
            <a:r>
              <a:rPr lang="en-US" b="0"/>
              <a:t>(newton)</a:t>
            </a:r>
          </a:p>
        </p:txBody>
      </p:sp>
      <p:cxnSp>
        <p:nvCxnSpPr>
          <p:cNvPr id="25605" name="AutoShape 5"/>
          <p:cNvCxnSpPr>
            <a:cxnSpLocks noChangeShapeType="1"/>
            <a:stCxn id="25616" idx="4"/>
          </p:cNvCxnSpPr>
          <p:nvPr/>
        </p:nvCxnSpPr>
        <p:spPr bwMode="auto">
          <a:xfrm flipH="1">
            <a:off x="1631950" y="2609850"/>
            <a:ext cx="6350" cy="685800"/>
          </a:xfrm>
          <a:prstGeom prst="straightConnector1">
            <a:avLst/>
          </a:prstGeom>
          <a:noFill/>
          <a:ln w="38100">
            <a:solidFill>
              <a:srgbClr val="0066FF"/>
            </a:solidFill>
            <a:round/>
            <a:headEnd/>
            <a:tailEnd type="triangle" w="med" len="med"/>
          </a:ln>
          <a:effectLst/>
        </p:spPr>
      </p:cxnSp>
      <p:cxnSp>
        <p:nvCxnSpPr>
          <p:cNvPr id="25606" name="AutoShape 6"/>
          <p:cNvCxnSpPr>
            <a:cxnSpLocks noChangeShapeType="1"/>
            <a:stCxn id="25617" idx="5"/>
          </p:cNvCxnSpPr>
          <p:nvPr/>
        </p:nvCxnSpPr>
        <p:spPr bwMode="auto">
          <a:xfrm>
            <a:off x="1827213" y="3556000"/>
            <a:ext cx="611187" cy="196850"/>
          </a:xfrm>
          <a:prstGeom prst="straightConnector1">
            <a:avLst/>
          </a:prstGeom>
          <a:noFill/>
          <a:ln w="38100">
            <a:solidFill>
              <a:srgbClr val="0066FF"/>
            </a:solidFill>
            <a:round/>
            <a:headEnd/>
            <a:tailEnd type="triangle" w="med" len="med"/>
          </a:ln>
          <a:effectLst/>
        </p:spPr>
      </p:cxnSp>
      <p:cxnSp>
        <p:nvCxnSpPr>
          <p:cNvPr id="25607" name="AutoShape 7"/>
          <p:cNvCxnSpPr>
            <a:cxnSpLocks noChangeShapeType="1"/>
          </p:cNvCxnSpPr>
          <p:nvPr/>
        </p:nvCxnSpPr>
        <p:spPr bwMode="auto">
          <a:xfrm flipH="1">
            <a:off x="1022350" y="3581400"/>
            <a:ext cx="577850" cy="1449388"/>
          </a:xfrm>
          <a:prstGeom prst="straightConnector1">
            <a:avLst/>
          </a:prstGeom>
          <a:noFill/>
          <a:ln w="9525">
            <a:solidFill>
              <a:schemeClr val="tx1"/>
            </a:solidFill>
            <a:round/>
            <a:headEnd/>
            <a:tailEnd type="triangle" w="med" len="med"/>
          </a:ln>
          <a:effectLst/>
        </p:spPr>
      </p:cxnSp>
      <p:cxnSp>
        <p:nvCxnSpPr>
          <p:cNvPr id="25608" name="AutoShape 8"/>
          <p:cNvCxnSpPr>
            <a:cxnSpLocks noChangeShapeType="1"/>
          </p:cNvCxnSpPr>
          <p:nvPr/>
        </p:nvCxnSpPr>
        <p:spPr bwMode="auto">
          <a:xfrm flipH="1">
            <a:off x="2468563" y="4037013"/>
            <a:ext cx="1587" cy="230187"/>
          </a:xfrm>
          <a:prstGeom prst="straightConnector1">
            <a:avLst/>
          </a:prstGeom>
          <a:noFill/>
          <a:ln w="38100">
            <a:solidFill>
              <a:srgbClr val="0066FF"/>
            </a:solidFill>
            <a:round/>
            <a:headEnd/>
            <a:tailEnd type="triangle" w="med" len="med"/>
          </a:ln>
          <a:effectLst/>
        </p:spPr>
      </p:cxnSp>
      <p:cxnSp>
        <p:nvCxnSpPr>
          <p:cNvPr id="25609" name="AutoShape 9"/>
          <p:cNvCxnSpPr>
            <a:cxnSpLocks noChangeShapeType="1"/>
          </p:cNvCxnSpPr>
          <p:nvPr/>
        </p:nvCxnSpPr>
        <p:spPr bwMode="auto">
          <a:xfrm>
            <a:off x="1630363" y="1979613"/>
            <a:ext cx="1587" cy="306387"/>
          </a:xfrm>
          <a:prstGeom prst="straightConnector1">
            <a:avLst/>
          </a:prstGeom>
          <a:noFill/>
          <a:ln w="38100">
            <a:solidFill>
              <a:srgbClr val="0066FF"/>
            </a:solidFill>
            <a:round/>
            <a:headEnd/>
            <a:tailEnd type="triangle" w="med" len="med"/>
          </a:ln>
          <a:effectLst/>
        </p:spPr>
      </p:cxnSp>
      <p:cxnSp>
        <p:nvCxnSpPr>
          <p:cNvPr id="25610" name="AutoShape 10"/>
          <p:cNvCxnSpPr>
            <a:cxnSpLocks noChangeShapeType="1"/>
          </p:cNvCxnSpPr>
          <p:nvPr/>
        </p:nvCxnSpPr>
        <p:spPr bwMode="auto">
          <a:xfrm flipH="1">
            <a:off x="1325563" y="5865813"/>
            <a:ext cx="1587" cy="306387"/>
          </a:xfrm>
          <a:prstGeom prst="straightConnector1">
            <a:avLst/>
          </a:prstGeom>
          <a:noFill/>
          <a:ln w="6350">
            <a:solidFill>
              <a:schemeClr val="tx1"/>
            </a:solidFill>
            <a:round/>
            <a:headEnd/>
            <a:tailEnd type="triangle" w="med" len="med"/>
          </a:ln>
          <a:effectLst/>
        </p:spPr>
      </p:cxnSp>
      <p:cxnSp>
        <p:nvCxnSpPr>
          <p:cNvPr id="25611" name="AutoShape 11"/>
          <p:cNvCxnSpPr>
            <a:cxnSpLocks noChangeShapeType="1"/>
          </p:cNvCxnSpPr>
          <p:nvPr/>
        </p:nvCxnSpPr>
        <p:spPr bwMode="auto">
          <a:xfrm>
            <a:off x="1073150" y="5334000"/>
            <a:ext cx="222250" cy="228600"/>
          </a:xfrm>
          <a:prstGeom prst="straightConnector1">
            <a:avLst/>
          </a:prstGeom>
          <a:noFill/>
          <a:ln w="9525">
            <a:solidFill>
              <a:schemeClr val="tx1"/>
            </a:solidFill>
            <a:round/>
            <a:headEnd/>
            <a:tailEnd type="triangle" w="med" len="med"/>
          </a:ln>
          <a:effectLst/>
        </p:spPr>
      </p:cxnSp>
      <p:cxnSp>
        <p:nvCxnSpPr>
          <p:cNvPr id="25612" name="AutoShape 12"/>
          <p:cNvCxnSpPr>
            <a:cxnSpLocks noChangeShapeType="1"/>
            <a:stCxn id="25623" idx="4"/>
            <a:endCxn id="25624" idx="0"/>
          </p:cNvCxnSpPr>
          <p:nvPr/>
        </p:nvCxnSpPr>
        <p:spPr bwMode="auto">
          <a:xfrm flipH="1">
            <a:off x="2171700" y="5353050"/>
            <a:ext cx="304800" cy="190500"/>
          </a:xfrm>
          <a:prstGeom prst="straightConnector1">
            <a:avLst/>
          </a:prstGeom>
          <a:noFill/>
          <a:ln w="38100">
            <a:solidFill>
              <a:srgbClr val="0066FF"/>
            </a:solidFill>
            <a:round/>
            <a:headEnd/>
            <a:tailEnd type="triangle" w="med" len="med"/>
          </a:ln>
          <a:effectLst/>
        </p:spPr>
      </p:cxnSp>
      <p:cxnSp>
        <p:nvCxnSpPr>
          <p:cNvPr id="25613" name="AutoShape 13"/>
          <p:cNvCxnSpPr>
            <a:cxnSpLocks noChangeShapeType="1"/>
          </p:cNvCxnSpPr>
          <p:nvPr/>
        </p:nvCxnSpPr>
        <p:spPr bwMode="auto">
          <a:xfrm flipH="1">
            <a:off x="2160588" y="5865813"/>
            <a:ext cx="3175" cy="306387"/>
          </a:xfrm>
          <a:prstGeom prst="straightConnector1">
            <a:avLst/>
          </a:prstGeom>
          <a:noFill/>
          <a:ln w="38100">
            <a:solidFill>
              <a:srgbClr val="0066FF"/>
            </a:solidFill>
            <a:round/>
            <a:headEnd/>
            <a:tailEnd type="triangle" w="med" len="med"/>
          </a:ln>
          <a:effectLst/>
        </p:spPr>
      </p:cxnSp>
      <p:cxnSp>
        <p:nvCxnSpPr>
          <p:cNvPr id="25614" name="AutoShape 14"/>
          <p:cNvCxnSpPr>
            <a:cxnSpLocks noChangeShapeType="1"/>
            <a:stCxn id="25622" idx="4"/>
          </p:cNvCxnSpPr>
          <p:nvPr/>
        </p:nvCxnSpPr>
        <p:spPr bwMode="auto">
          <a:xfrm flipH="1">
            <a:off x="2468563" y="4591050"/>
            <a:ext cx="7937" cy="457200"/>
          </a:xfrm>
          <a:prstGeom prst="straightConnector1">
            <a:avLst/>
          </a:prstGeom>
          <a:noFill/>
          <a:ln w="38100">
            <a:solidFill>
              <a:srgbClr val="0066FF"/>
            </a:solidFill>
            <a:round/>
            <a:headEnd/>
            <a:tailEnd type="triangle" w="med" len="med"/>
          </a:ln>
          <a:effectLst/>
        </p:spPr>
      </p:cxnSp>
      <p:sp>
        <p:nvSpPr>
          <p:cNvPr id="25615" name="Oval 15"/>
          <p:cNvSpPr>
            <a:spLocks noChangeArrowheads="1"/>
          </p:cNvSpPr>
          <p:nvPr/>
        </p:nvSpPr>
        <p:spPr bwMode="auto">
          <a:xfrm>
            <a:off x="1371600" y="1676400"/>
            <a:ext cx="533400" cy="304800"/>
          </a:xfrm>
          <a:prstGeom prst="ellipse">
            <a:avLst/>
          </a:prstGeom>
          <a:noFill/>
          <a:ln w="38100">
            <a:solidFill>
              <a:srgbClr val="0066FF"/>
            </a:solidFill>
            <a:round/>
            <a:headEnd/>
            <a:tailEnd/>
          </a:ln>
          <a:effectLst/>
        </p:spPr>
        <p:txBody>
          <a:bodyPr wrap="none" anchor="ctr"/>
          <a:lstStyle/>
          <a:p>
            <a:pPr algn="ctr"/>
            <a:r>
              <a:rPr lang="en-US" sz="2000" b="0"/>
              <a:t>U</a:t>
            </a:r>
          </a:p>
        </p:txBody>
      </p:sp>
      <p:sp>
        <p:nvSpPr>
          <p:cNvPr id="25616" name="Oval 16"/>
          <p:cNvSpPr>
            <a:spLocks noChangeArrowheads="1"/>
          </p:cNvSpPr>
          <p:nvPr/>
        </p:nvSpPr>
        <p:spPr bwMode="auto">
          <a:xfrm>
            <a:off x="1371600" y="2286000"/>
            <a:ext cx="533400" cy="304800"/>
          </a:xfrm>
          <a:prstGeom prst="ellipse">
            <a:avLst/>
          </a:prstGeom>
          <a:noFill/>
          <a:ln w="38100">
            <a:solidFill>
              <a:srgbClr val="0066FF"/>
            </a:solidFill>
            <a:round/>
            <a:headEnd/>
            <a:tailEnd/>
          </a:ln>
          <a:effectLst/>
        </p:spPr>
        <p:txBody>
          <a:bodyPr wrap="none" anchor="ctr"/>
          <a:lstStyle/>
          <a:p>
            <a:pPr algn="ctr"/>
            <a:r>
              <a:rPr lang="en-US" sz="2000" b="0"/>
              <a:t>L</a:t>
            </a:r>
          </a:p>
        </p:txBody>
      </p:sp>
      <p:sp>
        <p:nvSpPr>
          <p:cNvPr id="25617" name="Oval 17"/>
          <p:cNvSpPr>
            <a:spLocks noChangeArrowheads="1"/>
          </p:cNvSpPr>
          <p:nvPr/>
        </p:nvSpPr>
        <p:spPr bwMode="auto">
          <a:xfrm>
            <a:off x="1371600" y="3276600"/>
            <a:ext cx="533400" cy="304800"/>
          </a:xfrm>
          <a:prstGeom prst="ellipse">
            <a:avLst/>
          </a:prstGeom>
          <a:noFill/>
          <a:ln w="38100">
            <a:solidFill>
              <a:srgbClr val="0066FF"/>
            </a:solidFill>
            <a:round/>
            <a:headEnd/>
            <a:tailEnd/>
          </a:ln>
          <a:effectLst/>
        </p:spPr>
        <p:txBody>
          <a:bodyPr wrap="none" anchor="ctr"/>
          <a:lstStyle/>
          <a:p>
            <a:pPr algn="ctr"/>
            <a:r>
              <a:rPr lang="en-US" sz="2000" b="0"/>
              <a:t>L</a:t>
            </a:r>
          </a:p>
        </p:txBody>
      </p:sp>
      <p:sp>
        <p:nvSpPr>
          <p:cNvPr id="25618" name="Oval 18"/>
          <p:cNvSpPr>
            <a:spLocks noChangeArrowheads="1"/>
          </p:cNvSpPr>
          <p:nvPr/>
        </p:nvSpPr>
        <p:spPr bwMode="auto">
          <a:xfrm>
            <a:off x="762000" y="5029200"/>
            <a:ext cx="533400" cy="304800"/>
          </a:xfrm>
          <a:prstGeom prst="ellipse">
            <a:avLst/>
          </a:prstGeom>
          <a:noFill/>
          <a:ln w="9525">
            <a:solidFill>
              <a:schemeClr val="tx1"/>
            </a:solidFill>
            <a:round/>
            <a:headEnd/>
            <a:tailEnd/>
          </a:ln>
          <a:effectLst/>
        </p:spPr>
        <p:txBody>
          <a:bodyPr wrap="none" anchor="ctr"/>
          <a:lstStyle/>
          <a:p>
            <a:pPr algn="ctr"/>
            <a:r>
              <a:rPr lang="en-US" sz="2000" b="0"/>
              <a:t>L</a:t>
            </a:r>
          </a:p>
        </p:txBody>
      </p:sp>
      <p:sp>
        <p:nvSpPr>
          <p:cNvPr id="25619" name="Oval 19"/>
          <p:cNvSpPr>
            <a:spLocks noChangeArrowheads="1"/>
          </p:cNvSpPr>
          <p:nvPr/>
        </p:nvSpPr>
        <p:spPr bwMode="auto">
          <a:xfrm>
            <a:off x="1066800" y="5562600"/>
            <a:ext cx="533400" cy="304800"/>
          </a:xfrm>
          <a:prstGeom prst="ellipse">
            <a:avLst/>
          </a:prstGeom>
          <a:noFill/>
          <a:ln w="9525">
            <a:solidFill>
              <a:schemeClr val="tx1"/>
            </a:solidFill>
            <a:round/>
            <a:headEnd/>
            <a:tailEnd/>
          </a:ln>
          <a:effectLst/>
        </p:spPr>
        <p:txBody>
          <a:bodyPr wrap="none" anchor="ctr"/>
          <a:lstStyle/>
          <a:p>
            <a:pPr algn="ctr"/>
            <a:r>
              <a:rPr lang="en-US" sz="2000" b="0"/>
              <a:t>L</a:t>
            </a:r>
          </a:p>
        </p:txBody>
      </p:sp>
      <p:sp>
        <p:nvSpPr>
          <p:cNvPr id="25620" name="Oval 20"/>
          <p:cNvSpPr>
            <a:spLocks noChangeArrowheads="1"/>
          </p:cNvSpPr>
          <p:nvPr/>
        </p:nvSpPr>
        <p:spPr bwMode="auto">
          <a:xfrm>
            <a:off x="1066800" y="6172200"/>
            <a:ext cx="533400" cy="304800"/>
          </a:xfrm>
          <a:prstGeom prst="ellipse">
            <a:avLst/>
          </a:prstGeom>
          <a:noFill/>
          <a:ln w="9525">
            <a:solidFill>
              <a:schemeClr val="tx1"/>
            </a:solidFill>
            <a:round/>
            <a:headEnd/>
            <a:tailEnd/>
          </a:ln>
          <a:effectLst/>
        </p:spPr>
        <p:txBody>
          <a:bodyPr wrap="none" anchor="ctr"/>
          <a:lstStyle/>
          <a:p>
            <a:pPr algn="ctr"/>
            <a:r>
              <a:rPr lang="en-US" sz="2000" b="0"/>
              <a:t>U</a:t>
            </a:r>
          </a:p>
        </p:txBody>
      </p:sp>
      <p:sp>
        <p:nvSpPr>
          <p:cNvPr id="25621" name="Oval 21"/>
          <p:cNvSpPr>
            <a:spLocks noChangeArrowheads="1"/>
          </p:cNvSpPr>
          <p:nvPr/>
        </p:nvSpPr>
        <p:spPr bwMode="auto">
          <a:xfrm>
            <a:off x="2209800" y="3733800"/>
            <a:ext cx="533400" cy="304800"/>
          </a:xfrm>
          <a:prstGeom prst="ellipse">
            <a:avLst/>
          </a:prstGeom>
          <a:noFill/>
          <a:ln w="38100">
            <a:solidFill>
              <a:srgbClr val="0066FF"/>
            </a:solidFill>
            <a:round/>
            <a:headEnd/>
            <a:tailEnd/>
          </a:ln>
          <a:effectLst/>
        </p:spPr>
        <p:txBody>
          <a:bodyPr wrap="none" anchor="ctr"/>
          <a:lstStyle/>
          <a:p>
            <a:pPr algn="ctr"/>
            <a:r>
              <a:rPr lang="en-US" sz="2000" b="0"/>
              <a:t>L</a:t>
            </a:r>
          </a:p>
        </p:txBody>
      </p:sp>
      <p:sp>
        <p:nvSpPr>
          <p:cNvPr id="25622" name="Oval 22"/>
          <p:cNvSpPr>
            <a:spLocks noChangeArrowheads="1"/>
          </p:cNvSpPr>
          <p:nvPr/>
        </p:nvSpPr>
        <p:spPr bwMode="auto">
          <a:xfrm>
            <a:off x="2209800" y="4267200"/>
            <a:ext cx="533400" cy="304800"/>
          </a:xfrm>
          <a:prstGeom prst="ellipse">
            <a:avLst/>
          </a:prstGeom>
          <a:noFill/>
          <a:ln w="38100">
            <a:solidFill>
              <a:srgbClr val="0066FF"/>
            </a:solidFill>
            <a:round/>
            <a:headEnd/>
            <a:tailEnd/>
          </a:ln>
          <a:effectLst/>
        </p:spPr>
        <p:txBody>
          <a:bodyPr wrap="none" anchor="ctr"/>
          <a:lstStyle/>
          <a:p>
            <a:pPr algn="ctr"/>
            <a:r>
              <a:rPr lang="en-US" sz="2000" b="0"/>
              <a:t>U</a:t>
            </a:r>
          </a:p>
        </p:txBody>
      </p:sp>
      <p:sp>
        <p:nvSpPr>
          <p:cNvPr id="25623" name="Oval 23"/>
          <p:cNvSpPr>
            <a:spLocks noChangeArrowheads="1"/>
          </p:cNvSpPr>
          <p:nvPr/>
        </p:nvSpPr>
        <p:spPr bwMode="auto">
          <a:xfrm>
            <a:off x="2209800" y="5029200"/>
            <a:ext cx="533400" cy="304800"/>
          </a:xfrm>
          <a:prstGeom prst="ellipse">
            <a:avLst/>
          </a:prstGeom>
          <a:noFill/>
          <a:ln w="38100">
            <a:solidFill>
              <a:srgbClr val="0066FF"/>
            </a:solidFill>
            <a:round/>
            <a:headEnd/>
            <a:tailEnd/>
          </a:ln>
          <a:effectLst/>
        </p:spPr>
        <p:txBody>
          <a:bodyPr wrap="none" anchor="ctr"/>
          <a:lstStyle/>
          <a:p>
            <a:pPr algn="ctr"/>
            <a:r>
              <a:rPr lang="en-US" sz="2000" b="0"/>
              <a:t>U</a:t>
            </a:r>
          </a:p>
        </p:txBody>
      </p:sp>
      <p:sp>
        <p:nvSpPr>
          <p:cNvPr id="25624" name="Oval 24"/>
          <p:cNvSpPr>
            <a:spLocks noChangeArrowheads="1"/>
          </p:cNvSpPr>
          <p:nvPr/>
        </p:nvSpPr>
        <p:spPr bwMode="auto">
          <a:xfrm>
            <a:off x="1905000" y="5562600"/>
            <a:ext cx="533400" cy="304800"/>
          </a:xfrm>
          <a:prstGeom prst="ellipse">
            <a:avLst/>
          </a:prstGeom>
          <a:noFill/>
          <a:ln w="38100">
            <a:solidFill>
              <a:srgbClr val="0066FF"/>
            </a:solidFill>
            <a:round/>
            <a:headEnd/>
            <a:tailEnd/>
          </a:ln>
          <a:effectLst/>
        </p:spPr>
        <p:txBody>
          <a:bodyPr wrap="none" anchor="ctr"/>
          <a:lstStyle/>
          <a:p>
            <a:pPr algn="ctr"/>
            <a:r>
              <a:rPr lang="en-US" sz="2000" b="0"/>
              <a:t>U</a:t>
            </a:r>
          </a:p>
        </p:txBody>
      </p:sp>
      <p:sp>
        <p:nvSpPr>
          <p:cNvPr id="25625" name="Oval 25"/>
          <p:cNvSpPr>
            <a:spLocks noChangeArrowheads="1"/>
          </p:cNvSpPr>
          <p:nvPr/>
        </p:nvSpPr>
        <p:spPr bwMode="auto">
          <a:xfrm>
            <a:off x="1905000" y="6172200"/>
            <a:ext cx="533400" cy="304800"/>
          </a:xfrm>
          <a:prstGeom prst="ellipse">
            <a:avLst/>
          </a:prstGeom>
          <a:solidFill>
            <a:srgbClr val="FF0000"/>
          </a:solidFill>
          <a:ln w="38100">
            <a:solidFill>
              <a:srgbClr val="0066FF"/>
            </a:solidFill>
            <a:round/>
            <a:headEnd/>
            <a:tailEnd/>
          </a:ln>
          <a:effectLst/>
        </p:spPr>
        <p:txBody>
          <a:bodyPr wrap="none" anchor="ctr"/>
          <a:lstStyle/>
          <a:p>
            <a:pPr algn="ctr"/>
            <a:r>
              <a:rPr lang="en-US" sz="2000" b="0">
                <a:solidFill>
                  <a:schemeClr val="bg1"/>
                </a:solidFill>
              </a:rPr>
              <a:t>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743200" y="1600200"/>
            <a:ext cx="6172200" cy="4495800"/>
          </a:xfrm>
          <a:prstGeom prst="rect">
            <a:avLst/>
          </a:prstGeom>
          <a:noFill/>
          <a:ln w="9525">
            <a:noFill/>
            <a:miter lim="800000"/>
            <a:headEnd/>
            <a:tailEnd/>
          </a:ln>
          <a:effectLst/>
        </p:spPr>
        <p:txBody>
          <a:bodyPr/>
          <a:lstStyle/>
          <a:p>
            <a:pPr marL="342900" indent="-342900">
              <a:lnSpc>
                <a:spcPct val="90000"/>
              </a:lnSpc>
              <a:spcBef>
                <a:spcPct val="20000"/>
              </a:spcBef>
              <a:buClr>
                <a:schemeClr val="accent2"/>
              </a:buClr>
              <a:buFont typeface="Wingdings" pitchFamily="2" charset="2"/>
              <a:buNone/>
            </a:pPr>
            <a:r>
              <a:rPr lang="en-US" sz="2000" b="0" dirty="0">
                <a:solidFill>
                  <a:schemeClr val="tx2"/>
                </a:solidFill>
                <a:latin typeface="Courier New" pitchFamily="49" charset="0"/>
              </a:rPr>
              <a:t>do {</a:t>
            </a:r>
          </a:p>
          <a:p>
            <a:pPr marL="342900" indent="-342900">
              <a:lnSpc>
                <a:spcPct val="90000"/>
              </a:lnSpc>
              <a:spcBef>
                <a:spcPct val="20000"/>
              </a:spcBef>
              <a:buClr>
                <a:schemeClr val="accent2"/>
              </a:buClr>
              <a:buFont typeface="Wingdings" pitchFamily="2" charset="2"/>
              <a:buNone/>
            </a:pPr>
            <a:r>
              <a:rPr lang="en-US" sz="2000" dirty="0">
                <a:solidFill>
                  <a:schemeClr val="tx2"/>
                </a:solidFill>
                <a:latin typeface="Courier New" pitchFamily="49" charset="0"/>
              </a:rPr>
              <a:t>	</a:t>
            </a:r>
            <a:r>
              <a:rPr lang="en-US" sz="2000" dirty="0" err="1">
                <a:solidFill>
                  <a:srgbClr val="0000FF"/>
                </a:solidFill>
                <a:latin typeface="Courier New" pitchFamily="49" charset="0"/>
              </a:rPr>
              <a:t>KeAcquireSpinLock</a:t>
            </a:r>
            <a:r>
              <a:rPr lang="en-US" sz="2000" dirty="0">
                <a:solidFill>
                  <a:srgbClr val="0000FF"/>
                </a:solidFill>
                <a:latin typeface="Courier New" pitchFamily="49" charset="0"/>
              </a:rPr>
              <a:t>();</a:t>
            </a:r>
          </a:p>
          <a:p>
            <a:pPr marL="342900" indent="-342900">
              <a:lnSpc>
                <a:spcPct val="90000"/>
              </a:lnSpc>
              <a:spcBef>
                <a:spcPct val="20000"/>
              </a:spcBef>
              <a:buClr>
                <a:schemeClr val="accent2"/>
              </a:buClr>
              <a:buFont typeface="Wingdings" pitchFamily="2" charset="2"/>
              <a:buNone/>
            </a:pPr>
            <a:endParaRPr lang="en-US" sz="2000" dirty="0">
              <a:solidFill>
                <a:srgbClr val="0000FF"/>
              </a:solidFill>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dirty="0">
                <a:solidFill>
                  <a:schemeClr val="tx2"/>
                </a:solidFill>
                <a:latin typeface="Courier New" pitchFamily="49" charset="0"/>
              </a:rPr>
              <a:t>	</a:t>
            </a:r>
            <a:r>
              <a:rPr lang="en-US" sz="2000" dirty="0" err="1">
                <a:solidFill>
                  <a:srgbClr val="CC00CC"/>
                </a:solidFill>
                <a:latin typeface="Courier New" pitchFamily="49" charset="0"/>
              </a:rPr>
              <a:t>nPacketsOld</a:t>
            </a:r>
            <a:r>
              <a:rPr lang="en-US" sz="2000" dirty="0">
                <a:solidFill>
                  <a:srgbClr val="CC00CC"/>
                </a:solidFill>
                <a:latin typeface="Courier New" pitchFamily="49" charset="0"/>
              </a:rPr>
              <a:t> = </a:t>
            </a:r>
            <a:r>
              <a:rPr lang="en-US" sz="2000" dirty="0" err="1">
                <a:solidFill>
                  <a:srgbClr val="CC00CC"/>
                </a:solidFill>
                <a:latin typeface="Courier New" pitchFamily="49" charset="0"/>
              </a:rPr>
              <a:t>nPackets</a:t>
            </a:r>
            <a:r>
              <a:rPr lang="en-US" sz="2000" dirty="0">
                <a:solidFill>
                  <a:srgbClr val="CC00CC"/>
                </a:solidFill>
                <a:latin typeface="Courier New" pitchFamily="49" charset="0"/>
              </a:rPr>
              <a:t>;</a:t>
            </a:r>
            <a:r>
              <a:rPr lang="en-US" sz="2000" b="0" dirty="0">
                <a:latin typeface="Courier New" pitchFamily="49" charset="0"/>
              </a:rPr>
              <a:t> </a:t>
            </a:r>
            <a:r>
              <a:rPr lang="en-US" sz="2000" dirty="0">
                <a:solidFill>
                  <a:srgbClr val="0066FF"/>
                </a:solidFill>
                <a:latin typeface="Courier New" pitchFamily="49" charset="0"/>
              </a:rPr>
              <a:t>b = true;</a:t>
            </a:r>
            <a:r>
              <a:rPr lang="en-US" sz="1200" dirty="0">
                <a:solidFill>
                  <a:srgbClr val="FF0000"/>
                </a:solidFill>
                <a:latin typeface="Courier" pitchFamily="49" charset="0"/>
              </a:rPr>
              <a:t> </a:t>
            </a:r>
            <a:endParaRPr lang="en-US" sz="2000" b="0" dirty="0">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b="0" dirty="0">
                <a:solidFill>
                  <a:schemeClr val="tx2"/>
                </a:solidFill>
                <a:latin typeface="Courier New" pitchFamily="49" charset="0"/>
              </a:rPr>
              <a:t>		</a:t>
            </a:r>
          </a:p>
          <a:p>
            <a:pPr marL="342900" indent="-342900">
              <a:lnSpc>
                <a:spcPct val="90000"/>
              </a:lnSpc>
              <a:spcBef>
                <a:spcPct val="20000"/>
              </a:spcBef>
              <a:buClr>
                <a:schemeClr val="accent2"/>
              </a:buClr>
              <a:buFont typeface="Wingdings" pitchFamily="2" charset="2"/>
              <a:buNone/>
            </a:pPr>
            <a:r>
              <a:rPr lang="en-US" sz="2000" b="0" dirty="0">
                <a:solidFill>
                  <a:schemeClr val="tx2"/>
                </a:solidFill>
                <a:latin typeface="Courier New" pitchFamily="49" charset="0"/>
              </a:rPr>
              <a:t>	if(request){</a:t>
            </a:r>
          </a:p>
          <a:p>
            <a:pPr marL="342900" indent="-342900">
              <a:lnSpc>
                <a:spcPct val="90000"/>
              </a:lnSpc>
              <a:spcBef>
                <a:spcPct val="20000"/>
              </a:spcBef>
              <a:buClr>
                <a:schemeClr val="accent2"/>
              </a:buClr>
              <a:buFont typeface="Wingdings" pitchFamily="2" charset="2"/>
              <a:buNone/>
            </a:pPr>
            <a:r>
              <a:rPr lang="en-US" sz="2000" b="0" dirty="0">
                <a:solidFill>
                  <a:schemeClr val="tx2"/>
                </a:solidFill>
                <a:latin typeface="Courier New" pitchFamily="49" charset="0"/>
              </a:rPr>
              <a:t>		request = request-&gt;Next;</a:t>
            </a:r>
            <a:endParaRPr lang="en-US" sz="2000" dirty="0">
              <a:solidFill>
                <a:schemeClr val="tx2"/>
              </a:solidFill>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dirty="0">
                <a:solidFill>
                  <a:schemeClr val="tx2"/>
                </a:solidFill>
                <a:latin typeface="Courier New" pitchFamily="49" charset="0"/>
              </a:rPr>
              <a:t>		</a:t>
            </a:r>
            <a:r>
              <a:rPr lang="en-US" sz="2000" dirty="0" err="1">
                <a:solidFill>
                  <a:srgbClr val="0000FF"/>
                </a:solidFill>
                <a:latin typeface="Courier New" pitchFamily="49" charset="0"/>
              </a:rPr>
              <a:t>KeReleaseSpinLock</a:t>
            </a:r>
            <a:r>
              <a:rPr lang="en-US" sz="2000" dirty="0">
                <a:solidFill>
                  <a:srgbClr val="0000FF"/>
                </a:solidFill>
                <a:latin typeface="Courier New" pitchFamily="49" charset="0"/>
              </a:rPr>
              <a:t>();</a:t>
            </a:r>
          </a:p>
          <a:p>
            <a:pPr marL="342900" indent="-342900">
              <a:lnSpc>
                <a:spcPct val="90000"/>
              </a:lnSpc>
              <a:spcBef>
                <a:spcPct val="20000"/>
              </a:spcBef>
              <a:buClr>
                <a:schemeClr val="accent2"/>
              </a:buClr>
              <a:buFont typeface="Wingdings" pitchFamily="2" charset="2"/>
              <a:buNone/>
            </a:pPr>
            <a:r>
              <a:rPr lang="en-US" sz="2000" b="0" dirty="0">
                <a:latin typeface="Courier New" pitchFamily="49" charset="0"/>
              </a:rPr>
              <a:t>		</a:t>
            </a:r>
            <a:r>
              <a:rPr lang="en-US" sz="2000" dirty="0" err="1">
                <a:solidFill>
                  <a:srgbClr val="CC00CC"/>
                </a:solidFill>
                <a:latin typeface="Courier New" pitchFamily="49" charset="0"/>
              </a:rPr>
              <a:t>nPackets</a:t>
            </a:r>
            <a:r>
              <a:rPr lang="en-US" sz="2000" dirty="0">
                <a:solidFill>
                  <a:srgbClr val="CC00CC"/>
                </a:solidFill>
                <a:latin typeface="Courier New" pitchFamily="49" charset="0"/>
              </a:rPr>
              <a:t>++;</a:t>
            </a:r>
            <a:r>
              <a:rPr lang="en-US" sz="2000" dirty="0">
                <a:solidFill>
                  <a:schemeClr val="folHlink"/>
                </a:solidFill>
                <a:latin typeface="Courier New" pitchFamily="49" charset="0"/>
              </a:rPr>
              <a:t> </a:t>
            </a:r>
            <a:r>
              <a:rPr lang="en-US" sz="2000" dirty="0">
                <a:solidFill>
                  <a:srgbClr val="0066FF"/>
                </a:solidFill>
                <a:latin typeface="Courier New" pitchFamily="49" charset="0"/>
              </a:rPr>
              <a:t>b = b ? false : *;</a:t>
            </a:r>
            <a:r>
              <a:rPr lang="en-US" sz="1200" b="0" dirty="0">
                <a:solidFill>
                  <a:srgbClr val="0066FF"/>
                </a:solidFill>
                <a:latin typeface="Courier" pitchFamily="49" charset="0"/>
              </a:rPr>
              <a:t> </a:t>
            </a:r>
            <a:endParaRPr lang="en-US" sz="2000" dirty="0">
              <a:solidFill>
                <a:srgbClr val="0066FF"/>
              </a:solidFill>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dirty="0">
                <a:solidFill>
                  <a:srgbClr val="0000FF"/>
                </a:solidFill>
                <a:latin typeface="Courier New" pitchFamily="49" charset="0"/>
              </a:rPr>
              <a:t>	</a:t>
            </a:r>
            <a:r>
              <a:rPr lang="en-US" sz="2000" b="0" dirty="0">
                <a:solidFill>
                  <a:schemeClr val="tx2"/>
                </a:solidFill>
                <a:latin typeface="Courier New" pitchFamily="49" charset="0"/>
              </a:rPr>
              <a:t>}</a:t>
            </a:r>
          </a:p>
          <a:p>
            <a:pPr marL="342900" indent="-342900">
              <a:lnSpc>
                <a:spcPct val="90000"/>
              </a:lnSpc>
              <a:spcBef>
                <a:spcPct val="20000"/>
              </a:spcBef>
              <a:buClr>
                <a:schemeClr val="accent2"/>
              </a:buClr>
              <a:buFont typeface="Wingdings" pitchFamily="2" charset="2"/>
              <a:buNone/>
            </a:pPr>
            <a:r>
              <a:rPr lang="en-US" sz="2000" b="0" dirty="0">
                <a:solidFill>
                  <a:schemeClr val="tx2"/>
                </a:solidFill>
                <a:latin typeface="Courier New" pitchFamily="49" charset="0"/>
              </a:rPr>
              <a:t>} while (</a:t>
            </a:r>
            <a:r>
              <a:rPr lang="en-US" sz="2000" dirty="0" err="1">
                <a:solidFill>
                  <a:srgbClr val="CC00CC"/>
                </a:solidFill>
                <a:latin typeface="Courier New" pitchFamily="49" charset="0"/>
              </a:rPr>
              <a:t>nPackets</a:t>
            </a:r>
            <a:r>
              <a:rPr lang="en-US" sz="2000" dirty="0">
                <a:solidFill>
                  <a:srgbClr val="CC00CC"/>
                </a:solidFill>
                <a:latin typeface="Courier New" pitchFamily="49" charset="0"/>
              </a:rPr>
              <a:t> != </a:t>
            </a:r>
            <a:r>
              <a:rPr lang="en-US" sz="2000" dirty="0" err="1">
                <a:solidFill>
                  <a:srgbClr val="CC00CC"/>
                </a:solidFill>
                <a:latin typeface="Courier New" pitchFamily="49" charset="0"/>
              </a:rPr>
              <a:t>nPacketsOld</a:t>
            </a:r>
            <a:r>
              <a:rPr lang="en-US" sz="2000" b="0" dirty="0">
                <a:solidFill>
                  <a:schemeClr val="tx2"/>
                </a:solidFill>
                <a:latin typeface="Courier New" pitchFamily="49" charset="0"/>
              </a:rPr>
              <a:t>);  </a:t>
            </a:r>
            <a:r>
              <a:rPr lang="en-US" sz="2000" dirty="0">
                <a:solidFill>
                  <a:srgbClr val="0066FF"/>
                </a:solidFill>
                <a:latin typeface="Courier New" pitchFamily="49" charset="0"/>
              </a:rPr>
              <a:t>!b</a:t>
            </a:r>
          </a:p>
          <a:p>
            <a:pPr marL="342900" indent="-342900">
              <a:lnSpc>
                <a:spcPct val="90000"/>
              </a:lnSpc>
              <a:spcBef>
                <a:spcPct val="20000"/>
              </a:spcBef>
              <a:buClr>
                <a:schemeClr val="accent2"/>
              </a:buClr>
              <a:buFont typeface="Wingdings" pitchFamily="2" charset="2"/>
              <a:buNone/>
            </a:pPr>
            <a:endParaRPr lang="en-US" sz="2000" dirty="0">
              <a:solidFill>
                <a:srgbClr val="0000FF"/>
              </a:solidFill>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dirty="0" err="1">
                <a:solidFill>
                  <a:srgbClr val="0000FF"/>
                </a:solidFill>
                <a:latin typeface="Courier New" pitchFamily="49" charset="0"/>
              </a:rPr>
              <a:t>KeReleaseSpinLock</a:t>
            </a:r>
            <a:r>
              <a:rPr lang="en-US" sz="2000" dirty="0">
                <a:solidFill>
                  <a:srgbClr val="0000FF"/>
                </a:solidFill>
                <a:latin typeface="Courier New" pitchFamily="49" charset="0"/>
              </a:rPr>
              <a:t>();</a:t>
            </a:r>
          </a:p>
          <a:p>
            <a:pPr marL="342900" indent="-342900">
              <a:lnSpc>
                <a:spcPct val="90000"/>
              </a:lnSpc>
              <a:spcBef>
                <a:spcPct val="20000"/>
              </a:spcBef>
              <a:buClr>
                <a:schemeClr val="accent2"/>
              </a:buClr>
              <a:buFont typeface="Wingdings" pitchFamily="2" charset="2"/>
              <a:buNone/>
            </a:pPr>
            <a:endParaRPr lang="en-US" dirty="0">
              <a:solidFill>
                <a:schemeClr val="tx2"/>
              </a:solidFill>
              <a:latin typeface="Courier New" pitchFamily="49" charset="0"/>
            </a:endParaRPr>
          </a:p>
        </p:txBody>
      </p:sp>
      <p:sp>
        <p:nvSpPr>
          <p:cNvPr id="26627" name="Rectangle 3"/>
          <p:cNvSpPr>
            <a:spLocks noGrp="1" noChangeArrowheads="1"/>
          </p:cNvSpPr>
          <p:nvPr>
            <p:ph type="title"/>
          </p:nvPr>
        </p:nvSpPr>
        <p:spPr>
          <a:xfrm>
            <a:off x="457200" y="-152400"/>
            <a:ext cx="8229600" cy="1143000"/>
          </a:xfrm>
          <a:noFill/>
          <a:ln/>
        </p:spPr>
        <p:txBody>
          <a:bodyPr/>
          <a:lstStyle/>
          <a:p>
            <a:pPr algn="ctr"/>
            <a:r>
              <a:rPr lang="en-US" dirty="0" smtClean="0"/>
              <a:t>SLAM Example</a:t>
            </a:r>
            <a:endParaRPr lang="en-US" dirty="0"/>
          </a:p>
        </p:txBody>
      </p:sp>
      <p:sp>
        <p:nvSpPr>
          <p:cNvPr id="26628" name="AutoShape 4"/>
          <p:cNvSpPr>
            <a:spLocks noChangeArrowheads="1"/>
          </p:cNvSpPr>
          <p:nvPr/>
        </p:nvSpPr>
        <p:spPr bwMode="auto">
          <a:xfrm>
            <a:off x="6705600" y="457200"/>
            <a:ext cx="2209800" cy="1600200"/>
          </a:xfrm>
          <a:prstGeom prst="foldedCorner">
            <a:avLst>
              <a:gd name="adj" fmla="val 12500"/>
            </a:avLst>
          </a:prstGeom>
          <a:solidFill>
            <a:srgbClr val="FFFF99"/>
          </a:solidFill>
          <a:ln w="9525">
            <a:solidFill>
              <a:schemeClr val="tx1"/>
            </a:solidFill>
            <a:round/>
            <a:headEnd/>
            <a:tailEnd/>
          </a:ln>
          <a:effectLst/>
        </p:spPr>
        <p:txBody>
          <a:bodyPr wrap="none" anchor="ctr"/>
          <a:lstStyle/>
          <a:p>
            <a:pPr algn="ctr"/>
            <a:r>
              <a:rPr lang="en-US" b="0"/>
              <a:t>Add new predicate</a:t>
            </a:r>
          </a:p>
          <a:p>
            <a:pPr algn="ctr"/>
            <a:r>
              <a:rPr lang="en-US" b="0"/>
              <a:t>to boolean program</a:t>
            </a:r>
          </a:p>
          <a:p>
            <a:pPr algn="ctr"/>
            <a:r>
              <a:rPr lang="en-US" b="0"/>
              <a:t>(c2bp)</a:t>
            </a:r>
          </a:p>
        </p:txBody>
      </p:sp>
      <p:sp>
        <p:nvSpPr>
          <p:cNvPr id="26650" name="AutoShape 26"/>
          <p:cNvSpPr>
            <a:spLocks noChangeArrowheads="1"/>
          </p:cNvSpPr>
          <p:nvPr/>
        </p:nvSpPr>
        <p:spPr bwMode="auto">
          <a:xfrm>
            <a:off x="3810000" y="914400"/>
            <a:ext cx="2819400" cy="609600"/>
          </a:xfrm>
          <a:prstGeom prst="foldedCorner">
            <a:avLst>
              <a:gd name="adj" fmla="val 12500"/>
            </a:avLst>
          </a:prstGeom>
          <a:solidFill>
            <a:srgbClr val="FFFF99"/>
          </a:solidFill>
          <a:ln w="9525">
            <a:solidFill>
              <a:schemeClr val="tx1"/>
            </a:solidFill>
            <a:round/>
            <a:headEnd/>
            <a:tailEnd/>
          </a:ln>
          <a:effectLst/>
        </p:spPr>
        <p:txBody>
          <a:bodyPr wrap="none" anchor="ctr"/>
          <a:lstStyle/>
          <a:p>
            <a:pPr algn="ctr">
              <a:spcBef>
                <a:spcPct val="50000"/>
              </a:spcBef>
            </a:pPr>
            <a:endParaRPr lang="en-US" sz="1200" b="0">
              <a:solidFill>
                <a:srgbClr val="FF0000"/>
              </a:solidFill>
            </a:endParaRPr>
          </a:p>
          <a:p>
            <a:pPr algn="ctr">
              <a:spcBef>
                <a:spcPct val="50000"/>
              </a:spcBef>
            </a:pPr>
            <a:r>
              <a:rPr lang="en-US" sz="1600" b="0">
                <a:solidFill>
                  <a:srgbClr val="FF0000"/>
                </a:solidFill>
              </a:rPr>
              <a:t>b</a:t>
            </a:r>
            <a:r>
              <a:rPr lang="en-US" sz="1600" b="0"/>
              <a:t> : (nPacketsOld == nPackets)</a:t>
            </a:r>
          </a:p>
          <a:p>
            <a:pPr algn="ctr"/>
            <a:endParaRPr lang="en-US" sz="2400" b="0"/>
          </a:p>
        </p:txBody>
      </p:sp>
      <p:cxnSp>
        <p:nvCxnSpPr>
          <p:cNvPr id="26651" name="AutoShape 27"/>
          <p:cNvCxnSpPr>
            <a:cxnSpLocks noChangeShapeType="1"/>
            <a:stCxn id="26662" idx="4"/>
          </p:cNvCxnSpPr>
          <p:nvPr/>
        </p:nvCxnSpPr>
        <p:spPr bwMode="auto">
          <a:xfrm flipH="1">
            <a:off x="1631950" y="2609850"/>
            <a:ext cx="6350" cy="685800"/>
          </a:xfrm>
          <a:prstGeom prst="straightConnector1">
            <a:avLst/>
          </a:prstGeom>
          <a:noFill/>
          <a:ln w="38100">
            <a:solidFill>
              <a:srgbClr val="0066FF"/>
            </a:solidFill>
            <a:round/>
            <a:headEnd/>
            <a:tailEnd type="triangle" w="med" len="med"/>
          </a:ln>
          <a:effectLst/>
        </p:spPr>
      </p:cxnSp>
      <p:cxnSp>
        <p:nvCxnSpPr>
          <p:cNvPr id="26652" name="AutoShape 28"/>
          <p:cNvCxnSpPr>
            <a:cxnSpLocks noChangeShapeType="1"/>
            <a:stCxn id="26663" idx="5"/>
          </p:cNvCxnSpPr>
          <p:nvPr/>
        </p:nvCxnSpPr>
        <p:spPr bwMode="auto">
          <a:xfrm>
            <a:off x="1827213" y="3556000"/>
            <a:ext cx="611187" cy="196850"/>
          </a:xfrm>
          <a:prstGeom prst="straightConnector1">
            <a:avLst/>
          </a:prstGeom>
          <a:noFill/>
          <a:ln w="38100">
            <a:solidFill>
              <a:srgbClr val="0066FF"/>
            </a:solidFill>
            <a:round/>
            <a:headEnd/>
            <a:tailEnd type="triangle" w="med" len="med"/>
          </a:ln>
          <a:effectLst/>
        </p:spPr>
      </p:cxnSp>
      <p:cxnSp>
        <p:nvCxnSpPr>
          <p:cNvPr id="26653" name="AutoShape 29"/>
          <p:cNvCxnSpPr>
            <a:cxnSpLocks noChangeShapeType="1"/>
          </p:cNvCxnSpPr>
          <p:nvPr/>
        </p:nvCxnSpPr>
        <p:spPr bwMode="auto">
          <a:xfrm flipH="1">
            <a:off x="1022350" y="3581400"/>
            <a:ext cx="577850" cy="1449388"/>
          </a:xfrm>
          <a:prstGeom prst="straightConnector1">
            <a:avLst/>
          </a:prstGeom>
          <a:noFill/>
          <a:ln w="9525">
            <a:solidFill>
              <a:schemeClr val="tx1"/>
            </a:solidFill>
            <a:round/>
            <a:headEnd/>
            <a:tailEnd type="triangle" w="med" len="med"/>
          </a:ln>
          <a:effectLst/>
        </p:spPr>
      </p:cxnSp>
      <p:cxnSp>
        <p:nvCxnSpPr>
          <p:cNvPr id="26654" name="AutoShape 30"/>
          <p:cNvCxnSpPr>
            <a:cxnSpLocks noChangeShapeType="1"/>
          </p:cNvCxnSpPr>
          <p:nvPr/>
        </p:nvCxnSpPr>
        <p:spPr bwMode="auto">
          <a:xfrm flipH="1">
            <a:off x="2468563" y="4037013"/>
            <a:ext cx="1587" cy="230187"/>
          </a:xfrm>
          <a:prstGeom prst="straightConnector1">
            <a:avLst/>
          </a:prstGeom>
          <a:noFill/>
          <a:ln w="38100">
            <a:solidFill>
              <a:srgbClr val="0066FF"/>
            </a:solidFill>
            <a:round/>
            <a:headEnd/>
            <a:tailEnd type="triangle" w="med" len="med"/>
          </a:ln>
          <a:effectLst/>
        </p:spPr>
      </p:cxnSp>
      <p:cxnSp>
        <p:nvCxnSpPr>
          <p:cNvPr id="26655" name="AutoShape 31"/>
          <p:cNvCxnSpPr>
            <a:cxnSpLocks noChangeShapeType="1"/>
          </p:cNvCxnSpPr>
          <p:nvPr/>
        </p:nvCxnSpPr>
        <p:spPr bwMode="auto">
          <a:xfrm>
            <a:off x="1630363" y="1979613"/>
            <a:ext cx="1587" cy="306387"/>
          </a:xfrm>
          <a:prstGeom prst="straightConnector1">
            <a:avLst/>
          </a:prstGeom>
          <a:noFill/>
          <a:ln w="38100">
            <a:solidFill>
              <a:srgbClr val="0066FF"/>
            </a:solidFill>
            <a:round/>
            <a:headEnd/>
            <a:tailEnd type="triangle" w="med" len="med"/>
          </a:ln>
          <a:effectLst/>
        </p:spPr>
      </p:cxnSp>
      <p:cxnSp>
        <p:nvCxnSpPr>
          <p:cNvPr id="26656" name="AutoShape 32"/>
          <p:cNvCxnSpPr>
            <a:cxnSpLocks noChangeShapeType="1"/>
          </p:cNvCxnSpPr>
          <p:nvPr/>
        </p:nvCxnSpPr>
        <p:spPr bwMode="auto">
          <a:xfrm flipH="1">
            <a:off x="1325563" y="5865813"/>
            <a:ext cx="1587" cy="306387"/>
          </a:xfrm>
          <a:prstGeom prst="straightConnector1">
            <a:avLst/>
          </a:prstGeom>
          <a:noFill/>
          <a:ln w="6350">
            <a:solidFill>
              <a:schemeClr val="tx1"/>
            </a:solidFill>
            <a:round/>
            <a:headEnd/>
            <a:tailEnd type="triangle" w="med" len="med"/>
          </a:ln>
          <a:effectLst/>
        </p:spPr>
      </p:cxnSp>
      <p:cxnSp>
        <p:nvCxnSpPr>
          <p:cNvPr id="26657" name="AutoShape 33"/>
          <p:cNvCxnSpPr>
            <a:cxnSpLocks noChangeShapeType="1"/>
          </p:cNvCxnSpPr>
          <p:nvPr/>
        </p:nvCxnSpPr>
        <p:spPr bwMode="auto">
          <a:xfrm>
            <a:off x="1073150" y="5334000"/>
            <a:ext cx="222250" cy="228600"/>
          </a:xfrm>
          <a:prstGeom prst="straightConnector1">
            <a:avLst/>
          </a:prstGeom>
          <a:noFill/>
          <a:ln w="9525">
            <a:solidFill>
              <a:schemeClr val="tx1"/>
            </a:solidFill>
            <a:round/>
            <a:headEnd/>
            <a:tailEnd type="triangle" w="med" len="med"/>
          </a:ln>
          <a:effectLst/>
        </p:spPr>
      </p:cxnSp>
      <p:cxnSp>
        <p:nvCxnSpPr>
          <p:cNvPr id="26658" name="AutoShape 34"/>
          <p:cNvCxnSpPr>
            <a:cxnSpLocks noChangeShapeType="1"/>
            <a:stCxn id="26669" idx="4"/>
            <a:endCxn id="26670" idx="0"/>
          </p:cNvCxnSpPr>
          <p:nvPr/>
        </p:nvCxnSpPr>
        <p:spPr bwMode="auto">
          <a:xfrm flipH="1">
            <a:off x="2171700" y="5353050"/>
            <a:ext cx="304800" cy="190500"/>
          </a:xfrm>
          <a:prstGeom prst="straightConnector1">
            <a:avLst/>
          </a:prstGeom>
          <a:noFill/>
          <a:ln w="38100">
            <a:solidFill>
              <a:srgbClr val="0066FF"/>
            </a:solidFill>
            <a:round/>
            <a:headEnd/>
            <a:tailEnd type="triangle" w="med" len="med"/>
          </a:ln>
          <a:effectLst/>
        </p:spPr>
      </p:cxnSp>
      <p:cxnSp>
        <p:nvCxnSpPr>
          <p:cNvPr id="26659" name="AutoShape 35"/>
          <p:cNvCxnSpPr>
            <a:cxnSpLocks noChangeShapeType="1"/>
          </p:cNvCxnSpPr>
          <p:nvPr/>
        </p:nvCxnSpPr>
        <p:spPr bwMode="auto">
          <a:xfrm flipH="1">
            <a:off x="2160588" y="5865813"/>
            <a:ext cx="3175" cy="306387"/>
          </a:xfrm>
          <a:prstGeom prst="straightConnector1">
            <a:avLst/>
          </a:prstGeom>
          <a:noFill/>
          <a:ln w="38100">
            <a:solidFill>
              <a:srgbClr val="0066FF"/>
            </a:solidFill>
            <a:round/>
            <a:headEnd/>
            <a:tailEnd type="triangle" w="med" len="med"/>
          </a:ln>
          <a:effectLst/>
        </p:spPr>
      </p:cxnSp>
      <p:cxnSp>
        <p:nvCxnSpPr>
          <p:cNvPr id="26660" name="AutoShape 36"/>
          <p:cNvCxnSpPr>
            <a:cxnSpLocks noChangeShapeType="1"/>
            <a:stCxn id="26668" idx="4"/>
          </p:cNvCxnSpPr>
          <p:nvPr/>
        </p:nvCxnSpPr>
        <p:spPr bwMode="auto">
          <a:xfrm flipH="1">
            <a:off x="2468563" y="4591050"/>
            <a:ext cx="7937" cy="457200"/>
          </a:xfrm>
          <a:prstGeom prst="straightConnector1">
            <a:avLst/>
          </a:prstGeom>
          <a:noFill/>
          <a:ln w="38100">
            <a:solidFill>
              <a:srgbClr val="0066FF"/>
            </a:solidFill>
            <a:round/>
            <a:headEnd/>
            <a:tailEnd type="triangle" w="med" len="med"/>
          </a:ln>
          <a:effectLst/>
        </p:spPr>
      </p:cxnSp>
      <p:sp>
        <p:nvSpPr>
          <p:cNvPr id="26661" name="Oval 37"/>
          <p:cNvSpPr>
            <a:spLocks noChangeArrowheads="1"/>
          </p:cNvSpPr>
          <p:nvPr/>
        </p:nvSpPr>
        <p:spPr bwMode="auto">
          <a:xfrm>
            <a:off x="1371600" y="1676400"/>
            <a:ext cx="533400" cy="304800"/>
          </a:xfrm>
          <a:prstGeom prst="ellipse">
            <a:avLst/>
          </a:prstGeom>
          <a:noFill/>
          <a:ln w="38100">
            <a:solidFill>
              <a:srgbClr val="0066FF"/>
            </a:solidFill>
            <a:round/>
            <a:headEnd/>
            <a:tailEnd/>
          </a:ln>
          <a:effectLst/>
        </p:spPr>
        <p:txBody>
          <a:bodyPr wrap="none" anchor="ctr"/>
          <a:lstStyle/>
          <a:p>
            <a:pPr algn="ctr"/>
            <a:r>
              <a:rPr lang="en-US" sz="2000" b="0"/>
              <a:t>U</a:t>
            </a:r>
          </a:p>
        </p:txBody>
      </p:sp>
      <p:sp>
        <p:nvSpPr>
          <p:cNvPr id="26662" name="Oval 38"/>
          <p:cNvSpPr>
            <a:spLocks noChangeArrowheads="1"/>
          </p:cNvSpPr>
          <p:nvPr/>
        </p:nvSpPr>
        <p:spPr bwMode="auto">
          <a:xfrm>
            <a:off x="1371600" y="2286000"/>
            <a:ext cx="533400" cy="304800"/>
          </a:xfrm>
          <a:prstGeom prst="ellipse">
            <a:avLst/>
          </a:prstGeom>
          <a:noFill/>
          <a:ln w="38100">
            <a:solidFill>
              <a:srgbClr val="0066FF"/>
            </a:solidFill>
            <a:round/>
            <a:headEnd/>
            <a:tailEnd/>
          </a:ln>
          <a:effectLst/>
        </p:spPr>
        <p:txBody>
          <a:bodyPr wrap="none" anchor="ctr"/>
          <a:lstStyle/>
          <a:p>
            <a:pPr algn="ctr"/>
            <a:r>
              <a:rPr lang="en-US" sz="2000" b="0"/>
              <a:t>L</a:t>
            </a:r>
          </a:p>
        </p:txBody>
      </p:sp>
      <p:sp>
        <p:nvSpPr>
          <p:cNvPr id="26663" name="Oval 39"/>
          <p:cNvSpPr>
            <a:spLocks noChangeArrowheads="1"/>
          </p:cNvSpPr>
          <p:nvPr/>
        </p:nvSpPr>
        <p:spPr bwMode="auto">
          <a:xfrm>
            <a:off x="1371600" y="3276600"/>
            <a:ext cx="533400" cy="304800"/>
          </a:xfrm>
          <a:prstGeom prst="ellipse">
            <a:avLst/>
          </a:prstGeom>
          <a:noFill/>
          <a:ln w="38100">
            <a:solidFill>
              <a:srgbClr val="0066FF"/>
            </a:solidFill>
            <a:round/>
            <a:headEnd/>
            <a:tailEnd/>
          </a:ln>
          <a:effectLst/>
        </p:spPr>
        <p:txBody>
          <a:bodyPr wrap="none" anchor="ctr"/>
          <a:lstStyle/>
          <a:p>
            <a:pPr algn="ctr"/>
            <a:r>
              <a:rPr lang="en-US" sz="2000" b="0"/>
              <a:t>L</a:t>
            </a:r>
          </a:p>
        </p:txBody>
      </p:sp>
      <p:sp>
        <p:nvSpPr>
          <p:cNvPr id="26664" name="Oval 40"/>
          <p:cNvSpPr>
            <a:spLocks noChangeArrowheads="1"/>
          </p:cNvSpPr>
          <p:nvPr/>
        </p:nvSpPr>
        <p:spPr bwMode="auto">
          <a:xfrm>
            <a:off x="762000" y="5029200"/>
            <a:ext cx="533400" cy="304800"/>
          </a:xfrm>
          <a:prstGeom prst="ellipse">
            <a:avLst/>
          </a:prstGeom>
          <a:noFill/>
          <a:ln w="9525">
            <a:solidFill>
              <a:schemeClr val="tx1"/>
            </a:solidFill>
            <a:round/>
            <a:headEnd/>
            <a:tailEnd/>
          </a:ln>
          <a:effectLst/>
        </p:spPr>
        <p:txBody>
          <a:bodyPr wrap="none" anchor="ctr"/>
          <a:lstStyle/>
          <a:p>
            <a:pPr algn="ctr"/>
            <a:r>
              <a:rPr lang="en-US" sz="2000" b="0"/>
              <a:t>L</a:t>
            </a:r>
          </a:p>
        </p:txBody>
      </p:sp>
      <p:sp>
        <p:nvSpPr>
          <p:cNvPr id="26665" name="Oval 41"/>
          <p:cNvSpPr>
            <a:spLocks noChangeArrowheads="1"/>
          </p:cNvSpPr>
          <p:nvPr/>
        </p:nvSpPr>
        <p:spPr bwMode="auto">
          <a:xfrm>
            <a:off x="1066800" y="5562600"/>
            <a:ext cx="533400" cy="304800"/>
          </a:xfrm>
          <a:prstGeom prst="ellipse">
            <a:avLst/>
          </a:prstGeom>
          <a:noFill/>
          <a:ln w="9525">
            <a:solidFill>
              <a:schemeClr val="tx1"/>
            </a:solidFill>
            <a:round/>
            <a:headEnd/>
            <a:tailEnd/>
          </a:ln>
          <a:effectLst/>
        </p:spPr>
        <p:txBody>
          <a:bodyPr wrap="none" anchor="ctr"/>
          <a:lstStyle/>
          <a:p>
            <a:pPr algn="ctr"/>
            <a:r>
              <a:rPr lang="en-US" sz="2000" b="0"/>
              <a:t>L</a:t>
            </a:r>
          </a:p>
        </p:txBody>
      </p:sp>
      <p:sp>
        <p:nvSpPr>
          <p:cNvPr id="26666" name="Oval 42"/>
          <p:cNvSpPr>
            <a:spLocks noChangeArrowheads="1"/>
          </p:cNvSpPr>
          <p:nvPr/>
        </p:nvSpPr>
        <p:spPr bwMode="auto">
          <a:xfrm>
            <a:off x="1066800" y="6172200"/>
            <a:ext cx="533400" cy="304800"/>
          </a:xfrm>
          <a:prstGeom prst="ellipse">
            <a:avLst/>
          </a:prstGeom>
          <a:noFill/>
          <a:ln w="9525">
            <a:solidFill>
              <a:schemeClr val="tx1"/>
            </a:solidFill>
            <a:round/>
            <a:headEnd/>
            <a:tailEnd/>
          </a:ln>
          <a:effectLst/>
        </p:spPr>
        <p:txBody>
          <a:bodyPr wrap="none" anchor="ctr"/>
          <a:lstStyle/>
          <a:p>
            <a:pPr algn="ctr"/>
            <a:r>
              <a:rPr lang="en-US" sz="2000" b="0"/>
              <a:t>U</a:t>
            </a:r>
          </a:p>
        </p:txBody>
      </p:sp>
      <p:sp>
        <p:nvSpPr>
          <p:cNvPr id="26667" name="Oval 43"/>
          <p:cNvSpPr>
            <a:spLocks noChangeArrowheads="1"/>
          </p:cNvSpPr>
          <p:nvPr/>
        </p:nvSpPr>
        <p:spPr bwMode="auto">
          <a:xfrm>
            <a:off x="2209800" y="3733800"/>
            <a:ext cx="533400" cy="304800"/>
          </a:xfrm>
          <a:prstGeom prst="ellipse">
            <a:avLst/>
          </a:prstGeom>
          <a:noFill/>
          <a:ln w="38100">
            <a:solidFill>
              <a:srgbClr val="0066FF"/>
            </a:solidFill>
            <a:round/>
            <a:headEnd/>
            <a:tailEnd/>
          </a:ln>
          <a:effectLst/>
        </p:spPr>
        <p:txBody>
          <a:bodyPr wrap="none" anchor="ctr"/>
          <a:lstStyle/>
          <a:p>
            <a:pPr algn="ctr"/>
            <a:r>
              <a:rPr lang="en-US" sz="2000" b="0"/>
              <a:t>L</a:t>
            </a:r>
          </a:p>
        </p:txBody>
      </p:sp>
      <p:sp>
        <p:nvSpPr>
          <p:cNvPr id="26668" name="Oval 44"/>
          <p:cNvSpPr>
            <a:spLocks noChangeArrowheads="1"/>
          </p:cNvSpPr>
          <p:nvPr/>
        </p:nvSpPr>
        <p:spPr bwMode="auto">
          <a:xfrm>
            <a:off x="2209800" y="4267200"/>
            <a:ext cx="533400" cy="304800"/>
          </a:xfrm>
          <a:prstGeom prst="ellipse">
            <a:avLst/>
          </a:prstGeom>
          <a:noFill/>
          <a:ln w="38100">
            <a:solidFill>
              <a:srgbClr val="0066FF"/>
            </a:solidFill>
            <a:round/>
            <a:headEnd/>
            <a:tailEnd/>
          </a:ln>
          <a:effectLst/>
        </p:spPr>
        <p:txBody>
          <a:bodyPr wrap="none" anchor="ctr"/>
          <a:lstStyle/>
          <a:p>
            <a:pPr algn="ctr"/>
            <a:r>
              <a:rPr lang="en-US" sz="2000" b="0"/>
              <a:t>U</a:t>
            </a:r>
          </a:p>
        </p:txBody>
      </p:sp>
      <p:sp>
        <p:nvSpPr>
          <p:cNvPr id="26669" name="Oval 45"/>
          <p:cNvSpPr>
            <a:spLocks noChangeArrowheads="1"/>
          </p:cNvSpPr>
          <p:nvPr/>
        </p:nvSpPr>
        <p:spPr bwMode="auto">
          <a:xfrm>
            <a:off x="2209800" y="5029200"/>
            <a:ext cx="533400" cy="304800"/>
          </a:xfrm>
          <a:prstGeom prst="ellipse">
            <a:avLst/>
          </a:prstGeom>
          <a:noFill/>
          <a:ln w="38100">
            <a:solidFill>
              <a:srgbClr val="0066FF"/>
            </a:solidFill>
            <a:round/>
            <a:headEnd/>
            <a:tailEnd/>
          </a:ln>
          <a:effectLst/>
        </p:spPr>
        <p:txBody>
          <a:bodyPr wrap="none" anchor="ctr"/>
          <a:lstStyle/>
          <a:p>
            <a:pPr algn="ctr"/>
            <a:r>
              <a:rPr lang="en-US" sz="2000" b="0"/>
              <a:t>U</a:t>
            </a:r>
          </a:p>
        </p:txBody>
      </p:sp>
      <p:sp>
        <p:nvSpPr>
          <p:cNvPr id="26670" name="Oval 46"/>
          <p:cNvSpPr>
            <a:spLocks noChangeArrowheads="1"/>
          </p:cNvSpPr>
          <p:nvPr/>
        </p:nvSpPr>
        <p:spPr bwMode="auto">
          <a:xfrm>
            <a:off x="1905000" y="5562600"/>
            <a:ext cx="533400" cy="304800"/>
          </a:xfrm>
          <a:prstGeom prst="ellipse">
            <a:avLst/>
          </a:prstGeom>
          <a:noFill/>
          <a:ln w="38100">
            <a:solidFill>
              <a:srgbClr val="0066FF"/>
            </a:solidFill>
            <a:round/>
            <a:headEnd/>
            <a:tailEnd/>
          </a:ln>
          <a:effectLst/>
        </p:spPr>
        <p:txBody>
          <a:bodyPr wrap="none" anchor="ctr"/>
          <a:lstStyle/>
          <a:p>
            <a:pPr algn="ctr"/>
            <a:r>
              <a:rPr lang="en-US" sz="2000" b="0"/>
              <a:t>U</a:t>
            </a:r>
          </a:p>
        </p:txBody>
      </p:sp>
      <p:sp>
        <p:nvSpPr>
          <p:cNvPr id="26671" name="Oval 47"/>
          <p:cNvSpPr>
            <a:spLocks noChangeArrowheads="1"/>
          </p:cNvSpPr>
          <p:nvPr/>
        </p:nvSpPr>
        <p:spPr bwMode="auto">
          <a:xfrm>
            <a:off x="1905000" y="6172200"/>
            <a:ext cx="533400" cy="304800"/>
          </a:xfrm>
          <a:prstGeom prst="ellipse">
            <a:avLst/>
          </a:prstGeom>
          <a:solidFill>
            <a:srgbClr val="FF0000"/>
          </a:solidFill>
          <a:ln w="38100">
            <a:solidFill>
              <a:srgbClr val="0066FF"/>
            </a:solidFill>
            <a:round/>
            <a:headEnd/>
            <a:tailEnd/>
          </a:ln>
          <a:effectLst/>
        </p:spPr>
        <p:txBody>
          <a:bodyPr wrap="none" anchor="ctr"/>
          <a:lstStyle/>
          <a:p>
            <a:pPr algn="ctr"/>
            <a:r>
              <a:rPr lang="en-US" sz="2000" b="0">
                <a:solidFill>
                  <a:schemeClr val="bg1"/>
                </a:solidFill>
              </a:rPr>
              <a:t>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2743200" y="1600200"/>
            <a:ext cx="6172200" cy="4495800"/>
          </a:xfrm>
          <a:prstGeom prst="rect">
            <a:avLst/>
          </a:prstGeom>
          <a:noFill/>
          <a:ln w="9525">
            <a:noFill/>
            <a:miter lim="800000"/>
            <a:headEnd/>
            <a:tailEnd/>
          </a:ln>
          <a:effectLst/>
        </p:spPr>
        <p:txBody>
          <a:bodyPr/>
          <a:lstStyle/>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do {</a:t>
            </a:r>
          </a:p>
          <a:p>
            <a:pPr marL="342900" indent="-342900">
              <a:lnSpc>
                <a:spcPct val="90000"/>
              </a:lnSpc>
              <a:spcBef>
                <a:spcPct val="20000"/>
              </a:spcBef>
              <a:buClr>
                <a:schemeClr val="accent2"/>
              </a:buClr>
              <a:buFont typeface="Wingdings" pitchFamily="2" charset="2"/>
              <a:buNone/>
            </a:pPr>
            <a:r>
              <a:rPr lang="en-US" sz="2000">
                <a:solidFill>
                  <a:schemeClr val="tx2"/>
                </a:solidFill>
                <a:latin typeface="Courier New" pitchFamily="49" charset="0"/>
              </a:rPr>
              <a:t>	</a:t>
            </a:r>
            <a:r>
              <a:rPr lang="en-US" sz="2000">
                <a:solidFill>
                  <a:srgbClr val="0000FF"/>
                </a:solidFill>
                <a:latin typeface="Courier New" pitchFamily="49" charset="0"/>
              </a:rPr>
              <a:t>KeAcquireSpinLock();</a:t>
            </a:r>
          </a:p>
          <a:p>
            <a:pPr marL="342900" indent="-342900">
              <a:lnSpc>
                <a:spcPct val="90000"/>
              </a:lnSpc>
              <a:spcBef>
                <a:spcPct val="20000"/>
              </a:spcBef>
              <a:buClr>
                <a:schemeClr val="accent2"/>
              </a:buClr>
              <a:buFont typeface="Wingdings" pitchFamily="2" charset="2"/>
              <a:buNone/>
            </a:pPr>
            <a:endParaRPr lang="en-US" sz="2000">
              <a:solidFill>
                <a:srgbClr val="0000FF"/>
              </a:solidFill>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a:solidFill>
                  <a:schemeClr val="tx2"/>
                </a:solidFill>
                <a:latin typeface="Courier New" pitchFamily="49" charset="0"/>
              </a:rPr>
              <a:t>	</a:t>
            </a:r>
            <a:r>
              <a:rPr lang="en-US" sz="2000">
                <a:solidFill>
                  <a:srgbClr val="0066FF"/>
                </a:solidFill>
                <a:latin typeface="Courier New" pitchFamily="49" charset="0"/>
              </a:rPr>
              <a:t>b = true;</a:t>
            </a:r>
            <a:r>
              <a:rPr lang="en-US" sz="1200">
                <a:solidFill>
                  <a:srgbClr val="FF0000"/>
                </a:solidFill>
                <a:latin typeface="Courier" pitchFamily="49" charset="0"/>
              </a:rPr>
              <a:t> </a:t>
            </a:r>
            <a:endParaRPr lang="en-US" sz="2000" b="0">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		</a:t>
            </a:r>
          </a:p>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	if(*){</a:t>
            </a:r>
          </a:p>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		</a:t>
            </a:r>
          </a:p>
          <a:p>
            <a:pPr marL="342900" indent="-342900">
              <a:lnSpc>
                <a:spcPct val="90000"/>
              </a:lnSpc>
              <a:spcBef>
                <a:spcPct val="20000"/>
              </a:spcBef>
              <a:buClr>
                <a:schemeClr val="accent2"/>
              </a:buClr>
              <a:buFont typeface="Wingdings" pitchFamily="2" charset="2"/>
              <a:buNone/>
            </a:pPr>
            <a:r>
              <a:rPr lang="en-US" sz="2000">
                <a:solidFill>
                  <a:schemeClr val="tx2"/>
                </a:solidFill>
                <a:latin typeface="Courier New" pitchFamily="49" charset="0"/>
              </a:rPr>
              <a:t>		</a:t>
            </a:r>
            <a:r>
              <a:rPr lang="en-US" sz="2000">
                <a:solidFill>
                  <a:srgbClr val="0000FF"/>
                </a:solidFill>
                <a:latin typeface="Courier New" pitchFamily="49" charset="0"/>
              </a:rPr>
              <a:t>KeReleaseSpinLock();</a:t>
            </a:r>
          </a:p>
          <a:p>
            <a:pPr marL="342900" indent="-342900">
              <a:lnSpc>
                <a:spcPct val="90000"/>
              </a:lnSpc>
              <a:spcBef>
                <a:spcPct val="20000"/>
              </a:spcBef>
              <a:buClr>
                <a:schemeClr val="accent2"/>
              </a:buClr>
              <a:buFont typeface="Wingdings" pitchFamily="2" charset="2"/>
              <a:buNone/>
            </a:pPr>
            <a:r>
              <a:rPr lang="en-US" sz="2000" b="0">
                <a:latin typeface="Courier New" pitchFamily="49" charset="0"/>
              </a:rPr>
              <a:t>		</a:t>
            </a:r>
            <a:r>
              <a:rPr lang="en-US" sz="2000">
                <a:solidFill>
                  <a:srgbClr val="0066FF"/>
                </a:solidFill>
                <a:latin typeface="Courier New" pitchFamily="49" charset="0"/>
              </a:rPr>
              <a:t>b = b ? false : *;</a:t>
            </a:r>
            <a:r>
              <a:rPr lang="en-US" sz="1200" b="0">
                <a:latin typeface="Courier" pitchFamily="49" charset="0"/>
              </a:rPr>
              <a:t> </a:t>
            </a:r>
            <a:endParaRPr lang="en-US" sz="2000">
              <a:solidFill>
                <a:schemeClr val="folHlink"/>
              </a:solidFill>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a:solidFill>
                  <a:srgbClr val="0000FF"/>
                </a:solidFill>
                <a:latin typeface="Courier New" pitchFamily="49" charset="0"/>
              </a:rPr>
              <a:t>	</a:t>
            </a:r>
            <a:r>
              <a:rPr lang="en-US" sz="2000" b="0">
                <a:solidFill>
                  <a:schemeClr val="tx2"/>
                </a:solidFill>
                <a:latin typeface="Courier New" pitchFamily="49" charset="0"/>
              </a:rPr>
              <a:t>}</a:t>
            </a:r>
          </a:p>
          <a:p>
            <a:pPr marL="342900" indent="-342900">
              <a:lnSpc>
                <a:spcPct val="90000"/>
              </a:lnSpc>
              <a:spcBef>
                <a:spcPct val="20000"/>
              </a:spcBef>
              <a:buClr>
                <a:schemeClr val="accent2"/>
              </a:buClr>
              <a:buFont typeface="Wingdings" pitchFamily="2" charset="2"/>
              <a:buNone/>
            </a:pPr>
            <a:r>
              <a:rPr lang="en-US" sz="2000" b="0">
                <a:solidFill>
                  <a:schemeClr val="tx2"/>
                </a:solidFill>
                <a:latin typeface="Courier New" pitchFamily="49" charset="0"/>
              </a:rPr>
              <a:t>} while ( </a:t>
            </a:r>
            <a:r>
              <a:rPr lang="en-US" sz="2000">
                <a:solidFill>
                  <a:srgbClr val="0066FF"/>
                </a:solidFill>
                <a:latin typeface="Courier New" pitchFamily="49" charset="0"/>
              </a:rPr>
              <a:t>!b</a:t>
            </a:r>
            <a:r>
              <a:rPr lang="en-US">
                <a:solidFill>
                  <a:srgbClr val="FF0000"/>
                </a:solidFill>
              </a:rPr>
              <a:t>  </a:t>
            </a:r>
            <a:r>
              <a:rPr lang="en-US" sz="2000" b="0">
                <a:solidFill>
                  <a:schemeClr val="tx2"/>
                </a:solidFill>
                <a:latin typeface="Courier New" pitchFamily="49" charset="0"/>
              </a:rPr>
              <a:t>);</a:t>
            </a:r>
          </a:p>
          <a:p>
            <a:pPr marL="342900" indent="-342900">
              <a:lnSpc>
                <a:spcPct val="90000"/>
              </a:lnSpc>
              <a:spcBef>
                <a:spcPct val="20000"/>
              </a:spcBef>
              <a:buClr>
                <a:schemeClr val="accent2"/>
              </a:buClr>
              <a:buFont typeface="Wingdings" pitchFamily="2" charset="2"/>
              <a:buNone/>
            </a:pPr>
            <a:endParaRPr lang="en-US" sz="2000">
              <a:solidFill>
                <a:srgbClr val="0000FF"/>
              </a:solidFill>
              <a:latin typeface="Courier New" pitchFamily="49" charset="0"/>
            </a:endParaRPr>
          </a:p>
          <a:p>
            <a:pPr marL="342900" indent="-342900">
              <a:lnSpc>
                <a:spcPct val="90000"/>
              </a:lnSpc>
              <a:spcBef>
                <a:spcPct val="20000"/>
              </a:spcBef>
              <a:buClr>
                <a:schemeClr val="accent2"/>
              </a:buClr>
              <a:buFont typeface="Wingdings" pitchFamily="2" charset="2"/>
              <a:buNone/>
            </a:pPr>
            <a:r>
              <a:rPr lang="en-US" sz="2000">
                <a:solidFill>
                  <a:srgbClr val="0000FF"/>
                </a:solidFill>
                <a:latin typeface="Courier New" pitchFamily="49" charset="0"/>
              </a:rPr>
              <a:t>KeReleaseSpinLock();</a:t>
            </a:r>
          </a:p>
          <a:p>
            <a:pPr marL="342900" indent="-342900">
              <a:lnSpc>
                <a:spcPct val="90000"/>
              </a:lnSpc>
              <a:spcBef>
                <a:spcPct val="20000"/>
              </a:spcBef>
              <a:buClr>
                <a:schemeClr val="accent2"/>
              </a:buClr>
              <a:buFont typeface="Wingdings" pitchFamily="2" charset="2"/>
              <a:buNone/>
            </a:pPr>
            <a:endParaRPr lang="en-US">
              <a:solidFill>
                <a:schemeClr val="tx2"/>
              </a:solidFill>
              <a:latin typeface="Courier New" pitchFamily="49" charset="0"/>
            </a:endParaRPr>
          </a:p>
        </p:txBody>
      </p:sp>
      <p:sp>
        <p:nvSpPr>
          <p:cNvPr id="27651" name="Text Box 3"/>
          <p:cNvSpPr txBox="1">
            <a:spLocks noChangeArrowheads="1"/>
          </p:cNvSpPr>
          <p:nvPr/>
        </p:nvSpPr>
        <p:spPr bwMode="auto">
          <a:xfrm>
            <a:off x="1066800" y="3200400"/>
            <a:ext cx="354013" cy="396875"/>
          </a:xfrm>
          <a:prstGeom prst="rect">
            <a:avLst/>
          </a:prstGeom>
          <a:noFill/>
          <a:ln w="9525">
            <a:noFill/>
            <a:miter lim="800000"/>
            <a:headEnd/>
            <a:tailEnd/>
          </a:ln>
          <a:effectLst/>
        </p:spPr>
        <p:txBody>
          <a:bodyPr wrap="none">
            <a:spAutoFit/>
          </a:bodyPr>
          <a:lstStyle/>
          <a:p>
            <a:pPr marL="342900" indent="-342900" algn="ctr">
              <a:spcBef>
                <a:spcPct val="20000"/>
              </a:spcBef>
              <a:buClr>
                <a:schemeClr val="accent2"/>
              </a:buClr>
              <a:buFont typeface="Wingdings" pitchFamily="2" charset="2"/>
              <a:buNone/>
            </a:pPr>
            <a:r>
              <a:rPr lang="en-US" sz="2000" b="0">
                <a:solidFill>
                  <a:srgbClr val="0066FF"/>
                </a:solidFill>
                <a:latin typeface="Arial Black" pitchFamily="34" charset="0"/>
              </a:rPr>
              <a:t>b</a:t>
            </a:r>
            <a:endParaRPr lang="en-US" sz="1200" b="0">
              <a:solidFill>
                <a:srgbClr val="0066FF"/>
              </a:solidFill>
              <a:latin typeface="Courier" pitchFamily="49" charset="0"/>
            </a:endParaRPr>
          </a:p>
        </p:txBody>
      </p:sp>
      <p:sp>
        <p:nvSpPr>
          <p:cNvPr id="27652" name="Text Box 4"/>
          <p:cNvSpPr txBox="1">
            <a:spLocks noChangeArrowheads="1"/>
          </p:cNvSpPr>
          <p:nvPr/>
        </p:nvSpPr>
        <p:spPr bwMode="auto">
          <a:xfrm>
            <a:off x="457200" y="4953000"/>
            <a:ext cx="354013" cy="396875"/>
          </a:xfrm>
          <a:prstGeom prst="rect">
            <a:avLst/>
          </a:prstGeom>
          <a:noFill/>
          <a:ln w="9525">
            <a:noFill/>
            <a:miter lim="800000"/>
            <a:headEnd/>
            <a:tailEnd/>
          </a:ln>
          <a:effectLst/>
        </p:spPr>
        <p:txBody>
          <a:bodyPr wrap="none">
            <a:spAutoFit/>
          </a:bodyPr>
          <a:lstStyle/>
          <a:p>
            <a:pPr marL="342900" indent="-342900" algn="ctr">
              <a:spcBef>
                <a:spcPct val="20000"/>
              </a:spcBef>
              <a:buClr>
                <a:schemeClr val="accent2"/>
              </a:buClr>
              <a:buFont typeface="Wingdings" pitchFamily="2" charset="2"/>
              <a:buNone/>
            </a:pPr>
            <a:r>
              <a:rPr lang="en-US" sz="2000" b="0">
                <a:solidFill>
                  <a:srgbClr val="0066FF"/>
                </a:solidFill>
                <a:latin typeface="Arial Black" pitchFamily="34" charset="0"/>
              </a:rPr>
              <a:t>b</a:t>
            </a:r>
            <a:endParaRPr lang="en-US" sz="1200" b="0">
              <a:solidFill>
                <a:srgbClr val="0066FF"/>
              </a:solidFill>
              <a:latin typeface="Courier" pitchFamily="49" charset="0"/>
            </a:endParaRPr>
          </a:p>
        </p:txBody>
      </p:sp>
      <p:sp>
        <p:nvSpPr>
          <p:cNvPr id="27653" name="Text Box 5"/>
          <p:cNvSpPr txBox="1">
            <a:spLocks noChangeArrowheads="1"/>
          </p:cNvSpPr>
          <p:nvPr/>
        </p:nvSpPr>
        <p:spPr bwMode="auto">
          <a:xfrm>
            <a:off x="762000" y="5562600"/>
            <a:ext cx="354013" cy="396875"/>
          </a:xfrm>
          <a:prstGeom prst="rect">
            <a:avLst/>
          </a:prstGeom>
          <a:noFill/>
          <a:ln w="9525">
            <a:noFill/>
            <a:miter lim="800000"/>
            <a:headEnd/>
            <a:tailEnd/>
          </a:ln>
          <a:effectLst/>
        </p:spPr>
        <p:txBody>
          <a:bodyPr>
            <a:spAutoFit/>
          </a:bodyPr>
          <a:lstStyle/>
          <a:p>
            <a:pPr marL="342900" indent="-342900" algn="ctr">
              <a:spcBef>
                <a:spcPct val="20000"/>
              </a:spcBef>
              <a:buClr>
                <a:schemeClr val="accent2"/>
              </a:buClr>
              <a:buFont typeface="Wingdings" pitchFamily="2" charset="2"/>
              <a:buNone/>
            </a:pPr>
            <a:r>
              <a:rPr lang="en-US" sz="2000" b="0">
                <a:solidFill>
                  <a:srgbClr val="0066FF"/>
                </a:solidFill>
                <a:latin typeface="Arial Black" pitchFamily="34" charset="0"/>
              </a:rPr>
              <a:t>b</a:t>
            </a:r>
            <a:endParaRPr lang="en-US" sz="1200" b="0">
              <a:solidFill>
                <a:srgbClr val="0066FF"/>
              </a:solidFill>
              <a:latin typeface="Courier" pitchFamily="49" charset="0"/>
            </a:endParaRPr>
          </a:p>
        </p:txBody>
      </p:sp>
      <p:sp>
        <p:nvSpPr>
          <p:cNvPr id="27654" name="Text Box 6"/>
          <p:cNvSpPr txBox="1">
            <a:spLocks noChangeArrowheads="1"/>
          </p:cNvSpPr>
          <p:nvPr/>
        </p:nvSpPr>
        <p:spPr bwMode="auto">
          <a:xfrm>
            <a:off x="762000" y="6080125"/>
            <a:ext cx="354013" cy="396875"/>
          </a:xfrm>
          <a:prstGeom prst="rect">
            <a:avLst/>
          </a:prstGeom>
          <a:noFill/>
          <a:ln w="9525">
            <a:noFill/>
            <a:miter lim="800000"/>
            <a:headEnd/>
            <a:tailEnd/>
          </a:ln>
          <a:effectLst/>
        </p:spPr>
        <p:txBody>
          <a:bodyPr>
            <a:spAutoFit/>
          </a:bodyPr>
          <a:lstStyle/>
          <a:p>
            <a:pPr marL="342900" indent="-342900" algn="ctr">
              <a:spcBef>
                <a:spcPct val="20000"/>
              </a:spcBef>
              <a:buClr>
                <a:schemeClr val="accent2"/>
              </a:buClr>
              <a:buFont typeface="Wingdings" pitchFamily="2" charset="2"/>
              <a:buNone/>
            </a:pPr>
            <a:r>
              <a:rPr lang="en-US" sz="2000" b="0">
                <a:solidFill>
                  <a:srgbClr val="0066FF"/>
                </a:solidFill>
                <a:latin typeface="Arial Black" pitchFamily="34" charset="0"/>
              </a:rPr>
              <a:t>b</a:t>
            </a:r>
            <a:endParaRPr lang="en-US" sz="1200" b="0">
              <a:solidFill>
                <a:srgbClr val="0066FF"/>
              </a:solidFill>
              <a:latin typeface="Courier" pitchFamily="49" charset="0"/>
            </a:endParaRPr>
          </a:p>
        </p:txBody>
      </p:sp>
      <p:sp>
        <p:nvSpPr>
          <p:cNvPr id="27655" name="Rectangle 7"/>
          <p:cNvSpPr>
            <a:spLocks noGrp="1" noChangeArrowheads="1"/>
          </p:cNvSpPr>
          <p:nvPr>
            <p:ph type="title"/>
          </p:nvPr>
        </p:nvSpPr>
        <p:spPr>
          <a:xfrm>
            <a:off x="457200" y="-152400"/>
            <a:ext cx="8229600" cy="1143000"/>
          </a:xfrm>
          <a:noFill/>
          <a:ln/>
        </p:spPr>
        <p:txBody>
          <a:bodyPr/>
          <a:lstStyle/>
          <a:p>
            <a:pPr algn="ctr"/>
            <a:r>
              <a:rPr lang="en-US" dirty="0" smtClean="0"/>
              <a:t>SLAM Example</a:t>
            </a:r>
            <a:endParaRPr lang="en-US" dirty="0"/>
          </a:p>
        </p:txBody>
      </p:sp>
      <p:sp>
        <p:nvSpPr>
          <p:cNvPr id="27656" name="AutoShape 8"/>
          <p:cNvSpPr>
            <a:spLocks noChangeArrowheads="1"/>
          </p:cNvSpPr>
          <p:nvPr/>
        </p:nvSpPr>
        <p:spPr bwMode="auto">
          <a:xfrm>
            <a:off x="6705600" y="457200"/>
            <a:ext cx="2209800" cy="1600200"/>
          </a:xfrm>
          <a:prstGeom prst="foldedCorner">
            <a:avLst>
              <a:gd name="adj" fmla="val 12500"/>
            </a:avLst>
          </a:prstGeom>
          <a:solidFill>
            <a:srgbClr val="FFFF99"/>
          </a:solidFill>
          <a:ln w="9525">
            <a:solidFill>
              <a:schemeClr val="tx1"/>
            </a:solidFill>
            <a:round/>
            <a:headEnd/>
            <a:tailEnd/>
          </a:ln>
          <a:effectLst/>
        </p:spPr>
        <p:txBody>
          <a:bodyPr wrap="none" anchor="ctr"/>
          <a:lstStyle/>
          <a:p>
            <a:pPr algn="ctr"/>
            <a:r>
              <a:rPr lang="en-US" b="0"/>
              <a:t>Model checking </a:t>
            </a:r>
          </a:p>
          <a:p>
            <a:pPr algn="ctr"/>
            <a:r>
              <a:rPr lang="en-US" b="0"/>
              <a:t>refined</a:t>
            </a:r>
          </a:p>
          <a:p>
            <a:pPr algn="ctr"/>
            <a:r>
              <a:rPr lang="en-US" b="0"/>
              <a:t> boolean program</a:t>
            </a:r>
          </a:p>
          <a:p>
            <a:pPr algn="ctr"/>
            <a:r>
              <a:rPr lang="en-US" b="0"/>
              <a:t>(bebop)</a:t>
            </a:r>
          </a:p>
        </p:txBody>
      </p:sp>
      <p:sp>
        <p:nvSpPr>
          <p:cNvPr id="27657" name="AutoShape 9"/>
          <p:cNvSpPr>
            <a:spLocks noChangeArrowheads="1"/>
          </p:cNvSpPr>
          <p:nvPr/>
        </p:nvSpPr>
        <p:spPr bwMode="auto">
          <a:xfrm>
            <a:off x="3810000" y="914400"/>
            <a:ext cx="2819400" cy="609600"/>
          </a:xfrm>
          <a:prstGeom prst="foldedCorner">
            <a:avLst>
              <a:gd name="adj" fmla="val 12500"/>
            </a:avLst>
          </a:prstGeom>
          <a:solidFill>
            <a:srgbClr val="FFFF99"/>
          </a:solidFill>
          <a:ln w="9525">
            <a:solidFill>
              <a:schemeClr val="tx1"/>
            </a:solidFill>
            <a:round/>
            <a:headEnd/>
            <a:tailEnd/>
          </a:ln>
          <a:effectLst/>
        </p:spPr>
        <p:txBody>
          <a:bodyPr wrap="none" anchor="ctr"/>
          <a:lstStyle/>
          <a:p>
            <a:pPr algn="ctr">
              <a:spcBef>
                <a:spcPct val="50000"/>
              </a:spcBef>
            </a:pPr>
            <a:endParaRPr lang="en-US" sz="1200" b="0">
              <a:solidFill>
                <a:srgbClr val="FF0000"/>
              </a:solidFill>
            </a:endParaRPr>
          </a:p>
          <a:p>
            <a:pPr algn="ctr">
              <a:spcBef>
                <a:spcPct val="50000"/>
              </a:spcBef>
            </a:pPr>
            <a:r>
              <a:rPr lang="en-US" sz="1600" b="0">
                <a:solidFill>
                  <a:srgbClr val="FF0000"/>
                </a:solidFill>
              </a:rPr>
              <a:t>b</a:t>
            </a:r>
            <a:r>
              <a:rPr lang="en-US" sz="1600" b="0"/>
              <a:t> : (nPacketsOld == nPackets)</a:t>
            </a:r>
          </a:p>
          <a:p>
            <a:pPr algn="ctr"/>
            <a:endParaRPr lang="en-US" sz="2400" b="0"/>
          </a:p>
        </p:txBody>
      </p:sp>
      <p:cxnSp>
        <p:nvCxnSpPr>
          <p:cNvPr id="27658" name="AutoShape 10"/>
          <p:cNvCxnSpPr>
            <a:cxnSpLocks noChangeShapeType="1"/>
            <a:stCxn id="27669" idx="4"/>
          </p:cNvCxnSpPr>
          <p:nvPr/>
        </p:nvCxnSpPr>
        <p:spPr bwMode="auto">
          <a:xfrm flipH="1">
            <a:off x="1631950" y="2590800"/>
            <a:ext cx="6350" cy="685800"/>
          </a:xfrm>
          <a:prstGeom prst="straightConnector1">
            <a:avLst/>
          </a:prstGeom>
          <a:noFill/>
          <a:ln w="9525">
            <a:solidFill>
              <a:schemeClr val="tx1"/>
            </a:solidFill>
            <a:round/>
            <a:headEnd/>
            <a:tailEnd type="triangle" w="med" len="med"/>
          </a:ln>
          <a:effectLst/>
        </p:spPr>
      </p:cxnSp>
      <p:cxnSp>
        <p:nvCxnSpPr>
          <p:cNvPr id="27659" name="AutoShape 11"/>
          <p:cNvCxnSpPr>
            <a:cxnSpLocks noChangeShapeType="1"/>
            <a:stCxn id="27670" idx="5"/>
          </p:cNvCxnSpPr>
          <p:nvPr/>
        </p:nvCxnSpPr>
        <p:spPr bwMode="auto">
          <a:xfrm>
            <a:off x="1827213" y="3536950"/>
            <a:ext cx="611187" cy="196850"/>
          </a:xfrm>
          <a:prstGeom prst="straightConnector1">
            <a:avLst/>
          </a:prstGeom>
          <a:noFill/>
          <a:ln w="9525">
            <a:solidFill>
              <a:schemeClr val="tx1"/>
            </a:solidFill>
            <a:round/>
            <a:headEnd/>
            <a:tailEnd type="triangle" w="med" len="med"/>
          </a:ln>
          <a:effectLst/>
        </p:spPr>
      </p:cxnSp>
      <p:cxnSp>
        <p:nvCxnSpPr>
          <p:cNvPr id="27660" name="AutoShape 12"/>
          <p:cNvCxnSpPr>
            <a:cxnSpLocks noChangeShapeType="1"/>
          </p:cNvCxnSpPr>
          <p:nvPr/>
        </p:nvCxnSpPr>
        <p:spPr bwMode="auto">
          <a:xfrm flipH="1">
            <a:off x="1022350" y="3581400"/>
            <a:ext cx="577850" cy="1449388"/>
          </a:xfrm>
          <a:prstGeom prst="straightConnector1">
            <a:avLst/>
          </a:prstGeom>
          <a:noFill/>
          <a:ln w="9525">
            <a:solidFill>
              <a:schemeClr val="tx1"/>
            </a:solidFill>
            <a:round/>
            <a:headEnd/>
            <a:tailEnd type="triangle" w="med" len="med"/>
          </a:ln>
          <a:effectLst/>
        </p:spPr>
      </p:cxnSp>
      <p:cxnSp>
        <p:nvCxnSpPr>
          <p:cNvPr id="27661" name="AutoShape 13"/>
          <p:cNvCxnSpPr>
            <a:cxnSpLocks noChangeShapeType="1"/>
          </p:cNvCxnSpPr>
          <p:nvPr/>
        </p:nvCxnSpPr>
        <p:spPr bwMode="auto">
          <a:xfrm flipH="1">
            <a:off x="2468563" y="4037013"/>
            <a:ext cx="1587" cy="230187"/>
          </a:xfrm>
          <a:prstGeom prst="straightConnector1">
            <a:avLst/>
          </a:prstGeom>
          <a:noFill/>
          <a:ln w="9525">
            <a:solidFill>
              <a:schemeClr val="tx1"/>
            </a:solidFill>
            <a:round/>
            <a:headEnd/>
            <a:tailEnd type="triangle" w="med" len="med"/>
          </a:ln>
          <a:effectLst/>
        </p:spPr>
      </p:cxnSp>
      <p:cxnSp>
        <p:nvCxnSpPr>
          <p:cNvPr id="27662" name="AutoShape 14"/>
          <p:cNvCxnSpPr>
            <a:cxnSpLocks noChangeShapeType="1"/>
          </p:cNvCxnSpPr>
          <p:nvPr/>
        </p:nvCxnSpPr>
        <p:spPr bwMode="auto">
          <a:xfrm>
            <a:off x="1630363" y="1979613"/>
            <a:ext cx="1587" cy="306387"/>
          </a:xfrm>
          <a:prstGeom prst="straightConnector1">
            <a:avLst/>
          </a:prstGeom>
          <a:noFill/>
          <a:ln w="9525">
            <a:solidFill>
              <a:schemeClr val="tx1"/>
            </a:solidFill>
            <a:round/>
            <a:headEnd/>
            <a:tailEnd type="triangle" w="med" len="med"/>
          </a:ln>
          <a:effectLst/>
        </p:spPr>
      </p:cxnSp>
      <p:cxnSp>
        <p:nvCxnSpPr>
          <p:cNvPr id="27663" name="AutoShape 15"/>
          <p:cNvCxnSpPr>
            <a:cxnSpLocks noChangeShapeType="1"/>
          </p:cNvCxnSpPr>
          <p:nvPr/>
        </p:nvCxnSpPr>
        <p:spPr bwMode="auto">
          <a:xfrm flipH="1">
            <a:off x="1325563" y="5865813"/>
            <a:ext cx="1587" cy="306387"/>
          </a:xfrm>
          <a:prstGeom prst="straightConnector1">
            <a:avLst/>
          </a:prstGeom>
          <a:noFill/>
          <a:ln w="9525">
            <a:solidFill>
              <a:schemeClr val="tx1"/>
            </a:solidFill>
            <a:round/>
            <a:headEnd/>
            <a:tailEnd type="triangle" w="med" len="med"/>
          </a:ln>
          <a:effectLst/>
        </p:spPr>
      </p:cxnSp>
      <p:cxnSp>
        <p:nvCxnSpPr>
          <p:cNvPr id="27664" name="AutoShape 16"/>
          <p:cNvCxnSpPr>
            <a:cxnSpLocks noChangeShapeType="1"/>
          </p:cNvCxnSpPr>
          <p:nvPr/>
        </p:nvCxnSpPr>
        <p:spPr bwMode="auto">
          <a:xfrm>
            <a:off x="1073150" y="5334000"/>
            <a:ext cx="222250" cy="228600"/>
          </a:xfrm>
          <a:prstGeom prst="straightConnector1">
            <a:avLst/>
          </a:prstGeom>
          <a:noFill/>
          <a:ln w="9525">
            <a:solidFill>
              <a:schemeClr val="tx1"/>
            </a:solidFill>
            <a:round/>
            <a:headEnd/>
            <a:tailEnd type="triangle" w="med" len="med"/>
          </a:ln>
          <a:effectLst/>
        </p:spPr>
      </p:cxnSp>
      <p:cxnSp>
        <p:nvCxnSpPr>
          <p:cNvPr id="27665" name="AutoShape 17"/>
          <p:cNvCxnSpPr>
            <a:cxnSpLocks noChangeShapeType="1"/>
            <a:stCxn id="27676" idx="4"/>
            <a:endCxn id="27677" idx="0"/>
          </p:cNvCxnSpPr>
          <p:nvPr/>
        </p:nvCxnSpPr>
        <p:spPr bwMode="auto">
          <a:xfrm flipH="1">
            <a:off x="2171700" y="5334000"/>
            <a:ext cx="304800" cy="228600"/>
          </a:xfrm>
          <a:prstGeom prst="straightConnector1">
            <a:avLst/>
          </a:prstGeom>
          <a:noFill/>
          <a:ln w="9525">
            <a:solidFill>
              <a:schemeClr val="tx1"/>
            </a:solidFill>
            <a:round/>
            <a:headEnd/>
            <a:tailEnd type="triangle" w="med" len="med"/>
          </a:ln>
          <a:effectLst/>
        </p:spPr>
      </p:cxnSp>
      <p:cxnSp>
        <p:nvCxnSpPr>
          <p:cNvPr id="27666" name="AutoShape 18"/>
          <p:cNvCxnSpPr>
            <a:cxnSpLocks noChangeShapeType="1"/>
          </p:cNvCxnSpPr>
          <p:nvPr/>
        </p:nvCxnSpPr>
        <p:spPr bwMode="auto">
          <a:xfrm flipH="1">
            <a:off x="2160588" y="5865813"/>
            <a:ext cx="3175" cy="306387"/>
          </a:xfrm>
          <a:prstGeom prst="straightConnector1">
            <a:avLst/>
          </a:prstGeom>
          <a:noFill/>
          <a:ln w="9525">
            <a:solidFill>
              <a:schemeClr val="tx1"/>
            </a:solidFill>
            <a:round/>
            <a:headEnd/>
            <a:tailEnd type="triangle" w="med" len="med"/>
          </a:ln>
          <a:effectLst/>
        </p:spPr>
      </p:cxnSp>
      <p:cxnSp>
        <p:nvCxnSpPr>
          <p:cNvPr id="27667" name="AutoShape 19"/>
          <p:cNvCxnSpPr>
            <a:cxnSpLocks noChangeShapeType="1"/>
            <a:stCxn id="27675" idx="4"/>
          </p:cNvCxnSpPr>
          <p:nvPr/>
        </p:nvCxnSpPr>
        <p:spPr bwMode="auto">
          <a:xfrm flipH="1">
            <a:off x="2468563" y="4572000"/>
            <a:ext cx="7937" cy="457200"/>
          </a:xfrm>
          <a:prstGeom prst="straightConnector1">
            <a:avLst/>
          </a:prstGeom>
          <a:noFill/>
          <a:ln w="9525">
            <a:solidFill>
              <a:schemeClr val="tx1"/>
            </a:solidFill>
            <a:round/>
            <a:headEnd/>
            <a:tailEnd type="triangle" w="med" len="med"/>
          </a:ln>
          <a:effectLst/>
        </p:spPr>
      </p:cxnSp>
      <p:sp>
        <p:nvSpPr>
          <p:cNvPr id="27668" name="Oval 20"/>
          <p:cNvSpPr>
            <a:spLocks noChangeArrowheads="1"/>
          </p:cNvSpPr>
          <p:nvPr/>
        </p:nvSpPr>
        <p:spPr bwMode="auto">
          <a:xfrm>
            <a:off x="1371600" y="1676400"/>
            <a:ext cx="533400" cy="304800"/>
          </a:xfrm>
          <a:prstGeom prst="ellipse">
            <a:avLst/>
          </a:prstGeom>
          <a:noFill/>
          <a:ln w="9525">
            <a:solidFill>
              <a:schemeClr val="tx1"/>
            </a:solidFill>
            <a:round/>
            <a:headEnd/>
            <a:tailEnd/>
          </a:ln>
          <a:effectLst/>
        </p:spPr>
        <p:txBody>
          <a:bodyPr wrap="none" anchor="ctr"/>
          <a:lstStyle/>
          <a:p>
            <a:pPr algn="ctr"/>
            <a:r>
              <a:rPr lang="en-US" sz="2000" b="0"/>
              <a:t>U</a:t>
            </a:r>
          </a:p>
        </p:txBody>
      </p:sp>
      <p:sp>
        <p:nvSpPr>
          <p:cNvPr id="27669" name="Oval 21"/>
          <p:cNvSpPr>
            <a:spLocks noChangeArrowheads="1"/>
          </p:cNvSpPr>
          <p:nvPr/>
        </p:nvSpPr>
        <p:spPr bwMode="auto">
          <a:xfrm>
            <a:off x="1371600" y="2286000"/>
            <a:ext cx="533400" cy="304800"/>
          </a:xfrm>
          <a:prstGeom prst="ellipse">
            <a:avLst/>
          </a:prstGeom>
          <a:noFill/>
          <a:ln w="9525">
            <a:solidFill>
              <a:schemeClr val="tx1"/>
            </a:solidFill>
            <a:round/>
            <a:headEnd/>
            <a:tailEnd/>
          </a:ln>
          <a:effectLst/>
        </p:spPr>
        <p:txBody>
          <a:bodyPr wrap="none" anchor="ctr"/>
          <a:lstStyle/>
          <a:p>
            <a:pPr algn="ctr"/>
            <a:r>
              <a:rPr lang="en-US" sz="2000" b="0"/>
              <a:t>L</a:t>
            </a:r>
          </a:p>
        </p:txBody>
      </p:sp>
      <p:sp>
        <p:nvSpPr>
          <p:cNvPr id="27670" name="Oval 22"/>
          <p:cNvSpPr>
            <a:spLocks noChangeArrowheads="1"/>
          </p:cNvSpPr>
          <p:nvPr/>
        </p:nvSpPr>
        <p:spPr bwMode="auto">
          <a:xfrm>
            <a:off x="1371600" y="3276600"/>
            <a:ext cx="533400" cy="304800"/>
          </a:xfrm>
          <a:prstGeom prst="ellipse">
            <a:avLst/>
          </a:prstGeom>
          <a:noFill/>
          <a:ln w="9525">
            <a:solidFill>
              <a:schemeClr val="tx1"/>
            </a:solidFill>
            <a:round/>
            <a:headEnd/>
            <a:tailEnd/>
          </a:ln>
          <a:effectLst/>
        </p:spPr>
        <p:txBody>
          <a:bodyPr wrap="none" anchor="ctr"/>
          <a:lstStyle/>
          <a:p>
            <a:pPr algn="ctr"/>
            <a:r>
              <a:rPr lang="en-US" sz="2000" b="0"/>
              <a:t>L</a:t>
            </a:r>
          </a:p>
        </p:txBody>
      </p:sp>
      <p:sp>
        <p:nvSpPr>
          <p:cNvPr id="27671" name="Oval 23"/>
          <p:cNvSpPr>
            <a:spLocks noChangeArrowheads="1"/>
          </p:cNvSpPr>
          <p:nvPr/>
        </p:nvSpPr>
        <p:spPr bwMode="auto">
          <a:xfrm>
            <a:off x="762000" y="5029200"/>
            <a:ext cx="533400" cy="304800"/>
          </a:xfrm>
          <a:prstGeom prst="ellipse">
            <a:avLst/>
          </a:prstGeom>
          <a:noFill/>
          <a:ln w="9525">
            <a:solidFill>
              <a:schemeClr val="tx1"/>
            </a:solidFill>
            <a:round/>
            <a:headEnd/>
            <a:tailEnd/>
          </a:ln>
          <a:effectLst/>
        </p:spPr>
        <p:txBody>
          <a:bodyPr wrap="none" anchor="ctr"/>
          <a:lstStyle/>
          <a:p>
            <a:pPr algn="ctr"/>
            <a:r>
              <a:rPr lang="en-US" sz="2000" b="0"/>
              <a:t>L</a:t>
            </a:r>
          </a:p>
        </p:txBody>
      </p:sp>
      <p:sp>
        <p:nvSpPr>
          <p:cNvPr id="27672" name="Oval 24"/>
          <p:cNvSpPr>
            <a:spLocks noChangeArrowheads="1"/>
          </p:cNvSpPr>
          <p:nvPr/>
        </p:nvSpPr>
        <p:spPr bwMode="auto">
          <a:xfrm>
            <a:off x="1066800" y="5562600"/>
            <a:ext cx="533400" cy="304800"/>
          </a:xfrm>
          <a:prstGeom prst="ellipse">
            <a:avLst/>
          </a:prstGeom>
          <a:noFill/>
          <a:ln w="9525">
            <a:solidFill>
              <a:schemeClr val="tx1"/>
            </a:solidFill>
            <a:round/>
            <a:headEnd/>
            <a:tailEnd/>
          </a:ln>
          <a:effectLst/>
        </p:spPr>
        <p:txBody>
          <a:bodyPr wrap="none" anchor="ctr"/>
          <a:lstStyle/>
          <a:p>
            <a:pPr algn="ctr"/>
            <a:r>
              <a:rPr lang="en-US" sz="2000" b="0"/>
              <a:t>L</a:t>
            </a:r>
          </a:p>
        </p:txBody>
      </p:sp>
      <p:sp>
        <p:nvSpPr>
          <p:cNvPr id="27673" name="Oval 25"/>
          <p:cNvSpPr>
            <a:spLocks noChangeArrowheads="1"/>
          </p:cNvSpPr>
          <p:nvPr/>
        </p:nvSpPr>
        <p:spPr bwMode="auto">
          <a:xfrm>
            <a:off x="1066800" y="6172200"/>
            <a:ext cx="533400" cy="304800"/>
          </a:xfrm>
          <a:prstGeom prst="ellipse">
            <a:avLst/>
          </a:prstGeom>
          <a:noFill/>
          <a:ln w="9525">
            <a:solidFill>
              <a:schemeClr val="tx1"/>
            </a:solidFill>
            <a:round/>
            <a:headEnd/>
            <a:tailEnd/>
          </a:ln>
          <a:effectLst/>
        </p:spPr>
        <p:txBody>
          <a:bodyPr wrap="none" anchor="ctr"/>
          <a:lstStyle/>
          <a:p>
            <a:pPr algn="ctr"/>
            <a:r>
              <a:rPr lang="en-US" sz="2000" b="0"/>
              <a:t>U</a:t>
            </a:r>
          </a:p>
        </p:txBody>
      </p:sp>
      <p:sp>
        <p:nvSpPr>
          <p:cNvPr id="27674" name="Oval 26"/>
          <p:cNvSpPr>
            <a:spLocks noChangeArrowheads="1"/>
          </p:cNvSpPr>
          <p:nvPr/>
        </p:nvSpPr>
        <p:spPr bwMode="auto">
          <a:xfrm>
            <a:off x="2209800" y="3733800"/>
            <a:ext cx="533400" cy="304800"/>
          </a:xfrm>
          <a:prstGeom prst="ellipse">
            <a:avLst/>
          </a:prstGeom>
          <a:noFill/>
          <a:ln w="9525">
            <a:solidFill>
              <a:schemeClr val="tx1"/>
            </a:solidFill>
            <a:round/>
            <a:headEnd/>
            <a:tailEnd/>
          </a:ln>
          <a:effectLst/>
        </p:spPr>
        <p:txBody>
          <a:bodyPr wrap="none" anchor="ctr"/>
          <a:lstStyle/>
          <a:p>
            <a:pPr algn="ctr"/>
            <a:r>
              <a:rPr lang="en-US" sz="2000" b="0"/>
              <a:t>L</a:t>
            </a:r>
          </a:p>
        </p:txBody>
      </p:sp>
      <p:sp>
        <p:nvSpPr>
          <p:cNvPr id="27675" name="Oval 27"/>
          <p:cNvSpPr>
            <a:spLocks noChangeArrowheads="1"/>
          </p:cNvSpPr>
          <p:nvPr/>
        </p:nvSpPr>
        <p:spPr bwMode="auto">
          <a:xfrm>
            <a:off x="2209800" y="4267200"/>
            <a:ext cx="533400" cy="304800"/>
          </a:xfrm>
          <a:prstGeom prst="ellipse">
            <a:avLst/>
          </a:prstGeom>
          <a:noFill/>
          <a:ln w="9525">
            <a:solidFill>
              <a:schemeClr val="tx1"/>
            </a:solidFill>
            <a:round/>
            <a:headEnd/>
            <a:tailEnd/>
          </a:ln>
          <a:effectLst/>
        </p:spPr>
        <p:txBody>
          <a:bodyPr wrap="none" anchor="ctr"/>
          <a:lstStyle/>
          <a:p>
            <a:pPr algn="ctr"/>
            <a:r>
              <a:rPr lang="en-US" sz="2000" b="0"/>
              <a:t>U</a:t>
            </a:r>
          </a:p>
        </p:txBody>
      </p:sp>
      <p:sp>
        <p:nvSpPr>
          <p:cNvPr id="27676" name="Oval 28"/>
          <p:cNvSpPr>
            <a:spLocks noChangeArrowheads="1"/>
          </p:cNvSpPr>
          <p:nvPr/>
        </p:nvSpPr>
        <p:spPr bwMode="auto">
          <a:xfrm>
            <a:off x="2209800" y="5029200"/>
            <a:ext cx="533400" cy="304800"/>
          </a:xfrm>
          <a:prstGeom prst="ellipse">
            <a:avLst/>
          </a:prstGeom>
          <a:noFill/>
          <a:ln w="9525">
            <a:solidFill>
              <a:schemeClr val="tx1"/>
            </a:solidFill>
            <a:round/>
            <a:headEnd/>
            <a:tailEnd/>
          </a:ln>
          <a:effectLst/>
        </p:spPr>
        <p:txBody>
          <a:bodyPr wrap="none" anchor="ctr"/>
          <a:lstStyle/>
          <a:p>
            <a:pPr algn="ctr"/>
            <a:r>
              <a:rPr lang="en-US" sz="2000" b="0"/>
              <a:t>U</a:t>
            </a:r>
          </a:p>
        </p:txBody>
      </p:sp>
      <p:sp>
        <p:nvSpPr>
          <p:cNvPr id="27677" name="Oval 29"/>
          <p:cNvSpPr>
            <a:spLocks noChangeArrowheads="1"/>
          </p:cNvSpPr>
          <p:nvPr/>
        </p:nvSpPr>
        <p:spPr bwMode="auto">
          <a:xfrm>
            <a:off x="1905000" y="5562600"/>
            <a:ext cx="533400" cy="304800"/>
          </a:xfrm>
          <a:prstGeom prst="ellipse">
            <a:avLst/>
          </a:prstGeom>
          <a:noFill/>
          <a:ln w="9525">
            <a:solidFill>
              <a:schemeClr val="tx1"/>
            </a:solidFill>
            <a:round/>
            <a:headEnd/>
            <a:tailEnd/>
          </a:ln>
          <a:effectLst/>
        </p:spPr>
        <p:txBody>
          <a:bodyPr wrap="none" anchor="ctr"/>
          <a:lstStyle/>
          <a:p>
            <a:pPr algn="ctr"/>
            <a:r>
              <a:rPr lang="en-US" sz="2000" b="0"/>
              <a:t>U</a:t>
            </a:r>
          </a:p>
        </p:txBody>
      </p:sp>
      <p:sp>
        <p:nvSpPr>
          <p:cNvPr id="27678" name="Oval 30"/>
          <p:cNvSpPr>
            <a:spLocks noChangeArrowheads="1"/>
          </p:cNvSpPr>
          <p:nvPr/>
        </p:nvSpPr>
        <p:spPr bwMode="auto">
          <a:xfrm>
            <a:off x="1905000" y="6172200"/>
            <a:ext cx="533400" cy="304800"/>
          </a:xfrm>
          <a:prstGeom prst="ellipse">
            <a:avLst/>
          </a:prstGeom>
          <a:solidFill>
            <a:srgbClr val="FF0000"/>
          </a:solidFill>
          <a:ln w="9525">
            <a:solidFill>
              <a:srgbClr val="FF0000"/>
            </a:solidFill>
            <a:round/>
            <a:headEnd/>
            <a:tailEnd/>
          </a:ln>
          <a:effectLst/>
        </p:spPr>
        <p:txBody>
          <a:bodyPr wrap="none" anchor="ctr"/>
          <a:lstStyle/>
          <a:p>
            <a:pPr algn="ctr"/>
            <a:r>
              <a:rPr lang="en-US" sz="2000" b="0">
                <a:solidFill>
                  <a:schemeClr val="bg1"/>
                </a:solidFill>
              </a:rPr>
              <a:t>E</a:t>
            </a:r>
          </a:p>
        </p:txBody>
      </p:sp>
      <p:sp>
        <p:nvSpPr>
          <p:cNvPr id="27679" name="Text Box 31"/>
          <p:cNvSpPr txBox="1">
            <a:spLocks noChangeArrowheads="1"/>
          </p:cNvSpPr>
          <p:nvPr/>
        </p:nvSpPr>
        <p:spPr bwMode="auto">
          <a:xfrm>
            <a:off x="1905000" y="3657600"/>
            <a:ext cx="354013" cy="396875"/>
          </a:xfrm>
          <a:prstGeom prst="rect">
            <a:avLst/>
          </a:prstGeom>
          <a:noFill/>
          <a:ln w="9525">
            <a:noFill/>
            <a:miter lim="800000"/>
            <a:headEnd/>
            <a:tailEnd/>
          </a:ln>
          <a:effectLst/>
        </p:spPr>
        <p:txBody>
          <a:bodyPr wrap="none">
            <a:spAutoFit/>
          </a:bodyPr>
          <a:lstStyle/>
          <a:p>
            <a:pPr marL="342900" indent="-342900" algn="ctr">
              <a:spcBef>
                <a:spcPct val="20000"/>
              </a:spcBef>
              <a:buClr>
                <a:schemeClr val="accent2"/>
              </a:buClr>
              <a:buFont typeface="Wingdings" pitchFamily="2" charset="2"/>
              <a:buNone/>
            </a:pPr>
            <a:r>
              <a:rPr lang="en-US" sz="2000" b="0">
                <a:solidFill>
                  <a:srgbClr val="0066FF"/>
                </a:solidFill>
                <a:latin typeface="Arial Black" pitchFamily="34" charset="0"/>
              </a:rPr>
              <a:t>b</a:t>
            </a:r>
            <a:endParaRPr lang="en-US" sz="1200" b="0">
              <a:solidFill>
                <a:srgbClr val="0066FF"/>
              </a:solidFill>
              <a:latin typeface="Courier" pitchFamily="49" charset="0"/>
            </a:endParaRPr>
          </a:p>
        </p:txBody>
      </p:sp>
      <p:sp>
        <p:nvSpPr>
          <p:cNvPr id="27680" name="Text Box 32"/>
          <p:cNvSpPr txBox="1">
            <a:spLocks noChangeArrowheads="1"/>
          </p:cNvSpPr>
          <p:nvPr/>
        </p:nvSpPr>
        <p:spPr bwMode="auto">
          <a:xfrm>
            <a:off x="1931988" y="4191000"/>
            <a:ext cx="354012" cy="396875"/>
          </a:xfrm>
          <a:prstGeom prst="rect">
            <a:avLst/>
          </a:prstGeom>
          <a:noFill/>
          <a:ln w="9525">
            <a:noFill/>
            <a:miter lim="800000"/>
            <a:headEnd/>
            <a:tailEnd/>
          </a:ln>
          <a:effectLst/>
        </p:spPr>
        <p:txBody>
          <a:bodyPr wrap="none">
            <a:spAutoFit/>
          </a:bodyPr>
          <a:lstStyle/>
          <a:p>
            <a:pPr marL="342900" indent="-342900" algn="ctr">
              <a:spcBef>
                <a:spcPct val="20000"/>
              </a:spcBef>
              <a:buClr>
                <a:schemeClr val="accent2"/>
              </a:buClr>
              <a:buFont typeface="Wingdings" pitchFamily="2" charset="2"/>
              <a:buNone/>
            </a:pPr>
            <a:r>
              <a:rPr lang="en-US" sz="2000" b="0">
                <a:solidFill>
                  <a:srgbClr val="0066FF"/>
                </a:solidFill>
                <a:latin typeface="Arial Black" pitchFamily="34" charset="0"/>
              </a:rPr>
              <a:t>b</a:t>
            </a:r>
            <a:endParaRPr lang="en-US" sz="1200" b="0">
              <a:solidFill>
                <a:srgbClr val="0066FF"/>
              </a:solidFill>
              <a:latin typeface="Courier" pitchFamily="49" charset="0"/>
            </a:endParaRPr>
          </a:p>
        </p:txBody>
      </p:sp>
      <p:sp>
        <p:nvSpPr>
          <p:cNvPr id="27681" name="Text Box 33"/>
          <p:cNvSpPr txBox="1">
            <a:spLocks noChangeArrowheads="1"/>
          </p:cNvSpPr>
          <p:nvPr/>
        </p:nvSpPr>
        <p:spPr bwMode="auto">
          <a:xfrm>
            <a:off x="1863725" y="4953000"/>
            <a:ext cx="438150" cy="396875"/>
          </a:xfrm>
          <a:prstGeom prst="rect">
            <a:avLst/>
          </a:prstGeom>
          <a:noFill/>
          <a:ln w="9525">
            <a:noFill/>
            <a:miter lim="800000"/>
            <a:headEnd/>
            <a:tailEnd/>
          </a:ln>
          <a:effectLst/>
        </p:spPr>
        <p:txBody>
          <a:bodyPr wrap="none">
            <a:spAutoFit/>
          </a:bodyPr>
          <a:lstStyle/>
          <a:p>
            <a:pPr marL="342900" indent="-342900" algn="ctr">
              <a:spcBef>
                <a:spcPct val="20000"/>
              </a:spcBef>
              <a:buClr>
                <a:schemeClr val="accent2"/>
              </a:buClr>
              <a:buFont typeface="Wingdings" pitchFamily="2" charset="2"/>
              <a:buNone/>
            </a:pPr>
            <a:r>
              <a:rPr lang="en-US" sz="2000" b="0">
                <a:solidFill>
                  <a:srgbClr val="0066FF"/>
                </a:solidFill>
                <a:latin typeface="Arial Black" pitchFamily="34" charset="0"/>
              </a:rPr>
              <a:t>!b</a:t>
            </a:r>
            <a:endParaRPr lang="en-US" sz="1200" b="0">
              <a:solidFill>
                <a:srgbClr val="0066FF"/>
              </a:solidFill>
              <a:latin typeface="Courier"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6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6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7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68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6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P spid="27652" grpId="0"/>
      <p:bldP spid="27653" grpId="0"/>
      <p:bldP spid="27654" grpId="0"/>
      <p:bldP spid="27679" grpId="0"/>
      <p:bldP spid="27680" grpId="0"/>
      <p:bldP spid="2768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17"/>
          <p:cNvGrpSpPr>
            <a:grpSpLocks/>
          </p:cNvGrpSpPr>
          <p:nvPr/>
        </p:nvGrpSpPr>
        <p:grpSpPr bwMode="auto">
          <a:xfrm>
            <a:off x="6691313" y="1911350"/>
            <a:ext cx="577850" cy="574675"/>
            <a:chOff x="881" y="1461"/>
            <a:chExt cx="1185" cy="1176"/>
          </a:xfrm>
        </p:grpSpPr>
        <p:grpSp>
          <p:nvGrpSpPr>
            <p:cNvPr id="20812" name="Group 418"/>
            <p:cNvGrpSpPr>
              <a:grpSpLocks/>
            </p:cNvGrpSpPr>
            <p:nvPr/>
          </p:nvGrpSpPr>
          <p:grpSpPr bwMode="auto">
            <a:xfrm>
              <a:off x="881" y="1462"/>
              <a:ext cx="1185" cy="1175"/>
              <a:chOff x="1126" y="1566"/>
              <a:chExt cx="1185" cy="1175"/>
            </a:xfrm>
          </p:grpSpPr>
          <p:grpSp>
            <p:nvGrpSpPr>
              <p:cNvPr id="20891" name="Group 419"/>
              <p:cNvGrpSpPr>
                <a:grpSpLocks/>
              </p:cNvGrpSpPr>
              <p:nvPr/>
            </p:nvGrpSpPr>
            <p:grpSpPr bwMode="auto">
              <a:xfrm>
                <a:off x="1126" y="1574"/>
                <a:ext cx="1166" cy="1164"/>
                <a:chOff x="4032" y="2744"/>
                <a:chExt cx="1166" cy="1164"/>
              </a:xfrm>
            </p:grpSpPr>
            <p:sp useBgFill="1">
              <p:nvSpPr>
                <p:cNvPr id="20910" name="Rectangle 420"/>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911" name="Line 421"/>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912" name="Line 422"/>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892" name="Group 423"/>
              <p:cNvGrpSpPr>
                <a:grpSpLocks/>
              </p:cNvGrpSpPr>
              <p:nvPr/>
            </p:nvGrpSpPr>
            <p:grpSpPr bwMode="auto">
              <a:xfrm>
                <a:off x="1129" y="1566"/>
                <a:ext cx="1182" cy="592"/>
                <a:chOff x="1126" y="1566"/>
                <a:chExt cx="1182" cy="592"/>
              </a:xfrm>
            </p:grpSpPr>
            <p:grpSp>
              <p:nvGrpSpPr>
                <p:cNvPr id="20902" name="Group 424"/>
                <p:cNvGrpSpPr>
                  <a:grpSpLocks/>
                </p:cNvGrpSpPr>
                <p:nvPr/>
              </p:nvGrpSpPr>
              <p:grpSpPr bwMode="auto">
                <a:xfrm>
                  <a:off x="1126" y="1566"/>
                  <a:ext cx="591" cy="592"/>
                  <a:chOff x="4032" y="2744"/>
                  <a:chExt cx="1166" cy="1164"/>
                </a:xfrm>
              </p:grpSpPr>
              <p:sp useBgFill="1">
                <p:nvSpPr>
                  <p:cNvPr id="20907" name="Rectangle 425"/>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908" name="Line 426"/>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909" name="Line 427"/>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903" name="Group 428"/>
                <p:cNvGrpSpPr>
                  <a:grpSpLocks/>
                </p:cNvGrpSpPr>
                <p:nvPr/>
              </p:nvGrpSpPr>
              <p:grpSpPr bwMode="auto">
                <a:xfrm>
                  <a:off x="1717" y="1566"/>
                  <a:ext cx="591" cy="592"/>
                  <a:chOff x="4032" y="2744"/>
                  <a:chExt cx="1166" cy="1164"/>
                </a:xfrm>
              </p:grpSpPr>
              <p:sp useBgFill="1">
                <p:nvSpPr>
                  <p:cNvPr id="20904" name="Rectangle 429"/>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905" name="Line 430"/>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906" name="Line 431"/>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893" name="Group 432"/>
              <p:cNvGrpSpPr>
                <a:grpSpLocks/>
              </p:cNvGrpSpPr>
              <p:nvPr/>
            </p:nvGrpSpPr>
            <p:grpSpPr bwMode="auto">
              <a:xfrm>
                <a:off x="1129" y="2149"/>
                <a:ext cx="1182" cy="592"/>
                <a:chOff x="1223" y="1663"/>
                <a:chExt cx="1182" cy="592"/>
              </a:xfrm>
            </p:grpSpPr>
            <p:grpSp>
              <p:nvGrpSpPr>
                <p:cNvPr id="20894" name="Group 433"/>
                <p:cNvGrpSpPr>
                  <a:grpSpLocks/>
                </p:cNvGrpSpPr>
                <p:nvPr/>
              </p:nvGrpSpPr>
              <p:grpSpPr bwMode="auto">
                <a:xfrm>
                  <a:off x="1223" y="1663"/>
                  <a:ext cx="591" cy="592"/>
                  <a:chOff x="4032" y="2744"/>
                  <a:chExt cx="1166" cy="1164"/>
                </a:xfrm>
              </p:grpSpPr>
              <p:sp useBgFill="1">
                <p:nvSpPr>
                  <p:cNvPr id="20899" name="Rectangle 434"/>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900" name="Line 435"/>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901" name="Line 436"/>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895" name="Group 437"/>
                <p:cNvGrpSpPr>
                  <a:grpSpLocks/>
                </p:cNvGrpSpPr>
                <p:nvPr/>
              </p:nvGrpSpPr>
              <p:grpSpPr bwMode="auto">
                <a:xfrm>
                  <a:off x="1814" y="1663"/>
                  <a:ext cx="591" cy="592"/>
                  <a:chOff x="4032" y="2744"/>
                  <a:chExt cx="1166" cy="1164"/>
                </a:xfrm>
              </p:grpSpPr>
              <p:sp useBgFill="1">
                <p:nvSpPr>
                  <p:cNvPr id="20896" name="Rectangle 438"/>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97" name="Line 439"/>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98" name="Line 440"/>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nvGrpSpPr>
            <p:cNvPr id="20813" name="Group 441"/>
            <p:cNvGrpSpPr>
              <a:grpSpLocks/>
            </p:cNvGrpSpPr>
            <p:nvPr/>
          </p:nvGrpSpPr>
          <p:grpSpPr bwMode="auto">
            <a:xfrm>
              <a:off x="884" y="1461"/>
              <a:ext cx="1182" cy="593"/>
              <a:chOff x="884" y="1461"/>
              <a:chExt cx="1182" cy="593"/>
            </a:xfrm>
          </p:grpSpPr>
          <p:grpSp>
            <p:nvGrpSpPr>
              <p:cNvPr id="20853" name="Group 442"/>
              <p:cNvGrpSpPr>
                <a:grpSpLocks/>
              </p:cNvGrpSpPr>
              <p:nvPr/>
            </p:nvGrpSpPr>
            <p:grpSpPr bwMode="auto">
              <a:xfrm>
                <a:off x="884" y="1462"/>
                <a:ext cx="590" cy="592"/>
                <a:chOff x="884" y="1462"/>
                <a:chExt cx="590" cy="592"/>
              </a:xfrm>
            </p:grpSpPr>
            <p:grpSp>
              <p:nvGrpSpPr>
                <p:cNvPr id="20873" name="Group 443"/>
                <p:cNvGrpSpPr>
                  <a:grpSpLocks/>
                </p:cNvGrpSpPr>
                <p:nvPr/>
              </p:nvGrpSpPr>
              <p:grpSpPr bwMode="auto">
                <a:xfrm>
                  <a:off x="885" y="1462"/>
                  <a:ext cx="589" cy="298"/>
                  <a:chOff x="885" y="1462"/>
                  <a:chExt cx="589" cy="298"/>
                </a:xfrm>
              </p:grpSpPr>
              <p:grpSp>
                <p:nvGrpSpPr>
                  <p:cNvPr id="20883" name="Group 444"/>
                  <p:cNvGrpSpPr>
                    <a:grpSpLocks/>
                  </p:cNvGrpSpPr>
                  <p:nvPr/>
                </p:nvGrpSpPr>
                <p:grpSpPr bwMode="auto">
                  <a:xfrm>
                    <a:off x="885" y="1464"/>
                    <a:ext cx="295" cy="296"/>
                    <a:chOff x="4032" y="2744"/>
                    <a:chExt cx="1166" cy="1164"/>
                  </a:xfrm>
                </p:grpSpPr>
                <p:sp useBgFill="1">
                  <p:nvSpPr>
                    <p:cNvPr id="20888" name="Rectangle 445"/>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89" name="Line 446"/>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90" name="Line 447"/>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884" name="Group 448"/>
                  <p:cNvGrpSpPr>
                    <a:grpSpLocks/>
                  </p:cNvGrpSpPr>
                  <p:nvPr/>
                </p:nvGrpSpPr>
                <p:grpSpPr bwMode="auto">
                  <a:xfrm>
                    <a:off x="1179" y="1462"/>
                    <a:ext cx="295" cy="296"/>
                    <a:chOff x="4032" y="2744"/>
                    <a:chExt cx="1166" cy="1164"/>
                  </a:xfrm>
                </p:grpSpPr>
                <p:sp useBgFill="1">
                  <p:nvSpPr>
                    <p:cNvPr id="20885" name="Rectangle 449"/>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86" name="Line 450"/>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87" name="Line 451"/>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874" name="Group 452"/>
                <p:cNvGrpSpPr>
                  <a:grpSpLocks/>
                </p:cNvGrpSpPr>
                <p:nvPr/>
              </p:nvGrpSpPr>
              <p:grpSpPr bwMode="auto">
                <a:xfrm>
                  <a:off x="884" y="1756"/>
                  <a:ext cx="589" cy="298"/>
                  <a:chOff x="885" y="1462"/>
                  <a:chExt cx="589" cy="298"/>
                </a:xfrm>
              </p:grpSpPr>
              <p:grpSp>
                <p:nvGrpSpPr>
                  <p:cNvPr id="20875" name="Group 453"/>
                  <p:cNvGrpSpPr>
                    <a:grpSpLocks/>
                  </p:cNvGrpSpPr>
                  <p:nvPr/>
                </p:nvGrpSpPr>
                <p:grpSpPr bwMode="auto">
                  <a:xfrm>
                    <a:off x="885" y="1464"/>
                    <a:ext cx="295" cy="296"/>
                    <a:chOff x="4032" y="2744"/>
                    <a:chExt cx="1166" cy="1164"/>
                  </a:xfrm>
                </p:grpSpPr>
                <p:sp useBgFill="1">
                  <p:nvSpPr>
                    <p:cNvPr id="20880" name="Rectangle 454"/>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81" name="Line 455"/>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82" name="Line 456"/>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876" name="Group 457"/>
                  <p:cNvGrpSpPr>
                    <a:grpSpLocks/>
                  </p:cNvGrpSpPr>
                  <p:nvPr/>
                </p:nvGrpSpPr>
                <p:grpSpPr bwMode="auto">
                  <a:xfrm>
                    <a:off x="1179" y="1462"/>
                    <a:ext cx="295" cy="296"/>
                    <a:chOff x="4032" y="2744"/>
                    <a:chExt cx="1166" cy="1164"/>
                  </a:xfrm>
                </p:grpSpPr>
                <p:sp useBgFill="1">
                  <p:nvSpPr>
                    <p:cNvPr id="20877" name="Rectangle 458"/>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78" name="Line 459"/>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79" name="Line 460"/>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nvGrpSpPr>
              <p:cNvPr id="20854" name="Group 461"/>
              <p:cNvGrpSpPr>
                <a:grpSpLocks/>
              </p:cNvGrpSpPr>
              <p:nvPr/>
            </p:nvGrpSpPr>
            <p:grpSpPr bwMode="auto">
              <a:xfrm>
                <a:off x="1476" y="1461"/>
                <a:ext cx="590" cy="592"/>
                <a:chOff x="884" y="1462"/>
                <a:chExt cx="590" cy="592"/>
              </a:xfrm>
            </p:grpSpPr>
            <p:grpSp>
              <p:nvGrpSpPr>
                <p:cNvPr id="20855" name="Group 462"/>
                <p:cNvGrpSpPr>
                  <a:grpSpLocks/>
                </p:cNvGrpSpPr>
                <p:nvPr/>
              </p:nvGrpSpPr>
              <p:grpSpPr bwMode="auto">
                <a:xfrm>
                  <a:off x="885" y="1462"/>
                  <a:ext cx="589" cy="298"/>
                  <a:chOff x="885" y="1462"/>
                  <a:chExt cx="589" cy="298"/>
                </a:xfrm>
              </p:grpSpPr>
              <p:grpSp>
                <p:nvGrpSpPr>
                  <p:cNvPr id="20865" name="Group 463"/>
                  <p:cNvGrpSpPr>
                    <a:grpSpLocks/>
                  </p:cNvGrpSpPr>
                  <p:nvPr/>
                </p:nvGrpSpPr>
                <p:grpSpPr bwMode="auto">
                  <a:xfrm>
                    <a:off x="885" y="1464"/>
                    <a:ext cx="295" cy="296"/>
                    <a:chOff x="4032" y="2744"/>
                    <a:chExt cx="1166" cy="1164"/>
                  </a:xfrm>
                </p:grpSpPr>
                <p:sp useBgFill="1">
                  <p:nvSpPr>
                    <p:cNvPr id="20870" name="Rectangle 464"/>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71" name="Line 465"/>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72" name="Line 466"/>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866" name="Group 467"/>
                  <p:cNvGrpSpPr>
                    <a:grpSpLocks/>
                  </p:cNvGrpSpPr>
                  <p:nvPr/>
                </p:nvGrpSpPr>
                <p:grpSpPr bwMode="auto">
                  <a:xfrm>
                    <a:off x="1179" y="1462"/>
                    <a:ext cx="295" cy="296"/>
                    <a:chOff x="4032" y="2744"/>
                    <a:chExt cx="1166" cy="1164"/>
                  </a:xfrm>
                </p:grpSpPr>
                <p:sp useBgFill="1">
                  <p:nvSpPr>
                    <p:cNvPr id="20867" name="Rectangle 468"/>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68" name="Line 469"/>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69" name="Line 470"/>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856" name="Group 471"/>
                <p:cNvGrpSpPr>
                  <a:grpSpLocks/>
                </p:cNvGrpSpPr>
                <p:nvPr/>
              </p:nvGrpSpPr>
              <p:grpSpPr bwMode="auto">
                <a:xfrm>
                  <a:off x="884" y="1756"/>
                  <a:ext cx="589" cy="298"/>
                  <a:chOff x="885" y="1462"/>
                  <a:chExt cx="589" cy="298"/>
                </a:xfrm>
              </p:grpSpPr>
              <p:grpSp>
                <p:nvGrpSpPr>
                  <p:cNvPr id="20857" name="Group 472"/>
                  <p:cNvGrpSpPr>
                    <a:grpSpLocks/>
                  </p:cNvGrpSpPr>
                  <p:nvPr/>
                </p:nvGrpSpPr>
                <p:grpSpPr bwMode="auto">
                  <a:xfrm>
                    <a:off x="885" y="1464"/>
                    <a:ext cx="295" cy="296"/>
                    <a:chOff x="4032" y="2744"/>
                    <a:chExt cx="1166" cy="1164"/>
                  </a:xfrm>
                </p:grpSpPr>
                <p:sp useBgFill="1">
                  <p:nvSpPr>
                    <p:cNvPr id="20862" name="Rectangle 473"/>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63" name="Line 474"/>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64" name="Line 475"/>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858" name="Group 476"/>
                  <p:cNvGrpSpPr>
                    <a:grpSpLocks/>
                  </p:cNvGrpSpPr>
                  <p:nvPr/>
                </p:nvGrpSpPr>
                <p:grpSpPr bwMode="auto">
                  <a:xfrm>
                    <a:off x="1179" y="1462"/>
                    <a:ext cx="295" cy="296"/>
                    <a:chOff x="4032" y="2744"/>
                    <a:chExt cx="1166" cy="1164"/>
                  </a:xfrm>
                </p:grpSpPr>
                <p:sp useBgFill="1">
                  <p:nvSpPr>
                    <p:cNvPr id="20859" name="Rectangle 477"/>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60" name="Line 478"/>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61" name="Line 479"/>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grpSp>
          <p:nvGrpSpPr>
            <p:cNvPr id="20814" name="Group 480"/>
            <p:cNvGrpSpPr>
              <a:grpSpLocks/>
            </p:cNvGrpSpPr>
            <p:nvPr/>
          </p:nvGrpSpPr>
          <p:grpSpPr bwMode="auto">
            <a:xfrm>
              <a:off x="881" y="2044"/>
              <a:ext cx="1182" cy="593"/>
              <a:chOff x="884" y="1461"/>
              <a:chExt cx="1182" cy="593"/>
            </a:xfrm>
          </p:grpSpPr>
          <p:grpSp>
            <p:nvGrpSpPr>
              <p:cNvPr id="20815" name="Group 481"/>
              <p:cNvGrpSpPr>
                <a:grpSpLocks/>
              </p:cNvGrpSpPr>
              <p:nvPr/>
            </p:nvGrpSpPr>
            <p:grpSpPr bwMode="auto">
              <a:xfrm>
                <a:off x="884" y="1462"/>
                <a:ext cx="590" cy="592"/>
                <a:chOff x="884" y="1462"/>
                <a:chExt cx="590" cy="592"/>
              </a:xfrm>
            </p:grpSpPr>
            <p:grpSp>
              <p:nvGrpSpPr>
                <p:cNvPr id="20835" name="Group 482"/>
                <p:cNvGrpSpPr>
                  <a:grpSpLocks/>
                </p:cNvGrpSpPr>
                <p:nvPr/>
              </p:nvGrpSpPr>
              <p:grpSpPr bwMode="auto">
                <a:xfrm>
                  <a:off x="885" y="1462"/>
                  <a:ext cx="589" cy="298"/>
                  <a:chOff x="885" y="1462"/>
                  <a:chExt cx="589" cy="298"/>
                </a:xfrm>
              </p:grpSpPr>
              <p:grpSp>
                <p:nvGrpSpPr>
                  <p:cNvPr id="20845" name="Group 483"/>
                  <p:cNvGrpSpPr>
                    <a:grpSpLocks/>
                  </p:cNvGrpSpPr>
                  <p:nvPr/>
                </p:nvGrpSpPr>
                <p:grpSpPr bwMode="auto">
                  <a:xfrm>
                    <a:off x="885" y="1464"/>
                    <a:ext cx="295" cy="296"/>
                    <a:chOff x="4032" y="2744"/>
                    <a:chExt cx="1166" cy="1164"/>
                  </a:xfrm>
                </p:grpSpPr>
                <p:sp useBgFill="1">
                  <p:nvSpPr>
                    <p:cNvPr id="20850" name="Rectangle 484"/>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51" name="Line 485"/>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52" name="Line 486"/>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846" name="Group 487"/>
                  <p:cNvGrpSpPr>
                    <a:grpSpLocks/>
                  </p:cNvGrpSpPr>
                  <p:nvPr/>
                </p:nvGrpSpPr>
                <p:grpSpPr bwMode="auto">
                  <a:xfrm>
                    <a:off x="1179" y="1462"/>
                    <a:ext cx="295" cy="296"/>
                    <a:chOff x="4032" y="2744"/>
                    <a:chExt cx="1166" cy="1164"/>
                  </a:xfrm>
                </p:grpSpPr>
                <p:sp useBgFill="1">
                  <p:nvSpPr>
                    <p:cNvPr id="20847" name="Rectangle 488"/>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48" name="Line 489"/>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49" name="Line 490"/>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836" name="Group 491"/>
                <p:cNvGrpSpPr>
                  <a:grpSpLocks/>
                </p:cNvGrpSpPr>
                <p:nvPr/>
              </p:nvGrpSpPr>
              <p:grpSpPr bwMode="auto">
                <a:xfrm>
                  <a:off x="884" y="1756"/>
                  <a:ext cx="589" cy="298"/>
                  <a:chOff x="885" y="1462"/>
                  <a:chExt cx="589" cy="298"/>
                </a:xfrm>
              </p:grpSpPr>
              <p:grpSp>
                <p:nvGrpSpPr>
                  <p:cNvPr id="20837" name="Group 492"/>
                  <p:cNvGrpSpPr>
                    <a:grpSpLocks/>
                  </p:cNvGrpSpPr>
                  <p:nvPr/>
                </p:nvGrpSpPr>
                <p:grpSpPr bwMode="auto">
                  <a:xfrm>
                    <a:off x="885" y="1464"/>
                    <a:ext cx="295" cy="296"/>
                    <a:chOff x="4032" y="2744"/>
                    <a:chExt cx="1166" cy="1164"/>
                  </a:xfrm>
                </p:grpSpPr>
                <p:sp useBgFill="1">
                  <p:nvSpPr>
                    <p:cNvPr id="20842" name="Rectangle 493"/>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43" name="Line 494"/>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44" name="Line 495"/>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838" name="Group 496"/>
                  <p:cNvGrpSpPr>
                    <a:grpSpLocks/>
                  </p:cNvGrpSpPr>
                  <p:nvPr/>
                </p:nvGrpSpPr>
                <p:grpSpPr bwMode="auto">
                  <a:xfrm>
                    <a:off x="1179" y="1462"/>
                    <a:ext cx="295" cy="296"/>
                    <a:chOff x="4032" y="2744"/>
                    <a:chExt cx="1166" cy="1164"/>
                  </a:xfrm>
                </p:grpSpPr>
                <p:sp useBgFill="1">
                  <p:nvSpPr>
                    <p:cNvPr id="20839" name="Rectangle 497"/>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40" name="Line 498"/>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41" name="Line 499"/>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nvGrpSpPr>
              <p:cNvPr id="20816" name="Group 500"/>
              <p:cNvGrpSpPr>
                <a:grpSpLocks/>
              </p:cNvGrpSpPr>
              <p:nvPr/>
            </p:nvGrpSpPr>
            <p:grpSpPr bwMode="auto">
              <a:xfrm>
                <a:off x="1476" y="1461"/>
                <a:ext cx="590" cy="592"/>
                <a:chOff x="884" y="1462"/>
                <a:chExt cx="590" cy="592"/>
              </a:xfrm>
            </p:grpSpPr>
            <p:grpSp>
              <p:nvGrpSpPr>
                <p:cNvPr id="20817" name="Group 501"/>
                <p:cNvGrpSpPr>
                  <a:grpSpLocks/>
                </p:cNvGrpSpPr>
                <p:nvPr/>
              </p:nvGrpSpPr>
              <p:grpSpPr bwMode="auto">
                <a:xfrm>
                  <a:off x="885" y="1462"/>
                  <a:ext cx="589" cy="298"/>
                  <a:chOff x="885" y="1462"/>
                  <a:chExt cx="589" cy="298"/>
                </a:xfrm>
              </p:grpSpPr>
              <p:grpSp>
                <p:nvGrpSpPr>
                  <p:cNvPr id="20827" name="Group 502"/>
                  <p:cNvGrpSpPr>
                    <a:grpSpLocks/>
                  </p:cNvGrpSpPr>
                  <p:nvPr/>
                </p:nvGrpSpPr>
                <p:grpSpPr bwMode="auto">
                  <a:xfrm>
                    <a:off x="885" y="1464"/>
                    <a:ext cx="295" cy="296"/>
                    <a:chOff x="4032" y="2744"/>
                    <a:chExt cx="1166" cy="1164"/>
                  </a:xfrm>
                </p:grpSpPr>
                <p:sp useBgFill="1">
                  <p:nvSpPr>
                    <p:cNvPr id="20832" name="Rectangle 503"/>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33" name="Line 504"/>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34" name="Line 505"/>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828" name="Group 506"/>
                  <p:cNvGrpSpPr>
                    <a:grpSpLocks/>
                  </p:cNvGrpSpPr>
                  <p:nvPr/>
                </p:nvGrpSpPr>
                <p:grpSpPr bwMode="auto">
                  <a:xfrm>
                    <a:off x="1179" y="1462"/>
                    <a:ext cx="295" cy="296"/>
                    <a:chOff x="4032" y="2744"/>
                    <a:chExt cx="1166" cy="1164"/>
                  </a:xfrm>
                </p:grpSpPr>
                <p:sp useBgFill="1">
                  <p:nvSpPr>
                    <p:cNvPr id="20829" name="Rectangle 507"/>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30" name="Line 508"/>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31" name="Line 509"/>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818" name="Group 510"/>
                <p:cNvGrpSpPr>
                  <a:grpSpLocks/>
                </p:cNvGrpSpPr>
                <p:nvPr/>
              </p:nvGrpSpPr>
              <p:grpSpPr bwMode="auto">
                <a:xfrm>
                  <a:off x="884" y="1756"/>
                  <a:ext cx="589" cy="298"/>
                  <a:chOff x="885" y="1462"/>
                  <a:chExt cx="589" cy="298"/>
                </a:xfrm>
              </p:grpSpPr>
              <p:grpSp>
                <p:nvGrpSpPr>
                  <p:cNvPr id="20819" name="Group 511"/>
                  <p:cNvGrpSpPr>
                    <a:grpSpLocks/>
                  </p:cNvGrpSpPr>
                  <p:nvPr/>
                </p:nvGrpSpPr>
                <p:grpSpPr bwMode="auto">
                  <a:xfrm>
                    <a:off x="885" y="1464"/>
                    <a:ext cx="295" cy="296"/>
                    <a:chOff x="4032" y="2744"/>
                    <a:chExt cx="1166" cy="1164"/>
                  </a:xfrm>
                </p:grpSpPr>
                <p:sp useBgFill="1">
                  <p:nvSpPr>
                    <p:cNvPr id="20824" name="Rectangle 512"/>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25" name="Line 513"/>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26" name="Line 514"/>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820" name="Group 515"/>
                  <p:cNvGrpSpPr>
                    <a:grpSpLocks/>
                  </p:cNvGrpSpPr>
                  <p:nvPr/>
                </p:nvGrpSpPr>
                <p:grpSpPr bwMode="auto">
                  <a:xfrm>
                    <a:off x="1179" y="1462"/>
                    <a:ext cx="295" cy="296"/>
                    <a:chOff x="4032" y="2744"/>
                    <a:chExt cx="1166" cy="1164"/>
                  </a:xfrm>
                </p:grpSpPr>
                <p:sp useBgFill="1">
                  <p:nvSpPr>
                    <p:cNvPr id="20821" name="Rectangle 516"/>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22" name="Line 517"/>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23" name="Line 518"/>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grpSp>
      <p:grpSp>
        <p:nvGrpSpPr>
          <p:cNvPr id="97897" name="Group 519"/>
          <p:cNvGrpSpPr>
            <a:grpSpLocks/>
          </p:cNvGrpSpPr>
          <p:nvPr/>
        </p:nvGrpSpPr>
        <p:grpSpPr bwMode="auto">
          <a:xfrm>
            <a:off x="6689725" y="2487613"/>
            <a:ext cx="587375" cy="569912"/>
            <a:chOff x="881" y="1461"/>
            <a:chExt cx="1185" cy="1176"/>
          </a:xfrm>
        </p:grpSpPr>
        <p:grpSp>
          <p:nvGrpSpPr>
            <p:cNvPr id="20711" name="Group 520"/>
            <p:cNvGrpSpPr>
              <a:grpSpLocks/>
            </p:cNvGrpSpPr>
            <p:nvPr/>
          </p:nvGrpSpPr>
          <p:grpSpPr bwMode="auto">
            <a:xfrm>
              <a:off x="881" y="1462"/>
              <a:ext cx="1185" cy="1175"/>
              <a:chOff x="1126" y="1566"/>
              <a:chExt cx="1185" cy="1175"/>
            </a:xfrm>
          </p:grpSpPr>
          <p:grpSp>
            <p:nvGrpSpPr>
              <p:cNvPr id="20790" name="Group 521"/>
              <p:cNvGrpSpPr>
                <a:grpSpLocks/>
              </p:cNvGrpSpPr>
              <p:nvPr/>
            </p:nvGrpSpPr>
            <p:grpSpPr bwMode="auto">
              <a:xfrm>
                <a:off x="1126" y="1574"/>
                <a:ext cx="1166" cy="1164"/>
                <a:chOff x="4032" y="2744"/>
                <a:chExt cx="1166" cy="1164"/>
              </a:xfrm>
            </p:grpSpPr>
            <p:sp useBgFill="1">
              <p:nvSpPr>
                <p:cNvPr id="20809" name="Rectangle 522"/>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10" name="Line 523"/>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11" name="Line 524"/>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791" name="Group 525"/>
              <p:cNvGrpSpPr>
                <a:grpSpLocks/>
              </p:cNvGrpSpPr>
              <p:nvPr/>
            </p:nvGrpSpPr>
            <p:grpSpPr bwMode="auto">
              <a:xfrm>
                <a:off x="1129" y="1566"/>
                <a:ext cx="1182" cy="592"/>
                <a:chOff x="1126" y="1566"/>
                <a:chExt cx="1182" cy="592"/>
              </a:xfrm>
            </p:grpSpPr>
            <p:grpSp>
              <p:nvGrpSpPr>
                <p:cNvPr id="20801" name="Group 526"/>
                <p:cNvGrpSpPr>
                  <a:grpSpLocks/>
                </p:cNvGrpSpPr>
                <p:nvPr/>
              </p:nvGrpSpPr>
              <p:grpSpPr bwMode="auto">
                <a:xfrm>
                  <a:off x="1126" y="1566"/>
                  <a:ext cx="591" cy="592"/>
                  <a:chOff x="4032" y="2744"/>
                  <a:chExt cx="1166" cy="1164"/>
                </a:xfrm>
              </p:grpSpPr>
              <p:sp useBgFill="1">
                <p:nvSpPr>
                  <p:cNvPr id="20806" name="Rectangle 527"/>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07" name="Line 528"/>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08" name="Line 529"/>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802" name="Group 530"/>
                <p:cNvGrpSpPr>
                  <a:grpSpLocks/>
                </p:cNvGrpSpPr>
                <p:nvPr/>
              </p:nvGrpSpPr>
              <p:grpSpPr bwMode="auto">
                <a:xfrm>
                  <a:off x="1717" y="1566"/>
                  <a:ext cx="591" cy="592"/>
                  <a:chOff x="4032" y="2744"/>
                  <a:chExt cx="1166" cy="1164"/>
                </a:xfrm>
              </p:grpSpPr>
              <p:sp useBgFill="1">
                <p:nvSpPr>
                  <p:cNvPr id="20803" name="Rectangle 531"/>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804" name="Line 532"/>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05" name="Line 533"/>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792" name="Group 534"/>
              <p:cNvGrpSpPr>
                <a:grpSpLocks/>
              </p:cNvGrpSpPr>
              <p:nvPr/>
            </p:nvGrpSpPr>
            <p:grpSpPr bwMode="auto">
              <a:xfrm>
                <a:off x="1129" y="2149"/>
                <a:ext cx="1182" cy="592"/>
                <a:chOff x="1223" y="1663"/>
                <a:chExt cx="1182" cy="592"/>
              </a:xfrm>
            </p:grpSpPr>
            <p:grpSp>
              <p:nvGrpSpPr>
                <p:cNvPr id="20793" name="Group 535"/>
                <p:cNvGrpSpPr>
                  <a:grpSpLocks/>
                </p:cNvGrpSpPr>
                <p:nvPr/>
              </p:nvGrpSpPr>
              <p:grpSpPr bwMode="auto">
                <a:xfrm>
                  <a:off x="1223" y="1663"/>
                  <a:ext cx="591" cy="592"/>
                  <a:chOff x="4032" y="2744"/>
                  <a:chExt cx="1166" cy="1164"/>
                </a:xfrm>
              </p:grpSpPr>
              <p:sp useBgFill="1">
                <p:nvSpPr>
                  <p:cNvPr id="20798" name="Rectangle 536"/>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99" name="Line 537"/>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800" name="Line 538"/>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794" name="Group 539"/>
                <p:cNvGrpSpPr>
                  <a:grpSpLocks/>
                </p:cNvGrpSpPr>
                <p:nvPr/>
              </p:nvGrpSpPr>
              <p:grpSpPr bwMode="auto">
                <a:xfrm>
                  <a:off x="1814" y="1663"/>
                  <a:ext cx="591" cy="592"/>
                  <a:chOff x="4032" y="2744"/>
                  <a:chExt cx="1166" cy="1164"/>
                </a:xfrm>
              </p:grpSpPr>
              <p:sp useBgFill="1">
                <p:nvSpPr>
                  <p:cNvPr id="20795" name="Rectangle 540"/>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96" name="Line 541"/>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97" name="Line 542"/>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nvGrpSpPr>
            <p:cNvPr id="20712" name="Group 543"/>
            <p:cNvGrpSpPr>
              <a:grpSpLocks/>
            </p:cNvGrpSpPr>
            <p:nvPr/>
          </p:nvGrpSpPr>
          <p:grpSpPr bwMode="auto">
            <a:xfrm>
              <a:off x="884" y="1461"/>
              <a:ext cx="1182" cy="593"/>
              <a:chOff x="884" y="1461"/>
              <a:chExt cx="1182" cy="593"/>
            </a:xfrm>
          </p:grpSpPr>
          <p:grpSp>
            <p:nvGrpSpPr>
              <p:cNvPr id="20752" name="Group 544"/>
              <p:cNvGrpSpPr>
                <a:grpSpLocks/>
              </p:cNvGrpSpPr>
              <p:nvPr/>
            </p:nvGrpSpPr>
            <p:grpSpPr bwMode="auto">
              <a:xfrm>
                <a:off x="884" y="1462"/>
                <a:ext cx="590" cy="592"/>
                <a:chOff x="884" y="1462"/>
                <a:chExt cx="590" cy="592"/>
              </a:xfrm>
            </p:grpSpPr>
            <p:grpSp>
              <p:nvGrpSpPr>
                <p:cNvPr id="20772" name="Group 545"/>
                <p:cNvGrpSpPr>
                  <a:grpSpLocks/>
                </p:cNvGrpSpPr>
                <p:nvPr/>
              </p:nvGrpSpPr>
              <p:grpSpPr bwMode="auto">
                <a:xfrm>
                  <a:off x="885" y="1462"/>
                  <a:ext cx="589" cy="298"/>
                  <a:chOff x="885" y="1462"/>
                  <a:chExt cx="589" cy="298"/>
                </a:xfrm>
              </p:grpSpPr>
              <p:grpSp>
                <p:nvGrpSpPr>
                  <p:cNvPr id="20782" name="Group 546"/>
                  <p:cNvGrpSpPr>
                    <a:grpSpLocks/>
                  </p:cNvGrpSpPr>
                  <p:nvPr/>
                </p:nvGrpSpPr>
                <p:grpSpPr bwMode="auto">
                  <a:xfrm>
                    <a:off x="885" y="1464"/>
                    <a:ext cx="295" cy="296"/>
                    <a:chOff x="4032" y="2744"/>
                    <a:chExt cx="1166" cy="1164"/>
                  </a:xfrm>
                </p:grpSpPr>
                <p:sp useBgFill="1">
                  <p:nvSpPr>
                    <p:cNvPr id="20787" name="Rectangle 547"/>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88" name="Line 548"/>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89" name="Line 549"/>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783" name="Group 550"/>
                  <p:cNvGrpSpPr>
                    <a:grpSpLocks/>
                  </p:cNvGrpSpPr>
                  <p:nvPr/>
                </p:nvGrpSpPr>
                <p:grpSpPr bwMode="auto">
                  <a:xfrm>
                    <a:off x="1179" y="1462"/>
                    <a:ext cx="295" cy="296"/>
                    <a:chOff x="4032" y="2744"/>
                    <a:chExt cx="1166" cy="1164"/>
                  </a:xfrm>
                </p:grpSpPr>
                <p:sp useBgFill="1">
                  <p:nvSpPr>
                    <p:cNvPr id="20784" name="Rectangle 551"/>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85" name="Line 552"/>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86" name="Line 553"/>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773" name="Group 554"/>
                <p:cNvGrpSpPr>
                  <a:grpSpLocks/>
                </p:cNvGrpSpPr>
                <p:nvPr/>
              </p:nvGrpSpPr>
              <p:grpSpPr bwMode="auto">
                <a:xfrm>
                  <a:off x="884" y="1756"/>
                  <a:ext cx="589" cy="298"/>
                  <a:chOff x="885" y="1462"/>
                  <a:chExt cx="589" cy="298"/>
                </a:xfrm>
              </p:grpSpPr>
              <p:grpSp>
                <p:nvGrpSpPr>
                  <p:cNvPr id="20774" name="Group 555"/>
                  <p:cNvGrpSpPr>
                    <a:grpSpLocks/>
                  </p:cNvGrpSpPr>
                  <p:nvPr/>
                </p:nvGrpSpPr>
                <p:grpSpPr bwMode="auto">
                  <a:xfrm>
                    <a:off x="885" y="1464"/>
                    <a:ext cx="295" cy="296"/>
                    <a:chOff x="4032" y="2744"/>
                    <a:chExt cx="1166" cy="1164"/>
                  </a:xfrm>
                </p:grpSpPr>
                <p:sp useBgFill="1">
                  <p:nvSpPr>
                    <p:cNvPr id="20779" name="Rectangle 556"/>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80" name="Line 557"/>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81" name="Line 558"/>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775" name="Group 559"/>
                  <p:cNvGrpSpPr>
                    <a:grpSpLocks/>
                  </p:cNvGrpSpPr>
                  <p:nvPr/>
                </p:nvGrpSpPr>
                <p:grpSpPr bwMode="auto">
                  <a:xfrm>
                    <a:off x="1179" y="1462"/>
                    <a:ext cx="295" cy="296"/>
                    <a:chOff x="4032" y="2744"/>
                    <a:chExt cx="1166" cy="1164"/>
                  </a:xfrm>
                </p:grpSpPr>
                <p:sp useBgFill="1">
                  <p:nvSpPr>
                    <p:cNvPr id="20776" name="Rectangle 560"/>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77" name="Line 561"/>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78" name="Line 562"/>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nvGrpSpPr>
              <p:cNvPr id="20753" name="Group 563"/>
              <p:cNvGrpSpPr>
                <a:grpSpLocks/>
              </p:cNvGrpSpPr>
              <p:nvPr/>
            </p:nvGrpSpPr>
            <p:grpSpPr bwMode="auto">
              <a:xfrm>
                <a:off x="1476" y="1461"/>
                <a:ext cx="590" cy="592"/>
                <a:chOff x="884" y="1462"/>
                <a:chExt cx="590" cy="592"/>
              </a:xfrm>
            </p:grpSpPr>
            <p:grpSp>
              <p:nvGrpSpPr>
                <p:cNvPr id="20754" name="Group 564"/>
                <p:cNvGrpSpPr>
                  <a:grpSpLocks/>
                </p:cNvGrpSpPr>
                <p:nvPr/>
              </p:nvGrpSpPr>
              <p:grpSpPr bwMode="auto">
                <a:xfrm>
                  <a:off x="885" y="1462"/>
                  <a:ext cx="589" cy="298"/>
                  <a:chOff x="885" y="1462"/>
                  <a:chExt cx="589" cy="298"/>
                </a:xfrm>
              </p:grpSpPr>
              <p:grpSp>
                <p:nvGrpSpPr>
                  <p:cNvPr id="20764" name="Group 565"/>
                  <p:cNvGrpSpPr>
                    <a:grpSpLocks/>
                  </p:cNvGrpSpPr>
                  <p:nvPr/>
                </p:nvGrpSpPr>
                <p:grpSpPr bwMode="auto">
                  <a:xfrm>
                    <a:off x="885" y="1464"/>
                    <a:ext cx="295" cy="296"/>
                    <a:chOff x="4032" y="2744"/>
                    <a:chExt cx="1166" cy="1164"/>
                  </a:xfrm>
                </p:grpSpPr>
                <p:sp useBgFill="1">
                  <p:nvSpPr>
                    <p:cNvPr id="20769" name="Rectangle 566"/>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70" name="Line 567"/>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71" name="Line 568"/>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765" name="Group 569"/>
                  <p:cNvGrpSpPr>
                    <a:grpSpLocks/>
                  </p:cNvGrpSpPr>
                  <p:nvPr/>
                </p:nvGrpSpPr>
                <p:grpSpPr bwMode="auto">
                  <a:xfrm>
                    <a:off x="1179" y="1462"/>
                    <a:ext cx="295" cy="296"/>
                    <a:chOff x="4032" y="2744"/>
                    <a:chExt cx="1166" cy="1164"/>
                  </a:xfrm>
                </p:grpSpPr>
                <p:sp useBgFill="1">
                  <p:nvSpPr>
                    <p:cNvPr id="20766" name="Rectangle 570"/>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67" name="Line 571"/>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68" name="Line 572"/>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755" name="Group 573"/>
                <p:cNvGrpSpPr>
                  <a:grpSpLocks/>
                </p:cNvGrpSpPr>
                <p:nvPr/>
              </p:nvGrpSpPr>
              <p:grpSpPr bwMode="auto">
                <a:xfrm>
                  <a:off x="884" y="1756"/>
                  <a:ext cx="589" cy="298"/>
                  <a:chOff x="885" y="1462"/>
                  <a:chExt cx="589" cy="298"/>
                </a:xfrm>
              </p:grpSpPr>
              <p:grpSp>
                <p:nvGrpSpPr>
                  <p:cNvPr id="20756" name="Group 574"/>
                  <p:cNvGrpSpPr>
                    <a:grpSpLocks/>
                  </p:cNvGrpSpPr>
                  <p:nvPr/>
                </p:nvGrpSpPr>
                <p:grpSpPr bwMode="auto">
                  <a:xfrm>
                    <a:off x="885" y="1464"/>
                    <a:ext cx="295" cy="296"/>
                    <a:chOff x="4032" y="2744"/>
                    <a:chExt cx="1166" cy="1164"/>
                  </a:xfrm>
                </p:grpSpPr>
                <p:sp useBgFill="1">
                  <p:nvSpPr>
                    <p:cNvPr id="20761" name="Rectangle 575"/>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62" name="Line 576"/>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63" name="Line 577"/>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757" name="Group 578"/>
                  <p:cNvGrpSpPr>
                    <a:grpSpLocks/>
                  </p:cNvGrpSpPr>
                  <p:nvPr/>
                </p:nvGrpSpPr>
                <p:grpSpPr bwMode="auto">
                  <a:xfrm>
                    <a:off x="1179" y="1462"/>
                    <a:ext cx="295" cy="296"/>
                    <a:chOff x="4032" y="2744"/>
                    <a:chExt cx="1166" cy="1164"/>
                  </a:xfrm>
                </p:grpSpPr>
                <p:sp useBgFill="1">
                  <p:nvSpPr>
                    <p:cNvPr id="20758" name="Rectangle 579"/>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59" name="Line 580"/>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60" name="Line 581"/>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grpSp>
          <p:nvGrpSpPr>
            <p:cNvPr id="20713" name="Group 582"/>
            <p:cNvGrpSpPr>
              <a:grpSpLocks/>
            </p:cNvGrpSpPr>
            <p:nvPr/>
          </p:nvGrpSpPr>
          <p:grpSpPr bwMode="auto">
            <a:xfrm>
              <a:off x="881" y="2044"/>
              <a:ext cx="1182" cy="593"/>
              <a:chOff x="884" y="1461"/>
              <a:chExt cx="1182" cy="593"/>
            </a:xfrm>
          </p:grpSpPr>
          <p:grpSp>
            <p:nvGrpSpPr>
              <p:cNvPr id="20714" name="Group 583"/>
              <p:cNvGrpSpPr>
                <a:grpSpLocks/>
              </p:cNvGrpSpPr>
              <p:nvPr/>
            </p:nvGrpSpPr>
            <p:grpSpPr bwMode="auto">
              <a:xfrm>
                <a:off x="884" y="1462"/>
                <a:ext cx="590" cy="592"/>
                <a:chOff x="884" y="1462"/>
                <a:chExt cx="590" cy="592"/>
              </a:xfrm>
            </p:grpSpPr>
            <p:grpSp>
              <p:nvGrpSpPr>
                <p:cNvPr id="20734" name="Group 584"/>
                <p:cNvGrpSpPr>
                  <a:grpSpLocks/>
                </p:cNvGrpSpPr>
                <p:nvPr/>
              </p:nvGrpSpPr>
              <p:grpSpPr bwMode="auto">
                <a:xfrm>
                  <a:off x="885" y="1462"/>
                  <a:ext cx="589" cy="298"/>
                  <a:chOff x="885" y="1462"/>
                  <a:chExt cx="589" cy="298"/>
                </a:xfrm>
              </p:grpSpPr>
              <p:grpSp>
                <p:nvGrpSpPr>
                  <p:cNvPr id="20744" name="Group 585"/>
                  <p:cNvGrpSpPr>
                    <a:grpSpLocks/>
                  </p:cNvGrpSpPr>
                  <p:nvPr/>
                </p:nvGrpSpPr>
                <p:grpSpPr bwMode="auto">
                  <a:xfrm>
                    <a:off x="885" y="1464"/>
                    <a:ext cx="295" cy="296"/>
                    <a:chOff x="4032" y="2744"/>
                    <a:chExt cx="1166" cy="1164"/>
                  </a:xfrm>
                </p:grpSpPr>
                <p:sp useBgFill="1">
                  <p:nvSpPr>
                    <p:cNvPr id="20749" name="Rectangle 586"/>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50" name="Line 587"/>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51" name="Line 588"/>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745" name="Group 589"/>
                  <p:cNvGrpSpPr>
                    <a:grpSpLocks/>
                  </p:cNvGrpSpPr>
                  <p:nvPr/>
                </p:nvGrpSpPr>
                <p:grpSpPr bwMode="auto">
                  <a:xfrm>
                    <a:off x="1179" y="1462"/>
                    <a:ext cx="295" cy="296"/>
                    <a:chOff x="4032" y="2744"/>
                    <a:chExt cx="1166" cy="1164"/>
                  </a:xfrm>
                </p:grpSpPr>
                <p:sp useBgFill="1">
                  <p:nvSpPr>
                    <p:cNvPr id="20746" name="Rectangle 590"/>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47" name="Line 591"/>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48" name="Line 592"/>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735" name="Group 593"/>
                <p:cNvGrpSpPr>
                  <a:grpSpLocks/>
                </p:cNvGrpSpPr>
                <p:nvPr/>
              </p:nvGrpSpPr>
              <p:grpSpPr bwMode="auto">
                <a:xfrm>
                  <a:off x="884" y="1756"/>
                  <a:ext cx="589" cy="298"/>
                  <a:chOff x="885" y="1462"/>
                  <a:chExt cx="589" cy="298"/>
                </a:xfrm>
              </p:grpSpPr>
              <p:grpSp>
                <p:nvGrpSpPr>
                  <p:cNvPr id="20736" name="Group 594"/>
                  <p:cNvGrpSpPr>
                    <a:grpSpLocks/>
                  </p:cNvGrpSpPr>
                  <p:nvPr/>
                </p:nvGrpSpPr>
                <p:grpSpPr bwMode="auto">
                  <a:xfrm>
                    <a:off x="885" y="1464"/>
                    <a:ext cx="295" cy="296"/>
                    <a:chOff x="4032" y="2744"/>
                    <a:chExt cx="1166" cy="1164"/>
                  </a:xfrm>
                </p:grpSpPr>
                <p:sp useBgFill="1">
                  <p:nvSpPr>
                    <p:cNvPr id="20741" name="Rectangle 595"/>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42" name="Line 596"/>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43" name="Line 597"/>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737" name="Group 598"/>
                  <p:cNvGrpSpPr>
                    <a:grpSpLocks/>
                  </p:cNvGrpSpPr>
                  <p:nvPr/>
                </p:nvGrpSpPr>
                <p:grpSpPr bwMode="auto">
                  <a:xfrm>
                    <a:off x="1179" y="1462"/>
                    <a:ext cx="295" cy="296"/>
                    <a:chOff x="4032" y="2744"/>
                    <a:chExt cx="1166" cy="1164"/>
                  </a:xfrm>
                </p:grpSpPr>
                <p:sp useBgFill="1">
                  <p:nvSpPr>
                    <p:cNvPr id="20738" name="Rectangle 599"/>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39" name="Line 600"/>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40" name="Line 601"/>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nvGrpSpPr>
              <p:cNvPr id="20715" name="Group 602"/>
              <p:cNvGrpSpPr>
                <a:grpSpLocks/>
              </p:cNvGrpSpPr>
              <p:nvPr/>
            </p:nvGrpSpPr>
            <p:grpSpPr bwMode="auto">
              <a:xfrm>
                <a:off x="1476" y="1461"/>
                <a:ext cx="590" cy="592"/>
                <a:chOff x="884" y="1462"/>
                <a:chExt cx="590" cy="592"/>
              </a:xfrm>
            </p:grpSpPr>
            <p:grpSp>
              <p:nvGrpSpPr>
                <p:cNvPr id="20716" name="Group 603"/>
                <p:cNvGrpSpPr>
                  <a:grpSpLocks/>
                </p:cNvGrpSpPr>
                <p:nvPr/>
              </p:nvGrpSpPr>
              <p:grpSpPr bwMode="auto">
                <a:xfrm>
                  <a:off x="885" y="1462"/>
                  <a:ext cx="589" cy="298"/>
                  <a:chOff x="885" y="1462"/>
                  <a:chExt cx="589" cy="298"/>
                </a:xfrm>
              </p:grpSpPr>
              <p:grpSp>
                <p:nvGrpSpPr>
                  <p:cNvPr id="20726" name="Group 604"/>
                  <p:cNvGrpSpPr>
                    <a:grpSpLocks/>
                  </p:cNvGrpSpPr>
                  <p:nvPr/>
                </p:nvGrpSpPr>
                <p:grpSpPr bwMode="auto">
                  <a:xfrm>
                    <a:off x="885" y="1464"/>
                    <a:ext cx="295" cy="296"/>
                    <a:chOff x="4032" y="2744"/>
                    <a:chExt cx="1166" cy="1164"/>
                  </a:xfrm>
                </p:grpSpPr>
                <p:sp useBgFill="1">
                  <p:nvSpPr>
                    <p:cNvPr id="20731" name="Rectangle 605"/>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32" name="Line 606"/>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33" name="Line 607"/>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727" name="Group 608"/>
                  <p:cNvGrpSpPr>
                    <a:grpSpLocks/>
                  </p:cNvGrpSpPr>
                  <p:nvPr/>
                </p:nvGrpSpPr>
                <p:grpSpPr bwMode="auto">
                  <a:xfrm>
                    <a:off x="1179" y="1462"/>
                    <a:ext cx="295" cy="296"/>
                    <a:chOff x="4032" y="2744"/>
                    <a:chExt cx="1166" cy="1164"/>
                  </a:xfrm>
                </p:grpSpPr>
                <p:sp useBgFill="1">
                  <p:nvSpPr>
                    <p:cNvPr id="20728" name="Rectangle 609"/>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29" name="Line 610"/>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30" name="Line 611"/>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717" name="Group 612"/>
                <p:cNvGrpSpPr>
                  <a:grpSpLocks/>
                </p:cNvGrpSpPr>
                <p:nvPr/>
              </p:nvGrpSpPr>
              <p:grpSpPr bwMode="auto">
                <a:xfrm>
                  <a:off x="884" y="1756"/>
                  <a:ext cx="589" cy="298"/>
                  <a:chOff x="885" y="1462"/>
                  <a:chExt cx="589" cy="298"/>
                </a:xfrm>
              </p:grpSpPr>
              <p:grpSp>
                <p:nvGrpSpPr>
                  <p:cNvPr id="20718" name="Group 613"/>
                  <p:cNvGrpSpPr>
                    <a:grpSpLocks/>
                  </p:cNvGrpSpPr>
                  <p:nvPr/>
                </p:nvGrpSpPr>
                <p:grpSpPr bwMode="auto">
                  <a:xfrm>
                    <a:off x="885" y="1464"/>
                    <a:ext cx="295" cy="296"/>
                    <a:chOff x="4032" y="2744"/>
                    <a:chExt cx="1166" cy="1164"/>
                  </a:xfrm>
                </p:grpSpPr>
                <p:sp useBgFill="1">
                  <p:nvSpPr>
                    <p:cNvPr id="20723" name="Rectangle 614"/>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24" name="Line 615"/>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25" name="Line 616"/>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719" name="Group 617"/>
                  <p:cNvGrpSpPr>
                    <a:grpSpLocks/>
                  </p:cNvGrpSpPr>
                  <p:nvPr/>
                </p:nvGrpSpPr>
                <p:grpSpPr bwMode="auto">
                  <a:xfrm>
                    <a:off x="1179" y="1462"/>
                    <a:ext cx="295" cy="296"/>
                    <a:chOff x="4032" y="2744"/>
                    <a:chExt cx="1166" cy="1164"/>
                  </a:xfrm>
                </p:grpSpPr>
                <p:sp useBgFill="1">
                  <p:nvSpPr>
                    <p:cNvPr id="20720" name="Rectangle 618"/>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21" name="Line 619"/>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22" name="Line 620"/>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grpSp>
      <p:grpSp>
        <p:nvGrpSpPr>
          <p:cNvPr id="20673" name="Group 213"/>
          <p:cNvGrpSpPr>
            <a:grpSpLocks/>
          </p:cNvGrpSpPr>
          <p:nvPr/>
        </p:nvGrpSpPr>
        <p:grpSpPr bwMode="auto">
          <a:xfrm>
            <a:off x="7273925" y="1912938"/>
            <a:ext cx="603250" cy="574675"/>
            <a:chOff x="881" y="1461"/>
            <a:chExt cx="1185" cy="1176"/>
          </a:xfrm>
        </p:grpSpPr>
        <p:grpSp>
          <p:nvGrpSpPr>
            <p:cNvPr id="20610" name="Group 214"/>
            <p:cNvGrpSpPr>
              <a:grpSpLocks/>
            </p:cNvGrpSpPr>
            <p:nvPr/>
          </p:nvGrpSpPr>
          <p:grpSpPr bwMode="auto">
            <a:xfrm>
              <a:off x="881" y="1462"/>
              <a:ext cx="1185" cy="1175"/>
              <a:chOff x="1126" y="1566"/>
              <a:chExt cx="1185" cy="1175"/>
            </a:xfrm>
          </p:grpSpPr>
          <p:grpSp>
            <p:nvGrpSpPr>
              <p:cNvPr id="20689" name="Group 215"/>
              <p:cNvGrpSpPr>
                <a:grpSpLocks/>
              </p:cNvGrpSpPr>
              <p:nvPr/>
            </p:nvGrpSpPr>
            <p:grpSpPr bwMode="auto">
              <a:xfrm>
                <a:off x="1126" y="1574"/>
                <a:ext cx="1166" cy="1164"/>
                <a:chOff x="4032" y="2744"/>
                <a:chExt cx="1166" cy="1164"/>
              </a:xfrm>
            </p:grpSpPr>
            <p:sp useBgFill="1">
              <p:nvSpPr>
                <p:cNvPr id="20708" name="Rectangle 216"/>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09" name="Line 217"/>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10" name="Line 218"/>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690" name="Group 219"/>
              <p:cNvGrpSpPr>
                <a:grpSpLocks/>
              </p:cNvGrpSpPr>
              <p:nvPr/>
            </p:nvGrpSpPr>
            <p:grpSpPr bwMode="auto">
              <a:xfrm>
                <a:off x="1129" y="1566"/>
                <a:ext cx="1182" cy="592"/>
                <a:chOff x="1126" y="1566"/>
                <a:chExt cx="1182" cy="592"/>
              </a:xfrm>
            </p:grpSpPr>
            <p:grpSp>
              <p:nvGrpSpPr>
                <p:cNvPr id="20700" name="Group 220"/>
                <p:cNvGrpSpPr>
                  <a:grpSpLocks/>
                </p:cNvGrpSpPr>
                <p:nvPr/>
              </p:nvGrpSpPr>
              <p:grpSpPr bwMode="auto">
                <a:xfrm>
                  <a:off x="1126" y="1566"/>
                  <a:ext cx="591" cy="592"/>
                  <a:chOff x="4032" y="2744"/>
                  <a:chExt cx="1166" cy="1164"/>
                </a:xfrm>
              </p:grpSpPr>
              <p:sp useBgFill="1">
                <p:nvSpPr>
                  <p:cNvPr id="20705" name="Rectangle 221"/>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06" name="Line 222"/>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07" name="Line 223"/>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701" name="Group 224"/>
                <p:cNvGrpSpPr>
                  <a:grpSpLocks/>
                </p:cNvGrpSpPr>
                <p:nvPr/>
              </p:nvGrpSpPr>
              <p:grpSpPr bwMode="auto">
                <a:xfrm>
                  <a:off x="1717" y="1566"/>
                  <a:ext cx="591" cy="592"/>
                  <a:chOff x="4032" y="2744"/>
                  <a:chExt cx="1166" cy="1164"/>
                </a:xfrm>
              </p:grpSpPr>
              <p:sp useBgFill="1">
                <p:nvSpPr>
                  <p:cNvPr id="20702" name="Rectangle 225"/>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703" name="Line 226"/>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704" name="Line 227"/>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691" name="Group 228"/>
              <p:cNvGrpSpPr>
                <a:grpSpLocks/>
              </p:cNvGrpSpPr>
              <p:nvPr/>
            </p:nvGrpSpPr>
            <p:grpSpPr bwMode="auto">
              <a:xfrm>
                <a:off x="1129" y="2149"/>
                <a:ext cx="1182" cy="592"/>
                <a:chOff x="1223" y="1663"/>
                <a:chExt cx="1182" cy="592"/>
              </a:xfrm>
            </p:grpSpPr>
            <p:grpSp>
              <p:nvGrpSpPr>
                <p:cNvPr id="20692" name="Group 229"/>
                <p:cNvGrpSpPr>
                  <a:grpSpLocks/>
                </p:cNvGrpSpPr>
                <p:nvPr/>
              </p:nvGrpSpPr>
              <p:grpSpPr bwMode="auto">
                <a:xfrm>
                  <a:off x="1223" y="1663"/>
                  <a:ext cx="591" cy="592"/>
                  <a:chOff x="4032" y="2744"/>
                  <a:chExt cx="1166" cy="1164"/>
                </a:xfrm>
              </p:grpSpPr>
              <p:sp useBgFill="1">
                <p:nvSpPr>
                  <p:cNvPr id="20697" name="Rectangle 230"/>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98" name="Line 231"/>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99" name="Line 232"/>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693" name="Group 233"/>
                <p:cNvGrpSpPr>
                  <a:grpSpLocks/>
                </p:cNvGrpSpPr>
                <p:nvPr/>
              </p:nvGrpSpPr>
              <p:grpSpPr bwMode="auto">
                <a:xfrm>
                  <a:off x="1814" y="1663"/>
                  <a:ext cx="591" cy="592"/>
                  <a:chOff x="4032" y="2744"/>
                  <a:chExt cx="1166" cy="1164"/>
                </a:xfrm>
              </p:grpSpPr>
              <p:sp useBgFill="1">
                <p:nvSpPr>
                  <p:cNvPr id="20694" name="Rectangle 234"/>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95" name="Line 235"/>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96" name="Line 236"/>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nvGrpSpPr>
            <p:cNvPr id="20611" name="Group 237"/>
            <p:cNvGrpSpPr>
              <a:grpSpLocks/>
            </p:cNvGrpSpPr>
            <p:nvPr/>
          </p:nvGrpSpPr>
          <p:grpSpPr bwMode="auto">
            <a:xfrm>
              <a:off x="884" y="1461"/>
              <a:ext cx="1182" cy="593"/>
              <a:chOff x="884" y="1461"/>
              <a:chExt cx="1182" cy="593"/>
            </a:xfrm>
          </p:grpSpPr>
          <p:grpSp>
            <p:nvGrpSpPr>
              <p:cNvPr id="20651" name="Group 238"/>
              <p:cNvGrpSpPr>
                <a:grpSpLocks/>
              </p:cNvGrpSpPr>
              <p:nvPr/>
            </p:nvGrpSpPr>
            <p:grpSpPr bwMode="auto">
              <a:xfrm>
                <a:off x="884" y="1462"/>
                <a:ext cx="590" cy="592"/>
                <a:chOff x="884" y="1462"/>
                <a:chExt cx="590" cy="592"/>
              </a:xfrm>
            </p:grpSpPr>
            <p:grpSp>
              <p:nvGrpSpPr>
                <p:cNvPr id="20671" name="Group 239"/>
                <p:cNvGrpSpPr>
                  <a:grpSpLocks/>
                </p:cNvGrpSpPr>
                <p:nvPr/>
              </p:nvGrpSpPr>
              <p:grpSpPr bwMode="auto">
                <a:xfrm>
                  <a:off x="885" y="1462"/>
                  <a:ext cx="589" cy="298"/>
                  <a:chOff x="885" y="1462"/>
                  <a:chExt cx="589" cy="298"/>
                </a:xfrm>
              </p:grpSpPr>
              <p:grpSp>
                <p:nvGrpSpPr>
                  <p:cNvPr id="20681" name="Group 240"/>
                  <p:cNvGrpSpPr>
                    <a:grpSpLocks/>
                  </p:cNvGrpSpPr>
                  <p:nvPr/>
                </p:nvGrpSpPr>
                <p:grpSpPr bwMode="auto">
                  <a:xfrm>
                    <a:off x="885" y="1464"/>
                    <a:ext cx="295" cy="296"/>
                    <a:chOff x="4032" y="2744"/>
                    <a:chExt cx="1166" cy="1164"/>
                  </a:xfrm>
                </p:grpSpPr>
                <p:sp useBgFill="1">
                  <p:nvSpPr>
                    <p:cNvPr id="20686" name="Rectangle 241"/>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87" name="Line 242"/>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88" name="Line 243"/>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682" name="Group 244"/>
                  <p:cNvGrpSpPr>
                    <a:grpSpLocks/>
                  </p:cNvGrpSpPr>
                  <p:nvPr/>
                </p:nvGrpSpPr>
                <p:grpSpPr bwMode="auto">
                  <a:xfrm>
                    <a:off x="1179" y="1462"/>
                    <a:ext cx="295" cy="296"/>
                    <a:chOff x="4032" y="2744"/>
                    <a:chExt cx="1166" cy="1164"/>
                  </a:xfrm>
                </p:grpSpPr>
                <p:sp useBgFill="1">
                  <p:nvSpPr>
                    <p:cNvPr id="20683" name="Rectangle 245"/>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84" name="Line 246"/>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85" name="Line 247"/>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672" name="Group 248"/>
                <p:cNvGrpSpPr>
                  <a:grpSpLocks/>
                </p:cNvGrpSpPr>
                <p:nvPr/>
              </p:nvGrpSpPr>
              <p:grpSpPr bwMode="auto">
                <a:xfrm>
                  <a:off x="884" y="1756"/>
                  <a:ext cx="589" cy="298"/>
                  <a:chOff x="885" y="1462"/>
                  <a:chExt cx="589" cy="298"/>
                </a:xfrm>
              </p:grpSpPr>
              <p:grpSp>
                <p:nvGrpSpPr>
                  <p:cNvPr id="3" name="Group 249"/>
                  <p:cNvGrpSpPr>
                    <a:grpSpLocks/>
                  </p:cNvGrpSpPr>
                  <p:nvPr/>
                </p:nvGrpSpPr>
                <p:grpSpPr bwMode="auto">
                  <a:xfrm>
                    <a:off x="885" y="1464"/>
                    <a:ext cx="295" cy="296"/>
                    <a:chOff x="4032" y="2744"/>
                    <a:chExt cx="1166" cy="1164"/>
                  </a:xfrm>
                </p:grpSpPr>
                <p:sp useBgFill="1">
                  <p:nvSpPr>
                    <p:cNvPr id="20678" name="Rectangle 250"/>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79" name="Line 251"/>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80" name="Line 252"/>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674" name="Group 253"/>
                  <p:cNvGrpSpPr>
                    <a:grpSpLocks/>
                  </p:cNvGrpSpPr>
                  <p:nvPr/>
                </p:nvGrpSpPr>
                <p:grpSpPr bwMode="auto">
                  <a:xfrm>
                    <a:off x="1179" y="1462"/>
                    <a:ext cx="295" cy="296"/>
                    <a:chOff x="4032" y="2744"/>
                    <a:chExt cx="1166" cy="1164"/>
                  </a:xfrm>
                </p:grpSpPr>
                <p:sp useBgFill="1">
                  <p:nvSpPr>
                    <p:cNvPr id="20675" name="Rectangle 254"/>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76" name="Line 255"/>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77" name="Line 256"/>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nvGrpSpPr>
              <p:cNvPr id="20652" name="Group 257"/>
              <p:cNvGrpSpPr>
                <a:grpSpLocks/>
              </p:cNvGrpSpPr>
              <p:nvPr/>
            </p:nvGrpSpPr>
            <p:grpSpPr bwMode="auto">
              <a:xfrm>
                <a:off x="1476" y="1461"/>
                <a:ext cx="590" cy="592"/>
                <a:chOff x="884" y="1462"/>
                <a:chExt cx="590" cy="592"/>
              </a:xfrm>
            </p:grpSpPr>
            <p:grpSp>
              <p:nvGrpSpPr>
                <p:cNvPr id="20653" name="Group 258"/>
                <p:cNvGrpSpPr>
                  <a:grpSpLocks/>
                </p:cNvGrpSpPr>
                <p:nvPr/>
              </p:nvGrpSpPr>
              <p:grpSpPr bwMode="auto">
                <a:xfrm>
                  <a:off x="885" y="1462"/>
                  <a:ext cx="589" cy="298"/>
                  <a:chOff x="885" y="1462"/>
                  <a:chExt cx="589" cy="298"/>
                </a:xfrm>
              </p:grpSpPr>
              <p:grpSp>
                <p:nvGrpSpPr>
                  <p:cNvPr id="20663" name="Group 259"/>
                  <p:cNvGrpSpPr>
                    <a:grpSpLocks/>
                  </p:cNvGrpSpPr>
                  <p:nvPr/>
                </p:nvGrpSpPr>
                <p:grpSpPr bwMode="auto">
                  <a:xfrm>
                    <a:off x="885" y="1464"/>
                    <a:ext cx="295" cy="296"/>
                    <a:chOff x="4032" y="2744"/>
                    <a:chExt cx="1166" cy="1164"/>
                  </a:xfrm>
                </p:grpSpPr>
                <p:sp useBgFill="1">
                  <p:nvSpPr>
                    <p:cNvPr id="20668" name="Rectangle 260"/>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69" name="Line 261"/>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70" name="Line 262"/>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664" name="Group 263"/>
                  <p:cNvGrpSpPr>
                    <a:grpSpLocks/>
                  </p:cNvGrpSpPr>
                  <p:nvPr/>
                </p:nvGrpSpPr>
                <p:grpSpPr bwMode="auto">
                  <a:xfrm>
                    <a:off x="1179" y="1462"/>
                    <a:ext cx="295" cy="296"/>
                    <a:chOff x="4032" y="2744"/>
                    <a:chExt cx="1166" cy="1164"/>
                  </a:xfrm>
                </p:grpSpPr>
                <p:sp useBgFill="1">
                  <p:nvSpPr>
                    <p:cNvPr id="20665" name="Rectangle 264"/>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66" name="Line 265"/>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67" name="Line 266"/>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654" name="Group 267"/>
                <p:cNvGrpSpPr>
                  <a:grpSpLocks/>
                </p:cNvGrpSpPr>
                <p:nvPr/>
              </p:nvGrpSpPr>
              <p:grpSpPr bwMode="auto">
                <a:xfrm>
                  <a:off x="884" y="1756"/>
                  <a:ext cx="589" cy="298"/>
                  <a:chOff x="885" y="1462"/>
                  <a:chExt cx="589" cy="298"/>
                </a:xfrm>
              </p:grpSpPr>
              <p:grpSp>
                <p:nvGrpSpPr>
                  <p:cNvPr id="20655" name="Group 268"/>
                  <p:cNvGrpSpPr>
                    <a:grpSpLocks/>
                  </p:cNvGrpSpPr>
                  <p:nvPr/>
                </p:nvGrpSpPr>
                <p:grpSpPr bwMode="auto">
                  <a:xfrm>
                    <a:off x="885" y="1464"/>
                    <a:ext cx="295" cy="296"/>
                    <a:chOff x="4032" y="2744"/>
                    <a:chExt cx="1166" cy="1164"/>
                  </a:xfrm>
                </p:grpSpPr>
                <p:sp useBgFill="1">
                  <p:nvSpPr>
                    <p:cNvPr id="20660" name="Rectangle 269"/>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61" name="Line 270"/>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62" name="Line 271"/>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656" name="Group 272"/>
                  <p:cNvGrpSpPr>
                    <a:grpSpLocks/>
                  </p:cNvGrpSpPr>
                  <p:nvPr/>
                </p:nvGrpSpPr>
                <p:grpSpPr bwMode="auto">
                  <a:xfrm>
                    <a:off x="1179" y="1462"/>
                    <a:ext cx="295" cy="296"/>
                    <a:chOff x="4032" y="2744"/>
                    <a:chExt cx="1166" cy="1164"/>
                  </a:xfrm>
                </p:grpSpPr>
                <p:sp useBgFill="1">
                  <p:nvSpPr>
                    <p:cNvPr id="20657" name="Rectangle 273"/>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58" name="Line 274"/>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59" name="Line 275"/>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grpSp>
          <p:nvGrpSpPr>
            <p:cNvPr id="20612" name="Group 276"/>
            <p:cNvGrpSpPr>
              <a:grpSpLocks/>
            </p:cNvGrpSpPr>
            <p:nvPr/>
          </p:nvGrpSpPr>
          <p:grpSpPr bwMode="auto">
            <a:xfrm>
              <a:off x="881" y="2044"/>
              <a:ext cx="1182" cy="593"/>
              <a:chOff x="884" y="1461"/>
              <a:chExt cx="1182" cy="593"/>
            </a:xfrm>
          </p:grpSpPr>
          <p:grpSp>
            <p:nvGrpSpPr>
              <p:cNvPr id="20613" name="Group 277"/>
              <p:cNvGrpSpPr>
                <a:grpSpLocks/>
              </p:cNvGrpSpPr>
              <p:nvPr/>
            </p:nvGrpSpPr>
            <p:grpSpPr bwMode="auto">
              <a:xfrm>
                <a:off x="884" y="1462"/>
                <a:ext cx="590" cy="592"/>
                <a:chOff x="884" y="1462"/>
                <a:chExt cx="590" cy="592"/>
              </a:xfrm>
            </p:grpSpPr>
            <p:grpSp>
              <p:nvGrpSpPr>
                <p:cNvPr id="20633" name="Group 278"/>
                <p:cNvGrpSpPr>
                  <a:grpSpLocks/>
                </p:cNvGrpSpPr>
                <p:nvPr/>
              </p:nvGrpSpPr>
              <p:grpSpPr bwMode="auto">
                <a:xfrm>
                  <a:off x="885" y="1462"/>
                  <a:ext cx="589" cy="298"/>
                  <a:chOff x="885" y="1462"/>
                  <a:chExt cx="589" cy="298"/>
                </a:xfrm>
              </p:grpSpPr>
              <p:grpSp>
                <p:nvGrpSpPr>
                  <p:cNvPr id="20643" name="Group 279"/>
                  <p:cNvGrpSpPr>
                    <a:grpSpLocks/>
                  </p:cNvGrpSpPr>
                  <p:nvPr/>
                </p:nvGrpSpPr>
                <p:grpSpPr bwMode="auto">
                  <a:xfrm>
                    <a:off x="885" y="1464"/>
                    <a:ext cx="295" cy="296"/>
                    <a:chOff x="4032" y="2744"/>
                    <a:chExt cx="1166" cy="1164"/>
                  </a:xfrm>
                </p:grpSpPr>
                <p:sp useBgFill="1">
                  <p:nvSpPr>
                    <p:cNvPr id="20648" name="Rectangle 280"/>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49" name="Line 281"/>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50" name="Line 282"/>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644" name="Group 283"/>
                  <p:cNvGrpSpPr>
                    <a:grpSpLocks/>
                  </p:cNvGrpSpPr>
                  <p:nvPr/>
                </p:nvGrpSpPr>
                <p:grpSpPr bwMode="auto">
                  <a:xfrm>
                    <a:off x="1179" y="1462"/>
                    <a:ext cx="295" cy="296"/>
                    <a:chOff x="4032" y="2744"/>
                    <a:chExt cx="1166" cy="1164"/>
                  </a:xfrm>
                </p:grpSpPr>
                <p:sp useBgFill="1">
                  <p:nvSpPr>
                    <p:cNvPr id="20645" name="Rectangle 284"/>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46" name="Line 285"/>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47" name="Line 286"/>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634" name="Group 287"/>
                <p:cNvGrpSpPr>
                  <a:grpSpLocks/>
                </p:cNvGrpSpPr>
                <p:nvPr/>
              </p:nvGrpSpPr>
              <p:grpSpPr bwMode="auto">
                <a:xfrm>
                  <a:off x="884" y="1756"/>
                  <a:ext cx="589" cy="298"/>
                  <a:chOff x="885" y="1462"/>
                  <a:chExt cx="589" cy="298"/>
                </a:xfrm>
              </p:grpSpPr>
              <p:grpSp>
                <p:nvGrpSpPr>
                  <p:cNvPr id="20635" name="Group 288"/>
                  <p:cNvGrpSpPr>
                    <a:grpSpLocks/>
                  </p:cNvGrpSpPr>
                  <p:nvPr/>
                </p:nvGrpSpPr>
                <p:grpSpPr bwMode="auto">
                  <a:xfrm>
                    <a:off x="885" y="1464"/>
                    <a:ext cx="295" cy="296"/>
                    <a:chOff x="4032" y="2744"/>
                    <a:chExt cx="1166" cy="1164"/>
                  </a:xfrm>
                </p:grpSpPr>
                <p:sp useBgFill="1">
                  <p:nvSpPr>
                    <p:cNvPr id="20640" name="Rectangle 289"/>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41" name="Line 290"/>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42" name="Line 291"/>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636" name="Group 292"/>
                  <p:cNvGrpSpPr>
                    <a:grpSpLocks/>
                  </p:cNvGrpSpPr>
                  <p:nvPr/>
                </p:nvGrpSpPr>
                <p:grpSpPr bwMode="auto">
                  <a:xfrm>
                    <a:off x="1179" y="1462"/>
                    <a:ext cx="295" cy="296"/>
                    <a:chOff x="4032" y="2744"/>
                    <a:chExt cx="1166" cy="1164"/>
                  </a:xfrm>
                </p:grpSpPr>
                <p:sp useBgFill="1">
                  <p:nvSpPr>
                    <p:cNvPr id="20637" name="Rectangle 293"/>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38" name="Line 294"/>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39" name="Line 295"/>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nvGrpSpPr>
              <p:cNvPr id="20614" name="Group 296"/>
              <p:cNvGrpSpPr>
                <a:grpSpLocks/>
              </p:cNvGrpSpPr>
              <p:nvPr/>
            </p:nvGrpSpPr>
            <p:grpSpPr bwMode="auto">
              <a:xfrm>
                <a:off x="1476" y="1461"/>
                <a:ext cx="590" cy="592"/>
                <a:chOff x="884" y="1462"/>
                <a:chExt cx="590" cy="592"/>
              </a:xfrm>
            </p:grpSpPr>
            <p:grpSp>
              <p:nvGrpSpPr>
                <p:cNvPr id="20615" name="Group 297"/>
                <p:cNvGrpSpPr>
                  <a:grpSpLocks/>
                </p:cNvGrpSpPr>
                <p:nvPr/>
              </p:nvGrpSpPr>
              <p:grpSpPr bwMode="auto">
                <a:xfrm>
                  <a:off x="885" y="1462"/>
                  <a:ext cx="589" cy="298"/>
                  <a:chOff x="885" y="1462"/>
                  <a:chExt cx="589" cy="298"/>
                </a:xfrm>
              </p:grpSpPr>
              <p:grpSp>
                <p:nvGrpSpPr>
                  <p:cNvPr id="20625" name="Group 298"/>
                  <p:cNvGrpSpPr>
                    <a:grpSpLocks/>
                  </p:cNvGrpSpPr>
                  <p:nvPr/>
                </p:nvGrpSpPr>
                <p:grpSpPr bwMode="auto">
                  <a:xfrm>
                    <a:off x="885" y="1464"/>
                    <a:ext cx="295" cy="296"/>
                    <a:chOff x="4032" y="2744"/>
                    <a:chExt cx="1166" cy="1164"/>
                  </a:xfrm>
                </p:grpSpPr>
                <p:sp useBgFill="1">
                  <p:nvSpPr>
                    <p:cNvPr id="20630" name="Rectangle 299"/>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31" name="Line 300"/>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32" name="Line 301"/>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626" name="Group 302"/>
                  <p:cNvGrpSpPr>
                    <a:grpSpLocks/>
                  </p:cNvGrpSpPr>
                  <p:nvPr/>
                </p:nvGrpSpPr>
                <p:grpSpPr bwMode="auto">
                  <a:xfrm>
                    <a:off x="1179" y="1462"/>
                    <a:ext cx="295" cy="296"/>
                    <a:chOff x="4032" y="2744"/>
                    <a:chExt cx="1166" cy="1164"/>
                  </a:xfrm>
                </p:grpSpPr>
                <p:sp useBgFill="1">
                  <p:nvSpPr>
                    <p:cNvPr id="20627" name="Rectangle 303"/>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28" name="Line 304"/>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29" name="Line 305"/>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616" name="Group 306"/>
                <p:cNvGrpSpPr>
                  <a:grpSpLocks/>
                </p:cNvGrpSpPr>
                <p:nvPr/>
              </p:nvGrpSpPr>
              <p:grpSpPr bwMode="auto">
                <a:xfrm>
                  <a:off x="884" y="1756"/>
                  <a:ext cx="589" cy="298"/>
                  <a:chOff x="885" y="1462"/>
                  <a:chExt cx="589" cy="298"/>
                </a:xfrm>
              </p:grpSpPr>
              <p:grpSp>
                <p:nvGrpSpPr>
                  <p:cNvPr id="20617" name="Group 307"/>
                  <p:cNvGrpSpPr>
                    <a:grpSpLocks/>
                  </p:cNvGrpSpPr>
                  <p:nvPr/>
                </p:nvGrpSpPr>
                <p:grpSpPr bwMode="auto">
                  <a:xfrm>
                    <a:off x="885" y="1464"/>
                    <a:ext cx="295" cy="296"/>
                    <a:chOff x="4032" y="2744"/>
                    <a:chExt cx="1166" cy="1164"/>
                  </a:xfrm>
                </p:grpSpPr>
                <p:sp useBgFill="1">
                  <p:nvSpPr>
                    <p:cNvPr id="20622" name="Rectangle 308"/>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23" name="Line 309"/>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24" name="Line 310"/>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618" name="Group 311"/>
                  <p:cNvGrpSpPr>
                    <a:grpSpLocks/>
                  </p:cNvGrpSpPr>
                  <p:nvPr/>
                </p:nvGrpSpPr>
                <p:grpSpPr bwMode="auto">
                  <a:xfrm>
                    <a:off x="1179" y="1462"/>
                    <a:ext cx="295" cy="296"/>
                    <a:chOff x="4032" y="2744"/>
                    <a:chExt cx="1166" cy="1164"/>
                  </a:xfrm>
                </p:grpSpPr>
                <p:sp useBgFill="1">
                  <p:nvSpPr>
                    <p:cNvPr id="20619" name="Rectangle 312"/>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20" name="Line 313"/>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21" name="Line 314"/>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grpSp>
      <p:sp useBgFill="1">
        <p:nvSpPr>
          <p:cNvPr id="97489" name="Rectangle 209"/>
          <p:cNvSpPr>
            <a:spLocks noChangeArrowheads="1"/>
          </p:cNvSpPr>
          <p:nvPr/>
        </p:nvSpPr>
        <p:spPr bwMode="auto">
          <a:xfrm>
            <a:off x="1285875" y="1912938"/>
            <a:ext cx="1187450" cy="1147762"/>
          </a:xfrm>
          <a:prstGeom prst="rect">
            <a:avLst/>
          </a:prstGeom>
          <a:ln w="9525">
            <a:solidFill>
              <a:schemeClr val="tx1"/>
            </a:solidFill>
            <a:miter lim="800000"/>
            <a:headEnd/>
            <a:tailEnd/>
          </a:ln>
        </p:spPr>
        <p:txBody>
          <a:bodyPr wrap="none" anchor="ctr"/>
          <a:lstStyle/>
          <a:p>
            <a:endParaRPr lang="en-US"/>
          </a:p>
        </p:txBody>
      </p:sp>
      <p:grpSp>
        <p:nvGrpSpPr>
          <p:cNvPr id="97295" name="Group 212"/>
          <p:cNvGrpSpPr>
            <a:grpSpLocks/>
          </p:cNvGrpSpPr>
          <p:nvPr/>
        </p:nvGrpSpPr>
        <p:grpSpPr bwMode="auto">
          <a:xfrm>
            <a:off x="1279525" y="1916113"/>
            <a:ext cx="1190625" cy="1147762"/>
            <a:chOff x="806" y="1207"/>
            <a:chExt cx="750" cy="723"/>
          </a:xfrm>
        </p:grpSpPr>
        <p:sp>
          <p:nvSpPr>
            <p:cNvPr id="20608" name="Line 210"/>
            <p:cNvSpPr>
              <a:spLocks noChangeShapeType="1"/>
            </p:cNvSpPr>
            <p:nvPr/>
          </p:nvSpPr>
          <p:spPr bwMode="auto">
            <a:xfrm flipV="1">
              <a:off x="806" y="1563"/>
              <a:ext cx="750" cy="1"/>
            </a:xfrm>
            <a:prstGeom prst="line">
              <a:avLst/>
            </a:prstGeom>
            <a:noFill/>
            <a:ln w="9525">
              <a:solidFill>
                <a:schemeClr val="tx1"/>
              </a:solidFill>
              <a:round/>
              <a:headEnd/>
              <a:tailEnd/>
            </a:ln>
          </p:spPr>
          <p:txBody>
            <a:bodyPr/>
            <a:lstStyle/>
            <a:p>
              <a:endParaRPr lang="en-US"/>
            </a:p>
          </p:txBody>
        </p:sp>
        <p:sp>
          <p:nvSpPr>
            <p:cNvPr id="20609" name="Line 211"/>
            <p:cNvSpPr>
              <a:spLocks noChangeShapeType="1"/>
            </p:cNvSpPr>
            <p:nvPr/>
          </p:nvSpPr>
          <p:spPr bwMode="auto">
            <a:xfrm rot="16200000" flipV="1">
              <a:off x="824" y="1566"/>
              <a:ext cx="723" cy="5"/>
            </a:xfrm>
            <a:prstGeom prst="line">
              <a:avLst/>
            </a:prstGeom>
            <a:noFill/>
            <a:ln w="9525">
              <a:solidFill>
                <a:schemeClr val="tx1"/>
              </a:solidFill>
              <a:round/>
              <a:headEnd/>
              <a:tailEnd/>
            </a:ln>
          </p:spPr>
          <p:txBody>
            <a:bodyPr/>
            <a:lstStyle/>
            <a:p>
              <a:endParaRPr lang="en-US"/>
            </a:p>
          </p:txBody>
        </p:sp>
      </p:grpSp>
      <p:sp>
        <p:nvSpPr>
          <p:cNvPr id="20487" name="Rectangle 25"/>
          <p:cNvSpPr>
            <a:spLocks noGrp="1" noChangeArrowheads="1"/>
          </p:cNvSpPr>
          <p:nvPr>
            <p:ph type="title"/>
          </p:nvPr>
        </p:nvSpPr>
        <p:spPr>
          <a:xfrm>
            <a:off x="528638" y="649288"/>
            <a:ext cx="8229600" cy="911225"/>
          </a:xfrm>
        </p:spPr>
        <p:txBody>
          <a:bodyPr/>
          <a:lstStyle/>
          <a:p>
            <a:pPr algn="l" eaLnBrk="1" hangingPunct="1"/>
            <a:r>
              <a:rPr lang="en-US" sz="3200" smtClean="0"/>
              <a:t>Scalability vs. Verification</a:t>
            </a:r>
          </a:p>
        </p:txBody>
      </p:sp>
      <p:sp>
        <p:nvSpPr>
          <p:cNvPr id="97306" name="Rectangle 26"/>
          <p:cNvSpPr>
            <a:spLocks noChangeArrowheads="1"/>
          </p:cNvSpPr>
          <p:nvPr/>
        </p:nvSpPr>
        <p:spPr bwMode="auto">
          <a:xfrm>
            <a:off x="4787900" y="3644900"/>
            <a:ext cx="4235450" cy="1909763"/>
          </a:xfrm>
          <a:prstGeom prst="rect">
            <a:avLst/>
          </a:prstGeom>
          <a:noFill/>
          <a:ln w="9525">
            <a:noFill/>
            <a:miter lim="800000"/>
            <a:headEnd/>
            <a:tailEnd/>
          </a:ln>
        </p:spPr>
        <p:txBody>
          <a:bodyPr/>
          <a:lstStyle/>
          <a:p>
            <a:pPr marL="342900" indent="-342900">
              <a:spcBef>
                <a:spcPct val="20000"/>
              </a:spcBef>
              <a:buFontTx/>
              <a:buChar char="•"/>
            </a:pPr>
            <a:r>
              <a:rPr lang="en-US" sz="2000">
                <a:solidFill>
                  <a:schemeClr val="accent2"/>
                </a:solidFill>
                <a:latin typeface="Lucida Sans Unicode" pitchFamily="34" charset="0"/>
              </a:rPr>
              <a:t>Many  predicates tracked</a:t>
            </a:r>
          </a:p>
          <a:p>
            <a:pPr marL="742950" lvl="1" indent="-285750">
              <a:spcBef>
                <a:spcPct val="20000"/>
              </a:spcBef>
              <a:buFontTx/>
              <a:buChar char="–"/>
            </a:pPr>
            <a:r>
              <a:rPr lang="en-US" i="1">
                <a:solidFill>
                  <a:schemeClr val="accent2"/>
                </a:solidFill>
                <a:latin typeface="Lucida Sans Unicode" pitchFamily="34" charset="0"/>
              </a:rPr>
              <a:t>e.g.</a:t>
            </a:r>
            <a:r>
              <a:rPr lang="en-US">
                <a:solidFill>
                  <a:schemeClr val="accent2"/>
                </a:solidFill>
                <a:latin typeface="Lucida Sans Unicode" pitchFamily="34" charset="0"/>
              </a:rPr>
              <a:t>  values of variables</a:t>
            </a:r>
          </a:p>
          <a:p>
            <a:pPr marL="742950" lvl="1" indent="-285750">
              <a:spcBef>
                <a:spcPct val="20000"/>
              </a:spcBef>
              <a:buFontTx/>
              <a:buChar char="–"/>
            </a:pPr>
            <a:endParaRPr lang="en-US">
              <a:solidFill>
                <a:schemeClr val="accent2"/>
              </a:solidFill>
              <a:latin typeface="Lucida Sans Unicode" pitchFamily="34" charset="0"/>
            </a:endParaRPr>
          </a:p>
          <a:p>
            <a:pPr marL="342900" indent="-342900">
              <a:spcBef>
                <a:spcPct val="20000"/>
              </a:spcBef>
              <a:buFontTx/>
              <a:buChar char="•"/>
            </a:pPr>
            <a:r>
              <a:rPr lang="en-US" sz="2000">
                <a:solidFill>
                  <a:schemeClr val="accent2"/>
                </a:solidFill>
                <a:latin typeface="Lucida Sans Unicode" pitchFamily="34" charset="0"/>
              </a:rPr>
              <a:t>State explosion</a:t>
            </a:r>
          </a:p>
          <a:p>
            <a:pPr marL="742950" lvl="1" indent="-285750">
              <a:spcBef>
                <a:spcPct val="20000"/>
              </a:spcBef>
              <a:buFontTx/>
              <a:buChar char="–"/>
            </a:pPr>
            <a:r>
              <a:rPr lang="en-US">
                <a:solidFill>
                  <a:schemeClr val="accent2"/>
                </a:solidFill>
                <a:latin typeface="Lucida Sans Unicode" pitchFamily="34" charset="0"/>
              </a:rPr>
              <a:t>Analysis drowned in detail</a:t>
            </a:r>
          </a:p>
          <a:p>
            <a:pPr marL="742950" lvl="1" indent="-285750">
              <a:spcBef>
                <a:spcPct val="20000"/>
              </a:spcBef>
              <a:buFontTx/>
              <a:buChar char="–"/>
            </a:pPr>
            <a:endParaRPr lang="en-US">
              <a:solidFill>
                <a:schemeClr val="accent2"/>
              </a:solidFill>
              <a:latin typeface="Lucida Sans Unicode" pitchFamily="34" charset="0"/>
            </a:endParaRPr>
          </a:p>
        </p:txBody>
      </p:sp>
      <p:sp>
        <p:nvSpPr>
          <p:cNvPr id="97307" name="AutoShape 27"/>
          <p:cNvSpPr>
            <a:spLocks noChangeArrowheads="1"/>
          </p:cNvSpPr>
          <p:nvPr/>
        </p:nvSpPr>
        <p:spPr bwMode="auto">
          <a:xfrm flipH="1">
            <a:off x="2782888" y="2049463"/>
            <a:ext cx="1717675" cy="506412"/>
          </a:xfrm>
          <a:prstGeom prst="rightArrow">
            <a:avLst>
              <a:gd name="adj1" fmla="val 50000"/>
              <a:gd name="adj2" fmla="val 84796"/>
            </a:avLst>
          </a:prstGeom>
          <a:noFill/>
          <a:ln w="38100">
            <a:solidFill>
              <a:schemeClr val="accent2"/>
            </a:solidFill>
            <a:miter lim="800000"/>
            <a:headEnd/>
            <a:tailEnd/>
          </a:ln>
        </p:spPr>
        <p:txBody>
          <a:bodyPr wrap="none" tIns="73152" anchor="ctr"/>
          <a:lstStyle/>
          <a:p>
            <a:pPr algn="ctr"/>
            <a:r>
              <a:rPr lang="en-US" sz="1600">
                <a:solidFill>
                  <a:schemeClr val="accent2"/>
                </a:solidFill>
                <a:latin typeface="Lucida Sans Unicode" pitchFamily="34" charset="0"/>
              </a:rPr>
              <a:t>scalability</a:t>
            </a:r>
          </a:p>
        </p:txBody>
      </p:sp>
      <p:sp>
        <p:nvSpPr>
          <p:cNvPr id="97308" name="AutoShape 28"/>
          <p:cNvSpPr>
            <a:spLocks noChangeArrowheads="1"/>
          </p:cNvSpPr>
          <p:nvPr/>
        </p:nvSpPr>
        <p:spPr bwMode="auto">
          <a:xfrm>
            <a:off x="4749800" y="2049463"/>
            <a:ext cx="1684338" cy="515937"/>
          </a:xfrm>
          <a:prstGeom prst="rightArrow">
            <a:avLst>
              <a:gd name="adj1" fmla="val 50000"/>
              <a:gd name="adj2" fmla="val 81615"/>
            </a:avLst>
          </a:prstGeom>
          <a:noFill/>
          <a:ln w="38100">
            <a:solidFill>
              <a:schemeClr val="accent2"/>
            </a:solidFill>
            <a:miter lim="800000"/>
            <a:headEnd/>
            <a:tailEnd/>
          </a:ln>
        </p:spPr>
        <p:txBody>
          <a:bodyPr wrap="none" tIns="73152" anchor="ctr"/>
          <a:lstStyle/>
          <a:p>
            <a:pPr algn="ctr"/>
            <a:r>
              <a:rPr lang="en-US" sz="1600">
                <a:solidFill>
                  <a:schemeClr val="accent2"/>
                </a:solidFill>
                <a:latin typeface="Lucida Sans Unicode" pitchFamily="34" charset="0"/>
              </a:rPr>
              <a:t>verification</a:t>
            </a:r>
          </a:p>
        </p:txBody>
      </p:sp>
      <p:sp>
        <p:nvSpPr>
          <p:cNvPr id="97309" name="Rectangle 29"/>
          <p:cNvSpPr>
            <a:spLocks noChangeArrowheads="1"/>
          </p:cNvSpPr>
          <p:nvPr/>
        </p:nvSpPr>
        <p:spPr bwMode="auto">
          <a:xfrm>
            <a:off x="227013" y="3644900"/>
            <a:ext cx="4454525" cy="2265363"/>
          </a:xfrm>
          <a:prstGeom prst="rect">
            <a:avLst/>
          </a:prstGeom>
          <a:noFill/>
          <a:ln w="9525">
            <a:noFill/>
            <a:miter lim="800000"/>
            <a:headEnd/>
            <a:tailEnd/>
          </a:ln>
        </p:spPr>
        <p:txBody>
          <a:bodyPr/>
          <a:lstStyle/>
          <a:p>
            <a:pPr marL="342900" indent="-342900">
              <a:spcBef>
                <a:spcPct val="20000"/>
              </a:spcBef>
              <a:buFontTx/>
              <a:buChar char="•"/>
            </a:pPr>
            <a:r>
              <a:rPr lang="en-US" sz="2000">
                <a:solidFill>
                  <a:schemeClr val="accent2"/>
                </a:solidFill>
                <a:latin typeface="Lucida Sans Unicode" pitchFamily="34" charset="0"/>
              </a:rPr>
              <a:t>Few predicates tracked            </a:t>
            </a:r>
          </a:p>
          <a:p>
            <a:pPr marL="742950" lvl="1" indent="-285750">
              <a:spcBef>
                <a:spcPct val="20000"/>
              </a:spcBef>
              <a:buFontTx/>
              <a:buChar char="–"/>
            </a:pPr>
            <a:r>
              <a:rPr lang="en-US" i="1">
                <a:solidFill>
                  <a:schemeClr val="accent2"/>
                </a:solidFill>
                <a:latin typeface="Lucida Sans Unicode" pitchFamily="34" charset="0"/>
              </a:rPr>
              <a:t>e.g.</a:t>
            </a:r>
            <a:r>
              <a:rPr lang="en-US">
                <a:solidFill>
                  <a:schemeClr val="accent2"/>
                </a:solidFill>
                <a:latin typeface="Lucida Sans Unicode" pitchFamily="34" charset="0"/>
              </a:rPr>
              <a:t>  type of variables</a:t>
            </a:r>
          </a:p>
          <a:p>
            <a:pPr marL="742950" lvl="1" indent="-285750">
              <a:spcBef>
                <a:spcPct val="20000"/>
              </a:spcBef>
              <a:buFontTx/>
              <a:buChar char="–"/>
            </a:pPr>
            <a:endParaRPr lang="en-US">
              <a:solidFill>
                <a:schemeClr val="accent2"/>
              </a:solidFill>
              <a:latin typeface="Lucida Sans Unicode" pitchFamily="34" charset="0"/>
            </a:endParaRPr>
          </a:p>
          <a:p>
            <a:pPr marL="342900" indent="-342900">
              <a:spcBef>
                <a:spcPct val="20000"/>
              </a:spcBef>
              <a:buFontTx/>
              <a:buChar char="•"/>
            </a:pPr>
            <a:r>
              <a:rPr lang="en-US" sz="2000">
                <a:solidFill>
                  <a:schemeClr val="accent2"/>
                </a:solidFill>
                <a:latin typeface="Lucida Sans Unicode" pitchFamily="34" charset="0"/>
              </a:rPr>
              <a:t>Imprecision hinders Verification </a:t>
            </a:r>
          </a:p>
          <a:p>
            <a:pPr marL="742950" lvl="1" indent="-285750">
              <a:spcBef>
                <a:spcPct val="20000"/>
              </a:spcBef>
              <a:buFontTx/>
              <a:buChar char="–"/>
            </a:pPr>
            <a:r>
              <a:rPr lang="en-US">
                <a:solidFill>
                  <a:schemeClr val="accent2"/>
                </a:solidFill>
                <a:latin typeface="Lucida Sans Unicode" pitchFamily="34" charset="0"/>
              </a:rPr>
              <a:t>Spurious counterexamples</a:t>
            </a:r>
          </a:p>
        </p:txBody>
      </p:sp>
      <p:sp>
        <p:nvSpPr>
          <p:cNvPr id="97460" name="Oval 180"/>
          <p:cNvSpPr>
            <a:spLocks noChangeArrowheads="1"/>
          </p:cNvSpPr>
          <p:nvPr/>
        </p:nvSpPr>
        <p:spPr bwMode="auto">
          <a:xfrm>
            <a:off x="1890713" y="1933575"/>
            <a:ext cx="590550" cy="406400"/>
          </a:xfrm>
          <a:prstGeom prst="ellipse">
            <a:avLst/>
          </a:prstGeom>
          <a:gradFill rotWithShape="1">
            <a:gsLst>
              <a:gs pos="0">
                <a:srgbClr val="A20000"/>
              </a:gs>
              <a:gs pos="100000">
                <a:srgbClr val="FF0000">
                  <a:alpha val="50000"/>
                </a:srgbClr>
              </a:gs>
            </a:gsLst>
            <a:lin ang="2700000" scaled="1"/>
          </a:gradFill>
          <a:ln w="9525">
            <a:noFill/>
            <a:round/>
            <a:headEnd/>
            <a:tailEnd/>
          </a:ln>
        </p:spPr>
        <p:txBody>
          <a:bodyPr wrap="none" anchor="ctr"/>
          <a:lstStyle/>
          <a:p>
            <a:endParaRPr lang="en-US"/>
          </a:p>
        </p:txBody>
      </p:sp>
      <p:sp>
        <p:nvSpPr>
          <p:cNvPr id="97485" name="Rectangle 205"/>
          <p:cNvSpPr>
            <a:spLocks noChangeArrowheads="1"/>
          </p:cNvSpPr>
          <p:nvPr/>
        </p:nvSpPr>
        <p:spPr bwMode="auto">
          <a:xfrm>
            <a:off x="6692900" y="1914525"/>
            <a:ext cx="1185863" cy="1143000"/>
          </a:xfrm>
          <a:prstGeom prst="rect">
            <a:avLst/>
          </a:prstGeom>
          <a:noFill/>
          <a:ln w="9525">
            <a:solidFill>
              <a:schemeClr val="tx1"/>
            </a:solidFill>
            <a:miter lim="800000"/>
            <a:headEnd/>
            <a:tailEnd/>
          </a:ln>
        </p:spPr>
        <p:txBody>
          <a:bodyPr wrap="none" anchor="ctr"/>
          <a:lstStyle/>
          <a:p>
            <a:endParaRPr lang="en-US"/>
          </a:p>
        </p:txBody>
      </p:sp>
      <p:sp>
        <p:nvSpPr>
          <p:cNvPr id="97486" name="Oval 206"/>
          <p:cNvSpPr>
            <a:spLocks noChangeArrowheads="1"/>
          </p:cNvSpPr>
          <p:nvPr/>
        </p:nvSpPr>
        <p:spPr bwMode="auto">
          <a:xfrm>
            <a:off x="7250113" y="1930400"/>
            <a:ext cx="611187" cy="417513"/>
          </a:xfrm>
          <a:prstGeom prst="ellipse">
            <a:avLst/>
          </a:prstGeom>
          <a:gradFill rotWithShape="1">
            <a:gsLst>
              <a:gs pos="0">
                <a:srgbClr val="A20000"/>
              </a:gs>
              <a:gs pos="100000">
                <a:srgbClr val="FF0000">
                  <a:alpha val="50000"/>
                </a:srgbClr>
              </a:gs>
            </a:gsLst>
            <a:lin ang="2700000" scaled="1"/>
          </a:gradFill>
          <a:ln w="9525">
            <a:noFill/>
            <a:round/>
            <a:headEnd/>
            <a:tailEnd/>
          </a:ln>
        </p:spPr>
        <p:txBody>
          <a:bodyPr wrap="none" anchor="ctr"/>
          <a:lstStyle/>
          <a:p>
            <a:endParaRPr lang="en-US"/>
          </a:p>
        </p:txBody>
      </p:sp>
      <p:grpSp>
        <p:nvGrpSpPr>
          <p:cNvPr id="97296" name="Group 315"/>
          <p:cNvGrpSpPr>
            <a:grpSpLocks/>
          </p:cNvGrpSpPr>
          <p:nvPr/>
        </p:nvGrpSpPr>
        <p:grpSpPr bwMode="auto">
          <a:xfrm>
            <a:off x="7272338" y="2487613"/>
            <a:ext cx="603250" cy="569912"/>
            <a:chOff x="881" y="1461"/>
            <a:chExt cx="1185" cy="1176"/>
          </a:xfrm>
        </p:grpSpPr>
        <p:grpSp>
          <p:nvGrpSpPr>
            <p:cNvPr id="20507" name="Group 316"/>
            <p:cNvGrpSpPr>
              <a:grpSpLocks/>
            </p:cNvGrpSpPr>
            <p:nvPr/>
          </p:nvGrpSpPr>
          <p:grpSpPr bwMode="auto">
            <a:xfrm>
              <a:off x="881" y="1462"/>
              <a:ext cx="1185" cy="1175"/>
              <a:chOff x="1126" y="1566"/>
              <a:chExt cx="1185" cy="1175"/>
            </a:xfrm>
          </p:grpSpPr>
          <p:grpSp>
            <p:nvGrpSpPr>
              <p:cNvPr id="20586" name="Group 317"/>
              <p:cNvGrpSpPr>
                <a:grpSpLocks/>
              </p:cNvGrpSpPr>
              <p:nvPr/>
            </p:nvGrpSpPr>
            <p:grpSpPr bwMode="auto">
              <a:xfrm>
                <a:off x="1126" y="1574"/>
                <a:ext cx="1166" cy="1164"/>
                <a:chOff x="4032" y="2744"/>
                <a:chExt cx="1166" cy="1164"/>
              </a:xfrm>
            </p:grpSpPr>
            <p:sp useBgFill="1">
              <p:nvSpPr>
                <p:cNvPr id="20605" name="Rectangle 318"/>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06" name="Line 319"/>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07" name="Line 320"/>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587" name="Group 321"/>
              <p:cNvGrpSpPr>
                <a:grpSpLocks/>
              </p:cNvGrpSpPr>
              <p:nvPr/>
            </p:nvGrpSpPr>
            <p:grpSpPr bwMode="auto">
              <a:xfrm>
                <a:off x="1129" y="1566"/>
                <a:ext cx="1182" cy="592"/>
                <a:chOff x="1126" y="1566"/>
                <a:chExt cx="1182" cy="592"/>
              </a:xfrm>
            </p:grpSpPr>
            <p:grpSp>
              <p:nvGrpSpPr>
                <p:cNvPr id="20597" name="Group 322"/>
                <p:cNvGrpSpPr>
                  <a:grpSpLocks/>
                </p:cNvGrpSpPr>
                <p:nvPr/>
              </p:nvGrpSpPr>
              <p:grpSpPr bwMode="auto">
                <a:xfrm>
                  <a:off x="1126" y="1566"/>
                  <a:ext cx="591" cy="592"/>
                  <a:chOff x="4032" y="2744"/>
                  <a:chExt cx="1166" cy="1164"/>
                </a:xfrm>
              </p:grpSpPr>
              <p:sp useBgFill="1">
                <p:nvSpPr>
                  <p:cNvPr id="20602" name="Rectangle 323"/>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03" name="Line 324"/>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04" name="Line 325"/>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598" name="Group 326"/>
                <p:cNvGrpSpPr>
                  <a:grpSpLocks/>
                </p:cNvGrpSpPr>
                <p:nvPr/>
              </p:nvGrpSpPr>
              <p:grpSpPr bwMode="auto">
                <a:xfrm>
                  <a:off x="1717" y="1566"/>
                  <a:ext cx="591" cy="592"/>
                  <a:chOff x="4032" y="2744"/>
                  <a:chExt cx="1166" cy="1164"/>
                </a:xfrm>
              </p:grpSpPr>
              <p:sp useBgFill="1">
                <p:nvSpPr>
                  <p:cNvPr id="20599" name="Rectangle 327"/>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600" name="Line 328"/>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601" name="Line 329"/>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588" name="Group 330"/>
              <p:cNvGrpSpPr>
                <a:grpSpLocks/>
              </p:cNvGrpSpPr>
              <p:nvPr/>
            </p:nvGrpSpPr>
            <p:grpSpPr bwMode="auto">
              <a:xfrm>
                <a:off x="1129" y="2149"/>
                <a:ext cx="1182" cy="592"/>
                <a:chOff x="1223" y="1663"/>
                <a:chExt cx="1182" cy="592"/>
              </a:xfrm>
            </p:grpSpPr>
            <p:grpSp>
              <p:nvGrpSpPr>
                <p:cNvPr id="20589" name="Group 331"/>
                <p:cNvGrpSpPr>
                  <a:grpSpLocks/>
                </p:cNvGrpSpPr>
                <p:nvPr/>
              </p:nvGrpSpPr>
              <p:grpSpPr bwMode="auto">
                <a:xfrm>
                  <a:off x="1223" y="1663"/>
                  <a:ext cx="591" cy="592"/>
                  <a:chOff x="4032" y="2744"/>
                  <a:chExt cx="1166" cy="1164"/>
                </a:xfrm>
              </p:grpSpPr>
              <p:sp useBgFill="1">
                <p:nvSpPr>
                  <p:cNvPr id="20594" name="Rectangle 332"/>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95" name="Line 333"/>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96" name="Line 334"/>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590" name="Group 335"/>
                <p:cNvGrpSpPr>
                  <a:grpSpLocks/>
                </p:cNvGrpSpPr>
                <p:nvPr/>
              </p:nvGrpSpPr>
              <p:grpSpPr bwMode="auto">
                <a:xfrm>
                  <a:off x="1814" y="1663"/>
                  <a:ext cx="591" cy="592"/>
                  <a:chOff x="4032" y="2744"/>
                  <a:chExt cx="1166" cy="1164"/>
                </a:xfrm>
              </p:grpSpPr>
              <p:sp useBgFill="1">
                <p:nvSpPr>
                  <p:cNvPr id="20591" name="Rectangle 336"/>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92" name="Line 337"/>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93" name="Line 338"/>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nvGrpSpPr>
            <p:cNvPr id="20508" name="Group 339"/>
            <p:cNvGrpSpPr>
              <a:grpSpLocks/>
            </p:cNvGrpSpPr>
            <p:nvPr/>
          </p:nvGrpSpPr>
          <p:grpSpPr bwMode="auto">
            <a:xfrm>
              <a:off x="884" y="1461"/>
              <a:ext cx="1182" cy="593"/>
              <a:chOff x="884" y="1461"/>
              <a:chExt cx="1182" cy="593"/>
            </a:xfrm>
          </p:grpSpPr>
          <p:grpSp>
            <p:nvGrpSpPr>
              <p:cNvPr id="20548" name="Group 340"/>
              <p:cNvGrpSpPr>
                <a:grpSpLocks/>
              </p:cNvGrpSpPr>
              <p:nvPr/>
            </p:nvGrpSpPr>
            <p:grpSpPr bwMode="auto">
              <a:xfrm>
                <a:off x="884" y="1462"/>
                <a:ext cx="590" cy="592"/>
                <a:chOff x="884" y="1462"/>
                <a:chExt cx="590" cy="592"/>
              </a:xfrm>
            </p:grpSpPr>
            <p:grpSp>
              <p:nvGrpSpPr>
                <p:cNvPr id="20568" name="Group 341"/>
                <p:cNvGrpSpPr>
                  <a:grpSpLocks/>
                </p:cNvGrpSpPr>
                <p:nvPr/>
              </p:nvGrpSpPr>
              <p:grpSpPr bwMode="auto">
                <a:xfrm>
                  <a:off x="885" y="1462"/>
                  <a:ext cx="589" cy="298"/>
                  <a:chOff x="885" y="1462"/>
                  <a:chExt cx="589" cy="298"/>
                </a:xfrm>
              </p:grpSpPr>
              <p:grpSp>
                <p:nvGrpSpPr>
                  <p:cNvPr id="20578" name="Group 342"/>
                  <p:cNvGrpSpPr>
                    <a:grpSpLocks/>
                  </p:cNvGrpSpPr>
                  <p:nvPr/>
                </p:nvGrpSpPr>
                <p:grpSpPr bwMode="auto">
                  <a:xfrm>
                    <a:off x="885" y="1464"/>
                    <a:ext cx="295" cy="296"/>
                    <a:chOff x="4032" y="2744"/>
                    <a:chExt cx="1166" cy="1164"/>
                  </a:xfrm>
                </p:grpSpPr>
                <p:sp useBgFill="1">
                  <p:nvSpPr>
                    <p:cNvPr id="20583" name="Rectangle 343"/>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84" name="Line 344"/>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85" name="Line 345"/>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579" name="Group 346"/>
                  <p:cNvGrpSpPr>
                    <a:grpSpLocks/>
                  </p:cNvGrpSpPr>
                  <p:nvPr/>
                </p:nvGrpSpPr>
                <p:grpSpPr bwMode="auto">
                  <a:xfrm>
                    <a:off x="1179" y="1462"/>
                    <a:ext cx="295" cy="296"/>
                    <a:chOff x="4032" y="2744"/>
                    <a:chExt cx="1166" cy="1164"/>
                  </a:xfrm>
                </p:grpSpPr>
                <p:sp useBgFill="1">
                  <p:nvSpPr>
                    <p:cNvPr id="20580" name="Rectangle 347"/>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81" name="Line 348"/>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82" name="Line 349"/>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569" name="Group 350"/>
                <p:cNvGrpSpPr>
                  <a:grpSpLocks/>
                </p:cNvGrpSpPr>
                <p:nvPr/>
              </p:nvGrpSpPr>
              <p:grpSpPr bwMode="auto">
                <a:xfrm>
                  <a:off x="884" y="1756"/>
                  <a:ext cx="589" cy="298"/>
                  <a:chOff x="885" y="1462"/>
                  <a:chExt cx="589" cy="298"/>
                </a:xfrm>
              </p:grpSpPr>
              <p:grpSp>
                <p:nvGrpSpPr>
                  <p:cNvPr id="20570" name="Group 351"/>
                  <p:cNvGrpSpPr>
                    <a:grpSpLocks/>
                  </p:cNvGrpSpPr>
                  <p:nvPr/>
                </p:nvGrpSpPr>
                <p:grpSpPr bwMode="auto">
                  <a:xfrm>
                    <a:off x="885" y="1464"/>
                    <a:ext cx="295" cy="296"/>
                    <a:chOff x="4032" y="2744"/>
                    <a:chExt cx="1166" cy="1164"/>
                  </a:xfrm>
                </p:grpSpPr>
                <p:sp useBgFill="1">
                  <p:nvSpPr>
                    <p:cNvPr id="20575" name="Rectangle 352"/>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76" name="Line 353"/>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77" name="Line 354"/>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571" name="Group 355"/>
                  <p:cNvGrpSpPr>
                    <a:grpSpLocks/>
                  </p:cNvGrpSpPr>
                  <p:nvPr/>
                </p:nvGrpSpPr>
                <p:grpSpPr bwMode="auto">
                  <a:xfrm>
                    <a:off x="1179" y="1462"/>
                    <a:ext cx="295" cy="296"/>
                    <a:chOff x="4032" y="2744"/>
                    <a:chExt cx="1166" cy="1164"/>
                  </a:xfrm>
                </p:grpSpPr>
                <p:sp useBgFill="1">
                  <p:nvSpPr>
                    <p:cNvPr id="20572" name="Rectangle 356"/>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73" name="Line 357"/>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74" name="Line 358"/>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nvGrpSpPr>
              <p:cNvPr id="20549" name="Group 359"/>
              <p:cNvGrpSpPr>
                <a:grpSpLocks/>
              </p:cNvGrpSpPr>
              <p:nvPr/>
            </p:nvGrpSpPr>
            <p:grpSpPr bwMode="auto">
              <a:xfrm>
                <a:off x="1476" y="1461"/>
                <a:ext cx="590" cy="592"/>
                <a:chOff x="884" y="1462"/>
                <a:chExt cx="590" cy="592"/>
              </a:xfrm>
            </p:grpSpPr>
            <p:grpSp>
              <p:nvGrpSpPr>
                <p:cNvPr id="20550" name="Group 360"/>
                <p:cNvGrpSpPr>
                  <a:grpSpLocks/>
                </p:cNvGrpSpPr>
                <p:nvPr/>
              </p:nvGrpSpPr>
              <p:grpSpPr bwMode="auto">
                <a:xfrm>
                  <a:off x="885" y="1462"/>
                  <a:ext cx="589" cy="298"/>
                  <a:chOff x="885" y="1462"/>
                  <a:chExt cx="589" cy="298"/>
                </a:xfrm>
              </p:grpSpPr>
              <p:grpSp>
                <p:nvGrpSpPr>
                  <p:cNvPr id="20560" name="Group 361"/>
                  <p:cNvGrpSpPr>
                    <a:grpSpLocks/>
                  </p:cNvGrpSpPr>
                  <p:nvPr/>
                </p:nvGrpSpPr>
                <p:grpSpPr bwMode="auto">
                  <a:xfrm>
                    <a:off x="885" y="1464"/>
                    <a:ext cx="295" cy="296"/>
                    <a:chOff x="4032" y="2744"/>
                    <a:chExt cx="1166" cy="1164"/>
                  </a:xfrm>
                </p:grpSpPr>
                <p:sp useBgFill="1">
                  <p:nvSpPr>
                    <p:cNvPr id="20565" name="Rectangle 362"/>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66" name="Line 363"/>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67" name="Line 364"/>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561" name="Group 365"/>
                  <p:cNvGrpSpPr>
                    <a:grpSpLocks/>
                  </p:cNvGrpSpPr>
                  <p:nvPr/>
                </p:nvGrpSpPr>
                <p:grpSpPr bwMode="auto">
                  <a:xfrm>
                    <a:off x="1179" y="1462"/>
                    <a:ext cx="295" cy="296"/>
                    <a:chOff x="4032" y="2744"/>
                    <a:chExt cx="1166" cy="1164"/>
                  </a:xfrm>
                </p:grpSpPr>
                <p:sp useBgFill="1">
                  <p:nvSpPr>
                    <p:cNvPr id="20562" name="Rectangle 366"/>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63" name="Line 367"/>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64" name="Line 368"/>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551" name="Group 369"/>
                <p:cNvGrpSpPr>
                  <a:grpSpLocks/>
                </p:cNvGrpSpPr>
                <p:nvPr/>
              </p:nvGrpSpPr>
              <p:grpSpPr bwMode="auto">
                <a:xfrm>
                  <a:off x="884" y="1756"/>
                  <a:ext cx="589" cy="298"/>
                  <a:chOff x="885" y="1462"/>
                  <a:chExt cx="589" cy="298"/>
                </a:xfrm>
              </p:grpSpPr>
              <p:grpSp>
                <p:nvGrpSpPr>
                  <p:cNvPr id="20552" name="Group 370"/>
                  <p:cNvGrpSpPr>
                    <a:grpSpLocks/>
                  </p:cNvGrpSpPr>
                  <p:nvPr/>
                </p:nvGrpSpPr>
                <p:grpSpPr bwMode="auto">
                  <a:xfrm>
                    <a:off x="885" y="1464"/>
                    <a:ext cx="295" cy="296"/>
                    <a:chOff x="4032" y="2744"/>
                    <a:chExt cx="1166" cy="1164"/>
                  </a:xfrm>
                </p:grpSpPr>
                <p:sp useBgFill="1">
                  <p:nvSpPr>
                    <p:cNvPr id="20557" name="Rectangle 371"/>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58" name="Line 372"/>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59" name="Line 373"/>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553" name="Group 374"/>
                  <p:cNvGrpSpPr>
                    <a:grpSpLocks/>
                  </p:cNvGrpSpPr>
                  <p:nvPr/>
                </p:nvGrpSpPr>
                <p:grpSpPr bwMode="auto">
                  <a:xfrm>
                    <a:off x="1179" y="1462"/>
                    <a:ext cx="295" cy="296"/>
                    <a:chOff x="4032" y="2744"/>
                    <a:chExt cx="1166" cy="1164"/>
                  </a:xfrm>
                </p:grpSpPr>
                <p:sp useBgFill="1">
                  <p:nvSpPr>
                    <p:cNvPr id="20554" name="Rectangle 375"/>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55" name="Line 376"/>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56" name="Line 377"/>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grpSp>
          <p:nvGrpSpPr>
            <p:cNvPr id="20509" name="Group 378"/>
            <p:cNvGrpSpPr>
              <a:grpSpLocks/>
            </p:cNvGrpSpPr>
            <p:nvPr/>
          </p:nvGrpSpPr>
          <p:grpSpPr bwMode="auto">
            <a:xfrm>
              <a:off x="881" y="2044"/>
              <a:ext cx="1182" cy="593"/>
              <a:chOff x="884" y="1461"/>
              <a:chExt cx="1182" cy="593"/>
            </a:xfrm>
          </p:grpSpPr>
          <p:grpSp>
            <p:nvGrpSpPr>
              <p:cNvPr id="20510" name="Group 379"/>
              <p:cNvGrpSpPr>
                <a:grpSpLocks/>
              </p:cNvGrpSpPr>
              <p:nvPr/>
            </p:nvGrpSpPr>
            <p:grpSpPr bwMode="auto">
              <a:xfrm>
                <a:off x="884" y="1462"/>
                <a:ext cx="590" cy="592"/>
                <a:chOff x="884" y="1462"/>
                <a:chExt cx="590" cy="592"/>
              </a:xfrm>
            </p:grpSpPr>
            <p:grpSp>
              <p:nvGrpSpPr>
                <p:cNvPr id="20530" name="Group 380"/>
                <p:cNvGrpSpPr>
                  <a:grpSpLocks/>
                </p:cNvGrpSpPr>
                <p:nvPr/>
              </p:nvGrpSpPr>
              <p:grpSpPr bwMode="auto">
                <a:xfrm>
                  <a:off x="885" y="1462"/>
                  <a:ext cx="589" cy="298"/>
                  <a:chOff x="885" y="1462"/>
                  <a:chExt cx="589" cy="298"/>
                </a:xfrm>
              </p:grpSpPr>
              <p:grpSp>
                <p:nvGrpSpPr>
                  <p:cNvPr id="20540" name="Group 381"/>
                  <p:cNvGrpSpPr>
                    <a:grpSpLocks/>
                  </p:cNvGrpSpPr>
                  <p:nvPr/>
                </p:nvGrpSpPr>
                <p:grpSpPr bwMode="auto">
                  <a:xfrm>
                    <a:off x="885" y="1464"/>
                    <a:ext cx="295" cy="296"/>
                    <a:chOff x="4032" y="2744"/>
                    <a:chExt cx="1166" cy="1164"/>
                  </a:xfrm>
                </p:grpSpPr>
                <p:sp useBgFill="1">
                  <p:nvSpPr>
                    <p:cNvPr id="20545" name="Rectangle 382"/>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46" name="Line 383"/>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47" name="Line 384"/>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541" name="Group 385"/>
                  <p:cNvGrpSpPr>
                    <a:grpSpLocks/>
                  </p:cNvGrpSpPr>
                  <p:nvPr/>
                </p:nvGrpSpPr>
                <p:grpSpPr bwMode="auto">
                  <a:xfrm>
                    <a:off x="1179" y="1462"/>
                    <a:ext cx="295" cy="296"/>
                    <a:chOff x="4032" y="2744"/>
                    <a:chExt cx="1166" cy="1164"/>
                  </a:xfrm>
                </p:grpSpPr>
                <p:sp useBgFill="1">
                  <p:nvSpPr>
                    <p:cNvPr id="20542" name="Rectangle 386"/>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43" name="Line 387"/>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44" name="Line 388"/>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531" name="Group 389"/>
                <p:cNvGrpSpPr>
                  <a:grpSpLocks/>
                </p:cNvGrpSpPr>
                <p:nvPr/>
              </p:nvGrpSpPr>
              <p:grpSpPr bwMode="auto">
                <a:xfrm>
                  <a:off x="884" y="1756"/>
                  <a:ext cx="589" cy="298"/>
                  <a:chOff x="885" y="1462"/>
                  <a:chExt cx="589" cy="298"/>
                </a:xfrm>
              </p:grpSpPr>
              <p:grpSp>
                <p:nvGrpSpPr>
                  <p:cNvPr id="20532" name="Group 390"/>
                  <p:cNvGrpSpPr>
                    <a:grpSpLocks/>
                  </p:cNvGrpSpPr>
                  <p:nvPr/>
                </p:nvGrpSpPr>
                <p:grpSpPr bwMode="auto">
                  <a:xfrm>
                    <a:off x="885" y="1464"/>
                    <a:ext cx="295" cy="296"/>
                    <a:chOff x="4032" y="2744"/>
                    <a:chExt cx="1166" cy="1164"/>
                  </a:xfrm>
                </p:grpSpPr>
                <p:sp useBgFill="1">
                  <p:nvSpPr>
                    <p:cNvPr id="20537" name="Rectangle 391"/>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38" name="Line 392"/>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39" name="Line 393"/>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533" name="Group 394"/>
                  <p:cNvGrpSpPr>
                    <a:grpSpLocks/>
                  </p:cNvGrpSpPr>
                  <p:nvPr/>
                </p:nvGrpSpPr>
                <p:grpSpPr bwMode="auto">
                  <a:xfrm>
                    <a:off x="1179" y="1462"/>
                    <a:ext cx="295" cy="296"/>
                    <a:chOff x="4032" y="2744"/>
                    <a:chExt cx="1166" cy="1164"/>
                  </a:xfrm>
                </p:grpSpPr>
                <p:sp useBgFill="1">
                  <p:nvSpPr>
                    <p:cNvPr id="20534" name="Rectangle 395"/>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35" name="Line 396"/>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36" name="Line 397"/>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nvGrpSpPr>
              <p:cNvPr id="20511" name="Group 398"/>
              <p:cNvGrpSpPr>
                <a:grpSpLocks/>
              </p:cNvGrpSpPr>
              <p:nvPr/>
            </p:nvGrpSpPr>
            <p:grpSpPr bwMode="auto">
              <a:xfrm>
                <a:off x="1476" y="1461"/>
                <a:ext cx="590" cy="592"/>
                <a:chOff x="884" y="1462"/>
                <a:chExt cx="590" cy="592"/>
              </a:xfrm>
            </p:grpSpPr>
            <p:grpSp>
              <p:nvGrpSpPr>
                <p:cNvPr id="20512" name="Group 399"/>
                <p:cNvGrpSpPr>
                  <a:grpSpLocks/>
                </p:cNvGrpSpPr>
                <p:nvPr/>
              </p:nvGrpSpPr>
              <p:grpSpPr bwMode="auto">
                <a:xfrm>
                  <a:off x="885" y="1462"/>
                  <a:ext cx="589" cy="298"/>
                  <a:chOff x="885" y="1462"/>
                  <a:chExt cx="589" cy="298"/>
                </a:xfrm>
              </p:grpSpPr>
              <p:grpSp>
                <p:nvGrpSpPr>
                  <p:cNvPr id="20522" name="Group 400"/>
                  <p:cNvGrpSpPr>
                    <a:grpSpLocks/>
                  </p:cNvGrpSpPr>
                  <p:nvPr/>
                </p:nvGrpSpPr>
                <p:grpSpPr bwMode="auto">
                  <a:xfrm>
                    <a:off x="885" y="1464"/>
                    <a:ext cx="295" cy="296"/>
                    <a:chOff x="4032" y="2744"/>
                    <a:chExt cx="1166" cy="1164"/>
                  </a:xfrm>
                </p:grpSpPr>
                <p:sp useBgFill="1">
                  <p:nvSpPr>
                    <p:cNvPr id="20527" name="Rectangle 401"/>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28" name="Line 402"/>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29" name="Line 403"/>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523" name="Group 404"/>
                  <p:cNvGrpSpPr>
                    <a:grpSpLocks/>
                  </p:cNvGrpSpPr>
                  <p:nvPr/>
                </p:nvGrpSpPr>
                <p:grpSpPr bwMode="auto">
                  <a:xfrm>
                    <a:off x="1179" y="1462"/>
                    <a:ext cx="295" cy="296"/>
                    <a:chOff x="4032" y="2744"/>
                    <a:chExt cx="1166" cy="1164"/>
                  </a:xfrm>
                </p:grpSpPr>
                <p:sp useBgFill="1">
                  <p:nvSpPr>
                    <p:cNvPr id="20524" name="Rectangle 405"/>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25" name="Line 406"/>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26" name="Line 407"/>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nvGrpSpPr>
                <p:cNvPr id="20513" name="Group 408"/>
                <p:cNvGrpSpPr>
                  <a:grpSpLocks/>
                </p:cNvGrpSpPr>
                <p:nvPr/>
              </p:nvGrpSpPr>
              <p:grpSpPr bwMode="auto">
                <a:xfrm>
                  <a:off x="884" y="1756"/>
                  <a:ext cx="589" cy="298"/>
                  <a:chOff x="885" y="1462"/>
                  <a:chExt cx="589" cy="298"/>
                </a:xfrm>
              </p:grpSpPr>
              <p:grpSp>
                <p:nvGrpSpPr>
                  <p:cNvPr id="20514" name="Group 409"/>
                  <p:cNvGrpSpPr>
                    <a:grpSpLocks/>
                  </p:cNvGrpSpPr>
                  <p:nvPr/>
                </p:nvGrpSpPr>
                <p:grpSpPr bwMode="auto">
                  <a:xfrm>
                    <a:off x="885" y="1464"/>
                    <a:ext cx="295" cy="296"/>
                    <a:chOff x="4032" y="2744"/>
                    <a:chExt cx="1166" cy="1164"/>
                  </a:xfrm>
                </p:grpSpPr>
                <p:sp useBgFill="1">
                  <p:nvSpPr>
                    <p:cNvPr id="20519" name="Rectangle 410"/>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20" name="Line 411"/>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21" name="Line 412"/>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nvGrpSpPr>
                  <p:cNvPr id="20515" name="Group 413"/>
                  <p:cNvGrpSpPr>
                    <a:grpSpLocks/>
                  </p:cNvGrpSpPr>
                  <p:nvPr/>
                </p:nvGrpSpPr>
                <p:grpSpPr bwMode="auto">
                  <a:xfrm>
                    <a:off x="1179" y="1462"/>
                    <a:ext cx="295" cy="296"/>
                    <a:chOff x="4032" y="2744"/>
                    <a:chExt cx="1166" cy="1164"/>
                  </a:xfrm>
                </p:grpSpPr>
                <p:sp useBgFill="1">
                  <p:nvSpPr>
                    <p:cNvPr id="20516" name="Rectangle 414"/>
                    <p:cNvSpPr>
                      <a:spLocks noChangeArrowheads="1"/>
                    </p:cNvSpPr>
                    <p:nvPr/>
                  </p:nvSpPr>
                  <p:spPr bwMode="auto">
                    <a:xfrm>
                      <a:off x="4037" y="2744"/>
                      <a:ext cx="1161" cy="1161"/>
                    </a:xfrm>
                    <a:prstGeom prst="rect">
                      <a:avLst/>
                    </a:prstGeom>
                    <a:ln w="9525">
                      <a:solidFill>
                        <a:schemeClr val="tx1"/>
                      </a:solidFill>
                      <a:miter lim="800000"/>
                      <a:headEnd/>
                      <a:tailEnd/>
                    </a:ln>
                  </p:spPr>
                  <p:txBody>
                    <a:bodyPr wrap="none" anchor="ctr"/>
                    <a:lstStyle/>
                    <a:p>
                      <a:endParaRPr lang="en-US"/>
                    </a:p>
                  </p:txBody>
                </p:sp>
                <p:sp>
                  <p:nvSpPr>
                    <p:cNvPr id="20517" name="Line 415"/>
                    <p:cNvSpPr>
                      <a:spLocks noChangeShapeType="1"/>
                    </p:cNvSpPr>
                    <p:nvPr/>
                  </p:nvSpPr>
                  <p:spPr bwMode="auto">
                    <a:xfrm flipV="1">
                      <a:off x="4032" y="3316"/>
                      <a:ext cx="1160" cy="8"/>
                    </a:xfrm>
                    <a:prstGeom prst="line">
                      <a:avLst/>
                    </a:prstGeom>
                    <a:noFill/>
                    <a:ln w="9525">
                      <a:solidFill>
                        <a:schemeClr val="tx1"/>
                      </a:solidFill>
                      <a:round/>
                      <a:headEnd/>
                      <a:tailEnd/>
                    </a:ln>
                  </p:spPr>
                  <p:txBody>
                    <a:bodyPr/>
                    <a:lstStyle/>
                    <a:p>
                      <a:endParaRPr lang="en-US"/>
                    </a:p>
                  </p:txBody>
                </p:sp>
                <p:sp>
                  <p:nvSpPr>
                    <p:cNvPr id="20518" name="Line 416"/>
                    <p:cNvSpPr>
                      <a:spLocks noChangeShapeType="1"/>
                    </p:cNvSpPr>
                    <p:nvPr/>
                  </p:nvSpPr>
                  <p:spPr bwMode="auto">
                    <a:xfrm rot="16200000" flipV="1">
                      <a:off x="4039" y="3324"/>
                      <a:ext cx="1160" cy="8"/>
                    </a:xfrm>
                    <a:prstGeom prst="line">
                      <a:avLst/>
                    </a:prstGeom>
                    <a:noFill/>
                    <a:ln w="9525">
                      <a:solidFill>
                        <a:schemeClr val="tx1"/>
                      </a:solidFill>
                      <a:round/>
                      <a:headEnd/>
                      <a:tailEnd/>
                    </a:ln>
                  </p:spPr>
                  <p:txBody>
                    <a:bodyPr/>
                    <a:lstStyle/>
                    <a:p>
                      <a:endParaRPr lang="en-US"/>
                    </a:p>
                  </p:txBody>
                </p:sp>
              </p:grpSp>
            </p:grpSp>
          </p:grpSp>
        </p:grpSp>
      </p:grpSp>
      <p:sp>
        <p:nvSpPr>
          <p:cNvPr id="97911" name="AutoShape 631"/>
          <p:cNvSpPr>
            <a:spLocks noChangeArrowheads="1"/>
          </p:cNvSpPr>
          <p:nvPr/>
        </p:nvSpPr>
        <p:spPr bwMode="auto">
          <a:xfrm>
            <a:off x="1879600" y="1901825"/>
            <a:ext cx="582613" cy="1150938"/>
          </a:xfrm>
          <a:prstGeom prst="roundRect">
            <a:avLst>
              <a:gd name="adj" fmla="val 16667"/>
            </a:avLst>
          </a:prstGeom>
          <a:gradFill rotWithShape="1">
            <a:gsLst>
              <a:gs pos="0">
                <a:srgbClr val="0000FF">
                  <a:alpha val="0"/>
                </a:srgbClr>
              </a:gs>
              <a:gs pos="100000">
                <a:srgbClr val="7474FF"/>
              </a:gs>
            </a:gsLst>
            <a:lin ang="2700000" scaled="1"/>
          </a:gradFill>
          <a:ln w="57150">
            <a:solidFill>
              <a:srgbClr val="0000FF"/>
            </a:solidFill>
            <a:round/>
            <a:headEnd/>
            <a:tailEnd/>
          </a:ln>
        </p:spPr>
        <p:txBody>
          <a:bodyPr wrap="none" anchor="ctr"/>
          <a:lstStyle/>
          <a:p>
            <a:endParaRPr lang="en-US"/>
          </a:p>
        </p:txBody>
      </p:sp>
      <p:sp>
        <p:nvSpPr>
          <p:cNvPr id="97910" name="AutoShape 630"/>
          <p:cNvSpPr>
            <a:spLocks noChangeArrowheads="1"/>
          </p:cNvSpPr>
          <p:nvPr/>
        </p:nvSpPr>
        <p:spPr bwMode="auto">
          <a:xfrm rot="5400000">
            <a:off x="1593056" y="2174082"/>
            <a:ext cx="574675" cy="1182688"/>
          </a:xfrm>
          <a:prstGeom prst="roundRect">
            <a:avLst>
              <a:gd name="adj" fmla="val 16667"/>
            </a:avLst>
          </a:prstGeom>
          <a:gradFill rotWithShape="1">
            <a:gsLst>
              <a:gs pos="0">
                <a:srgbClr val="0000FF">
                  <a:alpha val="0"/>
                </a:srgbClr>
              </a:gs>
              <a:gs pos="100000">
                <a:srgbClr val="7474FF"/>
              </a:gs>
            </a:gsLst>
            <a:lin ang="2700000" scaled="1"/>
          </a:gradFill>
          <a:ln w="57150">
            <a:solidFill>
              <a:srgbClr val="0000FF"/>
            </a:solidFill>
            <a:round/>
            <a:headEnd/>
            <a:tailEnd/>
          </a:ln>
        </p:spPr>
        <p:txBody>
          <a:bodyPr wrap="none" anchor="ctr"/>
          <a:lstStyle/>
          <a:p>
            <a:endParaRPr lang="en-US"/>
          </a:p>
        </p:txBody>
      </p:sp>
      <p:sp>
        <p:nvSpPr>
          <p:cNvPr id="97913" name="Oval 633"/>
          <p:cNvSpPr>
            <a:spLocks noChangeArrowheads="1"/>
          </p:cNvSpPr>
          <p:nvPr/>
        </p:nvSpPr>
        <p:spPr bwMode="auto">
          <a:xfrm>
            <a:off x="1301750" y="2840038"/>
            <a:ext cx="360363" cy="190500"/>
          </a:xfrm>
          <a:prstGeom prst="ellipse">
            <a:avLst/>
          </a:prstGeom>
          <a:solidFill>
            <a:srgbClr val="3333CC">
              <a:alpha val="50195"/>
            </a:srgbClr>
          </a:solidFill>
          <a:ln w="38100">
            <a:solidFill>
              <a:srgbClr val="3333CC"/>
            </a:solidFill>
            <a:round/>
            <a:headEnd/>
            <a:tailEnd/>
          </a:ln>
        </p:spPr>
        <p:txBody>
          <a:bodyPr wrap="none" anchor="ctr"/>
          <a:lstStyle/>
          <a:p>
            <a:endParaRPr lang="en-US"/>
          </a:p>
        </p:txBody>
      </p:sp>
      <p:sp>
        <p:nvSpPr>
          <p:cNvPr id="97914" name="Oval 634"/>
          <p:cNvSpPr>
            <a:spLocks noChangeArrowheads="1"/>
          </p:cNvSpPr>
          <p:nvPr/>
        </p:nvSpPr>
        <p:spPr bwMode="auto">
          <a:xfrm>
            <a:off x="6702425" y="2836863"/>
            <a:ext cx="360363" cy="190500"/>
          </a:xfrm>
          <a:prstGeom prst="ellipse">
            <a:avLst/>
          </a:prstGeom>
          <a:solidFill>
            <a:srgbClr val="3333CC">
              <a:alpha val="50195"/>
            </a:srgbClr>
          </a:solidFill>
          <a:ln w="38100">
            <a:solidFill>
              <a:srgbClr val="3333CC"/>
            </a:solidFill>
            <a:round/>
            <a:headEnd/>
            <a:tailEnd/>
          </a:ln>
        </p:spPr>
        <p:txBody>
          <a:bodyPr wrap="none" anchor="ctr"/>
          <a:lstStyle/>
          <a:p>
            <a:endParaRPr lang="en-US"/>
          </a:p>
        </p:txBody>
      </p:sp>
      <p:sp>
        <p:nvSpPr>
          <p:cNvPr id="97912" name="Freeform 632"/>
          <p:cNvSpPr>
            <a:spLocks/>
          </p:cNvSpPr>
          <p:nvPr/>
        </p:nvSpPr>
        <p:spPr bwMode="auto">
          <a:xfrm>
            <a:off x="1593850" y="2157413"/>
            <a:ext cx="608013" cy="627062"/>
          </a:xfrm>
          <a:custGeom>
            <a:avLst/>
            <a:gdLst>
              <a:gd name="T0" fmla="*/ 0 w 486"/>
              <a:gd name="T1" fmla="*/ 2147483647 h 561"/>
              <a:gd name="T2" fmla="*/ 2147483647 w 486"/>
              <a:gd name="T3" fmla="*/ 2147483647 h 561"/>
              <a:gd name="T4" fmla="*/ 2147483647 w 486"/>
              <a:gd name="T5" fmla="*/ 0 h 561"/>
              <a:gd name="T6" fmla="*/ 0 60000 65536"/>
              <a:gd name="T7" fmla="*/ 0 60000 65536"/>
              <a:gd name="T8" fmla="*/ 0 60000 65536"/>
              <a:gd name="T9" fmla="*/ 0 w 486"/>
              <a:gd name="T10" fmla="*/ 0 h 561"/>
              <a:gd name="T11" fmla="*/ 486 w 486"/>
              <a:gd name="T12" fmla="*/ 561 h 561"/>
            </a:gdLst>
            <a:ahLst/>
            <a:cxnLst>
              <a:cxn ang="T6">
                <a:pos x="T0" y="T1"/>
              </a:cxn>
              <a:cxn ang="T7">
                <a:pos x="T2" y="T3"/>
              </a:cxn>
              <a:cxn ang="T8">
                <a:pos x="T4" y="T5"/>
              </a:cxn>
            </a:cxnLst>
            <a:rect l="T9" t="T10" r="T11" b="T12"/>
            <a:pathLst>
              <a:path w="486" h="561">
                <a:moveTo>
                  <a:pt x="0" y="559"/>
                </a:moveTo>
                <a:lnTo>
                  <a:pt x="481" y="561"/>
                </a:lnTo>
                <a:lnTo>
                  <a:pt x="486" y="0"/>
                </a:lnTo>
              </a:path>
            </a:pathLst>
          </a:custGeom>
          <a:noFill/>
          <a:ln w="28575">
            <a:solidFill>
              <a:schemeClr val="bg1"/>
            </a:solidFill>
            <a:prstDash val="dash"/>
            <a:round/>
            <a:headEnd/>
            <a:tailEnd type="triangle" w="lg" len="med"/>
          </a:ln>
        </p:spPr>
        <p:txBody>
          <a:bodyPr/>
          <a:lstStyle/>
          <a:p>
            <a:endParaRPr lang="en-US"/>
          </a:p>
        </p:txBody>
      </p:sp>
      <p:sp>
        <p:nvSpPr>
          <p:cNvPr id="97901" name="Oval 621"/>
          <p:cNvSpPr>
            <a:spLocks noChangeArrowheads="1"/>
          </p:cNvSpPr>
          <p:nvPr/>
        </p:nvSpPr>
        <p:spPr bwMode="auto">
          <a:xfrm>
            <a:off x="1604963" y="2909888"/>
            <a:ext cx="31750" cy="30162"/>
          </a:xfrm>
          <a:prstGeom prst="ellipse">
            <a:avLst/>
          </a:prstGeom>
          <a:solidFill>
            <a:schemeClr val="tx1"/>
          </a:solidFill>
          <a:ln w="3175">
            <a:solidFill>
              <a:schemeClr val="tx1"/>
            </a:solidFill>
            <a:round/>
            <a:headEnd/>
            <a:tailEnd/>
          </a:ln>
        </p:spPr>
        <p:txBody>
          <a:bodyPr wrap="none" anchor="ctr"/>
          <a:lstStyle/>
          <a:p>
            <a:endParaRPr lang="en-US"/>
          </a:p>
        </p:txBody>
      </p:sp>
      <p:sp>
        <p:nvSpPr>
          <p:cNvPr id="97902" name="Oval 622"/>
          <p:cNvSpPr>
            <a:spLocks noChangeArrowheads="1"/>
          </p:cNvSpPr>
          <p:nvPr/>
        </p:nvSpPr>
        <p:spPr bwMode="auto">
          <a:xfrm>
            <a:off x="2170113" y="2909888"/>
            <a:ext cx="31750" cy="30162"/>
          </a:xfrm>
          <a:prstGeom prst="ellipse">
            <a:avLst/>
          </a:prstGeom>
          <a:solidFill>
            <a:schemeClr val="tx1"/>
          </a:solidFill>
          <a:ln w="3175">
            <a:solidFill>
              <a:schemeClr val="tx1"/>
            </a:solidFill>
            <a:round/>
            <a:headEnd/>
            <a:tailEnd/>
          </a:ln>
        </p:spPr>
        <p:txBody>
          <a:bodyPr wrap="none" anchor="ctr"/>
          <a:lstStyle/>
          <a:p>
            <a:endParaRPr lang="en-US"/>
          </a:p>
        </p:txBody>
      </p:sp>
      <p:sp>
        <p:nvSpPr>
          <p:cNvPr id="97908" name="Line 628"/>
          <p:cNvSpPr>
            <a:spLocks noChangeShapeType="1"/>
          </p:cNvSpPr>
          <p:nvPr/>
        </p:nvSpPr>
        <p:spPr bwMode="auto">
          <a:xfrm flipV="1">
            <a:off x="1636713" y="2924175"/>
            <a:ext cx="517525" cy="1588"/>
          </a:xfrm>
          <a:prstGeom prst="line">
            <a:avLst/>
          </a:prstGeom>
          <a:noFill/>
          <a:ln w="9525">
            <a:solidFill>
              <a:schemeClr val="tx1"/>
            </a:solidFill>
            <a:round/>
            <a:headEnd/>
            <a:tailEnd type="triangle" w="med" len="med"/>
          </a:ln>
        </p:spPr>
        <p:txBody>
          <a:bodyPr/>
          <a:lstStyle/>
          <a:p>
            <a:endParaRPr lang="en-US"/>
          </a:p>
        </p:txBody>
      </p:sp>
      <p:sp>
        <p:nvSpPr>
          <p:cNvPr id="97903" name="Oval 623"/>
          <p:cNvSpPr>
            <a:spLocks noChangeArrowheads="1"/>
          </p:cNvSpPr>
          <p:nvPr/>
        </p:nvSpPr>
        <p:spPr bwMode="auto">
          <a:xfrm>
            <a:off x="2354263" y="2546350"/>
            <a:ext cx="31750" cy="30163"/>
          </a:xfrm>
          <a:prstGeom prst="ellipse">
            <a:avLst/>
          </a:prstGeom>
          <a:solidFill>
            <a:schemeClr val="tx1"/>
          </a:solidFill>
          <a:ln w="3175">
            <a:solidFill>
              <a:schemeClr val="tx1"/>
            </a:solidFill>
            <a:round/>
            <a:headEnd/>
            <a:tailEnd/>
          </a:ln>
        </p:spPr>
        <p:txBody>
          <a:bodyPr wrap="none" anchor="ctr"/>
          <a:lstStyle/>
          <a:p>
            <a:endParaRPr lang="en-US"/>
          </a:p>
        </p:txBody>
      </p:sp>
      <p:sp>
        <p:nvSpPr>
          <p:cNvPr id="97904" name="Oval 624"/>
          <p:cNvSpPr>
            <a:spLocks noChangeArrowheads="1"/>
          </p:cNvSpPr>
          <p:nvPr/>
        </p:nvSpPr>
        <p:spPr bwMode="auto">
          <a:xfrm>
            <a:off x="2352675" y="2200275"/>
            <a:ext cx="31750" cy="30163"/>
          </a:xfrm>
          <a:prstGeom prst="ellipse">
            <a:avLst/>
          </a:prstGeom>
          <a:solidFill>
            <a:schemeClr val="tx1"/>
          </a:solidFill>
          <a:ln w="3175">
            <a:solidFill>
              <a:schemeClr val="tx1"/>
            </a:solidFill>
            <a:round/>
            <a:headEnd/>
            <a:tailEnd/>
          </a:ln>
        </p:spPr>
        <p:txBody>
          <a:bodyPr wrap="none" anchor="ctr"/>
          <a:lstStyle/>
          <a:p>
            <a:endParaRPr lang="en-US"/>
          </a:p>
        </p:txBody>
      </p:sp>
      <p:sp>
        <p:nvSpPr>
          <p:cNvPr id="97909" name="Line 629"/>
          <p:cNvSpPr>
            <a:spLocks noChangeShapeType="1"/>
          </p:cNvSpPr>
          <p:nvPr/>
        </p:nvSpPr>
        <p:spPr bwMode="auto">
          <a:xfrm flipV="1">
            <a:off x="2368550" y="2239963"/>
            <a:ext cx="0" cy="287337"/>
          </a:xfrm>
          <a:prstGeom prst="line">
            <a:avLst/>
          </a:prstGeom>
          <a:noFill/>
          <a:ln w="9525">
            <a:solidFill>
              <a:schemeClr val="tx1"/>
            </a:solidFill>
            <a:round/>
            <a:headEnd/>
            <a:tailEnd type="triangle" w="med" len="med"/>
          </a:ln>
        </p:spPr>
        <p:txBody>
          <a:bodyPr/>
          <a:lstStyle/>
          <a:p>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3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730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7309">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730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748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746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79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7295"/>
                                        </p:tgtEl>
                                        <p:attrNameLst>
                                          <p:attrName>style.visibility</p:attrName>
                                        </p:attrNameLst>
                                      </p:cBhvr>
                                      <p:to>
                                        <p:strVal val="visible"/>
                                      </p:to>
                                    </p:set>
                                    <p:animEffect transition="in" filter="fade">
                                      <p:cBhvr>
                                        <p:cTn id="27" dur="500"/>
                                        <p:tgtEl>
                                          <p:spTgt spid="97295"/>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97309">
                                            <p:txEl>
                                              <p:pRg st="3" end="3"/>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97309">
                                            <p:txEl>
                                              <p:pRg st="4" end="4"/>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7910"/>
                                        </p:tgtEl>
                                        <p:attrNameLst>
                                          <p:attrName>style.visibility</p:attrName>
                                        </p:attrNameLst>
                                      </p:cBhvr>
                                      <p:to>
                                        <p:strVal val="visible"/>
                                      </p:to>
                                    </p:set>
                                    <p:animEffect transition="in" filter="fade">
                                      <p:cBhvr>
                                        <p:cTn id="38" dur="500"/>
                                        <p:tgtEl>
                                          <p:spTgt spid="9791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97911"/>
                                        </p:tgtEl>
                                        <p:attrNameLst>
                                          <p:attrName>style.visibility</p:attrName>
                                        </p:attrNameLst>
                                      </p:cBhvr>
                                      <p:to>
                                        <p:strVal val="visible"/>
                                      </p:to>
                                    </p:set>
                                    <p:animEffect transition="in" filter="fade">
                                      <p:cBhvr>
                                        <p:cTn id="41" dur="500"/>
                                        <p:tgtEl>
                                          <p:spTgt spid="9791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7912"/>
                                        </p:tgtEl>
                                        <p:attrNameLst>
                                          <p:attrName>style.visibility</p:attrName>
                                        </p:attrNameLst>
                                      </p:cBhvr>
                                      <p:to>
                                        <p:strVal val="visible"/>
                                      </p:to>
                                    </p:set>
                                    <p:animEffect transition="in" filter="fade">
                                      <p:cBhvr>
                                        <p:cTn id="44" dur="500"/>
                                        <p:tgtEl>
                                          <p:spTgt spid="97912"/>
                                        </p:tgtEl>
                                      </p:cBhvr>
                                    </p:animEffect>
                                  </p:childTnLst>
                                </p:cTn>
                              </p:par>
                            </p:childTnLst>
                          </p:cTn>
                        </p:par>
                        <p:par>
                          <p:cTn id="45" fill="hold">
                            <p:stCondLst>
                              <p:cond delay="500"/>
                            </p:stCondLst>
                            <p:childTnLst>
                              <p:par>
                                <p:cTn id="46" presetID="1" presetClass="entr" presetSubtype="0" fill="hold" grpId="0" nodeType="afterEffect">
                                  <p:stCondLst>
                                    <p:cond delay="1000"/>
                                  </p:stCondLst>
                                  <p:childTnLst>
                                    <p:set>
                                      <p:cBhvr>
                                        <p:cTn id="47" dur="1" fill="hold">
                                          <p:stCondLst>
                                            <p:cond delay="0"/>
                                          </p:stCondLst>
                                        </p:cTn>
                                        <p:tgtEl>
                                          <p:spTgt spid="97901"/>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9790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97908"/>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97903"/>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97909"/>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97904"/>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97306">
                                            <p:txEl>
                                              <p:pRg st="0" end="0"/>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97306">
                                            <p:txEl>
                                              <p:pRg st="1" end="1"/>
                                            </p:txEl>
                                          </p:spTgt>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2"/>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97897"/>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20673"/>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97485"/>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97486"/>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97296"/>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97914"/>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97306">
                                            <p:txEl>
                                              <p:pRg st="3" end="3"/>
                                            </p:txEl>
                                          </p:spTgt>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9730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489" grpId="0" animBg="1"/>
      <p:bldP spid="97307" grpId="0" animBg="1"/>
      <p:bldP spid="97308" grpId="0" animBg="1"/>
      <p:bldP spid="97460" grpId="0" animBg="1"/>
      <p:bldP spid="97485" grpId="0" animBg="1"/>
      <p:bldP spid="97486" grpId="0" animBg="1"/>
      <p:bldP spid="97911" grpId="0" animBg="1"/>
      <p:bldP spid="97910" grpId="0" animBg="1"/>
      <p:bldP spid="97913" grpId="0" animBg="1"/>
      <p:bldP spid="97914" grpId="0" animBg="1"/>
      <p:bldP spid="97912" grpId="0" animBg="1"/>
      <p:bldP spid="97901" grpId="0" animBg="1"/>
      <p:bldP spid="97902" grpId="0" animBg="1"/>
      <p:bldP spid="97908" grpId="0" animBg="1"/>
      <p:bldP spid="97903" grpId="0" animBg="1"/>
      <p:bldP spid="97904" grpId="0" animBg="1"/>
      <p:bldP spid="9790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28638" y="649288"/>
            <a:ext cx="8229600" cy="911225"/>
          </a:xfrm>
        </p:spPr>
        <p:txBody>
          <a:bodyPr/>
          <a:lstStyle/>
          <a:p>
            <a:pPr algn="l" eaLnBrk="1" hangingPunct="1"/>
            <a:r>
              <a:rPr lang="en-US" sz="3200" smtClean="0"/>
              <a:t>Example</a:t>
            </a:r>
          </a:p>
        </p:txBody>
      </p:sp>
      <p:sp>
        <p:nvSpPr>
          <p:cNvPr id="21507" name="Text Box 3"/>
          <p:cNvSpPr txBox="1">
            <a:spLocks noChangeArrowheads="1"/>
          </p:cNvSpPr>
          <p:nvPr/>
        </p:nvSpPr>
        <p:spPr bwMode="auto">
          <a:xfrm>
            <a:off x="3311525" y="2781300"/>
            <a:ext cx="2376488" cy="366713"/>
          </a:xfrm>
          <a:prstGeom prst="rect">
            <a:avLst/>
          </a:prstGeom>
          <a:noFill/>
          <a:ln w="9525">
            <a:noFill/>
            <a:miter lim="800000"/>
            <a:headEnd/>
            <a:tailEnd/>
          </a:ln>
        </p:spPr>
        <p:txBody>
          <a:bodyPr>
            <a:spAutoFit/>
          </a:bodyPr>
          <a:lstStyle/>
          <a:p>
            <a:pPr>
              <a:spcBef>
                <a:spcPct val="50000"/>
              </a:spcBef>
            </a:pPr>
            <a:endParaRPr lang="en-US"/>
          </a:p>
        </p:txBody>
      </p:sp>
      <p:sp>
        <p:nvSpPr>
          <p:cNvPr id="92164" name="AutoShape 4"/>
          <p:cNvSpPr>
            <a:spLocks noChangeArrowheads="1"/>
          </p:cNvSpPr>
          <p:nvPr/>
        </p:nvSpPr>
        <p:spPr bwMode="auto">
          <a:xfrm>
            <a:off x="2646363" y="1671638"/>
            <a:ext cx="2825750" cy="3000375"/>
          </a:xfrm>
          <a:prstGeom prst="roundRect">
            <a:avLst>
              <a:gd name="adj" fmla="val 16667"/>
            </a:avLst>
          </a:prstGeom>
          <a:gradFill rotWithShape="1">
            <a:gsLst>
              <a:gs pos="0">
                <a:srgbClr val="282876"/>
              </a:gs>
              <a:gs pos="100000">
                <a:srgbClr val="5757FF">
                  <a:alpha val="82999"/>
                </a:srgbClr>
              </a:gs>
            </a:gsLst>
            <a:lin ang="0" scaled="1"/>
          </a:gradFill>
          <a:ln w="9525">
            <a:noFill/>
            <a:round/>
            <a:headEnd/>
            <a:tailEnd/>
          </a:ln>
        </p:spPr>
        <p:txBody>
          <a:bodyPr wrap="none" anchor="ctr"/>
          <a:lstStyle/>
          <a:p>
            <a:r>
              <a:rPr lang="en-US" b="1">
                <a:solidFill>
                  <a:schemeClr val="bg1"/>
                </a:solidFill>
              </a:rPr>
              <a:t>while(*){</a:t>
            </a:r>
          </a:p>
          <a:p>
            <a:r>
              <a:rPr lang="en-US" b="1">
                <a:solidFill>
                  <a:schemeClr val="bg1"/>
                </a:solidFill>
              </a:rPr>
              <a:t>1: if (p</a:t>
            </a:r>
            <a:r>
              <a:rPr lang="en-US" b="1" baseline="-25000">
                <a:solidFill>
                  <a:schemeClr val="bg1"/>
                </a:solidFill>
              </a:rPr>
              <a:t>1</a:t>
            </a:r>
            <a:r>
              <a:rPr lang="en-US" b="1">
                <a:solidFill>
                  <a:schemeClr val="bg1"/>
                </a:solidFill>
              </a:rPr>
              <a:t>) lock();</a:t>
            </a:r>
          </a:p>
          <a:p>
            <a:r>
              <a:rPr lang="en-US" b="1">
                <a:solidFill>
                  <a:schemeClr val="bg1"/>
                </a:solidFill>
              </a:rPr>
              <a:t>   if (p</a:t>
            </a:r>
            <a:r>
              <a:rPr lang="en-US" b="1" baseline="-25000">
                <a:solidFill>
                  <a:schemeClr val="bg1"/>
                </a:solidFill>
              </a:rPr>
              <a:t>1</a:t>
            </a:r>
            <a:r>
              <a:rPr lang="en-US" b="1">
                <a:solidFill>
                  <a:schemeClr val="bg1"/>
                </a:solidFill>
              </a:rPr>
              <a:t>) unlock();</a:t>
            </a:r>
          </a:p>
          <a:p>
            <a:r>
              <a:rPr lang="en-US" b="1">
                <a:solidFill>
                  <a:schemeClr val="bg1"/>
                </a:solidFill>
              </a:rPr>
              <a:t>           …</a:t>
            </a:r>
          </a:p>
          <a:p>
            <a:r>
              <a:rPr lang="en-US" b="1">
                <a:solidFill>
                  <a:schemeClr val="bg1"/>
                </a:solidFill>
              </a:rPr>
              <a:t>2: if (p</a:t>
            </a:r>
            <a:r>
              <a:rPr lang="en-US" b="1" baseline="-25000">
                <a:solidFill>
                  <a:schemeClr val="bg1"/>
                </a:solidFill>
              </a:rPr>
              <a:t>2</a:t>
            </a:r>
            <a:r>
              <a:rPr lang="en-US" b="1">
                <a:solidFill>
                  <a:schemeClr val="bg1"/>
                </a:solidFill>
              </a:rPr>
              <a:t>) lock();</a:t>
            </a:r>
          </a:p>
          <a:p>
            <a:r>
              <a:rPr lang="en-US" b="1">
                <a:solidFill>
                  <a:schemeClr val="bg1"/>
                </a:solidFill>
              </a:rPr>
              <a:t>   if (p</a:t>
            </a:r>
            <a:r>
              <a:rPr lang="en-US" b="1" baseline="-25000">
                <a:solidFill>
                  <a:schemeClr val="bg1"/>
                </a:solidFill>
              </a:rPr>
              <a:t>2</a:t>
            </a:r>
            <a:r>
              <a:rPr lang="en-US" b="1">
                <a:solidFill>
                  <a:schemeClr val="bg1"/>
                </a:solidFill>
              </a:rPr>
              <a:t>) unlock();</a:t>
            </a:r>
          </a:p>
          <a:p>
            <a:r>
              <a:rPr lang="en-US" b="1">
                <a:solidFill>
                  <a:schemeClr val="bg1"/>
                </a:solidFill>
              </a:rPr>
              <a:t>           …</a:t>
            </a:r>
          </a:p>
          <a:p>
            <a:r>
              <a:rPr lang="en-US" b="1">
                <a:solidFill>
                  <a:schemeClr val="bg1"/>
                </a:solidFill>
              </a:rPr>
              <a:t>n: if (p</a:t>
            </a:r>
            <a:r>
              <a:rPr lang="en-US" baseline="-25000">
                <a:solidFill>
                  <a:schemeClr val="bg1"/>
                </a:solidFill>
                <a:latin typeface="Lucida Sans Unicode" pitchFamily="34" charset="0"/>
              </a:rPr>
              <a:t>n</a:t>
            </a:r>
            <a:r>
              <a:rPr lang="en-US" b="1">
                <a:solidFill>
                  <a:schemeClr val="bg1"/>
                </a:solidFill>
              </a:rPr>
              <a:t>) lock();</a:t>
            </a:r>
          </a:p>
          <a:p>
            <a:r>
              <a:rPr lang="en-US" b="1">
                <a:solidFill>
                  <a:schemeClr val="bg1"/>
                </a:solidFill>
              </a:rPr>
              <a:t>   if (p</a:t>
            </a:r>
            <a:r>
              <a:rPr lang="en-US" baseline="-25000">
                <a:solidFill>
                  <a:schemeClr val="bg1"/>
                </a:solidFill>
                <a:latin typeface="Lucida Sans Unicode" pitchFamily="34" charset="0"/>
              </a:rPr>
              <a:t>n</a:t>
            </a:r>
            <a:r>
              <a:rPr lang="en-US" b="1">
                <a:solidFill>
                  <a:schemeClr val="bg1"/>
                </a:solidFill>
              </a:rPr>
              <a:t>) unlock();</a:t>
            </a:r>
          </a:p>
          <a:p>
            <a:r>
              <a:rPr lang="en-US" b="1">
                <a:solidFill>
                  <a:schemeClr val="bg1"/>
                </a:solidFill>
              </a:rPr>
              <a:t>}</a:t>
            </a:r>
            <a:r>
              <a:rPr lang="en-US">
                <a:solidFill>
                  <a:schemeClr val="bg1"/>
                </a:solidFill>
                <a:latin typeface="Lucida Sans Unicode" pitchFamily="34" charset="0"/>
              </a:rPr>
              <a:t>                                     </a:t>
            </a:r>
          </a:p>
        </p:txBody>
      </p:sp>
      <p:sp>
        <p:nvSpPr>
          <p:cNvPr id="92165" name="Rectangle 5"/>
          <p:cNvSpPr>
            <a:spLocks noChangeArrowheads="1"/>
          </p:cNvSpPr>
          <p:nvPr/>
        </p:nvSpPr>
        <p:spPr bwMode="auto">
          <a:xfrm>
            <a:off x="85725" y="3201988"/>
            <a:ext cx="2339975" cy="708025"/>
          </a:xfrm>
          <a:prstGeom prst="rect">
            <a:avLst/>
          </a:prstGeom>
          <a:noFill/>
          <a:ln w="38100">
            <a:solidFill>
              <a:srgbClr val="333399"/>
            </a:solidFill>
            <a:miter lim="800000"/>
            <a:headEnd/>
            <a:tailEnd/>
          </a:ln>
        </p:spPr>
        <p:txBody>
          <a:bodyPr wrap="none" anchor="ctr"/>
          <a:lstStyle/>
          <a:p>
            <a:pPr algn="ctr"/>
            <a:r>
              <a:rPr lang="en-US">
                <a:solidFill>
                  <a:srgbClr val="003399"/>
                </a:solidFill>
                <a:latin typeface="Lucida Sans Unicode" pitchFamily="34" charset="0"/>
              </a:rPr>
              <a:t>Only track </a:t>
            </a:r>
            <a:r>
              <a:rPr lang="en-US" b="1" i="1">
                <a:solidFill>
                  <a:srgbClr val="649600"/>
                </a:solidFill>
                <a:latin typeface="Lucida Sans Unicode" pitchFamily="34" charset="0"/>
              </a:rPr>
              <a:t>lock</a:t>
            </a:r>
          </a:p>
        </p:txBody>
      </p:sp>
      <p:sp>
        <p:nvSpPr>
          <p:cNvPr id="92167" name="Rectangle 7"/>
          <p:cNvSpPr>
            <a:spLocks noChangeArrowheads="1"/>
          </p:cNvSpPr>
          <p:nvPr/>
        </p:nvSpPr>
        <p:spPr bwMode="auto">
          <a:xfrm>
            <a:off x="22225" y="4916488"/>
            <a:ext cx="4814888" cy="1574800"/>
          </a:xfrm>
          <a:prstGeom prst="rect">
            <a:avLst/>
          </a:prstGeom>
          <a:noFill/>
          <a:ln w="9525">
            <a:noFill/>
            <a:miter lim="800000"/>
            <a:headEnd/>
            <a:tailEnd/>
          </a:ln>
        </p:spPr>
        <p:txBody>
          <a:bodyPr/>
          <a:lstStyle/>
          <a:p>
            <a:pPr marL="457200" indent="-457200">
              <a:spcBef>
                <a:spcPct val="20000"/>
              </a:spcBef>
            </a:pPr>
            <a:r>
              <a:rPr lang="en-US" sz="2000" b="1">
                <a:solidFill>
                  <a:schemeClr val="accent2"/>
                </a:solidFill>
                <a:latin typeface="Lucida Sans Unicode" pitchFamily="34" charset="0"/>
              </a:rPr>
              <a:t>    </a:t>
            </a:r>
            <a:r>
              <a:rPr lang="en-US" sz="2400" b="1">
                <a:solidFill>
                  <a:schemeClr val="accent2"/>
                </a:solidFill>
                <a:latin typeface="Lucida Sans Unicode" pitchFamily="34" charset="0"/>
              </a:rPr>
              <a:t>Bogus Counterexample</a:t>
            </a:r>
          </a:p>
          <a:p>
            <a:pPr marL="838200" lvl="1" indent="-381000">
              <a:spcBef>
                <a:spcPct val="20000"/>
              </a:spcBef>
              <a:buFontTx/>
              <a:buChar char="–"/>
            </a:pPr>
            <a:r>
              <a:rPr lang="en-US" sz="2000" b="1">
                <a:solidFill>
                  <a:schemeClr val="accent2"/>
                </a:solidFill>
                <a:latin typeface="Lucida Sans Unicode" pitchFamily="34" charset="0"/>
              </a:rPr>
              <a:t>Must </a:t>
            </a:r>
            <a:r>
              <a:rPr lang="en-US" sz="2000" b="1" i="1">
                <a:solidFill>
                  <a:srgbClr val="CC00CC"/>
                </a:solidFill>
                <a:latin typeface="Lucida Sans Unicode" pitchFamily="34" charset="0"/>
              </a:rPr>
              <a:t>correlate</a:t>
            </a:r>
            <a:r>
              <a:rPr lang="en-US" sz="2000" b="1">
                <a:solidFill>
                  <a:schemeClr val="accent2"/>
                </a:solidFill>
                <a:latin typeface="Lucida Sans Unicode" pitchFamily="34" charset="0"/>
              </a:rPr>
              <a:t> branches</a:t>
            </a:r>
          </a:p>
        </p:txBody>
      </p:sp>
      <p:grpSp>
        <p:nvGrpSpPr>
          <p:cNvPr id="2" name="Group 8"/>
          <p:cNvGrpSpPr>
            <a:grpSpLocks/>
          </p:cNvGrpSpPr>
          <p:nvPr/>
        </p:nvGrpSpPr>
        <p:grpSpPr bwMode="auto">
          <a:xfrm>
            <a:off x="5283200" y="1795463"/>
            <a:ext cx="1846263" cy="1117600"/>
            <a:chOff x="3581" y="1472"/>
            <a:chExt cx="1163" cy="704"/>
          </a:xfrm>
        </p:grpSpPr>
        <p:grpSp>
          <p:nvGrpSpPr>
            <p:cNvPr id="21522" name="Group 9"/>
            <p:cNvGrpSpPr>
              <a:grpSpLocks/>
            </p:cNvGrpSpPr>
            <p:nvPr/>
          </p:nvGrpSpPr>
          <p:grpSpPr bwMode="auto">
            <a:xfrm>
              <a:off x="3581" y="1803"/>
              <a:ext cx="1163" cy="373"/>
              <a:chOff x="2626" y="2281"/>
              <a:chExt cx="2512" cy="910"/>
            </a:xfrm>
          </p:grpSpPr>
          <p:sp>
            <p:nvSpPr>
              <p:cNvPr id="21530" name="Oval 10"/>
              <p:cNvSpPr>
                <a:spLocks noChangeArrowheads="1"/>
              </p:cNvSpPr>
              <p:nvPr/>
            </p:nvSpPr>
            <p:spPr bwMode="auto">
              <a:xfrm>
                <a:off x="3649" y="2711"/>
                <a:ext cx="480" cy="480"/>
              </a:xfrm>
              <a:prstGeom prst="ellipse">
                <a:avLst/>
              </a:prstGeom>
              <a:gradFill rotWithShape="0">
                <a:gsLst>
                  <a:gs pos="0">
                    <a:srgbClr val="FF0000"/>
                  </a:gs>
                  <a:gs pos="100000">
                    <a:srgbClr val="FF5D5D"/>
                  </a:gs>
                </a:gsLst>
                <a:lin ang="2700000" scaled="1"/>
              </a:gradFill>
              <a:ln w="25400">
                <a:noFill/>
                <a:round/>
                <a:headEnd/>
                <a:tailEnd/>
              </a:ln>
            </p:spPr>
            <p:txBody>
              <a:bodyPr anchor="ctr">
                <a:spAutoFit/>
              </a:bodyPr>
              <a:lstStyle/>
              <a:p>
                <a:endParaRPr lang="en-US"/>
              </a:p>
            </p:txBody>
          </p:sp>
          <p:cxnSp>
            <p:nvCxnSpPr>
              <p:cNvPr id="21531" name="AutoShape 11"/>
              <p:cNvCxnSpPr>
                <a:cxnSpLocks noChangeShapeType="1"/>
                <a:stCxn id="21525" idx="4"/>
                <a:endCxn id="21530" idx="6"/>
              </p:cNvCxnSpPr>
              <p:nvPr/>
            </p:nvCxnSpPr>
            <p:spPr bwMode="auto">
              <a:xfrm rot="5400000">
                <a:off x="4016" y="2394"/>
                <a:ext cx="670" cy="443"/>
              </a:xfrm>
              <a:prstGeom prst="curvedConnector2">
                <a:avLst/>
              </a:prstGeom>
              <a:noFill/>
              <a:ln w="15875">
                <a:solidFill>
                  <a:schemeClr val="tx1"/>
                </a:solidFill>
                <a:round/>
                <a:headEnd/>
                <a:tailEnd type="triangle" w="med" len="lg"/>
              </a:ln>
            </p:spPr>
          </p:cxnSp>
          <p:cxnSp>
            <p:nvCxnSpPr>
              <p:cNvPr id="21532" name="AutoShape 12"/>
              <p:cNvCxnSpPr>
                <a:cxnSpLocks noChangeShapeType="1"/>
                <a:stCxn id="21524" idx="4"/>
                <a:endCxn id="21530" idx="2"/>
              </p:cNvCxnSpPr>
              <p:nvPr/>
            </p:nvCxnSpPr>
            <p:spPr bwMode="auto">
              <a:xfrm rot="16200000" flipH="1">
                <a:off x="3104" y="2405"/>
                <a:ext cx="670" cy="421"/>
              </a:xfrm>
              <a:prstGeom prst="curvedConnector2">
                <a:avLst/>
              </a:prstGeom>
              <a:noFill/>
              <a:ln w="15875">
                <a:solidFill>
                  <a:schemeClr val="tx1"/>
                </a:solidFill>
                <a:round/>
                <a:headEnd/>
                <a:tailEnd type="triangle" w="med" len="lg"/>
              </a:ln>
            </p:spPr>
          </p:cxnSp>
          <p:sp>
            <p:nvSpPr>
              <p:cNvPr id="21533" name="Text Box 13"/>
              <p:cNvSpPr txBox="1">
                <a:spLocks noChangeArrowheads="1"/>
              </p:cNvSpPr>
              <p:nvPr/>
            </p:nvSpPr>
            <p:spPr bwMode="auto">
              <a:xfrm>
                <a:off x="2626" y="2649"/>
                <a:ext cx="769" cy="371"/>
              </a:xfrm>
              <a:prstGeom prst="rect">
                <a:avLst/>
              </a:prstGeom>
              <a:noFill/>
              <a:ln w="9525">
                <a:noFill/>
                <a:miter lim="800000"/>
                <a:headEnd/>
                <a:tailEnd/>
              </a:ln>
            </p:spPr>
            <p:txBody>
              <a:bodyPr>
                <a:spAutoFit/>
              </a:bodyPr>
              <a:lstStyle/>
              <a:p>
                <a:pPr algn="ctr" eaLnBrk="0" hangingPunct="0">
                  <a:lnSpc>
                    <a:spcPct val="70000"/>
                  </a:lnSpc>
                  <a:spcBef>
                    <a:spcPct val="70000"/>
                  </a:spcBef>
                </a:pPr>
                <a:endParaRPr kumimoji="1" lang="en-US" sz="1400" b="1" i="1">
                  <a:latin typeface="Arial" charset="0"/>
                  <a:sym typeface="Wingdings" pitchFamily="2" charset="2"/>
                </a:endParaRPr>
              </a:p>
            </p:txBody>
          </p:sp>
          <p:sp>
            <p:nvSpPr>
              <p:cNvPr id="21534" name="Text Box 14"/>
              <p:cNvSpPr txBox="1">
                <a:spLocks noChangeArrowheads="1"/>
              </p:cNvSpPr>
              <p:nvPr/>
            </p:nvSpPr>
            <p:spPr bwMode="auto">
              <a:xfrm>
                <a:off x="4369" y="2649"/>
                <a:ext cx="769" cy="371"/>
              </a:xfrm>
              <a:prstGeom prst="rect">
                <a:avLst/>
              </a:prstGeom>
              <a:noFill/>
              <a:ln w="9525">
                <a:noFill/>
                <a:miter lim="800000"/>
                <a:headEnd/>
                <a:tailEnd/>
              </a:ln>
            </p:spPr>
            <p:txBody>
              <a:bodyPr>
                <a:spAutoFit/>
              </a:bodyPr>
              <a:lstStyle/>
              <a:p>
                <a:pPr algn="ctr" eaLnBrk="0" hangingPunct="0">
                  <a:lnSpc>
                    <a:spcPct val="70000"/>
                  </a:lnSpc>
                  <a:spcBef>
                    <a:spcPct val="70000"/>
                  </a:spcBef>
                </a:pPr>
                <a:endParaRPr kumimoji="1" lang="en-US" sz="1400" b="1" i="1">
                  <a:latin typeface="Arial" charset="0"/>
                  <a:sym typeface="Wingdings" pitchFamily="2" charset="2"/>
                </a:endParaRPr>
              </a:p>
            </p:txBody>
          </p:sp>
        </p:grpSp>
        <p:grpSp>
          <p:nvGrpSpPr>
            <p:cNvPr id="21523" name="Group 15"/>
            <p:cNvGrpSpPr>
              <a:grpSpLocks/>
            </p:cNvGrpSpPr>
            <p:nvPr/>
          </p:nvGrpSpPr>
          <p:grpSpPr bwMode="auto">
            <a:xfrm>
              <a:off x="3777" y="1472"/>
              <a:ext cx="772" cy="531"/>
              <a:chOff x="2988" y="1463"/>
              <a:chExt cx="1824" cy="1380"/>
            </a:xfrm>
          </p:grpSpPr>
          <p:sp>
            <p:nvSpPr>
              <p:cNvPr id="21524" name="Oval 16"/>
              <p:cNvSpPr>
                <a:spLocks noChangeArrowheads="1"/>
              </p:cNvSpPr>
              <p:nvPr/>
            </p:nvSpPr>
            <p:spPr bwMode="auto">
              <a:xfrm>
                <a:off x="2988" y="1793"/>
                <a:ext cx="480" cy="480"/>
              </a:xfrm>
              <a:prstGeom prst="ellipse">
                <a:avLst/>
              </a:prstGeom>
              <a:noFill/>
              <a:ln w="25400">
                <a:solidFill>
                  <a:schemeClr val="tx1"/>
                </a:solidFill>
                <a:round/>
                <a:headEnd/>
                <a:tailEnd/>
              </a:ln>
            </p:spPr>
            <p:txBody>
              <a:bodyPr lIns="0" rIns="0" anchor="ctr"/>
              <a:lstStyle/>
              <a:p>
                <a:pPr algn="ctr" eaLnBrk="0" hangingPunct="0">
                  <a:lnSpc>
                    <a:spcPct val="70000"/>
                  </a:lnSpc>
                  <a:spcBef>
                    <a:spcPct val="70000"/>
                  </a:spcBef>
                </a:pPr>
                <a:endParaRPr kumimoji="1" lang="en-US" sz="1000" i="1">
                  <a:latin typeface="Arial" charset="0"/>
                  <a:sym typeface="Wingdings" pitchFamily="2" charset="2"/>
                </a:endParaRPr>
              </a:p>
            </p:txBody>
          </p:sp>
          <p:sp>
            <p:nvSpPr>
              <p:cNvPr id="21525" name="Oval 17"/>
              <p:cNvSpPr>
                <a:spLocks noChangeArrowheads="1"/>
              </p:cNvSpPr>
              <p:nvPr/>
            </p:nvSpPr>
            <p:spPr bwMode="auto">
              <a:xfrm>
                <a:off x="4332" y="1793"/>
                <a:ext cx="480" cy="480"/>
              </a:xfrm>
              <a:prstGeom prst="ellipse">
                <a:avLst/>
              </a:prstGeom>
              <a:solidFill>
                <a:schemeClr val="tx2"/>
              </a:solidFill>
              <a:ln w="25400">
                <a:solidFill>
                  <a:schemeClr val="tx1"/>
                </a:solidFill>
                <a:round/>
                <a:headEnd/>
                <a:tailEnd/>
              </a:ln>
            </p:spPr>
            <p:txBody>
              <a:bodyPr anchor="ctr">
                <a:spAutoFit/>
              </a:bodyPr>
              <a:lstStyle/>
              <a:p>
                <a:endParaRPr lang="en-US"/>
              </a:p>
            </p:txBody>
          </p:sp>
          <p:cxnSp>
            <p:nvCxnSpPr>
              <p:cNvPr id="21526" name="AutoShape 18"/>
              <p:cNvCxnSpPr>
                <a:cxnSpLocks noChangeShapeType="1"/>
                <a:stCxn id="21524" idx="7"/>
                <a:endCxn id="21525" idx="1"/>
              </p:cNvCxnSpPr>
              <p:nvPr/>
            </p:nvCxnSpPr>
            <p:spPr bwMode="auto">
              <a:xfrm rot="5400000" flipV="1">
                <a:off x="3899" y="1354"/>
                <a:ext cx="1" cy="1004"/>
              </a:xfrm>
              <a:prstGeom prst="curvedConnector3">
                <a:avLst>
                  <a:gd name="adj1" fmla="val -20600009"/>
                </a:avLst>
              </a:prstGeom>
              <a:noFill/>
              <a:ln w="15875">
                <a:solidFill>
                  <a:schemeClr val="tx1"/>
                </a:solidFill>
                <a:round/>
                <a:headEnd/>
                <a:tailEnd type="triangle" w="med" len="lg"/>
              </a:ln>
            </p:spPr>
          </p:cxnSp>
          <p:cxnSp>
            <p:nvCxnSpPr>
              <p:cNvPr id="21527" name="AutoShape 19"/>
              <p:cNvCxnSpPr>
                <a:cxnSpLocks noChangeShapeType="1"/>
                <a:stCxn id="21525" idx="3"/>
                <a:endCxn id="21524" idx="5"/>
              </p:cNvCxnSpPr>
              <p:nvPr/>
            </p:nvCxnSpPr>
            <p:spPr bwMode="auto">
              <a:xfrm rot="5400000">
                <a:off x="3899" y="1710"/>
                <a:ext cx="1" cy="1004"/>
              </a:xfrm>
              <a:prstGeom prst="curvedConnector3">
                <a:avLst>
                  <a:gd name="adj1" fmla="val 20600009"/>
                </a:avLst>
              </a:prstGeom>
              <a:noFill/>
              <a:ln w="15875">
                <a:solidFill>
                  <a:schemeClr val="tx1"/>
                </a:solidFill>
                <a:round/>
                <a:headEnd/>
                <a:tailEnd type="triangle" w="med" len="lg"/>
              </a:ln>
            </p:spPr>
          </p:cxnSp>
          <p:sp>
            <p:nvSpPr>
              <p:cNvPr id="21528" name="Text Box 20"/>
              <p:cNvSpPr txBox="1">
                <a:spLocks noChangeArrowheads="1"/>
              </p:cNvSpPr>
              <p:nvPr/>
            </p:nvSpPr>
            <p:spPr bwMode="auto">
              <a:xfrm>
                <a:off x="3571" y="1463"/>
                <a:ext cx="770" cy="395"/>
              </a:xfrm>
              <a:prstGeom prst="rect">
                <a:avLst/>
              </a:prstGeom>
              <a:noFill/>
              <a:ln w="9525">
                <a:noFill/>
                <a:miter lim="800000"/>
                <a:headEnd/>
                <a:tailEnd/>
              </a:ln>
            </p:spPr>
            <p:txBody>
              <a:bodyPr>
                <a:spAutoFit/>
              </a:bodyPr>
              <a:lstStyle/>
              <a:p>
                <a:pPr algn="ctr" eaLnBrk="0" hangingPunct="0">
                  <a:lnSpc>
                    <a:spcPct val="70000"/>
                  </a:lnSpc>
                  <a:spcBef>
                    <a:spcPct val="70000"/>
                  </a:spcBef>
                </a:pPr>
                <a:endParaRPr kumimoji="1" lang="en-US" sz="1400" b="1" i="1">
                  <a:latin typeface="Arial" charset="0"/>
                  <a:sym typeface="Wingdings" pitchFamily="2" charset="2"/>
                </a:endParaRPr>
              </a:p>
            </p:txBody>
          </p:sp>
          <p:sp>
            <p:nvSpPr>
              <p:cNvPr id="21529" name="Text Box 21"/>
              <p:cNvSpPr txBox="1">
                <a:spLocks noChangeArrowheads="1"/>
              </p:cNvSpPr>
              <p:nvPr/>
            </p:nvSpPr>
            <p:spPr bwMode="auto">
              <a:xfrm>
                <a:off x="3601" y="2448"/>
                <a:ext cx="767" cy="395"/>
              </a:xfrm>
              <a:prstGeom prst="rect">
                <a:avLst/>
              </a:prstGeom>
              <a:noFill/>
              <a:ln w="9525">
                <a:noFill/>
                <a:miter lim="800000"/>
                <a:headEnd/>
                <a:tailEnd/>
              </a:ln>
            </p:spPr>
            <p:txBody>
              <a:bodyPr>
                <a:spAutoFit/>
              </a:bodyPr>
              <a:lstStyle/>
              <a:p>
                <a:pPr algn="ctr" eaLnBrk="0" hangingPunct="0">
                  <a:lnSpc>
                    <a:spcPct val="70000"/>
                  </a:lnSpc>
                  <a:spcBef>
                    <a:spcPct val="70000"/>
                  </a:spcBef>
                </a:pPr>
                <a:endParaRPr kumimoji="1" lang="en-US" sz="1400" b="1" i="1">
                  <a:latin typeface="Arial" charset="0"/>
                  <a:sym typeface="Wingdings" pitchFamily="2" charset="2"/>
                </a:endParaRPr>
              </a:p>
            </p:txBody>
          </p:sp>
        </p:grpSp>
      </p:grpSp>
      <p:sp>
        <p:nvSpPr>
          <p:cNvPr id="92183" name="AutoShape 23"/>
          <p:cNvSpPr>
            <a:spLocks noChangeArrowheads="1"/>
          </p:cNvSpPr>
          <p:nvPr/>
        </p:nvSpPr>
        <p:spPr bwMode="auto">
          <a:xfrm flipH="1">
            <a:off x="1133475" y="2355850"/>
            <a:ext cx="1022350" cy="411163"/>
          </a:xfrm>
          <a:prstGeom prst="rightArrow">
            <a:avLst>
              <a:gd name="adj1" fmla="val 50000"/>
              <a:gd name="adj2" fmla="val 62162"/>
            </a:avLst>
          </a:prstGeom>
          <a:noFill/>
          <a:ln w="38100">
            <a:solidFill>
              <a:schemeClr val="accent2"/>
            </a:solidFill>
            <a:miter lim="800000"/>
            <a:headEnd/>
            <a:tailEnd/>
          </a:ln>
        </p:spPr>
        <p:txBody>
          <a:bodyPr wrap="none" tIns="64008" anchor="ctr"/>
          <a:lstStyle/>
          <a:p>
            <a:pPr algn="ctr"/>
            <a:r>
              <a:rPr lang="en-US" sz="1200">
                <a:solidFill>
                  <a:schemeClr val="accent2"/>
                </a:solidFill>
                <a:latin typeface="Lucida Sans Unicode" pitchFamily="34" charset="0"/>
              </a:rPr>
              <a:t>scalability</a:t>
            </a:r>
          </a:p>
        </p:txBody>
      </p:sp>
      <p:sp>
        <p:nvSpPr>
          <p:cNvPr id="92185" name="Rectangle 25"/>
          <p:cNvSpPr>
            <a:spLocks noChangeArrowheads="1"/>
          </p:cNvSpPr>
          <p:nvPr/>
        </p:nvSpPr>
        <p:spPr bwMode="auto">
          <a:xfrm>
            <a:off x="5859463" y="1706563"/>
            <a:ext cx="609600" cy="304800"/>
          </a:xfrm>
          <a:prstGeom prst="rect">
            <a:avLst/>
          </a:prstGeom>
          <a:noFill/>
          <a:ln w="28575" algn="ctr">
            <a:noFill/>
            <a:miter lim="800000"/>
            <a:headEnd/>
            <a:tailEnd/>
          </a:ln>
        </p:spPr>
        <p:txBody>
          <a:bodyPr wrap="none">
            <a:spAutoFit/>
          </a:bodyPr>
          <a:lstStyle/>
          <a:p>
            <a:pPr algn="ctr"/>
            <a:r>
              <a:rPr lang="en-US" sz="1400" b="1"/>
              <a:t>lock</a:t>
            </a:r>
          </a:p>
        </p:txBody>
      </p:sp>
      <p:sp>
        <p:nvSpPr>
          <p:cNvPr id="92186" name="Rectangle 26"/>
          <p:cNvSpPr>
            <a:spLocks noChangeArrowheads="1"/>
          </p:cNvSpPr>
          <p:nvPr/>
        </p:nvSpPr>
        <p:spPr bwMode="auto">
          <a:xfrm>
            <a:off x="6535738" y="2536825"/>
            <a:ext cx="609600" cy="304800"/>
          </a:xfrm>
          <a:prstGeom prst="rect">
            <a:avLst/>
          </a:prstGeom>
          <a:noFill/>
          <a:ln w="28575" algn="ctr">
            <a:noFill/>
            <a:miter lim="800000"/>
            <a:headEnd/>
            <a:tailEnd/>
          </a:ln>
        </p:spPr>
        <p:txBody>
          <a:bodyPr wrap="none">
            <a:spAutoFit/>
          </a:bodyPr>
          <a:lstStyle/>
          <a:p>
            <a:pPr algn="ctr"/>
            <a:r>
              <a:rPr lang="en-US" sz="1400" b="1"/>
              <a:t>lock</a:t>
            </a:r>
          </a:p>
        </p:txBody>
      </p:sp>
      <p:sp>
        <p:nvSpPr>
          <p:cNvPr id="92187" name="Rectangle 27"/>
          <p:cNvSpPr>
            <a:spLocks noChangeArrowheads="1"/>
          </p:cNvSpPr>
          <p:nvPr/>
        </p:nvSpPr>
        <p:spPr bwMode="auto">
          <a:xfrm>
            <a:off x="5797550" y="2214563"/>
            <a:ext cx="822325" cy="304800"/>
          </a:xfrm>
          <a:prstGeom prst="rect">
            <a:avLst/>
          </a:prstGeom>
          <a:noFill/>
          <a:ln w="28575" algn="ctr">
            <a:noFill/>
            <a:miter lim="800000"/>
            <a:headEnd/>
            <a:tailEnd/>
          </a:ln>
        </p:spPr>
        <p:txBody>
          <a:bodyPr wrap="none">
            <a:spAutoFit/>
          </a:bodyPr>
          <a:lstStyle/>
          <a:p>
            <a:pPr algn="ctr"/>
            <a:r>
              <a:rPr lang="en-US" sz="1400" b="1"/>
              <a:t>unlock</a:t>
            </a:r>
          </a:p>
        </p:txBody>
      </p:sp>
      <p:sp>
        <p:nvSpPr>
          <p:cNvPr id="92193" name="Line 33"/>
          <p:cNvSpPr>
            <a:spLocks noChangeShapeType="1"/>
          </p:cNvSpPr>
          <p:nvPr/>
        </p:nvSpPr>
        <p:spPr bwMode="auto">
          <a:xfrm>
            <a:off x="5529263" y="1804988"/>
            <a:ext cx="131762" cy="201612"/>
          </a:xfrm>
          <a:prstGeom prst="line">
            <a:avLst/>
          </a:prstGeom>
          <a:noFill/>
          <a:ln w="19050">
            <a:solidFill>
              <a:schemeClr val="tx1"/>
            </a:solidFill>
            <a:round/>
            <a:headEnd/>
            <a:tailEnd type="triangle" w="med" len="med"/>
          </a:ln>
        </p:spPr>
        <p:txBody>
          <a:bodyPr/>
          <a:lstStyle/>
          <a:p>
            <a:endParaRPr lang="en-US"/>
          </a:p>
        </p:txBody>
      </p:sp>
      <p:sp>
        <p:nvSpPr>
          <p:cNvPr id="92195" name="Rectangle 35"/>
          <p:cNvSpPr>
            <a:spLocks noChangeArrowheads="1"/>
          </p:cNvSpPr>
          <p:nvPr/>
        </p:nvSpPr>
        <p:spPr bwMode="auto">
          <a:xfrm>
            <a:off x="3716338" y="2062163"/>
            <a:ext cx="457200" cy="641350"/>
          </a:xfrm>
          <a:prstGeom prst="rect">
            <a:avLst/>
          </a:prstGeom>
          <a:noFill/>
          <a:ln w="28575">
            <a:solidFill>
              <a:srgbClr val="FF00FF"/>
            </a:solidFill>
            <a:miter lim="800000"/>
            <a:headEnd/>
            <a:tailEnd/>
          </a:ln>
        </p:spPr>
        <p:txBody>
          <a:bodyPr wrap="none" anchor="ctr"/>
          <a:lstStyle/>
          <a:p>
            <a:endParaRPr lang="en-US"/>
          </a:p>
        </p:txBody>
      </p:sp>
      <p:sp>
        <p:nvSpPr>
          <p:cNvPr id="92196" name="Rectangle 36"/>
          <p:cNvSpPr>
            <a:spLocks noChangeArrowheads="1"/>
          </p:cNvSpPr>
          <p:nvPr/>
        </p:nvSpPr>
        <p:spPr bwMode="auto">
          <a:xfrm>
            <a:off x="4427538" y="4918075"/>
            <a:ext cx="4298950" cy="1771650"/>
          </a:xfrm>
          <a:prstGeom prst="rect">
            <a:avLst/>
          </a:prstGeom>
          <a:noFill/>
          <a:ln w="9525">
            <a:noFill/>
            <a:miter lim="800000"/>
            <a:headEnd/>
            <a:tailEnd/>
          </a:ln>
        </p:spPr>
        <p:txBody>
          <a:bodyPr wrap="none">
            <a:spAutoFit/>
          </a:bodyPr>
          <a:lstStyle/>
          <a:p>
            <a:pPr>
              <a:spcBef>
                <a:spcPct val="20000"/>
              </a:spcBef>
            </a:pPr>
            <a:r>
              <a:rPr lang="en-US" sz="2400" b="1">
                <a:solidFill>
                  <a:schemeClr val="accent2"/>
                </a:solidFill>
              </a:rPr>
              <a:t> </a:t>
            </a:r>
            <a:r>
              <a:rPr lang="en-US" sz="2400" b="1">
                <a:solidFill>
                  <a:schemeClr val="accent2"/>
                </a:solidFill>
                <a:latin typeface="Lucida Sans Unicode" pitchFamily="34" charset="0"/>
              </a:rPr>
              <a:t>Predicate</a:t>
            </a:r>
            <a:r>
              <a:rPr lang="en-US" sz="2400" b="1">
                <a:solidFill>
                  <a:schemeClr val="accent2"/>
                </a:solidFill>
              </a:rPr>
              <a:t> </a:t>
            </a:r>
            <a:r>
              <a:rPr lang="en-US" sz="2400" b="1" i="1">
                <a:solidFill>
                  <a:srgbClr val="649600"/>
                </a:solidFill>
                <a:latin typeface="Lucida Sans Unicode" pitchFamily="34" charset="0"/>
              </a:rPr>
              <a:t>p</a:t>
            </a:r>
            <a:r>
              <a:rPr lang="en-US" sz="2400" b="1" i="1" baseline="-25000">
                <a:solidFill>
                  <a:srgbClr val="649600"/>
                </a:solidFill>
                <a:latin typeface="Lucida Sans Unicode" pitchFamily="34" charset="0"/>
              </a:rPr>
              <a:t>1</a:t>
            </a:r>
            <a:r>
              <a:rPr lang="en-US" sz="2400" b="1">
                <a:solidFill>
                  <a:srgbClr val="649600"/>
                </a:solidFill>
                <a:latin typeface="Lucida Sans Unicode" pitchFamily="34" charset="0"/>
              </a:rPr>
              <a:t> </a:t>
            </a:r>
            <a:r>
              <a:rPr lang="en-US" sz="2400" b="1">
                <a:solidFill>
                  <a:schemeClr val="accent2"/>
                </a:solidFill>
                <a:latin typeface="Lucida Sans Unicode" pitchFamily="34" charset="0"/>
              </a:rPr>
              <a:t>makes trace  </a:t>
            </a:r>
          </a:p>
          <a:p>
            <a:pPr>
              <a:spcBef>
                <a:spcPct val="20000"/>
              </a:spcBef>
            </a:pPr>
            <a:r>
              <a:rPr lang="en-US" sz="2400" b="1" i="1">
                <a:solidFill>
                  <a:srgbClr val="CC00CC"/>
                </a:solidFill>
                <a:latin typeface="Lucida Sans Unicode" pitchFamily="34" charset="0"/>
              </a:rPr>
              <a:t>  abstractly infeasible</a:t>
            </a:r>
          </a:p>
          <a:p>
            <a:pPr>
              <a:spcBef>
                <a:spcPct val="20000"/>
              </a:spcBef>
            </a:pPr>
            <a:endParaRPr lang="en-US" sz="2400" b="1">
              <a:solidFill>
                <a:srgbClr val="CC00CC"/>
              </a:solidFill>
              <a:latin typeface="Lucida Sans Unicode" pitchFamily="34" charset="0"/>
            </a:endParaRPr>
          </a:p>
          <a:p>
            <a:pPr>
              <a:spcBef>
                <a:spcPct val="20000"/>
              </a:spcBef>
            </a:pPr>
            <a:r>
              <a:rPr lang="en-US" sz="2400" b="1">
                <a:solidFill>
                  <a:schemeClr val="accent2"/>
                </a:solidFill>
              </a:rPr>
              <a:t> </a:t>
            </a:r>
            <a:r>
              <a:rPr lang="en-US" sz="2400" b="1" i="1">
                <a:solidFill>
                  <a:srgbClr val="649600"/>
                </a:solidFill>
                <a:latin typeface="Lucida Sans Unicode" pitchFamily="34" charset="0"/>
              </a:rPr>
              <a:t>p</a:t>
            </a:r>
            <a:r>
              <a:rPr lang="en-US" sz="2400" b="1" i="1" baseline="-25000">
                <a:solidFill>
                  <a:srgbClr val="649600"/>
                </a:solidFill>
                <a:latin typeface="Lucida Sans Unicode" pitchFamily="34" charset="0"/>
              </a:rPr>
              <a:t>i</a:t>
            </a:r>
            <a:r>
              <a:rPr lang="en-US" sz="2400" b="1">
                <a:solidFill>
                  <a:schemeClr val="accent2"/>
                </a:solidFill>
                <a:latin typeface="Lucida Sans Unicode" pitchFamily="34" charset="0"/>
              </a:rPr>
              <a:t> required for verification</a:t>
            </a:r>
          </a:p>
        </p:txBody>
      </p:sp>
      <p:sp>
        <p:nvSpPr>
          <p:cNvPr id="92197" name="Rectangle 37"/>
          <p:cNvSpPr>
            <a:spLocks noChangeArrowheads="1"/>
          </p:cNvSpPr>
          <p:nvPr/>
        </p:nvSpPr>
        <p:spPr bwMode="auto">
          <a:xfrm>
            <a:off x="2046288" y="1995488"/>
            <a:ext cx="414337" cy="1289050"/>
          </a:xfrm>
          <a:prstGeom prst="rect">
            <a:avLst/>
          </a:prstGeom>
          <a:noFill/>
          <a:ln w="38100">
            <a:noFill/>
            <a:miter lim="800000"/>
            <a:headEnd/>
            <a:tailEnd/>
          </a:ln>
        </p:spPr>
        <p:txBody>
          <a:bodyPr wrap="none" anchor="ctr"/>
          <a:lstStyle/>
          <a:p>
            <a:pPr algn="ctr"/>
            <a:r>
              <a:rPr lang="en-US" sz="2000" b="1" i="1">
                <a:solidFill>
                  <a:srgbClr val="CC0099"/>
                </a:solidFill>
                <a:latin typeface="Lucida Sans Unicode" pitchFamily="34" charset="0"/>
              </a:rPr>
              <a:t>T</a:t>
            </a:r>
          </a:p>
          <a:p>
            <a:pPr algn="ctr"/>
            <a:r>
              <a:rPr lang="en-US" sz="2000" b="1" i="1">
                <a:solidFill>
                  <a:srgbClr val="CC0099"/>
                </a:solidFill>
                <a:latin typeface="Lucida Sans Unicode" pitchFamily="34" charset="0"/>
              </a:rPr>
              <a:t>F</a:t>
            </a:r>
          </a:p>
          <a:p>
            <a:pPr algn="ctr"/>
            <a:endParaRPr lang="en-US" sz="2000" b="1" i="1">
              <a:solidFill>
                <a:srgbClr val="CC0099"/>
              </a:solidFill>
              <a:latin typeface="Lucida Sans Unicode" pitchFamily="34" charset="0"/>
            </a:endParaRPr>
          </a:p>
          <a:p>
            <a:pPr algn="ctr"/>
            <a:r>
              <a:rPr lang="en-US" sz="2000" b="1" i="1">
                <a:solidFill>
                  <a:srgbClr val="CC0099"/>
                </a:solidFill>
                <a:latin typeface="Lucida Sans Unicode" pitchFamily="34" charset="0"/>
              </a:rPr>
              <a:t>T</a:t>
            </a:r>
          </a:p>
        </p:txBody>
      </p:sp>
      <p:sp>
        <p:nvSpPr>
          <p:cNvPr id="92198" name="Oval 38"/>
          <p:cNvSpPr>
            <a:spLocks noChangeArrowheads="1"/>
          </p:cNvSpPr>
          <p:nvPr/>
        </p:nvSpPr>
        <p:spPr bwMode="auto">
          <a:xfrm>
            <a:off x="2425700" y="2128838"/>
            <a:ext cx="142875" cy="158750"/>
          </a:xfrm>
          <a:prstGeom prst="ellipse">
            <a:avLst/>
          </a:prstGeom>
          <a:solidFill>
            <a:schemeClr val="tx1"/>
          </a:solidFill>
          <a:ln w="9525">
            <a:solidFill>
              <a:schemeClr val="tx1"/>
            </a:solidFill>
            <a:round/>
            <a:headEnd/>
            <a:tailEnd/>
          </a:ln>
        </p:spPr>
        <p:txBody>
          <a:bodyPr wrap="none" anchor="ctr"/>
          <a:lstStyle/>
          <a:p>
            <a:endParaRPr lang="en-US"/>
          </a:p>
        </p:txBody>
      </p:sp>
      <p:sp>
        <p:nvSpPr>
          <p:cNvPr id="92199" name="Oval 39"/>
          <p:cNvSpPr>
            <a:spLocks noChangeArrowheads="1"/>
          </p:cNvSpPr>
          <p:nvPr/>
        </p:nvSpPr>
        <p:spPr bwMode="auto">
          <a:xfrm>
            <a:off x="2425700" y="2967038"/>
            <a:ext cx="141288" cy="147637"/>
          </a:xfrm>
          <a:prstGeom prst="ellipse">
            <a:avLst/>
          </a:prstGeom>
          <a:solidFill>
            <a:schemeClr val="tx1"/>
          </a:solidFill>
          <a:ln w="9525">
            <a:solidFill>
              <a:schemeClr val="tx1"/>
            </a:solidFill>
            <a:round/>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animEffect transition="in" filter="fade">
                                      <p:cBhvr>
                                        <p:cTn id="7" dur="500"/>
                                        <p:tgtEl>
                                          <p:spTgt spid="9216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92185"/>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92186"/>
                                        </p:tgtEl>
                                        <p:attrNameLst>
                                          <p:attrName>style.visibility</p:attrName>
                                        </p:attrNameLst>
                                      </p:cBhvr>
                                      <p:to>
                                        <p:strVal val="visible"/>
                                      </p:to>
                                    </p:set>
                                  </p:childTnLst>
                                </p:cTn>
                              </p:par>
                              <p:par>
                                <p:cTn id="16" presetID="1" presetClass="entr" presetSubtype="0" fill="hold" grpId="1" nodeType="withEffect">
                                  <p:stCondLst>
                                    <p:cond delay="0"/>
                                  </p:stCondLst>
                                  <p:childTnLst>
                                    <p:set>
                                      <p:cBhvr>
                                        <p:cTn id="17" dur="1" fill="hold">
                                          <p:stCondLst>
                                            <p:cond delay="0"/>
                                          </p:stCondLst>
                                        </p:cTn>
                                        <p:tgtEl>
                                          <p:spTgt spid="9218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9219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2183"/>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9216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92167"/>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92187"/>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92197"/>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9219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92199"/>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2195"/>
                                        </p:tgtEl>
                                        <p:attrNameLst>
                                          <p:attrName>style.visibility</p:attrName>
                                        </p:attrNameLst>
                                      </p:cBhvr>
                                      <p:to>
                                        <p:strVal val="visible"/>
                                      </p:to>
                                    </p:set>
                                    <p:animEffect transition="in" filter="fade">
                                      <p:cBhvr>
                                        <p:cTn id="42" dur="500"/>
                                        <p:tgtEl>
                                          <p:spTgt spid="92195"/>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2196">
                                            <p:txEl>
                                              <p:pRg st="0" end="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2196">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21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animBg="1"/>
      <p:bldP spid="92165" grpId="0" animBg="1"/>
      <p:bldP spid="92167" grpId="0"/>
      <p:bldP spid="92183" grpId="0" animBg="1"/>
      <p:bldP spid="92185" grpId="0"/>
      <p:bldP spid="92186" grpId="0"/>
      <p:bldP spid="92187" grpId="0"/>
      <p:bldP spid="92187" grpId="1"/>
      <p:bldP spid="92193" grpId="0" animBg="1"/>
      <p:bldP spid="92195" grpId="0" animBg="1"/>
      <p:bldP spid="92196" grpId="0" build="p"/>
      <p:bldP spid="92197" grpId="0"/>
      <p:bldP spid="92198" grpId="0" animBg="1"/>
      <p:bldP spid="9219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28638" y="649288"/>
            <a:ext cx="8229600" cy="911225"/>
          </a:xfrm>
        </p:spPr>
        <p:txBody>
          <a:bodyPr/>
          <a:lstStyle/>
          <a:p>
            <a:pPr eaLnBrk="1" hangingPunct="1"/>
            <a:r>
              <a:rPr lang="en-US" sz="3200" smtClean="0"/>
              <a:t>Example</a:t>
            </a:r>
          </a:p>
        </p:txBody>
      </p:sp>
      <p:sp>
        <p:nvSpPr>
          <p:cNvPr id="22531" name="Text Box 3"/>
          <p:cNvSpPr txBox="1">
            <a:spLocks noChangeArrowheads="1"/>
          </p:cNvSpPr>
          <p:nvPr/>
        </p:nvSpPr>
        <p:spPr bwMode="auto">
          <a:xfrm>
            <a:off x="3311525" y="2781300"/>
            <a:ext cx="2376488" cy="366713"/>
          </a:xfrm>
          <a:prstGeom prst="rect">
            <a:avLst/>
          </a:prstGeom>
          <a:noFill/>
          <a:ln w="9525">
            <a:noFill/>
            <a:miter lim="800000"/>
            <a:headEnd/>
            <a:tailEnd/>
          </a:ln>
        </p:spPr>
        <p:txBody>
          <a:bodyPr>
            <a:spAutoFit/>
          </a:bodyPr>
          <a:lstStyle/>
          <a:p>
            <a:pPr>
              <a:spcBef>
                <a:spcPct val="50000"/>
              </a:spcBef>
            </a:pPr>
            <a:endParaRPr lang="en-US"/>
          </a:p>
        </p:txBody>
      </p:sp>
      <p:sp>
        <p:nvSpPr>
          <p:cNvPr id="22532" name="AutoShape 4"/>
          <p:cNvSpPr>
            <a:spLocks noChangeArrowheads="1"/>
          </p:cNvSpPr>
          <p:nvPr/>
        </p:nvSpPr>
        <p:spPr bwMode="auto">
          <a:xfrm>
            <a:off x="2646363" y="1671638"/>
            <a:ext cx="2825750" cy="3000375"/>
          </a:xfrm>
          <a:prstGeom prst="roundRect">
            <a:avLst>
              <a:gd name="adj" fmla="val 16667"/>
            </a:avLst>
          </a:prstGeom>
          <a:gradFill rotWithShape="1">
            <a:gsLst>
              <a:gs pos="0">
                <a:srgbClr val="282876"/>
              </a:gs>
              <a:gs pos="100000">
                <a:srgbClr val="5757FF">
                  <a:alpha val="82999"/>
                </a:srgbClr>
              </a:gs>
            </a:gsLst>
            <a:lin ang="0" scaled="1"/>
          </a:gradFill>
          <a:ln w="9525">
            <a:noFill/>
            <a:round/>
            <a:headEnd/>
            <a:tailEnd/>
          </a:ln>
        </p:spPr>
        <p:txBody>
          <a:bodyPr wrap="none" anchor="ctr"/>
          <a:lstStyle/>
          <a:p>
            <a:r>
              <a:rPr lang="en-US" b="1">
                <a:solidFill>
                  <a:schemeClr val="bg1"/>
                </a:solidFill>
              </a:rPr>
              <a:t>while(*){</a:t>
            </a:r>
          </a:p>
          <a:p>
            <a:r>
              <a:rPr lang="en-US" b="1">
                <a:solidFill>
                  <a:schemeClr val="bg1"/>
                </a:solidFill>
              </a:rPr>
              <a:t>1: if (p</a:t>
            </a:r>
            <a:r>
              <a:rPr lang="en-US" b="1" baseline="-25000">
                <a:solidFill>
                  <a:schemeClr val="bg1"/>
                </a:solidFill>
              </a:rPr>
              <a:t>1</a:t>
            </a:r>
            <a:r>
              <a:rPr lang="en-US" b="1">
                <a:solidFill>
                  <a:schemeClr val="bg1"/>
                </a:solidFill>
              </a:rPr>
              <a:t>) lock();</a:t>
            </a:r>
          </a:p>
          <a:p>
            <a:r>
              <a:rPr lang="en-US" b="1">
                <a:solidFill>
                  <a:schemeClr val="bg1"/>
                </a:solidFill>
              </a:rPr>
              <a:t>   if (p</a:t>
            </a:r>
            <a:r>
              <a:rPr lang="en-US" b="1" baseline="-25000">
                <a:solidFill>
                  <a:schemeClr val="bg1"/>
                </a:solidFill>
              </a:rPr>
              <a:t>1</a:t>
            </a:r>
            <a:r>
              <a:rPr lang="en-US" b="1">
                <a:solidFill>
                  <a:schemeClr val="bg1"/>
                </a:solidFill>
              </a:rPr>
              <a:t>) unlock();</a:t>
            </a:r>
          </a:p>
          <a:p>
            <a:r>
              <a:rPr lang="en-US" b="1">
                <a:solidFill>
                  <a:schemeClr val="bg1"/>
                </a:solidFill>
              </a:rPr>
              <a:t>           …</a:t>
            </a:r>
          </a:p>
          <a:p>
            <a:r>
              <a:rPr lang="en-US" b="1">
                <a:solidFill>
                  <a:schemeClr val="bg1"/>
                </a:solidFill>
              </a:rPr>
              <a:t>2: if (p</a:t>
            </a:r>
            <a:r>
              <a:rPr lang="en-US" b="1" baseline="-25000">
                <a:solidFill>
                  <a:schemeClr val="bg1"/>
                </a:solidFill>
              </a:rPr>
              <a:t>2</a:t>
            </a:r>
            <a:r>
              <a:rPr lang="en-US" b="1">
                <a:solidFill>
                  <a:schemeClr val="bg1"/>
                </a:solidFill>
              </a:rPr>
              <a:t>) lock();</a:t>
            </a:r>
          </a:p>
          <a:p>
            <a:r>
              <a:rPr lang="en-US" b="1">
                <a:solidFill>
                  <a:schemeClr val="bg1"/>
                </a:solidFill>
              </a:rPr>
              <a:t>   if (p</a:t>
            </a:r>
            <a:r>
              <a:rPr lang="en-US" b="1" baseline="-25000">
                <a:solidFill>
                  <a:schemeClr val="bg1"/>
                </a:solidFill>
              </a:rPr>
              <a:t>2</a:t>
            </a:r>
            <a:r>
              <a:rPr lang="en-US" b="1">
                <a:solidFill>
                  <a:schemeClr val="bg1"/>
                </a:solidFill>
              </a:rPr>
              <a:t>) unlock();</a:t>
            </a:r>
          </a:p>
          <a:p>
            <a:r>
              <a:rPr lang="en-US" b="1">
                <a:solidFill>
                  <a:schemeClr val="bg1"/>
                </a:solidFill>
              </a:rPr>
              <a:t>           …</a:t>
            </a:r>
          </a:p>
          <a:p>
            <a:r>
              <a:rPr lang="en-US" b="1">
                <a:solidFill>
                  <a:schemeClr val="bg1"/>
                </a:solidFill>
              </a:rPr>
              <a:t>n: if (p</a:t>
            </a:r>
            <a:r>
              <a:rPr lang="en-US" baseline="-25000">
                <a:solidFill>
                  <a:schemeClr val="bg1"/>
                </a:solidFill>
                <a:latin typeface="Lucida Sans Unicode" pitchFamily="34" charset="0"/>
              </a:rPr>
              <a:t>n</a:t>
            </a:r>
            <a:r>
              <a:rPr lang="en-US" b="1">
                <a:solidFill>
                  <a:schemeClr val="bg1"/>
                </a:solidFill>
              </a:rPr>
              <a:t>) lock();</a:t>
            </a:r>
          </a:p>
          <a:p>
            <a:r>
              <a:rPr lang="en-US" b="1">
                <a:solidFill>
                  <a:schemeClr val="bg1"/>
                </a:solidFill>
              </a:rPr>
              <a:t>   if (p</a:t>
            </a:r>
            <a:r>
              <a:rPr lang="en-US" baseline="-25000">
                <a:solidFill>
                  <a:schemeClr val="bg1"/>
                </a:solidFill>
                <a:latin typeface="Lucida Sans Unicode" pitchFamily="34" charset="0"/>
              </a:rPr>
              <a:t>n</a:t>
            </a:r>
            <a:r>
              <a:rPr lang="en-US" b="1">
                <a:solidFill>
                  <a:schemeClr val="bg1"/>
                </a:solidFill>
              </a:rPr>
              <a:t>) unlock();</a:t>
            </a:r>
          </a:p>
          <a:p>
            <a:r>
              <a:rPr lang="en-US" b="1">
                <a:solidFill>
                  <a:schemeClr val="bg1"/>
                </a:solidFill>
              </a:rPr>
              <a:t>}</a:t>
            </a:r>
            <a:r>
              <a:rPr lang="en-US">
                <a:solidFill>
                  <a:schemeClr val="bg1"/>
                </a:solidFill>
                <a:latin typeface="Lucida Sans Unicode" pitchFamily="34" charset="0"/>
              </a:rPr>
              <a:t>                                     </a:t>
            </a:r>
          </a:p>
        </p:txBody>
      </p:sp>
      <p:sp>
        <p:nvSpPr>
          <p:cNvPr id="22533" name="Rectangle 5"/>
          <p:cNvSpPr>
            <a:spLocks noChangeArrowheads="1"/>
          </p:cNvSpPr>
          <p:nvPr/>
        </p:nvSpPr>
        <p:spPr bwMode="auto">
          <a:xfrm>
            <a:off x="85725" y="3201988"/>
            <a:ext cx="2339975" cy="708025"/>
          </a:xfrm>
          <a:prstGeom prst="rect">
            <a:avLst/>
          </a:prstGeom>
          <a:noFill/>
          <a:ln w="38100">
            <a:solidFill>
              <a:srgbClr val="333399"/>
            </a:solidFill>
            <a:miter lim="800000"/>
            <a:headEnd/>
            <a:tailEnd/>
          </a:ln>
        </p:spPr>
        <p:txBody>
          <a:bodyPr wrap="none" anchor="ctr"/>
          <a:lstStyle/>
          <a:p>
            <a:pPr algn="ctr"/>
            <a:r>
              <a:rPr lang="en-US">
                <a:solidFill>
                  <a:srgbClr val="003399"/>
                </a:solidFill>
                <a:latin typeface="Lucida Sans Unicode" pitchFamily="34" charset="0"/>
              </a:rPr>
              <a:t>Only track </a:t>
            </a:r>
            <a:r>
              <a:rPr lang="en-US" b="1" i="1">
                <a:solidFill>
                  <a:srgbClr val="649600"/>
                </a:solidFill>
                <a:latin typeface="Lucida Sans Unicode" pitchFamily="34" charset="0"/>
              </a:rPr>
              <a:t>lock</a:t>
            </a:r>
          </a:p>
        </p:txBody>
      </p:sp>
      <p:sp>
        <p:nvSpPr>
          <p:cNvPr id="22534" name="Rectangle 6"/>
          <p:cNvSpPr>
            <a:spLocks noChangeArrowheads="1"/>
          </p:cNvSpPr>
          <p:nvPr/>
        </p:nvSpPr>
        <p:spPr bwMode="auto">
          <a:xfrm>
            <a:off x="33338" y="4841875"/>
            <a:ext cx="4814887" cy="1574800"/>
          </a:xfrm>
          <a:prstGeom prst="rect">
            <a:avLst/>
          </a:prstGeom>
          <a:noFill/>
          <a:ln w="9525">
            <a:noFill/>
            <a:miter lim="800000"/>
            <a:headEnd/>
            <a:tailEnd/>
          </a:ln>
        </p:spPr>
        <p:txBody>
          <a:bodyPr/>
          <a:lstStyle/>
          <a:p>
            <a:pPr marL="457200" indent="-457200">
              <a:spcBef>
                <a:spcPct val="20000"/>
              </a:spcBef>
            </a:pPr>
            <a:r>
              <a:rPr lang="en-US" sz="2000" b="1">
                <a:solidFill>
                  <a:schemeClr val="accent2"/>
                </a:solidFill>
                <a:latin typeface="Lucida Sans Unicode" pitchFamily="34" charset="0"/>
              </a:rPr>
              <a:t>    </a:t>
            </a:r>
            <a:r>
              <a:rPr lang="en-US" sz="2400" b="1">
                <a:solidFill>
                  <a:schemeClr val="accent2"/>
                </a:solidFill>
                <a:latin typeface="Lucida Sans Unicode" pitchFamily="34" charset="0"/>
              </a:rPr>
              <a:t>Bogus Counterexample</a:t>
            </a:r>
          </a:p>
          <a:p>
            <a:pPr marL="838200" lvl="1" indent="-381000">
              <a:spcBef>
                <a:spcPct val="20000"/>
              </a:spcBef>
              <a:buFontTx/>
              <a:buChar char="–"/>
            </a:pPr>
            <a:r>
              <a:rPr lang="en-US" sz="2000" b="1">
                <a:solidFill>
                  <a:schemeClr val="accent2"/>
                </a:solidFill>
                <a:latin typeface="Lucida Sans Unicode" pitchFamily="34" charset="0"/>
              </a:rPr>
              <a:t>Must </a:t>
            </a:r>
            <a:r>
              <a:rPr lang="en-US" sz="2000" b="1" i="1">
                <a:solidFill>
                  <a:srgbClr val="CC00CC"/>
                </a:solidFill>
                <a:latin typeface="Lucida Sans Unicode" pitchFamily="34" charset="0"/>
              </a:rPr>
              <a:t>correlate</a:t>
            </a:r>
            <a:r>
              <a:rPr lang="en-US" sz="2000" b="1">
                <a:solidFill>
                  <a:schemeClr val="accent2"/>
                </a:solidFill>
                <a:latin typeface="Lucida Sans Unicode" pitchFamily="34" charset="0"/>
              </a:rPr>
              <a:t> branches</a:t>
            </a:r>
          </a:p>
        </p:txBody>
      </p:sp>
      <p:grpSp>
        <p:nvGrpSpPr>
          <p:cNvPr id="22535" name="Group 7"/>
          <p:cNvGrpSpPr>
            <a:grpSpLocks/>
          </p:cNvGrpSpPr>
          <p:nvPr/>
        </p:nvGrpSpPr>
        <p:grpSpPr bwMode="auto">
          <a:xfrm>
            <a:off x="5240338" y="1806575"/>
            <a:ext cx="1846262" cy="1117600"/>
            <a:chOff x="3581" y="1472"/>
            <a:chExt cx="1163" cy="704"/>
          </a:xfrm>
        </p:grpSpPr>
        <p:grpSp>
          <p:nvGrpSpPr>
            <p:cNvPr id="22545" name="Group 8"/>
            <p:cNvGrpSpPr>
              <a:grpSpLocks/>
            </p:cNvGrpSpPr>
            <p:nvPr/>
          </p:nvGrpSpPr>
          <p:grpSpPr bwMode="auto">
            <a:xfrm>
              <a:off x="3581" y="1803"/>
              <a:ext cx="1163" cy="373"/>
              <a:chOff x="2626" y="2281"/>
              <a:chExt cx="2512" cy="910"/>
            </a:xfrm>
          </p:grpSpPr>
          <p:sp>
            <p:nvSpPr>
              <p:cNvPr id="22553" name="Oval 9"/>
              <p:cNvSpPr>
                <a:spLocks noChangeArrowheads="1"/>
              </p:cNvSpPr>
              <p:nvPr/>
            </p:nvSpPr>
            <p:spPr bwMode="auto">
              <a:xfrm>
                <a:off x="3649" y="2711"/>
                <a:ext cx="480" cy="480"/>
              </a:xfrm>
              <a:prstGeom prst="ellipse">
                <a:avLst/>
              </a:prstGeom>
              <a:gradFill rotWithShape="0">
                <a:gsLst>
                  <a:gs pos="0">
                    <a:srgbClr val="FF0000"/>
                  </a:gs>
                  <a:gs pos="100000">
                    <a:srgbClr val="FF5D5D"/>
                  </a:gs>
                </a:gsLst>
                <a:lin ang="2700000" scaled="1"/>
              </a:gradFill>
              <a:ln w="25400">
                <a:noFill/>
                <a:round/>
                <a:headEnd/>
                <a:tailEnd/>
              </a:ln>
            </p:spPr>
            <p:txBody>
              <a:bodyPr anchor="ctr">
                <a:spAutoFit/>
              </a:bodyPr>
              <a:lstStyle/>
              <a:p>
                <a:endParaRPr lang="en-US"/>
              </a:p>
            </p:txBody>
          </p:sp>
          <p:cxnSp>
            <p:nvCxnSpPr>
              <p:cNvPr id="22554" name="AutoShape 10"/>
              <p:cNvCxnSpPr>
                <a:cxnSpLocks noChangeShapeType="1"/>
                <a:stCxn id="22548" idx="4"/>
                <a:endCxn id="22553" idx="6"/>
              </p:cNvCxnSpPr>
              <p:nvPr/>
            </p:nvCxnSpPr>
            <p:spPr bwMode="auto">
              <a:xfrm rot="5400000">
                <a:off x="4016" y="2394"/>
                <a:ext cx="670" cy="443"/>
              </a:xfrm>
              <a:prstGeom prst="curvedConnector2">
                <a:avLst/>
              </a:prstGeom>
              <a:noFill/>
              <a:ln w="15875">
                <a:solidFill>
                  <a:schemeClr val="tx1"/>
                </a:solidFill>
                <a:round/>
                <a:headEnd/>
                <a:tailEnd type="triangle" w="med" len="lg"/>
              </a:ln>
            </p:spPr>
          </p:cxnSp>
          <p:cxnSp>
            <p:nvCxnSpPr>
              <p:cNvPr id="22555" name="AutoShape 11"/>
              <p:cNvCxnSpPr>
                <a:cxnSpLocks noChangeShapeType="1"/>
                <a:stCxn id="22547" idx="4"/>
                <a:endCxn id="22553" idx="2"/>
              </p:cNvCxnSpPr>
              <p:nvPr/>
            </p:nvCxnSpPr>
            <p:spPr bwMode="auto">
              <a:xfrm rot="16200000" flipH="1">
                <a:off x="3104" y="2405"/>
                <a:ext cx="670" cy="421"/>
              </a:xfrm>
              <a:prstGeom prst="curvedConnector2">
                <a:avLst/>
              </a:prstGeom>
              <a:noFill/>
              <a:ln w="15875">
                <a:solidFill>
                  <a:schemeClr val="tx1"/>
                </a:solidFill>
                <a:round/>
                <a:headEnd/>
                <a:tailEnd type="triangle" w="med" len="lg"/>
              </a:ln>
            </p:spPr>
          </p:cxnSp>
          <p:sp>
            <p:nvSpPr>
              <p:cNvPr id="22556" name="Text Box 12"/>
              <p:cNvSpPr txBox="1">
                <a:spLocks noChangeArrowheads="1"/>
              </p:cNvSpPr>
              <p:nvPr/>
            </p:nvSpPr>
            <p:spPr bwMode="auto">
              <a:xfrm>
                <a:off x="2626" y="2649"/>
                <a:ext cx="769" cy="371"/>
              </a:xfrm>
              <a:prstGeom prst="rect">
                <a:avLst/>
              </a:prstGeom>
              <a:noFill/>
              <a:ln w="9525">
                <a:noFill/>
                <a:miter lim="800000"/>
                <a:headEnd/>
                <a:tailEnd/>
              </a:ln>
            </p:spPr>
            <p:txBody>
              <a:bodyPr>
                <a:spAutoFit/>
              </a:bodyPr>
              <a:lstStyle/>
              <a:p>
                <a:pPr algn="ctr" eaLnBrk="0" hangingPunct="0">
                  <a:lnSpc>
                    <a:spcPct val="70000"/>
                  </a:lnSpc>
                  <a:spcBef>
                    <a:spcPct val="70000"/>
                  </a:spcBef>
                </a:pPr>
                <a:endParaRPr kumimoji="1" lang="en-US" sz="1400" b="1" i="1">
                  <a:latin typeface="Arial" charset="0"/>
                  <a:sym typeface="Wingdings" pitchFamily="2" charset="2"/>
                </a:endParaRPr>
              </a:p>
            </p:txBody>
          </p:sp>
          <p:sp>
            <p:nvSpPr>
              <p:cNvPr id="22557" name="Text Box 13"/>
              <p:cNvSpPr txBox="1">
                <a:spLocks noChangeArrowheads="1"/>
              </p:cNvSpPr>
              <p:nvPr/>
            </p:nvSpPr>
            <p:spPr bwMode="auto">
              <a:xfrm>
                <a:off x="4369" y="2649"/>
                <a:ext cx="769" cy="371"/>
              </a:xfrm>
              <a:prstGeom prst="rect">
                <a:avLst/>
              </a:prstGeom>
              <a:noFill/>
              <a:ln w="9525">
                <a:noFill/>
                <a:miter lim="800000"/>
                <a:headEnd/>
                <a:tailEnd/>
              </a:ln>
            </p:spPr>
            <p:txBody>
              <a:bodyPr>
                <a:spAutoFit/>
              </a:bodyPr>
              <a:lstStyle/>
              <a:p>
                <a:pPr algn="ctr" eaLnBrk="0" hangingPunct="0">
                  <a:lnSpc>
                    <a:spcPct val="70000"/>
                  </a:lnSpc>
                  <a:spcBef>
                    <a:spcPct val="70000"/>
                  </a:spcBef>
                </a:pPr>
                <a:endParaRPr kumimoji="1" lang="en-US" sz="1400" b="1" i="1">
                  <a:latin typeface="Arial" charset="0"/>
                  <a:sym typeface="Wingdings" pitchFamily="2" charset="2"/>
                </a:endParaRPr>
              </a:p>
            </p:txBody>
          </p:sp>
        </p:grpSp>
        <p:grpSp>
          <p:nvGrpSpPr>
            <p:cNvPr id="22546" name="Group 14"/>
            <p:cNvGrpSpPr>
              <a:grpSpLocks/>
            </p:cNvGrpSpPr>
            <p:nvPr/>
          </p:nvGrpSpPr>
          <p:grpSpPr bwMode="auto">
            <a:xfrm>
              <a:off x="3777" y="1472"/>
              <a:ext cx="772" cy="531"/>
              <a:chOff x="2988" y="1463"/>
              <a:chExt cx="1824" cy="1380"/>
            </a:xfrm>
          </p:grpSpPr>
          <p:sp>
            <p:nvSpPr>
              <p:cNvPr id="22547" name="Oval 15"/>
              <p:cNvSpPr>
                <a:spLocks noChangeArrowheads="1"/>
              </p:cNvSpPr>
              <p:nvPr/>
            </p:nvSpPr>
            <p:spPr bwMode="auto">
              <a:xfrm>
                <a:off x="2988" y="1793"/>
                <a:ext cx="480" cy="480"/>
              </a:xfrm>
              <a:prstGeom prst="ellipse">
                <a:avLst/>
              </a:prstGeom>
              <a:noFill/>
              <a:ln w="25400">
                <a:solidFill>
                  <a:schemeClr val="tx1"/>
                </a:solidFill>
                <a:round/>
                <a:headEnd/>
                <a:tailEnd/>
              </a:ln>
            </p:spPr>
            <p:txBody>
              <a:bodyPr lIns="0" rIns="0" anchor="ctr"/>
              <a:lstStyle/>
              <a:p>
                <a:pPr algn="ctr" eaLnBrk="0" hangingPunct="0">
                  <a:lnSpc>
                    <a:spcPct val="70000"/>
                  </a:lnSpc>
                  <a:spcBef>
                    <a:spcPct val="70000"/>
                  </a:spcBef>
                </a:pPr>
                <a:endParaRPr kumimoji="1" lang="en-US" sz="1000" i="1">
                  <a:latin typeface="Arial" charset="0"/>
                  <a:sym typeface="Wingdings" pitchFamily="2" charset="2"/>
                </a:endParaRPr>
              </a:p>
            </p:txBody>
          </p:sp>
          <p:sp>
            <p:nvSpPr>
              <p:cNvPr id="22548" name="Oval 16"/>
              <p:cNvSpPr>
                <a:spLocks noChangeArrowheads="1"/>
              </p:cNvSpPr>
              <p:nvPr/>
            </p:nvSpPr>
            <p:spPr bwMode="auto">
              <a:xfrm>
                <a:off x="4332" y="1793"/>
                <a:ext cx="480" cy="480"/>
              </a:xfrm>
              <a:prstGeom prst="ellipse">
                <a:avLst/>
              </a:prstGeom>
              <a:solidFill>
                <a:schemeClr val="tx2"/>
              </a:solidFill>
              <a:ln w="25400">
                <a:solidFill>
                  <a:schemeClr val="tx1"/>
                </a:solidFill>
                <a:round/>
                <a:headEnd/>
                <a:tailEnd/>
              </a:ln>
            </p:spPr>
            <p:txBody>
              <a:bodyPr anchor="ctr">
                <a:spAutoFit/>
              </a:bodyPr>
              <a:lstStyle/>
              <a:p>
                <a:endParaRPr lang="en-US"/>
              </a:p>
            </p:txBody>
          </p:sp>
          <p:cxnSp>
            <p:nvCxnSpPr>
              <p:cNvPr id="22549" name="AutoShape 17"/>
              <p:cNvCxnSpPr>
                <a:cxnSpLocks noChangeShapeType="1"/>
                <a:stCxn id="22547" idx="7"/>
                <a:endCxn id="22548" idx="1"/>
              </p:cNvCxnSpPr>
              <p:nvPr/>
            </p:nvCxnSpPr>
            <p:spPr bwMode="auto">
              <a:xfrm rot="5400000" flipV="1">
                <a:off x="3899" y="1354"/>
                <a:ext cx="1" cy="1004"/>
              </a:xfrm>
              <a:prstGeom prst="curvedConnector3">
                <a:avLst>
                  <a:gd name="adj1" fmla="val -20600009"/>
                </a:avLst>
              </a:prstGeom>
              <a:noFill/>
              <a:ln w="15875">
                <a:solidFill>
                  <a:schemeClr val="tx1"/>
                </a:solidFill>
                <a:round/>
                <a:headEnd/>
                <a:tailEnd type="triangle" w="med" len="lg"/>
              </a:ln>
            </p:spPr>
          </p:cxnSp>
          <p:cxnSp>
            <p:nvCxnSpPr>
              <p:cNvPr id="22550" name="AutoShape 18"/>
              <p:cNvCxnSpPr>
                <a:cxnSpLocks noChangeShapeType="1"/>
                <a:stCxn id="22548" idx="3"/>
                <a:endCxn id="22547" idx="5"/>
              </p:cNvCxnSpPr>
              <p:nvPr/>
            </p:nvCxnSpPr>
            <p:spPr bwMode="auto">
              <a:xfrm rot="5400000">
                <a:off x="3899" y="1710"/>
                <a:ext cx="1" cy="1004"/>
              </a:xfrm>
              <a:prstGeom prst="curvedConnector3">
                <a:avLst>
                  <a:gd name="adj1" fmla="val 20600009"/>
                </a:avLst>
              </a:prstGeom>
              <a:noFill/>
              <a:ln w="15875">
                <a:solidFill>
                  <a:schemeClr val="tx1"/>
                </a:solidFill>
                <a:round/>
                <a:headEnd/>
                <a:tailEnd type="triangle" w="med" len="lg"/>
              </a:ln>
            </p:spPr>
          </p:cxnSp>
          <p:sp>
            <p:nvSpPr>
              <p:cNvPr id="22551" name="Text Box 19"/>
              <p:cNvSpPr txBox="1">
                <a:spLocks noChangeArrowheads="1"/>
              </p:cNvSpPr>
              <p:nvPr/>
            </p:nvSpPr>
            <p:spPr bwMode="auto">
              <a:xfrm>
                <a:off x="3571" y="1463"/>
                <a:ext cx="770" cy="395"/>
              </a:xfrm>
              <a:prstGeom prst="rect">
                <a:avLst/>
              </a:prstGeom>
              <a:noFill/>
              <a:ln w="9525">
                <a:noFill/>
                <a:miter lim="800000"/>
                <a:headEnd/>
                <a:tailEnd/>
              </a:ln>
            </p:spPr>
            <p:txBody>
              <a:bodyPr>
                <a:spAutoFit/>
              </a:bodyPr>
              <a:lstStyle/>
              <a:p>
                <a:pPr algn="ctr" eaLnBrk="0" hangingPunct="0">
                  <a:lnSpc>
                    <a:spcPct val="70000"/>
                  </a:lnSpc>
                  <a:spcBef>
                    <a:spcPct val="70000"/>
                  </a:spcBef>
                </a:pPr>
                <a:endParaRPr kumimoji="1" lang="en-US" sz="1400" b="1" i="1">
                  <a:latin typeface="Arial" charset="0"/>
                  <a:sym typeface="Wingdings" pitchFamily="2" charset="2"/>
                </a:endParaRPr>
              </a:p>
            </p:txBody>
          </p:sp>
          <p:sp>
            <p:nvSpPr>
              <p:cNvPr id="22552" name="Text Box 20"/>
              <p:cNvSpPr txBox="1">
                <a:spLocks noChangeArrowheads="1"/>
              </p:cNvSpPr>
              <p:nvPr/>
            </p:nvSpPr>
            <p:spPr bwMode="auto">
              <a:xfrm>
                <a:off x="3601" y="2448"/>
                <a:ext cx="767" cy="395"/>
              </a:xfrm>
              <a:prstGeom prst="rect">
                <a:avLst/>
              </a:prstGeom>
              <a:noFill/>
              <a:ln w="9525">
                <a:noFill/>
                <a:miter lim="800000"/>
                <a:headEnd/>
                <a:tailEnd/>
              </a:ln>
            </p:spPr>
            <p:txBody>
              <a:bodyPr>
                <a:spAutoFit/>
              </a:bodyPr>
              <a:lstStyle/>
              <a:p>
                <a:pPr algn="ctr" eaLnBrk="0" hangingPunct="0">
                  <a:lnSpc>
                    <a:spcPct val="70000"/>
                  </a:lnSpc>
                  <a:spcBef>
                    <a:spcPct val="70000"/>
                  </a:spcBef>
                </a:pPr>
                <a:endParaRPr kumimoji="1" lang="en-US" sz="1400" b="1" i="1">
                  <a:latin typeface="Arial" charset="0"/>
                  <a:sym typeface="Wingdings" pitchFamily="2" charset="2"/>
                </a:endParaRPr>
              </a:p>
            </p:txBody>
          </p:sp>
        </p:grpSp>
      </p:grpSp>
      <p:sp>
        <p:nvSpPr>
          <p:cNvPr id="22536" name="AutoShape 21"/>
          <p:cNvSpPr>
            <a:spLocks noChangeArrowheads="1"/>
          </p:cNvSpPr>
          <p:nvPr/>
        </p:nvSpPr>
        <p:spPr bwMode="auto">
          <a:xfrm flipH="1">
            <a:off x="1004888" y="2355850"/>
            <a:ext cx="1344612" cy="584200"/>
          </a:xfrm>
          <a:prstGeom prst="rightArrow">
            <a:avLst>
              <a:gd name="adj1" fmla="val 50000"/>
              <a:gd name="adj2" fmla="val 57541"/>
            </a:avLst>
          </a:prstGeom>
          <a:noFill/>
          <a:ln w="38100">
            <a:solidFill>
              <a:schemeClr val="accent2"/>
            </a:solidFill>
            <a:miter lim="800000"/>
            <a:headEnd/>
            <a:tailEnd/>
          </a:ln>
        </p:spPr>
        <p:txBody>
          <a:bodyPr wrap="none" tIns="64008" anchor="ctr"/>
          <a:lstStyle/>
          <a:p>
            <a:pPr algn="ctr"/>
            <a:r>
              <a:rPr lang="en-US" sz="1600">
                <a:solidFill>
                  <a:schemeClr val="accent2"/>
                </a:solidFill>
                <a:latin typeface="Lucida Sans Unicode" pitchFamily="34" charset="0"/>
              </a:rPr>
              <a:t>scalability</a:t>
            </a:r>
          </a:p>
        </p:txBody>
      </p:sp>
      <p:sp>
        <p:nvSpPr>
          <p:cNvPr id="22537" name="Rectangle 22"/>
          <p:cNvSpPr>
            <a:spLocks noChangeArrowheads="1"/>
          </p:cNvSpPr>
          <p:nvPr/>
        </p:nvSpPr>
        <p:spPr bwMode="auto">
          <a:xfrm>
            <a:off x="5816600" y="1717675"/>
            <a:ext cx="609600" cy="304800"/>
          </a:xfrm>
          <a:prstGeom prst="rect">
            <a:avLst/>
          </a:prstGeom>
          <a:noFill/>
          <a:ln w="28575" algn="ctr">
            <a:noFill/>
            <a:miter lim="800000"/>
            <a:headEnd/>
            <a:tailEnd/>
          </a:ln>
        </p:spPr>
        <p:txBody>
          <a:bodyPr wrap="none">
            <a:spAutoFit/>
          </a:bodyPr>
          <a:lstStyle/>
          <a:p>
            <a:pPr algn="ctr"/>
            <a:r>
              <a:rPr lang="en-US" sz="1400" b="1"/>
              <a:t>lock</a:t>
            </a:r>
          </a:p>
        </p:txBody>
      </p:sp>
      <p:sp>
        <p:nvSpPr>
          <p:cNvPr id="22538" name="Rectangle 23"/>
          <p:cNvSpPr>
            <a:spLocks noChangeArrowheads="1"/>
          </p:cNvSpPr>
          <p:nvPr/>
        </p:nvSpPr>
        <p:spPr bwMode="auto">
          <a:xfrm>
            <a:off x="6492875" y="2547938"/>
            <a:ext cx="609600" cy="304800"/>
          </a:xfrm>
          <a:prstGeom prst="rect">
            <a:avLst/>
          </a:prstGeom>
          <a:noFill/>
          <a:ln w="28575" algn="ctr">
            <a:noFill/>
            <a:miter lim="800000"/>
            <a:headEnd/>
            <a:tailEnd/>
          </a:ln>
        </p:spPr>
        <p:txBody>
          <a:bodyPr wrap="none">
            <a:spAutoFit/>
          </a:bodyPr>
          <a:lstStyle/>
          <a:p>
            <a:pPr algn="ctr"/>
            <a:r>
              <a:rPr lang="en-US" sz="1400" b="1"/>
              <a:t>lock</a:t>
            </a:r>
          </a:p>
        </p:txBody>
      </p:sp>
      <p:sp>
        <p:nvSpPr>
          <p:cNvPr id="22539" name="Rectangle 24"/>
          <p:cNvSpPr>
            <a:spLocks noChangeArrowheads="1"/>
          </p:cNvSpPr>
          <p:nvPr/>
        </p:nvSpPr>
        <p:spPr bwMode="auto">
          <a:xfrm>
            <a:off x="5754688" y="2225675"/>
            <a:ext cx="822325" cy="304800"/>
          </a:xfrm>
          <a:prstGeom prst="rect">
            <a:avLst/>
          </a:prstGeom>
          <a:noFill/>
          <a:ln w="28575" algn="ctr">
            <a:noFill/>
            <a:miter lim="800000"/>
            <a:headEnd/>
            <a:tailEnd/>
          </a:ln>
        </p:spPr>
        <p:txBody>
          <a:bodyPr wrap="none">
            <a:spAutoFit/>
          </a:bodyPr>
          <a:lstStyle/>
          <a:p>
            <a:pPr algn="ctr"/>
            <a:r>
              <a:rPr lang="en-US" sz="1400" b="1"/>
              <a:t>unlock</a:t>
            </a:r>
          </a:p>
        </p:txBody>
      </p:sp>
      <p:sp>
        <p:nvSpPr>
          <p:cNvPr id="22540" name="Line 25"/>
          <p:cNvSpPr>
            <a:spLocks noChangeShapeType="1"/>
          </p:cNvSpPr>
          <p:nvPr/>
        </p:nvSpPr>
        <p:spPr bwMode="auto">
          <a:xfrm>
            <a:off x="5486400" y="1816100"/>
            <a:ext cx="131763" cy="201613"/>
          </a:xfrm>
          <a:prstGeom prst="line">
            <a:avLst/>
          </a:prstGeom>
          <a:noFill/>
          <a:ln w="19050">
            <a:solidFill>
              <a:schemeClr val="tx1"/>
            </a:solidFill>
            <a:round/>
            <a:headEnd/>
            <a:tailEnd type="triangle" w="med" len="med"/>
          </a:ln>
        </p:spPr>
        <p:txBody>
          <a:bodyPr/>
          <a:lstStyle/>
          <a:p>
            <a:endParaRPr lang="en-US"/>
          </a:p>
        </p:txBody>
      </p:sp>
      <p:sp>
        <p:nvSpPr>
          <p:cNvPr id="263196" name="Rectangle 28"/>
          <p:cNvSpPr>
            <a:spLocks noChangeArrowheads="1"/>
          </p:cNvSpPr>
          <p:nvPr/>
        </p:nvSpPr>
        <p:spPr bwMode="auto">
          <a:xfrm>
            <a:off x="6248400" y="3213100"/>
            <a:ext cx="2339975" cy="708025"/>
          </a:xfrm>
          <a:prstGeom prst="rect">
            <a:avLst/>
          </a:prstGeom>
          <a:noFill/>
          <a:ln w="38100">
            <a:solidFill>
              <a:srgbClr val="333399"/>
            </a:solidFill>
            <a:miter lim="800000"/>
            <a:headEnd/>
            <a:tailEnd/>
          </a:ln>
        </p:spPr>
        <p:txBody>
          <a:bodyPr wrap="none" anchor="ctr"/>
          <a:lstStyle/>
          <a:p>
            <a:pPr algn="ctr"/>
            <a:r>
              <a:rPr lang="en-US">
                <a:solidFill>
                  <a:srgbClr val="003399"/>
                </a:solidFill>
                <a:latin typeface="Lucida Sans Unicode" pitchFamily="34" charset="0"/>
              </a:rPr>
              <a:t>Track </a:t>
            </a:r>
            <a:r>
              <a:rPr lang="en-US" b="1" i="1">
                <a:solidFill>
                  <a:srgbClr val="649600"/>
                </a:solidFill>
                <a:latin typeface="Lucida Sans Unicode" pitchFamily="34" charset="0"/>
              </a:rPr>
              <a:t>lock, p</a:t>
            </a:r>
            <a:r>
              <a:rPr lang="en-US" b="1" i="1" baseline="-25000">
                <a:solidFill>
                  <a:srgbClr val="649600"/>
                </a:solidFill>
                <a:latin typeface="Lucida Sans Unicode" pitchFamily="34" charset="0"/>
              </a:rPr>
              <a:t>i</a:t>
            </a:r>
            <a:r>
              <a:rPr lang="en-US">
                <a:solidFill>
                  <a:srgbClr val="003399"/>
                </a:solidFill>
                <a:latin typeface="Lucida Sans Unicode" pitchFamily="34" charset="0"/>
              </a:rPr>
              <a:t> s</a:t>
            </a:r>
          </a:p>
        </p:txBody>
      </p:sp>
      <p:sp>
        <p:nvSpPr>
          <p:cNvPr id="263197" name="Rectangle 29"/>
          <p:cNvSpPr>
            <a:spLocks noChangeArrowheads="1"/>
          </p:cNvSpPr>
          <p:nvPr/>
        </p:nvSpPr>
        <p:spPr bwMode="auto">
          <a:xfrm>
            <a:off x="4567238" y="4849813"/>
            <a:ext cx="4476750" cy="1538287"/>
          </a:xfrm>
          <a:prstGeom prst="rect">
            <a:avLst/>
          </a:prstGeom>
          <a:noFill/>
          <a:ln w="9525">
            <a:noFill/>
            <a:miter lim="800000"/>
            <a:headEnd/>
            <a:tailEnd/>
          </a:ln>
        </p:spPr>
        <p:txBody>
          <a:bodyPr/>
          <a:lstStyle/>
          <a:p>
            <a:pPr marL="342900" indent="-342900">
              <a:spcBef>
                <a:spcPct val="20000"/>
              </a:spcBef>
            </a:pPr>
            <a:r>
              <a:rPr lang="en-US" sz="2000">
                <a:solidFill>
                  <a:schemeClr val="accent2"/>
                </a:solidFill>
                <a:latin typeface="Lucida Sans Unicode" pitchFamily="34" charset="0"/>
              </a:rPr>
              <a:t>    </a:t>
            </a:r>
            <a:r>
              <a:rPr lang="en-US" sz="2400" b="1">
                <a:solidFill>
                  <a:schemeClr val="accent2"/>
                </a:solidFill>
                <a:latin typeface="Lucida Sans Unicode" pitchFamily="34" charset="0"/>
              </a:rPr>
              <a:t>State Explosion</a:t>
            </a:r>
          </a:p>
          <a:p>
            <a:pPr marL="742950" lvl="1" indent="-285750">
              <a:spcBef>
                <a:spcPct val="20000"/>
              </a:spcBef>
              <a:buFontTx/>
              <a:buChar char="–"/>
            </a:pPr>
            <a:r>
              <a:rPr lang="en-US">
                <a:solidFill>
                  <a:schemeClr val="accent2"/>
                </a:solidFill>
                <a:latin typeface="Lucida Sans Unicode" pitchFamily="34" charset="0"/>
              </a:rPr>
              <a:t>	</a:t>
            </a:r>
            <a:r>
              <a:rPr lang="en-US" sz="2000" b="1">
                <a:solidFill>
                  <a:schemeClr val="accent2"/>
                </a:solidFill>
                <a:latin typeface="Lucida Sans Unicode" pitchFamily="34" charset="0"/>
              </a:rPr>
              <a:t>&gt; 2</a:t>
            </a:r>
            <a:r>
              <a:rPr lang="en-US" sz="2000" b="1" baseline="30000">
                <a:solidFill>
                  <a:schemeClr val="accent2"/>
                </a:solidFill>
                <a:latin typeface="Lucida Sans Unicode" pitchFamily="34" charset="0"/>
              </a:rPr>
              <a:t>n</a:t>
            </a:r>
            <a:r>
              <a:rPr lang="en-US" sz="2000" b="1">
                <a:solidFill>
                  <a:schemeClr val="accent2"/>
                </a:solidFill>
                <a:latin typeface="Lucida Sans Unicode" pitchFamily="34" charset="0"/>
              </a:rPr>
              <a:t> distinct states</a:t>
            </a:r>
          </a:p>
          <a:p>
            <a:pPr marL="742950" lvl="1" indent="-285750">
              <a:spcBef>
                <a:spcPct val="20000"/>
              </a:spcBef>
              <a:buFontTx/>
              <a:buChar char="–"/>
            </a:pPr>
            <a:r>
              <a:rPr lang="en-US" sz="2000" b="1">
                <a:solidFill>
                  <a:schemeClr val="accent2"/>
                </a:solidFill>
                <a:latin typeface="Lucida Sans Unicode" pitchFamily="34" charset="0"/>
              </a:rPr>
              <a:t>	intractable</a:t>
            </a:r>
            <a:r>
              <a:rPr lang="en-US" sz="1600">
                <a:solidFill>
                  <a:schemeClr val="accent2"/>
                </a:solidFill>
                <a:latin typeface="Lucida Sans Unicode" pitchFamily="34" charset="0"/>
              </a:rPr>
              <a:t> </a:t>
            </a:r>
          </a:p>
          <a:p>
            <a:pPr marL="1143000" lvl="2" indent="-228600">
              <a:spcBef>
                <a:spcPct val="20000"/>
              </a:spcBef>
            </a:pPr>
            <a:r>
              <a:rPr lang="en-US" sz="1400">
                <a:solidFill>
                  <a:schemeClr val="accent2"/>
                </a:solidFill>
                <a:latin typeface="Lucida Sans Unicode" pitchFamily="34" charset="0"/>
              </a:rPr>
              <a:t> </a:t>
            </a:r>
            <a:endParaRPr lang="en-US" sz="1400">
              <a:solidFill>
                <a:srgbClr val="FF0000"/>
              </a:solidFill>
              <a:latin typeface="Lucida Sans Unicode" pitchFamily="34" charset="0"/>
            </a:endParaRPr>
          </a:p>
          <a:p>
            <a:pPr marL="742950" lvl="1" indent="-285750">
              <a:spcBef>
                <a:spcPct val="20000"/>
              </a:spcBef>
            </a:pPr>
            <a:r>
              <a:rPr lang="en-US">
                <a:solidFill>
                  <a:schemeClr val="accent2"/>
                </a:solidFill>
                <a:latin typeface="Lucida Sans Unicode" pitchFamily="34" charset="0"/>
              </a:rPr>
              <a:t>  </a:t>
            </a:r>
            <a:endParaRPr lang="en-US" sz="2400">
              <a:solidFill>
                <a:schemeClr val="accent2"/>
              </a:solidFill>
              <a:latin typeface="Lucida Sans Unicode" pitchFamily="34" charset="0"/>
            </a:endParaRPr>
          </a:p>
        </p:txBody>
      </p:sp>
      <p:sp>
        <p:nvSpPr>
          <p:cNvPr id="263198" name="AutoShape 30"/>
          <p:cNvSpPr>
            <a:spLocks noChangeArrowheads="1"/>
          </p:cNvSpPr>
          <p:nvPr/>
        </p:nvSpPr>
        <p:spPr bwMode="auto">
          <a:xfrm>
            <a:off x="7127875" y="2322513"/>
            <a:ext cx="1409700" cy="647700"/>
          </a:xfrm>
          <a:prstGeom prst="rightArrow">
            <a:avLst>
              <a:gd name="adj1" fmla="val 50000"/>
              <a:gd name="adj2" fmla="val 54412"/>
            </a:avLst>
          </a:prstGeom>
          <a:noFill/>
          <a:ln w="38100">
            <a:solidFill>
              <a:schemeClr val="accent2"/>
            </a:solidFill>
            <a:miter lim="800000"/>
            <a:headEnd/>
            <a:tailEnd/>
          </a:ln>
        </p:spPr>
        <p:txBody>
          <a:bodyPr wrap="none" tIns="64008" anchor="ctr"/>
          <a:lstStyle/>
          <a:p>
            <a:pPr algn="ctr"/>
            <a:r>
              <a:rPr lang="en-US" sz="1600">
                <a:solidFill>
                  <a:schemeClr val="accent2"/>
                </a:solidFill>
                <a:latin typeface="Lucida Sans Unicode" pitchFamily="34" charset="0"/>
              </a:rPr>
              <a:t>verification</a:t>
            </a:r>
          </a:p>
        </p:txBody>
      </p:sp>
      <p:sp>
        <p:nvSpPr>
          <p:cNvPr id="263199" name="Rectangle 31"/>
          <p:cNvSpPr>
            <a:spLocks noChangeArrowheads="1"/>
          </p:cNvSpPr>
          <p:nvPr/>
        </p:nvSpPr>
        <p:spPr bwMode="auto">
          <a:xfrm>
            <a:off x="1279525" y="6196013"/>
            <a:ext cx="6738938" cy="557212"/>
          </a:xfrm>
          <a:prstGeom prst="rect">
            <a:avLst/>
          </a:prstGeom>
          <a:noFill/>
          <a:ln w="38100">
            <a:solidFill>
              <a:srgbClr val="333399"/>
            </a:solidFill>
            <a:miter lim="800000"/>
            <a:headEnd/>
            <a:tailEnd/>
          </a:ln>
        </p:spPr>
        <p:txBody>
          <a:bodyPr wrap="none" anchor="ctr">
            <a:spAutoFit/>
          </a:bodyPr>
          <a:lstStyle/>
          <a:p>
            <a:pPr algn="ctr"/>
            <a:r>
              <a:rPr lang="en-US" sz="2800">
                <a:solidFill>
                  <a:srgbClr val="003399"/>
                </a:solidFill>
                <a:latin typeface="Lucida Sans Unicode" pitchFamily="34" charset="0"/>
              </a:rPr>
              <a:t>How can we get scalable verification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31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319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319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3199"/>
                                        </p:tgtEl>
                                        <p:attrNameLst>
                                          <p:attrName>style.visibility</p:attrName>
                                        </p:attrNameLst>
                                      </p:cBhvr>
                                      <p:to>
                                        <p:strVal val="visible"/>
                                      </p:to>
                                    </p:set>
                                    <p:animEffect transition="in" filter="fade">
                                      <p:cBhvr>
                                        <p:cTn id="17" dur="1000"/>
                                        <p:tgtEl>
                                          <p:spTgt spid="263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96" grpId="0" animBg="1"/>
      <p:bldP spid="263197" grpId="0"/>
      <p:bldP spid="263198" grpId="0" animBg="1"/>
      <p:bldP spid="26319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eaLnBrk="1" hangingPunct="1"/>
            <a:r>
              <a:rPr lang="en-US" sz="3600" smtClean="0"/>
              <a:t>By Localizing Precision</a:t>
            </a:r>
            <a:endParaRPr lang="en-US" sz="3200" smtClean="0"/>
          </a:p>
        </p:txBody>
      </p:sp>
      <p:sp>
        <p:nvSpPr>
          <p:cNvPr id="98308" name="Oval 4"/>
          <p:cNvSpPr>
            <a:spLocks noChangeArrowheads="1"/>
          </p:cNvSpPr>
          <p:nvPr/>
        </p:nvSpPr>
        <p:spPr bwMode="auto">
          <a:xfrm>
            <a:off x="5399088" y="2236788"/>
            <a:ext cx="763587" cy="549275"/>
          </a:xfrm>
          <a:prstGeom prst="ellipse">
            <a:avLst/>
          </a:prstGeom>
          <a:gradFill rotWithShape="1">
            <a:gsLst>
              <a:gs pos="0">
                <a:srgbClr val="A20000"/>
              </a:gs>
              <a:gs pos="100000">
                <a:srgbClr val="FF0000">
                  <a:alpha val="50000"/>
                </a:srgbClr>
              </a:gs>
            </a:gsLst>
            <a:lin ang="2700000" scaled="1"/>
          </a:gradFill>
          <a:ln w="9525">
            <a:noFill/>
            <a:round/>
            <a:headEnd/>
            <a:tailEnd/>
          </a:ln>
        </p:spPr>
        <p:txBody>
          <a:bodyPr wrap="none" anchor="ctr"/>
          <a:lstStyle/>
          <a:p>
            <a:endParaRPr lang="en-US"/>
          </a:p>
        </p:txBody>
      </p:sp>
      <p:sp>
        <p:nvSpPr>
          <p:cNvPr id="98309" name="Oval 5"/>
          <p:cNvSpPr>
            <a:spLocks noChangeArrowheads="1"/>
          </p:cNvSpPr>
          <p:nvPr/>
        </p:nvSpPr>
        <p:spPr bwMode="auto">
          <a:xfrm>
            <a:off x="4664075" y="3513138"/>
            <a:ext cx="269875" cy="195262"/>
          </a:xfrm>
          <a:prstGeom prst="ellipse">
            <a:avLst/>
          </a:prstGeom>
          <a:solidFill>
            <a:srgbClr val="3333CC">
              <a:alpha val="50195"/>
            </a:srgbClr>
          </a:solidFill>
          <a:ln w="38100">
            <a:solidFill>
              <a:srgbClr val="3333CC"/>
            </a:solidFill>
            <a:round/>
            <a:headEnd/>
            <a:tailEnd/>
          </a:ln>
        </p:spPr>
        <p:txBody>
          <a:bodyPr wrap="none" anchor="ctr"/>
          <a:lstStyle/>
          <a:p>
            <a:endParaRPr lang="en-US"/>
          </a:p>
        </p:txBody>
      </p:sp>
      <p:sp>
        <p:nvSpPr>
          <p:cNvPr id="98310" name="Rectangle 6"/>
          <p:cNvSpPr>
            <a:spLocks noChangeArrowheads="1"/>
          </p:cNvSpPr>
          <p:nvPr/>
        </p:nvSpPr>
        <p:spPr bwMode="auto">
          <a:xfrm>
            <a:off x="4646613" y="2230438"/>
            <a:ext cx="1519237" cy="1506537"/>
          </a:xfrm>
          <a:prstGeom prst="rect">
            <a:avLst/>
          </a:prstGeom>
          <a:noFill/>
          <a:ln w="9525">
            <a:solidFill>
              <a:schemeClr val="tx1"/>
            </a:solidFill>
            <a:miter lim="800000"/>
            <a:headEnd/>
            <a:tailEnd/>
          </a:ln>
        </p:spPr>
        <p:txBody>
          <a:bodyPr wrap="none" anchor="ctr"/>
          <a:lstStyle/>
          <a:p>
            <a:endParaRPr lang="en-US"/>
          </a:p>
        </p:txBody>
      </p:sp>
      <p:grpSp>
        <p:nvGrpSpPr>
          <p:cNvPr id="2" name="Group 7"/>
          <p:cNvGrpSpPr>
            <a:grpSpLocks/>
          </p:cNvGrpSpPr>
          <p:nvPr/>
        </p:nvGrpSpPr>
        <p:grpSpPr bwMode="auto">
          <a:xfrm>
            <a:off x="4649788" y="2976563"/>
            <a:ext cx="1514475" cy="754062"/>
            <a:chOff x="333" y="2187"/>
            <a:chExt cx="677" cy="300"/>
          </a:xfrm>
        </p:grpSpPr>
        <p:sp>
          <p:nvSpPr>
            <p:cNvPr id="23610" name="Rectangle 8"/>
            <p:cNvSpPr>
              <a:spLocks noChangeArrowheads="1"/>
            </p:cNvSpPr>
            <p:nvPr/>
          </p:nvSpPr>
          <p:spPr bwMode="auto">
            <a:xfrm>
              <a:off x="333" y="2187"/>
              <a:ext cx="677" cy="300"/>
            </a:xfrm>
            <a:prstGeom prst="rect">
              <a:avLst/>
            </a:prstGeom>
            <a:noFill/>
            <a:ln w="9525">
              <a:solidFill>
                <a:schemeClr val="tx1"/>
              </a:solidFill>
              <a:miter lim="800000"/>
              <a:headEnd/>
              <a:tailEnd/>
            </a:ln>
          </p:spPr>
          <p:txBody>
            <a:bodyPr wrap="none" anchor="ctr"/>
            <a:lstStyle/>
            <a:p>
              <a:endParaRPr lang="en-US"/>
            </a:p>
          </p:txBody>
        </p:sp>
        <p:cxnSp>
          <p:nvCxnSpPr>
            <p:cNvPr id="23611" name="AutoShape 9"/>
            <p:cNvCxnSpPr>
              <a:cxnSpLocks noChangeShapeType="1"/>
              <a:stCxn id="23610" idx="0"/>
              <a:endCxn id="23610" idx="2"/>
            </p:cNvCxnSpPr>
            <p:nvPr/>
          </p:nvCxnSpPr>
          <p:spPr bwMode="auto">
            <a:xfrm>
              <a:off x="672" y="2187"/>
              <a:ext cx="0" cy="300"/>
            </a:xfrm>
            <a:prstGeom prst="straightConnector1">
              <a:avLst/>
            </a:prstGeom>
            <a:noFill/>
            <a:ln w="9525">
              <a:solidFill>
                <a:schemeClr val="tx1"/>
              </a:solidFill>
              <a:round/>
              <a:headEnd/>
              <a:tailEnd/>
            </a:ln>
          </p:spPr>
        </p:cxnSp>
        <p:cxnSp>
          <p:nvCxnSpPr>
            <p:cNvPr id="23612" name="AutoShape 10"/>
            <p:cNvCxnSpPr>
              <a:cxnSpLocks noChangeShapeType="1"/>
              <a:stCxn id="23610" idx="1"/>
              <a:endCxn id="23610" idx="3"/>
            </p:cNvCxnSpPr>
            <p:nvPr/>
          </p:nvCxnSpPr>
          <p:spPr bwMode="auto">
            <a:xfrm>
              <a:off x="333" y="2337"/>
              <a:ext cx="677" cy="0"/>
            </a:xfrm>
            <a:prstGeom prst="straightConnector1">
              <a:avLst/>
            </a:prstGeom>
            <a:noFill/>
            <a:ln w="9525">
              <a:solidFill>
                <a:schemeClr val="tx1"/>
              </a:solidFill>
              <a:round/>
              <a:headEnd/>
              <a:tailEnd/>
            </a:ln>
          </p:spPr>
        </p:cxnSp>
      </p:grpSp>
      <p:grpSp>
        <p:nvGrpSpPr>
          <p:cNvPr id="3" name="Group 11"/>
          <p:cNvGrpSpPr>
            <a:grpSpLocks/>
          </p:cNvGrpSpPr>
          <p:nvPr/>
        </p:nvGrpSpPr>
        <p:grpSpPr bwMode="auto">
          <a:xfrm>
            <a:off x="4651375" y="2236788"/>
            <a:ext cx="1516063" cy="739775"/>
            <a:chOff x="333" y="1783"/>
            <a:chExt cx="679" cy="302"/>
          </a:xfrm>
        </p:grpSpPr>
        <p:sp>
          <p:nvSpPr>
            <p:cNvPr id="23607" name="Rectangle 12"/>
            <p:cNvSpPr>
              <a:spLocks noChangeArrowheads="1"/>
            </p:cNvSpPr>
            <p:nvPr/>
          </p:nvSpPr>
          <p:spPr bwMode="auto">
            <a:xfrm>
              <a:off x="333" y="1783"/>
              <a:ext cx="677" cy="300"/>
            </a:xfrm>
            <a:prstGeom prst="rect">
              <a:avLst/>
            </a:prstGeom>
            <a:noFill/>
            <a:ln w="9525">
              <a:solidFill>
                <a:schemeClr val="tx1"/>
              </a:solidFill>
              <a:miter lim="800000"/>
              <a:headEnd/>
              <a:tailEnd/>
            </a:ln>
          </p:spPr>
          <p:txBody>
            <a:bodyPr wrap="none" anchor="ctr"/>
            <a:lstStyle/>
            <a:p>
              <a:endParaRPr lang="en-US"/>
            </a:p>
          </p:txBody>
        </p:sp>
        <p:sp>
          <p:nvSpPr>
            <p:cNvPr id="23608" name="Line 13"/>
            <p:cNvSpPr>
              <a:spLocks noChangeShapeType="1"/>
            </p:cNvSpPr>
            <p:nvPr/>
          </p:nvSpPr>
          <p:spPr bwMode="auto">
            <a:xfrm flipV="1">
              <a:off x="333" y="1783"/>
              <a:ext cx="677" cy="300"/>
            </a:xfrm>
            <a:prstGeom prst="line">
              <a:avLst/>
            </a:prstGeom>
            <a:noFill/>
            <a:ln w="9525">
              <a:solidFill>
                <a:schemeClr val="tx1"/>
              </a:solidFill>
              <a:round/>
              <a:headEnd/>
              <a:tailEnd/>
            </a:ln>
          </p:spPr>
          <p:txBody>
            <a:bodyPr/>
            <a:lstStyle/>
            <a:p>
              <a:endParaRPr lang="en-US"/>
            </a:p>
          </p:txBody>
        </p:sp>
        <p:sp>
          <p:nvSpPr>
            <p:cNvPr id="23609" name="Line 14"/>
            <p:cNvSpPr>
              <a:spLocks noChangeShapeType="1"/>
            </p:cNvSpPr>
            <p:nvPr/>
          </p:nvSpPr>
          <p:spPr bwMode="auto">
            <a:xfrm flipH="1" flipV="1">
              <a:off x="335" y="1785"/>
              <a:ext cx="677" cy="300"/>
            </a:xfrm>
            <a:prstGeom prst="line">
              <a:avLst/>
            </a:prstGeom>
            <a:noFill/>
            <a:ln w="9525">
              <a:solidFill>
                <a:schemeClr val="tx1"/>
              </a:solidFill>
              <a:round/>
              <a:headEnd/>
              <a:tailEnd/>
            </a:ln>
          </p:spPr>
          <p:txBody>
            <a:bodyPr/>
            <a:lstStyle/>
            <a:p>
              <a:endParaRPr lang="en-US"/>
            </a:p>
          </p:txBody>
        </p:sp>
      </p:grpSp>
      <p:sp>
        <p:nvSpPr>
          <p:cNvPr id="98320" name="Oval 16"/>
          <p:cNvSpPr>
            <a:spLocks noChangeArrowheads="1"/>
          </p:cNvSpPr>
          <p:nvPr/>
        </p:nvSpPr>
        <p:spPr bwMode="auto">
          <a:xfrm>
            <a:off x="7915275" y="2249488"/>
            <a:ext cx="739775" cy="538162"/>
          </a:xfrm>
          <a:prstGeom prst="ellipse">
            <a:avLst/>
          </a:prstGeom>
          <a:gradFill rotWithShape="1">
            <a:gsLst>
              <a:gs pos="0">
                <a:srgbClr val="A20000"/>
              </a:gs>
              <a:gs pos="100000">
                <a:srgbClr val="FF0000">
                  <a:alpha val="50000"/>
                </a:srgbClr>
              </a:gs>
            </a:gsLst>
            <a:lin ang="2700000" scaled="1"/>
          </a:gradFill>
          <a:ln w="9525">
            <a:noFill/>
            <a:round/>
            <a:headEnd/>
            <a:tailEnd/>
          </a:ln>
        </p:spPr>
        <p:txBody>
          <a:bodyPr wrap="none" anchor="ctr"/>
          <a:lstStyle/>
          <a:p>
            <a:endParaRPr lang="en-US"/>
          </a:p>
        </p:txBody>
      </p:sp>
      <p:sp>
        <p:nvSpPr>
          <p:cNvPr id="98321" name="Oval 17"/>
          <p:cNvSpPr>
            <a:spLocks noChangeArrowheads="1"/>
          </p:cNvSpPr>
          <p:nvPr/>
        </p:nvSpPr>
        <p:spPr bwMode="auto">
          <a:xfrm>
            <a:off x="7159625" y="3538538"/>
            <a:ext cx="277813" cy="200025"/>
          </a:xfrm>
          <a:prstGeom prst="ellipse">
            <a:avLst/>
          </a:prstGeom>
          <a:solidFill>
            <a:srgbClr val="3333CC">
              <a:alpha val="50195"/>
            </a:srgbClr>
          </a:solidFill>
          <a:ln w="38100">
            <a:solidFill>
              <a:srgbClr val="3333CC"/>
            </a:solidFill>
            <a:round/>
            <a:headEnd/>
            <a:tailEnd/>
          </a:ln>
        </p:spPr>
        <p:txBody>
          <a:bodyPr wrap="none" anchor="ctr"/>
          <a:lstStyle/>
          <a:p>
            <a:endParaRPr lang="en-US"/>
          </a:p>
        </p:txBody>
      </p:sp>
      <p:grpSp>
        <p:nvGrpSpPr>
          <p:cNvPr id="4" name="Group 52"/>
          <p:cNvGrpSpPr>
            <a:grpSpLocks/>
          </p:cNvGrpSpPr>
          <p:nvPr/>
        </p:nvGrpSpPr>
        <p:grpSpPr bwMode="auto">
          <a:xfrm>
            <a:off x="7148513" y="3000375"/>
            <a:ext cx="760412" cy="385763"/>
            <a:chOff x="333" y="1783"/>
            <a:chExt cx="679" cy="302"/>
          </a:xfrm>
        </p:grpSpPr>
        <p:sp>
          <p:nvSpPr>
            <p:cNvPr id="23604" name="Rectangle 53"/>
            <p:cNvSpPr>
              <a:spLocks noChangeArrowheads="1"/>
            </p:cNvSpPr>
            <p:nvPr/>
          </p:nvSpPr>
          <p:spPr bwMode="auto">
            <a:xfrm>
              <a:off x="333" y="1783"/>
              <a:ext cx="677" cy="300"/>
            </a:xfrm>
            <a:prstGeom prst="rect">
              <a:avLst/>
            </a:prstGeom>
            <a:noFill/>
            <a:ln w="9525">
              <a:solidFill>
                <a:schemeClr val="tx1"/>
              </a:solidFill>
              <a:miter lim="800000"/>
              <a:headEnd/>
              <a:tailEnd/>
            </a:ln>
          </p:spPr>
          <p:txBody>
            <a:bodyPr wrap="none" anchor="ctr"/>
            <a:lstStyle/>
            <a:p>
              <a:endParaRPr lang="en-US"/>
            </a:p>
          </p:txBody>
        </p:sp>
        <p:sp>
          <p:nvSpPr>
            <p:cNvPr id="23605" name="Line 54"/>
            <p:cNvSpPr>
              <a:spLocks noChangeShapeType="1"/>
            </p:cNvSpPr>
            <p:nvPr/>
          </p:nvSpPr>
          <p:spPr bwMode="auto">
            <a:xfrm flipV="1">
              <a:off x="333" y="1783"/>
              <a:ext cx="677" cy="300"/>
            </a:xfrm>
            <a:prstGeom prst="line">
              <a:avLst/>
            </a:prstGeom>
            <a:noFill/>
            <a:ln w="9525">
              <a:solidFill>
                <a:schemeClr val="tx1"/>
              </a:solidFill>
              <a:round/>
              <a:headEnd/>
              <a:tailEnd/>
            </a:ln>
          </p:spPr>
          <p:txBody>
            <a:bodyPr/>
            <a:lstStyle/>
            <a:p>
              <a:endParaRPr lang="en-US"/>
            </a:p>
          </p:txBody>
        </p:sp>
        <p:sp>
          <p:nvSpPr>
            <p:cNvPr id="23606" name="Line 55"/>
            <p:cNvSpPr>
              <a:spLocks noChangeShapeType="1"/>
            </p:cNvSpPr>
            <p:nvPr/>
          </p:nvSpPr>
          <p:spPr bwMode="auto">
            <a:xfrm flipH="1" flipV="1">
              <a:off x="335" y="1785"/>
              <a:ext cx="677" cy="300"/>
            </a:xfrm>
            <a:prstGeom prst="line">
              <a:avLst/>
            </a:prstGeom>
            <a:noFill/>
            <a:ln w="9525">
              <a:solidFill>
                <a:schemeClr val="tx1"/>
              </a:solidFill>
              <a:round/>
              <a:headEnd/>
              <a:tailEnd/>
            </a:ln>
          </p:spPr>
          <p:txBody>
            <a:bodyPr/>
            <a:lstStyle/>
            <a:p>
              <a:endParaRPr lang="en-US"/>
            </a:p>
          </p:txBody>
        </p:sp>
      </p:grpSp>
      <p:grpSp>
        <p:nvGrpSpPr>
          <p:cNvPr id="5" name="Group 56"/>
          <p:cNvGrpSpPr>
            <a:grpSpLocks/>
          </p:cNvGrpSpPr>
          <p:nvPr/>
        </p:nvGrpSpPr>
        <p:grpSpPr bwMode="auto">
          <a:xfrm>
            <a:off x="7146925" y="3384550"/>
            <a:ext cx="762000" cy="381000"/>
            <a:chOff x="333" y="1783"/>
            <a:chExt cx="679" cy="302"/>
          </a:xfrm>
        </p:grpSpPr>
        <p:sp>
          <p:nvSpPr>
            <p:cNvPr id="23601" name="Rectangle 57"/>
            <p:cNvSpPr>
              <a:spLocks noChangeArrowheads="1"/>
            </p:cNvSpPr>
            <p:nvPr/>
          </p:nvSpPr>
          <p:spPr bwMode="auto">
            <a:xfrm>
              <a:off x="333" y="1783"/>
              <a:ext cx="677" cy="300"/>
            </a:xfrm>
            <a:prstGeom prst="rect">
              <a:avLst/>
            </a:prstGeom>
            <a:noFill/>
            <a:ln w="9525">
              <a:solidFill>
                <a:schemeClr val="tx1"/>
              </a:solidFill>
              <a:miter lim="800000"/>
              <a:headEnd/>
              <a:tailEnd/>
            </a:ln>
          </p:spPr>
          <p:txBody>
            <a:bodyPr wrap="none" anchor="ctr"/>
            <a:lstStyle/>
            <a:p>
              <a:endParaRPr lang="en-US"/>
            </a:p>
          </p:txBody>
        </p:sp>
        <p:sp>
          <p:nvSpPr>
            <p:cNvPr id="23602" name="Line 58"/>
            <p:cNvSpPr>
              <a:spLocks noChangeShapeType="1"/>
            </p:cNvSpPr>
            <p:nvPr/>
          </p:nvSpPr>
          <p:spPr bwMode="auto">
            <a:xfrm flipV="1">
              <a:off x="333" y="1783"/>
              <a:ext cx="677" cy="300"/>
            </a:xfrm>
            <a:prstGeom prst="line">
              <a:avLst/>
            </a:prstGeom>
            <a:noFill/>
            <a:ln w="9525">
              <a:solidFill>
                <a:schemeClr val="tx1"/>
              </a:solidFill>
              <a:round/>
              <a:headEnd/>
              <a:tailEnd/>
            </a:ln>
          </p:spPr>
          <p:txBody>
            <a:bodyPr/>
            <a:lstStyle/>
            <a:p>
              <a:endParaRPr lang="en-US"/>
            </a:p>
          </p:txBody>
        </p:sp>
        <p:sp>
          <p:nvSpPr>
            <p:cNvPr id="23603" name="Line 59"/>
            <p:cNvSpPr>
              <a:spLocks noChangeShapeType="1"/>
            </p:cNvSpPr>
            <p:nvPr/>
          </p:nvSpPr>
          <p:spPr bwMode="auto">
            <a:xfrm flipH="1" flipV="1">
              <a:off x="335" y="1785"/>
              <a:ext cx="677" cy="300"/>
            </a:xfrm>
            <a:prstGeom prst="line">
              <a:avLst/>
            </a:prstGeom>
            <a:noFill/>
            <a:ln w="9525">
              <a:solidFill>
                <a:schemeClr val="tx1"/>
              </a:solidFill>
              <a:round/>
              <a:headEnd/>
              <a:tailEnd/>
            </a:ln>
          </p:spPr>
          <p:txBody>
            <a:bodyPr/>
            <a:lstStyle/>
            <a:p>
              <a:endParaRPr lang="en-US"/>
            </a:p>
          </p:txBody>
        </p:sp>
      </p:grpSp>
      <p:sp>
        <p:nvSpPr>
          <p:cNvPr id="98364" name="AutoShape 60"/>
          <p:cNvSpPr>
            <a:spLocks noChangeArrowheads="1"/>
          </p:cNvSpPr>
          <p:nvPr/>
        </p:nvSpPr>
        <p:spPr bwMode="auto">
          <a:xfrm>
            <a:off x="1154113" y="1749425"/>
            <a:ext cx="2805112" cy="3209925"/>
          </a:xfrm>
          <a:prstGeom prst="roundRect">
            <a:avLst>
              <a:gd name="adj" fmla="val 16667"/>
            </a:avLst>
          </a:prstGeom>
          <a:gradFill rotWithShape="1">
            <a:gsLst>
              <a:gs pos="0">
                <a:srgbClr val="282876"/>
              </a:gs>
              <a:gs pos="100000">
                <a:srgbClr val="5757FF">
                  <a:alpha val="82999"/>
                </a:srgbClr>
              </a:gs>
            </a:gsLst>
            <a:lin ang="0" scaled="1"/>
          </a:gradFill>
          <a:ln w="9525">
            <a:noFill/>
            <a:round/>
            <a:headEnd/>
            <a:tailEnd/>
          </a:ln>
        </p:spPr>
        <p:txBody>
          <a:bodyPr wrap="none" anchor="ctr"/>
          <a:lstStyle/>
          <a:p>
            <a:r>
              <a:rPr lang="en-US" sz="1600" b="1">
                <a:solidFill>
                  <a:schemeClr val="bg1"/>
                </a:solidFill>
              </a:rPr>
              <a:t>while (*) {</a:t>
            </a:r>
          </a:p>
          <a:p>
            <a:r>
              <a:rPr lang="en-US" sz="1600" b="1">
                <a:solidFill>
                  <a:schemeClr val="bg1"/>
                </a:solidFill>
              </a:rPr>
              <a:t>1: if (p</a:t>
            </a:r>
            <a:r>
              <a:rPr lang="en-US" sz="1600" b="1" baseline="-25000">
                <a:solidFill>
                  <a:schemeClr val="bg1"/>
                </a:solidFill>
              </a:rPr>
              <a:t>1</a:t>
            </a:r>
            <a:r>
              <a:rPr lang="en-US" sz="1600" b="1">
                <a:solidFill>
                  <a:schemeClr val="bg1"/>
                </a:solidFill>
              </a:rPr>
              <a:t>) lock();</a:t>
            </a:r>
          </a:p>
          <a:p>
            <a:r>
              <a:rPr lang="en-US" sz="1600" b="1">
                <a:solidFill>
                  <a:schemeClr val="bg1"/>
                </a:solidFill>
              </a:rPr>
              <a:t>   if (p</a:t>
            </a:r>
            <a:r>
              <a:rPr lang="en-US" sz="1600" b="1" baseline="-25000">
                <a:solidFill>
                  <a:schemeClr val="bg1"/>
                </a:solidFill>
              </a:rPr>
              <a:t>1</a:t>
            </a:r>
            <a:r>
              <a:rPr lang="en-US" sz="1600" b="1">
                <a:solidFill>
                  <a:schemeClr val="bg1"/>
                </a:solidFill>
              </a:rPr>
              <a:t>) unlock();</a:t>
            </a:r>
          </a:p>
          <a:p>
            <a:r>
              <a:rPr lang="en-US" sz="1600" b="1">
                <a:solidFill>
                  <a:schemeClr val="bg1"/>
                </a:solidFill>
              </a:rPr>
              <a:t>           …</a:t>
            </a:r>
          </a:p>
          <a:p>
            <a:r>
              <a:rPr lang="en-US" sz="1600" b="1">
                <a:solidFill>
                  <a:schemeClr val="bg1"/>
                </a:solidFill>
              </a:rPr>
              <a:t>2: if (p</a:t>
            </a:r>
            <a:r>
              <a:rPr lang="en-US" sz="1600" b="1" baseline="-25000">
                <a:solidFill>
                  <a:schemeClr val="bg1"/>
                </a:solidFill>
              </a:rPr>
              <a:t>2</a:t>
            </a:r>
            <a:r>
              <a:rPr lang="en-US" sz="1600" b="1">
                <a:solidFill>
                  <a:schemeClr val="bg1"/>
                </a:solidFill>
              </a:rPr>
              <a:t>) lock();</a:t>
            </a:r>
          </a:p>
          <a:p>
            <a:r>
              <a:rPr lang="en-US" sz="1600" b="1">
                <a:solidFill>
                  <a:schemeClr val="bg1"/>
                </a:solidFill>
              </a:rPr>
              <a:t>   if (p</a:t>
            </a:r>
            <a:r>
              <a:rPr lang="en-US" sz="1600" baseline="-25000">
                <a:solidFill>
                  <a:schemeClr val="bg1"/>
                </a:solidFill>
                <a:latin typeface="Lucida Sans Unicode" pitchFamily="34" charset="0"/>
              </a:rPr>
              <a:t>2</a:t>
            </a:r>
            <a:r>
              <a:rPr lang="en-US" sz="1600" b="1">
                <a:solidFill>
                  <a:schemeClr val="bg1"/>
                </a:solidFill>
              </a:rPr>
              <a:t>) unlock();</a:t>
            </a:r>
          </a:p>
          <a:p>
            <a:r>
              <a:rPr lang="en-US" sz="1600" b="1">
                <a:solidFill>
                  <a:schemeClr val="bg1"/>
                </a:solidFill>
              </a:rPr>
              <a:t>           …</a:t>
            </a:r>
          </a:p>
          <a:p>
            <a:r>
              <a:rPr lang="en-US" sz="1600" b="1">
                <a:solidFill>
                  <a:schemeClr val="bg1"/>
                </a:solidFill>
              </a:rPr>
              <a:t>n: if (p</a:t>
            </a:r>
            <a:r>
              <a:rPr lang="en-US" sz="1600" baseline="-25000">
                <a:solidFill>
                  <a:schemeClr val="bg1"/>
                </a:solidFill>
                <a:latin typeface="Lucida Sans Unicode" pitchFamily="34" charset="0"/>
              </a:rPr>
              <a:t>n</a:t>
            </a:r>
            <a:r>
              <a:rPr lang="en-US" sz="1600" b="1">
                <a:solidFill>
                  <a:schemeClr val="bg1"/>
                </a:solidFill>
              </a:rPr>
              <a:t>) lock();</a:t>
            </a:r>
          </a:p>
          <a:p>
            <a:r>
              <a:rPr lang="en-US" sz="1600" b="1">
                <a:solidFill>
                  <a:schemeClr val="bg1"/>
                </a:solidFill>
              </a:rPr>
              <a:t>   if (p</a:t>
            </a:r>
            <a:r>
              <a:rPr lang="en-US" sz="1600" baseline="-25000">
                <a:solidFill>
                  <a:schemeClr val="bg1"/>
                </a:solidFill>
                <a:latin typeface="Lucida Sans Unicode" pitchFamily="34" charset="0"/>
              </a:rPr>
              <a:t>n</a:t>
            </a:r>
            <a:r>
              <a:rPr lang="en-US" sz="1600" b="1">
                <a:solidFill>
                  <a:schemeClr val="bg1"/>
                </a:solidFill>
              </a:rPr>
              <a:t>) unlock();</a:t>
            </a:r>
            <a:endParaRPr lang="en-US" sz="1600">
              <a:solidFill>
                <a:schemeClr val="bg1"/>
              </a:solidFill>
              <a:latin typeface="Lucida Sans Unicode" pitchFamily="34" charset="0"/>
            </a:endParaRPr>
          </a:p>
          <a:p>
            <a:r>
              <a:rPr lang="en-US" sz="1600">
                <a:solidFill>
                  <a:schemeClr val="bg1"/>
                </a:solidFill>
                <a:latin typeface="Lucida Sans Unicode" pitchFamily="34" charset="0"/>
              </a:rPr>
              <a:t>} </a:t>
            </a:r>
            <a:r>
              <a:rPr lang="en-US">
                <a:solidFill>
                  <a:schemeClr val="bg1"/>
                </a:solidFill>
                <a:latin typeface="Lucida Sans Unicode" pitchFamily="34" charset="0"/>
              </a:rPr>
              <a:t>                                      </a:t>
            </a:r>
          </a:p>
        </p:txBody>
      </p:sp>
      <p:grpSp>
        <p:nvGrpSpPr>
          <p:cNvPr id="6" name="Group 61"/>
          <p:cNvGrpSpPr>
            <a:grpSpLocks/>
          </p:cNvGrpSpPr>
          <p:nvPr/>
        </p:nvGrpSpPr>
        <p:grpSpPr bwMode="auto">
          <a:xfrm>
            <a:off x="244475" y="2425700"/>
            <a:ext cx="812800" cy="508000"/>
            <a:chOff x="3008" y="1485"/>
            <a:chExt cx="384" cy="242"/>
          </a:xfrm>
        </p:grpSpPr>
        <p:sp>
          <p:nvSpPr>
            <p:cNvPr id="23599" name="AutoShape 62"/>
            <p:cNvSpPr>
              <a:spLocks/>
            </p:cNvSpPr>
            <p:nvPr/>
          </p:nvSpPr>
          <p:spPr bwMode="auto">
            <a:xfrm>
              <a:off x="3301" y="1486"/>
              <a:ext cx="91" cy="241"/>
            </a:xfrm>
            <a:prstGeom prst="leftBrace">
              <a:avLst>
                <a:gd name="adj1" fmla="val 22070"/>
                <a:gd name="adj2" fmla="val 50000"/>
              </a:avLst>
            </a:prstGeom>
            <a:noFill/>
            <a:ln w="9525">
              <a:solidFill>
                <a:schemeClr val="tx1"/>
              </a:solidFill>
              <a:round/>
              <a:headEnd/>
              <a:tailEnd/>
            </a:ln>
          </p:spPr>
          <p:txBody>
            <a:bodyPr wrap="none" anchor="ctr"/>
            <a:lstStyle/>
            <a:p>
              <a:endParaRPr lang="en-US"/>
            </a:p>
          </p:txBody>
        </p:sp>
        <p:sp>
          <p:nvSpPr>
            <p:cNvPr id="23600" name="Text Box 63"/>
            <p:cNvSpPr txBox="1">
              <a:spLocks noChangeArrowheads="1"/>
            </p:cNvSpPr>
            <p:nvPr/>
          </p:nvSpPr>
          <p:spPr bwMode="auto">
            <a:xfrm>
              <a:off x="3008" y="1485"/>
              <a:ext cx="340" cy="218"/>
            </a:xfrm>
            <a:prstGeom prst="rect">
              <a:avLst/>
            </a:prstGeom>
            <a:noFill/>
            <a:ln w="9525">
              <a:noFill/>
              <a:miter lim="800000"/>
              <a:headEnd/>
              <a:tailEnd/>
            </a:ln>
          </p:spPr>
          <p:txBody>
            <a:bodyPr>
              <a:spAutoFit/>
            </a:bodyPr>
            <a:lstStyle/>
            <a:p>
              <a:pPr>
                <a:spcBef>
                  <a:spcPct val="50000"/>
                </a:spcBef>
              </a:pPr>
              <a:r>
                <a:rPr lang="en-US" sz="2400" b="1">
                  <a:solidFill>
                    <a:srgbClr val="0033CC"/>
                  </a:solidFill>
                </a:rPr>
                <a:t>p</a:t>
              </a:r>
              <a:r>
                <a:rPr lang="en-US" sz="2400" b="1" baseline="-25000">
                  <a:solidFill>
                    <a:srgbClr val="0033CC"/>
                  </a:solidFill>
                </a:rPr>
                <a:t>1</a:t>
              </a:r>
            </a:p>
          </p:txBody>
        </p:sp>
      </p:grpSp>
      <p:grpSp>
        <p:nvGrpSpPr>
          <p:cNvPr id="7" name="Group 64"/>
          <p:cNvGrpSpPr>
            <a:grpSpLocks/>
          </p:cNvGrpSpPr>
          <p:nvPr/>
        </p:nvGrpSpPr>
        <p:grpSpPr bwMode="auto">
          <a:xfrm>
            <a:off x="233363" y="3124200"/>
            <a:ext cx="812800" cy="508000"/>
            <a:chOff x="3008" y="1485"/>
            <a:chExt cx="384" cy="242"/>
          </a:xfrm>
        </p:grpSpPr>
        <p:sp>
          <p:nvSpPr>
            <p:cNvPr id="23597" name="AutoShape 65"/>
            <p:cNvSpPr>
              <a:spLocks/>
            </p:cNvSpPr>
            <p:nvPr/>
          </p:nvSpPr>
          <p:spPr bwMode="auto">
            <a:xfrm>
              <a:off x="3301" y="1486"/>
              <a:ext cx="91" cy="241"/>
            </a:xfrm>
            <a:prstGeom prst="leftBrace">
              <a:avLst>
                <a:gd name="adj1" fmla="val 22070"/>
                <a:gd name="adj2" fmla="val 50000"/>
              </a:avLst>
            </a:prstGeom>
            <a:noFill/>
            <a:ln w="9525">
              <a:solidFill>
                <a:schemeClr val="tx1"/>
              </a:solidFill>
              <a:round/>
              <a:headEnd/>
              <a:tailEnd/>
            </a:ln>
          </p:spPr>
          <p:txBody>
            <a:bodyPr wrap="none" anchor="ctr"/>
            <a:lstStyle/>
            <a:p>
              <a:endParaRPr lang="en-US"/>
            </a:p>
          </p:txBody>
        </p:sp>
        <p:sp>
          <p:nvSpPr>
            <p:cNvPr id="23598" name="Text Box 66"/>
            <p:cNvSpPr txBox="1">
              <a:spLocks noChangeArrowheads="1"/>
            </p:cNvSpPr>
            <p:nvPr/>
          </p:nvSpPr>
          <p:spPr bwMode="auto">
            <a:xfrm>
              <a:off x="3008" y="1485"/>
              <a:ext cx="340" cy="218"/>
            </a:xfrm>
            <a:prstGeom prst="rect">
              <a:avLst/>
            </a:prstGeom>
            <a:noFill/>
            <a:ln w="9525">
              <a:noFill/>
              <a:miter lim="800000"/>
              <a:headEnd/>
              <a:tailEnd/>
            </a:ln>
          </p:spPr>
          <p:txBody>
            <a:bodyPr>
              <a:spAutoFit/>
            </a:bodyPr>
            <a:lstStyle/>
            <a:p>
              <a:pPr>
                <a:spcBef>
                  <a:spcPct val="50000"/>
                </a:spcBef>
              </a:pPr>
              <a:r>
                <a:rPr lang="en-US" sz="2400" b="1">
                  <a:solidFill>
                    <a:srgbClr val="0033CC"/>
                  </a:solidFill>
                </a:rPr>
                <a:t>p</a:t>
              </a:r>
              <a:r>
                <a:rPr lang="en-US" sz="2400" b="1" baseline="-25000">
                  <a:solidFill>
                    <a:srgbClr val="0033CC"/>
                  </a:solidFill>
                </a:rPr>
                <a:t>2</a:t>
              </a:r>
            </a:p>
          </p:txBody>
        </p:sp>
      </p:grpSp>
      <p:grpSp>
        <p:nvGrpSpPr>
          <p:cNvPr id="8" name="Group 67"/>
          <p:cNvGrpSpPr>
            <a:grpSpLocks/>
          </p:cNvGrpSpPr>
          <p:nvPr/>
        </p:nvGrpSpPr>
        <p:grpSpPr bwMode="auto">
          <a:xfrm>
            <a:off x="246063" y="3829050"/>
            <a:ext cx="812800" cy="508000"/>
            <a:chOff x="3008" y="1485"/>
            <a:chExt cx="384" cy="242"/>
          </a:xfrm>
        </p:grpSpPr>
        <p:sp>
          <p:nvSpPr>
            <p:cNvPr id="23595" name="AutoShape 68"/>
            <p:cNvSpPr>
              <a:spLocks/>
            </p:cNvSpPr>
            <p:nvPr/>
          </p:nvSpPr>
          <p:spPr bwMode="auto">
            <a:xfrm>
              <a:off x="3301" y="1486"/>
              <a:ext cx="91" cy="241"/>
            </a:xfrm>
            <a:prstGeom prst="leftBrace">
              <a:avLst>
                <a:gd name="adj1" fmla="val 22070"/>
                <a:gd name="adj2" fmla="val 50000"/>
              </a:avLst>
            </a:prstGeom>
            <a:noFill/>
            <a:ln w="9525">
              <a:solidFill>
                <a:schemeClr val="tx1"/>
              </a:solidFill>
              <a:round/>
              <a:headEnd/>
              <a:tailEnd/>
            </a:ln>
          </p:spPr>
          <p:txBody>
            <a:bodyPr wrap="none" anchor="ctr"/>
            <a:lstStyle/>
            <a:p>
              <a:endParaRPr lang="en-US"/>
            </a:p>
          </p:txBody>
        </p:sp>
        <p:sp>
          <p:nvSpPr>
            <p:cNvPr id="23596" name="Text Box 69"/>
            <p:cNvSpPr txBox="1">
              <a:spLocks noChangeArrowheads="1"/>
            </p:cNvSpPr>
            <p:nvPr/>
          </p:nvSpPr>
          <p:spPr bwMode="auto">
            <a:xfrm>
              <a:off x="3008" y="1485"/>
              <a:ext cx="340" cy="218"/>
            </a:xfrm>
            <a:prstGeom prst="rect">
              <a:avLst/>
            </a:prstGeom>
            <a:noFill/>
            <a:ln w="9525">
              <a:noFill/>
              <a:miter lim="800000"/>
              <a:headEnd/>
              <a:tailEnd/>
            </a:ln>
          </p:spPr>
          <p:txBody>
            <a:bodyPr>
              <a:spAutoFit/>
            </a:bodyPr>
            <a:lstStyle/>
            <a:p>
              <a:pPr>
                <a:spcBef>
                  <a:spcPct val="50000"/>
                </a:spcBef>
              </a:pPr>
              <a:r>
                <a:rPr lang="en-US" sz="2400" b="1">
                  <a:solidFill>
                    <a:srgbClr val="0033CC"/>
                  </a:solidFill>
                </a:rPr>
                <a:t>p</a:t>
              </a:r>
              <a:r>
                <a:rPr lang="en-US" sz="2400" b="1" baseline="-25000">
                  <a:solidFill>
                    <a:srgbClr val="0033CC"/>
                  </a:solidFill>
                </a:rPr>
                <a:t>n</a:t>
              </a:r>
            </a:p>
          </p:txBody>
        </p:sp>
      </p:grpSp>
      <p:sp>
        <p:nvSpPr>
          <p:cNvPr id="98384" name="Text Box 80"/>
          <p:cNvSpPr txBox="1">
            <a:spLocks noChangeArrowheads="1"/>
          </p:cNvSpPr>
          <p:nvPr/>
        </p:nvSpPr>
        <p:spPr bwMode="auto">
          <a:xfrm>
            <a:off x="4484688" y="3833813"/>
            <a:ext cx="2136775" cy="1158875"/>
          </a:xfrm>
          <a:prstGeom prst="rect">
            <a:avLst/>
          </a:prstGeom>
          <a:noFill/>
          <a:ln w="9525">
            <a:noFill/>
            <a:miter lim="800000"/>
            <a:headEnd/>
            <a:tailEnd/>
          </a:ln>
        </p:spPr>
        <p:txBody>
          <a:bodyPr>
            <a:spAutoFit/>
          </a:bodyPr>
          <a:lstStyle/>
          <a:p>
            <a:pPr algn="ctr">
              <a:spcBef>
                <a:spcPct val="50000"/>
              </a:spcBef>
            </a:pPr>
            <a:r>
              <a:rPr lang="en-US" sz="2000">
                <a:latin typeface="Lucida Sans Unicode" pitchFamily="34" charset="0"/>
              </a:rPr>
              <a:t>Preds. Used locally</a:t>
            </a:r>
          </a:p>
          <a:p>
            <a:pPr algn="ctr">
              <a:spcBef>
                <a:spcPct val="50000"/>
              </a:spcBef>
            </a:pPr>
            <a:r>
              <a:rPr lang="en-US" sz="2000">
                <a:solidFill>
                  <a:schemeClr val="accent2"/>
                </a:solidFill>
                <a:latin typeface="Lucida Sans Unicode" pitchFamily="34" charset="0"/>
              </a:rPr>
              <a:t>Ex: 2 </a:t>
            </a:r>
            <a:r>
              <a:rPr lang="en-US" sz="2000">
                <a:solidFill>
                  <a:schemeClr val="accent2"/>
                </a:solidFill>
                <a:latin typeface="cmsy10" pitchFamily="34" charset="0"/>
              </a:rPr>
              <a:t>*</a:t>
            </a:r>
            <a:r>
              <a:rPr lang="en-US" sz="2000">
                <a:solidFill>
                  <a:schemeClr val="accent2"/>
                </a:solidFill>
                <a:latin typeface="Lucida Sans Unicode" pitchFamily="34" charset="0"/>
              </a:rPr>
              <a:t> n states</a:t>
            </a:r>
          </a:p>
        </p:txBody>
      </p:sp>
      <p:sp>
        <p:nvSpPr>
          <p:cNvPr id="98386" name="Text Box 82"/>
          <p:cNvSpPr txBox="1">
            <a:spLocks noChangeArrowheads="1"/>
          </p:cNvSpPr>
          <p:nvPr/>
        </p:nvSpPr>
        <p:spPr bwMode="auto">
          <a:xfrm>
            <a:off x="6807200" y="3867150"/>
            <a:ext cx="2136775" cy="1158875"/>
          </a:xfrm>
          <a:prstGeom prst="rect">
            <a:avLst/>
          </a:prstGeom>
          <a:noFill/>
          <a:ln w="9525">
            <a:noFill/>
            <a:miter lim="800000"/>
            <a:headEnd/>
            <a:tailEnd/>
          </a:ln>
        </p:spPr>
        <p:txBody>
          <a:bodyPr>
            <a:spAutoFit/>
          </a:bodyPr>
          <a:lstStyle/>
          <a:p>
            <a:pPr algn="ctr">
              <a:spcBef>
                <a:spcPct val="50000"/>
              </a:spcBef>
            </a:pPr>
            <a:r>
              <a:rPr lang="en-US" sz="2000">
                <a:latin typeface="Lucida Sans Unicode" pitchFamily="34" charset="0"/>
              </a:rPr>
              <a:t>Preds. used globally </a:t>
            </a:r>
          </a:p>
          <a:p>
            <a:pPr algn="ctr">
              <a:spcBef>
                <a:spcPct val="50000"/>
              </a:spcBef>
            </a:pPr>
            <a:r>
              <a:rPr lang="en-US" sz="2000">
                <a:solidFill>
                  <a:schemeClr val="accent2"/>
                </a:solidFill>
                <a:latin typeface="Lucida Sans Unicode" pitchFamily="34" charset="0"/>
              </a:rPr>
              <a:t>Ex: 2</a:t>
            </a:r>
            <a:r>
              <a:rPr lang="en-US" sz="2000" baseline="30000">
                <a:solidFill>
                  <a:schemeClr val="accent2"/>
                </a:solidFill>
                <a:latin typeface="Lucida Sans Unicode" pitchFamily="34" charset="0"/>
              </a:rPr>
              <a:t>n</a:t>
            </a:r>
            <a:r>
              <a:rPr lang="en-US" sz="2000">
                <a:solidFill>
                  <a:schemeClr val="accent2"/>
                </a:solidFill>
                <a:latin typeface="Lucida Sans Unicode" pitchFamily="34" charset="0"/>
              </a:rPr>
              <a:t> states</a:t>
            </a:r>
          </a:p>
        </p:txBody>
      </p:sp>
      <p:grpSp>
        <p:nvGrpSpPr>
          <p:cNvPr id="9" name="Group 83"/>
          <p:cNvGrpSpPr>
            <a:grpSpLocks/>
          </p:cNvGrpSpPr>
          <p:nvPr/>
        </p:nvGrpSpPr>
        <p:grpSpPr bwMode="auto">
          <a:xfrm>
            <a:off x="7905750" y="2997200"/>
            <a:ext cx="760413" cy="385763"/>
            <a:chOff x="333" y="1783"/>
            <a:chExt cx="679" cy="302"/>
          </a:xfrm>
        </p:grpSpPr>
        <p:sp>
          <p:nvSpPr>
            <p:cNvPr id="23592" name="Rectangle 84"/>
            <p:cNvSpPr>
              <a:spLocks noChangeArrowheads="1"/>
            </p:cNvSpPr>
            <p:nvPr/>
          </p:nvSpPr>
          <p:spPr bwMode="auto">
            <a:xfrm>
              <a:off x="333" y="1783"/>
              <a:ext cx="677" cy="300"/>
            </a:xfrm>
            <a:prstGeom prst="rect">
              <a:avLst/>
            </a:prstGeom>
            <a:noFill/>
            <a:ln w="9525">
              <a:solidFill>
                <a:schemeClr val="tx1"/>
              </a:solidFill>
              <a:miter lim="800000"/>
              <a:headEnd/>
              <a:tailEnd/>
            </a:ln>
          </p:spPr>
          <p:txBody>
            <a:bodyPr wrap="none" anchor="ctr"/>
            <a:lstStyle/>
            <a:p>
              <a:endParaRPr lang="en-US"/>
            </a:p>
          </p:txBody>
        </p:sp>
        <p:sp>
          <p:nvSpPr>
            <p:cNvPr id="23593" name="Line 85"/>
            <p:cNvSpPr>
              <a:spLocks noChangeShapeType="1"/>
            </p:cNvSpPr>
            <p:nvPr/>
          </p:nvSpPr>
          <p:spPr bwMode="auto">
            <a:xfrm flipV="1">
              <a:off x="333" y="1783"/>
              <a:ext cx="677" cy="300"/>
            </a:xfrm>
            <a:prstGeom prst="line">
              <a:avLst/>
            </a:prstGeom>
            <a:noFill/>
            <a:ln w="9525">
              <a:solidFill>
                <a:schemeClr val="tx1"/>
              </a:solidFill>
              <a:round/>
              <a:headEnd/>
              <a:tailEnd/>
            </a:ln>
          </p:spPr>
          <p:txBody>
            <a:bodyPr/>
            <a:lstStyle/>
            <a:p>
              <a:endParaRPr lang="en-US"/>
            </a:p>
          </p:txBody>
        </p:sp>
        <p:sp>
          <p:nvSpPr>
            <p:cNvPr id="23594" name="Line 86"/>
            <p:cNvSpPr>
              <a:spLocks noChangeShapeType="1"/>
            </p:cNvSpPr>
            <p:nvPr/>
          </p:nvSpPr>
          <p:spPr bwMode="auto">
            <a:xfrm flipH="1" flipV="1">
              <a:off x="335" y="1785"/>
              <a:ext cx="677" cy="300"/>
            </a:xfrm>
            <a:prstGeom prst="line">
              <a:avLst/>
            </a:prstGeom>
            <a:noFill/>
            <a:ln w="9525">
              <a:solidFill>
                <a:schemeClr val="tx1"/>
              </a:solidFill>
              <a:round/>
              <a:headEnd/>
              <a:tailEnd/>
            </a:ln>
          </p:spPr>
          <p:txBody>
            <a:bodyPr/>
            <a:lstStyle/>
            <a:p>
              <a:endParaRPr lang="en-US"/>
            </a:p>
          </p:txBody>
        </p:sp>
      </p:grpSp>
      <p:grpSp>
        <p:nvGrpSpPr>
          <p:cNvPr id="10" name="Group 87"/>
          <p:cNvGrpSpPr>
            <a:grpSpLocks/>
          </p:cNvGrpSpPr>
          <p:nvPr/>
        </p:nvGrpSpPr>
        <p:grpSpPr bwMode="auto">
          <a:xfrm>
            <a:off x="7904163" y="3381375"/>
            <a:ext cx="762000" cy="381000"/>
            <a:chOff x="333" y="1783"/>
            <a:chExt cx="679" cy="302"/>
          </a:xfrm>
        </p:grpSpPr>
        <p:sp>
          <p:nvSpPr>
            <p:cNvPr id="23589" name="Rectangle 88"/>
            <p:cNvSpPr>
              <a:spLocks noChangeArrowheads="1"/>
            </p:cNvSpPr>
            <p:nvPr/>
          </p:nvSpPr>
          <p:spPr bwMode="auto">
            <a:xfrm>
              <a:off x="333" y="1783"/>
              <a:ext cx="677" cy="300"/>
            </a:xfrm>
            <a:prstGeom prst="rect">
              <a:avLst/>
            </a:prstGeom>
            <a:noFill/>
            <a:ln w="9525">
              <a:solidFill>
                <a:schemeClr val="tx1"/>
              </a:solidFill>
              <a:miter lim="800000"/>
              <a:headEnd/>
              <a:tailEnd/>
            </a:ln>
          </p:spPr>
          <p:txBody>
            <a:bodyPr wrap="none" anchor="ctr"/>
            <a:lstStyle/>
            <a:p>
              <a:endParaRPr lang="en-US"/>
            </a:p>
          </p:txBody>
        </p:sp>
        <p:sp>
          <p:nvSpPr>
            <p:cNvPr id="23590" name="Line 89"/>
            <p:cNvSpPr>
              <a:spLocks noChangeShapeType="1"/>
            </p:cNvSpPr>
            <p:nvPr/>
          </p:nvSpPr>
          <p:spPr bwMode="auto">
            <a:xfrm flipV="1">
              <a:off x="333" y="1783"/>
              <a:ext cx="677" cy="300"/>
            </a:xfrm>
            <a:prstGeom prst="line">
              <a:avLst/>
            </a:prstGeom>
            <a:noFill/>
            <a:ln w="9525">
              <a:solidFill>
                <a:schemeClr val="tx1"/>
              </a:solidFill>
              <a:round/>
              <a:headEnd/>
              <a:tailEnd/>
            </a:ln>
          </p:spPr>
          <p:txBody>
            <a:bodyPr/>
            <a:lstStyle/>
            <a:p>
              <a:endParaRPr lang="en-US"/>
            </a:p>
          </p:txBody>
        </p:sp>
        <p:sp>
          <p:nvSpPr>
            <p:cNvPr id="23591" name="Line 90"/>
            <p:cNvSpPr>
              <a:spLocks noChangeShapeType="1"/>
            </p:cNvSpPr>
            <p:nvPr/>
          </p:nvSpPr>
          <p:spPr bwMode="auto">
            <a:xfrm flipH="1" flipV="1">
              <a:off x="335" y="1785"/>
              <a:ext cx="677" cy="300"/>
            </a:xfrm>
            <a:prstGeom prst="line">
              <a:avLst/>
            </a:prstGeom>
            <a:noFill/>
            <a:ln w="9525">
              <a:solidFill>
                <a:schemeClr val="tx1"/>
              </a:solidFill>
              <a:round/>
              <a:headEnd/>
              <a:tailEnd/>
            </a:ln>
          </p:spPr>
          <p:txBody>
            <a:bodyPr/>
            <a:lstStyle/>
            <a:p>
              <a:endParaRPr lang="en-US"/>
            </a:p>
          </p:txBody>
        </p:sp>
      </p:grpSp>
      <p:grpSp>
        <p:nvGrpSpPr>
          <p:cNvPr id="11" name="Group 91"/>
          <p:cNvGrpSpPr>
            <a:grpSpLocks/>
          </p:cNvGrpSpPr>
          <p:nvPr/>
        </p:nvGrpSpPr>
        <p:grpSpPr bwMode="auto">
          <a:xfrm>
            <a:off x="7150100" y="2235200"/>
            <a:ext cx="760413" cy="385763"/>
            <a:chOff x="333" y="1783"/>
            <a:chExt cx="679" cy="302"/>
          </a:xfrm>
        </p:grpSpPr>
        <p:sp>
          <p:nvSpPr>
            <p:cNvPr id="23586" name="Rectangle 92"/>
            <p:cNvSpPr>
              <a:spLocks noChangeArrowheads="1"/>
            </p:cNvSpPr>
            <p:nvPr/>
          </p:nvSpPr>
          <p:spPr bwMode="auto">
            <a:xfrm>
              <a:off x="333" y="1783"/>
              <a:ext cx="677" cy="300"/>
            </a:xfrm>
            <a:prstGeom prst="rect">
              <a:avLst/>
            </a:prstGeom>
            <a:noFill/>
            <a:ln w="9525">
              <a:solidFill>
                <a:schemeClr val="tx1"/>
              </a:solidFill>
              <a:miter lim="800000"/>
              <a:headEnd/>
              <a:tailEnd/>
            </a:ln>
          </p:spPr>
          <p:txBody>
            <a:bodyPr wrap="none" anchor="ctr"/>
            <a:lstStyle/>
            <a:p>
              <a:endParaRPr lang="en-US"/>
            </a:p>
          </p:txBody>
        </p:sp>
        <p:sp>
          <p:nvSpPr>
            <p:cNvPr id="23587" name="Line 93"/>
            <p:cNvSpPr>
              <a:spLocks noChangeShapeType="1"/>
            </p:cNvSpPr>
            <p:nvPr/>
          </p:nvSpPr>
          <p:spPr bwMode="auto">
            <a:xfrm flipV="1">
              <a:off x="333" y="1783"/>
              <a:ext cx="677" cy="300"/>
            </a:xfrm>
            <a:prstGeom prst="line">
              <a:avLst/>
            </a:prstGeom>
            <a:noFill/>
            <a:ln w="9525">
              <a:solidFill>
                <a:schemeClr val="tx1"/>
              </a:solidFill>
              <a:round/>
              <a:headEnd/>
              <a:tailEnd/>
            </a:ln>
          </p:spPr>
          <p:txBody>
            <a:bodyPr/>
            <a:lstStyle/>
            <a:p>
              <a:endParaRPr lang="en-US"/>
            </a:p>
          </p:txBody>
        </p:sp>
        <p:sp>
          <p:nvSpPr>
            <p:cNvPr id="23588" name="Line 94"/>
            <p:cNvSpPr>
              <a:spLocks noChangeShapeType="1"/>
            </p:cNvSpPr>
            <p:nvPr/>
          </p:nvSpPr>
          <p:spPr bwMode="auto">
            <a:xfrm flipH="1" flipV="1">
              <a:off x="335" y="1785"/>
              <a:ext cx="677" cy="300"/>
            </a:xfrm>
            <a:prstGeom prst="line">
              <a:avLst/>
            </a:prstGeom>
            <a:noFill/>
            <a:ln w="9525">
              <a:solidFill>
                <a:schemeClr val="tx1"/>
              </a:solidFill>
              <a:round/>
              <a:headEnd/>
              <a:tailEnd/>
            </a:ln>
          </p:spPr>
          <p:txBody>
            <a:bodyPr/>
            <a:lstStyle/>
            <a:p>
              <a:endParaRPr lang="en-US"/>
            </a:p>
          </p:txBody>
        </p:sp>
      </p:grpSp>
      <p:grpSp>
        <p:nvGrpSpPr>
          <p:cNvPr id="12" name="Group 95"/>
          <p:cNvGrpSpPr>
            <a:grpSpLocks/>
          </p:cNvGrpSpPr>
          <p:nvPr/>
        </p:nvGrpSpPr>
        <p:grpSpPr bwMode="auto">
          <a:xfrm>
            <a:off x="7148513" y="2619375"/>
            <a:ext cx="762000" cy="381000"/>
            <a:chOff x="333" y="1783"/>
            <a:chExt cx="679" cy="302"/>
          </a:xfrm>
        </p:grpSpPr>
        <p:sp>
          <p:nvSpPr>
            <p:cNvPr id="23583" name="Rectangle 96"/>
            <p:cNvSpPr>
              <a:spLocks noChangeArrowheads="1"/>
            </p:cNvSpPr>
            <p:nvPr/>
          </p:nvSpPr>
          <p:spPr bwMode="auto">
            <a:xfrm>
              <a:off x="333" y="1783"/>
              <a:ext cx="677" cy="300"/>
            </a:xfrm>
            <a:prstGeom prst="rect">
              <a:avLst/>
            </a:prstGeom>
            <a:noFill/>
            <a:ln w="9525">
              <a:solidFill>
                <a:schemeClr val="tx1"/>
              </a:solidFill>
              <a:miter lim="800000"/>
              <a:headEnd/>
              <a:tailEnd/>
            </a:ln>
          </p:spPr>
          <p:txBody>
            <a:bodyPr wrap="none" anchor="ctr"/>
            <a:lstStyle/>
            <a:p>
              <a:endParaRPr lang="en-US"/>
            </a:p>
          </p:txBody>
        </p:sp>
        <p:sp>
          <p:nvSpPr>
            <p:cNvPr id="23584" name="Line 97"/>
            <p:cNvSpPr>
              <a:spLocks noChangeShapeType="1"/>
            </p:cNvSpPr>
            <p:nvPr/>
          </p:nvSpPr>
          <p:spPr bwMode="auto">
            <a:xfrm flipV="1">
              <a:off x="333" y="1783"/>
              <a:ext cx="677" cy="300"/>
            </a:xfrm>
            <a:prstGeom prst="line">
              <a:avLst/>
            </a:prstGeom>
            <a:noFill/>
            <a:ln w="9525">
              <a:solidFill>
                <a:schemeClr val="tx1"/>
              </a:solidFill>
              <a:round/>
              <a:headEnd/>
              <a:tailEnd/>
            </a:ln>
          </p:spPr>
          <p:txBody>
            <a:bodyPr/>
            <a:lstStyle/>
            <a:p>
              <a:endParaRPr lang="en-US"/>
            </a:p>
          </p:txBody>
        </p:sp>
        <p:sp>
          <p:nvSpPr>
            <p:cNvPr id="23585" name="Line 98"/>
            <p:cNvSpPr>
              <a:spLocks noChangeShapeType="1"/>
            </p:cNvSpPr>
            <p:nvPr/>
          </p:nvSpPr>
          <p:spPr bwMode="auto">
            <a:xfrm flipH="1" flipV="1">
              <a:off x="335" y="1785"/>
              <a:ext cx="677" cy="300"/>
            </a:xfrm>
            <a:prstGeom prst="line">
              <a:avLst/>
            </a:prstGeom>
            <a:noFill/>
            <a:ln w="9525">
              <a:solidFill>
                <a:schemeClr val="tx1"/>
              </a:solidFill>
              <a:round/>
              <a:headEnd/>
              <a:tailEnd/>
            </a:ln>
          </p:spPr>
          <p:txBody>
            <a:bodyPr/>
            <a:lstStyle/>
            <a:p>
              <a:endParaRPr lang="en-US"/>
            </a:p>
          </p:txBody>
        </p:sp>
      </p:grpSp>
      <p:grpSp>
        <p:nvGrpSpPr>
          <p:cNvPr id="13" name="Group 99"/>
          <p:cNvGrpSpPr>
            <a:grpSpLocks/>
          </p:cNvGrpSpPr>
          <p:nvPr/>
        </p:nvGrpSpPr>
        <p:grpSpPr bwMode="auto">
          <a:xfrm>
            <a:off x="7907338" y="2232025"/>
            <a:ext cx="760412" cy="385763"/>
            <a:chOff x="333" y="1783"/>
            <a:chExt cx="679" cy="302"/>
          </a:xfrm>
        </p:grpSpPr>
        <p:sp>
          <p:nvSpPr>
            <p:cNvPr id="23580" name="Rectangle 100"/>
            <p:cNvSpPr>
              <a:spLocks noChangeArrowheads="1"/>
            </p:cNvSpPr>
            <p:nvPr/>
          </p:nvSpPr>
          <p:spPr bwMode="auto">
            <a:xfrm>
              <a:off x="333" y="1783"/>
              <a:ext cx="677" cy="300"/>
            </a:xfrm>
            <a:prstGeom prst="rect">
              <a:avLst/>
            </a:prstGeom>
            <a:noFill/>
            <a:ln w="9525">
              <a:solidFill>
                <a:schemeClr val="tx1"/>
              </a:solidFill>
              <a:miter lim="800000"/>
              <a:headEnd/>
              <a:tailEnd/>
            </a:ln>
          </p:spPr>
          <p:txBody>
            <a:bodyPr wrap="none" anchor="ctr"/>
            <a:lstStyle/>
            <a:p>
              <a:endParaRPr lang="en-US"/>
            </a:p>
          </p:txBody>
        </p:sp>
        <p:sp>
          <p:nvSpPr>
            <p:cNvPr id="23581" name="Line 101"/>
            <p:cNvSpPr>
              <a:spLocks noChangeShapeType="1"/>
            </p:cNvSpPr>
            <p:nvPr/>
          </p:nvSpPr>
          <p:spPr bwMode="auto">
            <a:xfrm flipV="1">
              <a:off x="333" y="1783"/>
              <a:ext cx="677" cy="300"/>
            </a:xfrm>
            <a:prstGeom prst="line">
              <a:avLst/>
            </a:prstGeom>
            <a:noFill/>
            <a:ln w="9525">
              <a:solidFill>
                <a:schemeClr val="tx1"/>
              </a:solidFill>
              <a:round/>
              <a:headEnd/>
              <a:tailEnd/>
            </a:ln>
          </p:spPr>
          <p:txBody>
            <a:bodyPr/>
            <a:lstStyle/>
            <a:p>
              <a:endParaRPr lang="en-US"/>
            </a:p>
          </p:txBody>
        </p:sp>
        <p:sp>
          <p:nvSpPr>
            <p:cNvPr id="23582" name="Line 102"/>
            <p:cNvSpPr>
              <a:spLocks noChangeShapeType="1"/>
            </p:cNvSpPr>
            <p:nvPr/>
          </p:nvSpPr>
          <p:spPr bwMode="auto">
            <a:xfrm flipH="1" flipV="1">
              <a:off x="335" y="1785"/>
              <a:ext cx="677" cy="300"/>
            </a:xfrm>
            <a:prstGeom prst="line">
              <a:avLst/>
            </a:prstGeom>
            <a:noFill/>
            <a:ln w="9525">
              <a:solidFill>
                <a:schemeClr val="tx1"/>
              </a:solidFill>
              <a:round/>
              <a:headEnd/>
              <a:tailEnd/>
            </a:ln>
          </p:spPr>
          <p:txBody>
            <a:bodyPr/>
            <a:lstStyle/>
            <a:p>
              <a:endParaRPr lang="en-US"/>
            </a:p>
          </p:txBody>
        </p:sp>
      </p:grpSp>
      <p:grpSp>
        <p:nvGrpSpPr>
          <p:cNvPr id="14" name="Group 103"/>
          <p:cNvGrpSpPr>
            <a:grpSpLocks/>
          </p:cNvGrpSpPr>
          <p:nvPr/>
        </p:nvGrpSpPr>
        <p:grpSpPr bwMode="auto">
          <a:xfrm>
            <a:off x="7905750" y="2616200"/>
            <a:ext cx="762000" cy="381000"/>
            <a:chOff x="333" y="1783"/>
            <a:chExt cx="679" cy="302"/>
          </a:xfrm>
        </p:grpSpPr>
        <p:sp>
          <p:nvSpPr>
            <p:cNvPr id="23577" name="Rectangle 104"/>
            <p:cNvSpPr>
              <a:spLocks noChangeArrowheads="1"/>
            </p:cNvSpPr>
            <p:nvPr/>
          </p:nvSpPr>
          <p:spPr bwMode="auto">
            <a:xfrm>
              <a:off x="333" y="1783"/>
              <a:ext cx="677" cy="300"/>
            </a:xfrm>
            <a:prstGeom prst="rect">
              <a:avLst/>
            </a:prstGeom>
            <a:noFill/>
            <a:ln w="9525">
              <a:solidFill>
                <a:schemeClr val="tx1"/>
              </a:solidFill>
              <a:miter lim="800000"/>
              <a:headEnd/>
              <a:tailEnd/>
            </a:ln>
          </p:spPr>
          <p:txBody>
            <a:bodyPr wrap="none" anchor="ctr"/>
            <a:lstStyle/>
            <a:p>
              <a:endParaRPr lang="en-US"/>
            </a:p>
          </p:txBody>
        </p:sp>
        <p:sp>
          <p:nvSpPr>
            <p:cNvPr id="23578" name="Line 105"/>
            <p:cNvSpPr>
              <a:spLocks noChangeShapeType="1"/>
            </p:cNvSpPr>
            <p:nvPr/>
          </p:nvSpPr>
          <p:spPr bwMode="auto">
            <a:xfrm flipV="1">
              <a:off x="333" y="1783"/>
              <a:ext cx="677" cy="300"/>
            </a:xfrm>
            <a:prstGeom prst="line">
              <a:avLst/>
            </a:prstGeom>
            <a:noFill/>
            <a:ln w="9525">
              <a:solidFill>
                <a:schemeClr val="tx1"/>
              </a:solidFill>
              <a:round/>
              <a:headEnd/>
              <a:tailEnd/>
            </a:ln>
          </p:spPr>
          <p:txBody>
            <a:bodyPr/>
            <a:lstStyle/>
            <a:p>
              <a:endParaRPr lang="en-US"/>
            </a:p>
          </p:txBody>
        </p:sp>
        <p:sp>
          <p:nvSpPr>
            <p:cNvPr id="23579" name="Line 106"/>
            <p:cNvSpPr>
              <a:spLocks noChangeShapeType="1"/>
            </p:cNvSpPr>
            <p:nvPr/>
          </p:nvSpPr>
          <p:spPr bwMode="auto">
            <a:xfrm flipH="1" flipV="1">
              <a:off x="335" y="1785"/>
              <a:ext cx="677" cy="300"/>
            </a:xfrm>
            <a:prstGeom prst="line">
              <a:avLst/>
            </a:prstGeom>
            <a:noFill/>
            <a:ln w="9525">
              <a:solidFill>
                <a:schemeClr val="tx1"/>
              </a:solidFill>
              <a:round/>
              <a:headEnd/>
              <a:tailEnd/>
            </a:ln>
          </p:spPr>
          <p:txBody>
            <a:bodyPr/>
            <a:lstStyle/>
            <a:p>
              <a:endParaRPr lang="en-US"/>
            </a:p>
          </p:txBody>
        </p:sp>
      </p:grpSp>
      <p:sp>
        <p:nvSpPr>
          <p:cNvPr id="98411" name="Rectangle 107"/>
          <p:cNvSpPr>
            <a:spLocks noChangeArrowheads="1"/>
          </p:cNvSpPr>
          <p:nvPr/>
        </p:nvSpPr>
        <p:spPr bwMode="auto">
          <a:xfrm>
            <a:off x="652463" y="5616575"/>
            <a:ext cx="7073900" cy="557213"/>
          </a:xfrm>
          <a:prstGeom prst="rect">
            <a:avLst/>
          </a:prstGeom>
          <a:noFill/>
          <a:ln w="38100">
            <a:solidFill>
              <a:srgbClr val="333399"/>
            </a:solidFill>
            <a:miter lim="800000"/>
            <a:headEnd/>
            <a:tailEnd/>
          </a:ln>
        </p:spPr>
        <p:txBody>
          <a:bodyPr wrap="none" anchor="ctr">
            <a:spAutoFit/>
          </a:bodyPr>
          <a:lstStyle/>
          <a:p>
            <a:pPr algn="ctr"/>
            <a:r>
              <a:rPr lang="en-US" sz="2800">
                <a:solidFill>
                  <a:srgbClr val="003399"/>
                </a:solidFill>
                <a:latin typeface="Lucida Sans Unicode" pitchFamily="34" charset="0"/>
              </a:rPr>
              <a:t>Q2: </a:t>
            </a:r>
            <a:r>
              <a:rPr lang="en-US" sz="2800" b="1" i="1">
                <a:solidFill>
                  <a:srgbClr val="CC00CC"/>
                </a:solidFill>
                <a:latin typeface="Lucida Sans Unicode" pitchFamily="34" charset="0"/>
              </a:rPr>
              <a:t>Where</a:t>
            </a:r>
            <a:r>
              <a:rPr lang="en-US" sz="2800">
                <a:solidFill>
                  <a:srgbClr val="003399"/>
                </a:solidFill>
                <a:latin typeface="Lucida Sans Unicode" pitchFamily="34" charset="0"/>
              </a:rPr>
              <a:t> are the predicates required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830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830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83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838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83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83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838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98411"/>
                                        </p:tgtEl>
                                        <p:attrNameLst>
                                          <p:attrName>style.visibility</p:attrName>
                                        </p:attrNameLst>
                                      </p:cBhvr>
                                      <p:to>
                                        <p:strVal val="visible"/>
                                      </p:to>
                                    </p:set>
                                    <p:animEffect transition="in" filter="fade">
                                      <p:cBhvr>
                                        <p:cTn id="55" dur="1000"/>
                                        <p:tgtEl>
                                          <p:spTgt spid="98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nimBg="1"/>
      <p:bldP spid="98309" grpId="0" animBg="1"/>
      <p:bldP spid="98310" grpId="0" animBg="1"/>
      <p:bldP spid="98320" grpId="0" animBg="1"/>
      <p:bldP spid="98321" grpId="0" animBg="1"/>
      <p:bldP spid="98364" grpId="0" animBg="1"/>
      <p:bldP spid="98384" grpId="0"/>
      <p:bldP spid="98386" grpId="0"/>
      <p:bldP spid="984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17"/>
          <p:cNvSpPr>
            <a:spLocks noChangeArrowheads="1"/>
          </p:cNvSpPr>
          <p:nvPr/>
        </p:nvSpPr>
        <p:spPr bwMode="auto">
          <a:xfrm>
            <a:off x="79375" y="6246813"/>
            <a:ext cx="1662113" cy="304800"/>
          </a:xfrm>
          <a:prstGeom prst="rect">
            <a:avLst/>
          </a:prstGeom>
          <a:noFill/>
          <a:ln w="9525">
            <a:noFill/>
            <a:miter lim="800000"/>
            <a:headEnd/>
            <a:tailEnd/>
          </a:ln>
        </p:spPr>
        <p:txBody>
          <a:bodyPr wrap="none">
            <a:spAutoFit/>
          </a:bodyPr>
          <a:lstStyle/>
          <a:p>
            <a:r>
              <a:rPr lang="en-US" sz="1400">
                <a:solidFill>
                  <a:schemeClr val="accent2"/>
                </a:solidFill>
                <a:latin typeface="Lucida Sans Unicode" pitchFamily="34" charset="0"/>
              </a:rPr>
              <a:t>[Clarke </a:t>
            </a:r>
            <a:r>
              <a:rPr lang="en-US" sz="1400" i="1">
                <a:solidFill>
                  <a:schemeClr val="accent2"/>
                </a:solidFill>
                <a:latin typeface="Lucida Sans Unicode" pitchFamily="34" charset="0"/>
              </a:rPr>
              <a:t>et al</a:t>
            </a:r>
            <a:r>
              <a:rPr lang="en-US" sz="1400">
                <a:solidFill>
                  <a:schemeClr val="accent2"/>
                </a:solidFill>
                <a:latin typeface="Lucida Sans Unicode" pitchFamily="34" charset="0"/>
              </a:rPr>
              <a:t>. ’00]</a:t>
            </a:r>
          </a:p>
        </p:txBody>
      </p:sp>
      <p:sp>
        <p:nvSpPr>
          <p:cNvPr id="24579" name="Rectangle 118"/>
          <p:cNvSpPr>
            <a:spLocks noChangeArrowheads="1"/>
          </p:cNvSpPr>
          <p:nvPr/>
        </p:nvSpPr>
        <p:spPr bwMode="auto">
          <a:xfrm>
            <a:off x="76200" y="6523038"/>
            <a:ext cx="1838325" cy="304800"/>
          </a:xfrm>
          <a:prstGeom prst="rect">
            <a:avLst/>
          </a:prstGeom>
          <a:noFill/>
          <a:ln w="9525">
            <a:noFill/>
            <a:miter lim="800000"/>
            <a:headEnd/>
            <a:tailEnd/>
          </a:ln>
        </p:spPr>
        <p:txBody>
          <a:bodyPr wrap="none">
            <a:spAutoFit/>
          </a:bodyPr>
          <a:lstStyle/>
          <a:p>
            <a:r>
              <a:rPr lang="en-US" sz="1400">
                <a:solidFill>
                  <a:schemeClr val="accent2"/>
                </a:solidFill>
                <a:latin typeface="Lucida Sans Unicode" pitchFamily="34" charset="0"/>
              </a:rPr>
              <a:t>[Ball, Rajamani ’01]</a:t>
            </a:r>
          </a:p>
        </p:txBody>
      </p:sp>
      <p:sp>
        <p:nvSpPr>
          <p:cNvPr id="24580" name="Rectangle 2"/>
          <p:cNvSpPr>
            <a:spLocks noGrp="1" noChangeArrowheads="1"/>
          </p:cNvSpPr>
          <p:nvPr>
            <p:ph type="title"/>
          </p:nvPr>
        </p:nvSpPr>
        <p:spPr>
          <a:xfrm>
            <a:off x="519113" y="750888"/>
            <a:ext cx="8229600" cy="911225"/>
          </a:xfrm>
        </p:spPr>
        <p:txBody>
          <a:bodyPr/>
          <a:lstStyle/>
          <a:p>
            <a:pPr algn="l" eaLnBrk="1" hangingPunct="1"/>
            <a:r>
              <a:rPr lang="en-US" sz="3200" smtClean="0"/>
              <a:t>Counterexample Guided Refinement</a:t>
            </a:r>
          </a:p>
        </p:txBody>
      </p:sp>
      <p:grpSp>
        <p:nvGrpSpPr>
          <p:cNvPr id="2" name="Group 54"/>
          <p:cNvGrpSpPr>
            <a:grpSpLocks/>
          </p:cNvGrpSpPr>
          <p:nvPr/>
        </p:nvGrpSpPr>
        <p:grpSpPr bwMode="auto">
          <a:xfrm>
            <a:off x="5699125" y="5156200"/>
            <a:ext cx="1689100" cy="585788"/>
            <a:chOff x="3616" y="2973"/>
            <a:chExt cx="1064" cy="369"/>
          </a:xfrm>
        </p:grpSpPr>
        <p:sp>
          <p:nvSpPr>
            <p:cNvPr id="24623" name="Text Box 6"/>
            <p:cNvSpPr txBox="1">
              <a:spLocks noChangeArrowheads="1"/>
            </p:cNvSpPr>
            <p:nvPr/>
          </p:nvSpPr>
          <p:spPr bwMode="auto">
            <a:xfrm>
              <a:off x="3616" y="2973"/>
              <a:ext cx="528" cy="152"/>
            </a:xfrm>
            <a:prstGeom prst="rect">
              <a:avLst/>
            </a:prstGeom>
            <a:noFill/>
            <a:ln w="9525">
              <a:noFill/>
              <a:miter lim="800000"/>
              <a:headEnd/>
              <a:tailEnd/>
            </a:ln>
          </p:spPr>
          <p:txBody>
            <a:bodyPr lIns="0" rIns="0">
              <a:spAutoFit/>
            </a:bodyPr>
            <a:lstStyle/>
            <a:p>
              <a:pPr lvl="1" algn="r" eaLnBrk="0" hangingPunct="0">
                <a:lnSpc>
                  <a:spcPct val="70000"/>
                </a:lnSpc>
                <a:spcBef>
                  <a:spcPct val="70000"/>
                </a:spcBef>
              </a:pPr>
              <a:r>
                <a:rPr kumimoji="1" lang="en-US" sz="1400">
                  <a:latin typeface="Arial" charset="0"/>
                  <a:sym typeface="Wingdings" pitchFamily="2" charset="2"/>
                </a:rPr>
                <a:t>YES</a:t>
              </a:r>
            </a:p>
          </p:txBody>
        </p:sp>
        <p:sp>
          <p:nvSpPr>
            <p:cNvPr id="24624" name="Text Box 7"/>
            <p:cNvSpPr txBox="1">
              <a:spLocks noChangeArrowheads="1"/>
            </p:cNvSpPr>
            <p:nvPr/>
          </p:nvSpPr>
          <p:spPr bwMode="auto">
            <a:xfrm>
              <a:off x="4145" y="3141"/>
              <a:ext cx="535" cy="201"/>
            </a:xfrm>
            <a:prstGeom prst="rect">
              <a:avLst/>
            </a:prstGeom>
            <a:noFill/>
            <a:ln w="9525">
              <a:noFill/>
              <a:miter lim="800000"/>
              <a:headEnd/>
              <a:tailEnd/>
            </a:ln>
          </p:spPr>
          <p:txBody>
            <a:bodyPr wrap="none" tIns="137160">
              <a:spAutoFit/>
            </a:bodyPr>
            <a:lstStyle/>
            <a:p>
              <a:pPr algn="ctr" eaLnBrk="0" hangingPunct="0">
                <a:lnSpc>
                  <a:spcPct val="45000"/>
                </a:lnSpc>
                <a:spcBef>
                  <a:spcPct val="50000"/>
                </a:spcBef>
              </a:pPr>
              <a:r>
                <a:rPr kumimoji="1" lang="en-US" sz="2000">
                  <a:solidFill>
                    <a:srgbClr val="00FF00"/>
                  </a:solidFill>
                  <a:latin typeface="Arial" charset="0"/>
                  <a:sym typeface="Wingdings" pitchFamily="2" charset="2"/>
                </a:rPr>
                <a:t>SAFE</a:t>
              </a:r>
            </a:p>
          </p:txBody>
        </p:sp>
        <p:sp>
          <p:nvSpPr>
            <p:cNvPr id="24625" name="AutoShape 8"/>
            <p:cNvSpPr>
              <a:spLocks noChangeArrowheads="1"/>
            </p:cNvSpPr>
            <p:nvPr/>
          </p:nvSpPr>
          <p:spPr bwMode="auto">
            <a:xfrm rot="-2883113">
              <a:off x="3917" y="3008"/>
              <a:ext cx="140" cy="383"/>
            </a:xfrm>
            <a:prstGeom prst="downArrow">
              <a:avLst>
                <a:gd name="adj1" fmla="val 32741"/>
                <a:gd name="adj2" fmla="val 65303"/>
              </a:avLst>
            </a:prstGeom>
            <a:gradFill rotWithShape="0">
              <a:gsLst>
                <a:gs pos="0">
                  <a:srgbClr val="CDC6F4"/>
                </a:gs>
                <a:gs pos="100000">
                  <a:srgbClr val="827E9B"/>
                </a:gs>
              </a:gsLst>
              <a:lin ang="2700000" scaled="1"/>
            </a:gradFill>
            <a:ln w="9525">
              <a:noFill/>
              <a:miter lim="800000"/>
              <a:headEnd/>
              <a:tailEnd/>
            </a:ln>
          </p:spPr>
          <p:txBody>
            <a:bodyPr anchor="ctr">
              <a:spAutoFit/>
            </a:bodyPr>
            <a:lstStyle/>
            <a:p>
              <a:endParaRPr lang="en-US"/>
            </a:p>
          </p:txBody>
        </p:sp>
      </p:grpSp>
      <p:sp>
        <p:nvSpPr>
          <p:cNvPr id="24582" name="Text Box 33"/>
          <p:cNvSpPr txBox="1">
            <a:spLocks noChangeArrowheads="1"/>
          </p:cNvSpPr>
          <p:nvPr/>
        </p:nvSpPr>
        <p:spPr bwMode="auto">
          <a:xfrm>
            <a:off x="2346325" y="3275013"/>
            <a:ext cx="1531938" cy="250825"/>
          </a:xfrm>
          <a:prstGeom prst="rect">
            <a:avLst/>
          </a:prstGeom>
          <a:noFill/>
          <a:ln w="9525">
            <a:noFill/>
            <a:miter lim="800000"/>
            <a:headEnd/>
            <a:tailEnd/>
          </a:ln>
        </p:spPr>
        <p:txBody>
          <a:bodyPr lIns="0" rIns="0">
            <a:spAutoFit/>
          </a:bodyPr>
          <a:lstStyle/>
          <a:p>
            <a:pPr lvl="1" algn="r" eaLnBrk="0" hangingPunct="0">
              <a:lnSpc>
                <a:spcPct val="65000"/>
              </a:lnSpc>
              <a:spcBef>
                <a:spcPct val="50000"/>
              </a:spcBef>
            </a:pPr>
            <a:endParaRPr kumimoji="1" lang="en-US" sz="1600">
              <a:latin typeface="Arial" charset="0"/>
              <a:sym typeface="Wingdings" pitchFamily="2" charset="2"/>
            </a:endParaRPr>
          </a:p>
        </p:txBody>
      </p:sp>
      <p:grpSp>
        <p:nvGrpSpPr>
          <p:cNvPr id="3" name="Group 60"/>
          <p:cNvGrpSpPr>
            <a:grpSpLocks/>
          </p:cNvGrpSpPr>
          <p:nvPr/>
        </p:nvGrpSpPr>
        <p:grpSpPr bwMode="auto">
          <a:xfrm>
            <a:off x="1630363" y="5337175"/>
            <a:ext cx="2597150" cy="169863"/>
            <a:chOff x="1053" y="3087"/>
            <a:chExt cx="1636" cy="107"/>
          </a:xfrm>
        </p:grpSpPr>
        <p:sp>
          <p:nvSpPr>
            <p:cNvPr id="24621" name="Text Box 13"/>
            <p:cNvSpPr txBox="1">
              <a:spLocks noChangeArrowheads="1"/>
            </p:cNvSpPr>
            <p:nvPr/>
          </p:nvSpPr>
          <p:spPr bwMode="auto">
            <a:xfrm>
              <a:off x="1053" y="3087"/>
              <a:ext cx="1096" cy="78"/>
            </a:xfrm>
            <a:prstGeom prst="rect">
              <a:avLst/>
            </a:prstGeom>
            <a:noFill/>
            <a:ln w="9525">
              <a:noFill/>
              <a:miter lim="800000"/>
              <a:headEnd/>
              <a:tailEnd/>
            </a:ln>
          </p:spPr>
          <p:txBody>
            <a:bodyPr wrap="none" lIns="0" tIns="0" rIns="0" bIns="0">
              <a:spAutoFit/>
            </a:bodyPr>
            <a:lstStyle/>
            <a:p>
              <a:pPr lvl="1" algn="r" eaLnBrk="0" hangingPunct="0">
                <a:lnSpc>
                  <a:spcPct val="45000"/>
                </a:lnSpc>
                <a:spcBef>
                  <a:spcPct val="50000"/>
                </a:spcBef>
              </a:pPr>
              <a:r>
                <a:rPr kumimoji="1" lang="en-US">
                  <a:latin typeface="Arial" charset="0"/>
                  <a:sym typeface="Wingdings" pitchFamily="2" charset="2"/>
                </a:rPr>
                <a:t>explanation</a:t>
              </a:r>
              <a:r>
                <a:rPr kumimoji="1" lang="en-US" sz="1600">
                  <a:latin typeface="Arial" charset="0"/>
                  <a:sym typeface="Wingdings" pitchFamily="2" charset="2"/>
                </a:rPr>
                <a:t>  </a:t>
              </a:r>
            </a:p>
          </p:txBody>
        </p:sp>
        <p:sp>
          <p:nvSpPr>
            <p:cNvPr id="24622" name="AutoShape 48"/>
            <p:cNvSpPr>
              <a:spLocks noChangeArrowheads="1"/>
            </p:cNvSpPr>
            <p:nvPr/>
          </p:nvSpPr>
          <p:spPr bwMode="auto">
            <a:xfrm rot="-8105070">
              <a:off x="1969" y="3098"/>
              <a:ext cx="720" cy="96"/>
            </a:xfrm>
            <a:prstGeom prst="rightArrow">
              <a:avLst>
                <a:gd name="adj1" fmla="val 50000"/>
                <a:gd name="adj2" fmla="val 187500"/>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grpSp>
      <p:grpSp>
        <p:nvGrpSpPr>
          <p:cNvPr id="4" name="Group 55"/>
          <p:cNvGrpSpPr>
            <a:grpSpLocks/>
          </p:cNvGrpSpPr>
          <p:nvPr/>
        </p:nvGrpSpPr>
        <p:grpSpPr bwMode="auto">
          <a:xfrm>
            <a:off x="3727450" y="5164138"/>
            <a:ext cx="2363788" cy="423862"/>
            <a:chOff x="2374" y="2978"/>
            <a:chExt cx="1489" cy="267"/>
          </a:xfrm>
        </p:grpSpPr>
        <p:sp>
          <p:nvSpPr>
            <p:cNvPr id="24619" name="Text Box 16"/>
            <p:cNvSpPr txBox="1">
              <a:spLocks noChangeArrowheads="1"/>
            </p:cNvSpPr>
            <p:nvPr/>
          </p:nvSpPr>
          <p:spPr bwMode="auto">
            <a:xfrm>
              <a:off x="2374" y="2978"/>
              <a:ext cx="1088" cy="179"/>
            </a:xfrm>
            <a:prstGeom prst="rect">
              <a:avLst/>
            </a:prstGeom>
            <a:noFill/>
            <a:ln w="9525">
              <a:noFill/>
              <a:miter lim="800000"/>
              <a:headEnd/>
              <a:tailEnd/>
            </a:ln>
          </p:spPr>
          <p:txBody>
            <a:bodyPr wrap="none" lIns="0" tIns="91440" rIns="0" bIns="0">
              <a:spAutoFit/>
            </a:bodyPr>
            <a:lstStyle/>
            <a:p>
              <a:pPr lvl="1" algn="r" eaLnBrk="0" hangingPunct="0">
                <a:lnSpc>
                  <a:spcPct val="70000"/>
                </a:lnSpc>
                <a:spcBef>
                  <a:spcPct val="70000"/>
                </a:spcBef>
              </a:pPr>
              <a:r>
                <a:rPr kumimoji="1" lang="en-US">
                  <a:latin typeface="Arial" charset="0"/>
                  <a:sym typeface="Wingdings" pitchFamily="2" charset="2"/>
                </a:rPr>
                <a:t>NO!  (Trace)</a:t>
              </a:r>
            </a:p>
          </p:txBody>
        </p:sp>
        <p:sp>
          <p:nvSpPr>
            <p:cNvPr id="24620" name="AutoShape 49"/>
            <p:cNvSpPr>
              <a:spLocks noChangeArrowheads="1"/>
            </p:cNvSpPr>
            <p:nvPr/>
          </p:nvSpPr>
          <p:spPr bwMode="auto">
            <a:xfrm rot="8102120">
              <a:off x="3143" y="3149"/>
              <a:ext cx="720" cy="96"/>
            </a:xfrm>
            <a:prstGeom prst="rightArrow">
              <a:avLst>
                <a:gd name="adj1" fmla="val 50000"/>
                <a:gd name="adj2" fmla="val 187500"/>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grpSp>
      <p:grpSp>
        <p:nvGrpSpPr>
          <p:cNvPr id="5" name="Group 70"/>
          <p:cNvGrpSpPr>
            <a:grpSpLocks/>
          </p:cNvGrpSpPr>
          <p:nvPr/>
        </p:nvGrpSpPr>
        <p:grpSpPr bwMode="auto">
          <a:xfrm>
            <a:off x="5405438" y="5591175"/>
            <a:ext cx="1274762" cy="925513"/>
            <a:chOff x="3431" y="3247"/>
            <a:chExt cx="803" cy="583"/>
          </a:xfrm>
        </p:grpSpPr>
        <p:grpSp>
          <p:nvGrpSpPr>
            <p:cNvPr id="24614" name="Group 52"/>
            <p:cNvGrpSpPr>
              <a:grpSpLocks/>
            </p:cNvGrpSpPr>
            <p:nvPr/>
          </p:nvGrpSpPr>
          <p:grpSpPr bwMode="auto">
            <a:xfrm>
              <a:off x="3500" y="3398"/>
              <a:ext cx="734" cy="432"/>
              <a:chOff x="3500" y="3398"/>
              <a:chExt cx="734" cy="432"/>
            </a:xfrm>
          </p:grpSpPr>
          <p:sp>
            <p:nvSpPr>
              <p:cNvPr id="24617" name="Text Box 19"/>
              <p:cNvSpPr txBox="1">
                <a:spLocks noChangeArrowheads="1"/>
              </p:cNvSpPr>
              <p:nvPr/>
            </p:nvSpPr>
            <p:spPr bwMode="auto">
              <a:xfrm>
                <a:off x="3762" y="3629"/>
                <a:ext cx="463" cy="201"/>
              </a:xfrm>
              <a:prstGeom prst="rect">
                <a:avLst/>
              </a:prstGeom>
              <a:noFill/>
              <a:ln w="9525">
                <a:noFill/>
                <a:miter lim="800000"/>
                <a:headEnd/>
                <a:tailEnd/>
              </a:ln>
            </p:spPr>
            <p:txBody>
              <a:bodyPr wrap="none" tIns="137160">
                <a:spAutoFit/>
              </a:bodyPr>
              <a:lstStyle/>
              <a:p>
                <a:pPr algn="ctr" eaLnBrk="0" hangingPunct="0">
                  <a:lnSpc>
                    <a:spcPct val="45000"/>
                  </a:lnSpc>
                  <a:spcBef>
                    <a:spcPct val="50000"/>
                  </a:spcBef>
                </a:pPr>
                <a:r>
                  <a:rPr kumimoji="1" lang="en-US" sz="2000">
                    <a:solidFill>
                      <a:srgbClr val="F01237"/>
                    </a:solidFill>
                    <a:latin typeface="Arial" charset="0"/>
                    <a:sym typeface="Wingdings" pitchFamily="2" charset="2"/>
                  </a:rPr>
                  <a:t>BUG</a:t>
                </a:r>
              </a:p>
            </p:txBody>
          </p:sp>
          <p:sp>
            <p:nvSpPr>
              <p:cNvPr id="24618" name="Text Box 20"/>
              <p:cNvSpPr txBox="1">
                <a:spLocks noChangeArrowheads="1"/>
              </p:cNvSpPr>
              <p:nvPr/>
            </p:nvSpPr>
            <p:spPr bwMode="auto">
              <a:xfrm>
                <a:off x="3500" y="3398"/>
                <a:ext cx="734" cy="110"/>
              </a:xfrm>
              <a:prstGeom prst="rect">
                <a:avLst/>
              </a:prstGeom>
              <a:noFill/>
              <a:ln w="9525">
                <a:noFill/>
                <a:miter lim="800000"/>
                <a:headEnd/>
                <a:tailEnd/>
              </a:ln>
            </p:spPr>
            <p:txBody>
              <a:bodyPr lIns="0" rIns="0" anchor="ctr">
                <a:spAutoFit/>
              </a:bodyPr>
              <a:lstStyle/>
              <a:p>
                <a:pPr lvl="1" eaLnBrk="0" hangingPunct="0">
                  <a:lnSpc>
                    <a:spcPct val="45000"/>
                  </a:lnSpc>
                  <a:spcBef>
                    <a:spcPct val="50000"/>
                  </a:spcBef>
                </a:pPr>
                <a:endParaRPr kumimoji="1" lang="en-US" sz="1200">
                  <a:latin typeface="Arial" charset="0"/>
                  <a:sym typeface="Wingdings" pitchFamily="2" charset="2"/>
                </a:endParaRPr>
              </a:p>
            </p:txBody>
          </p:sp>
        </p:grpSp>
        <p:sp>
          <p:nvSpPr>
            <p:cNvPr id="24615" name="AutoShape 50"/>
            <p:cNvSpPr>
              <a:spLocks noChangeArrowheads="1"/>
            </p:cNvSpPr>
            <p:nvPr/>
          </p:nvSpPr>
          <p:spPr bwMode="auto">
            <a:xfrm rot="-2883113">
              <a:off x="3553" y="3219"/>
              <a:ext cx="140" cy="383"/>
            </a:xfrm>
            <a:prstGeom prst="downArrow">
              <a:avLst>
                <a:gd name="adj1" fmla="val 32741"/>
                <a:gd name="adj2" fmla="val 65303"/>
              </a:avLst>
            </a:prstGeom>
            <a:gradFill rotWithShape="0">
              <a:gsLst>
                <a:gs pos="0">
                  <a:srgbClr val="CDC6F4"/>
                </a:gs>
                <a:gs pos="100000">
                  <a:srgbClr val="827E9B"/>
                </a:gs>
              </a:gsLst>
              <a:lin ang="2700000" scaled="1"/>
            </a:gradFill>
            <a:ln w="9525">
              <a:noFill/>
              <a:miter lim="800000"/>
              <a:headEnd/>
              <a:tailEnd/>
            </a:ln>
          </p:spPr>
          <p:txBody>
            <a:bodyPr anchor="ctr">
              <a:spAutoFit/>
            </a:bodyPr>
            <a:lstStyle/>
            <a:p>
              <a:endParaRPr lang="en-US"/>
            </a:p>
          </p:txBody>
        </p:sp>
        <p:sp>
          <p:nvSpPr>
            <p:cNvPr id="24616" name="Rectangle 68"/>
            <p:cNvSpPr>
              <a:spLocks noChangeArrowheads="1"/>
            </p:cNvSpPr>
            <p:nvPr/>
          </p:nvSpPr>
          <p:spPr bwMode="auto">
            <a:xfrm>
              <a:off x="3600" y="3247"/>
              <a:ext cx="556" cy="212"/>
            </a:xfrm>
            <a:prstGeom prst="rect">
              <a:avLst/>
            </a:prstGeom>
            <a:noFill/>
            <a:ln w="9525">
              <a:noFill/>
              <a:miter lim="800000"/>
              <a:headEnd/>
              <a:tailEnd/>
            </a:ln>
          </p:spPr>
          <p:txBody>
            <a:bodyPr wrap="none">
              <a:spAutoFit/>
            </a:bodyPr>
            <a:lstStyle/>
            <a:p>
              <a:r>
                <a:rPr kumimoji="1" lang="en-US" sz="1600">
                  <a:latin typeface="Arial" charset="0"/>
                  <a:sym typeface="Wingdings" pitchFamily="2" charset="2"/>
                </a:rPr>
                <a:t>feasible</a:t>
              </a:r>
            </a:p>
          </p:txBody>
        </p:sp>
      </p:grpSp>
      <p:grpSp>
        <p:nvGrpSpPr>
          <p:cNvPr id="7" name="Group 74"/>
          <p:cNvGrpSpPr>
            <a:grpSpLocks/>
          </p:cNvGrpSpPr>
          <p:nvPr/>
        </p:nvGrpSpPr>
        <p:grpSpPr bwMode="auto">
          <a:xfrm>
            <a:off x="158750" y="4497388"/>
            <a:ext cx="2160588" cy="565150"/>
            <a:chOff x="126" y="2558"/>
            <a:chExt cx="1361" cy="356"/>
          </a:xfrm>
        </p:grpSpPr>
        <p:sp>
          <p:nvSpPr>
            <p:cNvPr id="24611" name="Text Box 28"/>
            <p:cNvSpPr txBox="1">
              <a:spLocks noChangeArrowheads="1"/>
            </p:cNvSpPr>
            <p:nvPr/>
          </p:nvSpPr>
          <p:spPr bwMode="auto">
            <a:xfrm>
              <a:off x="126" y="2558"/>
              <a:ext cx="1099" cy="179"/>
            </a:xfrm>
            <a:prstGeom prst="rect">
              <a:avLst/>
            </a:prstGeom>
            <a:noFill/>
            <a:ln w="9525">
              <a:noFill/>
              <a:miter lim="800000"/>
              <a:headEnd/>
              <a:tailEnd/>
            </a:ln>
          </p:spPr>
          <p:txBody>
            <a:bodyPr lIns="0" rIns="0">
              <a:spAutoFit/>
            </a:bodyPr>
            <a:lstStyle/>
            <a:p>
              <a:pPr algn="r" eaLnBrk="0" hangingPunct="0">
                <a:lnSpc>
                  <a:spcPct val="70000"/>
                </a:lnSpc>
                <a:spcBef>
                  <a:spcPct val="70000"/>
                </a:spcBef>
              </a:pPr>
              <a:r>
                <a:rPr kumimoji="1" lang="en-US">
                  <a:latin typeface="Arial" charset="0"/>
                  <a:sym typeface="Wingdings" pitchFamily="2" charset="2"/>
                </a:rPr>
                <a:t>Seed Abstraction</a:t>
              </a:r>
            </a:p>
          </p:txBody>
        </p:sp>
        <p:sp>
          <p:nvSpPr>
            <p:cNvPr id="24612" name="AutoShape 30"/>
            <p:cNvSpPr>
              <a:spLocks noChangeArrowheads="1"/>
            </p:cNvSpPr>
            <p:nvPr/>
          </p:nvSpPr>
          <p:spPr bwMode="auto">
            <a:xfrm rot="-5408390">
              <a:off x="1228" y="2617"/>
              <a:ext cx="301" cy="217"/>
            </a:xfrm>
            <a:prstGeom prst="downArrow">
              <a:avLst>
                <a:gd name="adj1" fmla="val 27806"/>
                <a:gd name="adj2" fmla="val 45125"/>
              </a:avLst>
            </a:prstGeom>
            <a:gradFill rotWithShape="0">
              <a:gsLst>
                <a:gs pos="0">
                  <a:srgbClr val="8181AB"/>
                </a:gs>
                <a:gs pos="100000">
                  <a:srgbClr val="A7A7C4"/>
                </a:gs>
              </a:gsLst>
              <a:lin ang="2700000" scaled="1"/>
            </a:gradFill>
            <a:ln w="9525">
              <a:noFill/>
              <a:miter lim="800000"/>
              <a:headEnd/>
              <a:tailEnd/>
            </a:ln>
          </p:spPr>
          <p:txBody>
            <a:bodyPr anchor="ctr">
              <a:spAutoFit/>
            </a:bodyPr>
            <a:lstStyle/>
            <a:p>
              <a:endParaRPr lang="en-US"/>
            </a:p>
          </p:txBody>
        </p:sp>
        <p:sp>
          <p:nvSpPr>
            <p:cNvPr id="24613" name="Rectangle 73"/>
            <p:cNvSpPr>
              <a:spLocks noChangeArrowheads="1"/>
            </p:cNvSpPr>
            <p:nvPr/>
          </p:nvSpPr>
          <p:spPr bwMode="auto">
            <a:xfrm>
              <a:off x="381" y="2626"/>
              <a:ext cx="1006" cy="288"/>
            </a:xfrm>
            <a:prstGeom prst="rect">
              <a:avLst/>
            </a:prstGeom>
            <a:noFill/>
            <a:ln w="9525">
              <a:noFill/>
              <a:miter lim="800000"/>
              <a:headEnd/>
              <a:tailEnd/>
            </a:ln>
          </p:spPr>
          <p:txBody>
            <a:bodyPr wrap="none" anchor="b"/>
            <a:lstStyle/>
            <a:p>
              <a:pPr lvl="1" algn="r" eaLnBrk="0" hangingPunct="0">
                <a:spcBef>
                  <a:spcPct val="100000"/>
                </a:spcBef>
                <a:spcAft>
                  <a:spcPct val="50000"/>
                </a:spcAft>
              </a:pPr>
              <a:r>
                <a:rPr kumimoji="1" lang="en-US">
                  <a:latin typeface="Arial" charset="0"/>
                  <a:sym typeface="Wingdings" pitchFamily="2" charset="2"/>
                </a:rPr>
                <a:t>Program   </a:t>
              </a:r>
            </a:p>
          </p:txBody>
        </p:sp>
      </p:grpSp>
      <p:grpSp>
        <p:nvGrpSpPr>
          <p:cNvPr id="8" name="Group 90"/>
          <p:cNvGrpSpPr>
            <a:grpSpLocks/>
          </p:cNvGrpSpPr>
          <p:nvPr/>
        </p:nvGrpSpPr>
        <p:grpSpPr bwMode="auto">
          <a:xfrm>
            <a:off x="2132013" y="5468938"/>
            <a:ext cx="3160712" cy="987425"/>
            <a:chOff x="1369" y="3170"/>
            <a:chExt cx="1991" cy="622"/>
          </a:xfrm>
        </p:grpSpPr>
        <p:sp>
          <p:nvSpPr>
            <p:cNvPr id="24608" name="Rectangle 35"/>
            <p:cNvSpPr>
              <a:spLocks noChangeArrowheads="1"/>
            </p:cNvSpPr>
            <p:nvPr/>
          </p:nvSpPr>
          <p:spPr bwMode="auto">
            <a:xfrm>
              <a:off x="1369" y="3318"/>
              <a:ext cx="1172" cy="112"/>
            </a:xfrm>
            <a:prstGeom prst="rect">
              <a:avLst/>
            </a:prstGeom>
            <a:noFill/>
            <a:ln w="9525">
              <a:noFill/>
              <a:miter lim="800000"/>
              <a:headEnd/>
              <a:tailEnd/>
            </a:ln>
          </p:spPr>
          <p:txBody>
            <a:bodyPr wrap="none" tIns="0" bIns="0">
              <a:spAutoFit/>
            </a:bodyPr>
            <a:lstStyle/>
            <a:p>
              <a:pPr algn="ctr" eaLnBrk="0" hangingPunct="0">
                <a:lnSpc>
                  <a:spcPct val="65000"/>
                </a:lnSpc>
                <a:spcBef>
                  <a:spcPct val="75000"/>
                </a:spcBef>
              </a:pPr>
              <a:r>
                <a:rPr kumimoji="1" lang="en-US">
                  <a:latin typeface="Arial" charset="0"/>
                  <a:sym typeface="Wingdings" pitchFamily="2" charset="2"/>
                </a:rPr>
                <a:t>Why infeasible ?</a:t>
              </a:r>
            </a:p>
          </p:txBody>
        </p:sp>
        <p:sp>
          <p:nvSpPr>
            <p:cNvPr id="24609" name="Rectangle 66"/>
            <p:cNvSpPr>
              <a:spLocks noChangeArrowheads="1"/>
            </p:cNvSpPr>
            <p:nvPr/>
          </p:nvSpPr>
          <p:spPr bwMode="auto">
            <a:xfrm>
              <a:off x="2784" y="3170"/>
              <a:ext cx="116" cy="231"/>
            </a:xfrm>
            <a:prstGeom prst="rect">
              <a:avLst/>
            </a:prstGeom>
            <a:noFill/>
            <a:ln w="9525">
              <a:noFill/>
              <a:miter lim="800000"/>
              <a:headEnd/>
              <a:tailEnd/>
            </a:ln>
          </p:spPr>
          <p:txBody>
            <a:bodyPr wrap="none">
              <a:spAutoFit/>
            </a:bodyPr>
            <a:lstStyle/>
            <a:p>
              <a:endParaRPr kumimoji="1" lang="en-US">
                <a:latin typeface="Arial" charset="0"/>
                <a:sym typeface="Wingdings" pitchFamily="2" charset="2"/>
              </a:endParaRPr>
            </a:p>
          </p:txBody>
        </p:sp>
        <p:sp>
          <p:nvSpPr>
            <p:cNvPr id="24610" name="Rectangle 86"/>
            <p:cNvSpPr>
              <a:spLocks noChangeArrowheads="1"/>
            </p:cNvSpPr>
            <p:nvPr/>
          </p:nvSpPr>
          <p:spPr bwMode="auto">
            <a:xfrm>
              <a:off x="2544" y="3456"/>
              <a:ext cx="816" cy="336"/>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lstStyle/>
            <a:p>
              <a:pPr algn="ctr"/>
              <a:r>
                <a:rPr lang="en-US" i="1">
                  <a:solidFill>
                    <a:schemeClr val="bg1"/>
                  </a:solidFill>
                  <a:latin typeface="Arial" charset="0"/>
                </a:rPr>
                <a:t>Refine</a:t>
              </a:r>
            </a:p>
          </p:txBody>
        </p:sp>
      </p:grpSp>
      <p:sp>
        <p:nvSpPr>
          <p:cNvPr id="17495" name="Rectangle 87"/>
          <p:cNvSpPr>
            <a:spLocks noChangeArrowheads="1"/>
          </p:cNvSpPr>
          <p:nvPr/>
        </p:nvSpPr>
        <p:spPr bwMode="auto">
          <a:xfrm>
            <a:off x="2579688" y="4456113"/>
            <a:ext cx="1295400" cy="533400"/>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lstStyle/>
          <a:p>
            <a:pPr algn="ctr"/>
            <a:r>
              <a:rPr lang="en-US" i="1">
                <a:solidFill>
                  <a:schemeClr val="bg1"/>
                </a:solidFill>
                <a:latin typeface="Arial" charset="0"/>
              </a:rPr>
              <a:t>Abstract</a:t>
            </a:r>
          </a:p>
        </p:txBody>
      </p:sp>
      <p:grpSp>
        <p:nvGrpSpPr>
          <p:cNvPr id="9" name="Group 89"/>
          <p:cNvGrpSpPr>
            <a:grpSpLocks/>
          </p:cNvGrpSpPr>
          <p:nvPr/>
        </p:nvGrpSpPr>
        <p:grpSpPr bwMode="auto">
          <a:xfrm>
            <a:off x="4027488" y="4456113"/>
            <a:ext cx="4600575" cy="533400"/>
            <a:chOff x="2563" y="2532"/>
            <a:chExt cx="2898" cy="336"/>
          </a:xfrm>
        </p:grpSpPr>
        <p:sp>
          <p:nvSpPr>
            <p:cNvPr id="24605" name="Rectangle 36"/>
            <p:cNvSpPr>
              <a:spLocks noChangeArrowheads="1"/>
            </p:cNvSpPr>
            <p:nvPr/>
          </p:nvSpPr>
          <p:spPr bwMode="auto">
            <a:xfrm>
              <a:off x="4369" y="2545"/>
              <a:ext cx="1092" cy="196"/>
            </a:xfrm>
            <a:prstGeom prst="rect">
              <a:avLst/>
            </a:prstGeom>
            <a:noFill/>
            <a:ln w="9525">
              <a:noFill/>
              <a:miter lim="800000"/>
              <a:headEnd/>
              <a:tailEnd/>
            </a:ln>
          </p:spPr>
          <p:txBody>
            <a:bodyPr wrap="none">
              <a:spAutoFit/>
            </a:bodyPr>
            <a:lstStyle/>
            <a:p>
              <a:pPr algn="ctr" eaLnBrk="0" hangingPunct="0">
                <a:lnSpc>
                  <a:spcPct val="80000"/>
                </a:lnSpc>
                <a:spcBef>
                  <a:spcPct val="80000"/>
                </a:spcBef>
              </a:pPr>
              <a:r>
                <a:rPr kumimoji="1" lang="en-US">
                  <a:latin typeface="Arial" charset="0"/>
                  <a:sym typeface="Wingdings" pitchFamily="2" charset="2"/>
                </a:rPr>
                <a:t>Is model safe ?</a:t>
              </a:r>
            </a:p>
          </p:txBody>
        </p:sp>
        <p:sp>
          <p:nvSpPr>
            <p:cNvPr id="24606" name="AutoShape 47"/>
            <p:cNvSpPr>
              <a:spLocks noChangeArrowheads="1"/>
            </p:cNvSpPr>
            <p:nvPr/>
          </p:nvSpPr>
          <p:spPr bwMode="auto">
            <a:xfrm>
              <a:off x="2563" y="2630"/>
              <a:ext cx="720" cy="96"/>
            </a:xfrm>
            <a:prstGeom prst="rightArrow">
              <a:avLst>
                <a:gd name="adj1" fmla="val 50000"/>
                <a:gd name="adj2" fmla="val 187500"/>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24607" name="Rectangle 88"/>
            <p:cNvSpPr>
              <a:spLocks noChangeArrowheads="1"/>
            </p:cNvSpPr>
            <p:nvPr/>
          </p:nvSpPr>
          <p:spPr bwMode="auto">
            <a:xfrm>
              <a:off x="3420" y="2532"/>
              <a:ext cx="816" cy="336"/>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lstStyle/>
            <a:p>
              <a:pPr algn="ctr"/>
              <a:r>
                <a:rPr lang="en-US" i="1">
                  <a:solidFill>
                    <a:schemeClr val="bg1"/>
                  </a:solidFill>
                  <a:latin typeface="Arial" charset="0"/>
                </a:rPr>
                <a:t>Check</a:t>
              </a:r>
            </a:p>
          </p:txBody>
        </p:sp>
      </p:grpSp>
      <p:sp useBgFill="1">
        <p:nvSpPr>
          <p:cNvPr id="17501" name="Rectangle 93"/>
          <p:cNvSpPr>
            <a:spLocks noChangeArrowheads="1"/>
          </p:cNvSpPr>
          <p:nvPr/>
        </p:nvSpPr>
        <p:spPr bwMode="auto">
          <a:xfrm>
            <a:off x="2343150" y="1862138"/>
            <a:ext cx="1843088" cy="1843087"/>
          </a:xfrm>
          <a:prstGeom prst="rect">
            <a:avLst/>
          </a:prstGeom>
          <a:ln w="9525">
            <a:solidFill>
              <a:schemeClr val="tx1"/>
            </a:solidFill>
            <a:miter lim="800000"/>
            <a:headEnd/>
            <a:tailEnd/>
          </a:ln>
        </p:spPr>
        <p:txBody>
          <a:bodyPr wrap="none" anchor="ctr"/>
          <a:lstStyle/>
          <a:p>
            <a:endParaRPr lang="en-US"/>
          </a:p>
        </p:txBody>
      </p:sp>
      <p:grpSp>
        <p:nvGrpSpPr>
          <p:cNvPr id="10" name="Group 105"/>
          <p:cNvGrpSpPr>
            <a:grpSpLocks/>
          </p:cNvGrpSpPr>
          <p:nvPr/>
        </p:nvGrpSpPr>
        <p:grpSpPr bwMode="auto">
          <a:xfrm>
            <a:off x="2335213" y="1868488"/>
            <a:ext cx="1841500" cy="1841500"/>
            <a:chOff x="2348" y="1184"/>
            <a:chExt cx="1160" cy="1160"/>
          </a:xfrm>
        </p:grpSpPr>
        <p:sp>
          <p:nvSpPr>
            <p:cNvPr id="24603" name="Line 94"/>
            <p:cNvSpPr>
              <a:spLocks noChangeShapeType="1"/>
            </p:cNvSpPr>
            <p:nvPr/>
          </p:nvSpPr>
          <p:spPr bwMode="auto">
            <a:xfrm flipV="1">
              <a:off x="2348" y="1752"/>
              <a:ext cx="1160" cy="8"/>
            </a:xfrm>
            <a:prstGeom prst="line">
              <a:avLst/>
            </a:prstGeom>
            <a:noFill/>
            <a:ln w="9525">
              <a:solidFill>
                <a:schemeClr val="tx1"/>
              </a:solidFill>
              <a:round/>
              <a:headEnd/>
              <a:tailEnd/>
            </a:ln>
          </p:spPr>
          <p:txBody>
            <a:bodyPr/>
            <a:lstStyle/>
            <a:p>
              <a:endParaRPr lang="en-US"/>
            </a:p>
          </p:txBody>
        </p:sp>
        <p:sp>
          <p:nvSpPr>
            <p:cNvPr id="24604" name="Line 95"/>
            <p:cNvSpPr>
              <a:spLocks noChangeShapeType="1"/>
            </p:cNvSpPr>
            <p:nvPr/>
          </p:nvSpPr>
          <p:spPr bwMode="auto">
            <a:xfrm rot="16200000" flipV="1">
              <a:off x="2355" y="1760"/>
              <a:ext cx="1160" cy="8"/>
            </a:xfrm>
            <a:prstGeom prst="line">
              <a:avLst/>
            </a:prstGeom>
            <a:noFill/>
            <a:ln w="9525">
              <a:solidFill>
                <a:schemeClr val="tx1"/>
              </a:solidFill>
              <a:round/>
              <a:headEnd/>
              <a:tailEnd/>
            </a:ln>
          </p:spPr>
          <p:txBody>
            <a:bodyPr/>
            <a:lstStyle/>
            <a:p>
              <a:endParaRPr lang="en-US"/>
            </a:p>
          </p:txBody>
        </p:sp>
      </p:grpSp>
      <p:sp>
        <p:nvSpPr>
          <p:cNvPr id="17504" name="AutoShape 96"/>
          <p:cNvSpPr>
            <a:spLocks noChangeArrowheads="1"/>
          </p:cNvSpPr>
          <p:nvPr/>
        </p:nvSpPr>
        <p:spPr bwMode="auto">
          <a:xfrm>
            <a:off x="2349500" y="1870075"/>
            <a:ext cx="1835150" cy="1804988"/>
          </a:xfrm>
          <a:prstGeom prst="roundRect">
            <a:avLst>
              <a:gd name="adj" fmla="val 16667"/>
            </a:avLst>
          </a:prstGeom>
          <a:gradFill rotWithShape="1">
            <a:gsLst>
              <a:gs pos="0">
                <a:srgbClr val="0000FF">
                  <a:alpha val="0"/>
                </a:srgbClr>
              </a:gs>
              <a:gs pos="100000">
                <a:srgbClr val="7474FF"/>
              </a:gs>
            </a:gsLst>
            <a:lin ang="2700000" scaled="1"/>
          </a:gradFill>
          <a:ln w="57150">
            <a:solidFill>
              <a:srgbClr val="0000FF"/>
            </a:solidFill>
            <a:round/>
            <a:headEnd/>
            <a:tailEnd/>
          </a:ln>
        </p:spPr>
        <p:txBody>
          <a:bodyPr wrap="none" anchor="ctr"/>
          <a:lstStyle/>
          <a:p>
            <a:endParaRPr lang="en-US"/>
          </a:p>
        </p:txBody>
      </p:sp>
      <p:sp>
        <p:nvSpPr>
          <p:cNvPr id="17505" name="Oval 97"/>
          <p:cNvSpPr>
            <a:spLocks noChangeArrowheads="1"/>
          </p:cNvSpPr>
          <p:nvPr/>
        </p:nvSpPr>
        <p:spPr bwMode="auto">
          <a:xfrm>
            <a:off x="3259138" y="1868488"/>
            <a:ext cx="927100" cy="673100"/>
          </a:xfrm>
          <a:prstGeom prst="ellipse">
            <a:avLst/>
          </a:prstGeom>
          <a:gradFill rotWithShape="1">
            <a:gsLst>
              <a:gs pos="0">
                <a:srgbClr val="A20000"/>
              </a:gs>
              <a:gs pos="100000">
                <a:srgbClr val="FF0000">
                  <a:alpha val="50000"/>
                </a:srgbClr>
              </a:gs>
            </a:gsLst>
            <a:lin ang="2700000" scaled="1"/>
          </a:gradFill>
          <a:ln w="9525">
            <a:noFill/>
            <a:round/>
            <a:headEnd/>
            <a:tailEnd/>
          </a:ln>
        </p:spPr>
        <p:txBody>
          <a:bodyPr wrap="none" anchor="ctr"/>
          <a:lstStyle/>
          <a:p>
            <a:endParaRPr lang="en-US"/>
          </a:p>
        </p:txBody>
      </p:sp>
      <p:sp>
        <p:nvSpPr>
          <p:cNvPr id="17506" name="AutoShape 98"/>
          <p:cNvSpPr>
            <a:spLocks noChangeArrowheads="1"/>
          </p:cNvSpPr>
          <p:nvPr/>
        </p:nvSpPr>
        <p:spPr bwMode="auto">
          <a:xfrm>
            <a:off x="2351088" y="2801938"/>
            <a:ext cx="908050" cy="890587"/>
          </a:xfrm>
          <a:prstGeom prst="roundRect">
            <a:avLst>
              <a:gd name="adj" fmla="val 16667"/>
            </a:avLst>
          </a:prstGeom>
          <a:gradFill rotWithShape="1">
            <a:gsLst>
              <a:gs pos="0">
                <a:srgbClr val="0000FF">
                  <a:alpha val="0"/>
                </a:srgbClr>
              </a:gs>
              <a:gs pos="100000">
                <a:srgbClr val="7474FF"/>
              </a:gs>
            </a:gsLst>
            <a:lin ang="2700000" scaled="1"/>
          </a:gradFill>
          <a:ln w="57150">
            <a:solidFill>
              <a:srgbClr val="0000FF"/>
            </a:solidFill>
            <a:round/>
            <a:headEnd/>
            <a:tailEnd/>
          </a:ln>
        </p:spPr>
        <p:txBody>
          <a:bodyPr wrap="none" anchor="ctr"/>
          <a:lstStyle/>
          <a:p>
            <a:endParaRPr lang="en-US"/>
          </a:p>
        </p:txBody>
      </p:sp>
      <p:sp>
        <p:nvSpPr>
          <p:cNvPr id="17507" name="Oval 99"/>
          <p:cNvSpPr>
            <a:spLocks noChangeArrowheads="1"/>
          </p:cNvSpPr>
          <p:nvPr/>
        </p:nvSpPr>
        <p:spPr bwMode="auto">
          <a:xfrm>
            <a:off x="2376488" y="3436938"/>
            <a:ext cx="327025" cy="239712"/>
          </a:xfrm>
          <a:prstGeom prst="ellipse">
            <a:avLst/>
          </a:prstGeom>
          <a:solidFill>
            <a:srgbClr val="3333CC">
              <a:alpha val="50195"/>
            </a:srgbClr>
          </a:solidFill>
          <a:ln w="38100">
            <a:solidFill>
              <a:srgbClr val="3333CC"/>
            </a:solidFill>
            <a:round/>
            <a:headEnd/>
            <a:tailEnd/>
          </a:ln>
        </p:spPr>
        <p:txBody>
          <a:bodyPr wrap="none" anchor="ctr"/>
          <a:lstStyle/>
          <a:p>
            <a:endParaRPr lang="en-US"/>
          </a:p>
        </p:txBody>
      </p:sp>
      <p:sp>
        <p:nvSpPr>
          <p:cNvPr id="17508" name="Line 100"/>
          <p:cNvSpPr>
            <a:spLocks noChangeShapeType="1"/>
          </p:cNvSpPr>
          <p:nvPr/>
        </p:nvSpPr>
        <p:spPr bwMode="auto">
          <a:xfrm flipV="1">
            <a:off x="2890838" y="2406650"/>
            <a:ext cx="755650" cy="795338"/>
          </a:xfrm>
          <a:prstGeom prst="line">
            <a:avLst/>
          </a:prstGeom>
          <a:noFill/>
          <a:ln w="28575">
            <a:solidFill>
              <a:schemeClr val="bg1"/>
            </a:solidFill>
            <a:prstDash val="dash"/>
            <a:round/>
            <a:headEnd/>
            <a:tailEnd type="triangle" w="lg" len="med"/>
          </a:ln>
        </p:spPr>
        <p:txBody>
          <a:bodyPr/>
          <a:lstStyle/>
          <a:p>
            <a:endParaRPr lang="en-US"/>
          </a:p>
        </p:txBody>
      </p:sp>
      <p:sp>
        <p:nvSpPr>
          <p:cNvPr id="17514" name="Rectangle 106"/>
          <p:cNvSpPr>
            <a:spLocks noChangeArrowheads="1"/>
          </p:cNvSpPr>
          <p:nvPr/>
        </p:nvSpPr>
        <p:spPr bwMode="auto">
          <a:xfrm>
            <a:off x="4335463" y="2090738"/>
            <a:ext cx="4646612" cy="1311275"/>
          </a:xfrm>
          <a:prstGeom prst="rect">
            <a:avLst/>
          </a:prstGeom>
          <a:noFill/>
          <a:ln w="38100">
            <a:solidFill>
              <a:schemeClr val="accent2"/>
            </a:solidFill>
            <a:miter lim="800000"/>
            <a:headEnd/>
            <a:tailEnd/>
          </a:ln>
        </p:spPr>
        <p:txBody>
          <a:bodyPr>
            <a:spAutoFit/>
          </a:bodyPr>
          <a:lstStyle/>
          <a:p>
            <a:pPr marL="342900" indent="-342900">
              <a:spcBef>
                <a:spcPct val="20000"/>
              </a:spcBef>
              <a:buFontTx/>
              <a:buAutoNum type="arabicPeriod"/>
            </a:pPr>
            <a:r>
              <a:rPr lang="en-US" sz="2000" b="1" i="1">
                <a:solidFill>
                  <a:srgbClr val="CC00CC"/>
                </a:solidFill>
                <a:latin typeface="Lucida Sans Unicode" pitchFamily="34" charset="0"/>
              </a:rPr>
              <a:t>What predicates</a:t>
            </a:r>
            <a:r>
              <a:rPr lang="en-US" sz="2000" b="1">
                <a:solidFill>
                  <a:schemeClr val="accent2"/>
                </a:solidFill>
                <a:latin typeface="Lucida Sans Unicode" pitchFamily="34" charset="0"/>
              </a:rPr>
              <a:t> remove trace ?</a:t>
            </a:r>
          </a:p>
          <a:p>
            <a:pPr marL="800100" lvl="1" indent="-342900">
              <a:spcBef>
                <a:spcPct val="20000"/>
              </a:spcBef>
              <a:buFontTx/>
              <a:buChar char="•"/>
            </a:pPr>
            <a:r>
              <a:rPr lang="en-US" sz="2000" b="1">
                <a:solidFill>
                  <a:schemeClr val="accent2"/>
                </a:solidFill>
                <a:latin typeface="Lucida Sans Unicode" pitchFamily="34" charset="0"/>
              </a:rPr>
              <a:t>Make it abstractly infeasible</a:t>
            </a:r>
          </a:p>
          <a:p>
            <a:pPr marL="800100" lvl="1" indent="-342900">
              <a:spcBef>
                <a:spcPct val="20000"/>
              </a:spcBef>
              <a:buFontTx/>
              <a:buChar char="•"/>
            </a:pPr>
            <a:endParaRPr lang="en-US" sz="800" b="1">
              <a:solidFill>
                <a:schemeClr val="accent2"/>
              </a:solidFill>
              <a:latin typeface="Lucida Sans Unicode" pitchFamily="34" charset="0"/>
            </a:endParaRPr>
          </a:p>
          <a:p>
            <a:pPr marL="342900" indent="-342900">
              <a:spcBef>
                <a:spcPct val="20000"/>
              </a:spcBef>
              <a:buFontTx/>
              <a:buAutoNum type="arabicPeriod"/>
            </a:pPr>
            <a:r>
              <a:rPr lang="en-US" sz="2000" b="1" i="1">
                <a:solidFill>
                  <a:srgbClr val="CC00CC"/>
                </a:solidFill>
                <a:latin typeface="Lucida Sans Unicode" pitchFamily="34" charset="0"/>
              </a:rPr>
              <a:t>Where</a:t>
            </a:r>
            <a:r>
              <a:rPr lang="en-US" sz="2000" b="1">
                <a:solidFill>
                  <a:schemeClr val="accent2"/>
                </a:solidFill>
                <a:latin typeface="Lucida Sans Unicode" pitchFamily="34" charset="0"/>
              </a:rPr>
              <a:t> are predicates needed ?</a:t>
            </a:r>
            <a:endParaRPr lang="en-US" sz="2400" b="1">
              <a:solidFill>
                <a:srgbClr val="9595FF"/>
              </a:solidFill>
              <a:latin typeface="Lucida Sans Unicode" pitchFamily="34" charset="0"/>
            </a:endParaRPr>
          </a:p>
        </p:txBody>
      </p:sp>
      <p:sp>
        <p:nvSpPr>
          <p:cNvPr id="24598" name="Rectangle 107"/>
          <p:cNvSpPr>
            <a:spLocks noChangeArrowheads="1"/>
          </p:cNvSpPr>
          <p:nvPr/>
        </p:nvSpPr>
        <p:spPr bwMode="auto">
          <a:xfrm>
            <a:off x="82550" y="5967413"/>
            <a:ext cx="1827213" cy="304800"/>
          </a:xfrm>
          <a:prstGeom prst="rect">
            <a:avLst/>
          </a:prstGeom>
          <a:noFill/>
          <a:ln w="9525">
            <a:noFill/>
            <a:miter lim="800000"/>
            <a:headEnd/>
            <a:tailEnd/>
          </a:ln>
        </p:spPr>
        <p:txBody>
          <a:bodyPr wrap="none">
            <a:spAutoFit/>
          </a:bodyPr>
          <a:lstStyle/>
          <a:p>
            <a:r>
              <a:rPr lang="en-US" sz="1400">
                <a:solidFill>
                  <a:schemeClr val="accent2"/>
                </a:solidFill>
                <a:latin typeface="Lucida Sans Unicode" pitchFamily="34" charset="0"/>
              </a:rPr>
              <a:t>[Kurshan </a:t>
            </a:r>
            <a:r>
              <a:rPr lang="en-US" sz="1400" i="1">
                <a:solidFill>
                  <a:schemeClr val="accent2"/>
                </a:solidFill>
                <a:latin typeface="Lucida Sans Unicode" pitchFamily="34" charset="0"/>
              </a:rPr>
              <a:t>et al</a:t>
            </a:r>
            <a:r>
              <a:rPr lang="en-US" sz="1400">
                <a:solidFill>
                  <a:schemeClr val="accent2"/>
                </a:solidFill>
                <a:latin typeface="Lucida Sans Unicode" pitchFamily="34" charset="0"/>
              </a:rPr>
              <a:t>. ’93]</a:t>
            </a:r>
          </a:p>
        </p:txBody>
      </p:sp>
      <p:sp>
        <p:nvSpPr>
          <p:cNvPr id="17516" name="Rectangle 108"/>
          <p:cNvSpPr>
            <a:spLocks noChangeArrowheads="1"/>
          </p:cNvSpPr>
          <p:nvPr/>
        </p:nvSpPr>
        <p:spPr bwMode="auto">
          <a:xfrm>
            <a:off x="115888" y="4194175"/>
            <a:ext cx="8689975" cy="2549525"/>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17517" name="Rectangle 109"/>
          <p:cNvSpPr>
            <a:spLocks noChangeArrowheads="1"/>
          </p:cNvSpPr>
          <p:nvPr/>
        </p:nvSpPr>
        <p:spPr bwMode="auto">
          <a:xfrm>
            <a:off x="2079625" y="1662113"/>
            <a:ext cx="2251075" cy="2549525"/>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17519" name="Text Box 111"/>
          <p:cNvSpPr txBox="1">
            <a:spLocks noChangeArrowheads="1"/>
          </p:cNvSpPr>
          <p:nvPr/>
        </p:nvSpPr>
        <p:spPr bwMode="auto">
          <a:xfrm>
            <a:off x="1630363" y="5332413"/>
            <a:ext cx="1739900" cy="125412"/>
          </a:xfrm>
          <a:prstGeom prst="rect">
            <a:avLst/>
          </a:prstGeom>
          <a:noFill/>
          <a:ln w="9525">
            <a:noFill/>
            <a:miter lim="800000"/>
            <a:headEnd/>
            <a:tailEnd/>
          </a:ln>
        </p:spPr>
        <p:txBody>
          <a:bodyPr wrap="none" lIns="0" tIns="0" rIns="0" bIns="0">
            <a:spAutoFit/>
          </a:bodyPr>
          <a:lstStyle/>
          <a:p>
            <a:pPr lvl="1" algn="r" eaLnBrk="0" hangingPunct="0">
              <a:lnSpc>
                <a:spcPct val="45000"/>
              </a:lnSpc>
              <a:spcBef>
                <a:spcPct val="50000"/>
              </a:spcBef>
            </a:pPr>
            <a:r>
              <a:rPr kumimoji="1" lang="en-US">
                <a:latin typeface="Arial" charset="0"/>
                <a:sym typeface="Wingdings" pitchFamily="2" charset="2"/>
              </a:rPr>
              <a:t>explanation</a:t>
            </a:r>
            <a:r>
              <a:rPr kumimoji="1" lang="en-US" sz="1600">
                <a:latin typeface="Arial" charset="0"/>
                <a:sym typeface="Wingdings" pitchFamily="2" charset="2"/>
              </a:rPr>
              <a:t>  </a:t>
            </a:r>
          </a:p>
        </p:txBody>
      </p:sp>
      <p:sp>
        <p:nvSpPr>
          <p:cNvPr id="17522" name="Rectangle 114"/>
          <p:cNvSpPr>
            <a:spLocks noChangeArrowheads="1"/>
          </p:cNvSpPr>
          <p:nvPr/>
        </p:nvSpPr>
        <p:spPr bwMode="auto">
          <a:xfrm>
            <a:off x="2132013" y="5703888"/>
            <a:ext cx="1860550" cy="177800"/>
          </a:xfrm>
          <a:prstGeom prst="rect">
            <a:avLst/>
          </a:prstGeom>
          <a:noFill/>
          <a:ln w="9525">
            <a:noFill/>
            <a:miter lim="800000"/>
            <a:headEnd/>
            <a:tailEnd/>
          </a:ln>
        </p:spPr>
        <p:txBody>
          <a:bodyPr wrap="none" tIns="0" bIns="0">
            <a:spAutoFit/>
          </a:bodyPr>
          <a:lstStyle/>
          <a:p>
            <a:pPr algn="ctr" eaLnBrk="0" hangingPunct="0">
              <a:lnSpc>
                <a:spcPct val="65000"/>
              </a:lnSpc>
              <a:spcBef>
                <a:spcPct val="75000"/>
              </a:spcBef>
            </a:pPr>
            <a:r>
              <a:rPr kumimoji="1" lang="en-US">
                <a:latin typeface="Arial" charset="0"/>
                <a:sym typeface="Wingdings" pitchFamily="2" charset="2"/>
              </a:rPr>
              <a:t>Why infeasible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750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7507"/>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750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7495"/>
                                        </p:tgtEl>
                                        <p:attrNameLst>
                                          <p:attrName>style.visibility</p:attrName>
                                        </p:attrNameLst>
                                      </p:cBhvr>
                                      <p:to>
                                        <p:strVal val="visible"/>
                                      </p:to>
                                    </p:set>
                                  </p:childTnLst>
                                </p:cTn>
                              </p:par>
                            </p:childTnLst>
                          </p:cTn>
                        </p:par>
                        <p:par>
                          <p:cTn id="20" fill="hold">
                            <p:stCondLst>
                              <p:cond delay="0"/>
                            </p:stCondLst>
                            <p:childTnLst>
                              <p:par>
                                <p:cTn id="21" presetID="10" presetClass="entr" presetSubtype="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506"/>
                                        </p:tgtEl>
                                        <p:attrNameLst>
                                          <p:attrName>style.visibility</p:attrName>
                                        </p:attrNameLst>
                                      </p:cBhvr>
                                      <p:to>
                                        <p:strVal val="visible"/>
                                      </p:to>
                                    </p:set>
                                    <p:animEffect transition="in" filter="fade">
                                      <p:cBhvr>
                                        <p:cTn id="32" dur="1000"/>
                                        <p:tgtEl>
                                          <p:spTgt spid="17506"/>
                                        </p:tgtEl>
                                      </p:cBhvr>
                                    </p:animEffect>
                                  </p:childTnLst>
                                </p:cTn>
                              </p:par>
                            </p:childTnLst>
                          </p:cTn>
                        </p:par>
                        <p:par>
                          <p:cTn id="33" fill="hold">
                            <p:stCondLst>
                              <p:cond delay="1000"/>
                            </p:stCondLst>
                            <p:childTnLst>
                              <p:par>
                                <p:cTn id="34" presetID="10" presetClass="entr" presetSubtype="0" fill="hold" grpId="0" nodeType="afterEffect">
                                  <p:stCondLst>
                                    <p:cond delay="100"/>
                                  </p:stCondLst>
                                  <p:childTnLst>
                                    <p:set>
                                      <p:cBhvr>
                                        <p:cTn id="35" dur="1" fill="hold">
                                          <p:stCondLst>
                                            <p:cond delay="0"/>
                                          </p:stCondLst>
                                        </p:cTn>
                                        <p:tgtEl>
                                          <p:spTgt spid="17504"/>
                                        </p:tgtEl>
                                        <p:attrNameLst>
                                          <p:attrName>style.visibility</p:attrName>
                                        </p:attrNameLst>
                                      </p:cBhvr>
                                      <p:to>
                                        <p:strVal val="visible"/>
                                      </p:to>
                                    </p:set>
                                    <p:animEffect transition="in" filter="fade">
                                      <p:cBhvr>
                                        <p:cTn id="36" dur="500"/>
                                        <p:tgtEl>
                                          <p:spTgt spid="17504"/>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par>
                          <p:cTn id="45" fill="hold">
                            <p:stCondLst>
                              <p:cond delay="0"/>
                            </p:stCondLst>
                            <p:childTnLst>
                              <p:par>
                                <p:cTn id="46" presetID="10" presetClass="entr" presetSubtype="0" fill="hold" grpId="0" nodeType="afterEffect">
                                  <p:stCondLst>
                                    <p:cond delay="0"/>
                                  </p:stCondLst>
                                  <p:childTnLst>
                                    <p:set>
                                      <p:cBhvr>
                                        <p:cTn id="47" dur="1" fill="hold">
                                          <p:stCondLst>
                                            <p:cond delay="0"/>
                                          </p:stCondLst>
                                        </p:cTn>
                                        <p:tgtEl>
                                          <p:spTgt spid="17508"/>
                                        </p:tgtEl>
                                        <p:attrNameLst>
                                          <p:attrName>style.visibility</p:attrName>
                                        </p:attrNameLst>
                                      </p:cBhvr>
                                      <p:to>
                                        <p:strVal val="visible"/>
                                      </p:to>
                                    </p:set>
                                    <p:animEffect transition="in" filter="fade">
                                      <p:cBhvr>
                                        <p:cTn id="48" dur="1000"/>
                                        <p:tgtEl>
                                          <p:spTgt spid="17508"/>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751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751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751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7522"/>
                                        </p:tgtEl>
                                        <p:attrNameLst>
                                          <p:attrName>style.visibility</p:attrName>
                                        </p:attrNameLst>
                                      </p:cBhvr>
                                      <p:to>
                                        <p:strVal val="visible"/>
                                      </p:to>
                                    </p:set>
                                  </p:childTnLst>
                                </p:cTn>
                              </p:par>
                              <p:par>
                                <p:cTn id="71" presetID="10" presetClass="entr" presetSubtype="0" fill="hold" grpId="0" nodeType="withEffect">
                                  <p:stCondLst>
                                    <p:cond delay="0"/>
                                  </p:stCondLst>
                                  <p:childTnLst>
                                    <p:set>
                                      <p:cBhvr>
                                        <p:cTn id="72" dur="1" fill="hold">
                                          <p:stCondLst>
                                            <p:cond delay="0"/>
                                          </p:stCondLst>
                                        </p:cTn>
                                        <p:tgtEl>
                                          <p:spTgt spid="17514"/>
                                        </p:tgtEl>
                                        <p:attrNameLst>
                                          <p:attrName>style.visibility</p:attrName>
                                        </p:attrNameLst>
                                      </p:cBhvr>
                                      <p:to>
                                        <p:strVal val="visible"/>
                                      </p:to>
                                    </p:set>
                                    <p:animEffect transition="in" filter="fade">
                                      <p:cBhvr>
                                        <p:cTn id="73" dur="500"/>
                                        <p:tgtEl>
                                          <p:spTgt spid="17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95" grpId="0" animBg="1"/>
      <p:bldP spid="17501" grpId="0" animBg="1"/>
      <p:bldP spid="17504" grpId="0" animBg="1"/>
      <p:bldP spid="17505" grpId="0" animBg="1"/>
      <p:bldP spid="17506" grpId="0" animBg="1"/>
      <p:bldP spid="17507" grpId="0" animBg="1"/>
      <p:bldP spid="17508" grpId="0" animBg="1"/>
      <p:bldP spid="17514" grpId="0" animBg="1"/>
      <p:bldP spid="17516" grpId="0" animBg="1"/>
      <p:bldP spid="17517" grpId="0" animBg="1"/>
      <p:bldP spid="17519" grpId="0"/>
      <p:bldP spid="175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SLAM</a:t>
            </a:r>
            <a:endParaRPr lang="en-US" dirty="0"/>
          </a:p>
        </p:txBody>
      </p:sp>
      <p:sp>
        <p:nvSpPr>
          <p:cNvPr id="3" name="Content Placeholder 2"/>
          <p:cNvSpPr>
            <a:spLocks noGrp="1"/>
          </p:cNvSpPr>
          <p:nvPr>
            <p:ph idx="1"/>
          </p:nvPr>
        </p:nvSpPr>
        <p:spPr/>
        <p:txBody>
          <a:bodyPr/>
          <a:lstStyle/>
          <a:p>
            <a:r>
              <a:rPr lang="en-US" sz="2400" dirty="0" smtClean="0">
                <a:solidFill>
                  <a:schemeClr val="accent2"/>
                </a:solidFill>
                <a:latin typeface="+mn-lt"/>
                <a:ea typeface="+mn-ea"/>
                <a:cs typeface="+mn-cs"/>
              </a:rPr>
              <a:t>Microsoft blames most Windows crashes on third party device drivers</a:t>
            </a:r>
          </a:p>
          <a:p>
            <a:r>
              <a:rPr lang="en-US" sz="2400" dirty="0" smtClean="0">
                <a:solidFill>
                  <a:schemeClr val="accent2"/>
                </a:solidFill>
                <a:latin typeface="+mn-lt"/>
                <a:ea typeface="+mn-ea"/>
                <a:cs typeface="+mn-cs"/>
              </a:rPr>
              <a:t>The Windows device driver API is quite complicated </a:t>
            </a:r>
          </a:p>
          <a:p>
            <a:r>
              <a:rPr lang="en-US" sz="2400" dirty="0" smtClean="0">
                <a:solidFill>
                  <a:schemeClr val="accent2"/>
                </a:solidFill>
                <a:latin typeface="+mn-lt"/>
                <a:ea typeface="+mn-ea"/>
                <a:cs typeface="+mn-cs"/>
              </a:rPr>
              <a:t>Drivers are low level C code</a:t>
            </a:r>
          </a:p>
          <a:p>
            <a:r>
              <a:rPr lang="en-US" sz="2400" dirty="0" smtClean="0">
                <a:solidFill>
                  <a:schemeClr val="accent2"/>
                </a:solidFill>
                <a:latin typeface="+mn-lt"/>
                <a:ea typeface="+mn-ea"/>
                <a:cs typeface="+mn-cs"/>
              </a:rPr>
              <a:t>SLAM: Tool to automatically check device drivers for certain errors</a:t>
            </a:r>
          </a:p>
          <a:p>
            <a:r>
              <a:rPr lang="en-US" sz="2400" dirty="0" smtClean="0">
                <a:solidFill>
                  <a:schemeClr val="accent2"/>
                </a:solidFill>
                <a:latin typeface="+mn-lt"/>
                <a:ea typeface="+mn-ea"/>
                <a:cs typeface="+mn-cs"/>
              </a:rPr>
              <a:t>SLAM is shipped with Device Driver Development Kit</a:t>
            </a:r>
          </a:p>
          <a:p>
            <a:r>
              <a:rPr lang="en-US" sz="2400" dirty="0" smtClean="0">
                <a:solidFill>
                  <a:schemeClr val="accent2"/>
                </a:solidFill>
                <a:latin typeface="+mn-lt"/>
                <a:ea typeface="+mn-ea"/>
                <a:cs typeface="+mn-cs"/>
              </a:rPr>
              <a:t>Full detail available at http://research.microsoft.com/slam/</a:t>
            </a:r>
            <a:endParaRPr lang="en-US" sz="2400"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602" name="Rectangle 77"/>
          <p:cNvSpPr>
            <a:spLocks noChangeArrowheads="1"/>
          </p:cNvSpPr>
          <p:nvPr/>
        </p:nvSpPr>
        <p:spPr bwMode="auto">
          <a:xfrm>
            <a:off x="2336800" y="1858963"/>
            <a:ext cx="1843088" cy="1852612"/>
          </a:xfrm>
          <a:prstGeom prst="rect">
            <a:avLst/>
          </a:prstGeom>
          <a:ln w="9525">
            <a:solidFill>
              <a:schemeClr val="tx1"/>
            </a:solidFill>
            <a:miter lim="800000"/>
            <a:headEnd/>
            <a:tailEnd/>
          </a:ln>
        </p:spPr>
        <p:txBody>
          <a:bodyPr wrap="none" anchor="ctr"/>
          <a:lstStyle/>
          <a:p>
            <a:endParaRPr lang="en-US"/>
          </a:p>
        </p:txBody>
      </p:sp>
      <p:sp>
        <p:nvSpPr>
          <p:cNvPr id="25603" name="Rectangle 2"/>
          <p:cNvSpPr>
            <a:spLocks noGrp="1" noChangeArrowheads="1"/>
          </p:cNvSpPr>
          <p:nvPr>
            <p:ph type="title"/>
          </p:nvPr>
        </p:nvSpPr>
        <p:spPr>
          <a:xfrm>
            <a:off x="519113" y="750888"/>
            <a:ext cx="8229600" cy="911225"/>
          </a:xfrm>
        </p:spPr>
        <p:txBody>
          <a:bodyPr/>
          <a:lstStyle/>
          <a:p>
            <a:pPr algn="l" eaLnBrk="1" hangingPunct="1"/>
            <a:r>
              <a:rPr lang="en-US" sz="3200" smtClean="0"/>
              <a:t>Counterexample Guided Refinement</a:t>
            </a:r>
          </a:p>
        </p:txBody>
      </p:sp>
      <p:grpSp>
        <p:nvGrpSpPr>
          <p:cNvPr id="25604" name="Group 3"/>
          <p:cNvGrpSpPr>
            <a:grpSpLocks/>
          </p:cNvGrpSpPr>
          <p:nvPr/>
        </p:nvGrpSpPr>
        <p:grpSpPr bwMode="auto">
          <a:xfrm>
            <a:off x="5699125" y="5156200"/>
            <a:ext cx="1689100" cy="585788"/>
            <a:chOff x="3616" y="2973"/>
            <a:chExt cx="1064" cy="369"/>
          </a:xfrm>
        </p:grpSpPr>
        <p:sp>
          <p:nvSpPr>
            <p:cNvPr id="25649" name="Text Box 4"/>
            <p:cNvSpPr txBox="1">
              <a:spLocks noChangeArrowheads="1"/>
            </p:cNvSpPr>
            <p:nvPr/>
          </p:nvSpPr>
          <p:spPr bwMode="auto">
            <a:xfrm>
              <a:off x="3616" y="2973"/>
              <a:ext cx="528" cy="152"/>
            </a:xfrm>
            <a:prstGeom prst="rect">
              <a:avLst/>
            </a:prstGeom>
            <a:noFill/>
            <a:ln w="9525">
              <a:noFill/>
              <a:miter lim="800000"/>
              <a:headEnd/>
              <a:tailEnd/>
            </a:ln>
          </p:spPr>
          <p:txBody>
            <a:bodyPr lIns="0" rIns="0">
              <a:spAutoFit/>
            </a:bodyPr>
            <a:lstStyle/>
            <a:p>
              <a:pPr lvl="1" algn="r" eaLnBrk="0" hangingPunct="0">
                <a:lnSpc>
                  <a:spcPct val="70000"/>
                </a:lnSpc>
                <a:spcBef>
                  <a:spcPct val="70000"/>
                </a:spcBef>
              </a:pPr>
              <a:r>
                <a:rPr kumimoji="1" lang="en-US" sz="1400">
                  <a:latin typeface="Arial" charset="0"/>
                  <a:sym typeface="Wingdings" pitchFamily="2" charset="2"/>
                </a:rPr>
                <a:t>YES</a:t>
              </a:r>
            </a:p>
          </p:txBody>
        </p:sp>
        <p:sp>
          <p:nvSpPr>
            <p:cNvPr id="25650" name="Text Box 5"/>
            <p:cNvSpPr txBox="1">
              <a:spLocks noChangeArrowheads="1"/>
            </p:cNvSpPr>
            <p:nvPr/>
          </p:nvSpPr>
          <p:spPr bwMode="auto">
            <a:xfrm>
              <a:off x="4145" y="3141"/>
              <a:ext cx="535" cy="201"/>
            </a:xfrm>
            <a:prstGeom prst="rect">
              <a:avLst/>
            </a:prstGeom>
            <a:noFill/>
            <a:ln w="9525">
              <a:noFill/>
              <a:miter lim="800000"/>
              <a:headEnd/>
              <a:tailEnd/>
            </a:ln>
          </p:spPr>
          <p:txBody>
            <a:bodyPr wrap="none" tIns="137160">
              <a:spAutoFit/>
            </a:bodyPr>
            <a:lstStyle/>
            <a:p>
              <a:pPr algn="ctr" eaLnBrk="0" hangingPunct="0">
                <a:lnSpc>
                  <a:spcPct val="45000"/>
                </a:lnSpc>
                <a:spcBef>
                  <a:spcPct val="50000"/>
                </a:spcBef>
              </a:pPr>
              <a:r>
                <a:rPr kumimoji="1" lang="en-US" sz="2000">
                  <a:solidFill>
                    <a:srgbClr val="00FF00"/>
                  </a:solidFill>
                  <a:latin typeface="Arial" charset="0"/>
                  <a:sym typeface="Wingdings" pitchFamily="2" charset="2"/>
                </a:rPr>
                <a:t>SAFE</a:t>
              </a:r>
            </a:p>
          </p:txBody>
        </p:sp>
        <p:sp>
          <p:nvSpPr>
            <p:cNvPr id="25651" name="AutoShape 6"/>
            <p:cNvSpPr>
              <a:spLocks noChangeArrowheads="1"/>
            </p:cNvSpPr>
            <p:nvPr/>
          </p:nvSpPr>
          <p:spPr bwMode="auto">
            <a:xfrm rot="-2883113">
              <a:off x="3917" y="3008"/>
              <a:ext cx="140" cy="383"/>
            </a:xfrm>
            <a:prstGeom prst="downArrow">
              <a:avLst>
                <a:gd name="adj1" fmla="val 32741"/>
                <a:gd name="adj2" fmla="val 65303"/>
              </a:avLst>
            </a:prstGeom>
            <a:gradFill rotWithShape="0">
              <a:gsLst>
                <a:gs pos="0">
                  <a:srgbClr val="CDC6F4"/>
                </a:gs>
                <a:gs pos="100000">
                  <a:srgbClr val="827E9B"/>
                </a:gs>
              </a:gsLst>
              <a:lin ang="2700000" scaled="1"/>
            </a:gradFill>
            <a:ln w="9525">
              <a:noFill/>
              <a:miter lim="800000"/>
              <a:headEnd/>
              <a:tailEnd/>
            </a:ln>
          </p:spPr>
          <p:txBody>
            <a:bodyPr anchor="ctr">
              <a:spAutoFit/>
            </a:bodyPr>
            <a:lstStyle/>
            <a:p>
              <a:endParaRPr lang="en-US"/>
            </a:p>
          </p:txBody>
        </p:sp>
      </p:grpSp>
      <p:sp>
        <p:nvSpPr>
          <p:cNvPr id="25605" name="Text Box 7"/>
          <p:cNvSpPr txBox="1">
            <a:spLocks noChangeArrowheads="1"/>
          </p:cNvSpPr>
          <p:nvPr/>
        </p:nvSpPr>
        <p:spPr bwMode="auto">
          <a:xfrm>
            <a:off x="2325688" y="3276600"/>
            <a:ext cx="1531937" cy="250825"/>
          </a:xfrm>
          <a:prstGeom prst="rect">
            <a:avLst/>
          </a:prstGeom>
          <a:noFill/>
          <a:ln w="9525">
            <a:noFill/>
            <a:miter lim="800000"/>
            <a:headEnd/>
            <a:tailEnd/>
          </a:ln>
        </p:spPr>
        <p:txBody>
          <a:bodyPr lIns="0" rIns="0">
            <a:spAutoFit/>
          </a:bodyPr>
          <a:lstStyle/>
          <a:p>
            <a:pPr lvl="1" algn="r" eaLnBrk="0" hangingPunct="0">
              <a:lnSpc>
                <a:spcPct val="65000"/>
              </a:lnSpc>
              <a:spcBef>
                <a:spcPct val="50000"/>
              </a:spcBef>
            </a:pPr>
            <a:endParaRPr kumimoji="1" lang="en-US" sz="1600">
              <a:latin typeface="Arial" charset="0"/>
              <a:sym typeface="Wingdings" pitchFamily="2" charset="2"/>
            </a:endParaRPr>
          </a:p>
        </p:txBody>
      </p:sp>
      <p:grpSp>
        <p:nvGrpSpPr>
          <p:cNvPr id="25606" name="Group 8"/>
          <p:cNvGrpSpPr>
            <a:grpSpLocks/>
          </p:cNvGrpSpPr>
          <p:nvPr/>
        </p:nvGrpSpPr>
        <p:grpSpPr bwMode="auto">
          <a:xfrm>
            <a:off x="1630363" y="5337175"/>
            <a:ext cx="2597150" cy="169863"/>
            <a:chOff x="1053" y="3087"/>
            <a:chExt cx="1636" cy="107"/>
          </a:xfrm>
        </p:grpSpPr>
        <p:sp>
          <p:nvSpPr>
            <p:cNvPr id="25647" name="Text Box 9"/>
            <p:cNvSpPr txBox="1">
              <a:spLocks noChangeArrowheads="1"/>
            </p:cNvSpPr>
            <p:nvPr/>
          </p:nvSpPr>
          <p:spPr bwMode="auto">
            <a:xfrm>
              <a:off x="1053" y="3087"/>
              <a:ext cx="1096" cy="78"/>
            </a:xfrm>
            <a:prstGeom prst="rect">
              <a:avLst/>
            </a:prstGeom>
            <a:noFill/>
            <a:ln w="9525">
              <a:noFill/>
              <a:miter lim="800000"/>
              <a:headEnd/>
              <a:tailEnd/>
            </a:ln>
          </p:spPr>
          <p:txBody>
            <a:bodyPr wrap="none" lIns="0" tIns="0" rIns="0" bIns="0">
              <a:spAutoFit/>
            </a:bodyPr>
            <a:lstStyle/>
            <a:p>
              <a:pPr lvl="1" algn="r" eaLnBrk="0" hangingPunct="0">
                <a:lnSpc>
                  <a:spcPct val="45000"/>
                </a:lnSpc>
                <a:spcBef>
                  <a:spcPct val="50000"/>
                </a:spcBef>
              </a:pPr>
              <a:r>
                <a:rPr kumimoji="1" lang="en-US">
                  <a:latin typeface="Arial" charset="0"/>
                  <a:sym typeface="Wingdings" pitchFamily="2" charset="2"/>
                </a:rPr>
                <a:t>explanation</a:t>
              </a:r>
              <a:r>
                <a:rPr kumimoji="1" lang="en-US" sz="1600">
                  <a:latin typeface="Arial" charset="0"/>
                  <a:sym typeface="Wingdings" pitchFamily="2" charset="2"/>
                </a:rPr>
                <a:t>  </a:t>
              </a:r>
            </a:p>
          </p:txBody>
        </p:sp>
        <p:sp>
          <p:nvSpPr>
            <p:cNvPr id="25648" name="AutoShape 10"/>
            <p:cNvSpPr>
              <a:spLocks noChangeArrowheads="1"/>
            </p:cNvSpPr>
            <p:nvPr/>
          </p:nvSpPr>
          <p:spPr bwMode="auto">
            <a:xfrm rot="-8105070">
              <a:off x="1969" y="3098"/>
              <a:ext cx="720" cy="96"/>
            </a:xfrm>
            <a:prstGeom prst="rightArrow">
              <a:avLst>
                <a:gd name="adj1" fmla="val 50000"/>
                <a:gd name="adj2" fmla="val 187500"/>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grpSp>
      <p:grpSp>
        <p:nvGrpSpPr>
          <p:cNvPr id="25607" name="Group 11"/>
          <p:cNvGrpSpPr>
            <a:grpSpLocks/>
          </p:cNvGrpSpPr>
          <p:nvPr/>
        </p:nvGrpSpPr>
        <p:grpSpPr bwMode="auto">
          <a:xfrm>
            <a:off x="3727450" y="5164138"/>
            <a:ext cx="2363788" cy="423862"/>
            <a:chOff x="2374" y="2978"/>
            <a:chExt cx="1489" cy="267"/>
          </a:xfrm>
        </p:grpSpPr>
        <p:sp>
          <p:nvSpPr>
            <p:cNvPr id="25645" name="Text Box 12"/>
            <p:cNvSpPr txBox="1">
              <a:spLocks noChangeArrowheads="1"/>
            </p:cNvSpPr>
            <p:nvPr/>
          </p:nvSpPr>
          <p:spPr bwMode="auto">
            <a:xfrm>
              <a:off x="2374" y="2978"/>
              <a:ext cx="1088" cy="179"/>
            </a:xfrm>
            <a:prstGeom prst="rect">
              <a:avLst/>
            </a:prstGeom>
            <a:noFill/>
            <a:ln w="9525">
              <a:noFill/>
              <a:miter lim="800000"/>
              <a:headEnd/>
              <a:tailEnd/>
            </a:ln>
          </p:spPr>
          <p:txBody>
            <a:bodyPr wrap="none" lIns="0" tIns="91440" rIns="0" bIns="0">
              <a:spAutoFit/>
            </a:bodyPr>
            <a:lstStyle/>
            <a:p>
              <a:pPr lvl="1" algn="r" eaLnBrk="0" hangingPunct="0">
                <a:lnSpc>
                  <a:spcPct val="70000"/>
                </a:lnSpc>
                <a:spcBef>
                  <a:spcPct val="70000"/>
                </a:spcBef>
              </a:pPr>
              <a:r>
                <a:rPr kumimoji="1" lang="en-US">
                  <a:latin typeface="Arial" charset="0"/>
                  <a:sym typeface="Wingdings" pitchFamily="2" charset="2"/>
                </a:rPr>
                <a:t>NO!  (Trace)</a:t>
              </a:r>
            </a:p>
          </p:txBody>
        </p:sp>
        <p:sp>
          <p:nvSpPr>
            <p:cNvPr id="25646" name="AutoShape 13"/>
            <p:cNvSpPr>
              <a:spLocks noChangeArrowheads="1"/>
            </p:cNvSpPr>
            <p:nvPr/>
          </p:nvSpPr>
          <p:spPr bwMode="auto">
            <a:xfrm rot="8102120">
              <a:off x="3143" y="3149"/>
              <a:ext cx="720" cy="96"/>
            </a:xfrm>
            <a:prstGeom prst="rightArrow">
              <a:avLst>
                <a:gd name="adj1" fmla="val 50000"/>
                <a:gd name="adj2" fmla="val 187500"/>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grpSp>
      <p:grpSp>
        <p:nvGrpSpPr>
          <p:cNvPr id="25608" name="Group 14"/>
          <p:cNvGrpSpPr>
            <a:grpSpLocks/>
          </p:cNvGrpSpPr>
          <p:nvPr/>
        </p:nvGrpSpPr>
        <p:grpSpPr bwMode="auto">
          <a:xfrm>
            <a:off x="5405438" y="5591175"/>
            <a:ext cx="1274762" cy="925513"/>
            <a:chOff x="3431" y="3247"/>
            <a:chExt cx="803" cy="583"/>
          </a:xfrm>
        </p:grpSpPr>
        <p:grpSp>
          <p:nvGrpSpPr>
            <p:cNvPr id="25640" name="Group 15"/>
            <p:cNvGrpSpPr>
              <a:grpSpLocks/>
            </p:cNvGrpSpPr>
            <p:nvPr/>
          </p:nvGrpSpPr>
          <p:grpSpPr bwMode="auto">
            <a:xfrm>
              <a:off x="3500" y="3398"/>
              <a:ext cx="734" cy="432"/>
              <a:chOff x="3500" y="3398"/>
              <a:chExt cx="734" cy="432"/>
            </a:xfrm>
          </p:grpSpPr>
          <p:sp>
            <p:nvSpPr>
              <p:cNvPr id="25643" name="Text Box 16"/>
              <p:cNvSpPr txBox="1">
                <a:spLocks noChangeArrowheads="1"/>
              </p:cNvSpPr>
              <p:nvPr/>
            </p:nvSpPr>
            <p:spPr bwMode="auto">
              <a:xfrm>
                <a:off x="3762" y="3629"/>
                <a:ext cx="463" cy="201"/>
              </a:xfrm>
              <a:prstGeom prst="rect">
                <a:avLst/>
              </a:prstGeom>
              <a:noFill/>
              <a:ln w="9525">
                <a:noFill/>
                <a:miter lim="800000"/>
                <a:headEnd/>
                <a:tailEnd/>
              </a:ln>
            </p:spPr>
            <p:txBody>
              <a:bodyPr wrap="none" tIns="137160">
                <a:spAutoFit/>
              </a:bodyPr>
              <a:lstStyle/>
              <a:p>
                <a:pPr algn="ctr" eaLnBrk="0" hangingPunct="0">
                  <a:lnSpc>
                    <a:spcPct val="45000"/>
                  </a:lnSpc>
                  <a:spcBef>
                    <a:spcPct val="50000"/>
                  </a:spcBef>
                </a:pPr>
                <a:r>
                  <a:rPr kumimoji="1" lang="en-US" sz="2000">
                    <a:solidFill>
                      <a:srgbClr val="F01237"/>
                    </a:solidFill>
                    <a:latin typeface="Arial" charset="0"/>
                    <a:sym typeface="Wingdings" pitchFamily="2" charset="2"/>
                  </a:rPr>
                  <a:t>BUG</a:t>
                </a:r>
              </a:p>
            </p:txBody>
          </p:sp>
          <p:sp>
            <p:nvSpPr>
              <p:cNvPr id="25644" name="Text Box 17"/>
              <p:cNvSpPr txBox="1">
                <a:spLocks noChangeArrowheads="1"/>
              </p:cNvSpPr>
              <p:nvPr/>
            </p:nvSpPr>
            <p:spPr bwMode="auto">
              <a:xfrm>
                <a:off x="3500" y="3398"/>
                <a:ext cx="734" cy="110"/>
              </a:xfrm>
              <a:prstGeom prst="rect">
                <a:avLst/>
              </a:prstGeom>
              <a:noFill/>
              <a:ln w="9525">
                <a:noFill/>
                <a:miter lim="800000"/>
                <a:headEnd/>
                <a:tailEnd/>
              </a:ln>
            </p:spPr>
            <p:txBody>
              <a:bodyPr lIns="0" rIns="0" anchor="ctr">
                <a:spAutoFit/>
              </a:bodyPr>
              <a:lstStyle/>
              <a:p>
                <a:pPr lvl="1" eaLnBrk="0" hangingPunct="0">
                  <a:lnSpc>
                    <a:spcPct val="45000"/>
                  </a:lnSpc>
                  <a:spcBef>
                    <a:spcPct val="50000"/>
                  </a:spcBef>
                </a:pPr>
                <a:endParaRPr kumimoji="1" lang="en-US" sz="1200">
                  <a:latin typeface="Arial" charset="0"/>
                  <a:sym typeface="Wingdings" pitchFamily="2" charset="2"/>
                </a:endParaRPr>
              </a:p>
            </p:txBody>
          </p:sp>
        </p:grpSp>
        <p:sp>
          <p:nvSpPr>
            <p:cNvPr id="25641" name="AutoShape 18"/>
            <p:cNvSpPr>
              <a:spLocks noChangeArrowheads="1"/>
            </p:cNvSpPr>
            <p:nvPr/>
          </p:nvSpPr>
          <p:spPr bwMode="auto">
            <a:xfrm rot="-2883113">
              <a:off x="3553" y="3219"/>
              <a:ext cx="140" cy="383"/>
            </a:xfrm>
            <a:prstGeom prst="downArrow">
              <a:avLst>
                <a:gd name="adj1" fmla="val 32741"/>
                <a:gd name="adj2" fmla="val 65303"/>
              </a:avLst>
            </a:prstGeom>
            <a:gradFill rotWithShape="0">
              <a:gsLst>
                <a:gs pos="0">
                  <a:srgbClr val="CDC6F4"/>
                </a:gs>
                <a:gs pos="100000">
                  <a:srgbClr val="827E9B"/>
                </a:gs>
              </a:gsLst>
              <a:lin ang="2700000" scaled="1"/>
            </a:gradFill>
            <a:ln w="9525">
              <a:noFill/>
              <a:miter lim="800000"/>
              <a:headEnd/>
              <a:tailEnd/>
            </a:ln>
          </p:spPr>
          <p:txBody>
            <a:bodyPr anchor="ctr">
              <a:spAutoFit/>
            </a:bodyPr>
            <a:lstStyle/>
            <a:p>
              <a:endParaRPr lang="en-US"/>
            </a:p>
          </p:txBody>
        </p:sp>
        <p:sp>
          <p:nvSpPr>
            <p:cNvPr id="25642" name="Rectangle 19"/>
            <p:cNvSpPr>
              <a:spLocks noChangeArrowheads="1"/>
            </p:cNvSpPr>
            <p:nvPr/>
          </p:nvSpPr>
          <p:spPr bwMode="auto">
            <a:xfrm>
              <a:off x="3600" y="3247"/>
              <a:ext cx="556" cy="212"/>
            </a:xfrm>
            <a:prstGeom prst="rect">
              <a:avLst/>
            </a:prstGeom>
            <a:noFill/>
            <a:ln w="9525">
              <a:noFill/>
              <a:miter lim="800000"/>
              <a:headEnd/>
              <a:tailEnd/>
            </a:ln>
          </p:spPr>
          <p:txBody>
            <a:bodyPr wrap="none">
              <a:spAutoFit/>
            </a:bodyPr>
            <a:lstStyle/>
            <a:p>
              <a:r>
                <a:rPr kumimoji="1" lang="en-US" sz="1600">
                  <a:latin typeface="Arial" charset="0"/>
                  <a:sym typeface="Wingdings" pitchFamily="2" charset="2"/>
                </a:rPr>
                <a:t>feasible</a:t>
              </a:r>
            </a:p>
          </p:txBody>
        </p:sp>
      </p:grpSp>
      <p:grpSp>
        <p:nvGrpSpPr>
          <p:cNvPr id="25609" name="Group 20"/>
          <p:cNvGrpSpPr>
            <a:grpSpLocks/>
          </p:cNvGrpSpPr>
          <p:nvPr/>
        </p:nvGrpSpPr>
        <p:grpSpPr bwMode="auto">
          <a:xfrm>
            <a:off x="158750" y="4497388"/>
            <a:ext cx="2160588" cy="565150"/>
            <a:chOff x="126" y="2558"/>
            <a:chExt cx="1361" cy="356"/>
          </a:xfrm>
        </p:grpSpPr>
        <p:sp>
          <p:nvSpPr>
            <p:cNvPr id="25637" name="Text Box 21"/>
            <p:cNvSpPr txBox="1">
              <a:spLocks noChangeArrowheads="1"/>
            </p:cNvSpPr>
            <p:nvPr/>
          </p:nvSpPr>
          <p:spPr bwMode="auto">
            <a:xfrm>
              <a:off x="126" y="2558"/>
              <a:ext cx="1099" cy="179"/>
            </a:xfrm>
            <a:prstGeom prst="rect">
              <a:avLst/>
            </a:prstGeom>
            <a:noFill/>
            <a:ln w="9525">
              <a:noFill/>
              <a:miter lim="800000"/>
              <a:headEnd/>
              <a:tailEnd/>
            </a:ln>
          </p:spPr>
          <p:txBody>
            <a:bodyPr lIns="0" rIns="0">
              <a:spAutoFit/>
            </a:bodyPr>
            <a:lstStyle/>
            <a:p>
              <a:pPr algn="r" eaLnBrk="0" hangingPunct="0">
                <a:lnSpc>
                  <a:spcPct val="70000"/>
                </a:lnSpc>
                <a:spcBef>
                  <a:spcPct val="70000"/>
                </a:spcBef>
              </a:pPr>
              <a:r>
                <a:rPr kumimoji="1" lang="en-US">
                  <a:latin typeface="Arial" charset="0"/>
                  <a:sym typeface="Wingdings" pitchFamily="2" charset="2"/>
                </a:rPr>
                <a:t>Seed Abstraction</a:t>
              </a:r>
            </a:p>
          </p:txBody>
        </p:sp>
        <p:sp>
          <p:nvSpPr>
            <p:cNvPr id="25638" name="AutoShape 22"/>
            <p:cNvSpPr>
              <a:spLocks noChangeArrowheads="1"/>
            </p:cNvSpPr>
            <p:nvPr/>
          </p:nvSpPr>
          <p:spPr bwMode="auto">
            <a:xfrm rot="-5408390">
              <a:off x="1228" y="2617"/>
              <a:ext cx="301" cy="217"/>
            </a:xfrm>
            <a:prstGeom prst="downArrow">
              <a:avLst>
                <a:gd name="adj1" fmla="val 27806"/>
                <a:gd name="adj2" fmla="val 45125"/>
              </a:avLst>
            </a:prstGeom>
            <a:gradFill rotWithShape="0">
              <a:gsLst>
                <a:gs pos="0">
                  <a:srgbClr val="8181AB"/>
                </a:gs>
                <a:gs pos="100000">
                  <a:srgbClr val="A7A7C4"/>
                </a:gs>
              </a:gsLst>
              <a:lin ang="2700000" scaled="1"/>
            </a:gradFill>
            <a:ln w="9525">
              <a:noFill/>
              <a:miter lim="800000"/>
              <a:headEnd/>
              <a:tailEnd/>
            </a:ln>
          </p:spPr>
          <p:txBody>
            <a:bodyPr anchor="ctr">
              <a:spAutoFit/>
            </a:bodyPr>
            <a:lstStyle/>
            <a:p>
              <a:endParaRPr lang="en-US"/>
            </a:p>
          </p:txBody>
        </p:sp>
        <p:sp>
          <p:nvSpPr>
            <p:cNvPr id="25639" name="Rectangle 23"/>
            <p:cNvSpPr>
              <a:spLocks noChangeArrowheads="1"/>
            </p:cNvSpPr>
            <p:nvPr/>
          </p:nvSpPr>
          <p:spPr bwMode="auto">
            <a:xfrm>
              <a:off x="381" y="2626"/>
              <a:ext cx="1006" cy="288"/>
            </a:xfrm>
            <a:prstGeom prst="rect">
              <a:avLst/>
            </a:prstGeom>
            <a:noFill/>
            <a:ln w="9525">
              <a:noFill/>
              <a:miter lim="800000"/>
              <a:headEnd/>
              <a:tailEnd/>
            </a:ln>
          </p:spPr>
          <p:txBody>
            <a:bodyPr wrap="none" anchor="b"/>
            <a:lstStyle/>
            <a:p>
              <a:pPr lvl="1" algn="r" eaLnBrk="0" hangingPunct="0">
                <a:spcBef>
                  <a:spcPct val="100000"/>
                </a:spcBef>
                <a:spcAft>
                  <a:spcPct val="50000"/>
                </a:spcAft>
              </a:pPr>
              <a:r>
                <a:rPr kumimoji="1" lang="en-US">
                  <a:latin typeface="Arial" charset="0"/>
                  <a:sym typeface="Wingdings" pitchFamily="2" charset="2"/>
                </a:rPr>
                <a:t>Program   </a:t>
              </a:r>
            </a:p>
          </p:txBody>
        </p:sp>
      </p:grpSp>
      <p:grpSp>
        <p:nvGrpSpPr>
          <p:cNvPr id="25610" name="Group 24"/>
          <p:cNvGrpSpPr>
            <a:grpSpLocks/>
          </p:cNvGrpSpPr>
          <p:nvPr/>
        </p:nvGrpSpPr>
        <p:grpSpPr bwMode="auto">
          <a:xfrm>
            <a:off x="2132013" y="5468938"/>
            <a:ext cx="3160712" cy="987425"/>
            <a:chOff x="1369" y="3170"/>
            <a:chExt cx="1991" cy="622"/>
          </a:xfrm>
        </p:grpSpPr>
        <p:sp>
          <p:nvSpPr>
            <p:cNvPr id="25634" name="Rectangle 25"/>
            <p:cNvSpPr>
              <a:spLocks noChangeArrowheads="1"/>
            </p:cNvSpPr>
            <p:nvPr/>
          </p:nvSpPr>
          <p:spPr bwMode="auto">
            <a:xfrm>
              <a:off x="1369" y="3318"/>
              <a:ext cx="1172" cy="112"/>
            </a:xfrm>
            <a:prstGeom prst="rect">
              <a:avLst/>
            </a:prstGeom>
            <a:noFill/>
            <a:ln w="9525">
              <a:noFill/>
              <a:miter lim="800000"/>
              <a:headEnd/>
              <a:tailEnd/>
            </a:ln>
          </p:spPr>
          <p:txBody>
            <a:bodyPr wrap="none" tIns="0" bIns="0">
              <a:spAutoFit/>
            </a:bodyPr>
            <a:lstStyle/>
            <a:p>
              <a:pPr algn="ctr" eaLnBrk="0" hangingPunct="0">
                <a:lnSpc>
                  <a:spcPct val="65000"/>
                </a:lnSpc>
                <a:spcBef>
                  <a:spcPct val="75000"/>
                </a:spcBef>
              </a:pPr>
              <a:r>
                <a:rPr kumimoji="1" lang="en-US">
                  <a:latin typeface="Arial" charset="0"/>
                  <a:sym typeface="Wingdings" pitchFamily="2" charset="2"/>
                </a:rPr>
                <a:t>Why infeasible ?</a:t>
              </a:r>
            </a:p>
          </p:txBody>
        </p:sp>
        <p:sp>
          <p:nvSpPr>
            <p:cNvPr id="25635" name="Rectangle 26"/>
            <p:cNvSpPr>
              <a:spLocks noChangeArrowheads="1"/>
            </p:cNvSpPr>
            <p:nvPr/>
          </p:nvSpPr>
          <p:spPr bwMode="auto">
            <a:xfrm>
              <a:off x="2784" y="3170"/>
              <a:ext cx="116" cy="231"/>
            </a:xfrm>
            <a:prstGeom prst="rect">
              <a:avLst/>
            </a:prstGeom>
            <a:noFill/>
            <a:ln w="9525">
              <a:noFill/>
              <a:miter lim="800000"/>
              <a:headEnd/>
              <a:tailEnd/>
            </a:ln>
          </p:spPr>
          <p:txBody>
            <a:bodyPr wrap="none">
              <a:spAutoFit/>
            </a:bodyPr>
            <a:lstStyle/>
            <a:p>
              <a:endParaRPr kumimoji="1" lang="en-US">
                <a:latin typeface="Arial" charset="0"/>
                <a:sym typeface="Wingdings" pitchFamily="2" charset="2"/>
              </a:endParaRPr>
            </a:p>
          </p:txBody>
        </p:sp>
        <p:sp>
          <p:nvSpPr>
            <p:cNvPr id="25636" name="Rectangle 27"/>
            <p:cNvSpPr>
              <a:spLocks noChangeArrowheads="1"/>
            </p:cNvSpPr>
            <p:nvPr/>
          </p:nvSpPr>
          <p:spPr bwMode="auto">
            <a:xfrm>
              <a:off x="2544" y="3456"/>
              <a:ext cx="816" cy="336"/>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lstStyle/>
            <a:p>
              <a:pPr algn="ctr"/>
              <a:r>
                <a:rPr lang="en-US" i="1">
                  <a:solidFill>
                    <a:schemeClr val="bg1"/>
                  </a:solidFill>
                  <a:latin typeface="Arial" charset="0"/>
                </a:rPr>
                <a:t>Refine</a:t>
              </a:r>
            </a:p>
          </p:txBody>
        </p:sp>
      </p:grpSp>
      <p:sp>
        <p:nvSpPr>
          <p:cNvPr id="25611" name="Rectangle 28"/>
          <p:cNvSpPr>
            <a:spLocks noChangeArrowheads="1"/>
          </p:cNvSpPr>
          <p:nvPr/>
        </p:nvSpPr>
        <p:spPr bwMode="auto">
          <a:xfrm>
            <a:off x="2579688" y="4456113"/>
            <a:ext cx="1295400" cy="533400"/>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lstStyle/>
          <a:p>
            <a:pPr algn="ctr"/>
            <a:r>
              <a:rPr lang="en-US" i="1">
                <a:solidFill>
                  <a:schemeClr val="bg1"/>
                </a:solidFill>
                <a:latin typeface="Arial" charset="0"/>
              </a:rPr>
              <a:t>Abstract</a:t>
            </a:r>
          </a:p>
        </p:txBody>
      </p:sp>
      <p:grpSp>
        <p:nvGrpSpPr>
          <p:cNvPr id="25612" name="Group 29"/>
          <p:cNvGrpSpPr>
            <a:grpSpLocks/>
          </p:cNvGrpSpPr>
          <p:nvPr/>
        </p:nvGrpSpPr>
        <p:grpSpPr bwMode="auto">
          <a:xfrm>
            <a:off x="4027488" y="4456113"/>
            <a:ext cx="4600575" cy="533400"/>
            <a:chOff x="2563" y="2532"/>
            <a:chExt cx="2898" cy="336"/>
          </a:xfrm>
        </p:grpSpPr>
        <p:sp>
          <p:nvSpPr>
            <p:cNvPr id="25631" name="Rectangle 30"/>
            <p:cNvSpPr>
              <a:spLocks noChangeArrowheads="1"/>
            </p:cNvSpPr>
            <p:nvPr/>
          </p:nvSpPr>
          <p:spPr bwMode="auto">
            <a:xfrm>
              <a:off x="4369" y="2545"/>
              <a:ext cx="1092" cy="196"/>
            </a:xfrm>
            <a:prstGeom prst="rect">
              <a:avLst/>
            </a:prstGeom>
            <a:noFill/>
            <a:ln w="9525">
              <a:noFill/>
              <a:miter lim="800000"/>
              <a:headEnd/>
              <a:tailEnd/>
            </a:ln>
          </p:spPr>
          <p:txBody>
            <a:bodyPr wrap="none">
              <a:spAutoFit/>
            </a:bodyPr>
            <a:lstStyle/>
            <a:p>
              <a:pPr algn="ctr" eaLnBrk="0" hangingPunct="0">
                <a:lnSpc>
                  <a:spcPct val="80000"/>
                </a:lnSpc>
                <a:spcBef>
                  <a:spcPct val="80000"/>
                </a:spcBef>
              </a:pPr>
              <a:r>
                <a:rPr kumimoji="1" lang="en-US">
                  <a:latin typeface="Arial" charset="0"/>
                  <a:sym typeface="Wingdings" pitchFamily="2" charset="2"/>
                </a:rPr>
                <a:t>Is model safe ?</a:t>
              </a:r>
            </a:p>
          </p:txBody>
        </p:sp>
        <p:sp>
          <p:nvSpPr>
            <p:cNvPr id="25632" name="AutoShape 31"/>
            <p:cNvSpPr>
              <a:spLocks noChangeArrowheads="1"/>
            </p:cNvSpPr>
            <p:nvPr/>
          </p:nvSpPr>
          <p:spPr bwMode="auto">
            <a:xfrm>
              <a:off x="2563" y="2630"/>
              <a:ext cx="720" cy="96"/>
            </a:xfrm>
            <a:prstGeom prst="rightArrow">
              <a:avLst>
                <a:gd name="adj1" fmla="val 50000"/>
                <a:gd name="adj2" fmla="val 187500"/>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25633" name="Rectangle 32"/>
            <p:cNvSpPr>
              <a:spLocks noChangeArrowheads="1"/>
            </p:cNvSpPr>
            <p:nvPr/>
          </p:nvSpPr>
          <p:spPr bwMode="auto">
            <a:xfrm>
              <a:off x="3420" y="2532"/>
              <a:ext cx="816" cy="336"/>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lstStyle/>
            <a:p>
              <a:pPr algn="ctr"/>
              <a:r>
                <a:rPr lang="en-US" i="1">
                  <a:solidFill>
                    <a:schemeClr val="bg1"/>
                  </a:solidFill>
                  <a:latin typeface="Arial" charset="0"/>
                </a:rPr>
                <a:t>Check</a:t>
              </a:r>
            </a:p>
          </p:txBody>
        </p:sp>
      </p:grpSp>
      <p:sp useBgFill="1">
        <p:nvSpPr>
          <p:cNvPr id="25613" name="Rectangle 44"/>
          <p:cNvSpPr>
            <a:spLocks noChangeArrowheads="1"/>
          </p:cNvSpPr>
          <p:nvPr/>
        </p:nvSpPr>
        <p:spPr bwMode="auto">
          <a:xfrm>
            <a:off x="2341563" y="1862138"/>
            <a:ext cx="1831975" cy="1843087"/>
          </a:xfrm>
          <a:prstGeom prst="rect">
            <a:avLst/>
          </a:prstGeom>
          <a:ln w="9525">
            <a:solidFill>
              <a:schemeClr val="tx1"/>
            </a:solidFill>
            <a:miter lim="800000"/>
            <a:headEnd/>
            <a:tailEnd/>
          </a:ln>
        </p:spPr>
        <p:txBody>
          <a:bodyPr wrap="none" anchor="ctr"/>
          <a:lstStyle/>
          <a:p>
            <a:endParaRPr lang="en-US"/>
          </a:p>
        </p:txBody>
      </p:sp>
      <p:sp>
        <p:nvSpPr>
          <p:cNvPr id="25614" name="Line 45"/>
          <p:cNvSpPr>
            <a:spLocks noChangeShapeType="1"/>
          </p:cNvSpPr>
          <p:nvPr/>
        </p:nvSpPr>
        <p:spPr bwMode="auto">
          <a:xfrm flipV="1">
            <a:off x="2322513" y="2771775"/>
            <a:ext cx="1820862" cy="12700"/>
          </a:xfrm>
          <a:prstGeom prst="line">
            <a:avLst/>
          </a:prstGeom>
          <a:noFill/>
          <a:ln w="9525">
            <a:solidFill>
              <a:schemeClr val="tx1"/>
            </a:solidFill>
            <a:round/>
            <a:headEnd/>
            <a:tailEnd/>
          </a:ln>
        </p:spPr>
        <p:txBody>
          <a:bodyPr/>
          <a:lstStyle/>
          <a:p>
            <a:endParaRPr lang="en-US"/>
          </a:p>
        </p:txBody>
      </p:sp>
      <p:sp>
        <p:nvSpPr>
          <p:cNvPr id="25615" name="Line 46"/>
          <p:cNvSpPr>
            <a:spLocks noChangeShapeType="1"/>
          </p:cNvSpPr>
          <p:nvPr/>
        </p:nvSpPr>
        <p:spPr bwMode="auto">
          <a:xfrm rot="16200000" flipV="1">
            <a:off x="2328863" y="2784475"/>
            <a:ext cx="1830387" cy="11113"/>
          </a:xfrm>
          <a:prstGeom prst="line">
            <a:avLst/>
          </a:prstGeom>
          <a:noFill/>
          <a:ln w="9525">
            <a:solidFill>
              <a:schemeClr val="tx1"/>
            </a:solidFill>
            <a:round/>
            <a:headEnd/>
            <a:tailEnd/>
          </a:ln>
        </p:spPr>
        <p:txBody>
          <a:bodyPr/>
          <a:lstStyle/>
          <a:p>
            <a:endParaRPr lang="en-US"/>
          </a:p>
        </p:txBody>
      </p:sp>
      <p:grpSp>
        <p:nvGrpSpPr>
          <p:cNvPr id="10" name="Group 103"/>
          <p:cNvGrpSpPr>
            <a:grpSpLocks/>
          </p:cNvGrpSpPr>
          <p:nvPr/>
        </p:nvGrpSpPr>
        <p:grpSpPr bwMode="auto">
          <a:xfrm>
            <a:off x="3233738" y="2773363"/>
            <a:ext cx="941387" cy="931862"/>
            <a:chOff x="2037" y="1747"/>
            <a:chExt cx="593" cy="587"/>
          </a:xfrm>
        </p:grpSpPr>
        <p:sp useBgFill="1">
          <p:nvSpPr>
            <p:cNvPr id="25628" name="Rectangle 62"/>
            <p:cNvSpPr>
              <a:spLocks noChangeArrowheads="1"/>
            </p:cNvSpPr>
            <p:nvPr/>
          </p:nvSpPr>
          <p:spPr bwMode="auto">
            <a:xfrm>
              <a:off x="2043" y="1749"/>
              <a:ext cx="587" cy="583"/>
            </a:xfrm>
            <a:prstGeom prst="rect">
              <a:avLst/>
            </a:prstGeom>
            <a:ln w="9525">
              <a:solidFill>
                <a:schemeClr val="tx1"/>
              </a:solidFill>
              <a:miter lim="800000"/>
              <a:headEnd/>
              <a:tailEnd/>
            </a:ln>
          </p:spPr>
          <p:txBody>
            <a:bodyPr wrap="none" anchor="ctr"/>
            <a:lstStyle/>
            <a:p>
              <a:endParaRPr lang="en-US"/>
            </a:p>
          </p:txBody>
        </p:sp>
        <p:sp>
          <p:nvSpPr>
            <p:cNvPr id="25629" name="Line 63"/>
            <p:cNvSpPr>
              <a:spLocks noChangeShapeType="1"/>
            </p:cNvSpPr>
            <p:nvPr/>
          </p:nvSpPr>
          <p:spPr bwMode="auto">
            <a:xfrm>
              <a:off x="2037" y="2038"/>
              <a:ext cx="590" cy="0"/>
            </a:xfrm>
            <a:prstGeom prst="line">
              <a:avLst/>
            </a:prstGeom>
            <a:noFill/>
            <a:ln w="9525">
              <a:solidFill>
                <a:schemeClr val="tx1"/>
              </a:solidFill>
              <a:round/>
              <a:headEnd/>
              <a:tailEnd/>
            </a:ln>
          </p:spPr>
          <p:txBody>
            <a:bodyPr/>
            <a:lstStyle/>
            <a:p>
              <a:endParaRPr lang="en-US"/>
            </a:p>
          </p:txBody>
        </p:sp>
        <p:sp>
          <p:nvSpPr>
            <p:cNvPr id="25630" name="Line 64"/>
            <p:cNvSpPr>
              <a:spLocks noChangeShapeType="1"/>
            </p:cNvSpPr>
            <p:nvPr/>
          </p:nvSpPr>
          <p:spPr bwMode="auto">
            <a:xfrm rot="5400000" flipH="1" flipV="1">
              <a:off x="2046" y="2040"/>
              <a:ext cx="587" cy="1"/>
            </a:xfrm>
            <a:prstGeom prst="line">
              <a:avLst/>
            </a:prstGeom>
            <a:noFill/>
            <a:ln w="9525">
              <a:solidFill>
                <a:schemeClr val="tx1"/>
              </a:solidFill>
              <a:round/>
              <a:headEnd/>
              <a:tailEnd/>
            </a:ln>
          </p:spPr>
          <p:txBody>
            <a:bodyPr/>
            <a:lstStyle/>
            <a:p>
              <a:endParaRPr lang="en-US"/>
            </a:p>
          </p:txBody>
        </p:sp>
      </p:grpSp>
      <p:sp>
        <p:nvSpPr>
          <p:cNvPr id="25617" name="Oval 38"/>
          <p:cNvSpPr>
            <a:spLocks noChangeArrowheads="1"/>
          </p:cNvSpPr>
          <p:nvPr/>
        </p:nvSpPr>
        <p:spPr bwMode="auto">
          <a:xfrm>
            <a:off x="3249613" y="1858963"/>
            <a:ext cx="927100" cy="673100"/>
          </a:xfrm>
          <a:prstGeom prst="ellipse">
            <a:avLst/>
          </a:prstGeom>
          <a:gradFill rotWithShape="1">
            <a:gsLst>
              <a:gs pos="0">
                <a:srgbClr val="A20000"/>
              </a:gs>
              <a:gs pos="100000">
                <a:srgbClr val="FF0000">
                  <a:alpha val="50000"/>
                </a:srgbClr>
              </a:gs>
            </a:gsLst>
            <a:lin ang="2700000" scaled="1"/>
          </a:gradFill>
          <a:ln w="9525">
            <a:noFill/>
            <a:round/>
            <a:headEnd/>
            <a:tailEnd/>
          </a:ln>
        </p:spPr>
        <p:txBody>
          <a:bodyPr wrap="none" anchor="ctr"/>
          <a:lstStyle/>
          <a:p>
            <a:endParaRPr lang="en-US"/>
          </a:p>
        </p:txBody>
      </p:sp>
      <p:sp>
        <p:nvSpPr>
          <p:cNvPr id="108610" name="Rectangle 66"/>
          <p:cNvSpPr>
            <a:spLocks noChangeArrowheads="1"/>
          </p:cNvSpPr>
          <p:nvPr/>
        </p:nvSpPr>
        <p:spPr bwMode="auto">
          <a:xfrm>
            <a:off x="2452688" y="4257675"/>
            <a:ext cx="1562100" cy="903288"/>
          </a:xfrm>
          <a:prstGeom prst="rect">
            <a:avLst/>
          </a:prstGeom>
          <a:noFill/>
          <a:ln w="28575">
            <a:solidFill>
              <a:srgbClr val="3333CC"/>
            </a:solidFill>
            <a:prstDash val="sysDot"/>
            <a:miter lim="800000"/>
            <a:headEnd/>
            <a:tailEnd/>
          </a:ln>
        </p:spPr>
        <p:txBody>
          <a:bodyPr wrap="none" anchor="ctr"/>
          <a:lstStyle/>
          <a:p>
            <a:endParaRPr lang="en-US"/>
          </a:p>
        </p:txBody>
      </p:sp>
      <p:sp>
        <p:nvSpPr>
          <p:cNvPr id="108611" name="Rectangle 67"/>
          <p:cNvSpPr>
            <a:spLocks noChangeArrowheads="1"/>
          </p:cNvSpPr>
          <p:nvPr/>
        </p:nvSpPr>
        <p:spPr bwMode="auto">
          <a:xfrm>
            <a:off x="5243513" y="4264025"/>
            <a:ext cx="1562100" cy="903288"/>
          </a:xfrm>
          <a:prstGeom prst="rect">
            <a:avLst/>
          </a:prstGeom>
          <a:noFill/>
          <a:ln w="28575">
            <a:solidFill>
              <a:srgbClr val="3333CC"/>
            </a:solidFill>
            <a:prstDash val="sysDot"/>
            <a:miter lim="800000"/>
            <a:headEnd/>
            <a:tailEnd/>
          </a:ln>
        </p:spPr>
        <p:txBody>
          <a:bodyPr wrap="none" anchor="ctr"/>
          <a:lstStyle/>
          <a:p>
            <a:endParaRPr lang="en-US"/>
          </a:p>
        </p:txBody>
      </p:sp>
      <p:sp>
        <p:nvSpPr>
          <p:cNvPr id="108612" name="AutoShape 68"/>
          <p:cNvSpPr>
            <a:spLocks noChangeArrowheads="1"/>
          </p:cNvSpPr>
          <p:nvPr/>
        </p:nvSpPr>
        <p:spPr bwMode="auto">
          <a:xfrm>
            <a:off x="2336800" y="1858963"/>
            <a:ext cx="1835150" cy="1870075"/>
          </a:xfrm>
          <a:prstGeom prst="roundRect">
            <a:avLst>
              <a:gd name="adj" fmla="val 16667"/>
            </a:avLst>
          </a:prstGeom>
          <a:gradFill rotWithShape="1">
            <a:gsLst>
              <a:gs pos="0">
                <a:srgbClr val="0000FF">
                  <a:alpha val="0"/>
                </a:srgbClr>
              </a:gs>
              <a:gs pos="100000">
                <a:srgbClr val="7474FF"/>
              </a:gs>
            </a:gsLst>
            <a:lin ang="2700000" scaled="1"/>
          </a:gradFill>
          <a:ln w="57150">
            <a:solidFill>
              <a:srgbClr val="0000FF"/>
            </a:solidFill>
            <a:round/>
            <a:headEnd/>
            <a:tailEnd/>
          </a:ln>
        </p:spPr>
        <p:txBody>
          <a:bodyPr wrap="none" anchor="ctr"/>
          <a:lstStyle/>
          <a:p>
            <a:endParaRPr lang="en-US"/>
          </a:p>
        </p:txBody>
      </p:sp>
      <p:sp>
        <p:nvSpPr>
          <p:cNvPr id="108613" name="AutoShape 69"/>
          <p:cNvSpPr>
            <a:spLocks noChangeArrowheads="1"/>
          </p:cNvSpPr>
          <p:nvPr/>
        </p:nvSpPr>
        <p:spPr bwMode="auto">
          <a:xfrm>
            <a:off x="2339975" y="2798763"/>
            <a:ext cx="1377950" cy="920750"/>
          </a:xfrm>
          <a:prstGeom prst="roundRect">
            <a:avLst>
              <a:gd name="adj" fmla="val 16667"/>
            </a:avLst>
          </a:prstGeom>
          <a:gradFill rotWithShape="1">
            <a:gsLst>
              <a:gs pos="0">
                <a:srgbClr val="0000FF">
                  <a:alpha val="0"/>
                </a:srgbClr>
              </a:gs>
              <a:gs pos="100000">
                <a:srgbClr val="7474FF"/>
              </a:gs>
            </a:gsLst>
            <a:lin ang="2700000" scaled="1"/>
          </a:gradFill>
          <a:ln w="57150">
            <a:solidFill>
              <a:srgbClr val="0000FF"/>
            </a:solidFill>
            <a:round/>
            <a:headEnd/>
            <a:tailEnd/>
          </a:ln>
        </p:spPr>
        <p:txBody>
          <a:bodyPr wrap="none" anchor="ctr"/>
          <a:lstStyle/>
          <a:p>
            <a:endParaRPr lang="en-US"/>
          </a:p>
        </p:txBody>
      </p:sp>
      <p:sp>
        <p:nvSpPr>
          <p:cNvPr id="108614" name="AutoShape 70"/>
          <p:cNvSpPr>
            <a:spLocks noChangeArrowheads="1"/>
          </p:cNvSpPr>
          <p:nvPr/>
        </p:nvSpPr>
        <p:spPr bwMode="auto">
          <a:xfrm>
            <a:off x="2352675" y="2792413"/>
            <a:ext cx="901700" cy="919162"/>
          </a:xfrm>
          <a:prstGeom prst="roundRect">
            <a:avLst>
              <a:gd name="adj" fmla="val 16667"/>
            </a:avLst>
          </a:prstGeom>
          <a:gradFill rotWithShape="1">
            <a:gsLst>
              <a:gs pos="0">
                <a:srgbClr val="0000FF">
                  <a:alpha val="0"/>
                </a:srgbClr>
              </a:gs>
              <a:gs pos="100000">
                <a:srgbClr val="7474FF"/>
              </a:gs>
            </a:gsLst>
            <a:lin ang="2700000" scaled="1"/>
          </a:gradFill>
          <a:ln w="57150">
            <a:solidFill>
              <a:srgbClr val="0000FF"/>
            </a:solidFill>
            <a:round/>
            <a:headEnd/>
            <a:tailEnd/>
          </a:ln>
        </p:spPr>
        <p:txBody>
          <a:bodyPr wrap="none" anchor="ctr"/>
          <a:lstStyle/>
          <a:p>
            <a:endParaRPr lang="en-US"/>
          </a:p>
        </p:txBody>
      </p:sp>
      <p:sp>
        <p:nvSpPr>
          <p:cNvPr id="25623" name="Oval 40"/>
          <p:cNvSpPr>
            <a:spLocks noChangeArrowheads="1"/>
          </p:cNvSpPr>
          <p:nvPr/>
        </p:nvSpPr>
        <p:spPr bwMode="auto">
          <a:xfrm>
            <a:off x="2376488" y="3417888"/>
            <a:ext cx="327025" cy="239712"/>
          </a:xfrm>
          <a:prstGeom prst="ellipse">
            <a:avLst/>
          </a:prstGeom>
          <a:solidFill>
            <a:srgbClr val="3333CC">
              <a:alpha val="50195"/>
            </a:srgbClr>
          </a:solidFill>
          <a:ln w="38100">
            <a:solidFill>
              <a:srgbClr val="3333CC"/>
            </a:solidFill>
            <a:round/>
            <a:headEnd/>
            <a:tailEnd/>
          </a:ln>
        </p:spPr>
        <p:txBody>
          <a:bodyPr wrap="none" anchor="ctr"/>
          <a:lstStyle/>
          <a:p>
            <a:endParaRPr lang="en-US"/>
          </a:p>
        </p:txBody>
      </p:sp>
      <p:sp>
        <p:nvSpPr>
          <p:cNvPr id="108615" name="Rectangle 71"/>
          <p:cNvSpPr>
            <a:spLocks noChangeArrowheads="1"/>
          </p:cNvSpPr>
          <p:nvPr/>
        </p:nvSpPr>
        <p:spPr bwMode="auto">
          <a:xfrm>
            <a:off x="3857625" y="5724525"/>
            <a:ext cx="1562100" cy="903288"/>
          </a:xfrm>
          <a:prstGeom prst="rect">
            <a:avLst/>
          </a:prstGeom>
          <a:noFill/>
          <a:ln w="28575">
            <a:solidFill>
              <a:srgbClr val="3333CC"/>
            </a:solidFill>
            <a:prstDash val="sysDot"/>
            <a:miter lim="800000"/>
            <a:headEnd/>
            <a:tailEnd/>
          </a:ln>
        </p:spPr>
        <p:txBody>
          <a:bodyPr wrap="none" anchor="ctr"/>
          <a:lstStyle/>
          <a:p>
            <a:endParaRPr lang="en-US"/>
          </a:p>
        </p:txBody>
      </p:sp>
      <p:grpSp>
        <p:nvGrpSpPr>
          <p:cNvPr id="11" name="Group 72"/>
          <p:cNvGrpSpPr>
            <a:grpSpLocks/>
          </p:cNvGrpSpPr>
          <p:nvPr/>
        </p:nvGrpSpPr>
        <p:grpSpPr bwMode="auto">
          <a:xfrm>
            <a:off x="2651125" y="2532063"/>
            <a:ext cx="844550" cy="889000"/>
            <a:chOff x="3142" y="1782"/>
            <a:chExt cx="475" cy="494"/>
          </a:xfrm>
        </p:grpSpPr>
        <p:sp>
          <p:nvSpPr>
            <p:cNvPr id="25626" name="Line 73"/>
            <p:cNvSpPr>
              <a:spLocks noChangeShapeType="1"/>
            </p:cNvSpPr>
            <p:nvPr/>
          </p:nvSpPr>
          <p:spPr bwMode="auto">
            <a:xfrm flipV="1">
              <a:off x="3422" y="1782"/>
              <a:ext cx="195" cy="207"/>
            </a:xfrm>
            <a:prstGeom prst="line">
              <a:avLst/>
            </a:prstGeom>
            <a:noFill/>
            <a:ln w="28575">
              <a:solidFill>
                <a:schemeClr val="bg1"/>
              </a:solidFill>
              <a:prstDash val="dash"/>
              <a:round/>
              <a:headEnd/>
              <a:tailEnd type="triangle" w="lg" len="med"/>
            </a:ln>
          </p:spPr>
          <p:txBody>
            <a:bodyPr/>
            <a:lstStyle/>
            <a:p>
              <a:endParaRPr lang="en-US"/>
            </a:p>
          </p:txBody>
        </p:sp>
        <p:sp>
          <p:nvSpPr>
            <p:cNvPr id="25627" name="Line 74"/>
            <p:cNvSpPr>
              <a:spLocks noChangeShapeType="1"/>
            </p:cNvSpPr>
            <p:nvPr/>
          </p:nvSpPr>
          <p:spPr bwMode="auto">
            <a:xfrm flipV="1">
              <a:off x="3142" y="2069"/>
              <a:ext cx="195" cy="207"/>
            </a:xfrm>
            <a:prstGeom prst="line">
              <a:avLst/>
            </a:prstGeom>
            <a:noFill/>
            <a:ln w="28575">
              <a:solidFill>
                <a:schemeClr val="bg1"/>
              </a:solidFill>
              <a:prstDash val="dash"/>
              <a:round/>
              <a:headEnd/>
              <a:tailEnd type="triangle" w="lg" len="med"/>
            </a:ln>
          </p:spPr>
          <p:txBody>
            <a:bodyPr/>
            <a:lstStyle/>
            <a:p>
              <a:endParaRPr lang="en-US"/>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08610"/>
                                        </p:tgtEl>
                                        <p:attrNameLst>
                                          <p:attrName>style.visibility</p:attrName>
                                        </p:attrNameLst>
                                      </p:cBhvr>
                                      <p:to>
                                        <p:strVal val="hidden"/>
                                      </p:to>
                                    </p:set>
                                  </p:childTnLst>
                                </p:cTn>
                              </p:par>
                            </p:childTnLst>
                          </p:cTn>
                        </p:par>
                        <p:par>
                          <p:cTn id="12" fill="hold">
                            <p:stCondLst>
                              <p:cond delay="0"/>
                            </p:stCondLst>
                            <p:childTnLst>
                              <p:par>
                                <p:cTn id="13" presetID="1" presetClass="entr" presetSubtype="0" fill="hold" grpId="0" nodeType="afterEffect">
                                  <p:stCondLst>
                                    <p:cond delay="0"/>
                                  </p:stCondLst>
                                  <p:childTnLst>
                                    <p:set>
                                      <p:cBhvr>
                                        <p:cTn id="14" dur="1" fill="hold">
                                          <p:stCondLst>
                                            <p:cond delay="0"/>
                                          </p:stCondLst>
                                        </p:cTn>
                                        <p:tgtEl>
                                          <p:spTgt spid="108611"/>
                                        </p:tgtEl>
                                        <p:attrNameLst>
                                          <p:attrName>style.visibility</p:attrName>
                                        </p:attrNameLst>
                                      </p:cBhvr>
                                      <p:to>
                                        <p:strVal val="visible"/>
                                      </p:to>
                                    </p:set>
                                  </p:childTnLst>
                                </p:cTn>
                              </p:par>
                              <p:par>
                                <p:cTn id="15" presetID="10" presetClass="entr" presetSubtype="0" fill="hold" grpId="0" nodeType="withEffect">
                                  <p:stCondLst>
                                    <p:cond delay="0"/>
                                  </p:stCondLst>
                                  <p:childTnLst>
                                    <p:set>
                                      <p:cBhvr>
                                        <p:cTn id="16" dur="1" fill="hold">
                                          <p:stCondLst>
                                            <p:cond delay="0"/>
                                          </p:stCondLst>
                                        </p:cTn>
                                        <p:tgtEl>
                                          <p:spTgt spid="108614"/>
                                        </p:tgtEl>
                                        <p:attrNameLst>
                                          <p:attrName>style.visibility</p:attrName>
                                        </p:attrNameLst>
                                      </p:cBhvr>
                                      <p:to>
                                        <p:strVal val="visible"/>
                                      </p:to>
                                    </p:set>
                                    <p:animEffect transition="in" filter="fade">
                                      <p:cBhvr>
                                        <p:cTn id="17" dur="500"/>
                                        <p:tgtEl>
                                          <p:spTgt spid="108614"/>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08613"/>
                                        </p:tgtEl>
                                        <p:attrNameLst>
                                          <p:attrName>style.visibility</p:attrName>
                                        </p:attrNameLst>
                                      </p:cBhvr>
                                      <p:to>
                                        <p:strVal val="visible"/>
                                      </p:to>
                                    </p:set>
                                    <p:animEffect transition="in" filter="fade">
                                      <p:cBhvr>
                                        <p:cTn id="21" dur="500"/>
                                        <p:tgtEl>
                                          <p:spTgt spid="108613"/>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108612"/>
                                        </p:tgtEl>
                                        <p:attrNameLst>
                                          <p:attrName>style.visibility</p:attrName>
                                        </p:attrNameLst>
                                      </p:cBhvr>
                                      <p:to>
                                        <p:strVal val="visible"/>
                                      </p:to>
                                    </p:set>
                                    <p:animEffect transition="in" filter="fade">
                                      <p:cBhvr>
                                        <p:cTn id="25" dur="500"/>
                                        <p:tgtEl>
                                          <p:spTgt spid="108612"/>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grpId="1" nodeType="clickEffect">
                                  <p:stCondLst>
                                    <p:cond delay="0"/>
                                  </p:stCondLst>
                                  <p:childTnLst>
                                    <p:set>
                                      <p:cBhvr>
                                        <p:cTn id="29" dur="1" fill="hold">
                                          <p:stCondLst>
                                            <p:cond delay="0"/>
                                          </p:stCondLst>
                                        </p:cTn>
                                        <p:tgtEl>
                                          <p:spTgt spid="108611"/>
                                        </p:tgtEl>
                                        <p:attrNameLst>
                                          <p:attrName>style.visibility</p:attrName>
                                        </p:attrNameLst>
                                      </p:cBhvr>
                                      <p:to>
                                        <p:strVal val="hidden"/>
                                      </p:to>
                                    </p:set>
                                  </p:childTnLst>
                                </p:cTn>
                              </p:par>
                              <p:par>
                                <p:cTn id="30" presetID="1" presetClass="entr" presetSubtype="0" fill="hold" grpId="0" nodeType="withEffect">
                                  <p:stCondLst>
                                    <p:cond delay="0"/>
                                  </p:stCondLst>
                                  <p:childTnLst>
                                    <p:set>
                                      <p:cBhvr>
                                        <p:cTn id="31" dur="1" fill="hold">
                                          <p:stCondLst>
                                            <p:cond delay="0"/>
                                          </p:stCondLst>
                                        </p:cTn>
                                        <p:tgtEl>
                                          <p:spTgt spid="108615"/>
                                        </p:tgtEl>
                                        <p:attrNameLst>
                                          <p:attrName>style.visibility</p:attrName>
                                        </p:attrNameLst>
                                      </p:cBhvr>
                                      <p:to>
                                        <p:strVal val="visible"/>
                                      </p:to>
                                    </p:set>
                                  </p:childTnLst>
                                  <p:subTnLst>
                                    <p:set>
                                      <p:cBhvr override="childStyle">
                                        <p:cTn dur="1" fill="hold" display="0" masterRel="nextClick" afterEffect="1"/>
                                        <p:tgtEl>
                                          <p:spTgt spid="108615"/>
                                        </p:tgtEl>
                                        <p:attrNameLst>
                                          <p:attrName>style.visibility</p:attrName>
                                        </p:attrNameLst>
                                      </p:cBhvr>
                                      <p:to>
                                        <p:strVal val="hidden"/>
                                      </p:to>
                                    </p:set>
                                  </p:subTnLst>
                                </p:cTn>
                              </p:par>
                              <p:par>
                                <p:cTn id="32" presetID="10" presetClass="entr" presetSubtype="0"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610" grpId="0" animBg="1"/>
      <p:bldP spid="108611" grpId="0" animBg="1"/>
      <p:bldP spid="108611" grpId="1" animBg="1"/>
      <p:bldP spid="108612" grpId="0" animBg="1"/>
      <p:bldP spid="108613" grpId="0" animBg="1"/>
      <p:bldP spid="108614" grpId="0" animBg="1"/>
      <p:bldP spid="1086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626" name="Rectangle 71"/>
          <p:cNvSpPr>
            <a:spLocks noChangeArrowheads="1"/>
          </p:cNvSpPr>
          <p:nvPr/>
        </p:nvSpPr>
        <p:spPr bwMode="auto">
          <a:xfrm>
            <a:off x="2354263" y="1862138"/>
            <a:ext cx="1838325" cy="1841500"/>
          </a:xfrm>
          <a:prstGeom prst="rect">
            <a:avLst/>
          </a:prstGeom>
          <a:ln w="9525">
            <a:solidFill>
              <a:schemeClr val="tx1"/>
            </a:solidFill>
            <a:miter lim="800000"/>
            <a:headEnd/>
            <a:tailEnd/>
          </a:ln>
        </p:spPr>
        <p:txBody>
          <a:bodyPr wrap="none" anchor="ctr"/>
          <a:lstStyle/>
          <a:p>
            <a:endParaRPr lang="en-US"/>
          </a:p>
        </p:txBody>
      </p:sp>
      <p:sp>
        <p:nvSpPr>
          <p:cNvPr id="26627" name="Line 72"/>
          <p:cNvSpPr>
            <a:spLocks noChangeShapeType="1"/>
          </p:cNvSpPr>
          <p:nvPr/>
        </p:nvSpPr>
        <p:spPr bwMode="auto">
          <a:xfrm flipV="1">
            <a:off x="2346325" y="2770188"/>
            <a:ext cx="1846263" cy="3175"/>
          </a:xfrm>
          <a:prstGeom prst="line">
            <a:avLst/>
          </a:prstGeom>
          <a:noFill/>
          <a:ln w="9525">
            <a:solidFill>
              <a:schemeClr val="tx1"/>
            </a:solidFill>
            <a:round/>
            <a:headEnd/>
            <a:tailEnd/>
          </a:ln>
        </p:spPr>
        <p:txBody>
          <a:bodyPr/>
          <a:lstStyle/>
          <a:p>
            <a:endParaRPr lang="en-US"/>
          </a:p>
        </p:txBody>
      </p:sp>
      <p:sp>
        <p:nvSpPr>
          <p:cNvPr id="26628" name="Line 73"/>
          <p:cNvSpPr>
            <a:spLocks noChangeShapeType="1"/>
          </p:cNvSpPr>
          <p:nvPr/>
        </p:nvSpPr>
        <p:spPr bwMode="auto">
          <a:xfrm rot="5400000" flipH="1" flipV="1">
            <a:off x="2348707" y="2777331"/>
            <a:ext cx="1839912" cy="3175"/>
          </a:xfrm>
          <a:prstGeom prst="line">
            <a:avLst/>
          </a:prstGeom>
          <a:noFill/>
          <a:ln w="9525">
            <a:solidFill>
              <a:schemeClr val="tx1"/>
            </a:solidFill>
            <a:round/>
            <a:headEnd/>
            <a:tailEnd/>
          </a:ln>
        </p:spPr>
        <p:txBody>
          <a:bodyPr/>
          <a:lstStyle/>
          <a:p>
            <a:endParaRPr lang="en-US"/>
          </a:p>
        </p:txBody>
      </p:sp>
      <p:sp>
        <p:nvSpPr>
          <p:cNvPr id="26629" name="Line 190"/>
          <p:cNvSpPr>
            <a:spLocks noChangeShapeType="1"/>
          </p:cNvSpPr>
          <p:nvPr/>
        </p:nvSpPr>
        <p:spPr bwMode="auto">
          <a:xfrm>
            <a:off x="3743325" y="2781300"/>
            <a:ext cx="4763" cy="909638"/>
          </a:xfrm>
          <a:prstGeom prst="line">
            <a:avLst/>
          </a:prstGeom>
          <a:noFill/>
          <a:ln w="9525">
            <a:solidFill>
              <a:schemeClr val="tx1"/>
            </a:solidFill>
            <a:round/>
            <a:headEnd/>
            <a:tailEnd/>
          </a:ln>
        </p:spPr>
        <p:txBody>
          <a:bodyPr/>
          <a:lstStyle/>
          <a:p>
            <a:endParaRPr lang="en-US"/>
          </a:p>
        </p:txBody>
      </p:sp>
      <p:sp>
        <p:nvSpPr>
          <p:cNvPr id="26630" name="Line 191"/>
          <p:cNvSpPr>
            <a:spLocks noChangeShapeType="1"/>
          </p:cNvSpPr>
          <p:nvPr/>
        </p:nvSpPr>
        <p:spPr bwMode="auto">
          <a:xfrm>
            <a:off x="3271838" y="3238500"/>
            <a:ext cx="919162" cy="0"/>
          </a:xfrm>
          <a:prstGeom prst="line">
            <a:avLst/>
          </a:prstGeom>
          <a:noFill/>
          <a:ln w="9525">
            <a:solidFill>
              <a:schemeClr val="tx1"/>
            </a:solidFill>
            <a:round/>
            <a:headEnd/>
            <a:tailEnd/>
          </a:ln>
        </p:spPr>
        <p:txBody>
          <a:bodyPr/>
          <a:lstStyle/>
          <a:p>
            <a:endParaRPr lang="en-US"/>
          </a:p>
        </p:txBody>
      </p:sp>
      <p:grpSp>
        <p:nvGrpSpPr>
          <p:cNvPr id="2" name="Group 195"/>
          <p:cNvGrpSpPr>
            <a:grpSpLocks/>
          </p:cNvGrpSpPr>
          <p:nvPr/>
        </p:nvGrpSpPr>
        <p:grpSpPr bwMode="auto">
          <a:xfrm>
            <a:off x="3268663" y="1860550"/>
            <a:ext cx="931862" cy="912813"/>
            <a:chOff x="1617" y="1067"/>
            <a:chExt cx="587" cy="575"/>
          </a:xfrm>
        </p:grpSpPr>
        <p:sp>
          <p:nvSpPr>
            <p:cNvPr id="26672" name="Line 186"/>
            <p:cNvSpPr>
              <a:spLocks noChangeShapeType="1"/>
            </p:cNvSpPr>
            <p:nvPr/>
          </p:nvSpPr>
          <p:spPr bwMode="auto">
            <a:xfrm>
              <a:off x="1914" y="1069"/>
              <a:ext cx="3" cy="573"/>
            </a:xfrm>
            <a:prstGeom prst="line">
              <a:avLst/>
            </a:prstGeom>
            <a:noFill/>
            <a:ln w="9525">
              <a:solidFill>
                <a:schemeClr val="tx1"/>
              </a:solidFill>
              <a:round/>
              <a:headEnd/>
              <a:tailEnd/>
            </a:ln>
          </p:spPr>
          <p:txBody>
            <a:bodyPr/>
            <a:lstStyle/>
            <a:p>
              <a:endParaRPr lang="en-US"/>
            </a:p>
          </p:txBody>
        </p:sp>
        <p:sp>
          <p:nvSpPr>
            <p:cNvPr id="26673" name="Line 187"/>
            <p:cNvSpPr>
              <a:spLocks noChangeShapeType="1"/>
            </p:cNvSpPr>
            <p:nvPr/>
          </p:nvSpPr>
          <p:spPr bwMode="auto">
            <a:xfrm>
              <a:off x="1617" y="1357"/>
              <a:ext cx="579" cy="0"/>
            </a:xfrm>
            <a:prstGeom prst="line">
              <a:avLst/>
            </a:prstGeom>
            <a:noFill/>
            <a:ln w="9525">
              <a:solidFill>
                <a:schemeClr val="tx1"/>
              </a:solidFill>
              <a:round/>
              <a:headEnd/>
              <a:tailEnd/>
            </a:ln>
          </p:spPr>
          <p:txBody>
            <a:bodyPr/>
            <a:lstStyle/>
            <a:p>
              <a:endParaRPr lang="en-US"/>
            </a:p>
          </p:txBody>
        </p:sp>
        <p:sp>
          <p:nvSpPr>
            <p:cNvPr id="26674" name="Line 188"/>
            <p:cNvSpPr>
              <a:spLocks noChangeShapeType="1"/>
            </p:cNvSpPr>
            <p:nvPr/>
          </p:nvSpPr>
          <p:spPr bwMode="auto">
            <a:xfrm>
              <a:off x="1622" y="1502"/>
              <a:ext cx="579" cy="0"/>
            </a:xfrm>
            <a:prstGeom prst="line">
              <a:avLst/>
            </a:prstGeom>
            <a:noFill/>
            <a:ln w="9525">
              <a:solidFill>
                <a:schemeClr val="tx1"/>
              </a:solidFill>
              <a:round/>
              <a:headEnd/>
              <a:tailEnd/>
            </a:ln>
          </p:spPr>
          <p:txBody>
            <a:bodyPr/>
            <a:lstStyle/>
            <a:p>
              <a:endParaRPr lang="en-US"/>
            </a:p>
          </p:txBody>
        </p:sp>
        <p:sp>
          <p:nvSpPr>
            <p:cNvPr id="26675" name="Line 189"/>
            <p:cNvSpPr>
              <a:spLocks noChangeShapeType="1"/>
            </p:cNvSpPr>
            <p:nvPr/>
          </p:nvSpPr>
          <p:spPr bwMode="auto">
            <a:xfrm>
              <a:off x="1625" y="1208"/>
              <a:ext cx="579" cy="0"/>
            </a:xfrm>
            <a:prstGeom prst="line">
              <a:avLst/>
            </a:prstGeom>
            <a:noFill/>
            <a:ln w="9525">
              <a:solidFill>
                <a:schemeClr val="tx1"/>
              </a:solidFill>
              <a:round/>
              <a:headEnd/>
              <a:tailEnd/>
            </a:ln>
          </p:spPr>
          <p:txBody>
            <a:bodyPr/>
            <a:lstStyle/>
            <a:p>
              <a:endParaRPr lang="en-US"/>
            </a:p>
          </p:txBody>
        </p:sp>
        <p:sp>
          <p:nvSpPr>
            <p:cNvPr id="26676" name="Line 192"/>
            <p:cNvSpPr>
              <a:spLocks noChangeShapeType="1"/>
            </p:cNvSpPr>
            <p:nvPr/>
          </p:nvSpPr>
          <p:spPr bwMode="auto">
            <a:xfrm>
              <a:off x="2056" y="1067"/>
              <a:ext cx="3" cy="573"/>
            </a:xfrm>
            <a:prstGeom prst="line">
              <a:avLst/>
            </a:prstGeom>
            <a:noFill/>
            <a:ln w="9525">
              <a:solidFill>
                <a:schemeClr val="tx1"/>
              </a:solidFill>
              <a:round/>
              <a:headEnd/>
              <a:tailEnd/>
            </a:ln>
          </p:spPr>
          <p:txBody>
            <a:bodyPr/>
            <a:lstStyle/>
            <a:p>
              <a:endParaRPr lang="en-US"/>
            </a:p>
          </p:txBody>
        </p:sp>
        <p:sp>
          <p:nvSpPr>
            <p:cNvPr id="26677" name="Line 193"/>
            <p:cNvSpPr>
              <a:spLocks noChangeShapeType="1"/>
            </p:cNvSpPr>
            <p:nvPr/>
          </p:nvSpPr>
          <p:spPr bwMode="auto">
            <a:xfrm>
              <a:off x="1757" y="1068"/>
              <a:ext cx="3" cy="573"/>
            </a:xfrm>
            <a:prstGeom prst="line">
              <a:avLst/>
            </a:prstGeom>
            <a:noFill/>
            <a:ln w="9525">
              <a:solidFill>
                <a:schemeClr val="tx1"/>
              </a:solidFill>
              <a:round/>
              <a:headEnd/>
              <a:tailEnd/>
            </a:ln>
          </p:spPr>
          <p:txBody>
            <a:bodyPr/>
            <a:lstStyle/>
            <a:p>
              <a:endParaRPr lang="en-US"/>
            </a:p>
          </p:txBody>
        </p:sp>
      </p:grpSp>
      <p:sp>
        <p:nvSpPr>
          <p:cNvPr id="26632" name="Rectangle 3"/>
          <p:cNvSpPr>
            <a:spLocks noGrp="1" noChangeArrowheads="1"/>
          </p:cNvSpPr>
          <p:nvPr>
            <p:ph type="title"/>
          </p:nvPr>
        </p:nvSpPr>
        <p:spPr>
          <a:xfrm>
            <a:off x="519113" y="750888"/>
            <a:ext cx="8229600" cy="911225"/>
          </a:xfrm>
        </p:spPr>
        <p:txBody>
          <a:bodyPr/>
          <a:lstStyle/>
          <a:p>
            <a:pPr eaLnBrk="1" hangingPunct="1"/>
            <a:r>
              <a:rPr lang="en-US" sz="3200" smtClean="0"/>
              <a:t>Counterexample Guided Refinement</a:t>
            </a:r>
          </a:p>
        </p:txBody>
      </p:sp>
      <p:grpSp>
        <p:nvGrpSpPr>
          <p:cNvPr id="26633" name="Group 4"/>
          <p:cNvGrpSpPr>
            <a:grpSpLocks/>
          </p:cNvGrpSpPr>
          <p:nvPr/>
        </p:nvGrpSpPr>
        <p:grpSpPr bwMode="auto">
          <a:xfrm>
            <a:off x="5699125" y="5156200"/>
            <a:ext cx="1689100" cy="585788"/>
            <a:chOff x="3616" y="2973"/>
            <a:chExt cx="1064" cy="369"/>
          </a:xfrm>
        </p:grpSpPr>
        <p:sp>
          <p:nvSpPr>
            <p:cNvPr id="26669" name="Text Box 5"/>
            <p:cNvSpPr txBox="1">
              <a:spLocks noChangeArrowheads="1"/>
            </p:cNvSpPr>
            <p:nvPr/>
          </p:nvSpPr>
          <p:spPr bwMode="auto">
            <a:xfrm>
              <a:off x="3616" y="2973"/>
              <a:ext cx="528" cy="152"/>
            </a:xfrm>
            <a:prstGeom prst="rect">
              <a:avLst/>
            </a:prstGeom>
            <a:noFill/>
            <a:ln w="9525">
              <a:noFill/>
              <a:miter lim="800000"/>
              <a:headEnd/>
              <a:tailEnd/>
            </a:ln>
          </p:spPr>
          <p:txBody>
            <a:bodyPr lIns="0" rIns="0">
              <a:spAutoFit/>
            </a:bodyPr>
            <a:lstStyle/>
            <a:p>
              <a:pPr lvl="1" algn="r" eaLnBrk="0" hangingPunct="0">
                <a:lnSpc>
                  <a:spcPct val="70000"/>
                </a:lnSpc>
                <a:spcBef>
                  <a:spcPct val="70000"/>
                </a:spcBef>
              </a:pPr>
              <a:r>
                <a:rPr kumimoji="1" lang="en-US" sz="1400">
                  <a:latin typeface="Arial" charset="0"/>
                  <a:sym typeface="Wingdings" pitchFamily="2" charset="2"/>
                </a:rPr>
                <a:t>YES</a:t>
              </a:r>
            </a:p>
          </p:txBody>
        </p:sp>
        <p:sp>
          <p:nvSpPr>
            <p:cNvPr id="26670" name="Text Box 6"/>
            <p:cNvSpPr txBox="1">
              <a:spLocks noChangeArrowheads="1"/>
            </p:cNvSpPr>
            <p:nvPr/>
          </p:nvSpPr>
          <p:spPr bwMode="auto">
            <a:xfrm>
              <a:off x="4145" y="3141"/>
              <a:ext cx="535" cy="201"/>
            </a:xfrm>
            <a:prstGeom prst="rect">
              <a:avLst/>
            </a:prstGeom>
            <a:noFill/>
            <a:ln w="9525">
              <a:noFill/>
              <a:miter lim="800000"/>
              <a:headEnd/>
              <a:tailEnd/>
            </a:ln>
          </p:spPr>
          <p:txBody>
            <a:bodyPr wrap="none" tIns="137160">
              <a:spAutoFit/>
            </a:bodyPr>
            <a:lstStyle/>
            <a:p>
              <a:pPr algn="ctr" eaLnBrk="0" hangingPunct="0">
                <a:lnSpc>
                  <a:spcPct val="45000"/>
                </a:lnSpc>
                <a:spcBef>
                  <a:spcPct val="50000"/>
                </a:spcBef>
              </a:pPr>
              <a:r>
                <a:rPr kumimoji="1" lang="en-US" sz="2000">
                  <a:solidFill>
                    <a:srgbClr val="00FF00"/>
                  </a:solidFill>
                  <a:latin typeface="Arial" charset="0"/>
                  <a:sym typeface="Wingdings" pitchFamily="2" charset="2"/>
                </a:rPr>
                <a:t>SAFE</a:t>
              </a:r>
            </a:p>
          </p:txBody>
        </p:sp>
        <p:sp>
          <p:nvSpPr>
            <p:cNvPr id="26671" name="AutoShape 7"/>
            <p:cNvSpPr>
              <a:spLocks noChangeArrowheads="1"/>
            </p:cNvSpPr>
            <p:nvPr/>
          </p:nvSpPr>
          <p:spPr bwMode="auto">
            <a:xfrm rot="-2883113">
              <a:off x="3917" y="3008"/>
              <a:ext cx="140" cy="383"/>
            </a:xfrm>
            <a:prstGeom prst="downArrow">
              <a:avLst>
                <a:gd name="adj1" fmla="val 32741"/>
                <a:gd name="adj2" fmla="val 65303"/>
              </a:avLst>
            </a:prstGeom>
            <a:gradFill rotWithShape="0">
              <a:gsLst>
                <a:gs pos="0">
                  <a:srgbClr val="CDC6F4"/>
                </a:gs>
                <a:gs pos="100000">
                  <a:srgbClr val="827E9B"/>
                </a:gs>
              </a:gsLst>
              <a:lin ang="2700000" scaled="1"/>
            </a:gradFill>
            <a:ln w="9525">
              <a:noFill/>
              <a:miter lim="800000"/>
              <a:headEnd/>
              <a:tailEnd/>
            </a:ln>
          </p:spPr>
          <p:txBody>
            <a:bodyPr anchor="ctr">
              <a:spAutoFit/>
            </a:bodyPr>
            <a:lstStyle/>
            <a:p>
              <a:endParaRPr lang="en-US"/>
            </a:p>
          </p:txBody>
        </p:sp>
      </p:grpSp>
      <p:sp>
        <p:nvSpPr>
          <p:cNvPr id="26634" name="Text Box 8"/>
          <p:cNvSpPr txBox="1">
            <a:spLocks noChangeArrowheads="1"/>
          </p:cNvSpPr>
          <p:nvPr/>
        </p:nvSpPr>
        <p:spPr bwMode="auto">
          <a:xfrm>
            <a:off x="2305050" y="3286125"/>
            <a:ext cx="1531938" cy="250825"/>
          </a:xfrm>
          <a:prstGeom prst="rect">
            <a:avLst/>
          </a:prstGeom>
          <a:noFill/>
          <a:ln w="9525">
            <a:noFill/>
            <a:miter lim="800000"/>
            <a:headEnd/>
            <a:tailEnd/>
          </a:ln>
        </p:spPr>
        <p:txBody>
          <a:bodyPr lIns="0" rIns="0">
            <a:spAutoFit/>
          </a:bodyPr>
          <a:lstStyle/>
          <a:p>
            <a:pPr lvl="1" algn="r" eaLnBrk="0" hangingPunct="0">
              <a:lnSpc>
                <a:spcPct val="65000"/>
              </a:lnSpc>
              <a:spcBef>
                <a:spcPct val="50000"/>
              </a:spcBef>
            </a:pPr>
            <a:endParaRPr kumimoji="1" lang="en-US" sz="1600">
              <a:latin typeface="Arial" charset="0"/>
              <a:sym typeface="Wingdings" pitchFamily="2" charset="2"/>
            </a:endParaRPr>
          </a:p>
        </p:txBody>
      </p:sp>
      <p:grpSp>
        <p:nvGrpSpPr>
          <p:cNvPr id="26635" name="Group 9"/>
          <p:cNvGrpSpPr>
            <a:grpSpLocks/>
          </p:cNvGrpSpPr>
          <p:nvPr/>
        </p:nvGrpSpPr>
        <p:grpSpPr bwMode="auto">
          <a:xfrm>
            <a:off x="1630363" y="5337175"/>
            <a:ext cx="2597150" cy="169863"/>
            <a:chOff x="1053" y="3087"/>
            <a:chExt cx="1636" cy="107"/>
          </a:xfrm>
        </p:grpSpPr>
        <p:sp>
          <p:nvSpPr>
            <p:cNvPr id="26667" name="Text Box 10"/>
            <p:cNvSpPr txBox="1">
              <a:spLocks noChangeArrowheads="1"/>
            </p:cNvSpPr>
            <p:nvPr/>
          </p:nvSpPr>
          <p:spPr bwMode="auto">
            <a:xfrm>
              <a:off x="1053" y="3087"/>
              <a:ext cx="1096" cy="78"/>
            </a:xfrm>
            <a:prstGeom prst="rect">
              <a:avLst/>
            </a:prstGeom>
            <a:noFill/>
            <a:ln w="9525">
              <a:noFill/>
              <a:miter lim="800000"/>
              <a:headEnd/>
              <a:tailEnd/>
            </a:ln>
          </p:spPr>
          <p:txBody>
            <a:bodyPr wrap="none" lIns="0" tIns="0" rIns="0" bIns="0">
              <a:spAutoFit/>
            </a:bodyPr>
            <a:lstStyle/>
            <a:p>
              <a:pPr lvl="1" algn="r" eaLnBrk="0" hangingPunct="0">
                <a:lnSpc>
                  <a:spcPct val="45000"/>
                </a:lnSpc>
                <a:spcBef>
                  <a:spcPct val="50000"/>
                </a:spcBef>
              </a:pPr>
              <a:r>
                <a:rPr kumimoji="1" lang="en-US">
                  <a:latin typeface="Arial" charset="0"/>
                  <a:sym typeface="Wingdings" pitchFamily="2" charset="2"/>
                </a:rPr>
                <a:t>explanation</a:t>
              </a:r>
              <a:r>
                <a:rPr kumimoji="1" lang="en-US" sz="1600">
                  <a:latin typeface="Arial" charset="0"/>
                  <a:sym typeface="Wingdings" pitchFamily="2" charset="2"/>
                </a:rPr>
                <a:t>  </a:t>
              </a:r>
            </a:p>
          </p:txBody>
        </p:sp>
        <p:sp>
          <p:nvSpPr>
            <p:cNvPr id="26668" name="AutoShape 11"/>
            <p:cNvSpPr>
              <a:spLocks noChangeArrowheads="1"/>
            </p:cNvSpPr>
            <p:nvPr/>
          </p:nvSpPr>
          <p:spPr bwMode="auto">
            <a:xfrm rot="-8105070">
              <a:off x="1969" y="3098"/>
              <a:ext cx="720" cy="96"/>
            </a:xfrm>
            <a:prstGeom prst="rightArrow">
              <a:avLst>
                <a:gd name="adj1" fmla="val 50000"/>
                <a:gd name="adj2" fmla="val 187500"/>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grpSp>
      <p:grpSp>
        <p:nvGrpSpPr>
          <p:cNvPr id="26636" name="Group 12"/>
          <p:cNvGrpSpPr>
            <a:grpSpLocks/>
          </p:cNvGrpSpPr>
          <p:nvPr/>
        </p:nvGrpSpPr>
        <p:grpSpPr bwMode="auto">
          <a:xfrm>
            <a:off x="3727450" y="5164138"/>
            <a:ext cx="2363788" cy="423862"/>
            <a:chOff x="2374" y="2978"/>
            <a:chExt cx="1489" cy="267"/>
          </a:xfrm>
        </p:grpSpPr>
        <p:sp>
          <p:nvSpPr>
            <p:cNvPr id="26665" name="Text Box 13"/>
            <p:cNvSpPr txBox="1">
              <a:spLocks noChangeArrowheads="1"/>
            </p:cNvSpPr>
            <p:nvPr/>
          </p:nvSpPr>
          <p:spPr bwMode="auto">
            <a:xfrm>
              <a:off x="2374" y="2978"/>
              <a:ext cx="1088" cy="179"/>
            </a:xfrm>
            <a:prstGeom prst="rect">
              <a:avLst/>
            </a:prstGeom>
            <a:noFill/>
            <a:ln w="9525">
              <a:noFill/>
              <a:miter lim="800000"/>
              <a:headEnd/>
              <a:tailEnd/>
            </a:ln>
          </p:spPr>
          <p:txBody>
            <a:bodyPr wrap="none" lIns="0" tIns="91440" rIns="0" bIns="0">
              <a:spAutoFit/>
            </a:bodyPr>
            <a:lstStyle/>
            <a:p>
              <a:pPr lvl="1" algn="r" eaLnBrk="0" hangingPunct="0">
                <a:lnSpc>
                  <a:spcPct val="70000"/>
                </a:lnSpc>
                <a:spcBef>
                  <a:spcPct val="70000"/>
                </a:spcBef>
              </a:pPr>
              <a:r>
                <a:rPr kumimoji="1" lang="en-US">
                  <a:latin typeface="Arial" charset="0"/>
                  <a:sym typeface="Wingdings" pitchFamily="2" charset="2"/>
                </a:rPr>
                <a:t>NO!  (Trace)</a:t>
              </a:r>
            </a:p>
          </p:txBody>
        </p:sp>
        <p:sp>
          <p:nvSpPr>
            <p:cNvPr id="26666" name="AutoShape 14"/>
            <p:cNvSpPr>
              <a:spLocks noChangeArrowheads="1"/>
            </p:cNvSpPr>
            <p:nvPr/>
          </p:nvSpPr>
          <p:spPr bwMode="auto">
            <a:xfrm rot="8102120">
              <a:off x="3143" y="3149"/>
              <a:ext cx="720" cy="96"/>
            </a:xfrm>
            <a:prstGeom prst="rightArrow">
              <a:avLst>
                <a:gd name="adj1" fmla="val 50000"/>
                <a:gd name="adj2" fmla="val 187500"/>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grpSp>
      <p:grpSp>
        <p:nvGrpSpPr>
          <p:cNvPr id="26637" name="Group 15"/>
          <p:cNvGrpSpPr>
            <a:grpSpLocks/>
          </p:cNvGrpSpPr>
          <p:nvPr/>
        </p:nvGrpSpPr>
        <p:grpSpPr bwMode="auto">
          <a:xfrm>
            <a:off x="5405438" y="5591175"/>
            <a:ext cx="1274762" cy="925513"/>
            <a:chOff x="3431" y="3247"/>
            <a:chExt cx="803" cy="583"/>
          </a:xfrm>
        </p:grpSpPr>
        <p:grpSp>
          <p:nvGrpSpPr>
            <p:cNvPr id="26660" name="Group 16"/>
            <p:cNvGrpSpPr>
              <a:grpSpLocks/>
            </p:cNvGrpSpPr>
            <p:nvPr/>
          </p:nvGrpSpPr>
          <p:grpSpPr bwMode="auto">
            <a:xfrm>
              <a:off x="3500" y="3398"/>
              <a:ext cx="734" cy="432"/>
              <a:chOff x="3500" y="3398"/>
              <a:chExt cx="734" cy="432"/>
            </a:xfrm>
          </p:grpSpPr>
          <p:sp>
            <p:nvSpPr>
              <p:cNvPr id="26663" name="Text Box 17"/>
              <p:cNvSpPr txBox="1">
                <a:spLocks noChangeArrowheads="1"/>
              </p:cNvSpPr>
              <p:nvPr/>
            </p:nvSpPr>
            <p:spPr bwMode="auto">
              <a:xfrm>
                <a:off x="3762" y="3629"/>
                <a:ext cx="463" cy="201"/>
              </a:xfrm>
              <a:prstGeom prst="rect">
                <a:avLst/>
              </a:prstGeom>
              <a:noFill/>
              <a:ln w="9525">
                <a:noFill/>
                <a:miter lim="800000"/>
                <a:headEnd/>
                <a:tailEnd/>
              </a:ln>
            </p:spPr>
            <p:txBody>
              <a:bodyPr wrap="none" tIns="137160">
                <a:spAutoFit/>
              </a:bodyPr>
              <a:lstStyle/>
              <a:p>
                <a:pPr algn="ctr" eaLnBrk="0" hangingPunct="0">
                  <a:lnSpc>
                    <a:spcPct val="45000"/>
                  </a:lnSpc>
                  <a:spcBef>
                    <a:spcPct val="50000"/>
                  </a:spcBef>
                </a:pPr>
                <a:r>
                  <a:rPr kumimoji="1" lang="en-US" sz="2000">
                    <a:solidFill>
                      <a:srgbClr val="F01237"/>
                    </a:solidFill>
                    <a:latin typeface="Arial" charset="0"/>
                    <a:sym typeface="Wingdings" pitchFamily="2" charset="2"/>
                  </a:rPr>
                  <a:t>BUG</a:t>
                </a:r>
              </a:p>
            </p:txBody>
          </p:sp>
          <p:sp>
            <p:nvSpPr>
              <p:cNvPr id="26664" name="Text Box 18"/>
              <p:cNvSpPr txBox="1">
                <a:spLocks noChangeArrowheads="1"/>
              </p:cNvSpPr>
              <p:nvPr/>
            </p:nvSpPr>
            <p:spPr bwMode="auto">
              <a:xfrm>
                <a:off x="3500" y="3398"/>
                <a:ext cx="734" cy="110"/>
              </a:xfrm>
              <a:prstGeom prst="rect">
                <a:avLst/>
              </a:prstGeom>
              <a:noFill/>
              <a:ln w="9525">
                <a:noFill/>
                <a:miter lim="800000"/>
                <a:headEnd/>
                <a:tailEnd/>
              </a:ln>
            </p:spPr>
            <p:txBody>
              <a:bodyPr lIns="0" rIns="0" anchor="ctr">
                <a:spAutoFit/>
              </a:bodyPr>
              <a:lstStyle/>
              <a:p>
                <a:pPr lvl="1" eaLnBrk="0" hangingPunct="0">
                  <a:lnSpc>
                    <a:spcPct val="45000"/>
                  </a:lnSpc>
                  <a:spcBef>
                    <a:spcPct val="50000"/>
                  </a:spcBef>
                </a:pPr>
                <a:endParaRPr kumimoji="1" lang="en-US" sz="1200">
                  <a:latin typeface="Arial" charset="0"/>
                  <a:sym typeface="Wingdings" pitchFamily="2" charset="2"/>
                </a:endParaRPr>
              </a:p>
            </p:txBody>
          </p:sp>
        </p:grpSp>
        <p:sp>
          <p:nvSpPr>
            <p:cNvPr id="26661" name="AutoShape 19"/>
            <p:cNvSpPr>
              <a:spLocks noChangeArrowheads="1"/>
            </p:cNvSpPr>
            <p:nvPr/>
          </p:nvSpPr>
          <p:spPr bwMode="auto">
            <a:xfrm rot="-2883113">
              <a:off x="3553" y="3219"/>
              <a:ext cx="140" cy="383"/>
            </a:xfrm>
            <a:prstGeom prst="downArrow">
              <a:avLst>
                <a:gd name="adj1" fmla="val 32741"/>
                <a:gd name="adj2" fmla="val 65303"/>
              </a:avLst>
            </a:prstGeom>
            <a:gradFill rotWithShape="0">
              <a:gsLst>
                <a:gs pos="0">
                  <a:srgbClr val="CDC6F4"/>
                </a:gs>
                <a:gs pos="100000">
                  <a:srgbClr val="827E9B"/>
                </a:gs>
              </a:gsLst>
              <a:lin ang="2700000" scaled="1"/>
            </a:gradFill>
            <a:ln w="9525">
              <a:noFill/>
              <a:miter lim="800000"/>
              <a:headEnd/>
              <a:tailEnd/>
            </a:ln>
          </p:spPr>
          <p:txBody>
            <a:bodyPr anchor="ctr">
              <a:spAutoFit/>
            </a:bodyPr>
            <a:lstStyle/>
            <a:p>
              <a:endParaRPr lang="en-US"/>
            </a:p>
          </p:txBody>
        </p:sp>
        <p:sp>
          <p:nvSpPr>
            <p:cNvPr id="26662" name="Rectangle 20"/>
            <p:cNvSpPr>
              <a:spLocks noChangeArrowheads="1"/>
            </p:cNvSpPr>
            <p:nvPr/>
          </p:nvSpPr>
          <p:spPr bwMode="auto">
            <a:xfrm>
              <a:off x="3600" y="3247"/>
              <a:ext cx="556" cy="212"/>
            </a:xfrm>
            <a:prstGeom prst="rect">
              <a:avLst/>
            </a:prstGeom>
            <a:noFill/>
            <a:ln w="9525">
              <a:noFill/>
              <a:miter lim="800000"/>
              <a:headEnd/>
              <a:tailEnd/>
            </a:ln>
          </p:spPr>
          <p:txBody>
            <a:bodyPr wrap="none">
              <a:spAutoFit/>
            </a:bodyPr>
            <a:lstStyle/>
            <a:p>
              <a:r>
                <a:rPr kumimoji="1" lang="en-US" sz="1600">
                  <a:latin typeface="Arial" charset="0"/>
                  <a:sym typeface="Wingdings" pitchFamily="2" charset="2"/>
                </a:rPr>
                <a:t>feasible</a:t>
              </a:r>
            </a:p>
          </p:txBody>
        </p:sp>
      </p:grpSp>
      <p:grpSp>
        <p:nvGrpSpPr>
          <p:cNvPr id="26638" name="Group 21"/>
          <p:cNvGrpSpPr>
            <a:grpSpLocks/>
          </p:cNvGrpSpPr>
          <p:nvPr/>
        </p:nvGrpSpPr>
        <p:grpSpPr bwMode="auto">
          <a:xfrm>
            <a:off x="158750" y="4497388"/>
            <a:ext cx="2160588" cy="565150"/>
            <a:chOff x="126" y="2558"/>
            <a:chExt cx="1361" cy="356"/>
          </a:xfrm>
        </p:grpSpPr>
        <p:sp>
          <p:nvSpPr>
            <p:cNvPr id="26657" name="Text Box 22"/>
            <p:cNvSpPr txBox="1">
              <a:spLocks noChangeArrowheads="1"/>
            </p:cNvSpPr>
            <p:nvPr/>
          </p:nvSpPr>
          <p:spPr bwMode="auto">
            <a:xfrm>
              <a:off x="126" y="2558"/>
              <a:ext cx="1099" cy="179"/>
            </a:xfrm>
            <a:prstGeom prst="rect">
              <a:avLst/>
            </a:prstGeom>
            <a:noFill/>
            <a:ln w="9525">
              <a:noFill/>
              <a:miter lim="800000"/>
              <a:headEnd/>
              <a:tailEnd/>
            </a:ln>
          </p:spPr>
          <p:txBody>
            <a:bodyPr lIns="0" rIns="0">
              <a:spAutoFit/>
            </a:bodyPr>
            <a:lstStyle/>
            <a:p>
              <a:pPr algn="r" eaLnBrk="0" hangingPunct="0">
                <a:lnSpc>
                  <a:spcPct val="70000"/>
                </a:lnSpc>
                <a:spcBef>
                  <a:spcPct val="70000"/>
                </a:spcBef>
              </a:pPr>
              <a:r>
                <a:rPr kumimoji="1" lang="en-US">
                  <a:latin typeface="Arial" charset="0"/>
                  <a:sym typeface="Wingdings" pitchFamily="2" charset="2"/>
                </a:rPr>
                <a:t>Seed Abstraction</a:t>
              </a:r>
            </a:p>
          </p:txBody>
        </p:sp>
        <p:sp>
          <p:nvSpPr>
            <p:cNvPr id="26658" name="AutoShape 23"/>
            <p:cNvSpPr>
              <a:spLocks noChangeArrowheads="1"/>
            </p:cNvSpPr>
            <p:nvPr/>
          </p:nvSpPr>
          <p:spPr bwMode="auto">
            <a:xfrm rot="-5408390">
              <a:off x="1228" y="2617"/>
              <a:ext cx="301" cy="217"/>
            </a:xfrm>
            <a:prstGeom prst="downArrow">
              <a:avLst>
                <a:gd name="adj1" fmla="val 27806"/>
                <a:gd name="adj2" fmla="val 45125"/>
              </a:avLst>
            </a:prstGeom>
            <a:gradFill rotWithShape="0">
              <a:gsLst>
                <a:gs pos="0">
                  <a:srgbClr val="8181AB"/>
                </a:gs>
                <a:gs pos="100000">
                  <a:srgbClr val="A7A7C4"/>
                </a:gs>
              </a:gsLst>
              <a:lin ang="2700000" scaled="1"/>
            </a:gradFill>
            <a:ln w="9525">
              <a:noFill/>
              <a:miter lim="800000"/>
              <a:headEnd/>
              <a:tailEnd/>
            </a:ln>
          </p:spPr>
          <p:txBody>
            <a:bodyPr anchor="ctr">
              <a:spAutoFit/>
            </a:bodyPr>
            <a:lstStyle/>
            <a:p>
              <a:endParaRPr lang="en-US"/>
            </a:p>
          </p:txBody>
        </p:sp>
        <p:sp>
          <p:nvSpPr>
            <p:cNvPr id="26659" name="Rectangle 24"/>
            <p:cNvSpPr>
              <a:spLocks noChangeArrowheads="1"/>
            </p:cNvSpPr>
            <p:nvPr/>
          </p:nvSpPr>
          <p:spPr bwMode="auto">
            <a:xfrm>
              <a:off x="381" y="2626"/>
              <a:ext cx="1006" cy="288"/>
            </a:xfrm>
            <a:prstGeom prst="rect">
              <a:avLst/>
            </a:prstGeom>
            <a:noFill/>
            <a:ln w="9525">
              <a:noFill/>
              <a:miter lim="800000"/>
              <a:headEnd/>
              <a:tailEnd/>
            </a:ln>
          </p:spPr>
          <p:txBody>
            <a:bodyPr wrap="none" anchor="b"/>
            <a:lstStyle/>
            <a:p>
              <a:pPr lvl="1" algn="r" eaLnBrk="0" hangingPunct="0">
                <a:spcBef>
                  <a:spcPct val="100000"/>
                </a:spcBef>
                <a:spcAft>
                  <a:spcPct val="50000"/>
                </a:spcAft>
              </a:pPr>
              <a:r>
                <a:rPr kumimoji="1" lang="en-US">
                  <a:latin typeface="Arial" charset="0"/>
                  <a:sym typeface="Wingdings" pitchFamily="2" charset="2"/>
                </a:rPr>
                <a:t>Program   </a:t>
              </a:r>
            </a:p>
          </p:txBody>
        </p:sp>
      </p:grpSp>
      <p:grpSp>
        <p:nvGrpSpPr>
          <p:cNvPr id="26639" name="Group 25"/>
          <p:cNvGrpSpPr>
            <a:grpSpLocks/>
          </p:cNvGrpSpPr>
          <p:nvPr/>
        </p:nvGrpSpPr>
        <p:grpSpPr bwMode="auto">
          <a:xfrm>
            <a:off x="2132013" y="5468938"/>
            <a:ext cx="3160712" cy="987425"/>
            <a:chOff x="1369" y="3170"/>
            <a:chExt cx="1991" cy="622"/>
          </a:xfrm>
        </p:grpSpPr>
        <p:sp>
          <p:nvSpPr>
            <p:cNvPr id="26654" name="Rectangle 26"/>
            <p:cNvSpPr>
              <a:spLocks noChangeArrowheads="1"/>
            </p:cNvSpPr>
            <p:nvPr/>
          </p:nvSpPr>
          <p:spPr bwMode="auto">
            <a:xfrm>
              <a:off x="1369" y="3318"/>
              <a:ext cx="1172" cy="112"/>
            </a:xfrm>
            <a:prstGeom prst="rect">
              <a:avLst/>
            </a:prstGeom>
            <a:noFill/>
            <a:ln w="9525">
              <a:noFill/>
              <a:miter lim="800000"/>
              <a:headEnd/>
              <a:tailEnd/>
            </a:ln>
          </p:spPr>
          <p:txBody>
            <a:bodyPr wrap="none" tIns="0" bIns="0">
              <a:spAutoFit/>
            </a:bodyPr>
            <a:lstStyle/>
            <a:p>
              <a:pPr algn="ctr" eaLnBrk="0" hangingPunct="0">
                <a:lnSpc>
                  <a:spcPct val="65000"/>
                </a:lnSpc>
                <a:spcBef>
                  <a:spcPct val="75000"/>
                </a:spcBef>
              </a:pPr>
              <a:r>
                <a:rPr kumimoji="1" lang="en-US">
                  <a:latin typeface="Arial" charset="0"/>
                  <a:sym typeface="Wingdings" pitchFamily="2" charset="2"/>
                </a:rPr>
                <a:t>Why infeasible ?</a:t>
              </a:r>
            </a:p>
          </p:txBody>
        </p:sp>
        <p:sp>
          <p:nvSpPr>
            <p:cNvPr id="26655" name="Rectangle 27"/>
            <p:cNvSpPr>
              <a:spLocks noChangeArrowheads="1"/>
            </p:cNvSpPr>
            <p:nvPr/>
          </p:nvSpPr>
          <p:spPr bwMode="auto">
            <a:xfrm>
              <a:off x="2784" y="3170"/>
              <a:ext cx="116" cy="231"/>
            </a:xfrm>
            <a:prstGeom prst="rect">
              <a:avLst/>
            </a:prstGeom>
            <a:noFill/>
            <a:ln w="9525">
              <a:noFill/>
              <a:miter lim="800000"/>
              <a:headEnd/>
              <a:tailEnd/>
            </a:ln>
          </p:spPr>
          <p:txBody>
            <a:bodyPr wrap="none">
              <a:spAutoFit/>
            </a:bodyPr>
            <a:lstStyle/>
            <a:p>
              <a:endParaRPr kumimoji="1" lang="en-US">
                <a:latin typeface="Arial" charset="0"/>
                <a:sym typeface="Wingdings" pitchFamily="2" charset="2"/>
              </a:endParaRPr>
            </a:p>
          </p:txBody>
        </p:sp>
        <p:sp>
          <p:nvSpPr>
            <p:cNvPr id="26656" name="Rectangle 28"/>
            <p:cNvSpPr>
              <a:spLocks noChangeArrowheads="1"/>
            </p:cNvSpPr>
            <p:nvPr/>
          </p:nvSpPr>
          <p:spPr bwMode="auto">
            <a:xfrm>
              <a:off x="2544" y="3456"/>
              <a:ext cx="816" cy="336"/>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lstStyle/>
            <a:p>
              <a:pPr algn="ctr"/>
              <a:r>
                <a:rPr lang="en-US" i="1">
                  <a:solidFill>
                    <a:schemeClr val="bg1"/>
                  </a:solidFill>
                  <a:latin typeface="Arial" charset="0"/>
                </a:rPr>
                <a:t>Refine</a:t>
              </a:r>
            </a:p>
          </p:txBody>
        </p:sp>
      </p:grpSp>
      <p:sp>
        <p:nvSpPr>
          <p:cNvPr id="26640" name="Rectangle 29"/>
          <p:cNvSpPr>
            <a:spLocks noChangeArrowheads="1"/>
          </p:cNvSpPr>
          <p:nvPr/>
        </p:nvSpPr>
        <p:spPr bwMode="auto">
          <a:xfrm>
            <a:off x="2579688" y="4456113"/>
            <a:ext cx="1295400" cy="533400"/>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lstStyle/>
          <a:p>
            <a:pPr algn="ctr"/>
            <a:r>
              <a:rPr lang="en-US" i="1">
                <a:solidFill>
                  <a:schemeClr val="bg1"/>
                </a:solidFill>
                <a:latin typeface="Arial" charset="0"/>
              </a:rPr>
              <a:t>Abstract</a:t>
            </a:r>
          </a:p>
        </p:txBody>
      </p:sp>
      <p:grpSp>
        <p:nvGrpSpPr>
          <p:cNvPr id="26641" name="Group 30"/>
          <p:cNvGrpSpPr>
            <a:grpSpLocks/>
          </p:cNvGrpSpPr>
          <p:nvPr/>
        </p:nvGrpSpPr>
        <p:grpSpPr bwMode="auto">
          <a:xfrm>
            <a:off x="4027488" y="4456113"/>
            <a:ext cx="4600575" cy="533400"/>
            <a:chOff x="2563" y="2532"/>
            <a:chExt cx="2898" cy="336"/>
          </a:xfrm>
        </p:grpSpPr>
        <p:sp>
          <p:nvSpPr>
            <p:cNvPr id="26651" name="Rectangle 31"/>
            <p:cNvSpPr>
              <a:spLocks noChangeArrowheads="1"/>
            </p:cNvSpPr>
            <p:nvPr/>
          </p:nvSpPr>
          <p:spPr bwMode="auto">
            <a:xfrm>
              <a:off x="4369" y="2545"/>
              <a:ext cx="1092" cy="196"/>
            </a:xfrm>
            <a:prstGeom prst="rect">
              <a:avLst/>
            </a:prstGeom>
            <a:noFill/>
            <a:ln w="9525">
              <a:noFill/>
              <a:miter lim="800000"/>
              <a:headEnd/>
              <a:tailEnd/>
            </a:ln>
          </p:spPr>
          <p:txBody>
            <a:bodyPr wrap="none">
              <a:spAutoFit/>
            </a:bodyPr>
            <a:lstStyle/>
            <a:p>
              <a:pPr algn="ctr" eaLnBrk="0" hangingPunct="0">
                <a:lnSpc>
                  <a:spcPct val="80000"/>
                </a:lnSpc>
                <a:spcBef>
                  <a:spcPct val="80000"/>
                </a:spcBef>
              </a:pPr>
              <a:r>
                <a:rPr kumimoji="1" lang="en-US">
                  <a:latin typeface="Arial" charset="0"/>
                  <a:sym typeface="Wingdings" pitchFamily="2" charset="2"/>
                </a:rPr>
                <a:t>Is model safe ?</a:t>
              </a:r>
            </a:p>
          </p:txBody>
        </p:sp>
        <p:sp>
          <p:nvSpPr>
            <p:cNvPr id="26652" name="AutoShape 32"/>
            <p:cNvSpPr>
              <a:spLocks noChangeArrowheads="1"/>
            </p:cNvSpPr>
            <p:nvPr/>
          </p:nvSpPr>
          <p:spPr bwMode="auto">
            <a:xfrm>
              <a:off x="2563" y="2630"/>
              <a:ext cx="720" cy="96"/>
            </a:xfrm>
            <a:prstGeom prst="rightArrow">
              <a:avLst>
                <a:gd name="adj1" fmla="val 50000"/>
                <a:gd name="adj2" fmla="val 187500"/>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26653" name="Rectangle 33"/>
            <p:cNvSpPr>
              <a:spLocks noChangeArrowheads="1"/>
            </p:cNvSpPr>
            <p:nvPr/>
          </p:nvSpPr>
          <p:spPr bwMode="auto">
            <a:xfrm>
              <a:off x="3420" y="2532"/>
              <a:ext cx="816" cy="336"/>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lstStyle/>
            <a:p>
              <a:pPr algn="ctr"/>
              <a:r>
                <a:rPr lang="en-US" i="1">
                  <a:solidFill>
                    <a:schemeClr val="bg1"/>
                  </a:solidFill>
                  <a:latin typeface="Arial" charset="0"/>
                </a:rPr>
                <a:t>Check</a:t>
              </a:r>
            </a:p>
          </p:txBody>
        </p:sp>
      </p:grpSp>
      <p:sp>
        <p:nvSpPr>
          <p:cNvPr id="26642" name="Oval 57"/>
          <p:cNvSpPr>
            <a:spLocks noChangeArrowheads="1"/>
          </p:cNvSpPr>
          <p:nvPr/>
        </p:nvSpPr>
        <p:spPr bwMode="auto">
          <a:xfrm>
            <a:off x="3268663" y="1878013"/>
            <a:ext cx="927100" cy="673100"/>
          </a:xfrm>
          <a:prstGeom prst="ellipse">
            <a:avLst/>
          </a:prstGeom>
          <a:gradFill rotWithShape="1">
            <a:gsLst>
              <a:gs pos="0">
                <a:srgbClr val="A20000"/>
              </a:gs>
              <a:gs pos="100000">
                <a:srgbClr val="FF0000">
                  <a:alpha val="50000"/>
                </a:srgbClr>
              </a:gs>
            </a:gsLst>
            <a:lin ang="2700000" scaled="1"/>
          </a:gradFill>
          <a:ln w="9525">
            <a:noFill/>
            <a:round/>
            <a:headEnd/>
            <a:tailEnd/>
          </a:ln>
        </p:spPr>
        <p:txBody>
          <a:bodyPr wrap="none" anchor="ctr"/>
          <a:lstStyle/>
          <a:p>
            <a:endParaRPr lang="en-US"/>
          </a:p>
        </p:txBody>
      </p:sp>
      <p:sp>
        <p:nvSpPr>
          <p:cNvPr id="109626" name="Rectangle 58"/>
          <p:cNvSpPr>
            <a:spLocks noChangeArrowheads="1"/>
          </p:cNvSpPr>
          <p:nvPr/>
        </p:nvSpPr>
        <p:spPr bwMode="auto">
          <a:xfrm>
            <a:off x="2452688" y="4257675"/>
            <a:ext cx="1562100" cy="903288"/>
          </a:xfrm>
          <a:prstGeom prst="rect">
            <a:avLst/>
          </a:prstGeom>
          <a:noFill/>
          <a:ln w="28575">
            <a:solidFill>
              <a:srgbClr val="3333CC"/>
            </a:solidFill>
            <a:prstDash val="sysDot"/>
            <a:miter lim="800000"/>
            <a:headEnd/>
            <a:tailEnd/>
          </a:ln>
        </p:spPr>
        <p:txBody>
          <a:bodyPr wrap="none" anchor="ctr"/>
          <a:lstStyle/>
          <a:p>
            <a:endParaRPr lang="en-US"/>
          </a:p>
        </p:txBody>
      </p:sp>
      <p:sp>
        <p:nvSpPr>
          <p:cNvPr id="109627" name="Rectangle 59"/>
          <p:cNvSpPr>
            <a:spLocks noChangeArrowheads="1"/>
          </p:cNvSpPr>
          <p:nvPr/>
        </p:nvSpPr>
        <p:spPr bwMode="auto">
          <a:xfrm>
            <a:off x="5243513" y="4264025"/>
            <a:ext cx="1562100" cy="903288"/>
          </a:xfrm>
          <a:prstGeom prst="rect">
            <a:avLst/>
          </a:prstGeom>
          <a:noFill/>
          <a:ln w="28575">
            <a:solidFill>
              <a:srgbClr val="3333CC"/>
            </a:solidFill>
            <a:prstDash val="sysDot"/>
            <a:miter lim="800000"/>
            <a:headEnd/>
            <a:tailEnd/>
          </a:ln>
        </p:spPr>
        <p:txBody>
          <a:bodyPr wrap="none" anchor="ctr"/>
          <a:lstStyle/>
          <a:p>
            <a:endParaRPr lang="en-US"/>
          </a:p>
        </p:txBody>
      </p:sp>
      <p:sp>
        <p:nvSpPr>
          <p:cNvPr id="26645" name="Oval 63"/>
          <p:cNvSpPr>
            <a:spLocks noChangeArrowheads="1"/>
          </p:cNvSpPr>
          <p:nvPr/>
        </p:nvSpPr>
        <p:spPr bwMode="auto">
          <a:xfrm>
            <a:off x="2393950" y="3427413"/>
            <a:ext cx="328613" cy="239712"/>
          </a:xfrm>
          <a:prstGeom prst="ellipse">
            <a:avLst/>
          </a:prstGeom>
          <a:solidFill>
            <a:srgbClr val="3333CC">
              <a:alpha val="50195"/>
            </a:srgbClr>
          </a:solidFill>
          <a:ln w="38100">
            <a:solidFill>
              <a:srgbClr val="3333CC"/>
            </a:solidFill>
            <a:round/>
            <a:headEnd/>
            <a:tailEnd/>
          </a:ln>
        </p:spPr>
        <p:txBody>
          <a:bodyPr wrap="none" anchor="ctr"/>
          <a:lstStyle/>
          <a:p>
            <a:endParaRPr lang="en-US"/>
          </a:p>
        </p:txBody>
      </p:sp>
      <p:sp>
        <p:nvSpPr>
          <p:cNvPr id="109738" name="AutoShape 170"/>
          <p:cNvSpPr>
            <a:spLocks noChangeArrowheads="1"/>
          </p:cNvSpPr>
          <p:nvPr/>
        </p:nvSpPr>
        <p:spPr bwMode="auto">
          <a:xfrm>
            <a:off x="2335213" y="2552700"/>
            <a:ext cx="1855787" cy="1160463"/>
          </a:xfrm>
          <a:prstGeom prst="roundRect">
            <a:avLst>
              <a:gd name="adj" fmla="val 16667"/>
            </a:avLst>
          </a:prstGeom>
          <a:gradFill rotWithShape="1">
            <a:gsLst>
              <a:gs pos="0">
                <a:srgbClr val="0000FF">
                  <a:alpha val="0"/>
                </a:srgbClr>
              </a:gs>
              <a:gs pos="100000">
                <a:srgbClr val="7474FF"/>
              </a:gs>
            </a:gsLst>
            <a:lin ang="2700000" scaled="1"/>
          </a:gradFill>
          <a:ln w="57150">
            <a:solidFill>
              <a:srgbClr val="0000FF"/>
            </a:solidFill>
            <a:round/>
            <a:headEnd/>
            <a:tailEnd/>
          </a:ln>
        </p:spPr>
        <p:txBody>
          <a:bodyPr wrap="none" anchor="ctr"/>
          <a:lstStyle/>
          <a:p>
            <a:endParaRPr lang="en-US"/>
          </a:p>
        </p:txBody>
      </p:sp>
      <p:sp>
        <p:nvSpPr>
          <p:cNvPr id="109739" name="AutoShape 171"/>
          <p:cNvSpPr>
            <a:spLocks noChangeArrowheads="1"/>
          </p:cNvSpPr>
          <p:nvPr/>
        </p:nvSpPr>
        <p:spPr bwMode="auto">
          <a:xfrm>
            <a:off x="2332038" y="2800350"/>
            <a:ext cx="1858962" cy="923925"/>
          </a:xfrm>
          <a:prstGeom prst="roundRect">
            <a:avLst>
              <a:gd name="adj" fmla="val 16667"/>
            </a:avLst>
          </a:prstGeom>
          <a:gradFill rotWithShape="1">
            <a:gsLst>
              <a:gs pos="0">
                <a:srgbClr val="0000FF">
                  <a:alpha val="0"/>
                </a:srgbClr>
              </a:gs>
              <a:gs pos="100000">
                <a:srgbClr val="7474FF"/>
              </a:gs>
            </a:gsLst>
            <a:lin ang="2700000" scaled="1"/>
          </a:gradFill>
          <a:ln w="57150">
            <a:solidFill>
              <a:srgbClr val="0000FF"/>
            </a:solidFill>
            <a:round/>
            <a:headEnd/>
            <a:tailEnd/>
          </a:ln>
        </p:spPr>
        <p:txBody>
          <a:bodyPr wrap="none" anchor="ctr"/>
          <a:lstStyle/>
          <a:p>
            <a:endParaRPr lang="en-US"/>
          </a:p>
        </p:txBody>
      </p:sp>
      <p:sp>
        <p:nvSpPr>
          <p:cNvPr id="109740" name="AutoShape 172"/>
          <p:cNvSpPr>
            <a:spLocks noChangeArrowheads="1"/>
          </p:cNvSpPr>
          <p:nvPr/>
        </p:nvSpPr>
        <p:spPr bwMode="auto">
          <a:xfrm>
            <a:off x="2349500" y="2800350"/>
            <a:ext cx="1403350" cy="917575"/>
          </a:xfrm>
          <a:prstGeom prst="roundRect">
            <a:avLst>
              <a:gd name="adj" fmla="val 16667"/>
            </a:avLst>
          </a:prstGeom>
          <a:gradFill rotWithShape="1">
            <a:gsLst>
              <a:gs pos="0">
                <a:srgbClr val="0000FF">
                  <a:alpha val="0"/>
                </a:srgbClr>
              </a:gs>
              <a:gs pos="100000">
                <a:srgbClr val="7474FF"/>
              </a:gs>
            </a:gsLst>
            <a:lin ang="2700000" scaled="1"/>
          </a:gradFill>
          <a:ln w="57150">
            <a:solidFill>
              <a:srgbClr val="0000FF"/>
            </a:solidFill>
            <a:round/>
            <a:headEnd/>
            <a:tailEnd/>
          </a:ln>
        </p:spPr>
        <p:txBody>
          <a:bodyPr wrap="none" anchor="ctr"/>
          <a:lstStyle/>
          <a:p>
            <a:endParaRPr lang="en-US"/>
          </a:p>
        </p:txBody>
      </p:sp>
      <p:sp>
        <p:nvSpPr>
          <p:cNvPr id="109741" name="AutoShape 173"/>
          <p:cNvSpPr>
            <a:spLocks noChangeArrowheads="1"/>
          </p:cNvSpPr>
          <p:nvPr/>
        </p:nvSpPr>
        <p:spPr bwMode="auto">
          <a:xfrm>
            <a:off x="2368550" y="2790825"/>
            <a:ext cx="898525" cy="933450"/>
          </a:xfrm>
          <a:prstGeom prst="roundRect">
            <a:avLst>
              <a:gd name="adj" fmla="val 16667"/>
            </a:avLst>
          </a:prstGeom>
          <a:gradFill rotWithShape="1">
            <a:gsLst>
              <a:gs pos="0">
                <a:srgbClr val="0000FF">
                  <a:alpha val="0"/>
                </a:srgbClr>
              </a:gs>
              <a:gs pos="100000">
                <a:srgbClr val="7474FF"/>
              </a:gs>
            </a:gsLst>
            <a:lin ang="2700000" scaled="1"/>
          </a:gradFill>
          <a:ln w="57150">
            <a:solidFill>
              <a:srgbClr val="0000FF"/>
            </a:solidFill>
            <a:round/>
            <a:headEnd/>
            <a:tailEnd/>
          </a:ln>
        </p:spPr>
        <p:txBody>
          <a:bodyPr wrap="none" anchor="ctr"/>
          <a:lstStyle/>
          <a:p>
            <a:endParaRPr lang="en-US"/>
          </a:p>
        </p:txBody>
      </p:sp>
      <p:sp>
        <p:nvSpPr>
          <p:cNvPr id="109742" name="Text Box 174"/>
          <p:cNvSpPr txBox="1">
            <a:spLocks noChangeArrowheads="1"/>
          </p:cNvSpPr>
          <p:nvPr/>
        </p:nvSpPr>
        <p:spPr bwMode="auto">
          <a:xfrm>
            <a:off x="5375275" y="2449513"/>
            <a:ext cx="1222375" cy="533400"/>
          </a:xfrm>
          <a:prstGeom prst="rect">
            <a:avLst/>
          </a:prstGeom>
          <a:noFill/>
          <a:ln w="9525">
            <a:noFill/>
            <a:miter lim="800000"/>
            <a:headEnd/>
            <a:tailEnd/>
          </a:ln>
        </p:spPr>
        <p:txBody>
          <a:bodyPr bIns="0" anchor="ctr">
            <a:spAutoFit/>
          </a:bodyPr>
          <a:lstStyle/>
          <a:p>
            <a:r>
              <a:rPr lang="en-US" sz="3200" b="1">
                <a:solidFill>
                  <a:srgbClr val="00FF00"/>
                </a:solidFill>
                <a:latin typeface="Lucida Sans Unicode" pitchFamily="34" charset="0"/>
              </a:rPr>
              <a:t>safe</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09626"/>
                                        </p:tgtEl>
                                        <p:attrNameLst>
                                          <p:attrName>style.visibility</p:attrName>
                                        </p:attrNameLst>
                                      </p:cBhvr>
                                      <p:to>
                                        <p:strVal val="hidden"/>
                                      </p:to>
                                    </p:set>
                                  </p:childTnLst>
                                </p:cTn>
                              </p:par>
                            </p:childTnLst>
                          </p:cTn>
                        </p:par>
                        <p:par>
                          <p:cTn id="12" fill="hold">
                            <p:stCondLst>
                              <p:cond delay="0"/>
                            </p:stCondLst>
                            <p:childTnLst>
                              <p:par>
                                <p:cTn id="13" presetID="1" presetClass="entr" presetSubtype="0" fill="hold" grpId="0" nodeType="afterEffect">
                                  <p:stCondLst>
                                    <p:cond delay="0"/>
                                  </p:stCondLst>
                                  <p:childTnLst>
                                    <p:set>
                                      <p:cBhvr>
                                        <p:cTn id="14" dur="1" fill="hold">
                                          <p:stCondLst>
                                            <p:cond delay="0"/>
                                          </p:stCondLst>
                                        </p:cTn>
                                        <p:tgtEl>
                                          <p:spTgt spid="109627"/>
                                        </p:tgtEl>
                                        <p:attrNameLst>
                                          <p:attrName>style.visibility</p:attrName>
                                        </p:attrNameLst>
                                      </p:cBhvr>
                                      <p:to>
                                        <p:strVal val="visible"/>
                                      </p:to>
                                    </p:set>
                                  </p:childTnLst>
                                </p:cTn>
                              </p:par>
                            </p:childTnLst>
                          </p:cTn>
                        </p:par>
                        <p:par>
                          <p:cTn id="15" fill="hold">
                            <p:stCondLst>
                              <p:cond delay="0"/>
                            </p:stCondLst>
                            <p:childTnLst>
                              <p:par>
                                <p:cTn id="16" presetID="10" presetClass="entr" presetSubtype="0" fill="hold" grpId="0" nodeType="afterEffect">
                                  <p:stCondLst>
                                    <p:cond delay="0"/>
                                  </p:stCondLst>
                                  <p:childTnLst>
                                    <p:set>
                                      <p:cBhvr>
                                        <p:cTn id="17" dur="1" fill="hold">
                                          <p:stCondLst>
                                            <p:cond delay="0"/>
                                          </p:stCondLst>
                                        </p:cTn>
                                        <p:tgtEl>
                                          <p:spTgt spid="109741"/>
                                        </p:tgtEl>
                                        <p:attrNameLst>
                                          <p:attrName>style.visibility</p:attrName>
                                        </p:attrNameLst>
                                      </p:cBhvr>
                                      <p:to>
                                        <p:strVal val="visible"/>
                                      </p:to>
                                    </p:set>
                                    <p:animEffect transition="in" filter="fade">
                                      <p:cBhvr>
                                        <p:cTn id="18" dur="500"/>
                                        <p:tgtEl>
                                          <p:spTgt spid="109741"/>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109740"/>
                                        </p:tgtEl>
                                        <p:attrNameLst>
                                          <p:attrName>style.visibility</p:attrName>
                                        </p:attrNameLst>
                                      </p:cBhvr>
                                      <p:to>
                                        <p:strVal val="visible"/>
                                      </p:to>
                                    </p:set>
                                    <p:animEffect transition="in" filter="fade">
                                      <p:cBhvr>
                                        <p:cTn id="22" dur="500"/>
                                        <p:tgtEl>
                                          <p:spTgt spid="109740"/>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109739"/>
                                        </p:tgtEl>
                                        <p:attrNameLst>
                                          <p:attrName>style.visibility</p:attrName>
                                        </p:attrNameLst>
                                      </p:cBhvr>
                                      <p:to>
                                        <p:strVal val="visible"/>
                                      </p:to>
                                    </p:set>
                                    <p:animEffect transition="in" filter="fade">
                                      <p:cBhvr>
                                        <p:cTn id="26" dur="500"/>
                                        <p:tgtEl>
                                          <p:spTgt spid="109739"/>
                                        </p:tgtEl>
                                      </p:cBhvr>
                                    </p:animEffect>
                                  </p:childTnLst>
                                </p:cTn>
                              </p:par>
                            </p:childTnLst>
                          </p:cTn>
                        </p:par>
                        <p:par>
                          <p:cTn id="27" fill="hold">
                            <p:stCondLst>
                              <p:cond delay="1500"/>
                            </p:stCondLst>
                            <p:childTnLst>
                              <p:par>
                                <p:cTn id="28" presetID="10" presetClass="entr" presetSubtype="0" fill="hold" grpId="0" nodeType="afterEffect">
                                  <p:stCondLst>
                                    <p:cond delay="0"/>
                                  </p:stCondLst>
                                  <p:childTnLst>
                                    <p:set>
                                      <p:cBhvr>
                                        <p:cTn id="29" dur="1" fill="hold">
                                          <p:stCondLst>
                                            <p:cond delay="0"/>
                                          </p:stCondLst>
                                        </p:cTn>
                                        <p:tgtEl>
                                          <p:spTgt spid="109738"/>
                                        </p:tgtEl>
                                        <p:attrNameLst>
                                          <p:attrName>style.visibility</p:attrName>
                                        </p:attrNameLst>
                                      </p:cBhvr>
                                      <p:to>
                                        <p:strVal val="visible"/>
                                      </p:to>
                                    </p:set>
                                    <p:animEffect transition="in" filter="fade">
                                      <p:cBhvr>
                                        <p:cTn id="30" dur="500"/>
                                        <p:tgtEl>
                                          <p:spTgt spid="109738"/>
                                        </p:tgtEl>
                                      </p:cBhvr>
                                    </p:animEffect>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109742"/>
                                        </p:tgtEl>
                                        <p:attrNameLst>
                                          <p:attrName>style.visibility</p:attrName>
                                        </p:attrNameLst>
                                      </p:cBhvr>
                                      <p:to>
                                        <p:strVal val="visible"/>
                                      </p:to>
                                    </p:set>
                                    <p:animEffect transition="in" filter="fade">
                                      <p:cBhvr>
                                        <p:cTn id="34" dur="1000"/>
                                        <p:tgtEl>
                                          <p:spTgt spid="1097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626" grpId="0" animBg="1"/>
      <p:bldP spid="109627" grpId="0" animBg="1"/>
      <p:bldP spid="109738" grpId="0" animBg="1"/>
      <p:bldP spid="109739" grpId="0" animBg="1"/>
      <p:bldP spid="109740" grpId="0" animBg="1"/>
      <p:bldP spid="109741" grpId="0" animBg="1"/>
      <p:bldP spid="10974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4"/>
          <p:cNvSpPr>
            <a:spLocks noGrp="1" noChangeArrowheads="1"/>
          </p:cNvSpPr>
          <p:nvPr>
            <p:ph type="title"/>
          </p:nvPr>
        </p:nvSpPr>
        <p:spPr>
          <a:xfrm>
            <a:off x="519113" y="750888"/>
            <a:ext cx="8229600" cy="911225"/>
          </a:xfrm>
        </p:spPr>
        <p:txBody>
          <a:bodyPr/>
          <a:lstStyle/>
          <a:p>
            <a:pPr eaLnBrk="1" hangingPunct="1"/>
            <a:r>
              <a:rPr lang="en-US" sz="3600" smtClean="0"/>
              <a:t>This Talk: Counterexample Analysis</a:t>
            </a:r>
          </a:p>
        </p:txBody>
      </p:sp>
      <p:grpSp>
        <p:nvGrpSpPr>
          <p:cNvPr id="27651" name="Group 105"/>
          <p:cNvGrpSpPr>
            <a:grpSpLocks/>
          </p:cNvGrpSpPr>
          <p:nvPr/>
        </p:nvGrpSpPr>
        <p:grpSpPr bwMode="auto">
          <a:xfrm>
            <a:off x="5699125" y="5156200"/>
            <a:ext cx="1689100" cy="585788"/>
            <a:chOff x="3616" y="2973"/>
            <a:chExt cx="1064" cy="369"/>
          </a:xfrm>
        </p:grpSpPr>
        <p:sp>
          <p:nvSpPr>
            <p:cNvPr id="27680" name="Text Box 106"/>
            <p:cNvSpPr txBox="1">
              <a:spLocks noChangeArrowheads="1"/>
            </p:cNvSpPr>
            <p:nvPr/>
          </p:nvSpPr>
          <p:spPr bwMode="auto">
            <a:xfrm>
              <a:off x="3616" y="2973"/>
              <a:ext cx="528" cy="152"/>
            </a:xfrm>
            <a:prstGeom prst="rect">
              <a:avLst/>
            </a:prstGeom>
            <a:noFill/>
            <a:ln w="9525">
              <a:noFill/>
              <a:miter lim="800000"/>
              <a:headEnd/>
              <a:tailEnd/>
            </a:ln>
          </p:spPr>
          <p:txBody>
            <a:bodyPr lIns="0" rIns="0">
              <a:spAutoFit/>
            </a:bodyPr>
            <a:lstStyle/>
            <a:p>
              <a:pPr lvl="1" algn="r" eaLnBrk="0" hangingPunct="0">
                <a:lnSpc>
                  <a:spcPct val="70000"/>
                </a:lnSpc>
                <a:spcBef>
                  <a:spcPct val="70000"/>
                </a:spcBef>
              </a:pPr>
              <a:r>
                <a:rPr kumimoji="1" lang="en-US" sz="1400">
                  <a:latin typeface="Arial" charset="0"/>
                  <a:sym typeface="Wingdings" pitchFamily="2" charset="2"/>
                </a:rPr>
                <a:t>YES</a:t>
              </a:r>
            </a:p>
          </p:txBody>
        </p:sp>
        <p:sp>
          <p:nvSpPr>
            <p:cNvPr id="27681" name="Text Box 107"/>
            <p:cNvSpPr txBox="1">
              <a:spLocks noChangeArrowheads="1"/>
            </p:cNvSpPr>
            <p:nvPr/>
          </p:nvSpPr>
          <p:spPr bwMode="auto">
            <a:xfrm>
              <a:off x="4145" y="3141"/>
              <a:ext cx="535" cy="201"/>
            </a:xfrm>
            <a:prstGeom prst="rect">
              <a:avLst/>
            </a:prstGeom>
            <a:noFill/>
            <a:ln w="9525">
              <a:noFill/>
              <a:miter lim="800000"/>
              <a:headEnd/>
              <a:tailEnd/>
            </a:ln>
          </p:spPr>
          <p:txBody>
            <a:bodyPr wrap="none" tIns="137160">
              <a:spAutoFit/>
            </a:bodyPr>
            <a:lstStyle/>
            <a:p>
              <a:pPr algn="ctr" eaLnBrk="0" hangingPunct="0">
                <a:lnSpc>
                  <a:spcPct val="45000"/>
                </a:lnSpc>
                <a:spcBef>
                  <a:spcPct val="50000"/>
                </a:spcBef>
              </a:pPr>
              <a:r>
                <a:rPr kumimoji="1" lang="en-US" sz="2000">
                  <a:solidFill>
                    <a:srgbClr val="00FF00"/>
                  </a:solidFill>
                  <a:latin typeface="Arial" charset="0"/>
                  <a:sym typeface="Wingdings" pitchFamily="2" charset="2"/>
                </a:rPr>
                <a:t>SAFE</a:t>
              </a:r>
            </a:p>
          </p:txBody>
        </p:sp>
        <p:sp>
          <p:nvSpPr>
            <p:cNvPr id="27682" name="AutoShape 108"/>
            <p:cNvSpPr>
              <a:spLocks noChangeArrowheads="1"/>
            </p:cNvSpPr>
            <p:nvPr/>
          </p:nvSpPr>
          <p:spPr bwMode="auto">
            <a:xfrm rot="-2883113">
              <a:off x="3917" y="3008"/>
              <a:ext cx="140" cy="383"/>
            </a:xfrm>
            <a:prstGeom prst="downArrow">
              <a:avLst>
                <a:gd name="adj1" fmla="val 32741"/>
                <a:gd name="adj2" fmla="val 65303"/>
              </a:avLst>
            </a:prstGeom>
            <a:gradFill rotWithShape="0">
              <a:gsLst>
                <a:gs pos="0">
                  <a:srgbClr val="CDC6F4"/>
                </a:gs>
                <a:gs pos="100000">
                  <a:srgbClr val="827E9B"/>
                </a:gs>
              </a:gsLst>
              <a:lin ang="2700000" scaled="1"/>
            </a:gradFill>
            <a:ln w="9525">
              <a:noFill/>
              <a:miter lim="800000"/>
              <a:headEnd/>
              <a:tailEnd/>
            </a:ln>
          </p:spPr>
          <p:txBody>
            <a:bodyPr anchor="ctr">
              <a:spAutoFit/>
            </a:bodyPr>
            <a:lstStyle/>
            <a:p>
              <a:endParaRPr lang="en-US"/>
            </a:p>
          </p:txBody>
        </p:sp>
      </p:grpSp>
      <p:grpSp>
        <p:nvGrpSpPr>
          <p:cNvPr id="27652" name="Group 110"/>
          <p:cNvGrpSpPr>
            <a:grpSpLocks/>
          </p:cNvGrpSpPr>
          <p:nvPr/>
        </p:nvGrpSpPr>
        <p:grpSpPr bwMode="auto">
          <a:xfrm>
            <a:off x="1630363" y="5337175"/>
            <a:ext cx="2597150" cy="169863"/>
            <a:chOff x="1053" y="3087"/>
            <a:chExt cx="1636" cy="107"/>
          </a:xfrm>
        </p:grpSpPr>
        <p:sp>
          <p:nvSpPr>
            <p:cNvPr id="27678" name="Text Box 111"/>
            <p:cNvSpPr txBox="1">
              <a:spLocks noChangeArrowheads="1"/>
            </p:cNvSpPr>
            <p:nvPr/>
          </p:nvSpPr>
          <p:spPr bwMode="auto">
            <a:xfrm>
              <a:off x="1053" y="3087"/>
              <a:ext cx="1096" cy="78"/>
            </a:xfrm>
            <a:prstGeom prst="rect">
              <a:avLst/>
            </a:prstGeom>
            <a:noFill/>
            <a:ln w="9525">
              <a:noFill/>
              <a:miter lim="800000"/>
              <a:headEnd/>
              <a:tailEnd/>
            </a:ln>
          </p:spPr>
          <p:txBody>
            <a:bodyPr wrap="none" lIns="0" tIns="0" rIns="0" bIns="0">
              <a:spAutoFit/>
            </a:bodyPr>
            <a:lstStyle/>
            <a:p>
              <a:pPr lvl="1" algn="r" eaLnBrk="0" hangingPunct="0">
                <a:lnSpc>
                  <a:spcPct val="45000"/>
                </a:lnSpc>
                <a:spcBef>
                  <a:spcPct val="50000"/>
                </a:spcBef>
              </a:pPr>
              <a:r>
                <a:rPr kumimoji="1" lang="en-US">
                  <a:latin typeface="Arial" charset="0"/>
                  <a:sym typeface="Wingdings" pitchFamily="2" charset="2"/>
                </a:rPr>
                <a:t>explanation</a:t>
              </a:r>
              <a:r>
                <a:rPr kumimoji="1" lang="en-US" sz="1600">
                  <a:latin typeface="Arial" charset="0"/>
                  <a:sym typeface="Wingdings" pitchFamily="2" charset="2"/>
                </a:rPr>
                <a:t>  </a:t>
              </a:r>
            </a:p>
          </p:txBody>
        </p:sp>
        <p:sp>
          <p:nvSpPr>
            <p:cNvPr id="27679" name="AutoShape 112"/>
            <p:cNvSpPr>
              <a:spLocks noChangeArrowheads="1"/>
            </p:cNvSpPr>
            <p:nvPr/>
          </p:nvSpPr>
          <p:spPr bwMode="auto">
            <a:xfrm rot="-8105070">
              <a:off x="1969" y="3098"/>
              <a:ext cx="720" cy="96"/>
            </a:xfrm>
            <a:prstGeom prst="rightArrow">
              <a:avLst>
                <a:gd name="adj1" fmla="val 50000"/>
                <a:gd name="adj2" fmla="val 187500"/>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grpSp>
      <p:grpSp>
        <p:nvGrpSpPr>
          <p:cNvPr id="27653" name="Group 113"/>
          <p:cNvGrpSpPr>
            <a:grpSpLocks/>
          </p:cNvGrpSpPr>
          <p:nvPr/>
        </p:nvGrpSpPr>
        <p:grpSpPr bwMode="auto">
          <a:xfrm>
            <a:off x="3727450" y="5164138"/>
            <a:ext cx="2363788" cy="423862"/>
            <a:chOff x="2374" y="2978"/>
            <a:chExt cx="1489" cy="267"/>
          </a:xfrm>
        </p:grpSpPr>
        <p:sp>
          <p:nvSpPr>
            <p:cNvPr id="27676" name="Text Box 114"/>
            <p:cNvSpPr txBox="1">
              <a:spLocks noChangeArrowheads="1"/>
            </p:cNvSpPr>
            <p:nvPr/>
          </p:nvSpPr>
          <p:spPr bwMode="auto">
            <a:xfrm>
              <a:off x="2374" y="2978"/>
              <a:ext cx="1088" cy="179"/>
            </a:xfrm>
            <a:prstGeom prst="rect">
              <a:avLst/>
            </a:prstGeom>
            <a:noFill/>
            <a:ln w="9525">
              <a:noFill/>
              <a:miter lim="800000"/>
              <a:headEnd/>
              <a:tailEnd/>
            </a:ln>
          </p:spPr>
          <p:txBody>
            <a:bodyPr wrap="none" lIns="0" tIns="91440" rIns="0" bIns="0">
              <a:spAutoFit/>
            </a:bodyPr>
            <a:lstStyle/>
            <a:p>
              <a:pPr lvl="1" algn="r" eaLnBrk="0" hangingPunct="0">
                <a:lnSpc>
                  <a:spcPct val="70000"/>
                </a:lnSpc>
                <a:spcBef>
                  <a:spcPct val="70000"/>
                </a:spcBef>
              </a:pPr>
              <a:r>
                <a:rPr kumimoji="1" lang="en-US">
                  <a:latin typeface="Arial" charset="0"/>
                  <a:sym typeface="Wingdings" pitchFamily="2" charset="2"/>
                </a:rPr>
                <a:t>NO!  (Trace)</a:t>
              </a:r>
            </a:p>
          </p:txBody>
        </p:sp>
        <p:sp>
          <p:nvSpPr>
            <p:cNvPr id="27677" name="AutoShape 115"/>
            <p:cNvSpPr>
              <a:spLocks noChangeArrowheads="1"/>
            </p:cNvSpPr>
            <p:nvPr/>
          </p:nvSpPr>
          <p:spPr bwMode="auto">
            <a:xfrm rot="8102120">
              <a:off x="3143" y="3149"/>
              <a:ext cx="720" cy="96"/>
            </a:xfrm>
            <a:prstGeom prst="rightArrow">
              <a:avLst>
                <a:gd name="adj1" fmla="val 50000"/>
                <a:gd name="adj2" fmla="val 187500"/>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grpSp>
      <p:grpSp>
        <p:nvGrpSpPr>
          <p:cNvPr id="27654" name="Group 116"/>
          <p:cNvGrpSpPr>
            <a:grpSpLocks/>
          </p:cNvGrpSpPr>
          <p:nvPr/>
        </p:nvGrpSpPr>
        <p:grpSpPr bwMode="auto">
          <a:xfrm>
            <a:off x="5405438" y="5591175"/>
            <a:ext cx="1274762" cy="925513"/>
            <a:chOff x="3431" y="3247"/>
            <a:chExt cx="803" cy="583"/>
          </a:xfrm>
        </p:grpSpPr>
        <p:grpSp>
          <p:nvGrpSpPr>
            <p:cNvPr id="27671" name="Group 117"/>
            <p:cNvGrpSpPr>
              <a:grpSpLocks/>
            </p:cNvGrpSpPr>
            <p:nvPr/>
          </p:nvGrpSpPr>
          <p:grpSpPr bwMode="auto">
            <a:xfrm>
              <a:off x="3500" y="3398"/>
              <a:ext cx="734" cy="432"/>
              <a:chOff x="3500" y="3398"/>
              <a:chExt cx="734" cy="432"/>
            </a:xfrm>
          </p:grpSpPr>
          <p:sp>
            <p:nvSpPr>
              <p:cNvPr id="27674" name="Text Box 118"/>
              <p:cNvSpPr txBox="1">
                <a:spLocks noChangeArrowheads="1"/>
              </p:cNvSpPr>
              <p:nvPr/>
            </p:nvSpPr>
            <p:spPr bwMode="auto">
              <a:xfrm>
                <a:off x="3762" y="3629"/>
                <a:ext cx="463" cy="201"/>
              </a:xfrm>
              <a:prstGeom prst="rect">
                <a:avLst/>
              </a:prstGeom>
              <a:noFill/>
              <a:ln w="9525">
                <a:noFill/>
                <a:miter lim="800000"/>
                <a:headEnd/>
                <a:tailEnd/>
              </a:ln>
            </p:spPr>
            <p:txBody>
              <a:bodyPr wrap="none" tIns="137160">
                <a:spAutoFit/>
              </a:bodyPr>
              <a:lstStyle/>
              <a:p>
                <a:pPr algn="ctr" eaLnBrk="0" hangingPunct="0">
                  <a:lnSpc>
                    <a:spcPct val="45000"/>
                  </a:lnSpc>
                  <a:spcBef>
                    <a:spcPct val="50000"/>
                  </a:spcBef>
                </a:pPr>
                <a:r>
                  <a:rPr kumimoji="1" lang="en-US" sz="2000">
                    <a:solidFill>
                      <a:srgbClr val="F01237"/>
                    </a:solidFill>
                    <a:latin typeface="Arial" charset="0"/>
                    <a:sym typeface="Wingdings" pitchFamily="2" charset="2"/>
                  </a:rPr>
                  <a:t>BUG</a:t>
                </a:r>
              </a:p>
            </p:txBody>
          </p:sp>
          <p:sp>
            <p:nvSpPr>
              <p:cNvPr id="27675" name="Text Box 119"/>
              <p:cNvSpPr txBox="1">
                <a:spLocks noChangeArrowheads="1"/>
              </p:cNvSpPr>
              <p:nvPr/>
            </p:nvSpPr>
            <p:spPr bwMode="auto">
              <a:xfrm>
                <a:off x="3500" y="3398"/>
                <a:ext cx="734" cy="110"/>
              </a:xfrm>
              <a:prstGeom prst="rect">
                <a:avLst/>
              </a:prstGeom>
              <a:noFill/>
              <a:ln w="9525">
                <a:noFill/>
                <a:miter lim="800000"/>
                <a:headEnd/>
                <a:tailEnd/>
              </a:ln>
            </p:spPr>
            <p:txBody>
              <a:bodyPr lIns="0" rIns="0" anchor="ctr">
                <a:spAutoFit/>
              </a:bodyPr>
              <a:lstStyle/>
              <a:p>
                <a:pPr lvl="1" eaLnBrk="0" hangingPunct="0">
                  <a:lnSpc>
                    <a:spcPct val="45000"/>
                  </a:lnSpc>
                  <a:spcBef>
                    <a:spcPct val="50000"/>
                  </a:spcBef>
                </a:pPr>
                <a:endParaRPr kumimoji="1" lang="en-US" sz="1200">
                  <a:latin typeface="Arial" charset="0"/>
                  <a:sym typeface="Wingdings" pitchFamily="2" charset="2"/>
                </a:endParaRPr>
              </a:p>
            </p:txBody>
          </p:sp>
        </p:grpSp>
        <p:sp>
          <p:nvSpPr>
            <p:cNvPr id="27672" name="AutoShape 120"/>
            <p:cNvSpPr>
              <a:spLocks noChangeArrowheads="1"/>
            </p:cNvSpPr>
            <p:nvPr/>
          </p:nvSpPr>
          <p:spPr bwMode="auto">
            <a:xfrm rot="-2883113">
              <a:off x="3553" y="3219"/>
              <a:ext cx="140" cy="383"/>
            </a:xfrm>
            <a:prstGeom prst="downArrow">
              <a:avLst>
                <a:gd name="adj1" fmla="val 32741"/>
                <a:gd name="adj2" fmla="val 65303"/>
              </a:avLst>
            </a:prstGeom>
            <a:gradFill rotWithShape="0">
              <a:gsLst>
                <a:gs pos="0">
                  <a:srgbClr val="CDC6F4"/>
                </a:gs>
                <a:gs pos="100000">
                  <a:srgbClr val="827E9B"/>
                </a:gs>
              </a:gsLst>
              <a:lin ang="2700000" scaled="1"/>
            </a:gradFill>
            <a:ln w="9525">
              <a:noFill/>
              <a:miter lim="800000"/>
              <a:headEnd/>
              <a:tailEnd/>
            </a:ln>
          </p:spPr>
          <p:txBody>
            <a:bodyPr anchor="ctr">
              <a:spAutoFit/>
            </a:bodyPr>
            <a:lstStyle/>
            <a:p>
              <a:endParaRPr lang="en-US"/>
            </a:p>
          </p:txBody>
        </p:sp>
        <p:sp>
          <p:nvSpPr>
            <p:cNvPr id="27673" name="Rectangle 121"/>
            <p:cNvSpPr>
              <a:spLocks noChangeArrowheads="1"/>
            </p:cNvSpPr>
            <p:nvPr/>
          </p:nvSpPr>
          <p:spPr bwMode="auto">
            <a:xfrm>
              <a:off x="3600" y="3247"/>
              <a:ext cx="556" cy="212"/>
            </a:xfrm>
            <a:prstGeom prst="rect">
              <a:avLst/>
            </a:prstGeom>
            <a:noFill/>
            <a:ln w="9525">
              <a:noFill/>
              <a:miter lim="800000"/>
              <a:headEnd/>
              <a:tailEnd/>
            </a:ln>
          </p:spPr>
          <p:txBody>
            <a:bodyPr wrap="none">
              <a:spAutoFit/>
            </a:bodyPr>
            <a:lstStyle/>
            <a:p>
              <a:r>
                <a:rPr kumimoji="1" lang="en-US" sz="1600">
                  <a:latin typeface="Arial" charset="0"/>
                  <a:sym typeface="Wingdings" pitchFamily="2" charset="2"/>
                </a:rPr>
                <a:t>feasible</a:t>
              </a:r>
            </a:p>
          </p:txBody>
        </p:sp>
      </p:grpSp>
      <p:grpSp>
        <p:nvGrpSpPr>
          <p:cNvPr id="27655" name="Group 122"/>
          <p:cNvGrpSpPr>
            <a:grpSpLocks/>
          </p:cNvGrpSpPr>
          <p:nvPr/>
        </p:nvGrpSpPr>
        <p:grpSpPr bwMode="auto">
          <a:xfrm>
            <a:off x="158750" y="4497388"/>
            <a:ext cx="2160588" cy="565150"/>
            <a:chOff x="126" y="2558"/>
            <a:chExt cx="1361" cy="356"/>
          </a:xfrm>
        </p:grpSpPr>
        <p:sp>
          <p:nvSpPr>
            <p:cNvPr id="27668" name="Text Box 123"/>
            <p:cNvSpPr txBox="1">
              <a:spLocks noChangeArrowheads="1"/>
            </p:cNvSpPr>
            <p:nvPr/>
          </p:nvSpPr>
          <p:spPr bwMode="auto">
            <a:xfrm>
              <a:off x="126" y="2558"/>
              <a:ext cx="1099" cy="179"/>
            </a:xfrm>
            <a:prstGeom prst="rect">
              <a:avLst/>
            </a:prstGeom>
            <a:noFill/>
            <a:ln w="9525">
              <a:noFill/>
              <a:miter lim="800000"/>
              <a:headEnd/>
              <a:tailEnd/>
            </a:ln>
          </p:spPr>
          <p:txBody>
            <a:bodyPr lIns="0" rIns="0">
              <a:spAutoFit/>
            </a:bodyPr>
            <a:lstStyle/>
            <a:p>
              <a:pPr algn="r" eaLnBrk="0" hangingPunct="0">
                <a:lnSpc>
                  <a:spcPct val="70000"/>
                </a:lnSpc>
                <a:spcBef>
                  <a:spcPct val="70000"/>
                </a:spcBef>
              </a:pPr>
              <a:r>
                <a:rPr kumimoji="1" lang="en-US">
                  <a:latin typeface="Arial" charset="0"/>
                  <a:sym typeface="Wingdings" pitchFamily="2" charset="2"/>
                </a:rPr>
                <a:t>Seed Abstraction</a:t>
              </a:r>
            </a:p>
          </p:txBody>
        </p:sp>
        <p:sp>
          <p:nvSpPr>
            <p:cNvPr id="27669" name="AutoShape 124"/>
            <p:cNvSpPr>
              <a:spLocks noChangeArrowheads="1"/>
            </p:cNvSpPr>
            <p:nvPr/>
          </p:nvSpPr>
          <p:spPr bwMode="auto">
            <a:xfrm rot="-5408390">
              <a:off x="1228" y="2617"/>
              <a:ext cx="301" cy="217"/>
            </a:xfrm>
            <a:prstGeom prst="downArrow">
              <a:avLst>
                <a:gd name="adj1" fmla="val 27806"/>
                <a:gd name="adj2" fmla="val 45125"/>
              </a:avLst>
            </a:prstGeom>
            <a:gradFill rotWithShape="0">
              <a:gsLst>
                <a:gs pos="0">
                  <a:srgbClr val="8181AB"/>
                </a:gs>
                <a:gs pos="100000">
                  <a:srgbClr val="A7A7C4"/>
                </a:gs>
              </a:gsLst>
              <a:lin ang="2700000" scaled="1"/>
            </a:gradFill>
            <a:ln w="9525">
              <a:noFill/>
              <a:miter lim="800000"/>
              <a:headEnd/>
              <a:tailEnd/>
            </a:ln>
          </p:spPr>
          <p:txBody>
            <a:bodyPr anchor="ctr">
              <a:spAutoFit/>
            </a:bodyPr>
            <a:lstStyle/>
            <a:p>
              <a:endParaRPr lang="en-US"/>
            </a:p>
          </p:txBody>
        </p:sp>
        <p:sp>
          <p:nvSpPr>
            <p:cNvPr id="27670" name="Rectangle 125"/>
            <p:cNvSpPr>
              <a:spLocks noChangeArrowheads="1"/>
            </p:cNvSpPr>
            <p:nvPr/>
          </p:nvSpPr>
          <p:spPr bwMode="auto">
            <a:xfrm>
              <a:off x="381" y="2626"/>
              <a:ext cx="1006" cy="288"/>
            </a:xfrm>
            <a:prstGeom prst="rect">
              <a:avLst/>
            </a:prstGeom>
            <a:noFill/>
            <a:ln w="9525">
              <a:noFill/>
              <a:miter lim="800000"/>
              <a:headEnd/>
              <a:tailEnd/>
            </a:ln>
          </p:spPr>
          <p:txBody>
            <a:bodyPr wrap="none" anchor="b"/>
            <a:lstStyle/>
            <a:p>
              <a:pPr lvl="1" algn="r" eaLnBrk="0" hangingPunct="0">
                <a:spcBef>
                  <a:spcPct val="100000"/>
                </a:spcBef>
                <a:spcAft>
                  <a:spcPct val="50000"/>
                </a:spcAft>
              </a:pPr>
              <a:r>
                <a:rPr kumimoji="1" lang="en-US">
                  <a:latin typeface="Arial" charset="0"/>
                  <a:sym typeface="Wingdings" pitchFamily="2" charset="2"/>
                </a:rPr>
                <a:t>Program   </a:t>
              </a:r>
            </a:p>
          </p:txBody>
        </p:sp>
      </p:grpSp>
      <p:grpSp>
        <p:nvGrpSpPr>
          <p:cNvPr id="27656" name="Group 126"/>
          <p:cNvGrpSpPr>
            <a:grpSpLocks/>
          </p:cNvGrpSpPr>
          <p:nvPr/>
        </p:nvGrpSpPr>
        <p:grpSpPr bwMode="auto">
          <a:xfrm>
            <a:off x="2132013" y="5468938"/>
            <a:ext cx="3160712" cy="987425"/>
            <a:chOff x="1369" y="3170"/>
            <a:chExt cx="1991" cy="622"/>
          </a:xfrm>
        </p:grpSpPr>
        <p:sp>
          <p:nvSpPr>
            <p:cNvPr id="27665" name="Rectangle 127"/>
            <p:cNvSpPr>
              <a:spLocks noChangeArrowheads="1"/>
            </p:cNvSpPr>
            <p:nvPr/>
          </p:nvSpPr>
          <p:spPr bwMode="auto">
            <a:xfrm>
              <a:off x="1369" y="3318"/>
              <a:ext cx="1172" cy="112"/>
            </a:xfrm>
            <a:prstGeom prst="rect">
              <a:avLst/>
            </a:prstGeom>
            <a:noFill/>
            <a:ln w="9525">
              <a:noFill/>
              <a:miter lim="800000"/>
              <a:headEnd/>
              <a:tailEnd/>
            </a:ln>
          </p:spPr>
          <p:txBody>
            <a:bodyPr wrap="none" tIns="0" bIns="0">
              <a:spAutoFit/>
            </a:bodyPr>
            <a:lstStyle/>
            <a:p>
              <a:pPr algn="ctr" eaLnBrk="0" hangingPunct="0">
                <a:lnSpc>
                  <a:spcPct val="65000"/>
                </a:lnSpc>
                <a:spcBef>
                  <a:spcPct val="75000"/>
                </a:spcBef>
              </a:pPr>
              <a:r>
                <a:rPr kumimoji="1" lang="en-US">
                  <a:latin typeface="Arial" charset="0"/>
                  <a:sym typeface="Wingdings" pitchFamily="2" charset="2"/>
                </a:rPr>
                <a:t>Why infeasible ?</a:t>
              </a:r>
            </a:p>
          </p:txBody>
        </p:sp>
        <p:sp>
          <p:nvSpPr>
            <p:cNvPr id="27666" name="Rectangle 128"/>
            <p:cNvSpPr>
              <a:spLocks noChangeArrowheads="1"/>
            </p:cNvSpPr>
            <p:nvPr/>
          </p:nvSpPr>
          <p:spPr bwMode="auto">
            <a:xfrm>
              <a:off x="2784" y="3170"/>
              <a:ext cx="116" cy="231"/>
            </a:xfrm>
            <a:prstGeom prst="rect">
              <a:avLst/>
            </a:prstGeom>
            <a:noFill/>
            <a:ln w="9525">
              <a:noFill/>
              <a:miter lim="800000"/>
              <a:headEnd/>
              <a:tailEnd/>
            </a:ln>
          </p:spPr>
          <p:txBody>
            <a:bodyPr wrap="none">
              <a:spAutoFit/>
            </a:bodyPr>
            <a:lstStyle/>
            <a:p>
              <a:endParaRPr kumimoji="1" lang="en-US">
                <a:latin typeface="Arial" charset="0"/>
                <a:sym typeface="Wingdings" pitchFamily="2" charset="2"/>
              </a:endParaRPr>
            </a:p>
          </p:txBody>
        </p:sp>
        <p:sp>
          <p:nvSpPr>
            <p:cNvPr id="27667" name="Rectangle 129"/>
            <p:cNvSpPr>
              <a:spLocks noChangeArrowheads="1"/>
            </p:cNvSpPr>
            <p:nvPr/>
          </p:nvSpPr>
          <p:spPr bwMode="auto">
            <a:xfrm>
              <a:off x="2544" y="3456"/>
              <a:ext cx="816" cy="336"/>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lstStyle/>
            <a:p>
              <a:pPr algn="ctr"/>
              <a:r>
                <a:rPr lang="en-US" i="1">
                  <a:solidFill>
                    <a:schemeClr val="bg1"/>
                  </a:solidFill>
                  <a:latin typeface="Arial" charset="0"/>
                </a:rPr>
                <a:t>Refine</a:t>
              </a:r>
            </a:p>
          </p:txBody>
        </p:sp>
      </p:grpSp>
      <p:sp>
        <p:nvSpPr>
          <p:cNvPr id="27657" name="Rectangle 130"/>
          <p:cNvSpPr>
            <a:spLocks noChangeArrowheads="1"/>
          </p:cNvSpPr>
          <p:nvPr/>
        </p:nvSpPr>
        <p:spPr bwMode="auto">
          <a:xfrm>
            <a:off x="2579688" y="4456113"/>
            <a:ext cx="1295400" cy="533400"/>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lstStyle/>
          <a:p>
            <a:pPr algn="ctr"/>
            <a:r>
              <a:rPr lang="en-US" i="1">
                <a:solidFill>
                  <a:schemeClr val="bg1"/>
                </a:solidFill>
                <a:latin typeface="Arial" charset="0"/>
              </a:rPr>
              <a:t>Abstract</a:t>
            </a:r>
          </a:p>
        </p:txBody>
      </p:sp>
      <p:grpSp>
        <p:nvGrpSpPr>
          <p:cNvPr id="27658" name="Group 131"/>
          <p:cNvGrpSpPr>
            <a:grpSpLocks/>
          </p:cNvGrpSpPr>
          <p:nvPr/>
        </p:nvGrpSpPr>
        <p:grpSpPr bwMode="auto">
          <a:xfrm>
            <a:off x="4027488" y="4456113"/>
            <a:ext cx="4600575" cy="533400"/>
            <a:chOff x="2563" y="2532"/>
            <a:chExt cx="2898" cy="336"/>
          </a:xfrm>
        </p:grpSpPr>
        <p:sp>
          <p:nvSpPr>
            <p:cNvPr id="27662" name="Rectangle 132"/>
            <p:cNvSpPr>
              <a:spLocks noChangeArrowheads="1"/>
            </p:cNvSpPr>
            <p:nvPr/>
          </p:nvSpPr>
          <p:spPr bwMode="auto">
            <a:xfrm>
              <a:off x="4369" y="2545"/>
              <a:ext cx="1092" cy="196"/>
            </a:xfrm>
            <a:prstGeom prst="rect">
              <a:avLst/>
            </a:prstGeom>
            <a:noFill/>
            <a:ln w="9525">
              <a:noFill/>
              <a:miter lim="800000"/>
              <a:headEnd/>
              <a:tailEnd/>
            </a:ln>
          </p:spPr>
          <p:txBody>
            <a:bodyPr wrap="none">
              <a:spAutoFit/>
            </a:bodyPr>
            <a:lstStyle/>
            <a:p>
              <a:pPr algn="ctr" eaLnBrk="0" hangingPunct="0">
                <a:lnSpc>
                  <a:spcPct val="80000"/>
                </a:lnSpc>
                <a:spcBef>
                  <a:spcPct val="80000"/>
                </a:spcBef>
              </a:pPr>
              <a:r>
                <a:rPr kumimoji="1" lang="en-US">
                  <a:latin typeface="Arial" charset="0"/>
                  <a:sym typeface="Wingdings" pitchFamily="2" charset="2"/>
                </a:rPr>
                <a:t>Is model safe ?</a:t>
              </a:r>
            </a:p>
          </p:txBody>
        </p:sp>
        <p:sp>
          <p:nvSpPr>
            <p:cNvPr id="27663" name="AutoShape 133"/>
            <p:cNvSpPr>
              <a:spLocks noChangeArrowheads="1"/>
            </p:cNvSpPr>
            <p:nvPr/>
          </p:nvSpPr>
          <p:spPr bwMode="auto">
            <a:xfrm>
              <a:off x="2563" y="2630"/>
              <a:ext cx="720" cy="96"/>
            </a:xfrm>
            <a:prstGeom prst="rightArrow">
              <a:avLst>
                <a:gd name="adj1" fmla="val 50000"/>
                <a:gd name="adj2" fmla="val 187500"/>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27664" name="Rectangle 134"/>
            <p:cNvSpPr>
              <a:spLocks noChangeArrowheads="1"/>
            </p:cNvSpPr>
            <p:nvPr/>
          </p:nvSpPr>
          <p:spPr bwMode="auto">
            <a:xfrm>
              <a:off x="3420" y="2532"/>
              <a:ext cx="816" cy="336"/>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lstStyle/>
            <a:p>
              <a:pPr algn="ctr"/>
              <a:r>
                <a:rPr lang="en-US" i="1">
                  <a:solidFill>
                    <a:schemeClr val="bg1"/>
                  </a:solidFill>
                  <a:latin typeface="Arial" charset="0"/>
                </a:rPr>
                <a:t>Check</a:t>
              </a:r>
            </a:p>
          </p:txBody>
        </p:sp>
      </p:grpSp>
      <p:sp>
        <p:nvSpPr>
          <p:cNvPr id="27659" name="Rectangle 145"/>
          <p:cNvSpPr>
            <a:spLocks noChangeArrowheads="1"/>
          </p:cNvSpPr>
          <p:nvPr/>
        </p:nvSpPr>
        <p:spPr bwMode="auto">
          <a:xfrm>
            <a:off x="158750" y="4117975"/>
            <a:ext cx="8689975" cy="1063625"/>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27660" name="Rectangle 146"/>
          <p:cNvSpPr>
            <a:spLocks noChangeArrowheads="1"/>
          </p:cNvSpPr>
          <p:nvPr/>
        </p:nvSpPr>
        <p:spPr bwMode="auto">
          <a:xfrm>
            <a:off x="6045200" y="5168900"/>
            <a:ext cx="1625600" cy="538163"/>
          </a:xfrm>
          <a:prstGeom prst="rect">
            <a:avLst/>
          </a:prstGeom>
          <a:solidFill>
            <a:schemeClr val="bg1">
              <a:alpha val="85097"/>
            </a:schemeClr>
          </a:solidFill>
          <a:ln w="28575" algn="ctr">
            <a:noFill/>
            <a:miter lim="800000"/>
            <a:headEnd/>
            <a:tailEnd/>
          </a:ln>
        </p:spPr>
        <p:txBody>
          <a:bodyPr wrap="none" anchor="ctr"/>
          <a:lstStyle/>
          <a:p>
            <a:endParaRPr lang="en-US"/>
          </a:p>
        </p:txBody>
      </p:sp>
      <p:sp>
        <p:nvSpPr>
          <p:cNvPr id="27661" name="Rectangle 148"/>
          <p:cNvSpPr>
            <a:spLocks noChangeArrowheads="1"/>
          </p:cNvSpPr>
          <p:nvPr/>
        </p:nvSpPr>
        <p:spPr bwMode="auto">
          <a:xfrm>
            <a:off x="4335463" y="2090738"/>
            <a:ext cx="4646612" cy="1311275"/>
          </a:xfrm>
          <a:prstGeom prst="rect">
            <a:avLst/>
          </a:prstGeom>
          <a:noFill/>
          <a:ln w="38100">
            <a:solidFill>
              <a:schemeClr val="accent2"/>
            </a:solidFill>
            <a:miter lim="800000"/>
            <a:headEnd/>
            <a:tailEnd/>
          </a:ln>
        </p:spPr>
        <p:txBody>
          <a:bodyPr>
            <a:spAutoFit/>
          </a:bodyPr>
          <a:lstStyle/>
          <a:p>
            <a:pPr marL="342900" indent="-342900">
              <a:spcBef>
                <a:spcPct val="20000"/>
              </a:spcBef>
              <a:buFontTx/>
              <a:buAutoNum type="arabicPeriod"/>
            </a:pPr>
            <a:r>
              <a:rPr lang="en-US" sz="2000" b="1" i="1">
                <a:solidFill>
                  <a:srgbClr val="CC00CC"/>
                </a:solidFill>
                <a:latin typeface="Lucida Sans Unicode" pitchFamily="34" charset="0"/>
              </a:rPr>
              <a:t>What predicates</a:t>
            </a:r>
            <a:r>
              <a:rPr lang="en-US" sz="2000" b="1">
                <a:solidFill>
                  <a:schemeClr val="accent2"/>
                </a:solidFill>
                <a:latin typeface="Lucida Sans Unicode" pitchFamily="34" charset="0"/>
              </a:rPr>
              <a:t> remove trace ?</a:t>
            </a:r>
          </a:p>
          <a:p>
            <a:pPr marL="800100" lvl="1" indent="-342900">
              <a:spcBef>
                <a:spcPct val="20000"/>
              </a:spcBef>
              <a:buFontTx/>
              <a:buChar char="•"/>
            </a:pPr>
            <a:r>
              <a:rPr lang="en-US" sz="2000" b="1">
                <a:solidFill>
                  <a:schemeClr val="accent2"/>
                </a:solidFill>
                <a:latin typeface="Lucida Sans Unicode" pitchFamily="34" charset="0"/>
              </a:rPr>
              <a:t>Make it abstractly infeasible</a:t>
            </a:r>
          </a:p>
          <a:p>
            <a:pPr marL="800100" lvl="1" indent="-342900">
              <a:spcBef>
                <a:spcPct val="20000"/>
              </a:spcBef>
              <a:buFontTx/>
              <a:buChar char="•"/>
            </a:pPr>
            <a:endParaRPr lang="en-US" sz="800" b="1">
              <a:solidFill>
                <a:schemeClr val="accent2"/>
              </a:solidFill>
              <a:latin typeface="Lucida Sans Unicode" pitchFamily="34" charset="0"/>
            </a:endParaRPr>
          </a:p>
          <a:p>
            <a:pPr marL="342900" indent="-342900">
              <a:spcBef>
                <a:spcPct val="20000"/>
              </a:spcBef>
              <a:buFontTx/>
              <a:buAutoNum type="arabicPeriod"/>
            </a:pPr>
            <a:r>
              <a:rPr lang="en-US" sz="2000" b="1" i="1">
                <a:solidFill>
                  <a:srgbClr val="CC00CC"/>
                </a:solidFill>
                <a:latin typeface="Lucida Sans Unicode" pitchFamily="34" charset="0"/>
              </a:rPr>
              <a:t>Where</a:t>
            </a:r>
            <a:r>
              <a:rPr lang="en-US" sz="2000" b="1">
                <a:solidFill>
                  <a:schemeClr val="accent2"/>
                </a:solidFill>
                <a:latin typeface="Lucida Sans Unicode" pitchFamily="34" charset="0"/>
              </a:rPr>
              <a:t> are predicates needed ?</a:t>
            </a:r>
            <a:endParaRPr lang="en-US" sz="2400" b="1">
              <a:solidFill>
                <a:srgbClr val="9595FF"/>
              </a:solidFill>
              <a:latin typeface="Lucida Sans Unicode" pitchFamily="34"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19113" y="750888"/>
            <a:ext cx="8229600" cy="911225"/>
          </a:xfrm>
        </p:spPr>
        <p:txBody>
          <a:bodyPr/>
          <a:lstStyle/>
          <a:p>
            <a:pPr algn="l" eaLnBrk="1" hangingPunct="1"/>
            <a:r>
              <a:rPr lang="en-US" sz="4000" smtClean="0"/>
              <a:t>Plan</a:t>
            </a:r>
          </a:p>
        </p:txBody>
      </p:sp>
      <p:sp>
        <p:nvSpPr>
          <p:cNvPr id="177188" name="Rectangle 36"/>
          <p:cNvSpPr>
            <a:spLocks noGrp="1" noChangeArrowheads="1"/>
          </p:cNvSpPr>
          <p:nvPr>
            <p:ph type="body" sz="half" idx="1"/>
          </p:nvPr>
        </p:nvSpPr>
        <p:spPr>
          <a:xfrm>
            <a:off x="381000" y="1730375"/>
            <a:ext cx="8305800" cy="4759325"/>
          </a:xfrm>
          <a:noFill/>
        </p:spPr>
        <p:txBody>
          <a:bodyPr/>
          <a:lstStyle/>
          <a:p>
            <a:pPr marL="457200" indent="-457200" eaLnBrk="1" hangingPunct="1">
              <a:buFontTx/>
              <a:buAutoNum type="arabicPeriod"/>
            </a:pPr>
            <a:r>
              <a:rPr lang="en-US" sz="3600" smtClean="0"/>
              <a:t>Motivation</a:t>
            </a:r>
          </a:p>
          <a:p>
            <a:pPr marL="457200" indent="-457200" eaLnBrk="1" hangingPunct="1">
              <a:buFontTx/>
              <a:buAutoNum type="arabicPeriod"/>
            </a:pPr>
            <a:endParaRPr lang="en-US" sz="3600" smtClean="0"/>
          </a:p>
          <a:p>
            <a:pPr marL="457200" indent="-457200" eaLnBrk="1" hangingPunct="1">
              <a:buFontTx/>
              <a:buAutoNum type="arabicPeriod"/>
            </a:pPr>
            <a:r>
              <a:rPr lang="en-US" sz="3600" smtClean="0"/>
              <a:t>Refinement using Traces</a:t>
            </a:r>
          </a:p>
          <a:p>
            <a:pPr marL="838200" lvl="1" indent="-381000" eaLnBrk="1" hangingPunct="1">
              <a:buFontTx/>
              <a:buChar char="•"/>
            </a:pPr>
            <a:r>
              <a:rPr lang="en-US" sz="3200" smtClean="0"/>
              <a:t>Simple </a:t>
            </a:r>
          </a:p>
          <a:p>
            <a:pPr marL="838200" lvl="1" indent="-381000" eaLnBrk="1" hangingPunct="1">
              <a:buFontTx/>
              <a:buChar char="•"/>
            </a:pPr>
            <a:r>
              <a:rPr lang="en-US" sz="3200" smtClean="0"/>
              <a:t>Procedure calls</a:t>
            </a:r>
          </a:p>
          <a:p>
            <a:pPr marL="838200" lvl="1" indent="-381000" eaLnBrk="1" hangingPunct="1">
              <a:buFontTx/>
              <a:buChar char="•"/>
            </a:pPr>
            <a:endParaRPr lang="en-US" sz="3200" smtClean="0"/>
          </a:p>
          <a:p>
            <a:pPr marL="457200" indent="-457200" eaLnBrk="1" hangingPunct="1">
              <a:buFontTx/>
              <a:buAutoNum type="arabicPeriod"/>
            </a:pPr>
            <a:r>
              <a:rPr lang="en-US" sz="3600" smtClean="0"/>
              <a:t>Results</a:t>
            </a:r>
            <a:endParaRPr lang="en-US" sz="4000" smtClean="0"/>
          </a:p>
        </p:txBody>
      </p:sp>
      <p:sp>
        <p:nvSpPr>
          <p:cNvPr id="177189" name="Rectangle 37"/>
          <p:cNvSpPr>
            <a:spLocks noChangeArrowheads="1"/>
          </p:cNvSpPr>
          <p:nvPr/>
        </p:nvSpPr>
        <p:spPr bwMode="auto">
          <a:xfrm>
            <a:off x="139700" y="1668463"/>
            <a:ext cx="6065838" cy="1063625"/>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177190" name="Rectangle 38"/>
          <p:cNvSpPr>
            <a:spLocks noChangeArrowheads="1"/>
          </p:cNvSpPr>
          <p:nvPr/>
        </p:nvSpPr>
        <p:spPr bwMode="auto">
          <a:xfrm>
            <a:off x="139700" y="4292600"/>
            <a:ext cx="6065838" cy="2430463"/>
          </a:xfrm>
          <a:prstGeom prst="rect">
            <a:avLst/>
          </a:prstGeom>
          <a:solidFill>
            <a:schemeClr val="bg1">
              <a:alpha val="50195"/>
            </a:schemeClr>
          </a:solidFill>
          <a:ln w="28575" algn="ctr">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1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718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718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718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718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718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71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88" grpId="0" build="p"/>
      <p:bldP spid="177189" grpId="0" animBg="1"/>
      <p:bldP spid="17719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l" eaLnBrk="1" hangingPunct="1"/>
            <a:r>
              <a:rPr lang="en-US" smtClean="0"/>
              <a:t>Trace Formulas</a:t>
            </a:r>
          </a:p>
        </p:txBody>
      </p:sp>
      <p:sp>
        <p:nvSpPr>
          <p:cNvPr id="29699" name="Rectangle 3"/>
          <p:cNvSpPr>
            <a:spLocks noGrp="1" noChangeArrowheads="1"/>
          </p:cNvSpPr>
          <p:nvPr>
            <p:ph type="body" idx="1"/>
          </p:nvPr>
        </p:nvSpPr>
        <p:spPr/>
        <p:txBody>
          <a:bodyPr/>
          <a:lstStyle/>
          <a:p>
            <a:pPr eaLnBrk="1" hangingPunct="1"/>
            <a:r>
              <a:rPr lang="en-US" smtClean="0"/>
              <a:t>A single abstract trace represents infinite number of traces</a:t>
            </a:r>
          </a:p>
          <a:p>
            <a:pPr lvl="1" eaLnBrk="1" hangingPunct="1"/>
            <a:r>
              <a:rPr lang="en-US" smtClean="0"/>
              <a:t>Different loop iterations</a:t>
            </a:r>
          </a:p>
          <a:p>
            <a:pPr lvl="1" eaLnBrk="1" hangingPunct="1"/>
            <a:r>
              <a:rPr lang="en-US" smtClean="0"/>
              <a:t>Different concrete values</a:t>
            </a:r>
          </a:p>
          <a:p>
            <a:pPr eaLnBrk="1" hangingPunct="1"/>
            <a:r>
              <a:rPr lang="en-US" smtClean="0"/>
              <a:t>Solution</a:t>
            </a:r>
          </a:p>
          <a:p>
            <a:pPr lvl="1" eaLnBrk="1" hangingPunct="1"/>
            <a:r>
              <a:rPr lang="en-US" smtClean="0"/>
              <a:t>Only considers concrete traces with the same number of executions</a:t>
            </a:r>
          </a:p>
          <a:p>
            <a:pPr lvl="1" eaLnBrk="1" hangingPunct="1"/>
            <a:r>
              <a:rPr lang="en-US" smtClean="0"/>
              <a:t>Use formulas to represent sets of states</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ChangeArrowheads="1"/>
          </p:cNvSpPr>
          <p:nvPr>
            <p:custDataLst>
              <p:tags r:id="rId1"/>
            </p:custDataLst>
          </p:nvPr>
        </p:nvSpPr>
        <p:spPr bwMode="auto">
          <a:xfrm>
            <a:off x="163513" y="3568700"/>
            <a:ext cx="8153400" cy="828675"/>
          </a:xfrm>
          <a:prstGeom prst="rect">
            <a:avLst/>
          </a:prstGeom>
          <a:solidFill>
            <a:srgbClr val="E3E3F3"/>
          </a:solidFill>
          <a:ln w="9525" algn="ctr">
            <a:noFill/>
            <a:miter lim="800000"/>
            <a:headEnd/>
            <a:tailEnd/>
          </a:ln>
        </p:spPr>
        <p:txBody>
          <a:bodyPr anchor="ctr">
            <a:spAutoFit/>
          </a:bodyPr>
          <a:lstStyle/>
          <a:p>
            <a:endParaRPr lang="en-US"/>
          </a:p>
        </p:txBody>
      </p:sp>
      <p:sp>
        <p:nvSpPr>
          <p:cNvPr id="300035" name="Rectangle 3"/>
          <p:cNvSpPr>
            <a:spLocks noChangeArrowheads="1"/>
          </p:cNvSpPr>
          <p:nvPr>
            <p:custDataLst>
              <p:tags r:id="rId2"/>
            </p:custDataLst>
          </p:nvPr>
        </p:nvSpPr>
        <p:spPr bwMode="auto">
          <a:xfrm>
            <a:off x="171450" y="4445000"/>
            <a:ext cx="8153400" cy="828675"/>
          </a:xfrm>
          <a:prstGeom prst="rect">
            <a:avLst/>
          </a:prstGeom>
          <a:solidFill>
            <a:srgbClr val="E3E3F3"/>
          </a:solidFill>
          <a:ln w="9525" algn="ctr">
            <a:noFill/>
            <a:miter lim="800000"/>
            <a:headEnd/>
            <a:tailEnd/>
          </a:ln>
        </p:spPr>
        <p:txBody>
          <a:bodyPr anchor="ctr">
            <a:spAutoFit/>
          </a:bodyPr>
          <a:lstStyle/>
          <a:p>
            <a:endParaRPr lang="en-US"/>
          </a:p>
        </p:txBody>
      </p:sp>
      <p:sp>
        <p:nvSpPr>
          <p:cNvPr id="300036" name="Rectangle 4"/>
          <p:cNvSpPr>
            <a:spLocks noChangeArrowheads="1"/>
          </p:cNvSpPr>
          <p:nvPr>
            <p:custDataLst>
              <p:tags r:id="rId3"/>
            </p:custDataLst>
          </p:nvPr>
        </p:nvSpPr>
        <p:spPr bwMode="auto">
          <a:xfrm>
            <a:off x="171450" y="5332413"/>
            <a:ext cx="8153400" cy="828675"/>
          </a:xfrm>
          <a:prstGeom prst="rect">
            <a:avLst/>
          </a:prstGeom>
          <a:solidFill>
            <a:srgbClr val="E3E3F3"/>
          </a:solidFill>
          <a:ln w="9525" algn="ctr">
            <a:noFill/>
            <a:miter lim="800000"/>
            <a:headEnd/>
            <a:tailEnd/>
          </a:ln>
        </p:spPr>
        <p:txBody>
          <a:bodyPr anchor="ctr">
            <a:spAutoFit/>
          </a:bodyPr>
          <a:lstStyle/>
          <a:p>
            <a:endParaRPr lang="en-US"/>
          </a:p>
        </p:txBody>
      </p:sp>
      <p:sp>
        <p:nvSpPr>
          <p:cNvPr id="300037" name="Rectangle 5"/>
          <p:cNvSpPr>
            <a:spLocks noChangeArrowheads="1"/>
          </p:cNvSpPr>
          <p:nvPr>
            <p:custDataLst>
              <p:tags r:id="rId4"/>
            </p:custDataLst>
          </p:nvPr>
        </p:nvSpPr>
        <p:spPr bwMode="auto">
          <a:xfrm>
            <a:off x="166688" y="2676525"/>
            <a:ext cx="8153400" cy="828675"/>
          </a:xfrm>
          <a:prstGeom prst="rect">
            <a:avLst/>
          </a:prstGeom>
          <a:solidFill>
            <a:srgbClr val="E3E3F3"/>
          </a:solidFill>
          <a:ln w="9525" algn="ctr">
            <a:noFill/>
            <a:miter lim="800000"/>
            <a:headEnd/>
            <a:tailEnd/>
          </a:ln>
        </p:spPr>
        <p:txBody>
          <a:bodyPr anchor="ctr">
            <a:spAutoFit/>
          </a:bodyPr>
          <a:lstStyle/>
          <a:p>
            <a:endParaRPr lang="en-US"/>
          </a:p>
        </p:txBody>
      </p:sp>
      <p:sp>
        <p:nvSpPr>
          <p:cNvPr id="300038" name="Rectangle 6"/>
          <p:cNvSpPr>
            <a:spLocks noChangeArrowheads="1"/>
          </p:cNvSpPr>
          <p:nvPr>
            <p:custDataLst>
              <p:tags r:id="rId5"/>
            </p:custDataLst>
          </p:nvPr>
        </p:nvSpPr>
        <p:spPr bwMode="auto">
          <a:xfrm>
            <a:off x="152400" y="1600200"/>
            <a:ext cx="8153400" cy="990600"/>
          </a:xfrm>
          <a:prstGeom prst="rect">
            <a:avLst/>
          </a:prstGeom>
          <a:solidFill>
            <a:srgbClr val="E3E3F3"/>
          </a:solidFill>
          <a:ln w="9525" algn="ctr">
            <a:noFill/>
            <a:miter lim="800000"/>
            <a:headEnd/>
            <a:tailEnd/>
          </a:ln>
        </p:spPr>
        <p:txBody>
          <a:bodyPr anchor="ctr">
            <a:spAutoFit/>
          </a:bodyPr>
          <a:lstStyle/>
          <a:p>
            <a:endParaRPr lang="en-US"/>
          </a:p>
        </p:txBody>
      </p:sp>
      <p:sp>
        <p:nvSpPr>
          <p:cNvPr id="30727" name="Rectangle 7"/>
          <p:cNvSpPr>
            <a:spLocks noGrp="1" noChangeArrowheads="1"/>
          </p:cNvSpPr>
          <p:nvPr>
            <p:ph type="title"/>
            <p:custDataLst>
              <p:tags r:id="rId6"/>
            </p:custDataLst>
          </p:nvPr>
        </p:nvSpPr>
        <p:spPr>
          <a:xfrm>
            <a:off x="457200" y="304800"/>
            <a:ext cx="8229600" cy="1143000"/>
          </a:xfrm>
        </p:spPr>
        <p:txBody>
          <a:bodyPr/>
          <a:lstStyle/>
          <a:p>
            <a:pPr eaLnBrk="1" hangingPunct="1"/>
            <a:r>
              <a:rPr lang="en-US" sz="4000" smtClean="0">
                <a:solidFill>
                  <a:schemeClr val="tx1"/>
                </a:solidFill>
              </a:rPr>
              <a:t>Representing</a:t>
            </a:r>
            <a:r>
              <a:rPr lang="en-US" sz="4000" smtClean="0"/>
              <a:t> States </a:t>
            </a:r>
            <a:r>
              <a:rPr lang="en-US" sz="4000" smtClean="0">
                <a:solidFill>
                  <a:schemeClr val="tx1"/>
                </a:solidFill>
              </a:rPr>
              <a:t>as</a:t>
            </a:r>
            <a:r>
              <a:rPr lang="en-US" sz="4000" smtClean="0"/>
              <a:t> </a:t>
            </a:r>
            <a:r>
              <a:rPr lang="en-US" sz="4000" i="1" smtClean="0">
                <a:solidFill>
                  <a:srgbClr val="669900"/>
                </a:solidFill>
              </a:rPr>
              <a:t>Formulas</a:t>
            </a:r>
          </a:p>
        </p:txBody>
      </p:sp>
      <p:sp>
        <p:nvSpPr>
          <p:cNvPr id="300040" name="Rectangle 8"/>
          <p:cNvSpPr>
            <a:spLocks noChangeArrowheads="1"/>
          </p:cNvSpPr>
          <p:nvPr>
            <p:custDataLst>
              <p:tags r:id="rId7"/>
            </p:custDataLst>
          </p:nvPr>
        </p:nvSpPr>
        <p:spPr bwMode="auto">
          <a:xfrm>
            <a:off x="-304800" y="1570038"/>
            <a:ext cx="5076825" cy="914400"/>
          </a:xfrm>
          <a:prstGeom prst="rect">
            <a:avLst/>
          </a:prstGeom>
          <a:noFill/>
          <a:ln w="9525">
            <a:noFill/>
            <a:miter lim="800000"/>
            <a:headEnd/>
            <a:tailEnd/>
          </a:ln>
        </p:spPr>
        <p:txBody>
          <a:bodyPr/>
          <a:lstStyle/>
          <a:p>
            <a:pPr marL="742950" lvl="1" indent="-285750">
              <a:spcBef>
                <a:spcPct val="20000"/>
              </a:spcBef>
            </a:pPr>
            <a:r>
              <a:rPr lang="en-US" sz="3200">
                <a:solidFill>
                  <a:schemeClr val="accent2"/>
                </a:solidFill>
                <a:latin typeface="Lucida Sans Unicode" pitchFamily="34" charset="0"/>
              </a:rPr>
              <a:t>[</a:t>
            </a:r>
            <a:r>
              <a:rPr lang="en-US" sz="3200" b="1" i="1">
                <a:solidFill>
                  <a:srgbClr val="669900"/>
                </a:solidFill>
                <a:latin typeface="Lucida Sans Unicode" pitchFamily="34" charset="0"/>
              </a:rPr>
              <a:t>F</a:t>
            </a:r>
            <a:r>
              <a:rPr lang="en-US" sz="3200">
                <a:solidFill>
                  <a:schemeClr val="accent2"/>
                </a:solidFill>
                <a:latin typeface="Lucida Sans Unicode" pitchFamily="34" charset="0"/>
              </a:rPr>
              <a:t>]</a:t>
            </a:r>
            <a:endParaRPr lang="en-US" sz="2000">
              <a:solidFill>
                <a:schemeClr val="accent2"/>
              </a:solidFill>
              <a:latin typeface="Lucida Sans Unicode" pitchFamily="34" charset="0"/>
            </a:endParaRPr>
          </a:p>
          <a:p>
            <a:pPr marL="742950" lvl="1" indent="-285750">
              <a:spcBef>
                <a:spcPct val="20000"/>
              </a:spcBef>
            </a:pPr>
            <a:r>
              <a:rPr lang="en-US" sz="2000">
                <a:solidFill>
                  <a:schemeClr val="accent2"/>
                </a:solidFill>
                <a:latin typeface="Lucida Sans Unicode" pitchFamily="34" charset="0"/>
              </a:rPr>
              <a:t>states satisfying </a:t>
            </a:r>
            <a:r>
              <a:rPr lang="en-US" sz="2000" b="1" i="1">
                <a:solidFill>
                  <a:srgbClr val="669900"/>
                </a:solidFill>
                <a:latin typeface="Lucida Sans Unicode" pitchFamily="34" charset="0"/>
              </a:rPr>
              <a:t>F  </a:t>
            </a:r>
            <a:r>
              <a:rPr lang="en-US" sz="2000" b="1">
                <a:solidFill>
                  <a:schemeClr val="accent2"/>
                </a:solidFill>
                <a:latin typeface="Lucida Sans Unicode" pitchFamily="34" charset="0"/>
              </a:rPr>
              <a:t>{s | s</a:t>
            </a:r>
            <a:r>
              <a:rPr lang="en-US" sz="2000" b="1" i="1">
                <a:solidFill>
                  <a:srgbClr val="669900"/>
                </a:solidFill>
                <a:latin typeface="Lucida Sans Unicode" pitchFamily="34" charset="0"/>
              </a:rPr>
              <a:t> </a:t>
            </a:r>
            <a:r>
              <a:rPr lang="en-US" sz="2000" b="1">
                <a:solidFill>
                  <a:schemeClr val="accent2"/>
                </a:solidFill>
                <a:latin typeface="msam10" pitchFamily="34" charset="0"/>
                <a:sym typeface="Math B" pitchFamily="2" charset="2"/>
              </a:rPr>
              <a:t></a:t>
            </a:r>
            <a:r>
              <a:rPr lang="en-US" sz="2000" b="1" i="1">
                <a:solidFill>
                  <a:srgbClr val="669900"/>
                </a:solidFill>
                <a:latin typeface="Lucida Sans Unicode" pitchFamily="34" charset="0"/>
              </a:rPr>
              <a:t> F </a:t>
            </a:r>
            <a:r>
              <a:rPr lang="en-US" sz="2000" b="1">
                <a:solidFill>
                  <a:schemeClr val="accent2"/>
                </a:solidFill>
                <a:latin typeface="Lucida Sans Unicode" pitchFamily="34" charset="0"/>
              </a:rPr>
              <a:t>}</a:t>
            </a:r>
          </a:p>
        </p:txBody>
      </p:sp>
      <p:sp>
        <p:nvSpPr>
          <p:cNvPr id="300041" name="Rectangle 9"/>
          <p:cNvSpPr>
            <a:spLocks noChangeArrowheads="1"/>
          </p:cNvSpPr>
          <p:nvPr>
            <p:custDataLst>
              <p:tags r:id="rId8"/>
            </p:custDataLst>
          </p:nvPr>
        </p:nvSpPr>
        <p:spPr bwMode="auto">
          <a:xfrm>
            <a:off x="4267200" y="1570038"/>
            <a:ext cx="4648200" cy="914400"/>
          </a:xfrm>
          <a:prstGeom prst="rect">
            <a:avLst/>
          </a:prstGeom>
          <a:noFill/>
          <a:ln w="9525">
            <a:noFill/>
            <a:miter lim="800000"/>
            <a:headEnd/>
            <a:tailEnd/>
          </a:ln>
        </p:spPr>
        <p:txBody>
          <a:bodyPr/>
          <a:lstStyle/>
          <a:p>
            <a:pPr marL="742950" lvl="1" indent="-285750">
              <a:spcBef>
                <a:spcPct val="20000"/>
              </a:spcBef>
            </a:pPr>
            <a:r>
              <a:rPr lang="en-US" sz="3200" b="1" i="1">
                <a:solidFill>
                  <a:srgbClr val="669900"/>
                </a:solidFill>
                <a:latin typeface="Lucida Sans Unicode" pitchFamily="34" charset="0"/>
              </a:rPr>
              <a:t>F</a:t>
            </a:r>
            <a:endParaRPr lang="en-US" sz="2000">
              <a:solidFill>
                <a:schemeClr val="accent2"/>
              </a:solidFill>
              <a:latin typeface="Lucida Sans Unicode" pitchFamily="34" charset="0"/>
            </a:endParaRPr>
          </a:p>
          <a:p>
            <a:pPr marL="742950" lvl="1" indent="-285750">
              <a:spcBef>
                <a:spcPct val="20000"/>
              </a:spcBef>
            </a:pPr>
            <a:r>
              <a:rPr lang="en-US" sz="2000">
                <a:solidFill>
                  <a:schemeClr val="accent2"/>
                </a:solidFill>
                <a:latin typeface="Lucida Sans Unicode" pitchFamily="34" charset="0"/>
              </a:rPr>
              <a:t>FO formula over prog. vars</a:t>
            </a:r>
            <a:endParaRPr lang="en-US" sz="2000" b="1" i="1">
              <a:solidFill>
                <a:srgbClr val="669900"/>
              </a:solidFill>
              <a:latin typeface="Lucida Sans Unicode" pitchFamily="34" charset="0"/>
            </a:endParaRPr>
          </a:p>
        </p:txBody>
      </p:sp>
      <p:sp>
        <p:nvSpPr>
          <p:cNvPr id="30730" name="Line 10"/>
          <p:cNvSpPr>
            <a:spLocks noChangeShapeType="1"/>
          </p:cNvSpPr>
          <p:nvPr>
            <p:custDataLst>
              <p:tags r:id="rId9"/>
            </p:custDataLst>
          </p:nvPr>
        </p:nvSpPr>
        <p:spPr bwMode="auto">
          <a:xfrm>
            <a:off x="4495800" y="1371600"/>
            <a:ext cx="0" cy="5029200"/>
          </a:xfrm>
          <a:prstGeom prst="line">
            <a:avLst/>
          </a:prstGeom>
          <a:noFill/>
          <a:ln w="38100">
            <a:solidFill>
              <a:schemeClr val="accent2"/>
            </a:solidFill>
            <a:round/>
            <a:headEnd/>
            <a:tailEnd/>
          </a:ln>
        </p:spPr>
        <p:txBody>
          <a:bodyPr>
            <a:spAutoFit/>
          </a:bodyPr>
          <a:lstStyle/>
          <a:p>
            <a:endParaRPr lang="en-US"/>
          </a:p>
        </p:txBody>
      </p:sp>
      <p:sp>
        <p:nvSpPr>
          <p:cNvPr id="300043" name="Rectangle 11"/>
          <p:cNvSpPr>
            <a:spLocks noChangeArrowheads="1"/>
          </p:cNvSpPr>
          <p:nvPr>
            <p:custDataLst>
              <p:tags r:id="rId10"/>
            </p:custDataLst>
          </p:nvPr>
        </p:nvSpPr>
        <p:spPr bwMode="auto">
          <a:xfrm>
            <a:off x="-296863" y="2743200"/>
            <a:ext cx="5076826" cy="914400"/>
          </a:xfrm>
          <a:prstGeom prst="rect">
            <a:avLst/>
          </a:prstGeom>
          <a:noFill/>
          <a:ln w="9525">
            <a:noFill/>
            <a:miter lim="800000"/>
            <a:headEnd/>
            <a:tailEnd/>
          </a:ln>
        </p:spPr>
        <p:txBody>
          <a:bodyPr/>
          <a:lstStyle/>
          <a:p>
            <a:pPr marL="742950" lvl="1" indent="-285750">
              <a:spcBef>
                <a:spcPct val="20000"/>
              </a:spcBef>
            </a:pPr>
            <a:r>
              <a:rPr lang="en-US" sz="3200">
                <a:solidFill>
                  <a:schemeClr val="accent2"/>
                </a:solidFill>
                <a:latin typeface="Lucida Sans Unicode" pitchFamily="34" charset="0"/>
              </a:rPr>
              <a:t>[</a:t>
            </a:r>
            <a:r>
              <a:rPr lang="en-US" sz="3200" b="1" i="1">
                <a:solidFill>
                  <a:srgbClr val="669900"/>
                </a:solidFill>
                <a:latin typeface="Lucida Sans Unicode" pitchFamily="34" charset="0"/>
              </a:rPr>
              <a:t>F</a:t>
            </a:r>
            <a:r>
              <a:rPr lang="en-US" sz="3200" b="1" i="1" baseline="-25000">
                <a:solidFill>
                  <a:srgbClr val="669900"/>
                </a:solidFill>
                <a:latin typeface="Lucida Sans Unicode" pitchFamily="34" charset="0"/>
              </a:rPr>
              <a:t>1</a:t>
            </a:r>
            <a:r>
              <a:rPr lang="en-US" sz="3200">
                <a:solidFill>
                  <a:schemeClr val="accent2"/>
                </a:solidFill>
                <a:latin typeface="Lucida Sans Unicode" pitchFamily="34" charset="0"/>
              </a:rPr>
              <a:t>] </a:t>
            </a:r>
            <a:r>
              <a:rPr lang="en-US" sz="3200">
                <a:solidFill>
                  <a:schemeClr val="accent2"/>
                </a:solidFill>
                <a:latin typeface="cmsy10" pitchFamily="34" charset="0"/>
                <a:sym typeface="Symbol" pitchFamily="18" charset="2"/>
              </a:rPr>
              <a:t></a:t>
            </a:r>
            <a:r>
              <a:rPr lang="en-US" sz="3200">
                <a:solidFill>
                  <a:schemeClr val="accent2"/>
                </a:solidFill>
                <a:latin typeface="cmsy10" pitchFamily="34" charset="0"/>
              </a:rPr>
              <a:t> </a:t>
            </a:r>
            <a:r>
              <a:rPr lang="en-US" sz="3200">
                <a:solidFill>
                  <a:schemeClr val="accent2"/>
                </a:solidFill>
                <a:latin typeface="Lucida Sans Unicode" pitchFamily="34" charset="0"/>
              </a:rPr>
              <a:t>[</a:t>
            </a:r>
            <a:r>
              <a:rPr lang="en-US" sz="3200" b="1" i="1">
                <a:solidFill>
                  <a:srgbClr val="669900"/>
                </a:solidFill>
                <a:latin typeface="Lucida Sans Unicode" pitchFamily="34" charset="0"/>
              </a:rPr>
              <a:t>F</a:t>
            </a:r>
            <a:r>
              <a:rPr lang="en-US" sz="3200" b="1" i="1" baseline="-25000">
                <a:solidFill>
                  <a:srgbClr val="669900"/>
                </a:solidFill>
                <a:latin typeface="Lucida Sans Unicode" pitchFamily="34" charset="0"/>
              </a:rPr>
              <a:t>2</a:t>
            </a:r>
            <a:r>
              <a:rPr lang="en-US" sz="3200">
                <a:solidFill>
                  <a:schemeClr val="accent2"/>
                </a:solidFill>
                <a:latin typeface="Lucida Sans Unicode" pitchFamily="34" charset="0"/>
              </a:rPr>
              <a:t>]</a:t>
            </a:r>
            <a:r>
              <a:rPr lang="en-US" sz="2000">
                <a:solidFill>
                  <a:schemeClr val="accent2"/>
                </a:solidFill>
                <a:latin typeface="Lucida Sans Unicode" pitchFamily="34" charset="0"/>
              </a:rPr>
              <a:t> </a:t>
            </a:r>
            <a:endParaRPr lang="en-US" sz="2000" b="1" i="1">
              <a:solidFill>
                <a:srgbClr val="669900"/>
              </a:solidFill>
              <a:latin typeface="Lucida Sans Unicode" pitchFamily="34" charset="0"/>
            </a:endParaRPr>
          </a:p>
        </p:txBody>
      </p:sp>
      <p:sp>
        <p:nvSpPr>
          <p:cNvPr id="300044" name="Rectangle 12"/>
          <p:cNvSpPr>
            <a:spLocks noChangeArrowheads="1"/>
          </p:cNvSpPr>
          <p:nvPr>
            <p:custDataLst>
              <p:tags r:id="rId11"/>
            </p:custDataLst>
          </p:nvPr>
        </p:nvSpPr>
        <p:spPr bwMode="auto">
          <a:xfrm>
            <a:off x="4275138" y="2743200"/>
            <a:ext cx="4648200" cy="914400"/>
          </a:xfrm>
          <a:prstGeom prst="rect">
            <a:avLst/>
          </a:prstGeom>
          <a:noFill/>
          <a:ln w="9525">
            <a:noFill/>
            <a:miter lim="800000"/>
            <a:headEnd/>
            <a:tailEnd/>
          </a:ln>
        </p:spPr>
        <p:txBody>
          <a:bodyPr/>
          <a:lstStyle/>
          <a:p>
            <a:pPr marL="742950" lvl="1" indent="-285750">
              <a:spcBef>
                <a:spcPct val="20000"/>
              </a:spcBef>
            </a:pPr>
            <a:r>
              <a:rPr lang="en-US" sz="3200" b="1" i="1">
                <a:solidFill>
                  <a:srgbClr val="669900"/>
                </a:solidFill>
                <a:latin typeface="Lucida Sans Unicode" pitchFamily="34" charset="0"/>
              </a:rPr>
              <a:t>F</a:t>
            </a:r>
            <a:r>
              <a:rPr lang="en-US" sz="3200" b="1" i="1" baseline="-25000">
                <a:solidFill>
                  <a:srgbClr val="669900"/>
                </a:solidFill>
                <a:latin typeface="Lucida Sans Unicode" pitchFamily="34" charset="0"/>
              </a:rPr>
              <a:t>1</a:t>
            </a:r>
            <a:r>
              <a:rPr lang="en-US" sz="3200" b="1" i="1">
                <a:solidFill>
                  <a:srgbClr val="669900"/>
                </a:solidFill>
                <a:latin typeface="Lucida Sans Unicode" pitchFamily="34" charset="0"/>
              </a:rPr>
              <a:t> </a:t>
            </a:r>
            <a:r>
              <a:rPr lang="en-US" sz="3200">
                <a:solidFill>
                  <a:schemeClr val="accent2"/>
                </a:solidFill>
                <a:latin typeface="cmsy10" pitchFamily="34" charset="0"/>
                <a:sym typeface="Symbol" pitchFamily="18" charset="2"/>
              </a:rPr>
              <a:t></a:t>
            </a:r>
            <a:r>
              <a:rPr lang="en-US" sz="3200" b="1">
                <a:solidFill>
                  <a:srgbClr val="669900"/>
                </a:solidFill>
                <a:latin typeface="Lucida Sans Unicode" pitchFamily="34" charset="0"/>
              </a:rPr>
              <a:t> </a:t>
            </a:r>
            <a:r>
              <a:rPr lang="en-US" sz="3200" b="1" i="1">
                <a:solidFill>
                  <a:srgbClr val="669900"/>
                </a:solidFill>
                <a:latin typeface="Lucida Sans Unicode" pitchFamily="34" charset="0"/>
              </a:rPr>
              <a:t>F</a:t>
            </a:r>
            <a:r>
              <a:rPr lang="en-US" sz="3200" b="1" i="1" baseline="-25000">
                <a:solidFill>
                  <a:srgbClr val="669900"/>
                </a:solidFill>
                <a:latin typeface="Lucida Sans Unicode" pitchFamily="34" charset="0"/>
              </a:rPr>
              <a:t>2</a:t>
            </a:r>
            <a:endParaRPr lang="en-US" sz="2000" b="1" i="1" baseline="-25000">
              <a:solidFill>
                <a:srgbClr val="669900"/>
              </a:solidFill>
              <a:latin typeface="Lucida Sans Unicode" pitchFamily="34" charset="0"/>
            </a:endParaRPr>
          </a:p>
        </p:txBody>
      </p:sp>
      <p:sp>
        <p:nvSpPr>
          <p:cNvPr id="300045" name="Rectangle 13"/>
          <p:cNvSpPr>
            <a:spLocks noChangeArrowheads="1"/>
          </p:cNvSpPr>
          <p:nvPr>
            <p:custDataLst>
              <p:tags r:id="rId12"/>
            </p:custDataLst>
          </p:nvPr>
        </p:nvSpPr>
        <p:spPr bwMode="auto">
          <a:xfrm>
            <a:off x="-265113" y="3594100"/>
            <a:ext cx="5076826" cy="914400"/>
          </a:xfrm>
          <a:prstGeom prst="rect">
            <a:avLst/>
          </a:prstGeom>
          <a:noFill/>
          <a:ln w="9525">
            <a:noFill/>
            <a:miter lim="800000"/>
            <a:headEnd/>
            <a:tailEnd/>
          </a:ln>
        </p:spPr>
        <p:txBody>
          <a:bodyPr/>
          <a:lstStyle/>
          <a:p>
            <a:pPr marL="742950" lvl="1" indent="-285750">
              <a:spcBef>
                <a:spcPct val="20000"/>
              </a:spcBef>
            </a:pPr>
            <a:r>
              <a:rPr lang="en-US" sz="3200">
                <a:solidFill>
                  <a:schemeClr val="accent2"/>
                </a:solidFill>
                <a:latin typeface="Lucida Sans Unicode" pitchFamily="34" charset="0"/>
              </a:rPr>
              <a:t>[</a:t>
            </a:r>
            <a:r>
              <a:rPr lang="en-US" sz="3200" b="1" i="1">
                <a:solidFill>
                  <a:srgbClr val="669900"/>
                </a:solidFill>
                <a:latin typeface="Lucida Sans Unicode" pitchFamily="34" charset="0"/>
              </a:rPr>
              <a:t>F</a:t>
            </a:r>
            <a:r>
              <a:rPr lang="en-US" sz="3200" b="1" i="1" baseline="-25000">
                <a:solidFill>
                  <a:srgbClr val="669900"/>
                </a:solidFill>
                <a:latin typeface="Lucida Sans Unicode" pitchFamily="34" charset="0"/>
              </a:rPr>
              <a:t>1</a:t>
            </a:r>
            <a:r>
              <a:rPr lang="en-US" sz="3200">
                <a:solidFill>
                  <a:schemeClr val="accent2"/>
                </a:solidFill>
                <a:latin typeface="Lucida Sans Unicode" pitchFamily="34" charset="0"/>
              </a:rPr>
              <a:t>] </a:t>
            </a:r>
            <a:r>
              <a:rPr lang="en-US" sz="3200">
                <a:solidFill>
                  <a:schemeClr val="accent2"/>
                </a:solidFill>
                <a:latin typeface="cmsy10" pitchFamily="34" charset="0"/>
                <a:sym typeface="Symbol" pitchFamily="18" charset="2"/>
              </a:rPr>
              <a:t></a:t>
            </a:r>
            <a:r>
              <a:rPr lang="en-US" sz="3200">
                <a:solidFill>
                  <a:schemeClr val="accent2"/>
                </a:solidFill>
                <a:latin typeface="cmsy10" pitchFamily="34" charset="0"/>
              </a:rPr>
              <a:t> </a:t>
            </a:r>
            <a:r>
              <a:rPr lang="en-US" sz="3200">
                <a:solidFill>
                  <a:schemeClr val="accent2"/>
                </a:solidFill>
                <a:latin typeface="Lucida Sans Unicode" pitchFamily="34" charset="0"/>
              </a:rPr>
              <a:t>[</a:t>
            </a:r>
            <a:r>
              <a:rPr lang="en-US" sz="3200" b="1" i="1">
                <a:solidFill>
                  <a:srgbClr val="669900"/>
                </a:solidFill>
                <a:latin typeface="Lucida Sans Unicode" pitchFamily="34" charset="0"/>
              </a:rPr>
              <a:t>F</a:t>
            </a:r>
            <a:r>
              <a:rPr lang="en-US" sz="3200" b="1" i="1" baseline="-25000">
                <a:solidFill>
                  <a:srgbClr val="669900"/>
                </a:solidFill>
                <a:latin typeface="Lucida Sans Unicode" pitchFamily="34" charset="0"/>
              </a:rPr>
              <a:t>2</a:t>
            </a:r>
            <a:r>
              <a:rPr lang="en-US" sz="3200">
                <a:solidFill>
                  <a:schemeClr val="accent2"/>
                </a:solidFill>
                <a:latin typeface="Lucida Sans Unicode" pitchFamily="34" charset="0"/>
              </a:rPr>
              <a:t>]</a:t>
            </a:r>
            <a:r>
              <a:rPr lang="en-US" sz="2000">
                <a:solidFill>
                  <a:schemeClr val="accent2"/>
                </a:solidFill>
                <a:latin typeface="Lucida Sans Unicode" pitchFamily="34" charset="0"/>
              </a:rPr>
              <a:t> </a:t>
            </a:r>
            <a:endParaRPr lang="en-US" sz="2000" b="1" i="1">
              <a:solidFill>
                <a:srgbClr val="669900"/>
              </a:solidFill>
              <a:latin typeface="Lucida Sans Unicode" pitchFamily="34" charset="0"/>
            </a:endParaRPr>
          </a:p>
        </p:txBody>
      </p:sp>
      <p:sp>
        <p:nvSpPr>
          <p:cNvPr id="300046" name="Rectangle 14"/>
          <p:cNvSpPr>
            <a:spLocks noChangeArrowheads="1"/>
          </p:cNvSpPr>
          <p:nvPr>
            <p:custDataLst>
              <p:tags r:id="rId13"/>
            </p:custDataLst>
          </p:nvPr>
        </p:nvSpPr>
        <p:spPr bwMode="auto">
          <a:xfrm>
            <a:off x="4306888" y="3594100"/>
            <a:ext cx="4648200" cy="914400"/>
          </a:xfrm>
          <a:prstGeom prst="rect">
            <a:avLst/>
          </a:prstGeom>
          <a:noFill/>
          <a:ln w="9525">
            <a:noFill/>
            <a:miter lim="800000"/>
            <a:headEnd/>
            <a:tailEnd/>
          </a:ln>
        </p:spPr>
        <p:txBody>
          <a:bodyPr/>
          <a:lstStyle/>
          <a:p>
            <a:pPr marL="742950" lvl="1" indent="-285750">
              <a:spcBef>
                <a:spcPct val="20000"/>
              </a:spcBef>
            </a:pPr>
            <a:r>
              <a:rPr lang="en-US" sz="3200" b="1" i="1">
                <a:solidFill>
                  <a:srgbClr val="669900"/>
                </a:solidFill>
                <a:latin typeface="Lucida Sans Unicode" pitchFamily="34" charset="0"/>
              </a:rPr>
              <a:t>F</a:t>
            </a:r>
            <a:r>
              <a:rPr lang="en-US" sz="3200" b="1" i="1" baseline="-25000">
                <a:solidFill>
                  <a:srgbClr val="669900"/>
                </a:solidFill>
                <a:latin typeface="Lucida Sans Unicode" pitchFamily="34" charset="0"/>
              </a:rPr>
              <a:t>1 </a:t>
            </a:r>
            <a:r>
              <a:rPr lang="en-US" sz="3200" b="1">
                <a:solidFill>
                  <a:srgbClr val="669900"/>
                </a:solidFill>
                <a:latin typeface="cmsy10" pitchFamily="34" charset="0"/>
                <a:sym typeface="Symbol" pitchFamily="18" charset="2"/>
              </a:rPr>
              <a:t></a:t>
            </a:r>
            <a:r>
              <a:rPr lang="en-US" sz="3200" b="1">
                <a:solidFill>
                  <a:srgbClr val="669900"/>
                </a:solidFill>
                <a:latin typeface="Lucida Sans Unicode" pitchFamily="34" charset="0"/>
              </a:rPr>
              <a:t> </a:t>
            </a:r>
            <a:r>
              <a:rPr lang="en-US" sz="3200" b="1" i="1">
                <a:solidFill>
                  <a:srgbClr val="669900"/>
                </a:solidFill>
                <a:latin typeface="Lucida Sans Unicode" pitchFamily="34" charset="0"/>
              </a:rPr>
              <a:t>F</a:t>
            </a:r>
            <a:r>
              <a:rPr lang="en-US" sz="3200" b="1" i="1" baseline="-25000">
                <a:solidFill>
                  <a:srgbClr val="669900"/>
                </a:solidFill>
                <a:latin typeface="Lucida Sans Unicode" pitchFamily="34" charset="0"/>
              </a:rPr>
              <a:t>2</a:t>
            </a:r>
            <a:endParaRPr lang="en-US" sz="2000" b="1" i="1" baseline="-25000">
              <a:solidFill>
                <a:srgbClr val="669900"/>
              </a:solidFill>
              <a:latin typeface="Lucida Sans Unicode" pitchFamily="34" charset="0"/>
            </a:endParaRPr>
          </a:p>
        </p:txBody>
      </p:sp>
      <p:sp>
        <p:nvSpPr>
          <p:cNvPr id="300047" name="Rectangle 15"/>
          <p:cNvSpPr>
            <a:spLocks noChangeArrowheads="1"/>
          </p:cNvSpPr>
          <p:nvPr>
            <p:custDataLst>
              <p:tags r:id="rId14"/>
            </p:custDataLst>
          </p:nvPr>
        </p:nvSpPr>
        <p:spPr bwMode="auto">
          <a:xfrm>
            <a:off x="-268288" y="4473575"/>
            <a:ext cx="5076826" cy="914400"/>
          </a:xfrm>
          <a:prstGeom prst="rect">
            <a:avLst/>
          </a:prstGeom>
          <a:noFill/>
          <a:ln w="9525">
            <a:noFill/>
            <a:miter lim="800000"/>
            <a:headEnd/>
            <a:tailEnd/>
          </a:ln>
        </p:spPr>
        <p:txBody>
          <a:bodyPr/>
          <a:lstStyle/>
          <a:p>
            <a:pPr marL="742950" lvl="1" indent="-285750">
              <a:spcBef>
                <a:spcPct val="20000"/>
              </a:spcBef>
            </a:pPr>
            <a:r>
              <a:rPr lang="en-US" sz="3200">
                <a:solidFill>
                  <a:schemeClr val="accent2"/>
                </a:solidFill>
                <a:latin typeface="Lucida Sans Unicode" pitchFamily="34" charset="0"/>
              </a:rPr>
              <a:t>[</a:t>
            </a:r>
            <a:r>
              <a:rPr lang="en-US" sz="3200" b="1" i="1">
                <a:solidFill>
                  <a:srgbClr val="669900"/>
                </a:solidFill>
                <a:latin typeface="Lucida Sans Unicode" pitchFamily="34" charset="0"/>
              </a:rPr>
              <a:t>F</a:t>
            </a:r>
            <a:r>
              <a:rPr lang="en-US" sz="3200">
                <a:solidFill>
                  <a:schemeClr val="accent2"/>
                </a:solidFill>
                <a:latin typeface="Lucida Sans Unicode" pitchFamily="34" charset="0"/>
              </a:rPr>
              <a:t>]</a:t>
            </a:r>
            <a:endParaRPr lang="en-US" sz="2000" b="1" i="1">
              <a:solidFill>
                <a:srgbClr val="669900"/>
              </a:solidFill>
              <a:latin typeface="Lucida Sans Unicode" pitchFamily="34" charset="0"/>
            </a:endParaRPr>
          </a:p>
        </p:txBody>
      </p:sp>
      <p:sp>
        <p:nvSpPr>
          <p:cNvPr id="300048" name="Rectangle 16"/>
          <p:cNvSpPr>
            <a:spLocks noChangeArrowheads="1"/>
          </p:cNvSpPr>
          <p:nvPr>
            <p:custDataLst>
              <p:tags r:id="rId15"/>
            </p:custDataLst>
          </p:nvPr>
        </p:nvSpPr>
        <p:spPr bwMode="auto">
          <a:xfrm>
            <a:off x="4303713" y="4473575"/>
            <a:ext cx="4648200" cy="914400"/>
          </a:xfrm>
          <a:prstGeom prst="rect">
            <a:avLst/>
          </a:prstGeom>
          <a:noFill/>
          <a:ln w="9525">
            <a:noFill/>
            <a:miter lim="800000"/>
            <a:headEnd/>
            <a:tailEnd/>
          </a:ln>
        </p:spPr>
        <p:txBody>
          <a:bodyPr/>
          <a:lstStyle/>
          <a:p>
            <a:pPr marL="742950" lvl="1" indent="-285750">
              <a:spcBef>
                <a:spcPct val="20000"/>
              </a:spcBef>
            </a:pPr>
            <a:r>
              <a:rPr lang="en-US" sz="3200" b="1" i="1">
                <a:solidFill>
                  <a:srgbClr val="669900"/>
                </a:solidFill>
                <a:latin typeface="cmsy10" pitchFamily="34" charset="0"/>
                <a:sym typeface="Symbol" pitchFamily="18" charset="2"/>
              </a:rPr>
              <a:t></a:t>
            </a:r>
            <a:r>
              <a:rPr lang="en-US" sz="3200" b="1" i="1">
                <a:solidFill>
                  <a:srgbClr val="669900"/>
                </a:solidFill>
                <a:latin typeface="cmsy10" pitchFamily="34" charset="0"/>
              </a:rPr>
              <a:t> </a:t>
            </a:r>
            <a:r>
              <a:rPr lang="en-US" sz="3200" b="1" i="1">
                <a:solidFill>
                  <a:srgbClr val="669900"/>
                </a:solidFill>
                <a:latin typeface="Lucida Sans Unicode" pitchFamily="34" charset="0"/>
              </a:rPr>
              <a:t>F </a:t>
            </a:r>
            <a:endParaRPr lang="en-US" sz="2000" b="1" i="1" baseline="-25000">
              <a:solidFill>
                <a:srgbClr val="669900"/>
              </a:solidFill>
              <a:latin typeface="Lucida Sans Unicode" pitchFamily="34" charset="0"/>
            </a:endParaRPr>
          </a:p>
        </p:txBody>
      </p:sp>
      <p:sp>
        <p:nvSpPr>
          <p:cNvPr id="300049" name="Line 17"/>
          <p:cNvSpPr>
            <a:spLocks noChangeShapeType="1"/>
          </p:cNvSpPr>
          <p:nvPr>
            <p:custDataLst>
              <p:tags r:id="rId16"/>
            </p:custDataLst>
          </p:nvPr>
        </p:nvSpPr>
        <p:spPr bwMode="auto">
          <a:xfrm>
            <a:off x="314325" y="4545013"/>
            <a:ext cx="533400" cy="0"/>
          </a:xfrm>
          <a:prstGeom prst="line">
            <a:avLst/>
          </a:prstGeom>
          <a:noFill/>
          <a:ln w="28575">
            <a:solidFill>
              <a:schemeClr val="tx1"/>
            </a:solidFill>
            <a:round/>
            <a:headEnd/>
            <a:tailEnd/>
          </a:ln>
        </p:spPr>
        <p:txBody>
          <a:bodyPr>
            <a:spAutoFit/>
          </a:bodyPr>
          <a:lstStyle/>
          <a:p>
            <a:endParaRPr lang="en-US"/>
          </a:p>
        </p:txBody>
      </p:sp>
      <p:sp>
        <p:nvSpPr>
          <p:cNvPr id="300050" name="Rectangle 18"/>
          <p:cNvSpPr>
            <a:spLocks noChangeArrowheads="1"/>
          </p:cNvSpPr>
          <p:nvPr>
            <p:custDataLst>
              <p:tags r:id="rId17"/>
            </p:custDataLst>
          </p:nvPr>
        </p:nvSpPr>
        <p:spPr bwMode="auto">
          <a:xfrm>
            <a:off x="-277813" y="5367338"/>
            <a:ext cx="5076826" cy="914400"/>
          </a:xfrm>
          <a:prstGeom prst="rect">
            <a:avLst/>
          </a:prstGeom>
          <a:noFill/>
          <a:ln w="9525">
            <a:noFill/>
            <a:miter lim="800000"/>
            <a:headEnd/>
            <a:tailEnd/>
          </a:ln>
        </p:spPr>
        <p:txBody>
          <a:bodyPr/>
          <a:lstStyle/>
          <a:p>
            <a:pPr marL="742950" lvl="1" indent="-285750">
              <a:spcBef>
                <a:spcPct val="20000"/>
              </a:spcBef>
            </a:pPr>
            <a:r>
              <a:rPr lang="en-US" sz="3200">
                <a:solidFill>
                  <a:schemeClr val="accent2"/>
                </a:solidFill>
                <a:latin typeface="Lucida Sans Unicode" pitchFamily="34" charset="0"/>
              </a:rPr>
              <a:t>[</a:t>
            </a:r>
            <a:r>
              <a:rPr lang="en-US" sz="3200" b="1" i="1">
                <a:solidFill>
                  <a:srgbClr val="669900"/>
                </a:solidFill>
                <a:latin typeface="Lucida Sans Unicode" pitchFamily="34" charset="0"/>
              </a:rPr>
              <a:t>F</a:t>
            </a:r>
            <a:r>
              <a:rPr lang="en-US" sz="3200" b="1" i="1" baseline="-25000">
                <a:solidFill>
                  <a:srgbClr val="669900"/>
                </a:solidFill>
                <a:latin typeface="Lucida Sans Unicode" pitchFamily="34" charset="0"/>
              </a:rPr>
              <a:t>1</a:t>
            </a:r>
            <a:r>
              <a:rPr lang="en-US" sz="3200">
                <a:solidFill>
                  <a:schemeClr val="accent2"/>
                </a:solidFill>
                <a:latin typeface="Lucida Sans Unicode" pitchFamily="34" charset="0"/>
              </a:rPr>
              <a:t>] </a:t>
            </a:r>
            <a:r>
              <a:rPr lang="en-US" sz="3200">
                <a:solidFill>
                  <a:schemeClr val="accent2"/>
                </a:solidFill>
                <a:latin typeface="cmsy10" pitchFamily="34" charset="0"/>
                <a:sym typeface="Symbol" pitchFamily="18" charset="2"/>
              </a:rPr>
              <a:t></a:t>
            </a:r>
            <a:r>
              <a:rPr lang="en-US" sz="3200">
                <a:solidFill>
                  <a:schemeClr val="accent2"/>
                </a:solidFill>
                <a:latin typeface="cmsy10" pitchFamily="34" charset="0"/>
              </a:rPr>
              <a:t> </a:t>
            </a:r>
            <a:r>
              <a:rPr lang="en-US" sz="3200">
                <a:solidFill>
                  <a:schemeClr val="accent2"/>
                </a:solidFill>
                <a:latin typeface="Lucida Sans Unicode" pitchFamily="34" charset="0"/>
              </a:rPr>
              <a:t>[</a:t>
            </a:r>
            <a:r>
              <a:rPr lang="en-US" sz="3200" b="1" i="1">
                <a:solidFill>
                  <a:srgbClr val="669900"/>
                </a:solidFill>
                <a:latin typeface="Lucida Sans Unicode" pitchFamily="34" charset="0"/>
              </a:rPr>
              <a:t>F</a:t>
            </a:r>
            <a:r>
              <a:rPr lang="en-US" sz="3200" b="1" i="1" baseline="-25000">
                <a:solidFill>
                  <a:srgbClr val="669900"/>
                </a:solidFill>
                <a:latin typeface="Lucida Sans Unicode" pitchFamily="34" charset="0"/>
              </a:rPr>
              <a:t>2</a:t>
            </a:r>
            <a:r>
              <a:rPr lang="en-US" sz="3200">
                <a:solidFill>
                  <a:schemeClr val="accent2"/>
                </a:solidFill>
                <a:latin typeface="Lucida Sans Unicode" pitchFamily="34" charset="0"/>
              </a:rPr>
              <a:t>]</a:t>
            </a:r>
            <a:r>
              <a:rPr lang="en-US" sz="2000">
                <a:solidFill>
                  <a:schemeClr val="accent2"/>
                </a:solidFill>
                <a:latin typeface="Lucida Sans Unicode" pitchFamily="34" charset="0"/>
              </a:rPr>
              <a:t> </a:t>
            </a:r>
            <a:endParaRPr lang="en-US" sz="2000" b="1" i="1">
              <a:solidFill>
                <a:srgbClr val="669900"/>
              </a:solidFill>
              <a:latin typeface="Lucida Sans Unicode" pitchFamily="34" charset="0"/>
            </a:endParaRPr>
          </a:p>
        </p:txBody>
      </p:sp>
      <p:sp>
        <p:nvSpPr>
          <p:cNvPr id="300051" name="Rectangle 19"/>
          <p:cNvSpPr>
            <a:spLocks noChangeArrowheads="1"/>
          </p:cNvSpPr>
          <p:nvPr>
            <p:custDataLst>
              <p:tags r:id="rId18"/>
            </p:custDataLst>
          </p:nvPr>
        </p:nvSpPr>
        <p:spPr bwMode="auto">
          <a:xfrm>
            <a:off x="4216400" y="5367338"/>
            <a:ext cx="3556000" cy="854075"/>
          </a:xfrm>
          <a:prstGeom prst="rect">
            <a:avLst/>
          </a:prstGeom>
          <a:noFill/>
          <a:ln w="9525">
            <a:noFill/>
            <a:miter lim="800000"/>
            <a:headEnd/>
            <a:tailEnd/>
          </a:ln>
        </p:spPr>
        <p:txBody>
          <a:bodyPr/>
          <a:lstStyle/>
          <a:p>
            <a:pPr marL="742950" lvl="1" indent="-285750">
              <a:spcBef>
                <a:spcPct val="20000"/>
              </a:spcBef>
            </a:pPr>
            <a:r>
              <a:rPr lang="en-US" sz="3200" b="1" i="1">
                <a:solidFill>
                  <a:srgbClr val="669900"/>
                </a:solidFill>
                <a:latin typeface="Lucida Sans Unicode" pitchFamily="34" charset="0"/>
              </a:rPr>
              <a:t>F</a:t>
            </a:r>
            <a:r>
              <a:rPr lang="en-US" sz="3200" b="1" i="1" baseline="-25000">
                <a:solidFill>
                  <a:srgbClr val="669900"/>
                </a:solidFill>
                <a:latin typeface="Lucida Sans Unicode" pitchFamily="34" charset="0"/>
              </a:rPr>
              <a:t>1 </a:t>
            </a:r>
            <a:r>
              <a:rPr lang="en-US" sz="3200" b="1" i="1">
                <a:solidFill>
                  <a:srgbClr val="669900"/>
                </a:solidFill>
                <a:latin typeface="Lucida Sans Unicode" pitchFamily="34" charset="0"/>
              </a:rPr>
              <a:t> </a:t>
            </a:r>
            <a:r>
              <a:rPr lang="en-US" sz="3200">
                <a:solidFill>
                  <a:schemeClr val="accent2"/>
                </a:solidFill>
                <a:latin typeface="Lucida Sans Unicode" pitchFamily="34" charset="0"/>
              </a:rPr>
              <a:t>implies</a:t>
            </a:r>
            <a:r>
              <a:rPr lang="en-US" sz="3200" b="1" i="1">
                <a:solidFill>
                  <a:srgbClr val="669900"/>
                </a:solidFill>
                <a:latin typeface="Lucida Sans Unicode" pitchFamily="34" charset="0"/>
              </a:rPr>
              <a:t> F</a:t>
            </a:r>
            <a:r>
              <a:rPr lang="en-US" sz="3200" b="1" i="1" baseline="-25000">
                <a:solidFill>
                  <a:srgbClr val="669900"/>
                </a:solidFill>
                <a:latin typeface="Lucida Sans Unicode" pitchFamily="34" charset="0"/>
              </a:rPr>
              <a:t>2</a:t>
            </a:r>
            <a:endParaRPr lang="en-US" sz="2000" b="1" i="1" baseline="-25000">
              <a:solidFill>
                <a:srgbClr val="669900"/>
              </a:solidFill>
              <a:latin typeface="Lucida Sans Unicode" pitchFamily="34" charset="0"/>
            </a:endParaRPr>
          </a:p>
        </p:txBody>
      </p:sp>
      <p:sp>
        <p:nvSpPr>
          <p:cNvPr id="300052" name="Rectangle 20"/>
          <p:cNvSpPr>
            <a:spLocks noChangeArrowheads="1"/>
          </p:cNvSpPr>
          <p:nvPr>
            <p:custDataLst>
              <p:tags r:id="rId19"/>
            </p:custDataLst>
          </p:nvPr>
        </p:nvSpPr>
        <p:spPr bwMode="auto">
          <a:xfrm>
            <a:off x="4191000" y="6172200"/>
            <a:ext cx="4953000" cy="914400"/>
          </a:xfrm>
          <a:prstGeom prst="rect">
            <a:avLst/>
          </a:prstGeom>
          <a:noFill/>
          <a:ln w="9525">
            <a:noFill/>
            <a:miter lim="800000"/>
            <a:headEnd/>
            <a:tailEnd/>
          </a:ln>
        </p:spPr>
        <p:txBody>
          <a:bodyPr/>
          <a:lstStyle/>
          <a:p>
            <a:pPr marL="742950" lvl="1" indent="-285750">
              <a:spcBef>
                <a:spcPct val="20000"/>
              </a:spcBef>
            </a:pPr>
            <a:r>
              <a:rPr lang="en-US" sz="2400">
                <a:solidFill>
                  <a:schemeClr val="accent2"/>
                </a:solidFill>
                <a:latin typeface="Lucida Sans Unicode" pitchFamily="34" charset="0"/>
              </a:rPr>
              <a:t>i.e.</a:t>
            </a:r>
            <a:r>
              <a:rPr lang="en-US" sz="2400" b="1" i="1">
                <a:solidFill>
                  <a:srgbClr val="669900"/>
                </a:solidFill>
                <a:latin typeface="Lucida Sans Unicode" pitchFamily="34" charset="0"/>
              </a:rPr>
              <a:t> F</a:t>
            </a:r>
            <a:r>
              <a:rPr lang="en-US" sz="2400" b="1" i="1" baseline="-25000">
                <a:solidFill>
                  <a:srgbClr val="669900"/>
                </a:solidFill>
                <a:latin typeface="Lucida Sans Unicode" pitchFamily="34" charset="0"/>
              </a:rPr>
              <a:t>1</a:t>
            </a:r>
            <a:r>
              <a:rPr lang="en-US" sz="2400">
                <a:solidFill>
                  <a:schemeClr val="accent2"/>
                </a:solidFill>
                <a:latin typeface="cmsy10" pitchFamily="34" charset="0"/>
                <a:sym typeface="Symbol" pitchFamily="18" charset="2"/>
              </a:rPr>
              <a:t>  </a:t>
            </a:r>
            <a:r>
              <a:rPr lang="en-US" sz="2400" b="1" i="1">
                <a:solidFill>
                  <a:srgbClr val="669900"/>
                </a:solidFill>
                <a:latin typeface="cmsy10" pitchFamily="34" charset="0"/>
                <a:sym typeface="Symbol" pitchFamily="18" charset="2"/>
              </a:rPr>
              <a:t></a:t>
            </a:r>
            <a:r>
              <a:rPr lang="en-US" sz="2400" b="1" i="1">
                <a:solidFill>
                  <a:srgbClr val="669900"/>
                </a:solidFill>
                <a:latin typeface="cmsy10" pitchFamily="34" charset="0"/>
              </a:rPr>
              <a:t> </a:t>
            </a:r>
            <a:r>
              <a:rPr lang="en-US" sz="2400" b="1" i="1">
                <a:solidFill>
                  <a:srgbClr val="669900"/>
                </a:solidFill>
                <a:latin typeface="Lucida Sans Unicode" pitchFamily="34" charset="0"/>
              </a:rPr>
              <a:t>F</a:t>
            </a:r>
            <a:r>
              <a:rPr lang="en-US" sz="2400" b="1" i="1" baseline="-25000">
                <a:solidFill>
                  <a:srgbClr val="669900"/>
                </a:solidFill>
                <a:latin typeface="Lucida Sans Unicode" pitchFamily="34" charset="0"/>
              </a:rPr>
              <a:t>2  </a:t>
            </a:r>
            <a:r>
              <a:rPr lang="en-US" sz="2400">
                <a:solidFill>
                  <a:schemeClr val="accent2"/>
                </a:solidFill>
                <a:latin typeface="Lucida Sans Unicode" pitchFamily="34" charset="0"/>
              </a:rPr>
              <a:t>unsatisfiable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00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00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0038"/>
                                        </p:tgtEl>
                                        <p:attrNameLst>
                                          <p:attrName>style.visibility</p:attrName>
                                        </p:attrNameLst>
                                      </p:cBhvr>
                                      <p:to>
                                        <p:strVal val="visible"/>
                                      </p:to>
                                    </p:set>
                                  </p:childTnLst>
                                  <p:subTnLst>
                                    <p:set>
                                      <p:cBhvr override="childStyle">
                                        <p:cTn dur="1" fill="hold" display="0" masterRel="nextClick" afterEffect="1"/>
                                        <p:tgtEl>
                                          <p:spTgt spid="300038"/>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00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004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0037"/>
                                        </p:tgtEl>
                                        <p:attrNameLst>
                                          <p:attrName>style.visibility</p:attrName>
                                        </p:attrNameLst>
                                      </p:cBhvr>
                                      <p:to>
                                        <p:strVal val="visible"/>
                                      </p:to>
                                    </p:set>
                                  </p:childTnLst>
                                  <p:subTnLst>
                                    <p:set>
                                      <p:cBhvr override="childStyle">
                                        <p:cTn dur="1" fill="hold" display="0" masterRel="nextClick" afterEffect="1"/>
                                        <p:tgtEl>
                                          <p:spTgt spid="300037"/>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004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00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0034"/>
                                        </p:tgtEl>
                                        <p:attrNameLst>
                                          <p:attrName>style.visibility</p:attrName>
                                        </p:attrNameLst>
                                      </p:cBhvr>
                                      <p:to>
                                        <p:strVal val="visible"/>
                                      </p:to>
                                    </p:set>
                                  </p:childTnLst>
                                  <p:subTnLst>
                                    <p:set>
                                      <p:cBhvr override="childStyle">
                                        <p:cTn dur="1" fill="hold" display="0" masterRel="nextClick" afterEffect="1"/>
                                        <p:tgtEl>
                                          <p:spTgt spid="300034"/>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00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004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004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0035"/>
                                        </p:tgtEl>
                                        <p:attrNameLst>
                                          <p:attrName>style.visibility</p:attrName>
                                        </p:attrNameLst>
                                      </p:cBhvr>
                                      <p:to>
                                        <p:strVal val="visible"/>
                                      </p:to>
                                    </p:set>
                                  </p:childTnLst>
                                  <p:subTnLst>
                                    <p:set>
                                      <p:cBhvr override="childStyle">
                                        <p:cTn dur="1" fill="hold" display="0" masterRel="nextClick" afterEffect="1"/>
                                        <p:tgtEl>
                                          <p:spTgt spid="300035"/>
                                        </p:tgtEl>
                                        <p:attrNameLst>
                                          <p:attrName>style.visibility</p:attrName>
                                        </p:attrNameLst>
                                      </p:cBhvr>
                                      <p:to>
                                        <p:strVal val="hidden"/>
                                      </p:to>
                                    </p:set>
                                  </p:sub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005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0005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0003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005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3000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4" grpId="0" animBg="1"/>
      <p:bldP spid="300035" grpId="0" animBg="1"/>
      <p:bldP spid="300036" grpId="0" animBg="1"/>
      <p:bldP spid="300036" grpId="1" animBg="1"/>
      <p:bldP spid="300037" grpId="0" animBg="1"/>
      <p:bldP spid="300038" grpId="0" animBg="1"/>
      <p:bldP spid="300040" grpId="0"/>
      <p:bldP spid="300041" grpId="0"/>
      <p:bldP spid="300043" grpId="0"/>
      <p:bldP spid="300044" grpId="0"/>
      <p:bldP spid="300045" grpId="0"/>
      <p:bldP spid="300046" grpId="0"/>
      <p:bldP spid="300047" grpId="0"/>
      <p:bldP spid="300048" grpId="0"/>
      <p:bldP spid="300049" grpId="0" animBg="1"/>
      <p:bldP spid="300050" grpId="0"/>
      <p:bldP spid="300051" grpId="0"/>
      <p:bldP spid="30005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93" name="AutoShape 77"/>
          <p:cNvSpPr>
            <a:spLocks noChangeArrowheads="1"/>
          </p:cNvSpPr>
          <p:nvPr/>
        </p:nvSpPr>
        <p:spPr bwMode="auto">
          <a:xfrm>
            <a:off x="4641850" y="4783138"/>
            <a:ext cx="1916113" cy="363537"/>
          </a:xfrm>
          <a:prstGeom prst="rightArrow">
            <a:avLst>
              <a:gd name="adj1" fmla="val 45852"/>
              <a:gd name="adj2" fmla="val 40165"/>
            </a:avLst>
          </a:prstGeom>
          <a:gradFill rotWithShape="1">
            <a:gsLst>
              <a:gs pos="0">
                <a:srgbClr val="ADB2F1"/>
              </a:gs>
              <a:gs pos="100000">
                <a:srgbClr val="797CA8"/>
              </a:gs>
            </a:gsLst>
            <a:lin ang="0" scaled="1"/>
          </a:gradFill>
          <a:ln w="9525">
            <a:noFill/>
            <a:miter lim="800000"/>
            <a:headEnd/>
            <a:tailEnd/>
          </a:ln>
        </p:spPr>
        <p:txBody>
          <a:bodyPr wrap="none" tIns="100584" anchor="ctr"/>
          <a:lstStyle/>
          <a:p>
            <a:pPr algn="ctr"/>
            <a:endParaRPr lang="en-US" sz="1400" b="1">
              <a:solidFill>
                <a:schemeClr val="bg1"/>
              </a:solidFill>
              <a:latin typeface="Lucida Sans Unicode" pitchFamily="34" charset="0"/>
            </a:endParaRPr>
          </a:p>
        </p:txBody>
      </p:sp>
      <p:sp>
        <p:nvSpPr>
          <p:cNvPr id="31747" name="Rectangle 2"/>
          <p:cNvSpPr>
            <a:spLocks noGrp="1" noChangeArrowheads="1"/>
          </p:cNvSpPr>
          <p:nvPr>
            <p:ph type="title"/>
          </p:nvPr>
        </p:nvSpPr>
        <p:spPr>
          <a:xfrm>
            <a:off x="519113" y="750888"/>
            <a:ext cx="8229600" cy="911225"/>
          </a:xfrm>
        </p:spPr>
        <p:txBody>
          <a:bodyPr/>
          <a:lstStyle/>
          <a:p>
            <a:pPr eaLnBrk="1" hangingPunct="1"/>
            <a:r>
              <a:rPr lang="en-US" sz="3600" smtClean="0"/>
              <a:t>Counterexample Analysis</a:t>
            </a:r>
          </a:p>
        </p:txBody>
      </p:sp>
      <p:sp>
        <p:nvSpPr>
          <p:cNvPr id="111642" name="Rectangle 26"/>
          <p:cNvSpPr>
            <a:spLocks noChangeArrowheads="1"/>
          </p:cNvSpPr>
          <p:nvPr/>
        </p:nvSpPr>
        <p:spPr bwMode="auto">
          <a:xfrm>
            <a:off x="1357313" y="2128838"/>
            <a:ext cx="1295400" cy="533400"/>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lstStyle/>
          <a:p>
            <a:pPr algn="ctr"/>
            <a:r>
              <a:rPr lang="en-US" sz="2400" i="1">
                <a:solidFill>
                  <a:schemeClr val="bg1"/>
                </a:solidFill>
                <a:latin typeface="Arial" charset="0"/>
              </a:rPr>
              <a:t>Refine</a:t>
            </a:r>
          </a:p>
        </p:txBody>
      </p:sp>
      <p:sp>
        <p:nvSpPr>
          <p:cNvPr id="111658" name="AutoShape 42"/>
          <p:cNvSpPr>
            <a:spLocks noChangeArrowheads="1"/>
          </p:cNvSpPr>
          <p:nvPr/>
        </p:nvSpPr>
        <p:spPr bwMode="auto">
          <a:xfrm rot="-1806114">
            <a:off x="2655888" y="2043113"/>
            <a:ext cx="774700" cy="303212"/>
          </a:xfrm>
          <a:prstGeom prst="rightArrow">
            <a:avLst>
              <a:gd name="adj1" fmla="val 56574"/>
              <a:gd name="adj2" fmla="val 41164"/>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111659" name="Rectangle 43"/>
          <p:cNvSpPr>
            <a:spLocks noChangeArrowheads="1"/>
          </p:cNvSpPr>
          <p:nvPr/>
        </p:nvSpPr>
        <p:spPr bwMode="auto">
          <a:xfrm>
            <a:off x="128588" y="5476875"/>
            <a:ext cx="793750" cy="366713"/>
          </a:xfrm>
          <a:prstGeom prst="rect">
            <a:avLst/>
          </a:prstGeom>
          <a:noFill/>
          <a:ln w="9525">
            <a:noFill/>
            <a:miter lim="800000"/>
            <a:headEnd/>
            <a:tailEnd/>
          </a:ln>
        </p:spPr>
        <p:txBody>
          <a:bodyPr wrap="none">
            <a:spAutoFit/>
          </a:bodyPr>
          <a:lstStyle/>
          <a:p>
            <a:r>
              <a:rPr kumimoji="1" lang="en-US" b="1">
                <a:latin typeface="Lucida Sans Unicode" pitchFamily="34" charset="0"/>
                <a:sym typeface="Wingdings" pitchFamily="2" charset="2"/>
              </a:rPr>
              <a:t>Trace</a:t>
            </a:r>
          </a:p>
        </p:txBody>
      </p:sp>
      <p:sp>
        <p:nvSpPr>
          <p:cNvPr id="111663" name="AutoShape 47"/>
          <p:cNvSpPr>
            <a:spLocks noChangeArrowheads="1"/>
          </p:cNvSpPr>
          <p:nvPr/>
        </p:nvSpPr>
        <p:spPr bwMode="auto">
          <a:xfrm rot="1806114" flipV="1">
            <a:off x="2662238" y="2466975"/>
            <a:ext cx="774700" cy="303213"/>
          </a:xfrm>
          <a:prstGeom prst="rightArrow">
            <a:avLst>
              <a:gd name="adj1" fmla="val 56574"/>
              <a:gd name="adj2" fmla="val 41163"/>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111664" name="Rectangle 48"/>
          <p:cNvSpPr>
            <a:spLocks noChangeArrowheads="1"/>
          </p:cNvSpPr>
          <p:nvPr/>
        </p:nvSpPr>
        <p:spPr bwMode="auto">
          <a:xfrm>
            <a:off x="3476625" y="1817688"/>
            <a:ext cx="1081088" cy="366712"/>
          </a:xfrm>
          <a:prstGeom prst="rect">
            <a:avLst/>
          </a:prstGeom>
          <a:noFill/>
          <a:ln w="9525">
            <a:noFill/>
            <a:miter lim="800000"/>
            <a:headEnd/>
            <a:tailEnd/>
          </a:ln>
        </p:spPr>
        <p:txBody>
          <a:bodyPr wrap="none">
            <a:spAutoFit/>
          </a:bodyPr>
          <a:lstStyle/>
          <a:p>
            <a:r>
              <a:rPr kumimoji="1" lang="en-US" b="1">
                <a:latin typeface="Lucida Sans Unicode" pitchFamily="34" charset="0"/>
                <a:sym typeface="Wingdings" pitchFamily="2" charset="2"/>
              </a:rPr>
              <a:t>Feasible</a:t>
            </a:r>
          </a:p>
        </p:txBody>
      </p:sp>
      <p:sp>
        <p:nvSpPr>
          <p:cNvPr id="111665" name="Rectangle 49"/>
          <p:cNvSpPr>
            <a:spLocks noChangeArrowheads="1"/>
          </p:cNvSpPr>
          <p:nvPr/>
        </p:nvSpPr>
        <p:spPr bwMode="auto">
          <a:xfrm>
            <a:off x="3381375" y="2649538"/>
            <a:ext cx="1489075" cy="915987"/>
          </a:xfrm>
          <a:prstGeom prst="rect">
            <a:avLst/>
          </a:prstGeom>
          <a:noFill/>
          <a:ln w="9525">
            <a:noFill/>
            <a:miter lim="800000"/>
            <a:headEnd/>
            <a:tailEnd/>
          </a:ln>
        </p:spPr>
        <p:txBody>
          <a:bodyPr wrap="none">
            <a:spAutoFit/>
          </a:bodyPr>
          <a:lstStyle/>
          <a:p>
            <a:pPr algn="ctr"/>
            <a:r>
              <a:rPr kumimoji="1" lang="en-US" b="1">
                <a:latin typeface="Lucida Sans Unicode" pitchFamily="34" charset="0"/>
                <a:sym typeface="Wingdings" pitchFamily="2" charset="2"/>
              </a:rPr>
              <a:t>Explanation</a:t>
            </a:r>
          </a:p>
          <a:p>
            <a:pPr algn="ctr"/>
            <a:r>
              <a:rPr kumimoji="1" lang="en-US" b="1">
                <a:latin typeface="Lucida Sans Unicode" pitchFamily="34" charset="0"/>
                <a:sym typeface="Wingdings" pitchFamily="2" charset="2"/>
              </a:rPr>
              <a:t> of</a:t>
            </a:r>
          </a:p>
          <a:p>
            <a:pPr algn="ctr"/>
            <a:r>
              <a:rPr kumimoji="1" lang="en-US" b="1">
                <a:latin typeface="Lucida Sans Unicode" pitchFamily="34" charset="0"/>
                <a:sym typeface="Wingdings" pitchFamily="2" charset="2"/>
              </a:rPr>
              <a:t>Infeasibility</a:t>
            </a:r>
          </a:p>
        </p:txBody>
      </p:sp>
      <p:sp>
        <p:nvSpPr>
          <p:cNvPr id="111666" name="Rectangle 50"/>
          <p:cNvSpPr>
            <a:spLocks noChangeArrowheads="1"/>
          </p:cNvSpPr>
          <p:nvPr/>
        </p:nvSpPr>
        <p:spPr bwMode="auto">
          <a:xfrm>
            <a:off x="5254625" y="3146425"/>
            <a:ext cx="2701925" cy="677863"/>
          </a:xfrm>
          <a:prstGeom prst="rect">
            <a:avLst/>
          </a:prstGeom>
          <a:noFill/>
          <a:ln w="38100">
            <a:solidFill>
              <a:srgbClr val="333399"/>
            </a:solidFill>
            <a:miter lim="800000"/>
            <a:headEnd/>
            <a:tailEnd/>
          </a:ln>
        </p:spPr>
        <p:txBody>
          <a:bodyPr anchor="ctr">
            <a:spAutoFit/>
          </a:bodyPr>
          <a:lstStyle/>
          <a:p>
            <a:pPr algn="ctr"/>
            <a:r>
              <a:rPr lang="en-US" sz="2000">
                <a:solidFill>
                  <a:srgbClr val="003399"/>
                </a:solidFill>
                <a:latin typeface="Lucida Sans Unicode" pitchFamily="34" charset="0"/>
              </a:rPr>
              <a:t>Q2: </a:t>
            </a:r>
            <a:r>
              <a:rPr lang="en-US" b="1" i="1">
                <a:solidFill>
                  <a:srgbClr val="CC0099"/>
                </a:solidFill>
                <a:latin typeface="Lucida Sans Unicode" pitchFamily="34" charset="0"/>
              </a:rPr>
              <a:t>Where</a:t>
            </a:r>
            <a:r>
              <a:rPr lang="en-US">
                <a:solidFill>
                  <a:srgbClr val="003399"/>
                </a:solidFill>
                <a:latin typeface="Lucida Sans Unicode" pitchFamily="34" charset="0"/>
              </a:rPr>
              <a:t>  </a:t>
            </a:r>
            <a:r>
              <a:rPr lang="en-US" b="1">
                <a:solidFill>
                  <a:srgbClr val="003399"/>
                </a:solidFill>
                <a:latin typeface="Lucida Sans Unicode" pitchFamily="34" charset="0"/>
              </a:rPr>
              <a:t>are preds required   ?</a:t>
            </a:r>
            <a:endParaRPr lang="en-US" sz="800" b="1">
              <a:solidFill>
                <a:srgbClr val="003399"/>
              </a:solidFill>
              <a:latin typeface="Lucida Sans Unicode" pitchFamily="34" charset="0"/>
            </a:endParaRPr>
          </a:p>
        </p:txBody>
      </p:sp>
      <p:sp>
        <p:nvSpPr>
          <p:cNvPr id="111667" name="Rectangle 51"/>
          <p:cNvSpPr>
            <a:spLocks noChangeArrowheads="1"/>
          </p:cNvSpPr>
          <p:nvPr/>
        </p:nvSpPr>
        <p:spPr bwMode="auto">
          <a:xfrm>
            <a:off x="5235575" y="2373313"/>
            <a:ext cx="2709863" cy="677862"/>
          </a:xfrm>
          <a:prstGeom prst="rect">
            <a:avLst/>
          </a:prstGeom>
          <a:noFill/>
          <a:ln w="38100">
            <a:solidFill>
              <a:srgbClr val="333399"/>
            </a:solidFill>
            <a:miter lim="800000"/>
            <a:headEnd/>
            <a:tailEnd/>
          </a:ln>
        </p:spPr>
        <p:txBody>
          <a:bodyPr anchor="ctr">
            <a:spAutoFit/>
          </a:bodyPr>
          <a:lstStyle/>
          <a:p>
            <a:pPr algn="ctr"/>
            <a:r>
              <a:rPr lang="en-US" sz="2000">
                <a:solidFill>
                  <a:srgbClr val="003399"/>
                </a:solidFill>
                <a:latin typeface="Lucida Sans Unicode" pitchFamily="34" charset="0"/>
              </a:rPr>
              <a:t>Q1: </a:t>
            </a:r>
            <a:r>
              <a:rPr lang="en-US" b="1">
                <a:solidFill>
                  <a:srgbClr val="CC0099"/>
                </a:solidFill>
                <a:latin typeface="Lucida Sans Unicode" pitchFamily="34" charset="0"/>
              </a:rPr>
              <a:t>What </a:t>
            </a:r>
            <a:r>
              <a:rPr lang="en-US" b="1">
                <a:solidFill>
                  <a:schemeClr val="accent2"/>
                </a:solidFill>
                <a:latin typeface="Lucida Sans Unicode" pitchFamily="34" charset="0"/>
              </a:rPr>
              <a:t>predicates</a:t>
            </a:r>
            <a:r>
              <a:rPr lang="en-US" b="1">
                <a:solidFill>
                  <a:srgbClr val="ADB2F1"/>
                </a:solidFill>
                <a:latin typeface="Lucida Sans Unicode" pitchFamily="34" charset="0"/>
              </a:rPr>
              <a:t>         </a:t>
            </a:r>
            <a:r>
              <a:rPr lang="en-US">
                <a:solidFill>
                  <a:srgbClr val="003399"/>
                </a:solidFill>
                <a:latin typeface="Lucida Sans Unicode" pitchFamily="34" charset="0"/>
              </a:rPr>
              <a:t> </a:t>
            </a:r>
          </a:p>
          <a:p>
            <a:pPr algn="ctr"/>
            <a:r>
              <a:rPr lang="en-US" b="1">
                <a:solidFill>
                  <a:srgbClr val="003399"/>
                </a:solidFill>
                <a:latin typeface="Lucida Sans Unicode" pitchFamily="34" charset="0"/>
              </a:rPr>
              <a:t>  remove trace ?</a:t>
            </a:r>
          </a:p>
        </p:txBody>
      </p:sp>
      <p:sp>
        <p:nvSpPr>
          <p:cNvPr id="111668" name="Rectangle 52"/>
          <p:cNvSpPr>
            <a:spLocks noChangeArrowheads="1"/>
          </p:cNvSpPr>
          <p:nvPr/>
        </p:nvSpPr>
        <p:spPr bwMode="auto">
          <a:xfrm>
            <a:off x="5235575" y="1658938"/>
            <a:ext cx="2709863" cy="434975"/>
          </a:xfrm>
          <a:prstGeom prst="rect">
            <a:avLst/>
          </a:prstGeom>
          <a:noFill/>
          <a:ln w="38100">
            <a:solidFill>
              <a:srgbClr val="333399"/>
            </a:solidFill>
            <a:miter lim="800000"/>
            <a:headEnd/>
            <a:tailEnd/>
          </a:ln>
        </p:spPr>
        <p:txBody>
          <a:bodyPr anchor="ctr">
            <a:spAutoFit/>
          </a:bodyPr>
          <a:lstStyle/>
          <a:p>
            <a:pPr algn="ctr"/>
            <a:r>
              <a:rPr lang="en-US" sz="2000">
                <a:solidFill>
                  <a:srgbClr val="003399"/>
                </a:solidFill>
                <a:latin typeface="Lucida Sans Unicode" pitchFamily="34" charset="0"/>
              </a:rPr>
              <a:t>Q0: </a:t>
            </a:r>
            <a:r>
              <a:rPr lang="en-US" b="1">
                <a:solidFill>
                  <a:srgbClr val="003399"/>
                </a:solidFill>
                <a:latin typeface="Lucida Sans Unicode" pitchFamily="34" charset="0"/>
              </a:rPr>
              <a:t>Is trace feasible ?</a:t>
            </a:r>
          </a:p>
        </p:txBody>
      </p:sp>
      <p:sp>
        <p:nvSpPr>
          <p:cNvPr id="111669" name="Rectangle 53"/>
          <p:cNvSpPr>
            <a:spLocks noChangeArrowheads="1"/>
          </p:cNvSpPr>
          <p:nvPr/>
        </p:nvSpPr>
        <p:spPr bwMode="auto">
          <a:xfrm>
            <a:off x="1057275" y="4303713"/>
            <a:ext cx="5268913" cy="2297112"/>
          </a:xfrm>
          <a:prstGeom prst="rect">
            <a:avLst/>
          </a:prstGeom>
          <a:noFill/>
          <a:ln w="76200">
            <a:solidFill>
              <a:schemeClr val="accent2"/>
            </a:solidFill>
            <a:miter lim="800000"/>
            <a:headEnd/>
            <a:tailEnd/>
          </a:ln>
        </p:spPr>
        <p:txBody>
          <a:bodyPr wrap="none" anchor="ctr"/>
          <a:lstStyle/>
          <a:p>
            <a:pPr algn="ctr"/>
            <a:endParaRPr lang="en-US" sz="2400" i="1">
              <a:solidFill>
                <a:srgbClr val="3333CC"/>
              </a:solidFill>
              <a:latin typeface="Arial" charset="0"/>
            </a:endParaRPr>
          </a:p>
        </p:txBody>
      </p:sp>
      <p:sp>
        <p:nvSpPr>
          <p:cNvPr id="111628" name="AutoShape 12"/>
          <p:cNvSpPr>
            <a:spLocks noChangeArrowheads="1"/>
          </p:cNvSpPr>
          <p:nvPr/>
        </p:nvSpPr>
        <p:spPr bwMode="auto">
          <a:xfrm>
            <a:off x="219075" y="5240338"/>
            <a:ext cx="968375" cy="287337"/>
          </a:xfrm>
          <a:prstGeom prst="rightArrow">
            <a:avLst>
              <a:gd name="adj1" fmla="val 50278"/>
              <a:gd name="adj2" fmla="val 84395"/>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111670" name="Rectangle 54"/>
          <p:cNvSpPr>
            <a:spLocks noChangeArrowheads="1"/>
          </p:cNvSpPr>
          <p:nvPr/>
        </p:nvSpPr>
        <p:spPr bwMode="auto">
          <a:xfrm>
            <a:off x="1255713" y="5216525"/>
            <a:ext cx="654050" cy="366713"/>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spAutoFit/>
          </a:bodyPr>
          <a:lstStyle/>
          <a:p>
            <a:pPr algn="ctr"/>
            <a:r>
              <a:rPr lang="en-US" b="1" i="1">
                <a:solidFill>
                  <a:schemeClr val="bg1"/>
                </a:solidFill>
                <a:latin typeface="Arial" charset="0"/>
              </a:rPr>
              <a:t>SSA</a:t>
            </a:r>
          </a:p>
        </p:txBody>
      </p:sp>
      <p:sp>
        <p:nvSpPr>
          <p:cNvPr id="111671" name="AutoShape 55"/>
          <p:cNvSpPr>
            <a:spLocks noChangeArrowheads="1"/>
          </p:cNvSpPr>
          <p:nvPr/>
        </p:nvSpPr>
        <p:spPr bwMode="auto">
          <a:xfrm>
            <a:off x="1974850" y="5273675"/>
            <a:ext cx="617538" cy="276225"/>
          </a:xfrm>
          <a:prstGeom prst="rightArrow">
            <a:avLst>
              <a:gd name="adj1" fmla="val 56574"/>
              <a:gd name="adj2" fmla="val 36019"/>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111672" name="Rectangle 56"/>
          <p:cNvSpPr>
            <a:spLocks noChangeArrowheads="1"/>
          </p:cNvSpPr>
          <p:nvPr/>
        </p:nvSpPr>
        <p:spPr bwMode="auto">
          <a:xfrm>
            <a:off x="1782763" y="5527675"/>
            <a:ext cx="1168400" cy="825500"/>
          </a:xfrm>
          <a:prstGeom prst="rect">
            <a:avLst/>
          </a:prstGeom>
          <a:noFill/>
          <a:ln w="9525">
            <a:noFill/>
            <a:miter lim="800000"/>
            <a:headEnd/>
            <a:tailEnd/>
          </a:ln>
        </p:spPr>
        <p:txBody>
          <a:bodyPr wrap="none">
            <a:spAutoFit/>
          </a:bodyPr>
          <a:lstStyle/>
          <a:p>
            <a:pPr algn="ctr"/>
            <a:r>
              <a:rPr kumimoji="1" lang="en-US" sz="1600" b="1">
                <a:latin typeface="Lucida Sans Unicode" pitchFamily="34" charset="0"/>
                <a:sym typeface="Wingdings" pitchFamily="2" charset="2"/>
              </a:rPr>
              <a:t>Trace</a:t>
            </a:r>
          </a:p>
          <a:p>
            <a:pPr algn="ctr"/>
            <a:r>
              <a:rPr kumimoji="1" lang="en-US" sz="1600" b="1">
                <a:latin typeface="Lucida Sans Unicode" pitchFamily="34" charset="0"/>
                <a:sym typeface="Wingdings" pitchFamily="2" charset="2"/>
              </a:rPr>
              <a:t>Feasibility</a:t>
            </a:r>
          </a:p>
          <a:p>
            <a:pPr algn="ctr"/>
            <a:r>
              <a:rPr kumimoji="1" lang="en-US" sz="1600" b="1">
                <a:latin typeface="Lucida Sans Unicode" pitchFamily="34" charset="0"/>
                <a:sym typeface="Wingdings" pitchFamily="2" charset="2"/>
              </a:rPr>
              <a:t>Formula</a:t>
            </a:r>
          </a:p>
        </p:txBody>
      </p:sp>
      <p:sp>
        <p:nvSpPr>
          <p:cNvPr id="111673" name="Rectangle 57"/>
          <p:cNvSpPr>
            <a:spLocks noChangeArrowheads="1"/>
          </p:cNvSpPr>
          <p:nvPr/>
        </p:nvSpPr>
        <p:spPr bwMode="auto">
          <a:xfrm>
            <a:off x="127000" y="1949450"/>
            <a:ext cx="793750" cy="366713"/>
          </a:xfrm>
          <a:prstGeom prst="rect">
            <a:avLst/>
          </a:prstGeom>
          <a:noFill/>
          <a:ln w="9525">
            <a:noFill/>
            <a:miter lim="800000"/>
            <a:headEnd/>
            <a:tailEnd/>
          </a:ln>
        </p:spPr>
        <p:txBody>
          <a:bodyPr wrap="none">
            <a:spAutoFit/>
          </a:bodyPr>
          <a:lstStyle/>
          <a:p>
            <a:r>
              <a:rPr kumimoji="1" lang="en-US" b="1">
                <a:latin typeface="Lucida Sans Unicode" pitchFamily="34" charset="0"/>
                <a:sym typeface="Wingdings" pitchFamily="2" charset="2"/>
              </a:rPr>
              <a:t>Trace</a:t>
            </a:r>
          </a:p>
        </p:txBody>
      </p:sp>
      <p:sp>
        <p:nvSpPr>
          <p:cNvPr id="111674" name="AutoShape 58"/>
          <p:cNvSpPr>
            <a:spLocks noChangeArrowheads="1"/>
          </p:cNvSpPr>
          <p:nvPr/>
        </p:nvSpPr>
        <p:spPr bwMode="auto">
          <a:xfrm>
            <a:off x="227013" y="2251075"/>
            <a:ext cx="1090612" cy="287338"/>
          </a:xfrm>
          <a:prstGeom prst="rightArrow">
            <a:avLst>
              <a:gd name="adj1" fmla="val 56574"/>
              <a:gd name="adj2" fmla="val 61151"/>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111681" name="Rectangle 65"/>
          <p:cNvSpPr>
            <a:spLocks noChangeArrowheads="1"/>
          </p:cNvSpPr>
          <p:nvPr/>
        </p:nvSpPr>
        <p:spPr bwMode="auto">
          <a:xfrm>
            <a:off x="6553200" y="4806950"/>
            <a:ext cx="1081088" cy="366713"/>
          </a:xfrm>
          <a:prstGeom prst="rect">
            <a:avLst/>
          </a:prstGeom>
          <a:noFill/>
          <a:ln w="9525">
            <a:noFill/>
            <a:miter lim="800000"/>
            <a:headEnd/>
            <a:tailEnd/>
          </a:ln>
        </p:spPr>
        <p:txBody>
          <a:bodyPr wrap="none">
            <a:spAutoFit/>
          </a:bodyPr>
          <a:lstStyle/>
          <a:p>
            <a:r>
              <a:rPr kumimoji="1" lang="en-US" b="1">
                <a:latin typeface="Lucida Sans Unicode" pitchFamily="34" charset="0"/>
                <a:sym typeface="Wingdings" pitchFamily="2" charset="2"/>
              </a:rPr>
              <a:t>Feasible</a:t>
            </a:r>
          </a:p>
        </p:txBody>
      </p:sp>
      <p:sp>
        <p:nvSpPr>
          <p:cNvPr id="111684" name="Rectangle 68"/>
          <p:cNvSpPr>
            <a:spLocks noChangeArrowheads="1"/>
          </p:cNvSpPr>
          <p:nvPr/>
        </p:nvSpPr>
        <p:spPr bwMode="auto">
          <a:xfrm>
            <a:off x="2635250" y="5216525"/>
            <a:ext cx="1162050" cy="366713"/>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spAutoFit/>
          </a:bodyPr>
          <a:lstStyle/>
          <a:p>
            <a:pPr algn="ctr"/>
            <a:r>
              <a:rPr lang="en-US" b="1" i="1">
                <a:solidFill>
                  <a:schemeClr val="bg1"/>
                </a:solidFill>
                <a:latin typeface="Arial" charset="0"/>
              </a:rPr>
              <a:t>Thm Pvr </a:t>
            </a:r>
          </a:p>
        </p:txBody>
      </p:sp>
      <p:sp>
        <p:nvSpPr>
          <p:cNvPr id="111685" name="AutoShape 69"/>
          <p:cNvSpPr>
            <a:spLocks noChangeArrowheads="1"/>
          </p:cNvSpPr>
          <p:nvPr/>
        </p:nvSpPr>
        <p:spPr bwMode="auto">
          <a:xfrm rot="-1517703">
            <a:off x="3841750" y="4975225"/>
            <a:ext cx="895350" cy="363538"/>
          </a:xfrm>
          <a:prstGeom prst="rightArrow">
            <a:avLst>
              <a:gd name="adj1" fmla="val 50222"/>
              <a:gd name="adj2" fmla="val 0"/>
            </a:avLst>
          </a:prstGeom>
          <a:gradFill rotWithShape="1">
            <a:gsLst>
              <a:gs pos="0">
                <a:srgbClr val="ADB2F1"/>
              </a:gs>
              <a:gs pos="100000">
                <a:srgbClr val="797CA8"/>
              </a:gs>
            </a:gsLst>
            <a:lin ang="0" scaled="1"/>
          </a:gradFill>
          <a:ln w="9525">
            <a:noFill/>
            <a:miter lim="800000"/>
            <a:headEnd/>
            <a:tailEnd/>
          </a:ln>
        </p:spPr>
        <p:txBody>
          <a:bodyPr wrap="none" tIns="100584" anchor="ctr"/>
          <a:lstStyle/>
          <a:p>
            <a:pPr algn="ctr"/>
            <a:r>
              <a:rPr lang="en-US" sz="1400" b="1">
                <a:solidFill>
                  <a:schemeClr val="bg1"/>
                </a:solidFill>
                <a:latin typeface="Lucida Sans Unicode" pitchFamily="34" charset="0"/>
              </a:rPr>
              <a:t>Y</a:t>
            </a:r>
          </a:p>
        </p:txBody>
      </p:sp>
      <p:sp>
        <p:nvSpPr>
          <p:cNvPr id="111686" name="Rectangle 70"/>
          <p:cNvSpPr>
            <a:spLocks noChangeArrowheads="1"/>
          </p:cNvSpPr>
          <p:nvPr/>
        </p:nvSpPr>
        <p:spPr bwMode="auto">
          <a:xfrm>
            <a:off x="3006725" y="5775325"/>
            <a:ext cx="1246188" cy="701675"/>
          </a:xfrm>
          <a:prstGeom prst="rect">
            <a:avLst/>
          </a:prstGeom>
          <a:noFill/>
          <a:ln w="38100">
            <a:noFill/>
            <a:prstDash val="sysDot"/>
            <a:miter lim="800000"/>
            <a:headEnd/>
            <a:tailEnd/>
          </a:ln>
        </p:spPr>
        <p:txBody>
          <a:bodyPr wrap="none">
            <a:spAutoFit/>
          </a:bodyPr>
          <a:lstStyle/>
          <a:p>
            <a:pPr algn="ctr"/>
            <a:r>
              <a:rPr kumimoji="1" lang="en-US" sz="2000" b="1">
                <a:latin typeface="Lucida Sans Unicode" pitchFamily="34" charset="0"/>
                <a:sym typeface="Wingdings" pitchFamily="2" charset="2"/>
              </a:rPr>
              <a:t>Proof of </a:t>
            </a:r>
          </a:p>
          <a:p>
            <a:pPr algn="ctr"/>
            <a:r>
              <a:rPr kumimoji="1" lang="en-US" sz="2000" b="1">
                <a:latin typeface="Lucida Sans Unicode" pitchFamily="34" charset="0"/>
                <a:sym typeface="Wingdings" pitchFamily="2" charset="2"/>
              </a:rPr>
              <a:t>Unsat.</a:t>
            </a:r>
          </a:p>
        </p:txBody>
      </p:sp>
      <p:sp>
        <p:nvSpPr>
          <p:cNvPr id="111688" name="AutoShape 72"/>
          <p:cNvSpPr>
            <a:spLocks noChangeArrowheads="1"/>
          </p:cNvSpPr>
          <p:nvPr/>
        </p:nvSpPr>
        <p:spPr bwMode="auto">
          <a:xfrm rot="1517703" flipV="1">
            <a:off x="3860800" y="5410200"/>
            <a:ext cx="635000" cy="363538"/>
          </a:xfrm>
          <a:prstGeom prst="rightArrow">
            <a:avLst>
              <a:gd name="adj1" fmla="val 48306"/>
              <a:gd name="adj2" fmla="val 44962"/>
            </a:avLst>
          </a:prstGeom>
          <a:gradFill rotWithShape="1">
            <a:gsLst>
              <a:gs pos="0">
                <a:srgbClr val="ADB2F1"/>
              </a:gs>
              <a:gs pos="100000">
                <a:srgbClr val="797CA8"/>
              </a:gs>
            </a:gsLst>
            <a:lin ang="0" scaled="1"/>
          </a:gradFill>
          <a:ln w="9525">
            <a:noFill/>
            <a:miter lim="800000"/>
            <a:headEnd/>
            <a:tailEnd/>
          </a:ln>
        </p:spPr>
        <p:txBody>
          <a:bodyPr rot="10800000" wrap="none" tIns="18288" anchor="ctr"/>
          <a:lstStyle/>
          <a:p>
            <a:pPr algn="ctr"/>
            <a:r>
              <a:rPr lang="en-US" sz="1400" b="1">
                <a:solidFill>
                  <a:schemeClr val="bg1"/>
                </a:solidFill>
                <a:latin typeface="Lucida Sans Unicode" pitchFamily="34" charset="0"/>
              </a:rPr>
              <a:t>N</a:t>
            </a:r>
          </a:p>
        </p:txBody>
      </p:sp>
      <p:sp>
        <p:nvSpPr>
          <p:cNvPr id="111689" name="Rectangle 73"/>
          <p:cNvSpPr>
            <a:spLocks noChangeArrowheads="1"/>
          </p:cNvSpPr>
          <p:nvPr/>
        </p:nvSpPr>
        <p:spPr bwMode="auto">
          <a:xfrm>
            <a:off x="4564063" y="5599113"/>
            <a:ext cx="958850" cy="366712"/>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spAutoFit/>
          </a:bodyPr>
          <a:lstStyle/>
          <a:p>
            <a:pPr algn="ctr"/>
            <a:r>
              <a:rPr lang="en-US" b="1" i="1">
                <a:solidFill>
                  <a:schemeClr val="bg1"/>
                </a:solidFill>
                <a:latin typeface="Arial" charset="0"/>
              </a:rPr>
              <a:t>Extract</a:t>
            </a:r>
          </a:p>
        </p:txBody>
      </p:sp>
      <p:sp>
        <p:nvSpPr>
          <p:cNvPr id="111690" name="Rectangle 74"/>
          <p:cNvSpPr>
            <a:spLocks noChangeArrowheads="1"/>
          </p:cNvSpPr>
          <p:nvPr/>
        </p:nvSpPr>
        <p:spPr bwMode="auto">
          <a:xfrm>
            <a:off x="6570663" y="5572125"/>
            <a:ext cx="2392362" cy="611188"/>
          </a:xfrm>
          <a:prstGeom prst="rect">
            <a:avLst/>
          </a:prstGeom>
          <a:noFill/>
          <a:ln w="9525">
            <a:noFill/>
            <a:miter lim="800000"/>
            <a:headEnd/>
            <a:tailEnd/>
          </a:ln>
        </p:spPr>
        <p:txBody>
          <a:bodyPr>
            <a:spAutoFit/>
          </a:bodyPr>
          <a:lstStyle/>
          <a:p>
            <a:r>
              <a:rPr kumimoji="1" lang="en-US" b="1">
                <a:latin typeface="Lucida Sans Unicode" pitchFamily="34" charset="0"/>
                <a:sym typeface="Wingdings" pitchFamily="2" charset="2"/>
              </a:rPr>
              <a:t>Predicate Map:</a:t>
            </a:r>
          </a:p>
          <a:p>
            <a:r>
              <a:rPr kumimoji="1" lang="en-US" sz="1600" b="1" i="1">
                <a:latin typeface="Lucida Sans Unicode" pitchFamily="34" charset="0"/>
                <a:sym typeface="Wingdings" pitchFamily="2" charset="2"/>
              </a:rPr>
              <a:t>Prog Ctr </a:t>
            </a:r>
            <a:r>
              <a:rPr kumimoji="1" lang="en-US" sz="1600" b="1" i="1">
                <a:latin typeface="cmsy10" pitchFamily="34" charset="0"/>
                <a:sym typeface="Wingdings" pitchFamily="2" charset="2"/>
              </a:rPr>
              <a:t>!</a:t>
            </a:r>
            <a:r>
              <a:rPr kumimoji="1" lang="en-US" sz="1600" b="1" i="1">
                <a:latin typeface="Lucida Sans Unicode" pitchFamily="34" charset="0"/>
                <a:sym typeface="Wingdings" pitchFamily="2" charset="2"/>
              </a:rPr>
              <a:t> Predicates</a:t>
            </a:r>
            <a:endParaRPr kumimoji="1" lang="en-US" sz="1600" b="1" i="1" baseline="30000">
              <a:latin typeface="Lucida Sans Unicode" pitchFamily="34" charset="0"/>
              <a:sym typeface="Wingdings" pitchFamily="2" charset="2"/>
            </a:endParaRPr>
          </a:p>
        </p:txBody>
      </p:sp>
      <p:sp>
        <p:nvSpPr>
          <p:cNvPr id="111691" name="AutoShape 75"/>
          <p:cNvSpPr>
            <a:spLocks noChangeArrowheads="1"/>
          </p:cNvSpPr>
          <p:nvPr/>
        </p:nvSpPr>
        <p:spPr bwMode="auto">
          <a:xfrm>
            <a:off x="5645150" y="5581650"/>
            <a:ext cx="936625" cy="328613"/>
          </a:xfrm>
          <a:prstGeom prst="rightArrow">
            <a:avLst>
              <a:gd name="adj1" fmla="val 50722"/>
              <a:gd name="adj2" fmla="val 49760"/>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111695" name="Rectangle 79"/>
          <p:cNvSpPr>
            <a:spLocks noChangeArrowheads="1"/>
          </p:cNvSpPr>
          <p:nvPr/>
        </p:nvSpPr>
        <p:spPr bwMode="auto">
          <a:xfrm>
            <a:off x="4460875" y="5513388"/>
            <a:ext cx="1135063" cy="550862"/>
          </a:xfrm>
          <a:prstGeom prst="rect">
            <a:avLst/>
          </a:prstGeom>
          <a:noFill/>
          <a:ln w="57150">
            <a:solidFill>
              <a:srgbClr val="3333CC"/>
            </a:solidFill>
            <a:prstDash val="sysDot"/>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6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6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1674"/>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11673"/>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1167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165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166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166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166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166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166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166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1669"/>
                                        </p:tgtEl>
                                        <p:attrNameLst>
                                          <p:attrName>style.visibility</p:attrName>
                                        </p:attrNameLst>
                                      </p:cBhvr>
                                      <p:to>
                                        <p:strVal val="visible"/>
                                      </p:to>
                                    </p:set>
                                    <p:animEffect transition="in" filter="fade">
                                      <p:cBhvr>
                                        <p:cTn id="35" dur="1000"/>
                                        <p:tgtEl>
                                          <p:spTgt spid="11166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11628"/>
                                        </p:tgtEl>
                                        <p:attrNameLst>
                                          <p:attrName>style.visibility</p:attrName>
                                        </p:attrNameLst>
                                      </p:cBhvr>
                                      <p:to>
                                        <p:strVal val="visible"/>
                                      </p:to>
                                    </p:set>
                                    <p:animEffect transition="in" filter="fade">
                                      <p:cBhvr>
                                        <p:cTn id="38" dur="1000"/>
                                        <p:tgtEl>
                                          <p:spTgt spid="11162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11659"/>
                                        </p:tgtEl>
                                        <p:attrNameLst>
                                          <p:attrName>style.visibility</p:attrName>
                                        </p:attrNameLst>
                                      </p:cBhvr>
                                      <p:to>
                                        <p:strVal val="visible"/>
                                      </p:to>
                                    </p:set>
                                    <p:animEffect transition="in" filter="fade">
                                      <p:cBhvr>
                                        <p:cTn id="41" dur="1000"/>
                                        <p:tgtEl>
                                          <p:spTgt spid="111659"/>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11670"/>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11671"/>
                                        </p:tgtEl>
                                        <p:attrNameLst>
                                          <p:attrName>style.visibility</p:attrName>
                                        </p:attrNameLst>
                                      </p:cBhvr>
                                      <p:to>
                                        <p:strVal val="visible"/>
                                      </p:to>
                                    </p:set>
                                  </p:childTnLst>
                                </p:cTn>
                              </p:par>
                              <p:par>
                                <p:cTn id="48" presetID="10" presetClass="entr" presetSubtype="0" fill="hold" grpId="0" nodeType="withEffect">
                                  <p:stCondLst>
                                    <p:cond delay="0"/>
                                  </p:stCondLst>
                                  <p:childTnLst>
                                    <p:set>
                                      <p:cBhvr>
                                        <p:cTn id="49" dur="1" fill="hold">
                                          <p:stCondLst>
                                            <p:cond delay="0"/>
                                          </p:stCondLst>
                                        </p:cTn>
                                        <p:tgtEl>
                                          <p:spTgt spid="111672"/>
                                        </p:tgtEl>
                                        <p:attrNameLst>
                                          <p:attrName>style.visibility</p:attrName>
                                        </p:attrNameLst>
                                      </p:cBhvr>
                                      <p:to>
                                        <p:strVal val="visible"/>
                                      </p:to>
                                    </p:set>
                                    <p:animEffect transition="in" filter="fade">
                                      <p:cBhvr>
                                        <p:cTn id="50" dur="1000"/>
                                        <p:tgtEl>
                                          <p:spTgt spid="111672"/>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168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168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1693"/>
                                        </p:tgtEl>
                                        <p:attrNameLst>
                                          <p:attrName>style.visibility</p:attrName>
                                        </p:attrNameLst>
                                      </p:cBhvr>
                                      <p:to>
                                        <p:strVal val="visible"/>
                                      </p:to>
                                    </p:set>
                                  </p:childTnLst>
                                </p:cTn>
                              </p:par>
                            </p:childTnLst>
                          </p:cTn>
                        </p:par>
                        <p:par>
                          <p:cTn id="61" fill="hold">
                            <p:stCondLst>
                              <p:cond delay="0"/>
                            </p:stCondLst>
                            <p:childTnLst>
                              <p:par>
                                <p:cTn id="62" presetID="10" presetClass="entr" presetSubtype="0" fill="hold" grpId="0" nodeType="afterEffect">
                                  <p:stCondLst>
                                    <p:cond delay="800"/>
                                  </p:stCondLst>
                                  <p:childTnLst>
                                    <p:set>
                                      <p:cBhvr>
                                        <p:cTn id="63" dur="1" fill="hold">
                                          <p:stCondLst>
                                            <p:cond delay="0"/>
                                          </p:stCondLst>
                                        </p:cTn>
                                        <p:tgtEl>
                                          <p:spTgt spid="111681"/>
                                        </p:tgtEl>
                                        <p:attrNameLst>
                                          <p:attrName>style.visibility</p:attrName>
                                        </p:attrNameLst>
                                      </p:cBhvr>
                                      <p:to>
                                        <p:strVal val="visible"/>
                                      </p:to>
                                    </p:set>
                                    <p:animEffect transition="in" filter="fade">
                                      <p:cBhvr>
                                        <p:cTn id="64" dur="500"/>
                                        <p:tgtEl>
                                          <p:spTgt spid="111681"/>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11688"/>
                                        </p:tgtEl>
                                        <p:attrNameLst>
                                          <p:attrName>style.visibility</p:attrName>
                                        </p:attrNameLst>
                                      </p:cBhvr>
                                      <p:to>
                                        <p:strVal val="visible"/>
                                      </p:to>
                                    </p:set>
                                  </p:childTnLst>
                                </p:cTn>
                              </p:par>
                            </p:childTnLst>
                          </p:cTn>
                        </p:par>
                        <p:par>
                          <p:cTn id="69" fill="hold">
                            <p:stCondLst>
                              <p:cond delay="0"/>
                            </p:stCondLst>
                            <p:childTnLst>
                              <p:par>
                                <p:cTn id="70" presetID="10" presetClass="entr" presetSubtype="0" fill="hold" grpId="0" nodeType="afterEffect">
                                  <p:stCondLst>
                                    <p:cond delay="0"/>
                                  </p:stCondLst>
                                  <p:childTnLst>
                                    <p:set>
                                      <p:cBhvr>
                                        <p:cTn id="71" dur="1" fill="hold">
                                          <p:stCondLst>
                                            <p:cond delay="0"/>
                                          </p:stCondLst>
                                        </p:cTn>
                                        <p:tgtEl>
                                          <p:spTgt spid="111686"/>
                                        </p:tgtEl>
                                        <p:attrNameLst>
                                          <p:attrName>style.visibility</p:attrName>
                                        </p:attrNameLst>
                                      </p:cBhvr>
                                      <p:to>
                                        <p:strVal val="visible"/>
                                      </p:to>
                                    </p:set>
                                    <p:animEffect transition="in" filter="fade">
                                      <p:cBhvr>
                                        <p:cTn id="72" dur="1000"/>
                                        <p:tgtEl>
                                          <p:spTgt spid="11168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11689"/>
                                        </p:tgtEl>
                                        <p:attrNameLst>
                                          <p:attrName>style.visibility</p:attrName>
                                        </p:attrNameLst>
                                      </p:cBhvr>
                                      <p:to>
                                        <p:strVal val="visible"/>
                                      </p:to>
                                    </p:set>
                                    <p:animEffect transition="in" filter="fade">
                                      <p:cBhvr>
                                        <p:cTn id="77" dur="1000"/>
                                        <p:tgtEl>
                                          <p:spTgt spid="111689"/>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11691"/>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111690"/>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111695"/>
                                        </p:tgtEl>
                                        <p:attrNameLst>
                                          <p:attrName>style.visibility</p:attrName>
                                        </p:attrNameLst>
                                      </p:cBhvr>
                                      <p:to>
                                        <p:strVal val="visible"/>
                                      </p:to>
                                    </p:set>
                                    <p:animEffect transition="in" filter="fade">
                                      <p:cBhvr>
                                        <p:cTn id="88" dur="1000"/>
                                        <p:tgtEl>
                                          <p:spTgt spid="1116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93" grpId="0" animBg="1"/>
      <p:bldP spid="111642" grpId="0" animBg="1"/>
      <p:bldP spid="111658" grpId="0" animBg="1"/>
      <p:bldP spid="111659" grpId="0"/>
      <p:bldP spid="111663" grpId="0" animBg="1"/>
      <p:bldP spid="111664" grpId="0"/>
      <p:bldP spid="111665" grpId="0"/>
      <p:bldP spid="111666" grpId="0" animBg="1"/>
      <p:bldP spid="111667" grpId="0" animBg="1"/>
      <p:bldP spid="111668" grpId="0" animBg="1"/>
      <p:bldP spid="111669" grpId="0" animBg="1"/>
      <p:bldP spid="111628" grpId="0" animBg="1"/>
      <p:bldP spid="111670" grpId="0" animBg="1"/>
      <p:bldP spid="111671" grpId="0" animBg="1"/>
      <p:bldP spid="111672" grpId="0"/>
      <p:bldP spid="111673" grpId="0"/>
      <p:bldP spid="111673" grpId="1"/>
      <p:bldP spid="111674" grpId="0" animBg="1"/>
      <p:bldP spid="111674" grpId="1" animBg="1"/>
      <p:bldP spid="111681" grpId="0"/>
      <p:bldP spid="111684" grpId="0" animBg="1"/>
      <p:bldP spid="111685" grpId="0" animBg="1"/>
      <p:bldP spid="111686" grpId="0"/>
      <p:bldP spid="111688" grpId="0" animBg="1"/>
      <p:bldP spid="111689" grpId="0" animBg="1"/>
      <p:bldP spid="111690" grpId="0"/>
      <p:bldP spid="111691" grpId="0" animBg="1"/>
      <p:bldP spid="11169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4"/>
          <p:cNvSpPr>
            <a:spLocks noChangeArrowheads="1"/>
          </p:cNvSpPr>
          <p:nvPr/>
        </p:nvSpPr>
        <p:spPr bwMode="auto">
          <a:xfrm>
            <a:off x="5254625" y="3130550"/>
            <a:ext cx="2701925" cy="709613"/>
          </a:xfrm>
          <a:prstGeom prst="rect">
            <a:avLst/>
          </a:prstGeom>
          <a:noFill/>
          <a:ln w="38100">
            <a:solidFill>
              <a:srgbClr val="333399"/>
            </a:solidFill>
            <a:miter lim="800000"/>
            <a:headEnd/>
            <a:tailEnd/>
          </a:ln>
        </p:spPr>
        <p:txBody>
          <a:bodyPr anchor="ctr">
            <a:spAutoFit/>
          </a:bodyPr>
          <a:lstStyle/>
          <a:p>
            <a:pPr algn="ctr"/>
            <a:r>
              <a:rPr lang="en-US" sz="2000">
                <a:solidFill>
                  <a:srgbClr val="003399"/>
                </a:solidFill>
                <a:latin typeface="Lucida Sans Unicode" pitchFamily="34" charset="0"/>
              </a:rPr>
              <a:t>Q2: </a:t>
            </a:r>
            <a:r>
              <a:rPr lang="en-US" b="1">
                <a:solidFill>
                  <a:schemeClr val="accent2"/>
                </a:solidFill>
                <a:latin typeface="Lucida Sans Unicode" pitchFamily="34" charset="0"/>
              </a:rPr>
              <a:t>Where</a:t>
            </a:r>
            <a:r>
              <a:rPr lang="en-US">
                <a:solidFill>
                  <a:srgbClr val="003399"/>
                </a:solidFill>
                <a:latin typeface="Lucida Sans Unicode" pitchFamily="34" charset="0"/>
              </a:rPr>
              <a:t>  </a:t>
            </a:r>
            <a:r>
              <a:rPr lang="en-US" b="1">
                <a:solidFill>
                  <a:srgbClr val="003399"/>
                </a:solidFill>
                <a:latin typeface="Lucida Sans Unicode" pitchFamily="34" charset="0"/>
              </a:rPr>
              <a:t>are preds required   ?</a:t>
            </a:r>
            <a:endParaRPr lang="en-US" sz="800" b="1">
              <a:solidFill>
                <a:srgbClr val="003399"/>
              </a:solidFill>
              <a:latin typeface="Lucida Sans Unicode" pitchFamily="34" charset="0"/>
            </a:endParaRPr>
          </a:p>
        </p:txBody>
      </p:sp>
      <p:sp>
        <p:nvSpPr>
          <p:cNvPr id="32771" name="Rectangle 35"/>
          <p:cNvSpPr>
            <a:spLocks noChangeArrowheads="1"/>
          </p:cNvSpPr>
          <p:nvPr/>
        </p:nvSpPr>
        <p:spPr bwMode="auto">
          <a:xfrm>
            <a:off x="5235575" y="2357438"/>
            <a:ext cx="2709863" cy="709612"/>
          </a:xfrm>
          <a:prstGeom prst="rect">
            <a:avLst/>
          </a:prstGeom>
          <a:noFill/>
          <a:ln w="38100">
            <a:solidFill>
              <a:srgbClr val="333399"/>
            </a:solidFill>
            <a:miter lim="800000"/>
            <a:headEnd/>
            <a:tailEnd/>
          </a:ln>
        </p:spPr>
        <p:txBody>
          <a:bodyPr anchor="ctr">
            <a:spAutoFit/>
          </a:bodyPr>
          <a:lstStyle/>
          <a:p>
            <a:pPr algn="ctr"/>
            <a:r>
              <a:rPr lang="en-US" sz="2000">
                <a:solidFill>
                  <a:srgbClr val="003399"/>
                </a:solidFill>
                <a:latin typeface="Lucida Sans Unicode" pitchFamily="34" charset="0"/>
              </a:rPr>
              <a:t>Q1: </a:t>
            </a:r>
            <a:r>
              <a:rPr lang="en-US" b="1">
                <a:solidFill>
                  <a:schemeClr val="accent2"/>
                </a:solidFill>
                <a:latin typeface="Lucida Sans Unicode" pitchFamily="34" charset="0"/>
              </a:rPr>
              <a:t>What predicates</a:t>
            </a:r>
            <a:r>
              <a:rPr lang="en-US" b="1">
                <a:solidFill>
                  <a:srgbClr val="ADB2F1"/>
                </a:solidFill>
                <a:latin typeface="Lucida Sans Unicode" pitchFamily="34" charset="0"/>
              </a:rPr>
              <a:t>         </a:t>
            </a:r>
            <a:r>
              <a:rPr lang="en-US">
                <a:solidFill>
                  <a:srgbClr val="003399"/>
                </a:solidFill>
                <a:latin typeface="Lucida Sans Unicode" pitchFamily="34" charset="0"/>
              </a:rPr>
              <a:t> </a:t>
            </a:r>
          </a:p>
          <a:p>
            <a:pPr algn="ctr"/>
            <a:r>
              <a:rPr lang="en-US" b="1">
                <a:solidFill>
                  <a:srgbClr val="003399"/>
                </a:solidFill>
                <a:latin typeface="Lucida Sans Unicode" pitchFamily="34" charset="0"/>
              </a:rPr>
              <a:t>  remove trace ?</a:t>
            </a:r>
          </a:p>
        </p:txBody>
      </p:sp>
      <p:sp>
        <p:nvSpPr>
          <p:cNvPr id="32772" name="Rectangle 36"/>
          <p:cNvSpPr>
            <a:spLocks noChangeArrowheads="1"/>
          </p:cNvSpPr>
          <p:nvPr/>
        </p:nvSpPr>
        <p:spPr bwMode="auto">
          <a:xfrm>
            <a:off x="5235575" y="1658938"/>
            <a:ext cx="2709863" cy="434975"/>
          </a:xfrm>
          <a:prstGeom prst="rect">
            <a:avLst/>
          </a:prstGeom>
          <a:noFill/>
          <a:ln w="38100">
            <a:solidFill>
              <a:srgbClr val="333399"/>
            </a:solidFill>
            <a:miter lim="800000"/>
            <a:headEnd/>
            <a:tailEnd/>
          </a:ln>
        </p:spPr>
        <p:txBody>
          <a:bodyPr anchor="ctr">
            <a:spAutoFit/>
          </a:bodyPr>
          <a:lstStyle/>
          <a:p>
            <a:pPr algn="ctr"/>
            <a:r>
              <a:rPr lang="en-US" sz="2000">
                <a:solidFill>
                  <a:srgbClr val="003399"/>
                </a:solidFill>
                <a:latin typeface="Lucida Sans Unicode" pitchFamily="34" charset="0"/>
              </a:rPr>
              <a:t>Q0: </a:t>
            </a:r>
            <a:r>
              <a:rPr lang="en-US" b="1">
                <a:solidFill>
                  <a:srgbClr val="003399"/>
                </a:solidFill>
                <a:latin typeface="Lucida Sans Unicode" pitchFamily="34" charset="0"/>
              </a:rPr>
              <a:t>Is trace feasible ?</a:t>
            </a:r>
          </a:p>
        </p:txBody>
      </p:sp>
      <p:sp>
        <p:nvSpPr>
          <p:cNvPr id="32773" name="AutoShape 2"/>
          <p:cNvSpPr>
            <a:spLocks noChangeArrowheads="1"/>
          </p:cNvSpPr>
          <p:nvPr/>
        </p:nvSpPr>
        <p:spPr bwMode="auto">
          <a:xfrm>
            <a:off x="4638675" y="4778375"/>
            <a:ext cx="1916113" cy="363538"/>
          </a:xfrm>
          <a:prstGeom prst="rightArrow">
            <a:avLst>
              <a:gd name="adj1" fmla="val 45852"/>
              <a:gd name="adj2" fmla="val 40165"/>
            </a:avLst>
          </a:prstGeom>
          <a:gradFill rotWithShape="1">
            <a:gsLst>
              <a:gs pos="0">
                <a:srgbClr val="ADB2F1"/>
              </a:gs>
              <a:gs pos="100000">
                <a:srgbClr val="797CA8"/>
              </a:gs>
            </a:gsLst>
            <a:lin ang="0" scaled="1"/>
          </a:gradFill>
          <a:ln w="9525">
            <a:noFill/>
            <a:miter lim="800000"/>
            <a:headEnd/>
            <a:tailEnd/>
          </a:ln>
        </p:spPr>
        <p:txBody>
          <a:bodyPr wrap="none" tIns="100584" anchor="ctr"/>
          <a:lstStyle/>
          <a:p>
            <a:pPr algn="ctr"/>
            <a:endParaRPr lang="en-US" sz="1400" b="1">
              <a:solidFill>
                <a:schemeClr val="bg1"/>
              </a:solidFill>
              <a:latin typeface="Lucida Sans Unicode" pitchFamily="34" charset="0"/>
            </a:endParaRPr>
          </a:p>
        </p:txBody>
      </p:sp>
      <p:sp>
        <p:nvSpPr>
          <p:cNvPr id="32774" name="Rectangle 3"/>
          <p:cNvSpPr>
            <a:spLocks noGrp="1" noChangeArrowheads="1"/>
          </p:cNvSpPr>
          <p:nvPr>
            <p:ph type="title"/>
          </p:nvPr>
        </p:nvSpPr>
        <p:spPr>
          <a:xfrm>
            <a:off x="519113" y="750888"/>
            <a:ext cx="8229600" cy="911225"/>
          </a:xfrm>
        </p:spPr>
        <p:txBody>
          <a:bodyPr/>
          <a:lstStyle/>
          <a:p>
            <a:pPr eaLnBrk="1" hangingPunct="1"/>
            <a:r>
              <a:rPr lang="en-US" sz="3600" smtClean="0"/>
              <a:t>Counterexample Analysis</a:t>
            </a:r>
          </a:p>
        </p:txBody>
      </p:sp>
      <p:sp>
        <p:nvSpPr>
          <p:cNvPr id="32775" name="Rectangle 4"/>
          <p:cNvSpPr>
            <a:spLocks noChangeArrowheads="1"/>
          </p:cNvSpPr>
          <p:nvPr/>
        </p:nvSpPr>
        <p:spPr bwMode="auto">
          <a:xfrm>
            <a:off x="1357313" y="2128838"/>
            <a:ext cx="1295400" cy="533400"/>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lstStyle/>
          <a:p>
            <a:pPr algn="ctr"/>
            <a:r>
              <a:rPr lang="en-US" sz="2400" i="1">
                <a:solidFill>
                  <a:schemeClr val="bg1"/>
                </a:solidFill>
                <a:latin typeface="Arial" charset="0"/>
              </a:rPr>
              <a:t>Refine</a:t>
            </a:r>
          </a:p>
        </p:txBody>
      </p:sp>
      <p:sp>
        <p:nvSpPr>
          <p:cNvPr id="32776" name="AutoShape 5"/>
          <p:cNvSpPr>
            <a:spLocks noChangeArrowheads="1"/>
          </p:cNvSpPr>
          <p:nvPr/>
        </p:nvSpPr>
        <p:spPr bwMode="auto">
          <a:xfrm rot="-1806114">
            <a:off x="2655888" y="2043113"/>
            <a:ext cx="774700" cy="303212"/>
          </a:xfrm>
          <a:prstGeom prst="rightArrow">
            <a:avLst>
              <a:gd name="adj1" fmla="val 56574"/>
              <a:gd name="adj2" fmla="val 41164"/>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2777" name="Rectangle 6"/>
          <p:cNvSpPr>
            <a:spLocks noChangeArrowheads="1"/>
          </p:cNvSpPr>
          <p:nvPr/>
        </p:nvSpPr>
        <p:spPr bwMode="auto">
          <a:xfrm>
            <a:off x="128588" y="5476875"/>
            <a:ext cx="793750" cy="366713"/>
          </a:xfrm>
          <a:prstGeom prst="rect">
            <a:avLst/>
          </a:prstGeom>
          <a:noFill/>
          <a:ln w="9525">
            <a:noFill/>
            <a:miter lim="800000"/>
            <a:headEnd/>
            <a:tailEnd/>
          </a:ln>
        </p:spPr>
        <p:txBody>
          <a:bodyPr wrap="none">
            <a:spAutoFit/>
          </a:bodyPr>
          <a:lstStyle/>
          <a:p>
            <a:r>
              <a:rPr kumimoji="1" lang="en-US" b="1">
                <a:latin typeface="Lucida Sans Unicode" pitchFamily="34" charset="0"/>
                <a:sym typeface="Wingdings" pitchFamily="2" charset="2"/>
              </a:rPr>
              <a:t>Trace</a:t>
            </a:r>
          </a:p>
        </p:txBody>
      </p:sp>
      <p:sp>
        <p:nvSpPr>
          <p:cNvPr id="32778" name="AutoShape 7"/>
          <p:cNvSpPr>
            <a:spLocks noChangeArrowheads="1"/>
          </p:cNvSpPr>
          <p:nvPr/>
        </p:nvSpPr>
        <p:spPr bwMode="auto">
          <a:xfrm rot="1806114" flipV="1">
            <a:off x="2662238" y="2466975"/>
            <a:ext cx="774700" cy="303213"/>
          </a:xfrm>
          <a:prstGeom prst="rightArrow">
            <a:avLst>
              <a:gd name="adj1" fmla="val 56574"/>
              <a:gd name="adj2" fmla="val 41163"/>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2779" name="Rectangle 8"/>
          <p:cNvSpPr>
            <a:spLocks noChangeArrowheads="1"/>
          </p:cNvSpPr>
          <p:nvPr/>
        </p:nvSpPr>
        <p:spPr bwMode="auto">
          <a:xfrm>
            <a:off x="3476625" y="1817688"/>
            <a:ext cx="1081088" cy="366712"/>
          </a:xfrm>
          <a:prstGeom prst="rect">
            <a:avLst/>
          </a:prstGeom>
          <a:noFill/>
          <a:ln w="9525">
            <a:noFill/>
            <a:miter lim="800000"/>
            <a:headEnd/>
            <a:tailEnd/>
          </a:ln>
        </p:spPr>
        <p:txBody>
          <a:bodyPr wrap="none">
            <a:spAutoFit/>
          </a:bodyPr>
          <a:lstStyle/>
          <a:p>
            <a:r>
              <a:rPr kumimoji="1" lang="en-US" b="1">
                <a:latin typeface="Lucida Sans Unicode" pitchFamily="34" charset="0"/>
                <a:sym typeface="Wingdings" pitchFamily="2" charset="2"/>
              </a:rPr>
              <a:t>Feasible</a:t>
            </a:r>
          </a:p>
        </p:txBody>
      </p:sp>
      <p:sp>
        <p:nvSpPr>
          <p:cNvPr id="32780" name="Rectangle 9"/>
          <p:cNvSpPr>
            <a:spLocks noChangeArrowheads="1"/>
          </p:cNvSpPr>
          <p:nvPr/>
        </p:nvSpPr>
        <p:spPr bwMode="auto">
          <a:xfrm>
            <a:off x="3381375" y="2649538"/>
            <a:ext cx="1489075" cy="915987"/>
          </a:xfrm>
          <a:prstGeom prst="rect">
            <a:avLst/>
          </a:prstGeom>
          <a:noFill/>
          <a:ln w="9525">
            <a:noFill/>
            <a:miter lim="800000"/>
            <a:headEnd/>
            <a:tailEnd/>
          </a:ln>
        </p:spPr>
        <p:txBody>
          <a:bodyPr wrap="none">
            <a:spAutoFit/>
          </a:bodyPr>
          <a:lstStyle/>
          <a:p>
            <a:pPr algn="ctr"/>
            <a:r>
              <a:rPr kumimoji="1" lang="en-US" b="1">
                <a:latin typeface="Lucida Sans Unicode" pitchFamily="34" charset="0"/>
                <a:sym typeface="Wingdings" pitchFamily="2" charset="2"/>
              </a:rPr>
              <a:t>Explanation</a:t>
            </a:r>
          </a:p>
          <a:p>
            <a:pPr algn="ctr"/>
            <a:r>
              <a:rPr kumimoji="1" lang="en-US" b="1">
                <a:latin typeface="Lucida Sans Unicode" pitchFamily="34" charset="0"/>
                <a:sym typeface="Wingdings" pitchFamily="2" charset="2"/>
              </a:rPr>
              <a:t> of</a:t>
            </a:r>
          </a:p>
          <a:p>
            <a:pPr algn="ctr"/>
            <a:r>
              <a:rPr kumimoji="1" lang="en-US" b="1">
                <a:latin typeface="Lucida Sans Unicode" pitchFamily="34" charset="0"/>
                <a:sym typeface="Wingdings" pitchFamily="2" charset="2"/>
              </a:rPr>
              <a:t>Infeasibility</a:t>
            </a:r>
          </a:p>
        </p:txBody>
      </p:sp>
      <p:sp>
        <p:nvSpPr>
          <p:cNvPr id="32781" name="Rectangle 13"/>
          <p:cNvSpPr>
            <a:spLocks noChangeArrowheads="1"/>
          </p:cNvSpPr>
          <p:nvPr/>
        </p:nvSpPr>
        <p:spPr bwMode="auto">
          <a:xfrm>
            <a:off x="1057275" y="4303713"/>
            <a:ext cx="5268913" cy="2297112"/>
          </a:xfrm>
          <a:prstGeom prst="rect">
            <a:avLst/>
          </a:prstGeom>
          <a:noFill/>
          <a:ln w="76200">
            <a:solidFill>
              <a:schemeClr val="accent2"/>
            </a:solidFill>
            <a:miter lim="800000"/>
            <a:headEnd/>
            <a:tailEnd/>
          </a:ln>
        </p:spPr>
        <p:txBody>
          <a:bodyPr wrap="none" anchor="ctr"/>
          <a:lstStyle/>
          <a:p>
            <a:pPr algn="ctr"/>
            <a:endParaRPr lang="en-US" sz="2400" i="1">
              <a:solidFill>
                <a:srgbClr val="3333CC"/>
              </a:solidFill>
              <a:latin typeface="Arial" charset="0"/>
            </a:endParaRPr>
          </a:p>
        </p:txBody>
      </p:sp>
      <p:sp>
        <p:nvSpPr>
          <p:cNvPr id="32782" name="AutoShape 14"/>
          <p:cNvSpPr>
            <a:spLocks noChangeArrowheads="1"/>
          </p:cNvSpPr>
          <p:nvPr/>
        </p:nvSpPr>
        <p:spPr bwMode="auto">
          <a:xfrm>
            <a:off x="255588" y="5251450"/>
            <a:ext cx="968375" cy="287338"/>
          </a:xfrm>
          <a:prstGeom prst="rightArrow">
            <a:avLst>
              <a:gd name="adj1" fmla="val 50278"/>
              <a:gd name="adj2" fmla="val 84394"/>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2783" name="Rectangle 15"/>
          <p:cNvSpPr>
            <a:spLocks noChangeArrowheads="1"/>
          </p:cNvSpPr>
          <p:nvPr/>
        </p:nvSpPr>
        <p:spPr bwMode="auto">
          <a:xfrm>
            <a:off x="1255713" y="5216525"/>
            <a:ext cx="654050" cy="366713"/>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spAutoFit/>
          </a:bodyPr>
          <a:lstStyle/>
          <a:p>
            <a:pPr algn="ctr"/>
            <a:r>
              <a:rPr lang="en-US" b="1" i="1">
                <a:solidFill>
                  <a:schemeClr val="bg1"/>
                </a:solidFill>
                <a:latin typeface="Arial" charset="0"/>
              </a:rPr>
              <a:t>SSA</a:t>
            </a:r>
          </a:p>
        </p:txBody>
      </p:sp>
      <p:sp>
        <p:nvSpPr>
          <p:cNvPr id="32784" name="Rectangle 18"/>
          <p:cNvSpPr>
            <a:spLocks noChangeArrowheads="1"/>
          </p:cNvSpPr>
          <p:nvPr/>
        </p:nvSpPr>
        <p:spPr bwMode="auto">
          <a:xfrm>
            <a:off x="127000" y="1949450"/>
            <a:ext cx="793750" cy="366713"/>
          </a:xfrm>
          <a:prstGeom prst="rect">
            <a:avLst/>
          </a:prstGeom>
          <a:noFill/>
          <a:ln w="9525">
            <a:noFill/>
            <a:miter lim="800000"/>
            <a:headEnd/>
            <a:tailEnd/>
          </a:ln>
        </p:spPr>
        <p:txBody>
          <a:bodyPr wrap="none">
            <a:spAutoFit/>
          </a:bodyPr>
          <a:lstStyle/>
          <a:p>
            <a:r>
              <a:rPr kumimoji="1" lang="en-US" b="1">
                <a:latin typeface="Lucida Sans Unicode" pitchFamily="34" charset="0"/>
                <a:sym typeface="Wingdings" pitchFamily="2" charset="2"/>
              </a:rPr>
              <a:t>Trace</a:t>
            </a:r>
          </a:p>
        </p:txBody>
      </p:sp>
      <p:sp>
        <p:nvSpPr>
          <p:cNvPr id="32785" name="AutoShape 19"/>
          <p:cNvSpPr>
            <a:spLocks noChangeArrowheads="1"/>
          </p:cNvSpPr>
          <p:nvPr/>
        </p:nvSpPr>
        <p:spPr bwMode="auto">
          <a:xfrm>
            <a:off x="227013" y="2251075"/>
            <a:ext cx="1090612" cy="287338"/>
          </a:xfrm>
          <a:prstGeom prst="rightArrow">
            <a:avLst>
              <a:gd name="adj1" fmla="val 56574"/>
              <a:gd name="adj2" fmla="val 61151"/>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2786" name="Rectangle 20"/>
          <p:cNvSpPr>
            <a:spLocks noChangeArrowheads="1"/>
          </p:cNvSpPr>
          <p:nvPr/>
        </p:nvSpPr>
        <p:spPr bwMode="auto">
          <a:xfrm>
            <a:off x="6530975" y="4786313"/>
            <a:ext cx="1081088" cy="366712"/>
          </a:xfrm>
          <a:prstGeom prst="rect">
            <a:avLst/>
          </a:prstGeom>
          <a:noFill/>
          <a:ln w="9525">
            <a:noFill/>
            <a:miter lim="800000"/>
            <a:headEnd/>
            <a:tailEnd/>
          </a:ln>
        </p:spPr>
        <p:txBody>
          <a:bodyPr wrap="none">
            <a:spAutoFit/>
          </a:bodyPr>
          <a:lstStyle/>
          <a:p>
            <a:r>
              <a:rPr kumimoji="1" lang="en-US" b="1">
                <a:latin typeface="Lucida Sans Unicode" pitchFamily="34" charset="0"/>
                <a:sym typeface="Wingdings" pitchFamily="2" charset="2"/>
              </a:rPr>
              <a:t>Feasible</a:t>
            </a:r>
          </a:p>
        </p:txBody>
      </p:sp>
      <p:sp>
        <p:nvSpPr>
          <p:cNvPr id="32787" name="Rectangle 23"/>
          <p:cNvSpPr>
            <a:spLocks noChangeArrowheads="1"/>
          </p:cNvSpPr>
          <p:nvPr/>
        </p:nvSpPr>
        <p:spPr bwMode="auto">
          <a:xfrm>
            <a:off x="3006725" y="5775325"/>
            <a:ext cx="1246188" cy="701675"/>
          </a:xfrm>
          <a:prstGeom prst="rect">
            <a:avLst/>
          </a:prstGeom>
          <a:noFill/>
          <a:ln w="38100">
            <a:noFill/>
            <a:prstDash val="sysDot"/>
            <a:miter lim="800000"/>
            <a:headEnd/>
            <a:tailEnd/>
          </a:ln>
        </p:spPr>
        <p:txBody>
          <a:bodyPr wrap="none">
            <a:spAutoFit/>
          </a:bodyPr>
          <a:lstStyle/>
          <a:p>
            <a:pPr algn="ctr"/>
            <a:r>
              <a:rPr kumimoji="1" lang="en-US" sz="2000" b="1">
                <a:latin typeface="Lucida Sans Unicode" pitchFamily="34" charset="0"/>
                <a:sym typeface="Wingdings" pitchFamily="2" charset="2"/>
              </a:rPr>
              <a:t>Proof of </a:t>
            </a:r>
          </a:p>
          <a:p>
            <a:pPr algn="ctr"/>
            <a:r>
              <a:rPr kumimoji="1" lang="en-US" sz="2000" b="1">
                <a:latin typeface="Lucida Sans Unicode" pitchFamily="34" charset="0"/>
                <a:sym typeface="Wingdings" pitchFamily="2" charset="2"/>
              </a:rPr>
              <a:t>Unsat.</a:t>
            </a:r>
          </a:p>
        </p:txBody>
      </p:sp>
      <p:sp>
        <p:nvSpPr>
          <p:cNvPr id="32788" name="Rectangle 25"/>
          <p:cNvSpPr>
            <a:spLocks noChangeArrowheads="1"/>
          </p:cNvSpPr>
          <p:nvPr/>
        </p:nvSpPr>
        <p:spPr bwMode="auto">
          <a:xfrm>
            <a:off x="4564063" y="5599113"/>
            <a:ext cx="958850" cy="366712"/>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spAutoFit/>
          </a:bodyPr>
          <a:lstStyle/>
          <a:p>
            <a:pPr algn="ctr"/>
            <a:r>
              <a:rPr lang="en-US" b="1" i="1">
                <a:solidFill>
                  <a:schemeClr val="bg1"/>
                </a:solidFill>
                <a:latin typeface="Arial" charset="0"/>
              </a:rPr>
              <a:t>Extract</a:t>
            </a:r>
          </a:p>
        </p:txBody>
      </p:sp>
      <p:sp>
        <p:nvSpPr>
          <p:cNvPr id="32789" name="Rectangle 26"/>
          <p:cNvSpPr>
            <a:spLocks noChangeArrowheads="1"/>
          </p:cNvSpPr>
          <p:nvPr/>
        </p:nvSpPr>
        <p:spPr bwMode="auto">
          <a:xfrm>
            <a:off x="6570663" y="5572125"/>
            <a:ext cx="2392362" cy="611188"/>
          </a:xfrm>
          <a:prstGeom prst="rect">
            <a:avLst/>
          </a:prstGeom>
          <a:noFill/>
          <a:ln w="9525">
            <a:noFill/>
            <a:miter lim="800000"/>
            <a:headEnd/>
            <a:tailEnd/>
          </a:ln>
        </p:spPr>
        <p:txBody>
          <a:bodyPr>
            <a:spAutoFit/>
          </a:bodyPr>
          <a:lstStyle/>
          <a:p>
            <a:r>
              <a:rPr kumimoji="1" lang="en-US" b="1">
                <a:latin typeface="Lucida Sans Unicode" pitchFamily="34" charset="0"/>
                <a:sym typeface="Wingdings" pitchFamily="2" charset="2"/>
              </a:rPr>
              <a:t>Predicate Map:</a:t>
            </a:r>
          </a:p>
          <a:p>
            <a:r>
              <a:rPr kumimoji="1" lang="en-US" sz="1600" b="1" i="1">
                <a:latin typeface="Lucida Sans Unicode" pitchFamily="34" charset="0"/>
                <a:sym typeface="Wingdings" pitchFamily="2" charset="2"/>
              </a:rPr>
              <a:t>Prog Ctr </a:t>
            </a:r>
            <a:r>
              <a:rPr kumimoji="1" lang="en-US" sz="1600" b="1" i="1">
                <a:latin typeface="cmsy10" pitchFamily="34" charset="0"/>
                <a:sym typeface="Wingdings" pitchFamily="2" charset="2"/>
              </a:rPr>
              <a:t>!</a:t>
            </a:r>
            <a:r>
              <a:rPr kumimoji="1" lang="en-US" sz="1600" b="1" i="1">
                <a:latin typeface="Lucida Sans Unicode" pitchFamily="34" charset="0"/>
                <a:sym typeface="Wingdings" pitchFamily="2" charset="2"/>
              </a:rPr>
              <a:t> Predicates</a:t>
            </a:r>
            <a:endParaRPr kumimoji="1" lang="en-US" sz="1600" b="1" i="1" baseline="30000">
              <a:latin typeface="Lucida Sans Unicode" pitchFamily="34" charset="0"/>
              <a:sym typeface="Wingdings" pitchFamily="2" charset="2"/>
            </a:endParaRPr>
          </a:p>
        </p:txBody>
      </p:sp>
      <p:sp>
        <p:nvSpPr>
          <p:cNvPr id="32790" name="AutoShape 27"/>
          <p:cNvSpPr>
            <a:spLocks noChangeArrowheads="1"/>
          </p:cNvSpPr>
          <p:nvPr/>
        </p:nvSpPr>
        <p:spPr bwMode="auto">
          <a:xfrm>
            <a:off x="5580063" y="5581650"/>
            <a:ext cx="1001712" cy="328613"/>
          </a:xfrm>
          <a:prstGeom prst="rightArrow">
            <a:avLst>
              <a:gd name="adj1" fmla="val 50722"/>
              <a:gd name="adj2" fmla="val 53218"/>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2791" name="AutoShape 37"/>
          <p:cNvSpPr>
            <a:spLocks noChangeArrowheads="1"/>
          </p:cNvSpPr>
          <p:nvPr/>
        </p:nvSpPr>
        <p:spPr bwMode="auto">
          <a:xfrm>
            <a:off x="1974850" y="5273675"/>
            <a:ext cx="617538" cy="276225"/>
          </a:xfrm>
          <a:prstGeom prst="rightArrow">
            <a:avLst>
              <a:gd name="adj1" fmla="val 56574"/>
              <a:gd name="adj2" fmla="val 36019"/>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2792" name="Rectangle 38"/>
          <p:cNvSpPr>
            <a:spLocks noChangeArrowheads="1"/>
          </p:cNvSpPr>
          <p:nvPr/>
        </p:nvSpPr>
        <p:spPr bwMode="auto">
          <a:xfrm>
            <a:off x="2636838" y="5216525"/>
            <a:ext cx="1162050" cy="366713"/>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spAutoFit/>
          </a:bodyPr>
          <a:lstStyle/>
          <a:p>
            <a:pPr algn="ctr"/>
            <a:r>
              <a:rPr lang="en-US" b="1" i="1">
                <a:solidFill>
                  <a:schemeClr val="bg1"/>
                </a:solidFill>
                <a:latin typeface="Arial" charset="0"/>
              </a:rPr>
              <a:t>Thm Pvr </a:t>
            </a:r>
          </a:p>
        </p:txBody>
      </p:sp>
      <p:sp>
        <p:nvSpPr>
          <p:cNvPr id="32793" name="AutoShape 39"/>
          <p:cNvSpPr>
            <a:spLocks noChangeArrowheads="1"/>
          </p:cNvSpPr>
          <p:nvPr/>
        </p:nvSpPr>
        <p:spPr bwMode="auto">
          <a:xfrm rot="-1517703">
            <a:off x="3841750" y="4975225"/>
            <a:ext cx="895350" cy="363538"/>
          </a:xfrm>
          <a:prstGeom prst="rightArrow">
            <a:avLst>
              <a:gd name="adj1" fmla="val 50222"/>
              <a:gd name="adj2" fmla="val 0"/>
            </a:avLst>
          </a:prstGeom>
          <a:gradFill rotWithShape="1">
            <a:gsLst>
              <a:gs pos="0">
                <a:srgbClr val="ADB2F1"/>
              </a:gs>
              <a:gs pos="100000">
                <a:srgbClr val="797CA8"/>
              </a:gs>
            </a:gsLst>
            <a:lin ang="0" scaled="1"/>
          </a:gradFill>
          <a:ln w="9525">
            <a:noFill/>
            <a:miter lim="800000"/>
            <a:headEnd/>
            <a:tailEnd/>
          </a:ln>
        </p:spPr>
        <p:txBody>
          <a:bodyPr wrap="none" tIns="100584" anchor="ctr"/>
          <a:lstStyle/>
          <a:p>
            <a:pPr algn="ctr"/>
            <a:r>
              <a:rPr lang="en-US" sz="1400" b="1">
                <a:solidFill>
                  <a:schemeClr val="bg1"/>
                </a:solidFill>
                <a:latin typeface="Lucida Sans Unicode" pitchFamily="34" charset="0"/>
              </a:rPr>
              <a:t>Y</a:t>
            </a:r>
          </a:p>
        </p:txBody>
      </p:sp>
      <p:sp>
        <p:nvSpPr>
          <p:cNvPr id="32794" name="AutoShape 40"/>
          <p:cNvSpPr>
            <a:spLocks noChangeArrowheads="1"/>
          </p:cNvSpPr>
          <p:nvPr/>
        </p:nvSpPr>
        <p:spPr bwMode="auto">
          <a:xfrm rot="1517703" flipV="1">
            <a:off x="3860800" y="5410200"/>
            <a:ext cx="635000" cy="363538"/>
          </a:xfrm>
          <a:prstGeom prst="rightArrow">
            <a:avLst>
              <a:gd name="adj1" fmla="val 48306"/>
              <a:gd name="adj2" fmla="val 44962"/>
            </a:avLst>
          </a:prstGeom>
          <a:gradFill rotWithShape="1">
            <a:gsLst>
              <a:gs pos="0">
                <a:srgbClr val="ADB2F1"/>
              </a:gs>
              <a:gs pos="100000">
                <a:srgbClr val="797CA8"/>
              </a:gs>
            </a:gsLst>
            <a:lin ang="0" scaled="1"/>
          </a:gradFill>
          <a:ln w="9525">
            <a:noFill/>
            <a:miter lim="800000"/>
            <a:headEnd/>
            <a:tailEnd/>
          </a:ln>
        </p:spPr>
        <p:txBody>
          <a:bodyPr rot="10800000" wrap="none" tIns="18288" anchor="ctr"/>
          <a:lstStyle/>
          <a:p>
            <a:pPr algn="ctr"/>
            <a:r>
              <a:rPr lang="en-US" sz="1400" b="1">
                <a:solidFill>
                  <a:schemeClr val="bg1"/>
                </a:solidFill>
                <a:latin typeface="Lucida Sans Unicode" pitchFamily="34" charset="0"/>
              </a:rPr>
              <a:t>N</a:t>
            </a:r>
          </a:p>
        </p:txBody>
      </p:sp>
      <p:sp>
        <p:nvSpPr>
          <p:cNvPr id="32795" name="Rectangle 41"/>
          <p:cNvSpPr>
            <a:spLocks noChangeArrowheads="1"/>
          </p:cNvSpPr>
          <p:nvPr/>
        </p:nvSpPr>
        <p:spPr bwMode="auto">
          <a:xfrm>
            <a:off x="184150" y="1611313"/>
            <a:ext cx="8561388" cy="3551237"/>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32796" name="Rectangle 42"/>
          <p:cNvSpPr>
            <a:spLocks noChangeArrowheads="1"/>
          </p:cNvSpPr>
          <p:nvPr/>
        </p:nvSpPr>
        <p:spPr bwMode="auto">
          <a:xfrm>
            <a:off x="2919413" y="5584825"/>
            <a:ext cx="5999162" cy="827088"/>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32797" name="Rectangle 43"/>
          <p:cNvSpPr>
            <a:spLocks noChangeArrowheads="1"/>
          </p:cNvSpPr>
          <p:nvPr/>
        </p:nvSpPr>
        <p:spPr bwMode="auto">
          <a:xfrm>
            <a:off x="2600325" y="5159375"/>
            <a:ext cx="5375275" cy="425450"/>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32798" name="Rectangle 33"/>
          <p:cNvSpPr>
            <a:spLocks noChangeArrowheads="1"/>
          </p:cNvSpPr>
          <p:nvPr/>
        </p:nvSpPr>
        <p:spPr bwMode="auto">
          <a:xfrm>
            <a:off x="1782763" y="5527675"/>
            <a:ext cx="1168400" cy="825500"/>
          </a:xfrm>
          <a:prstGeom prst="rect">
            <a:avLst/>
          </a:prstGeom>
          <a:noFill/>
          <a:ln w="9525">
            <a:noFill/>
            <a:miter lim="800000"/>
            <a:headEnd/>
            <a:tailEnd/>
          </a:ln>
        </p:spPr>
        <p:txBody>
          <a:bodyPr wrap="none">
            <a:spAutoFit/>
          </a:bodyPr>
          <a:lstStyle/>
          <a:p>
            <a:pPr algn="ctr"/>
            <a:r>
              <a:rPr kumimoji="1" lang="en-US" sz="1600" b="1">
                <a:latin typeface="Lucida Sans Unicode" pitchFamily="34" charset="0"/>
                <a:sym typeface="Wingdings" pitchFamily="2" charset="2"/>
              </a:rPr>
              <a:t>Trace</a:t>
            </a:r>
          </a:p>
          <a:p>
            <a:pPr algn="ctr"/>
            <a:r>
              <a:rPr kumimoji="1" lang="en-US" sz="1600" b="1">
                <a:latin typeface="Lucida Sans Unicode" pitchFamily="34" charset="0"/>
                <a:sym typeface="Wingdings" pitchFamily="2" charset="2"/>
              </a:rPr>
              <a:t>Feasibility</a:t>
            </a:r>
          </a:p>
          <a:p>
            <a:pPr algn="ctr"/>
            <a:r>
              <a:rPr kumimoji="1" lang="en-US" sz="1600" b="1">
                <a:latin typeface="Lucida Sans Unicode" pitchFamily="34" charset="0"/>
                <a:sym typeface="Wingdings" pitchFamily="2" charset="2"/>
              </a:rPr>
              <a:t>Formula</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Traces</a:t>
            </a:r>
          </a:p>
        </p:txBody>
      </p:sp>
      <p:sp>
        <p:nvSpPr>
          <p:cNvPr id="33795" name="Rectangle 3"/>
          <p:cNvSpPr>
            <a:spLocks noChangeArrowheads="1"/>
          </p:cNvSpPr>
          <p:nvPr/>
        </p:nvSpPr>
        <p:spPr bwMode="auto">
          <a:xfrm>
            <a:off x="3633788" y="2717800"/>
            <a:ext cx="4148137" cy="2420938"/>
          </a:xfrm>
          <a:prstGeom prst="rect">
            <a:avLst/>
          </a:prstGeom>
          <a:noFill/>
          <a:ln w="9525">
            <a:noFill/>
            <a:miter lim="800000"/>
            <a:headEnd/>
            <a:tailEnd/>
          </a:ln>
        </p:spPr>
        <p:txBody>
          <a:bodyPr/>
          <a:lstStyle/>
          <a:p>
            <a:pPr marL="342900" indent="-342900">
              <a:spcBef>
                <a:spcPct val="20000"/>
              </a:spcBef>
            </a:pPr>
            <a:r>
              <a:rPr lang="en-US" sz="2400">
                <a:solidFill>
                  <a:schemeClr val="accent2"/>
                </a:solidFill>
              </a:rPr>
              <a:t>	</a:t>
            </a:r>
            <a:r>
              <a:rPr lang="en-US" sz="2400" b="1" i="1">
                <a:solidFill>
                  <a:schemeClr val="accent2"/>
                </a:solidFill>
              </a:rPr>
              <a:t>pc</a:t>
            </a:r>
            <a:r>
              <a:rPr lang="en-US" sz="2400" b="1" i="1" baseline="-25000">
                <a:solidFill>
                  <a:schemeClr val="accent2"/>
                </a:solidFill>
              </a:rPr>
              <a:t>1</a:t>
            </a:r>
            <a:r>
              <a:rPr lang="en-US" sz="2400">
                <a:solidFill>
                  <a:schemeClr val="accent2"/>
                </a:solidFill>
              </a:rPr>
              <a:t>: </a:t>
            </a:r>
            <a:r>
              <a:rPr lang="en-US" sz="2400" b="1">
                <a:solidFill>
                  <a:schemeClr val="accent2"/>
                </a:solidFill>
              </a:rPr>
              <a:t>x = ctr</a:t>
            </a:r>
          </a:p>
          <a:p>
            <a:pPr marL="342900" indent="-342900">
              <a:spcBef>
                <a:spcPct val="20000"/>
              </a:spcBef>
            </a:pPr>
            <a:r>
              <a:rPr lang="en-US" sz="2400" b="1">
                <a:solidFill>
                  <a:schemeClr val="accent2"/>
                </a:solidFill>
              </a:rPr>
              <a:t>	</a:t>
            </a:r>
            <a:r>
              <a:rPr lang="en-US" sz="2400" b="1" i="1">
                <a:solidFill>
                  <a:schemeClr val="accent2"/>
                </a:solidFill>
              </a:rPr>
              <a:t>pc</a:t>
            </a:r>
            <a:r>
              <a:rPr lang="en-US" sz="2400" b="1" i="1" baseline="-25000">
                <a:solidFill>
                  <a:schemeClr val="accent2"/>
                </a:solidFill>
              </a:rPr>
              <a:t>2</a:t>
            </a:r>
            <a:r>
              <a:rPr lang="en-US" sz="2400" b="1">
                <a:solidFill>
                  <a:schemeClr val="accent2"/>
                </a:solidFill>
              </a:rPr>
              <a:t>: ctr = ctr + 1</a:t>
            </a:r>
          </a:p>
          <a:p>
            <a:pPr marL="342900" indent="-342900">
              <a:spcBef>
                <a:spcPct val="20000"/>
              </a:spcBef>
            </a:pPr>
            <a:r>
              <a:rPr lang="en-US" sz="2400" b="1">
                <a:solidFill>
                  <a:schemeClr val="accent2"/>
                </a:solidFill>
              </a:rPr>
              <a:t>	</a:t>
            </a:r>
            <a:r>
              <a:rPr lang="en-US" sz="2400" b="1" i="1">
                <a:solidFill>
                  <a:schemeClr val="accent2"/>
                </a:solidFill>
              </a:rPr>
              <a:t>pc</a:t>
            </a:r>
            <a:r>
              <a:rPr lang="en-US" sz="2400" b="1" i="1" baseline="-25000">
                <a:solidFill>
                  <a:schemeClr val="accent2"/>
                </a:solidFill>
              </a:rPr>
              <a:t>3</a:t>
            </a:r>
            <a:r>
              <a:rPr lang="en-US" sz="2400" b="1">
                <a:solidFill>
                  <a:schemeClr val="accent2"/>
                </a:solidFill>
              </a:rPr>
              <a:t>: y = ctr </a:t>
            </a:r>
            <a:endParaRPr lang="en-US" sz="2400" b="1" baseline="-25000">
              <a:solidFill>
                <a:schemeClr val="accent2"/>
              </a:solidFill>
              <a:latin typeface="Lucida Sans Unicode" pitchFamily="34" charset="0"/>
            </a:endParaRPr>
          </a:p>
          <a:p>
            <a:pPr marL="342900" indent="-342900">
              <a:spcBef>
                <a:spcPct val="20000"/>
              </a:spcBef>
            </a:pPr>
            <a:r>
              <a:rPr lang="en-US" sz="2400" b="1" baseline="-25000">
                <a:solidFill>
                  <a:schemeClr val="accent2"/>
                </a:solidFill>
                <a:latin typeface="Lucida Sans Unicode" pitchFamily="34" charset="0"/>
              </a:rPr>
              <a:t>	</a:t>
            </a:r>
            <a:r>
              <a:rPr lang="en-US" sz="2400" b="1" i="1">
                <a:solidFill>
                  <a:schemeClr val="accent2"/>
                </a:solidFill>
              </a:rPr>
              <a:t>pc</a:t>
            </a:r>
            <a:r>
              <a:rPr lang="en-US" sz="2400" b="1" i="1" baseline="-25000">
                <a:solidFill>
                  <a:schemeClr val="accent2"/>
                </a:solidFill>
              </a:rPr>
              <a:t>4</a:t>
            </a:r>
            <a:r>
              <a:rPr lang="en-US" sz="2400" b="1">
                <a:solidFill>
                  <a:schemeClr val="accent2"/>
                </a:solidFill>
              </a:rPr>
              <a:t>: assume(x = i-1)</a:t>
            </a:r>
          </a:p>
          <a:p>
            <a:pPr marL="342900" indent="-342900">
              <a:spcBef>
                <a:spcPct val="20000"/>
              </a:spcBef>
            </a:pPr>
            <a:r>
              <a:rPr lang="en-US" sz="2400" b="1">
                <a:solidFill>
                  <a:schemeClr val="accent2"/>
                </a:solidFill>
              </a:rPr>
              <a:t>	</a:t>
            </a:r>
            <a:r>
              <a:rPr lang="en-US" sz="2400" b="1" i="1">
                <a:solidFill>
                  <a:schemeClr val="accent2"/>
                </a:solidFill>
              </a:rPr>
              <a:t>pc</a:t>
            </a:r>
            <a:r>
              <a:rPr lang="en-US" sz="2400" b="1" i="1" baseline="-25000">
                <a:solidFill>
                  <a:schemeClr val="accent2"/>
                </a:solidFill>
              </a:rPr>
              <a:t>5</a:t>
            </a:r>
            <a:r>
              <a:rPr lang="en-US" sz="2400" b="1">
                <a:solidFill>
                  <a:schemeClr val="accent2"/>
                </a:solidFill>
              </a:rPr>
              <a:t>: assume(y </a:t>
            </a:r>
            <a:r>
              <a:rPr lang="en-US" sz="2400" b="1">
                <a:solidFill>
                  <a:schemeClr val="accent2"/>
                </a:solidFill>
                <a:sym typeface="Symbol" pitchFamily="18" charset="2"/>
              </a:rPr>
              <a:t></a:t>
            </a:r>
            <a:r>
              <a:rPr lang="en-US" sz="2400" b="1">
                <a:solidFill>
                  <a:schemeClr val="accent2"/>
                </a:solidFill>
              </a:rPr>
              <a:t> i)</a:t>
            </a:r>
            <a:endParaRPr lang="en-US" sz="2800">
              <a:solidFill>
                <a:schemeClr val="accent2"/>
              </a:solidFill>
              <a:latin typeface="Lucida Sans Unicode" pitchFamily="34" charset="0"/>
            </a:endParaRPr>
          </a:p>
        </p:txBody>
      </p:sp>
      <p:sp>
        <p:nvSpPr>
          <p:cNvPr id="33796" name="Rectangle 5"/>
          <p:cNvSpPr>
            <a:spLocks noChangeArrowheads="1"/>
          </p:cNvSpPr>
          <p:nvPr/>
        </p:nvSpPr>
        <p:spPr bwMode="auto">
          <a:xfrm>
            <a:off x="6480175" y="2925763"/>
            <a:ext cx="4138613" cy="1003300"/>
          </a:xfrm>
          <a:prstGeom prst="rect">
            <a:avLst/>
          </a:prstGeom>
          <a:noFill/>
          <a:ln w="9525">
            <a:noFill/>
            <a:miter lim="800000"/>
            <a:headEnd/>
            <a:tailEnd/>
          </a:ln>
        </p:spPr>
        <p:txBody>
          <a:bodyPr/>
          <a:lstStyle/>
          <a:p>
            <a:pPr marL="342900" indent="-342900">
              <a:spcBef>
                <a:spcPct val="20000"/>
              </a:spcBef>
            </a:pPr>
            <a:endParaRPr lang="en-US" sz="2400" b="1">
              <a:solidFill>
                <a:schemeClr val="accent2"/>
              </a:solidFill>
            </a:endParaRPr>
          </a:p>
        </p:txBody>
      </p:sp>
      <p:sp>
        <p:nvSpPr>
          <p:cNvPr id="265222" name="AutoShape 6"/>
          <p:cNvSpPr>
            <a:spLocks noChangeArrowheads="1"/>
          </p:cNvSpPr>
          <p:nvPr/>
        </p:nvSpPr>
        <p:spPr bwMode="auto">
          <a:xfrm>
            <a:off x="7531100" y="3667125"/>
            <a:ext cx="1514475" cy="619125"/>
          </a:xfrm>
          <a:prstGeom prst="leftArrow">
            <a:avLst>
              <a:gd name="adj1" fmla="val 49796"/>
              <a:gd name="adj2" fmla="val 32581"/>
            </a:avLst>
          </a:prstGeom>
          <a:noFill/>
          <a:ln w="38100">
            <a:solidFill>
              <a:srgbClr val="80AE00"/>
            </a:solidFill>
            <a:miter lim="800000"/>
            <a:headEnd/>
            <a:tailEnd/>
          </a:ln>
        </p:spPr>
        <p:txBody>
          <a:bodyPr wrap="none" anchor="ctr"/>
          <a:lstStyle/>
          <a:p>
            <a:pPr algn="ctr"/>
            <a:r>
              <a:rPr lang="en-US" sz="2000" b="1" i="1">
                <a:solidFill>
                  <a:srgbClr val="80AE00"/>
                </a:solidFill>
                <a:latin typeface="Lucida Sans Unicode" pitchFamily="34" charset="0"/>
              </a:rPr>
              <a:t>y = x +1</a:t>
            </a:r>
          </a:p>
        </p:txBody>
      </p:sp>
      <p:sp>
        <p:nvSpPr>
          <p:cNvPr id="33798" name="AutoShape 8"/>
          <p:cNvSpPr>
            <a:spLocks noChangeArrowheads="1"/>
          </p:cNvSpPr>
          <p:nvPr/>
        </p:nvSpPr>
        <p:spPr bwMode="auto">
          <a:xfrm>
            <a:off x="247650" y="2619375"/>
            <a:ext cx="3513138" cy="3267075"/>
          </a:xfrm>
          <a:prstGeom prst="roundRect">
            <a:avLst>
              <a:gd name="adj" fmla="val 16667"/>
            </a:avLst>
          </a:prstGeom>
          <a:gradFill rotWithShape="1">
            <a:gsLst>
              <a:gs pos="0">
                <a:srgbClr val="282876"/>
              </a:gs>
              <a:gs pos="100000">
                <a:srgbClr val="5757FF">
                  <a:alpha val="82999"/>
                </a:srgbClr>
              </a:gs>
            </a:gsLst>
            <a:lin ang="0" scaled="1"/>
          </a:gradFill>
          <a:ln w="9525">
            <a:noFill/>
            <a:round/>
            <a:headEnd/>
            <a:tailEnd/>
          </a:ln>
        </p:spPr>
        <p:txBody>
          <a:bodyPr wrap="none" anchor="ctr"/>
          <a:lstStyle/>
          <a:p>
            <a:pPr>
              <a:lnSpc>
                <a:spcPct val="120000"/>
              </a:lnSpc>
            </a:pPr>
            <a:r>
              <a:rPr lang="en-US" sz="1600" b="1" i="1">
                <a:solidFill>
                  <a:schemeClr val="bg1"/>
                </a:solidFill>
              </a:rPr>
              <a:t>pc</a:t>
            </a:r>
            <a:r>
              <a:rPr lang="en-US" sz="1600" b="1" i="1" baseline="-25000">
                <a:solidFill>
                  <a:schemeClr val="bg1"/>
                </a:solidFill>
              </a:rPr>
              <a:t>1</a:t>
            </a:r>
            <a:r>
              <a:rPr lang="en-US" sz="2000" b="1">
                <a:solidFill>
                  <a:schemeClr val="bg1"/>
                </a:solidFill>
              </a:rPr>
              <a:t>: </a:t>
            </a:r>
            <a:r>
              <a:rPr lang="en-US" sz="2400" b="1">
                <a:solidFill>
                  <a:schemeClr val="bg1"/>
                </a:solidFill>
              </a:rPr>
              <a:t>x = ctr;</a:t>
            </a:r>
          </a:p>
          <a:p>
            <a:pPr>
              <a:lnSpc>
                <a:spcPct val="120000"/>
              </a:lnSpc>
            </a:pPr>
            <a:r>
              <a:rPr lang="en-US" sz="1600" b="1" i="1">
                <a:solidFill>
                  <a:schemeClr val="bg1"/>
                </a:solidFill>
              </a:rPr>
              <a:t>pc</a:t>
            </a:r>
            <a:r>
              <a:rPr lang="en-US" sz="1600" b="1" i="1" baseline="-25000">
                <a:solidFill>
                  <a:schemeClr val="bg1"/>
                </a:solidFill>
              </a:rPr>
              <a:t>2</a:t>
            </a:r>
            <a:r>
              <a:rPr lang="en-US" sz="2000" b="1">
                <a:solidFill>
                  <a:schemeClr val="bg1"/>
                </a:solidFill>
              </a:rPr>
              <a:t>: </a:t>
            </a:r>
            <a:r>
              <a:rPr lang="en-US" sz="2400" b="1">
                <a:solidFill>
                  <a:schemeClr val="bg1"/>
                </a:solidFill>
              </a:rPr>
              <a:t>ctr = ctr + 1;</a:t>
            </a:r>
          </a:p>
          <a:p>
            <a:pPr>
              <a:lnSpc>
                <a:spcPct val="120000"/>
              </a:lnSpc>
            </a:pPr>
            <a:r>
              <a:rPr lang="en-US" sz="1600" b="1" i="1">
                <a:solidFill>
                  <a:schemeClr val="bg1"/>
                </a:solidFill>
              </a:rPr>
              <a:t>pc</a:t>
            </a:r>
            <a:r>
              <a:rPr lang="en-US" sz="1600" b="1" i="1" baseline="-25000">
                <a:solidFill>
                  <a:schemeClr val="bg1"/>
                </a:solidFill>
              </a:rPr>
              <a:t>3</a:t>
            </a:r>
            <a:r>
              <a:rPr lang="en-US" sz="2000" b="1">
                <a:solidFill>
                  <a:schemeClr val="bg1"/>
                </a:solidFill>
              </a:rPr>
              <a:t>: </a:t>
            </a:r>
            <a:r>
              <a:rPr lang="en-US" sz="2400" b="1">
                <a:solidFill>
                  <a:schemeClr val="bg1"/>
                </a:solidFill>
              </a:rPr>
              <a:t>y = ctr;</a:t>
            </a:r>
            <a:r>
              <a:rPr lang="en-US" sz="2000" b="1">
                <a:solidFill>
                  <a:schemeClr val="bg1"/>
                </a:solidFill>
                <a:sym typeface="MT Extra" pitchFamily="18" charset="2"/>
              </a:rPr>
              <a:t>	</a:t>
            </a:r>
          </a:p>
          <a:p>
            <a:pPr>
              <a:lnSpc>
                <a:spcPct val="120000"/>
              </a:lnSpc>
            </a:pPr>
            <a:r>
              <a:rPr lang="en-US" sz="1600" b="1" i="1">
                <a:solidFill>
                  <a:schemeClr val="bg1"/>
                </a:solidFill>
              </a:rPr>
              <a:t>pc</a:t>
            </a:r>
            <a:r>
              <a:rPr lang="en-US" sz="1600" i="1" baseline="-25000">
                <a:solidFill>
                  <a:schemeClr val="bg1"/>
                </a:solidFill>
                <a:latin typeface="Lucida Sans Unicode" pitchFamily="34" charset="0"/>
              </a:rPr>
              <a:t>4</a:t>
            </a:r>
            <a:r>
              <a:rPr lang="en-US" sz="2000" b="1">
                <a:solidFill>
                  <a:schemeClr val="bg1"/>
                </a:solidFill>
              </a:rPr>
              <a:t>: </a:t>
            </a:r>
            <a:r>
              <a:rPr lang="en-US" sz="2400" b="1">
                <a:solidFill>
                  <a:schemeClr val="bg1"/>
                </a:solidFill>
              </a:rPr>
              <a:t>if (x = i-1){</a:t>
            </a:r>
          </a:p>
          <a:p>
            <a:pPr>
              <a:lnSpc>
                <a:spcPct val="120000"/>
              </a:lnSpc>
            </a:pPr>
            <a:r>
              <a:rPr lang="en-US" sz="1600" b="1" i="1">
                <a:solidFill>
                  <a:schemeClr val="bg1"/>
                </a:solidFill>
              </a:rPr>
              <a:t>pc</a:t>
            </a:r>
            <a:r>
              <a:rPr lang="en-US" sz="1600" i="1" baseline="-25000">
                <a:solidFill>
                  <a:schemeClr val="bg1"/>
                </a:solidFill>
                <a:latin typeface="Lucida Sans Unicode" pitchFamily="34" charset="0"/>
              </a:rPr>
              <a:t>5</a:t>
            </a:r>
            <a:r>
              <a:rPr lang="en-US" sz="2000" b="1">
                <a:solidFill>
                  <a:schemeClr val="bg1"/>
                </a:solidFill>
              </a:rPr>
              <a:t>:   </a:t>
            </a:r>
            <a:r>
              <a:rPr lang="en-US" sz="2400" b="1">
                <a:solidFill>
                  <a:schemeClr val="bg1"/>
                </a:solidFill>
              </a:rPr>
              <a:t>if (y != i){</a:t>
            </a:r>
            <a:r>
              <a:rPr lang="en-US" sz="2000" b="1">
                <a:solidFill>
                  <a:schemeClr val="bg1"/>
                </a:solidFill>
              </a:rPr>
              <a:t> </a:t>
            </a:r>
            <a:endParaRPr lang="en-US" sz="2000" b="1">
              <a:solidFill>
                <a:schemeClr val="bg1"/>
              </a:solidFill>
              <a:sym typeface="MT Extra" pitchFamily="18" charset="2"/>
            </a:endParaRPr>
          </a:p>
          <a:p>
            <a:pPr>
              <a:lnSpc>
                <a:spcPct val="120000"/>
              </a:lnSpc>
            </a:pPr>
            <a:r>
              <a:rPr lang="en-US" sz="2400">
                <a:solidFill>
                  <a:srgbClr val="E60000"/>
                </a:solidFill>
                <a:latin typeface="Lucida Sans Unicode" pitchFamily="34" charset="0"/>
              </a:rPr>
              <a:t>	   ERROR:</a:t>
            </a:r>
            <a:r>
              <a:rPr lang="en-US" sz="2400">
                <a:solidFill>
                  <a:schemeClr val="bg1"/>
                </a:solidFill>
                <a:latin typeface="Lucida Sans Unicode" pitchFamily="34" charset="0"/>
              </a:rPr>
              <a:t> </a:t>
            </a:r>
            <a:r>
              <a:rPr lang="en-US" sz="2400" b="1">
                <a:solidFill>
                  <a:schemeClr val="bg1"/>
                </a:solidFill>
              </a:rPr>
              <a:t>}</a:t>
            </a:r>
            <a:r>
              <a:rPr lang="en-US" sz="2400">
                <a:solidFill>
                  <a:schemeClr val="bg1"/>
                </a:solidFill>
                <a:latin typeface="Lucida Sans Unicode" pitchFamily="34" charset="0"/>
              </a:rPr>
              <a:t>	</a:t>
            </a:r>
          </a:p>
          <a:p>
            <a:pPr>
              <a:lnSpc>
                <a:spcPct val="120000"/>
              </a:lnSpc>
            </a:pPr>
            <a:r>
              <a:rPr lang="en-US" sz="2400">
                <a:solidFill>
                  <a:schemeClr val="bg1"/>
                </a:solidFill>
                <a:latin typeface="Lucida Sans Unicode" pitchFamily="34" charset="0"/>
              </a:rPr>
              <a:t>       </a:t>
            </a:r>
            <a:r>
              <a:rPr lang="en-US" sz="2400" b="1">
                <a:solidFill>
                  <a:schemeClr val="bg1"/>
                </a:solidFill>
              </a:rPr>
              <a:t>}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5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Trace Feasibility Formulas</a:t>
            </a:r>
          </a:p>
        </p:txBody>
      </p:sp>
      <p:sp>
        <p:nvSpPr>
          <p:cNvPr id="34819" name="Rectangle 3"/>
          <p:cNvSpPr>
            <a:spLocks noChangeArrowheads="1"/>
          </p:cNvSpPr>
          <p:nvPr/>
        </p:nvSpPr>
        <p:spPr bwMode="auto">
          <a:xfrm>
            <a:off x="174625" y="2406650"/>
            <a:ext cx="2716213" cy="2420938"/>
          </a:xfrm>
          <a:prstGeom prst="rect">
            <a:avLst/>
          </a:prstGeom>
          <a:noFill/>
          <a:ln w="9525">
            <a:noFill/>
            <a:miter lim="800000"/>
            <a:headEnd/>
            <a:tailEnd/>
          </a:ln>
        </p:spPr>
        <p:txBody>
          <a:bodyPr wrap="none" lIns="0"/>
          <a:lstStyle/>
          <a:p>
            <a:pPr marL="342900" indent="-342900">
              <a:spcBef>
                <a:spcPct val="20000"/>
              </a:spcBef>
            </a:pPr>
            <a:r>
              <a:rPr lang="en-US" sz="2000" b="1" i="1">
                <a:solidFill>
                  <a:schemeClr val="accent2"/>
                </a:solidFill>
              </a:rPr>
              <a:t>pc</a:t>
            </a:r>
            <a:r>
              <a:rPr lang="en-US" sz="2000" b="1" i="1" baseline="-25000">
                <a:solidFill>
                  <a:schemeClr val="accent2"/>
                </a:solidFill>
              </a:rPr>
              <a:t>1</a:t>
            </a:r>
            <a:r>
              <a:rPr lang="en-US" sz="2000">
                <a:solidFill>
                  <a:schemeClr val="accent2"/>
                </a:solidFill>
              </a:rPr>
              <a:t>: </a:t>
            </a:r>
            <a:r>
              <a:rPr lang="en-US" sz="2000" b="1">
                <a:solidFill>
                  <a:schemeClr val="accent2"/>
                </a:solidFill>
              </a:rPr>
              <a:t>x = ctr</a:t>
            </a:r>
          </a:p>
          <a:p>
            <a:pPr marL="342900" indent="-342900">
              <a:spcBef>
                <a:spcPct val="20000"/>
              </a:spcBef>
            </a:pPr>
            <a:endParaRPr lang="en-US" sz="800" b="1">
              <a:solidFill>
                <a:schemeClr val="accent2"/>
              </a:solidFill>
            </a:endParaRPr>
          </a:p>
          <a:p>
            <a:pPr marL="342900" indent="-342900">
              <a:spcBef>
                <a:spcPct val="20000"/>
              </a:spcBef>
            </a:pPr>
            <a:r>
              <a:rPr lang="en-US" sz="2000" b="1" i="1">
                <a:solidFill>
                  <a:schemeClr val="accent2"/>
                </a:solidFill>
              </a:rPr>
              <a:t>pc</a:t>
            </a:r>
            <a:r>
              <a:rPr lang="en-US" sz="2000" b="1" i="1" baseline="-25000">
                <a:solidFill>
                  <a:schemeClr val="accent2"/>
                </a:solidFill>
              </a:rPr>
              <a:t>2</a:t>
            </a:r>
            <a:r>
              <a:rPr lang="en-US" sz="2000" b="1">
                <a:solidFill>
                  <a:schemeClr val="accent2"/>
                </a:solidFill>
              </a:rPr>
              <a:t>: ctr = ctr+1</a:t>
            </a:r>
          </a:p>
          <a:p>
            <a:pPr marL="342900" indent="-342900">
              <a:spcBef>
                <a:spcPct val="20000"/>
              </a:spcBef>
            </a:pPr>
            <a:endParaRPr lang="en-US" sz="800" b="1">
              <a:solidFill>
                <a:schemeClr val="accent2"/>
              </a:solidFill>
            </a:endParaRPr>
          </a:p>
          <a:p>
            <a:pPr marL="342900" indent="-342900">
              <a:spcBef>
                <a:spcPct val="20000"/>
              </a:spcBef>
            </a:pPr>
            <a:r>
              <a:rPr lang="en-US" sz="2000" b="1" i="1">
                <a:solidFill>
                  <a:schemeClr val="accent2"/>
                </a:solidFill>
              </a:rPr>
              <a:t>pc</a:t>
            </a:r>
            <a:r>
              <a:rPr lang="en-US" sz="2000" b="1" i="1" baseline="-25000">
                <a:solidFill>
                  <a:schemeClr val="accent2"/>
                </a:solidFill>
              </a:rPr>
              <a:t>3</a:t>
            </a:r>
            <a:r>
              <a:rPr lang="en-US" sz="2000" b="1">
                <a:solidFill>
                  <a:schemeClr val="accent2"/>
                </a:solidFill>
              </a:rPr>
              <a:t>: y = ctr </a:t>
            </a:r>
            <a:endParaRPr lang="en-US" sz="2000" b="1" baseline="-25000">
              <a:solidFill>
                <a:schemeClr val="accent2"/>
              </a:solidFill>
              <a:latin typeface="Lucida Sans Unicode" pitchFamily="34" charset="0"/>
            </a:endParaRPr>
          </a:p>
          <a:p>
            <a:pPr marL="342900" indent="-342900">
              <a:spcBef>
                <a:spcPct val="20000"/>
              </a:spcBef>
            </a:pPr>
            <a:endParaRPr lang="en-US" sz="800" b="1" baseline="-25000">
              <a:solidFill>
                <a:schemeClr val="accent2"/>
              </a:solidFill>
              <a:latin typeface="Lucida Sans Unicode" pitchFamily="34" charset="0"/>
            </a:endParaRPr>
          </a:p>
          <a:p>
            <a:pPr marL="342900" indent="-342900">
              <a:spcBef>
                <a:spcPct val="20000"/>
              </a:spcBef>
            </a:pPr>
            <a:r>
              <a:rPr lang="en-US" sz="2000" b="1" i="1">
                <a:solidFill>
                  <a:schemeClr val="accent2"/>
                </a:solidFill>
              </a:rPr>
              <a:t>pc</a:t>
            </a:r>
            <a:r>
              <a:rPr lang="en-US" sz="2000" b="1" i="1" baseline="-25000">
                <a:solidFill>
                  <a:schemeClr val="accent2"/>
                </a:solidFill>
              </a:rPr>
              <a:t>4</a:t>
            </a:r>
            <a:r>
              <a:rPr lang="en-US" sz="2000" b="1">
                <a:solidFill>
                  <a:schemeClr val="accent2"/>
                </a:solidFill>
              </a:rPr>
              <a:t>: assume(x=i-1)</a:t>
            </a:r>
          </a:p>
          <a:p>
            <a:pPr marL="342900" indent="-342900">
              <a:spcBef>
                <a:spcPct val="20000"/>
              </a:spcBef>
            </a:pPr>
            <a:endParaRPr lang="en-US" sz="800" b="1">
              <a:solidFill>
                <a:schemeClr val="accent2"/>
              </a:solidFill>
            </a:endParaRPr>
          </a:p>
          <a:p>
            <a:pPr marL="342900" indent="-342900">
              <a:spcBef>
                <a:spcPct val="20000"/>
              </a:spcBef>
            </a:pPr>
            <a:r>
              <a:rPr lang="en-US" sz="2000" b="1" i="1">
                <a:solidFill>
                  <a:schemeClr val="accent2"/>
                </a:solidFill>
              </a:rPr>
              <a:t>pc</a:t>
            </a:r>
            <a:r>
              <a:rPr lang="en-US" sz="2000" b="1" i="1" baseline="-25000">
                <a:solidFill>
                  <a:schemeClr val="accent2"/>
                </a:solidFill>
              </a:rPr>
              <a:t>5</a:t>
            </a:r>
            <a:r>
              <a:rPr lang="en-US" sz="2000" b="1">
                <a:solidFill>
                  <a:schemeClr val="accent2"/>
                </a:solidFill>
              </a:rPr>
              <a:t>: assume(y</a:t>
            </a:r>
            <a:r>
              <a:rPr lang="en-US" sz="2000" b="1">
                <a:solidFill>
                  <a:schemeClr val="accent2"/>
                </a:solidFill>
                <a:sym typeface="Symbol" pitchFamily="18" charset="2"/>
              </a:rPr>
              <a:t></a:t>
            </a:r>
            <a:r>
              <a:rPr lang="en-US" sz="2000" b="1">
                <a:solidFill>
                  <a:schemeClr val="accent2"/>
                </a:solidFill>
              </a:rPr>
              <a:t>i)</a:t>
            </a:r>
            <a:endParaRPr lang="en-US" sz="2400">
              <a:solidFill>
                <a:schemeClr val="accent2"/>
              </a:solidFill>
              <a:latin typeface="Lucida Sans Unicode" pitchFamily="34" charset="0"/>
            </a:endParaRPr>
          </a:p>
        </p:txBody>
      </p:sp>
      <p:sp>
        <p:nvSpPr>
          <p:cNvPr id="34820" name="Rectangle 4"/>
          <p:cNvSpPr>
            <a:spLocks noChangeArrowheads="1"/>
          </p:cNvSpPr>
          <p:nvPr/>
        </p:nvSpPr>
        <p:spPr bwMode="auto">
          <a:xfrm>
            <a:off x="858838" y="5073650"/>
            <a:ext cx="1317625" cy="457200"/>
          </a:xfrm>
          <a:prstGeom prst="rect">
            <a:avLst/>
          </a:prstGeom>
          <a:noFill/>
          <a:ln w="38100">
            <a:noFill/>
            <a:miter lim="800000"/>
            <a:headEnd/>
            <a:tailEnd/>
          </a:ln>
        </p:spPr>
        <p:txBody>
          <a:bodyPr anchor="ctr">
            <a:spAutoFit/>
          </a:bodyPr>
          <a:lstStyle/>
          <a:p>
            <a:pPr algn="ctr"/>
            <a:r>
              <a:rPr lang="en-US" sz="2400">
                <a:latin typeface="Lucida Sans Unicode" pitchFamily="34" charset="0"/>
              </a:rPr>
              <a:t>Trace</a:t>
            </a:r>
            <a:endParaRPr lang="en-US" sz="2000">
              <a:latin typeface="Lucida Sans Unicode" pitchFamily="34" charset="0"/>
            </a:endParaRPr>
          </a:p>
        </p:txBody>
      </p:sp>
      <p:sp>
        <p:nvSpPr>
          <p:cNvPr id="183301" name="Rectangle 5"/>
          <p:cNvSpPr>
            <a:spLocks noChangeArrowheads="1"/>
          </p:cNvSpPr>
          <p:nvPr/>
        </p:nvSpPr>
        <p:spPr bwMode="auto">
          <a:xfrm>
            <a:off x="3968750" y="5073650"/>
            <a:ext cx="1855788" cy="457200"/>
          </a:xfrm>
          <a:prstGeom prst="rect">
            <a:avLst/>
          </a:prstGeom>
          <a:noFill/>
          <a:ln w="38100">
            <a:noFill/>
            <a:miter lim="800000"/>
            <a:headEnd/>
            <a:tailEnd/>
          </a:ln>
        </p:spPr>
        <p:txBody>
          <a:bodyPr anchor="ctr">
            <a:spAutoFit/>
          </a:bodyPr>
          <a:lstStyle/>
          <a:p>
            <a:pPr algn="ctr"/>
            <a:r>
              <a:rPr lang="en-US" sz="2400">
                <a:latin typeface="Lucida Sans Unicode" pitchFamily="34" charset="0"/>
              </a:rPr>
              <a:t>SSA Trace </a:t>
            </a:r>
            <a:endParaRPr lang="en-US" sz="2000">
              <a:latin typeface="Lucida Sans Unicode" pitchFamily="34" charset="0"/>
            </a:endParaRPr>
          </a:p>
        </p:txBody>
      </p:sp>
      <p:sp>
        <p:nvSpPr>
          <p:cNvPr id="183302" name="Rectangle 6"/>
          <p:cNvSpPr>
            <a:spLocks noChangeArrowheads="1"/>
          </p:cNvSpPr>
          <p:nvPr/>
        </p:nvSpPr>
        <p:spPr bwMode="auto">
          <a:xfrm>
            <a:off x="6138863" y="2406650"/>
            <a:ext cx="2865437" cy="2420938"/>
          </a:xfrm>
          <a:prstGeom prst="rect">
            <a:avLst/>
          </a:prstGeom>
          <a:noFill/>
          <a:ln w="9525">
            <a:noFill/>
            <a:miter lim="800000"/>
            <a:headEnd/>
            <a:tailEnd/>
          </a:ln>
        </p:spPr>
        <p:txBody>
          <a:bodyPr/>
          <a:lstStyle/>
          <a:p>
            <a:pPr marL="342900" indent="-342900">
              <a:spcBef>
                <a:spcPct val="20000"/>
              </a:spcBef>
            </a:pPr>
            <a:r>
              <a:rPr lang="en-US" sz="2000">
                <a:solidFill>
                  <a:schemeClr val="accent2"/>
                </a:solidFill>
              </a:rPr>
              <a:t>	  </a:t>
            </a:r>
            <a:r>
              <a:rPr lang="en-US" sz="2000" b="1" i="1">
                <a:solidFill>
                  <a:srgbClr val="649600"/>
                </a:solidFill>
                <a:latin typeface="Lucida Sans Unicode" pitchFamily="34" charset="0"/>
              </a:rPr>
              <a:t>x</a:t>
            </a:r>
            <a:r>
              <a:rPr lang="en-US" sz="2000" b="1" i="1" baseline="-25000">
                <a:solidFill>
                  <a:srgbClr val="649600"/>
                </a:solidFill>
                <a:latin typeface="Lucida Sans Unicode" pitchFamily="34" charset="0"/>
              </a:rPr>
              <a:t>1</a:t>
            </a:r>
            <a:r>
              <a:rPr lang="en-US" sz="2000" b="1" i="1">
                <a:solidFill>
                  <a:srgbClr val="649600"/>
                </a:solidFill>
              </a:rPr>
              <a:t> = </a:t>
            </a:r>
            <a:r>
              <a:rPr lang="en-US" sz="2000" b="1" i="1">
                <a:solidFill>
                  <a:srgbClr val="649600"/>
                </a:solidFill>
                <a:latin typeface="Lucida Sans Unicode" pitchFamily="34" charset="0"/>
              </a:rPr>
              <a:t>ctr</a:t>
            </a:r>
            <a:r>
              <a:rPr lang="en-US" sz="2000" b="1" i="1" baseline="-25000">
                <a:solidFill>
                  <a:srgbClr val="649600"/>
                </a:solidFill>
              </a:rPr>
              <a:t>0</a:t>
            </a:r>
            <a:endParaRPr lang="en-US" sz="2000" b="1" i="1">
              <a:solidFill>
                <a:srgbClr val="649600"/>
              </a:solidFill>
            </a:endParaRPr>
          </a:p>
          <a:p>
            <a:pPr marL="342900" indent="-342900">
              <a:spcBef>
                <a:spcPct val="20000"/>
              </a:spcBef>
            </a:pPr>
            <a:endParaRPr lang="en-US" sz="800" b="1" i="1">
              <a:solidFill>
                <a:srgbClr val="649600"/>
              </a:solidFill>
              <a:latin typeface="Lucida Sans Unicode" pitchFamily="34" charset="0"/>
            </a:endParaRPr>
          </a:p>
          <a:p>
            <a:pPr marL="342900" indent="-342900">
              <a:spcBef>
                <a:spcPct val="20000"/>
              </a:spcBef>
            </a:pPr>
            <a:r>
              <a:rPr lang="en-US" sz="2000" b="1" i="1">
                <a:solidFill>
                  <a:srgbClr val="649600"/>
                </a:solidFill>
                <a:latin typeface="cmsy10" pitchFamily="34" charset="0"/>
              </a:rPr>
              <a:t>   </a:t>
            </a:r>
            <a:r>
              <a:rPr lang="en-US" sz="2000" b="1" i="1">
                <a:solidFill>
                  <a:srgbClr val="649600"/>
                </a:solidFill>
                <a:latin typeface="cmsy10" pitchFamily="34" charset="0"/>
                <a:sym typeface="Symbol" pitchFamily="18" charset="2"/>
              </a:rPr>
              <a:t></a:t>
            </a:r>
            <a:r>
              <a:rPr lang="en-US" sz="2000" b="1" i="1">
                <a:solidFill>
                  <a:srgbClr val="649600"/>
                </a:solidFill>
              </a:rPr>
              <a:t>  </a:t>
            </a:r>
            <a:r>
              <a:rPr lang="en-US" sz="2000" b="1" i="1">
                <a:solidFill>
                  <a:srgbClr val="649600"/>
                </a:solidFill>
                <a:latin typeface="Lucida Sans Unicode" pitchFamily="34" charset="0"/>
              </a:rPr>
              <a:t>ctr</a:t>
            </a:r>
            <a:r>
              <a:rPr lang="en-US" sz="2000" b="1" i="1" baseline="-25000">
                <a:solidFill>
                  <a:srgbClr val="649600"/>
                </a:solidFill>
                <a:latin typeface="Lucida Sans Unicode" pitchFamily="34" charset="0"/>
              </a:rPr>
              <a:t>1</a:t>
            </a:r>
            <a:r>
              <a:rPr lang="en-US" sz="2000" b="1" i="1">
                <a:solidFill>
                  <a:srgbClr val="649600"/>
                </a:solidFill>
              </a:rPr>
              <a:t> = </a:t>
            </a:r>
            <a:r>
              <a:rPr lang="en-US" sz="2000" b="1" i="1">
                <a:solidFill>
                  <a:srgbClr val="649600"/>
                </a:solidFill>
                <a:latin typeface="Lucida Sans Unicode" pitchFamily="34" charset="0"/>
              </a:rPr>
              <a:t>ctr</a:t>
            </a:r>
            <a:r>
              <a:rPr lang="en-US" sz="2000" b="1" i="1" baseline="-25000">
                <a:solidFill>
                  <a:srgbClr val="649600"/>
                </a:solidFill>
                <a:latin typeface="Lucida Sans Unicode" pitchFamily="34" charset="0"/>
              </a:rPr>
              <a:t>0</a:t>
            </a:r>
            <a:r>
              <a:rPr lang="en-US" sz="2000" b="1" i="1">
                <a:solidFill>
                  <a:srgbClr val="649600"/>
                </a:solidFill>
              </a:rPr>
              <a:t> + </a:t>
            </a:r>
            <a:r>
              <a:rPr lang="en-US" sz="2000" b="1" i="1">
                <a:solidFill>
                  <a:srgbClr val="649600"/>
                </a:solidFill>
                <a:latin typeface="Lucida Sans Unicode" pitchFamily="34" charset="0"/>
              </a:rPr>
              <a:t>1</a:t>
            </a:r>
          </a:p>
          <a:p>
            <a:pPr marL="342900" indent="-342900">
              <a:spcBef>
                <a:spcPct val="20000"/>
              </a:spcBef>
            </a:pPr>
            <a:endParaRPr lang="en-US" sz="800" b="1" i="1">
              <a:solidFill>
                <a:srgbClr val="649600"/>
              </a:solidFill>
            </a:endParaRPr>
          </a:p>
          <a:p>
            <a:pPr marL="342900" indent="-342900">
              <a:spcBef>
                <a:spcPct val="20000"/>
              </a:spcBef>
            </a:pPr>
            <a:r>
              <a:rPr lang="en-US" sz="2000" b="1" i="1">
                <a:solidFill>
                  <a:srgbClr val="649600"/>
                </a:solidFill>
                <a:latin typeface="cmsy10" pitchFamily="34" charset="0"/>
              </a:rPr>
              <a:t>   </a:t>
            </a:r>
            <a:r>
              <a:rPr lang="en-US" sz="2000" b="1" i="1">
                <a:solidFill>
                  <a:srgbClr val="649600"/>
                </a:solidFill>
                <a:latin typeface="cmsy10" pitchFamily="34" charset="0"/>
                <a:sym typeface="Symbol" pitchFamily="18" charset="2"/>
              </a:rPr>
              <a:t></a:t>
            </a:r>
            <a:r>
              <a:rPr lang="en-US" sz="2000" b="1" i="1">
                <a:solidFill>
                  <a:srgbClr val="649600"/>
                </a:solidFill>
              </a:rPr>
              <a:t>  </a:t>
            </a:r>
            <a:r>
              <a:rPr lang="en-US" sz="2000" b="1" i="1">
                <a:solidFill>
                  <a:srgbClr val="649600"/>
                </a:solidFill>
                <a:latin typeface="Lucida Sans Unicode" pitchFamily="34" charset="0"/>
              </a:rPr>
              <a:t>y</a:t>
            </a:r>
            <a:r>
              <a:rPr lang="en-US" sz="2000" b="1" i="1" baseline="-25000">
                <a:solidFill>
                  <a:srgbClr val="649600"/>
                </a:solidFill>
                <a:latin typeface="Lucida Sans Unicode" pitchFamily="34" charset="0"/>
              </a:rPr>
              <a:t>1</a:t>
            </a:r>
            <a:r>
              <a:rPr lang="en-US" sz="2000" b="1" i="1">
                <a:solidFill>
                  <a:srgbClr val="649600"/>
                </a:solidFill>
              </a:rPr>
              <a:t> = </a:t>
            </a:r>
            <a:r>
              <a:rPr lang="en-US" sz="2000" b="1" i="1">
                <a:solidFill>
                  <a:srgbClr val="649600"/>
                </a:solidFill>
                <a:latin typeface="Lucida Sans Unicode" pitchFamily="34" charset="0"/>
              </a:rPr>
              <a:t>ctr</a:t>
            </a:r>
            <a:r>
              <a:rPr lang="en-US" sz="2000" b="1" i="1" baseline="-25000">
                <a:solidFill>
                  <a:srgbClr val="649600"/>
                </a:solidFill>
                <a:latin typeface="Lucida Sans Unicode" pitchFamily="34" charset="0"/>
              </a:rPr>
              <a:t>1</a:t>
            </a:r>
            <a:r>
              <a:rPr lang="en-US" sz="2000" b="1" i="1">
                <a:solidFill>
                  <a:srgbClr val="649600"/>
                </a:solidFill>
              </a:rPr>
              <a:t> </a:t>
            </a:r>
            <a:endParaRPr lang="en-US" sz="2000" b="1" i="1" baseline="-25000">
              <a:solidFill>
                <a:srgbClr val="649600"/>
              </a:solidFill>
              <a:latin typeface="Lucida Sans Unicode" pitchFamily="34" charset="0"/>
            </a:endParaRPr>
          </a:p>
          <a:p>
            <a:pPr marL="342900" indent="-342900">
              <a:spcBef>
                <a:spcPct val="20000"/>
              </a:spcBef>
            </a:pPr>
            <a:endParaRPr lang="en-US" sz="800" b="1" i="1" baseline="-25000">
              <a:solidFill>
                <a:srgbClr val="649600"/>
              </a:solidFill>
              <a:latin typeface="Lucida Sans Unicode" pitchFamily="34" charset="0"/>
            </a:endParaRPr>
          </a:p>
          <a:p>
            <a:pPr marL="342900" indent="-342900">
              <a:spcBef>
                <a:spcPct val="20000"/>
              </a:spcBef>
            </a:pPr>
            <a:r>
              <a:rPr lang="en-US" sz="2000" b="1" i="1">
                <a:solidFill>
                  <a:srgbClr val="649600"/>
                </a:solidFill>
                <a:latin typeface="cmsy10" pitchFamily="34" charset="0"/>
              </a:rPr>
              <a:t>  </a:t>
            </a:r>
            <a:r>
              <a:rPr lang="en-US" sz="2000" b="1" i="1">
                <a:solidFill>
                  <a:srgbClr val="649600"/>
                </a:solidFill>
                <a:latin typeface="cmsy10" pitchFamily="34" charset="0"/>
                <a:sym typeface="Symbol" pitchFamily="18" charset="2"/>
              </a:rPr>
              <a:t></a:t>
            </a:r>
            <a:r>
              <a:rPr lang="en-US" sz="2000" b="1" i="1">
                <a:solidFill>
                  <a:srgbClr val="649600"/>
                </a:solidFill>
                <a:latin typeface="cmsy10" pitchFamily="34" charset="0"/>
              </a:rPr>
              <a:t>    </a:t>
            </a:r>
            <a:r>
              <a:rPr lang="en-US" sz="2000" b="1" i="1">
                <a:solidFill>
                  <a:srgbClr val="649600"/>
                </a:solidFill>
                <a:latin typeface="Lucida Sans Unicode" pitchFamily="34" charset="0"/>
              </a:rPr>
              <a:t>x</a:t>
            </a:r>
            <a:r>
              <a:rPr lang="en-US" sz="2000" b="1" i="1" baseline="-25000">
                <a:solidFill>
                  <a:srgbClr val="649600"/>
                </a:solidFill>
                <a:latin typeface="Lucida Sans Unicode" pitchFamily="34" charset="0"/>
              </a:rPr>
              <a:t>1</a:t>
            </a:r>
            <a:r>
              <a:rPr lang="en-US" sz="2000" b="1" i="1">
                <a:solidFill>
                  <a:srgbClr val="649600"/>
                </a:solidFill>
              </a:rPr>
              <a:t> = </a:t>
            </a:r>
            <a:r>
              <a:rPr lang="en-US" sz="2000" b="1" i="1">
                <a:solidFill>
                  <a:srgbClr val="649600"/>
                </a:solidFill>
                <a:latin typeface="Lucida Sans Unicode" pitchFamily="34" charset="0"/>
              </a:rPr>
              <a:t>i</a:t>
            </a:r>
            <a:r>
              <a:rPr lang="en-US" sz="2000" b="1" i="1" baseline="-25000">
                <a:solidFill>
                  <a:srgbClr val="649600"/>
                </a:solidFill>
                <a:latin typeface="Lucida Sans Unicode" pitchFamily="34" charset="0"/>
              </a:rPr>
              <a:t>0</a:t>
            </a:r>
            <a:r>
              <a:rPr lang="en-US" sz="2000" b="1" i="1">
                <a:solidFill>
                  <a:srgbClr val="649600"/>
                </a:solidFill>
                <a:latin typeface="Lucida Sans Unicode" pitchFamily="34" charset="0"/>
              </a:rPr>
              <a:t> </a:t>
            </a:r>
            <a:r>
              <a:rPr lang="en-US" sz="2000" b="1" i="1">
                <a:solidFill>
                  <a:srgbClr val="649600"/>
                </a:solidFill>
              </a:rPr>
              <a:t>- </a:t>
            </a:r>
            <a:r>
              <a:rPr lang="en-US" sz="2000" b="1" i="1">
                <a:solidFill>
                  <a:srgbClr val="649600"/>
                </a:solidFill>
                <a:latin typeface="Lucida Sans Unicode" pitchFamily="34" charset="0"/>
              </a:rPr>
              <a:t>1</a:t>
            </a:r>
          </a:p>
          <a:p>
            <a:pPr marL="342900" indent="-342900">
              <a:spcBef>
                <a:spcPct val="20000"/>
              </a:spcBef>
            </a:pPr>
            <a:endParaRPr lang="en-US" sz="800" b="1" i="1">
              <a:solidFill>
                <a:srgbClr val="649600"/>
              </a:solidFill>
            </a:endParaRPr>
          </a:p>
          <a:p>
            <a:pPr marL="342900" indent="-342900">
              <a:spcBef>
                <a:spcPct val="20000"/>
              </a:spcBef>
            </a:pPr>
            <a:r>
              <a:rPr lang="en-US" sz="2000" b="1" i="1">
                <a:solidFill>
                  <a:srgbClr val="649600"/>
                </a:solidFill>
                <a:latin typeface="cmsy10" pitchFamily="34" charset="0"/>
              </a:rPr>
              <a:t>  </a:t>
            </a:r>
            <a:r>
              <a:rPr lang="en-US" sz="2000" b="1" i="1">
                <a:solidFill>
                  <a:srgbClr val="649600"/>
                </a:solidFill>
                <a:latin typeface="cmsy10" pitchFamily="34" charset="0"/>
                <a:sym typeface="Symbol" pitchFamily="18" charset="2"/>
              </a:rPr>
              <a:t></a:t>
            </a:r>
            <a:r>
              <a:rPr lang="en-US" sz="2000" b="1" i="1">
                <a:solidFill>
                  <a:srgbClr val="649600"/>
                </a:solidFill>
                <a:latin typeface="cmsy10" pitchFamily="34" charset="0"/>
              </a:rPr>
              <a:t>  </a:t>
            </a:r>
            <a:r>
              <a:rPr lang="en-US" sz="2000" b="1" i="1">
                <a:solidFill>
                  <a:srgbClr val="649600"/>
                </a:solidFill>
              </a:rPr>
              <a:t> </a:t>
            </a:r>
            <a:r>
              <a:rPr lang="en-US" sz="2000" b="1" i="1">
                <a:solidFill>
                  <a:srgbClr val="649600"/>
                </a:solidFill>
                <a:latin typeface="Lucida Sans Unicode" pitchFamily="34" charset="0"/>
              </a:rPr>
              <a:t>y</a:t>
            </a:r>
            <a:r>
              <a:rPr lang="en-US" sz="2000" b="1" i="1" baseline="-25000">
                <a:solidFill>
                  <a:srgbClr val="649600"/>
                </a:solidFill>
                <a:latin typeface="Lucida Sans Unicode" pitchFamily="34" charset="0"/>
              </a:rPr>
              <a:t>1</a:t>
            </a:r>
            <a:r>
              <a:rPr lang="en-US" sz="2000" b="1" i="1">
                <a:solidFill>
                  <a:srgbClr val="649600"/>
                </a:solidFill>
                <a:latin typeface="Lucida Sans Unicode" pitchFamily="34" charset="0"/>
              </a:rPr>
              <a:t> </a:t>
            </a:r>
            <a:r>
              <a:rPr lang="en-US" sz="2000" b="1" i="1">
                <a:solidFill>
                  <a:srgbClr val="649600"/>
                </a:solidFill>
                <a:sym typeface="Symbol" pitchFamily="18" charset="2"/>
              </a:rPr>
              <a:t></a:t>
            </a:r>
            <a:r>
              <a:rPr lang="en-US" sz="2000" b="1" i="1">
                <a:solidFill>
                  <a:srgbClr val="649600"/>
                </a:solidFill>
              </a:rPr>
              <a:t> </a:t>
            </a:r>
            <a:r>
              <a:rPr lang="en-US" sz="2000" b="1" i="1">
                <a:solidFill>
                  <a:srgbClr val="649600"/>
                </a:solidFill>
                <a:latin typeface="Lucida Sans Unicode" pitchFamily="34" charset="0"/>
              </a:rPr>
              <a:t>i</a:t>
            </a:r>
            <a:r>
              <a:rPr lang="en-US" sz="2000" b="1" i="1" baseline="-25000">
                <a:solidFill>
                  <a:srgbClr val="649600"/>
                </a:solidFill>
                <a:latin typeface="Lucida Sans Unicode" pitchFamily="34" charset="0"/>
              </a:rPr>
              <a:t>0</a:t>
            </a:r>
          </a:p>
        </p:txBody>
      </p:sp>
      <p:sp>
        <p:nvSpPr>
          <p:cNvPr id="183303" name="Line 7"/>
          <p:cNvSpPr>
            <a:spLocks noChangeShapeType="1"/>
          </p:cNvSpPr>
          <p:nvPr/>
        </p:nvSpPr>
        <p:spPr bwMode="auto">
          <a:xfrm>
            <a:off x="2998788" y="2420938"/>
            <a:ext cx="0" cy="2420937"/>
          </a:xfrm>
          <a:prstGeom prst="line">
            <a:avLst/>
          </a:prstGeom>
          <a:noFill/>
          <a:ln w="9525" cap="rnd">
            <a:solidFill>
              <a:schemeClr val="accent2"/>
            </a:solidFill>
            <a:prstDash val="sysDot"/>
            <a:round/>
            <a:headEnd/>
            <a:tailEnd/>
          </a:ln>
        </p:spPr>
        <p:txBody>
          <a:bodyPr/>
          <a:lstStyle/>
          <a:p>
            <a:endParaRPr lang="en-US"/>
          </a:p>
        </p:txBody>
      </p:sp>
      <p:sp>
        <p:nvSpPr>
          <p:cNvPr id="183361" name="Rectangle 65"/>
          <p:cNvSpPr>
            <a:spLocks noChangeArrowheads="1"/>
          </p:cNvSpPr>
          <p:nvPr/>
        </p:nvSpPr>
        <p:spPr bwMode="auto">
          <a:xfrm>
            <a:off x="3233738" y="2406650"/>
            <a:ext cx="3013075" cy="2420938"/>
          </a:xfrm>
          <a:prstGeom prst="rect">
            <a:avLst/>
          </a:prstGeom>
          <a:noFill/>
          <a:ln w="9525">
            <a:noFill/>
            <a:miter lim="800000"/>
            <a:headEnd/>
            <a:tailEnd/>
          </a:ln>
        </p:spPr>
        <p:txBody>
          <a:bodyPr wrap="none" lIns="0"/>
          <a:lstStyle/>
          <a:p>
            <a:pPr marL="342900" indent="-342900">
              <a:spcBef>
                <a:spcPct val="20000"/>
              </a:spcBef>
            </a:pPr>
            <a:r>
              <a:rPr lang="en-US" sz="2000" b="1" i="1">
                <a:solidFill>
                  <a:schemeClr val="accent2"/>
                </a:solidFill>
              </a:rPr>
              <a:t>pc</a:t>
            </a:r>
            <a:r>
              <a:rPr lang="en-US" sz="2000" b="1" i="1" baseline="-25000">
                <a:solidFill>
                  <a:schemeClr val="accent2"/>
                </a:solidFill>
              </a:rPr>
              <a:t>1</a:t>
            </a:r>
            <a:r>
              <a:rPr lang="en-US" sz="2000">
                <a:solidFill>
                  <a:schemeClr val="accent2"/>
                </a:solidFill>
              </a:rPr>
              <a:t>: </a:t>
            </a:r>
            <a:r>
              <a:rPr lang="en-US" sz="2000" b="1">
                <a:solidFill>
                  <a:schemeClr val="accent2"/>
                </a:solidFill>
              </a:rPr>
              <a:t>x</a:t>
            </a:r>
            <a:r>
              <a:rPr lang="en-US" sz="2000" b="1" baseline="-25000">
                <a:solidFill>
                  <a:schemeClr val="accent2"/>
                </a:solidFill>
              </a:rPr>
              <a:t>1</a:t>
            </a:r>
            <a:r>
              <a:rPr lang="en-US" sz="2000" b="1">
                <a:solidFill>
                  <a:schemeClr val="accent2"/>
                </a:solidFill>
              </a:rPr>
              <a:t> = ctr</a:t>
            </a:r>
            <a:r>
              <a:rPr lang="en-US" sz="2000" b="1" baseline="-25000">
                <a:solidFill>
                  <a:schemeClr val="accent2"/>
                </a:solidFill>
              </a:rPr>
              <a:t>0</a:t>
            </a:r>
            <a:endParaRPr lang="en-US" sz="2000" b="1">
              <a:solidFill>
                <a:schemeClr val="accent2"/>
              </a:solidFill>
            </a:endParaRPr>
          </a:p>
          <a:p>
            <a:pPr marL="342900" indent="-342900">
              <a:spcBef>
                <a:spcPct val="20000"/>
              </a:spcBef>
            </a:pPr>
            <a:endParaRPr lang="en-US" sz="800" b="1">
              <a:solidFill>
                <a:schemeClr val="accent2"/>
              </a:solidFill>
            </a:endParaRPr>
          </a:p>
          <a:p>
            <a:pPr marL="342900" indent="-342900">
              <a:spcBef>
                <a:spcPct val="20000"/>
              </a:spcBef>
            </a:pPr>
            <a:r>
              <a:rPr lang="en-US" sz="2000" b="1" i="1">
                <a:solidFill>
                  <a:schemeClr val="accent2"/>
                </a:solidFill>
              </a:rPr>
              <a:t>pc</a:t>
            </a:r>
            <a:r>
              <a:rPr lang="en-US" sz="2000" b="1" i="1" baseline="-25000">
                <a:solidFill>
                  <a:schemeClr val="accent2"/>
                </a:solidFill>
              </a:rPr>
              <a:t>2</a:t>
            </a:r>
            <a:r>
              <a:rPr lang="en-US" sz="2000" b="1">
                <a:solidFill>
                  <a:schemeClr val="accent2"/>
                </a:solidFill>
              </a:rPr>
              <a:t>: ctr</a:t>
            </a:r>
            <a:r>
              <a:rPr lang="en-US" sz="2000" b="1" baseline="-25000">
                <a:solidFill>
                  <a:schemeClr val="accent2"/>
                </a:solidFill>
              </a:rPr>
              <a:t>1</a:t>
            </a:r>
            <a:r>
              <a:rPr lang="en-US" sz="2000" b="1">
                <a:solidFill>
                  <a:schemeClr val="accent2"/>
                </a:solidFill>
              </a:rPr>
              <a:t> = ctr</a:t>
            </a:r>
            <a:r>
              <a:rPr lang="en-US" sz="2000" b="1" baseline="-25000">
                <a:solidFill>
                  <a:schemeClr val="accent2"/>
                </a:solidFill>
              </a:rPr>
              <a:t>0</a:t>
            </a:r>
            <a:r>
              <a:rPr lang="en-US" sz="2000" b="1">
                <a:solidFill>
                  <a:schemeClr val="accent2"/>
                </a:solidFill>
              </a:rPr>
              <a:t>+1</a:t>
            </a:r>
          </a:p>
          <a:p>
            <a:pPr marL="342900" indent="-342900">
              <a:spcBef>
                <a:spcPct val="20000"/>
              </a:spcBef>
            </a:pPr>
            <a:endParaRPr lang="en-US" sz="800" b="1">
              <a:solidFill>
                <a:schemeClr val="accent2"/>
              </a:solidFill>
            </a:endParaRPr>
          </a:p>
          <a:p>
            <a:pPr marL="342900" indent="-342900">
              <a:spcBef>
                <a:spcPct val="20000"/>
              </a:spcBef>
            </a:pPr>
            <a:r>
              <a:rPr lang="en-US" sz="2000" b="1" i="1">
                <a:solidFill>
                  <a:schemeClr val="accent2"/>
                </a:solidFill>
              </a:rPr>
              <a:t>pc</a:t>
            </a:r>
            <a:r>
              <a:rPr lang="en-US" sz="2000" b="1" i="1" baseline="-25000">
                <a:solidFill>
                  <a:schemeClr val="accent2"/>
                </a:solidFill>
              </a:rPr>
              <a:t>3</a:t>
            </a:r>
            <a:r>
              <a:rPr lang="en-US" sz="2000" b="1">
                <a:solidFill>
                  <a:schemeClr val="accent2"/>
                </a:solidFill>
              </a:rPr>
              <a:t>: y</a:t>
            </a:r>
            <a:r>
              <a:rPr lang="en-US" sz="2000" b="1" baseline="-25000">
                <a:solidFill>
                  <a:schemeClr val="accent2"/>
                </a:solidFill>
              </a:rPr>
              <a:t>1</a:t>
            </a:r>
            <a:r>
              <a:rPr lang="en-US" sz="2000" b="1">
                <a:solidFill>
                  <a:schemeClr val="accent2"/>
                </a:solidFill>
              </a:rPr>
              <a:t> = ctr</a:t>
            </a:r>
            <a:r>
              <a:rPr lang="en-US" sz="2000" b="1" baseline="-25000">
                <a:solidFill>
                  <a:schemeClr val="accent2"/>
                </a:solidFill>
              </a:rPr>
              <a:t>1</a:t>
            </a:r>
            <a:r>
              <a:rPr lang="en-US" sz="2000" b="1">
                <a:solidFill>
                  <a:schemeClr val="accent2"/>
                </a:solidFill>
              </a:rPr>
              <a:t> </a:t>
            </a:r>
            <a:endParaRPr lang="en-US" sz="2000" b="1" baseline="-25000">
              <a:solidFill>
                <a:schemeClr val="accent2"/>
              </a:solidFill>
              <a:latin typeface="Lucida Sans Unicode" pitchFamily="34" charset="0"/>
            </a:endParaRPr>
          </a:p>
          <a:p>
            <a:pPr marL="342900" indent="-342900">
              <a:spcBef>
                <a:spcPct val="20000"/>
              </a:spcBef>
            </a:pPr>
            <a:endParaRPr lang="en-US" sz="800" b="1" baseline="-25000">
              <a:solidFill>
                <a:schemeClr val="accent2"/>
              </a:solidFill>
              <a:latin typeface="Lucida Sans Unicode" pitchFamily="34" charset="0"/>
            </a:endParaRPr>
          </a:p>
          <a:p>
            <a:pPr marL="342900" indent="-342900">
              <a:spcBef>
                <a:spcPct val="20000"/>
              </a:spcBef>
            </a:pPr>
            <a:r>
              <a:rPr lang="en-US" sz="2000" b="1" i="1">
                <a:solidFill>
                  <a:schemeClr val="accent2"/>
                </a:solidFill>
              </a:rPr>
              <a:t>pc</a:t>
            </a:r>
            <a:r>
              <a:rPr lang="en-US" sz="2000" b="1" i="1" baseline="-25000">
                <a:solidFill>
                  <a:schemeClr val="accent2"/>
                </a:solidFill>
              </a:rPr>
              <a:t>4</a:t>
            </a:r>
            <a:r>
              <a:rPr lang="en-US" sz="2000" b="1">
                <a:solidFill>
                  <a:schemeClr val="accent2"/>
                </a:solidFill>
              </a:rPr>
              <a:t>: assume(x</a:t>
            </a:r>
            <a:r>
              <a:rPr lang="en-US" sz="2000" b="1" baseline="-25000">
                <a:solidFill>
                  <a:schemeClr val="accent2"/>
                </a:solidFill>
              </a:rPr>
              <a:t>1</a:t>
            </a:r>
            <a:r>
              <a:rPr lang="en-US" sz="2000" b="1">
                <a:solidFill>
                  <a:schemeClr val="accent2"/>
                </a:solidFill>
              </a:rPr>
              <a:t>=i</a:t>
            </a:r>
            <a:r>
              <a:rPr lang="en-US" sz="2000" b="1" baseline="-25000">
                <a:solidFill>
                  <a:schemeClr val="accent2"/>
                </a:solidFill>
              </a:rPr>
              <a:t>0</a:t>
            </a:r>
            <a:r>
              <a:rPr lang="en-US" sz="2000" b="1">
                <a:solidFill>
                  <a:schemeClr val="accent2"/>
                </a:solidFill>
              </a:rPr>
              <a:t>-1)</a:t>
            </a:r>
          </a:p>
          <a:p>
            <a:pPr marL="342900" indent="-342900">
              <a:spcBef>
                <a:spcPct val="20000"/>
              </a:spcBef>
            </a:pPr>
            <a:endParaRPr lang="en-US" sz="800" b="1">
              <a:solidFill>
                <a:schemeClr val="accent2"/>
              </a:solidFill>
            </a:endParaRPr>
          </a:p>
          <a:p>
            <a:pPr marL="342900" indent="-342900">
              <a:spcBef>
                <a:spcPct val="20000"/>
              </a:spcBef>
            </a:pPr>
            <a:r>
              <a:rPr lang="en-US" sz="2000" b="1" i="1">
                <a:solidFill>
                  <a:schemeClr val="accent2"/>
                </a:solidFill>
              </a:rPr>
              <a:t>pc</a:t>
            </a:r>
            <a:r>
              <a:rPr lang="en-US" sz="2000" b="1" i="1" baseline="-25000">
                <a:solidFill>
                  <a:schemeClr val="accent2"/>
                </a:solidFill>
              </a:rPr>
              <a:t>5</a:t>
            </a:r>
            <a:r>
              <a:rPr lang="en-US" sz="2000" b="1">
                <a:solidFill>
                  <a:schemeClr val="accent2"/>
                </a:solidFill>
              </a:rPr>
              <a:t>: assume(y</a:t>
            </a:r>
            <a:r>
              <a:rPr lang="en-US" sz="2000" b="1" baseline="-25000">
                <a:solidFill>
                  <a:schemeClr val="accent2"/>
                </a:solidFill>
              </a:rPr>
              <a:t>1</a:t>
            </a:r>
            <a:r>
              <a:rPr lang="en-US" sz="2000" b="1">
                <a:solidFill>
                  <a:schemeClr val="accent2"/>
                </a:solidFill>
                <a:sym typeface="Symbol" pitchFamily="18" charset="2"/>
              </a:rPr>
              <a:t></a:t>
            </a:r>
            <a:r>
              <a:rPr lang="en-US" sz="2000" b="1">
                <a:solidFill>
                  <a:schemeClr val="accent2"/>
                </a:solidFill>
              </a:rPr>
              <a:t>i</a:t>
            </a:r>
            <a:r>
              <a:rPr lang="en-US" sz="2000" b="1" baseline="-25000">
                <a:solidFill>
                  <a:schemeClr val="accent2"/>
                </a:solidFill>
              </a:rPr>
              <a:t>0</a:t>
            </a:r>
            <a:r>
              <a:rPr lang="en-US" sz="2000" b="1">
                <a:solidFill>
                  <a:schemeClr val="accent2"/>
                </a:solidFill>
              </a:rPr>
              <a:t>)</a:t>
            </a:r>
            <a:endParaRPr lang="en-US" sz="2400">
              <a:solidFill>
                <a:schemeClr val="accent2"/>
              </a:solidFill>
              <a:latin typeface="Lucida Sans Unicode" pitchFamily="34" charset="0"/>
            </a:endParaRPr>
          </a:p>
        </p:txBody>
      </p:sp>
      <p:sp>
        <p:nvSpPr>
          <p:cNvPr id="183362" name="Line 66"/>
          <p:cNvSpPr>
            <a:spLocks noChangeShapeType="1"/>
          </p:cNvSpPr>
          <p:nvPr/>
        </p:nvSpPr>
        <p:spPr bwMode="auto">
          <a:xfrm>
            <a:off x="6211888" y="2439988"/>
            <a:ext cx="0" cy="2420937"/>
          </a:xfrm>
          <a:prstGeom prst="line">
            <a:avLst/>
          </a:prstGeom>
          <a:noFill/>
          <a:ln w="9525" cap="rnd">
            <a:solidFill>
              <a:schemeClr val="accent2"/>
            </a:solidFill>
            <a:prstDash val="sysDot"/>
            <a:round/>
            <a:headEnd/>
            <a:tailEnd/>
          </a:ln>
        </p:spPr>
        <p:txBody>
          <a:bodyPr/>
          <a:lstStyle/>
          <a:p>
            <a:endParaRPr lang="en-US"/>
          </a:p>
        </p:txBody>
      </p:sp>
      <p:sp>
        <p:nvSpPr>
          <p:cNvPr id="183363" name="Rectangle 67"/>
          <p:cNvSpPr>
            <a:spLocks noChangeArrowheads="1"/>
          </p:cNvSpPr>
          <p:nvPr/>
        </p:nvSpPr>
        <p:spPr bwMode="auto">
          <a:xfrm>
            <a:off x="5897563" y="5073650"/>
            <a:ext cx="3171825" cy="822325"/>
          </a:xfrm>
          <a:prstGeom prst="rect">
            <a:avLst/>
          </a:prstGeom>
          <a:noFill/>
          <a:ln w="38100">
            <a:noFill/>
            <a:miter lim="800000"/>
            <a:headEnd/>
            <a:tailEnd/>
          </a:ln>
        </p:spPr>
        <p:txBody>
          <a:bodyPr anchor="ctr">
            <a:spAutoFit/>
          </a:bodyPr>
          <a:lstStyle/>
          <a:p>
            <a:pPr algn="ctr"/>
            <a:r>
              <a:rPr lang="en-US" sz="2400">
                <a:latin typeface="Lucida Sans Unicode" pitchFamily="34" charset="0"/>
              </a:rPr>
              <a:t>Trace Feasibility</a:t>
            </a:r>
          </a:p>
          <a:p>
            <a:pPr algn="ctr"/>
            <a:r>
              <a:rPr lang="en-US" sz="2400">
                <a:latin typeface="Lucida Sans Unicode" pitchFamily="34" charset="0"/>
              </a:rPr>
              <a:t>Formula</a:t>
            </a:r>
            <a:endParaRPr lang="en-US" sz="2000">
              <a:latin typeface="Lucida Sans Unicode" pitchFamily="34" charset="0"/>
            </a:endParaRPr>
          </a:p>
        </p:txBody>
      </p:sp>
      <p:sp>
        <p:nvSpPr>
          <p:cNvPr id="183364" name="Rectangle 68"/>
          <p:cNvSpPr>
            <a:spLocks noChangeArrowheads="1"/>
          </p:cNvSpPr>
          <p:nvPr/>
        </p:nvSpPr>
        <p:spPr bwMode="auto">
          <a:xfrm>
            <a:off x="295275" y="5862638"/>
            <a:ext cx="8677275" cy="547687"/>
          </a:xfrm>
          <a:prstGeom prst="rect">
            <a:avLst/>
          </a:prstGeom>
          <a:noFill/>
          <a:ln w="28575" algn="ctr">
            <a:solidFill>
              <a:schemeClr val="accent2"/>
            </a:solidFill>
            <a:miter lim="800000"/>
            <a:headEnd/>
            <a:tailEnd/>
          </a:ln>
        </p:spPr>
        <p:txBody>
          <a:bodyPr>
            <a:spAutoFit/>
          </a:bodyPr>
          <a:lstStyle/>
          <a:p>
            <a:pPr marL="457200" indent="-457200"/>
            <a:r>
              <a:rPr lang="en-US" sz="2800">
                <a:solidFill>
                  <a:schemeClr val="accent2"/>
                </a:solidFill>
                <a:latin typeface="Lucida Sans Unicode" pitchFamily="34" charset="0"/>
              </a:rPr>
              <a:t>Theorem:  Trace is </a:t>
            </a:r>
            <a:r>
              <a:rPr lang="en-US" sz="2800" b="1" i="1">
                <a:solidFill>
                  <a:srgbClr val="BA00BA"/>
                </a:solidFill>
                <a:latin typeface="Lucida Sans Unicode" pitchFamily="34" charset="0"/>
              </a:rPr>
              <a:t>Feasible</a:t>
            </a:r>
            <a:r>
              <a:rPr lang="en-US" sz="2800">
                <a:solidFill>
                  <a:schemeClr val="accent2"/>
                </a:solidFill>
                <a:latin typeface="Lucida Sans Unicode" pitchFamily="34" charset="0"/>
              </a:rPr>
              <a:t> </a:t>
            </a:r>
            <a:r>
              <a:rPr lang="en-US" sz="2800">
                <a:solidFill>
                  <a:schemeClr val="accent2"/>
                </a:solidFill>
                <a:latin typeface="cmsy10" pitchFamily="34" charset="0"/>
              </a:rPr>
              <a:t>,</a:t>
            </a:r>
            <a:r>
              <a:rPr lang="en-US" sz="2800">
                <a:solidFill>
                  <a:schemeClr val="accent2"/>
                </a:solidFill>
                <a:latin typeface="Lucida Sans Unicode" pitchFamily="34" charset="0"/>
              </a:rPr>
              <a:t> TFF is </a:t>
            </a:r>
            <a:r>
              <a:rPr lang="en-US" sz="2800" b="1" i="1">
                <a:solidFill>
                  <a:srgbClr val="BA00BA"/>
                </a:solidFill>
                <a:latin typeface="Lucida Sans Unicode" pitchFamily="34" charset="0"/>
              </a:rPr>
              <a:t>Satisfiable</a:t>
            </a:r>
            <a:r>
              <a:rPr lang="en-US" sz="2800">
                <a:solidFill>
                  <a:schemeClr val="accent2"/>
                </a:solidFill>
                <a:latin typeface="Lucida Sans Unicode" pitchFamily="34" charset="0"/>
              </a:rPr>
              <a:t> </a:t>
            </a:r>
            <a:endParaRPr lang="en-US" sz="1400">
              <a:solidFill>
                <a:schemeClr val="accent2"/>
              </a:solidFill>
              <a:latin typeface="Lucida Sans Unicode" pitchFamily="34" charset="0"/>
            </a:endParaRPr>
          </a:p>
        </p:txBody>
      </p:sp>
      <p:sp>
        <p:nvSpPr>
          <p:cNvPr id="183365" name="Rectangle 69"/>
          <p:cNvSpPr>
            <a:spLocks noChangeArrowheads="1"/>
          </p:cNvSpPr>
          <p:nvPr/>
        </p:nvSpPr>
        <p:spPr bwMode="auto">
          <a:xfrm>
            <a:off x="215900" y="6510338"/>
            <a:ext cx="5446713" cy="336550"/>
          </a:xfrm>
          <a:prstGeom prst="rect">
            <a:avLst/>
          </a:prstGeom>
          <a:noFill/>
          <a:ln w="9525">
            <a:noFill/>
            <a:miter lim="800000"/>
            <a:headEnd/>
            <a:tailEnd/>
          </a:ln>
        </p:spPr>
        <p:txBody>
          <a:bodyPr wrap="none">
            <a:spAutoFit/>
          </a:bodyPr>
          <a:lstStyle/>
          <a:p>
            <a:pPr>
              <a:spcBef>
                <a:spcPct val="20000"/>
              </a:spcBef>
            </a:pPr>
            <a:r>
              <a:rPr lang="en-US" sz="1600">
                <a:solidFill>
                  <a:schemeClr val="accent2"/>
                </a:solidFill>
                <a:latin typeface="Lucida Sans Unicode" pitchFamily="34" charset="0"/>
              </a:rPr>
              <a:t>Compact Verification Conditions [Flanagan,Saxe ’00]</a:t>
            </a:r>
            <a:r>
              <a:rPr lang="en-US" sz="1600">
                <a:latin typeface="Lucida Sans Unicode" pitchFamily="34" charset="0"/>
              </a:rPr>
              <a:t>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3303"/>
                                        </p:tgtEl>
                                        <p:attrNameLst>
                                          <p:attrName>style.visibility</p:attrName>
                                        </p:attrNameLst>
                                      </p:cBhvr>
                                      <p:to>
                                        <p:strVal val="visible"/>
                                      </p:to>
                                    </p:set>
                                    <p:animEffect transition="in" filter="fade">
                                      <p:cBhvr>
                                        <p:cTn id="7" dur="500"/>
                                        <p:tgtEl>
                                          <p:spTgt spid="18330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3361"/>
                                        </p:tgtEl>
                                        <p:attrNameLst>
                                          <p:attrName>style.visibility</p:attrName>
                                        </p:attrNameLst>
                                      </p:cBhvr>
                                      <p:to>
                                        <p:strVal val="visible"/>
                                      </p:to>
                                    </p:set>
                                    <p:animEffect transition="in" filter="fade">
                                      <p:cBhvr>
                                        <p:cTn id="10" dur="500"/>
                                        <p:tgtEl>
                                          <p:spTgt spid="18336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3301"/>
                                        </p:tgtEl>
                                        <p:attrNameLst>
                                          <p:attrName>style.visibility</p:attrName>
                                        </p:attrNameLst>
                                      </p:cBhvr>
                                      <p:to>
                                        <p:strVal val="visible"/>
                                      </p:to>
                                    </p:set>
                                    <p:animEffect transition="in" filter="fade">
                                      <p:cBhvr>
                                        <p:cTn id="13" dur="500"/>
                                        <p:tgtEl>
                                          <p:spTgt spid="18330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83362"/>
                                        </p:tgtEl>
                                        <p:attrNameLst>
                                          <p:attrName>style.visibility</p:attrName>
                                        </p:attrNameLst>
                                      </p:cBhvr>
                                      <p:to>
                                        <p:strVal val="visible"/>
                                      </p:to>
                                    </p:set>
                                    <p:animEffect transition="in" filter="fade">
                                      <p:cBhvr>
                                        <p:cTn id="18" dur="500"/>
                                        <p:tgtEl>
                                          <p:spTgt spid="18336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3302"/>
                                        </p:tgtEl>
                                        <p:attrNameLst>
                                          <p:attrName>style.visibility</p:attrName>
                                        </p:attrNameLst>
                                      </p:cBhvr>
                                      <p:to>
                                        <p:strVal val="visible"/>
                                      </p:to>
                                    </p:set>
                                    <p:animEffect transition="in" filter="fade">
                                      <p:cBhvr>
                                        <p:cTn id="21" dur="500"/>
                                        <p:tgtEl>
                                          <p:spTgt spid="18330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83363"/>
                                        </p:tgtEl>
                                        <p:attrNameLst>
                                          <p:attrName>style.visibility</p:attrName>
                                        </p:attrNameLst>
                                      </p:cBhvr>
                                      <p:to>
                                        <p:strVal val="visible"/>
                                      </p:to>
                                    </p:set>
                                    <p:animEffect transition="in" filter="fade">
                                      <p:cBhvr>
                                        <p:cTn id="24" dur="500"/>
                                        <p:tgtEl>
                                          <p:spTgt spid="183363"/>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336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33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01" grpId="0"/>
      <p:bldP spid="183302" grpId="0"/>
      <p:bldP spid="183303" grpId="0" animBg="1"/>
      <p:bldP spid="183361" grpId="0"/>
      <p:bldP spid="183362" grpId="0" animBg="1"/>
      <p:bldP spid="183363" grpId="0"/>
      <p:bldP spid="183364" grpId="0" animBg="1"/>
      <p:bldP spid="18336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430825" y="5226784"/>
            <a:ext cx="6807162" cy="1631216"/>
          </a:xfrm>
          <a:prstGeom prst="rect">
            <a:avLst/>
          </a:prstGeom>
          <a:solidFill>
            <a:schemeClr val="bg1"/>
          </a:solidFill>
        </p:spPr>
        <p:txBody>
          <a:bodyPr wrap="square">
            <a:spAutoFit/>
          </a:bodyPr>
          <a:lstStyle/>
          <a:p>
            <a:r>
              <a:rPr lang="en-US" sz="2000" i="1" dirty="0" smtClean="0"/>
              <a:t>“Things like even software verification, this has been the Holy Grail of computer science for many decades but now in some very key areas, for example, driver verification we’re building tools that can do actual proof about the software and how it works in order to guarantee the reliability”</a:t>
            </a:r>
            <a:endParaRPr lang="en-US" sz="2000" dirty="0"/>
          </a:p>
        </p:txBody>
      </p:sp>
      <p:pic>
        <p:nvPicPr>
          <p:cNvPr id="11266" name="Picture 2" descr="j0240717[1]"/>
          <p:cNvPicPr>
            <a:picLocks noChangeAspect="1" noChangeArrowheads="1"/>
          </p:cNvPicPr>
          <p:nvPr/>
        </p:nvPicPr>
        <p:blipFill>
          <a:blip r:embed="rId3" cstate="print"/>
          <a:srcRect/>
          <a:stretch>
            <a:fillRect/>
          </a:stretch>
        </p:blipFill>
        <p:spPr bwMode="auto">
          <a:xfrm>
            <a:off x="247650" y="2584450"/>
            <a:ext cx="1825625" cy="1192213"/>
          </a:xfrm>
          <a:prstGeom prst="rect">
            <a:avLst/>
          </a:prstGeom>
          <a:noFill/>
        </p:spPr>
      </p:pic>
      <p:pic>
        <p:nvPicPr>
          <p:cNvPr id="11267" name="Picture 3" descr="j0240717[1]"/>
          <p:cNvPicPr>
            <a:picLocks noChangeAspect="1" noChangeArrowheads="1"/>
          </p:cNvPicPr>
          <p:nvPr/>
        </p:nvPicPr>
        <p:blipFill>
          <a:blip r:embed="rId3" cstate="print"/>
          <a:srcRect/>
          <a:stretch>
            <a:fillRect/>
          </a:stretch>
        </p:blipFill>
        <p:spPr bwMode="auto">
          <a:xfrm flipH="1">
            <a:off x="7159625" y="2660650"/>
            <a:ext cx="1908175" cy="1192213"/>
          </a:xfrm>
          <a:prstGeom prst="rect">
            <a:avLst/>
          </a:prstGeom>
          <a:noFill/>
        </p:spPr>
      </p:pic>
      <p:cxnSp>
        <p:nvCxnSpPr>
          <p:cNvPr id="11269" name="AutoShape 5"/>
          <p:cNvCxnSpPr>
            <a:cxnSpLocks noChangeShapeType="1"/>
            <a:stCxn id="0" idx="2"/>
            <a:endCxn id="11268" idx="3"/>
          </p:cNvCxnSpPr>
          <p:nvPr/>
        </p:nvCxnSpPr>
        <p:spPr bwMode="auto">
          <a:xfrm rot="5400000">
            <a:off x="5659438" y="3832225"/>
            <a:ext cx="2433637" cy="2474913"/>
          </a:xfrm>
          <a:prstGeom prst="curvedConnector2">
            <a:avLst/>
          </a:prstGeom>
          <a:noFill/>
          <a:ln w="9525">
            <a:solidFill>
              <a:schemeClr val="bg1"/>
            </a:solidFill>
            <a:round/>
            <a:headEnd type="triangle" w="lg" len="lg"/>
            <a:tailEnd type="none" w="lg" len="lg"/>
          </a:ln>
          <a:effectLst/>
        </p:spPr>
      </p:cxnSp>
      <p:sp>
        <p:nvSpPr>
          <p:cNvPr id="11270" name="Text Box 6"/>
          <p:cNvSpPr txBox="1">
            <a:spLocks noChangeArrowheads="1"/>
          </p:cNvSpPr>
          <p:nvPr/>
        </p:nvSpPr>
        <p:spPr bwMode="auto">
          <a:xfrm>
            <a:off x="7431415" y="4198938"/>
            <a:ext cx="1147109" cy="461665"/>
          </a:xfrm>
          <a:prstGeom prst="rect">
            <a:avLst/>
          </a:prstGeom>
          <a:solidFill>
            <a:schemeClr val="bg1"/>
          </a:solidFill>
          <a:ln w="9525" algn="ctr">
            <a:noFill/>
            <a:miter lim="800000"/>
            <a:headEnd/>
            <a:tailEnd/>
          </a:ln>
          <a:effectLst/>
        </p:spPr>
        <p:txBody>
          <a:bodyPr wrap="none">
            <a:spAutoFit/>
          </a:bodyPr>
          <a:lstStyle/>
          <a:p>
            <a:pPr algn="ctr" eaLnBrk="0" hangingPunct="0"/>
            <a:r>
              <a:rPr lang="en-US" sz="2400" dirty="0">
                <a:latin typeface="Tahoma" pitchFamily="34" charset="0"/>
              </a:rPr>
              <a:t>Testing</a:t>
            </a:r>
          </a:p>
        </p:txBody>
      </p:sp>
      <p:pic>
        <p:nvPicPr>
          <p:cNvPr id="11271" name="Picture 7" descr="0735605882"/>
          <p:cNvPicPr>
            <a:picLocks noChangeAspect="1" noChangeArrowheads="1"/>
          </p:cNvPicPr>
          <p:nvPr/>
        </p:nvPicPr>
        <p:blipFill>
          <a:blip r:embed="rId4" cstate="print"/>
          <a:srcRect/>
          <a:stretch>
            <a:fillRect/>
          </a:stretch>
        </p:blipFill>
        <p:spPr bwMode="auto">
          <a:xfrm>
            <a:off x="4495800" y="457200"/>
            <a:ext cx="957263" cy="1219200"/>
          </a:xfrm>
          <a:prstGeom prst="rect">
            <a:avLst/>
          </a:prstGeom>
          <a:noFill/>
          <a:ln w="9525">
            <a:solidFill>
              <a:schemeClr val="tx1"/>
            </a:solidFill>
            <a:miter lim="800000"/>
            <a:headEnd/>
            <a:tailEnd/>
          </a:ln>
          <a:effectLst/>
        </p:spPr>
      </p:pic>
      <p:pic>
        <p:nvPicPr>
          <p:cNvPr id="11272" name="Picture 8" descr="0735609292"/>
          <p:cNvPicPr>
            <a:picLocks noChangeAspect="1" noChangeArrowheads="1"/>
          </p:cNvPicPr>
          <p:nvPr/>
        </p:nvPicPr>
        <p:blipFill>
          <a:blip r:embed="rId5" cstate="print"/>
          <a:srcRect/>
          <a:stretch>
            <a:fillRect/>
          </a:stretch>
        </p:blipFill>
        <p:spPr bwMode="auto">
          <a:xfrm>
            <a:off x="3733800" y="304800"/>
            <a:ext cx="974725" cy="1182688"/>
          </a:xfrm>
          <a:prstGeom prst="rect">
            <a:avLst/>
          </a:prstGeom>
          <a:noFill/>
          <a:ln w="9525">
            <a:solidFill>
              <a:schemeClr val="tx1"/>
            </a:solidFill>
            <a:miter lim="800000"/>
            <a:headEnd/>
            <a:tailEnd/>
          </a:ln>
        </p:spPr>
      </p:pic>
      <p:cxnSp>
        <p:nvCxnSpPr>
          <p:cNvPr id="11273" name="AutoShape 9"/>
          <p:cNvCxnSpPr>
            <a:cxnSpLocks noChangeShapeType="1"/>
          </p:cNvCxnSpPr>
          <p:nvPr/>
        </p:nvCxnSpPr>
        <p:spPr bwMode="auto">
          <a:xfrm rot="16200000" flipH="1">
            <a:off x="1154113" y="3783013"/>
            <a:ext cx="2509837" cy="2497137"/>
          </a:xfrm>
          <a:prstGeom prst="curvedConnector2">
            <a:avLst/>
          </a:prstGeom>
          <a:noFill/>
          <a:ln w="9525">
            <a:solidFill>
              <a:schemeClr val="bg1"/>
            </a:solidFill>
            <a:round/>
            <a:headEnd type="none" w="lg" len="lg"/>
            <a:tailEnd type="triangle" w="lg" len="lg"/>
          </a:ln>
          <a:effectLst/>
        </p:spPr>
      </p:cxnSp>
      <p:sp>
        <p:nvSpPr>
          <p:cNvPr id="11274" name="Text Box 10"/>
          <p:cNvSpPr txBox="1">
            <a:spLocks noChangeArrowheads="1"/>
          </p:cNvSpPr>
          <p:nvPr/>
        </p:nvSpPr>
        <p:spPr bwMode="auto">
          <a:xfrm>
            <a:off x="-39250" y="4038600"/>
            <a:ext cx="1969577" cy="461665"/>
          </a:xfrm>
          <a:prstGeom prst="rect">
            <a:avLst/>
          </a:prstGeom>
          <a:solidFill>
            <a:schemeClr val="bg1"/>
          </a:solidFill>
          <a:ln w="9525" algn="ctr">
            <a:noFill/>
            <a:miter lim="800000"/>
            <a:headEnd/>
            <a:tailEnd/>
          </a:ln>
          <a:effectLst/>
        </p:spPr>
        <p:txBody>
          <a:bodyPr wrap="none">
            <a:spAutoFit/>
          </a:bodyPr>
          <a:lstStyle/>
          <a:p>
            <a:pPr algn="ctr" eaLnBrk="0" hangingPunct="0"/>
            <a:r>
              <a:rPr lang="en-US" sz="2400" b="0" dirty="0">
                <a:latin typeface="Tahoma" pitchFamily="34" charset="0"/>
              </a:rPr>
              <a:t>Development</a:t>
            </a:r>
            <a:endParaRPr lang="en-US" b="0" dirty="0">
              <a:latin typeface="Tahoma" pitchFamily="34" charset="0"/>
            </a:endParaRPr>
          </a:p>
        </p:txBody>
      </p:sp>
      <p:grpSp>
        <p:nvGrpSpPr>
          <p:cNvPr id="2" name="Group 73"/>
          <p:cNvGrpSpPr/>
          <p:nvPr/>
        </p:nvGrpSpPr>
        <p:grpSpPr>
          <a:xfrm>
            <a:off x="2137142" y="1685193"/>
            <a:ext cx="5137150" cy="4868007"/>
            <a:chOff x="2137142" y="1685193"/>
            <a:chExt cx="5137150" cy="4868007"/>
          </a:xfrm>
        </p:grpSpPr>
        <p:sp>
          <p:nvSpPr>
            <p:cNvPr id="11268" name="Rectangle 4"/>
            <p:cNvSpPr>
              <a:spLocks noChangeArrowheads="1"/>
            </p:cNvSpPr>
            <p:nvPr/>
          </p:nvSpPr>
          <p:spPr bwMode="auto">
            <a:xfrm>
              <a:off x="3657600" y="6019800"/>
              <a:ext cx="1981200" cy="533400"/>
            </a:xfrm>
            <a:prstGeom prst="rect">
              <a:avLst/>
            </a:prstGeom>
            <a:solidFill>
              <a:srgbClr val="CCFF99"/>
            </a:solidFill>
            <a:ln w="9525" algn="ctr">
              <a:solidFill>
                <a:schemeClr val="tx1"/>
              </a:solidFill>
              <a:miter lim="800000"/>
              <a:headEnd/>
              <a:tailEnd/>
            </a:ln>
            <a:effectLst/>
          </p:spPr>
          <p:txBody>
            <a:bodyPr wrap="none" anchor="ctr"/>
            <a:lstStyle/>
            <a:p>
              <a:pPr algn="ctr" eaLnBrk="0" hangingPunct="0"/>
              <a:r>
                <a:rPr lang="en-US" sz="2400" b="0">
                  <a:latin typeface="Tahoma" pitchFamily="34" charset="0"/>
                </a:rPr>
                <a:t>Source Code</a:t>
              </a:r>
            </a:p>
          </p:txBody>
        </p:sp>
        <p:grpSp>
          <p:nvGrpSpPr>
            <p:cNvPr id="3" name="Group 11"/>
            <p:cNvGrpSpPr>
              <a:grpSpLocks/>
            </p:cNvGrpSpPr>
            <p:nvPr/>
          </p:nvGrpSpPr>
          <p:grpSpPr bwMode="auto">
            <a:xfrm>
              <a:off x="2137142" y="1685193"/>
              <a:ext cx="5137150" cy="4343400"/>
              <a:chOff x="1313" y="912"/>
              <a:chExt cx="3236" cy="2736"/>
            </a:xfrm>
          </p:grpSpPr>
          <p:sp>
            <p:nvSpPr>
              <p:cNvPr id="11276" name="Rectangle 12"/>
              <p:cNvSpPr>
                <a:spLocks noChangeArrowheads="1"/>
              </p:cNvSpPr>
              <p:nvPr/>
            </p:nvSpPr>
            <p:spPr bwMode="auto">
              <a:xfrm>
                <a:off x="2141" y="1440"/>
                <a:ext cx="1680" cy="1728"/>
              </a:xfrm>
              <a:prstGeom prst="rect">
                <a:avLst/>
              </a:prstGeom>
              <a:solidFill>
                <a:schemeClr val="accent1"/>
              </a:solidFill>
              <a:ln w="9525">
                <a:noFill/>
                <a:miter lim="800000"/>
                <a:headEnd/>
                <a:tailEnd/>
              </a:ln>
              <a:effectLst/>
            </p:spPr>
            <p:txBody>
              <a:bodyPr wrap="none" anchor="ctr"/>
              <a:lstStyle/>
              <a:p>
                <a:endParaRPr lang="en-US"/>
              </a:p>
            </p:txBody>
          </p:sp>
          <p:sp>
            <p:nvSpPr>
              <p:cNvPr id="11277" name="AutoShape 13"/>
              <p:cNvSpPr>
                <a:spLocks noChangeArrowheads="1"/>
              </p:cNvSpPr>
              <p:nvPr/>
            </p:nvSpPr>
            <p:spPr bwMode="auto">
              <a:xfrm>
                <a:off x="2513" y="1824"/>
                <a:ext cx="912" cy="384"/>
              </a:xfrm>
              <a:prstGeom prst="roundRect">
                <a:avLst>
                  <a:gd name="adj" fmla="val 16667"/>
                </a:avLst>
              </a:prstGeom>
              <a:solidFill>
                <a:schemeClr val="bg1"/>
              </a:solidFill>
              <a:ln w="9525" algn="ctr">
                <a:solidFill>
                  <a:schemeClr val="tx1"/>
                </a:solidFill>
                <a:round/>
                <a:headEnd/>
                <a:tailEnd/>
              </a:ln>
              <a:effectLst/>
            </p:spPr>
            <p:txBody>
              <a:bodyPr wrap="none" anchor="ctr"/>
              <a:lstStyle/>
              <a:p>
                <a:pPr algn="ctr" eaLnBrk="0" hangingPunct="0"/>
                <a:r>
                  <a:rPr lang="en-US" sz="1400" b="0">
                    <a:latin typeface="Tahoma" pitchFamily="34" charset="0"/>
                  </a:rPr>
                  <a:t>Precise</a:t>
                </a:r>
              </a:p>
              <a:p>
                <a:pPr algn="ctr" eaLnBrk="0" hangingPunct="0"/>
                <a:r>
                  <a:rPr lang="en-US" sz="1400" b="0">
                    <a:latin typeface="Tahoma" pitchFamily="34" charset="0"/>
                  </a:rPr>
                  <a:t>API Usage Rules</a:t>
                </a:r>
              </a:p>
              <a:p>
                <a:pPr algn="ctr" eaLnBrk="0" hangingPunct="0"/>
                <a:r>
                  <a:rPr lang="en-US" sz="1400" b="0">
                    <a:latin typeface="Tahoma" pitchFamily="34" charset="0"/>
                  </a:rPr>
                  <a:t>(SLIC)</a:t>
                </a:r>
              </a:p>
            </p:txBody>
          </p:sp>
          <p:sp>
            <p:nvSpPr>
              <p:cNvPr id="11278" name="Line 14"/>
              <p:cNvSpPr>
                <a:spLocks noChangeShapeType="1"/>
              </p:cNvSpPr>
              <p:nvPr/>
            </p:nvSpPr>
            <p:spPr bwMode="auto">
              <a:xfrm flipV="1">
                <a:off x="1313" y="2112"/>
                <a:ext cx="1200" cy="0"/>
              </a:xfrm>
              <a:prstGeom prst="line">
                <a:avLst/>
              </a:prstGeom>
              <a:noFill/>
              <a:ln w="9525">
                <a:solidFill>
                  <a:schemeClr val="bg1"/>
                </a:solidFill>
                <a:round/>
                <a:headEnd/>
                <a:tailEnd type="triangle" w="med" len="med"/>
              </a:ln>
              <a:effectLst/>
            </p:spPr>
            <p:txBody>
              <a:bodyPr/>
              <a:lstStyle/>
              <a:p>
                <a:endParaRPr lang="en-US"/>
              </a:p>
            </p:txBody>
          </p:sp>
          <p:sp>
            <p:nvSpPr>
              <p:cNvPr id="11279" name="Line 15"/>
              <p:cNvSpPr>
                <a:spLocks noChangeShapeType="1"/>
              </p:cNvSpPr>
              <p:nvPr/>
            </p:nvSpPr>
            <p:spPr bwMode="auto">
              <a:xfrm flipV="1">
                <a:off x="2945" y="912"/>
                <a:ext cx="0" cy="528"/>
              </a:xfrm>
              <a:prstGeom prst="line">
                <a:avLst/>
              </a:prstGeom>
              <a:noFill/>
              <a:ln w="9525">
                <a:solidFill>
                  <a:schemeClr val="bg1"/>
                </a:solidFill>
                <a:round/>
                <a:headEnd type="triangle" w="med" len="med"/>
                <a:tailEnd type="none" w="lg" len="med"/>
              </a:ln>
              <a:effectLst/>
            </p:spPr>
            <p:txBody>
              <a:bodyPr/>
              <a:lstStyle/>
              <a:p>
                <a:endParaRPr lang="en-US"/>
              </a:p>
            </p:txBody>
          </p:sp>
          <p:sp>
            <p:nvSpPr>
              <p:cNvPr id="11280" name="Line 16"/>
              <p:cNvSpPr>
                <a:spLocks noChangeShapeType="1"/>
              </p:cNvSpPr>
              <p:nvPr/>
            </p:nvSpPr>
            <p:spPr bwMode="auto">
              <a:xfrm>
                <a:off x="3425" y="1968"/>
                <a:ext cx="1104" cy="0"/>
              </a:xfrm>
              <a:prstGeom prst="line">
                <a:avLst/>
              </a:prstGeom>
              <a:noFill/>
              <a:ln w="9525">
                <a:solidFill>
                  <a:schemeClr val="bg1"/>
                </a:solidFill>
                <a:round/>
                <a:headEnd/>
                <a:tailEnd type="triangle" w="med" len="med"/>
              </a:ln>
              <a:effectLst/>
            </p:spPr>
            <p:txBody>
              <a:bodyPr/>
              <a:lstStyle/>
              <a:p>
                <a:endParaRPr lang="en-US"/>
              </a:p>
            </p:txBody>
          </p:sp>
          <p:sp>
            <p:nvSpPr>
              <p:cNvPr id="11281" name="Text Box 17"/>
              <p:cNvSpPr txBox="1">
                <a:spLocks noChangeArrowheads="1"/>
              </p:cNvSpPr>
              <p:nvPr/>
            </p:nvSpPr>
            <p:spPr bwMode="auto">
              <a:xfrm>
                <a:off x="2993" y="1292"/>
                <a:ext cx="116" cy="231"/>
              </a:xfrm>
              <a:prstGeom prst="rect">
                <a:avLst/>
              </a:prstGeom>
              <a:noFill/>
              <a:ln w="9525">
                <a:noFill/>
                <a:miter lim="800000"/>
                <a:headEnd/>
                <a:tailEnd/>
              </a:ln>
              <a:effectLst/>
            </p:spPr>
            <p:txBody>
              <a:bodyPr wrap="none">
                <a:spAutoFit/>
              </a:bodyPr>
              <a:lstStyle/>
              <a:p>
                <a:endParaRPr lang="en-US" b="0"/>
              </a:p>
            </p:txBody>
          </p:sp>
          <p:sp>
            <p:nvSpPr>
              <p:cNvPr id="11282" name="Text Box 18"/>
              <p:cNvSpPr txBox="1">
                <a:spLocks noChangeArrowheads="1"/>
              </p:cNvSpPr>
              <p:nvPr/>
            </p:nvSpPr>
            <p:spPr bwMode="auto">
              <a:xfrm>
                <a:off x="3805" y="2544"/>
                <a:ext cx="744" cy="291"/>
              </a:xfrm>
              <a:prstGeom prst="rect">
                <a:avLst/>
              </a:prstGeom>
              <a:noFill/>
              <a:ln w="9525">
                <a:noFill/>
                <a:miter lim="800000"/>
                <a:headEnd/>
                <a:tailEnd/>
              </a:ln>
              <a:effectLst/>
            </p:spPr>
            <p:txBody>
              <a:bodyPr wrap="none">
                <a:spAutoFit/>
              </a:bodyPr>
              <a:lstStyle/>
              <a:p>
                <a:pPr algn="ctr"/>
                <a:r>
                  <a:rPr lang="en-US" sz="1200" dirty="0">
                    <a:solidFill>
                      <a:schemeClr val="bg1"/>
                    </a:solidFill>
                  </a:rPr>
                  <a:t>Software Model</a:t>
                </a:r>
              </a:p>
              <a:p>
                <a:pPr algn="ctr"/>
                <a:r>
                  <a:rPr lang="en-US" sz="1200" dirty="0">
                    <a:solidFill>
                      <a:schemeClr val="bg1"/>
                    </a:solidFill>
                  </a:rPr>
                  <a:t> Checking </a:t>
                </a:r>
              </a:p>
            </p:txBody>
          </p:sp>
          <p:sp>
            <p:nvSpPr>
              <p:cNvPr id="11283" name="Text Box 19"/>
              <p:cNvSpPr txBox="1">
                <a:spLocks noChangeArrowheads="1"/>
              </p:cNvSpPr>
              <p:nvPr/>
            </p:nvSpPr>
            <p:spPr bwMode="auto">
              <a:xfrm>
                <a:off x="1420" y="1668"/>
                <a:ext cx="667" cy="291"/>
              </a:xfrm>
              <a:prstGeom prst="rect">
                <a:avLst/>
              </a:prstGeom>
              <a:noFill/>
              <a:ln w="9525">
                <a:noFill/>
                <a:miter lim="800000"/>
                <a:headEnd/>
                <a:tailEnd/>
              </a:ln>
              <a:effectLst/>
            </p:spPr>
            <p:txBody>
              <a:bodyPr wrap="none">
                <a:spAutoFit/>
              </a:bodyPr>
              <a:lstStyle/>
              <a:p>
                <a:pPr algn="ctr"/>
                <a:r>
                  <a:rPr lang="en-US" sz="1200" dirty="0">
                    <a:solidFill>
                      <a:schemeClr val="bg1"/>
                    </a:solidFill>
                  </a:rPr>
                  <a:t>Read for</a:t>
                </a:r>
              </a:p>
              <a:p>
                <a:pPr algn="ctr"/>
                <a:r>
                  <a:rPr lang="en-US" sz="1200" dirty="0">
                    <a:solidFill>
                      <a:schemeClr val="bg1"/>
                    </a:solidFill>
                  </a:rPr>
                  <a:t>understanding</a:t>
                </a:r>
              </a:p>
            </p:txBody>
          </p:sp>
          <p:sp>
            <p:nvSpPr>
              <p:cNvPr id="11284" name="Line 20"/>
              <p:cNvSpPr>
                <a:spLocks noChangeShapeType="1"/>
              </p:cNvSpPr>
              <p:nvPr/>
            </p:nvSpPr>
            <p:spPr bwMode="auto">
              <a:xfrm>
                <a:off x="1313" y="1920"/>
                <a:ext cx="1200" cy="0"/>
              </a:xfrm>
              <a:prstGeom prst="line">
                <a:avLst/>
              </a:prstGeom>
              <a:noFill/>
              <a:ln w="9525">
                <a:solidFill>
                  <a:schemeClr val="bg1"/>
                </a:solidFill>
                <a:round/>
                <a:headEnd type="triangle" w="med" len="med"/>
                <a:tailEnd/>
              </a:ln>
              <a:effectLst/>
            </p:spPr>
            <p:txBody>
              <a:bodyPr/>
              <a:lstStyle/>
              <a:p>
                <a:endParaRPr lang="en-US"/>
              </a:p>
            </p:txBody>
          </p:sp>
          <p:sp>
            <p:nvSpPr>
              <p:cNvPr id="11285" name="Text Box 21"/>
              <p:cNvSpPr txBox="1">
                <a:spLocks noChangeArrowheads="1"/>
              </p:cNvSpPr>
              <p:nvPr/>
            </p:nvSpPr>
            <p:spPr bwMode="auto">
              <a:xfrm>
                <a:off x="1396" y="1968"/>
                <a:ext cx="687" cy="174"/>
              </a:xfrm>
              <a:prstGeom prst="rect">
                <a:avLst/>
              </a:prstGeom>
              <a:noFill/>
              <a:ln w="9525">
                <a:noFill/>
                <a:miter lim="800000"/>
                <a:headEnd/>
                <a:tailEnd/>
              </a:ln>
              <a:effectLst/>
            </p:spPr>
            <p:txBody>
              <a:bodyPr wrap="none">
                <a:spAutoFit/>
              </a:bodyPr>
              <a:lstStyle/>
              <a:p>
                <a:pPr algn="ctr"/>
                <a:r>
                  <a:rPr lang="en-US" sz="1200" dirty="0">
                    <a:solidFill>
                      <a:schemeClr val="bg1"/>
                    </a:solidFill>
                  </a:rPr>
                  <a:t>New API rules</a:t>
                </a:r>
              </a:p>
            </p:txBody>
          </p:sp>
          <p:sp>
            <p:nvSpPr>
              <p:cNvPr id="11286" name="Text Box 22"/>
              <p:cNvSpPr txBox="1">
                <a:spLocks noChangeArrowheads="1"/>
              </p:cNvSpPr>
              <p:nvPr/>
            </p:nvSpPr>
            <p:spPr bwMode="auto">
              <a:xfrm>
                <a:off x="3870" y="1680"/>
                <a:ext cx="621" cy="291"/>
              </a:xfrm>
              <a:prstGeom prst="rect">
                <a:avLst/>
              </a:prstGeom>
              <a:noFill/>
              <a:ln w="9525">
                <a:noFill/>
                <a:miter lim="800000"/>
                <a:headEnd/>
                <a:tailEnd/>
              </a:ln>
              <a:effectLst/>
            </p:spPr>
            <p:txBody>
              <a:bodyPr wrap="none">
                <a:spAutoFit/>
              </a:bodyPr>
              <a:lstStyle/>
              <a:p>
                <a:pPr algn="ctr"/>
                <a:r>
                  <a:rPr lang="en-US" sz="1200" dirty="0">
                    <a:solidFill>
                      <a:schemeClr val="bg1"/>
                    </a:solidFill>
                  </a:rPr>
                  <a:t>Drive testing</a:t>
                </a:r>
              </a:p>
              <a:p>
                <a:pPr algn="ctr"/>
                <a:r>
                  <a:rPr lang="en-US" sz="1200" dirty="0">
                    <a:solidFill>
                      <a:schemeClr val="bg1"/>
                    </a:solidFill>
                  </a:rPr>
                  <a:t>tools</a:t>
                </a:r>
              </a:p>
            </p:txBody>
          </p:sp>
          <p:sp>
            <p:nvSpPr>
              <p:cNvPr id="11287" name="AutoShape 23"/>
              <p:cNvSpPr>
                <a:spLocks noChangeArrowheads="1"/>
              </p:cNvSpPr>
              <p:nvPr/>
            </p:nvSpPr>
            <p:spPr bwMode="auto">
              <a:xfrm>
                <a:off x="2844" y="2928"/>
                <a:ext cx="192" cy="720"/>
              </a:xfrm>
              <a:prstGeom prst="upArrow">
                <a:avLst>
                  <a:gd name="adj1" fmla="val 43750"/>
                  <a:gd name="adj2" fmla="val 64062"/>
                </a:avLst>
              </a:prstGeom>
              <a:solidFill>
                <a:srgbClr val="FFC000"/>
              </a:solidFill>
              <a:ln w="9525">
                <a:noFill/>
                <a:miter lim="800000"/>
                <a:headEnd/>
                <a:tailEnd/>
              </a:ln>
              <a:effectLst/>
            </p:spPr>
            <p:txBody>
              <a:bodyPr vert="eaVert" wrap="none" anchor="ctr"/>
              <a:lstStyle/>
              <a:p>
                <a:endParaRPr lang="en-US"/>
              </a:p>
            </p:txBody>
          </p:sp>
          <p:sp>
            <p:nvSpPr>
              <p:cNvPr id="11288" name="AutoShape 24"/>
              <p:cNvSpPr>
                <a:spLocks noChangeArrowheads="1"/>
              </p:cNvSpPr>
              <p:nvPr/>
            </p:nvSpPr>
            <p:spPr bwMode="auto">
              <a:xfrm>
                <a:off x="2849" y="2208"/>
                <a:ext cx="192" cy="336"/>
              </a:xfrm>
              <a:prstGeom prst="downArrow">
                <a:avLst>
                  <a:gd name="adj1" fmla="val 50000"/>
                  <a:gd name="adj2" fmla="val 64061"/>
                </a:avLst>
              </a:prstGeom>
              <a:solidFill>
                <a:srgbClr val="FFC000"/>
              </a:solidFill>
              <a:ln w="9525">
                <a:noFill/>
                <a:miter lim="800000"/>
                <a:headEnd/>
                <a:tailEnd/>
              </a:ln>
              <a:effectLst/>
            </p:spPr>
            <p:txBody>
              <a:bodyPr vert="eaVert" wrap="none" anchor="ctr"/>
              <a:lstStyle/>
              <a:p>
                <a:endParaRPr lang="en-US"/>
              </a:p>
            </p:txBody>
          </p:sp>
          <p:sp>
            <p:nvSpPr>
              <p:cNvPr id="11289" name="Text Box 25"/>
              <p:cNvSpPr txBox="1">
                <a:spLocks noChangeArrowheads="1"/>
              </p:cNvSpPr>
              <p:nvPr/>
            </p:nvSpPr>
            <p:spPr bwMode="auto">
              <a:xfrm>
                <a:off x="2158" y="1470"/>
                <a:ext cx="116" cy="250"/>
              </a:xfrm>
              <a:prstGeom prst="rect">
                <a:avLst/>
              </a:prstGeom>
              <a:noFill/>
              <a:ln w="9525">
                <a:noFill/>
                <a:miter lim="800000"/>
                <a:headEnd/>
                <a:tailEnd/>
              </a:ln>
              <a:effectLst/>
            </p:spPr>
            <p:txBody>
              <a:bodyPr wrap="none">
                <a:spAutoFit/>
              </a:bodyPr>
              <a:lstStyle/>
              <a:p>
                <a:endParaRPr lang="en-US" sz="2000" u="sng">
                  <a:effectLst>
                    <a:outerShdw blurRad="38100" dist="38100" dir="2700000" algn="tl">
                      <a:srgbClr val="C0C0C0"/>
                    </a:outerShdw>
                  </a:effectLst>
                </a:endParaRPr>
              </a:p>
            </p:txBody>
          </p:sp>
          <p:pic>
            <p:nvPicPr>
              <p:cNvPr id="11290" name="Picture 26" descr="The SLAM Project Logo"/>
              <p:cNvPicPr>
                <a:picLocks noChangeAspect="1" noChangeArrowheads="1"/>
              </p:cNvPicPr>
              <p:nvPr/>
            </p:nvPicPr>
            <p:blipFill>
              <a:blip r:embed="rId6" cstate="print"/>
              <a:srcRect/>
              <a:stretch>
                <a:fillRect/>
              </a:stretch>
            </p:blipFill>
            <p:spPr bwMode="auto">
              <a:xfrm>
                <a:off x="2544" y="2544"/>
                <a:ext cx="816" cy="369"/>
              </a:xfrm>
              <a:prstGeom prst="rect">
                <a:avLst/>
              </a:prstGeom>
              <a:noFill/>
              <a:ln w="9525">
                <a:solidFill>
                  <a:schemeClr val="tx1"/>
                </a:solidFill>
                <a:miter lim="800000"/>
                <a:headEnd/>
                <a:tailEnd/>
              </a:ln>
            </p:spPr>
          </p:pic>
        </p:grpSp>
      </p:grpSp>
      <p:grpSp>
        <p:nvGrpSpPr>
          <p:cNvPr id="4" name="Group 27"/>
          <p:cNvGrpSpPr>
            <a:grpSpLocks/>
          </p:cNvGrpSpPr>
          <p:nvPr/>
        </p:nvGrpSpPr>
        <p:grpSpPr bwMode="auto">
          <a:xfrm>
            <a:off x="1765300" y="3733800"/>
            <a:ext cx="3571875" cy="1828800"/>
            <a:chOff x="1022" y="2208"/>
            <a:chExt cx="2250" cy="1152"/>
          </a:xfrm>
        </p:grpSpPr>
        <p:sp>
          <p:nvSpPr>
            <p:cNvPr id="11292" name="AutoShape 28"/>
            <p:cNvSpPr>
              <a:spLocks noChangeArrowheads="1"/>
            </p:cNvSpPr>
            <p:nvPr/>
          </p:nvSpPr>
          <p:spPr bwMode="auto">
            <a:xfrm rot="680900">
              <a:off x="1699" y="2511"/>
              <a:ext cx="865" cy="177"/>
            </a:xfrm>
            <a:prstGeom prst="leftArrow">
              <a:avLst>
                <a:gd name="adj1" fmla="val 50000"/>
                <a:gd name="adj2" fmla="val 122175"/>
              </a:avLst>
            </a:prstGeom>
            <a:solidFill>
              <a:srgbClr val="FFC000"/>
            </a:solidFill>
            <a:ln w="9525">
              <a:noFill/>
              <a:miter lim="800000"/>
              <a:headEnd/>
              <a:tailEnd/>
            </a:ln>
            <a:effectLst/>
          </p:spPr>
          <p:txBody>
            <a:bodyPr wrap="none" anchor="ctr"/>
            <a:lstStyle/>
            <a:p>
              <a:endParaRPr lang="en-US"/>
            </a:p>
          </p:txBody>
        </p:sp>
        <p:sp>
          <p:nvSpPr>
            <p:cNvPr id="11293" name="AutoShape 29"/>
            <p:cNvSpPr>
              <a:spLocks noChangeArrowheads="1"/>
            </p:cNvSpPr>
            <p:nvPr/>
          </p:nvSpPr>
          <p:spPr bwMode="auto">
            <a:xfrm rot="20403457" flipV="1">
              <a:off x="1666" y="2847"/>
              <a:ext cx="952" cy="159"/>
            </a:xfrm>
            <a:prstGeom prst="leftArrow">
              <a:avLst>
                <a:gd name="adj1" fmla="val 50000"/>
                <a:gd name="adj2" fmla="val 149686"/>
              </a:avLst>
            </a:prstGeom>
            <a:solidFill>
              <a:srgbClr val="FFC000"/>
            </a:solidFill>
            <a:ln w="9525">
              <a:noFill/>
              <a:miter lim="800000"/>
              <a:headEnd/>
              <a:tailEnd/>
            </a:ln>
            <a:effectLst/>
          </p:spPr>
          <p:txBody>
            <a:bodyPr wrap="none" anchor="ctr"/>
            <a:lstStyle/>
            <a:p>
              <a:endParaRPr lang="en-US" dirty="0"/>
            </a:p>
          </p:txBody>
        </p:sp>
        <p:pic>
          <p:nvPicPr>
            <p:cNvPr id="11294" name="Picture 30" descr="AN00460_[1]"/>
            <p:cNvPicPr>
              <a:picLocks noChangeAspect="1" noChangeArrowheads="1"/>
            </p:cNvPicPr>
            <p:nvPr/>
          </p:nvPicPr>
          <p:blipFill>
            <a:blip r:embed="rId7" cstate="print"/>
            <a:srcRect/>
            <a:stretch>
              <a:fillRect/>
            </a:stretch>
          </p:blipFill>
          <p:spPr bwMode="auto">
            <a:xfrm>
              <a:off x="1297" y="2208"/>
              <a:ext cx="451" cy="480"/>
            </a:xfrm>
            <a:prstGeom prst="rect">
              <a:avLst/>
            </a:prstGeom>
            <a:noFill/>
          </p:spPr>
        </p:pic>
        <p:grpSp>
          <p:nvGrpSpPr>
            <p:cNvPr id="5" name="Group 31"/>
            <p:cNvGrpSpPr>
              <a:grpSpLocks/>
            </p:cNvGrpSpPr>
            <p:nvPr/>
          </p:nvGrpSpPr>
          <p:grpSpPr bwMode="auto">
            <a:xfrm>
              <a:off x="1364" y="2832"/>
              <a:ext cx="384" cy="528"/>
              <a:chOff x="96" y="3264"/>
              <a:chExt cx="436" cy="709"/>
            </a:xfrm>
          </p:grpSpPr>
          <p:sp>
            <p:nvSpPr>
              <p:cNvPr id="11296" name="AutoShape 32"/>
              <p:cNvSpPr>
                <a:spLocks noChangeAspect="1" noChangeArrowheads="1" noTextEdit="1"/>
              </p:cNvSpPr>
              <p:nvPr/>
            </p:nvSpPr>
            <p:spPr bwMode="auto">
              <a:xfrm>
                <a:off x="96" y="3264"/>
                <a:ext cx="436" cy="709"/>
              </a:xfrm>
              <a:prstGeom prst="rect">
                <a:avLst/>
              </a:prstGeom>
              <a:noFill/>
              <a:ln w="9525">
                <a:noFill/>
                <a:miter lim="800000"/>
                <a:headEnd/>
                <a:tailEnd/>
              </a:ln>
            </p:spPr>
            <p:txBody>
              <a:bodyPr/>
              <a:lstStyle/>
              <a:p>
                <a:endParaRPr lang="en-US"/>
              </a:p>
            </p:txBody>
          </p:sp>
          <p:sp>
            <p:nvSpPr>
              <p:cNvPr id="11297" name="Freeform 33"/>
              <p:cNvSpPr>
                <a:spLocks/>
              </p:cNvSpPr>
              <p:nvPr/>
            </p:nvSpPr>
            <p:spPr bwMode="auto">
              <a:xfrm>
                <a:off x="123" y="3342"/>
                <a:ext cx="365" cy="593"/>
              </a:xfrm>
              <a:custGeom>
                <a:avLst/>
                <a:gdLst/>
                <a:ahLst/>
                <a:cxnLst>
                  <a:cxn ang="0">
                    <a:pos x="902" y="5"/>
                  </a:cxn>
                  <a:cxn ang="0">
                    <a:pos x="779" y="0"/>
                  </a:cxn>
                  <a:cxn ang="0">
                    <a:pos x="723" y="48"/>
                  </a:cxn>
                  <a:cxn ang="0">
                    <a:pos x="722" y="164"/>
                  </a:cxn>
                  <a:cxn ang="0">
                    <a:pos x="763" y="360"/>
                  </a:cxn>
                  <a:cxn ang="0">
                    <a:pos x="806" y="530"/>
                  </a:cxn>
                  <a:cxn ang="0">
                    <a:pos x="783" y="701"/>
                  </a:cxn>
                  <a:cxn ang="0">
                    <a:pos x="728" y="724"/>
                  </a:cxn>
                  <a:cxn ang="0">
                    <a:pos x="654" y="741"/>
                  </a:cxn>
                  <a:cxn ang="0">
                    <a:pos x="617" y="772"/>
                  </a:cxn>
                  <a:cxn ang="0">
                    <a:pos x="594" y="805"/>
                  </a:cxn>
                  <a:cxn ang="0">
                    <a:pos x="569" y="857"/>
                  </a:cxn>
                  <a:cxn ang="0">
                    <a:pos x="574" y="908"/>
                  </a:cxn>
                  <a:cxn ang="0">
                    <a:pos x="611" y="946"/>
                  </a:cxn>
                  <a:cxn ang="0">
                    <a:pos x="604" y="982"/>
                  </a:cxn>
                  <a:cxn ang="0">
                    <a:pos x="554" y="1058"/>
                  </a:cxn>
                  <a:cxn ang="0">
                    <a:pos x="538" y="1108"/>
                  </a:cxn>
                  <a:cxn ang="0">
                    <a:pos x="572" y="1189"/>
                  </a:cxn>
                  <a:cxn ang="0">
                    <a:pos x="617" y="1236"/>
                  </a:cxn>
                  <a:cxn ang="0">
                    <a:pos x="515" y="1386"/>
                  </a:cxn>
                  <a:cxn ang="0">
                    <a:pos x="358" y="1500"/>
                  </a:cxn>
                  <a:cxn ang="0">
                    <a:pos x="332" y="1505"/>
                  </a:cxn>
                  <a:cxn ang="0">
                    <a:pos x="295" y="1476"/>
                  </a:cxn>
                  <a:cxn ang="0">
                    <a:pos x="259" y="1472"/>
                  </a:cxn>
                  <a:cxn ang="0">
                    <a:pos x="159" y="1509"/>
                  </a:cxn>
                  <a:cxn ang="0">
                    <a:pos x="99" y="1465"/>
                  </a:cxn>
                  <a:cxn ang="0">
                    <a:pos x="57" y="1542"/>
                  </a:cxn>
                  <a:cxn ang="0">
                    <a:pos x="0" y="1696"/>
                  </a:cxn>
                  <a:cxn ang="0">
                    <a:pos x="0" y="2013"/>
                  </a:cxn>
                  <a:cxn ang="0">
                    <a:pos x="25" y="2229"/>
                  </a:cxn>
                  <a:cxn ang="0">
                    <a:pos x="352" y="2340"/>
                  </a:cxn>
                  <a:cxn ang="0">
                    <a:pos x="493" y="2375"/>
                  </a:cxn>
                  <a:cxn ang="0">
                    <a:pos x="595" y="2326"/>
                  </a:cxn>
                  <a:cxn ang="0">
                    <a:pos x="604" y="2201"/>
                  </a:cxn>
                  <a:cxn ang="0">
                    <a:pos x="723" y="2003"/>
                  </a:cxn>
                  <a:cxn ang="0">
                    <a:pos x="754" y="1884"/>
                  </a:cxn>
                  <a:cxn ang="0">
                    <a:pos x="992" y="1817"/>
                  </a:cxn>
                  <a:cxn ang="0">
                    <a:pos x="1091" y="1708"/>
                  </a:cxn>
                  <a:cxn ang="0">
                    <a:pos x="1211" y="1715"/>
                  </a:cxn>
                  <a:cxn ang="0">
                    <a:pos x="1352" y="1587"/>
                  </a:cxn>
                  <a:cxn ang="0">
                    <a:pos x="1321" y="1468"/>
                  </a:cxn>
                  <a:cxn ang="0">
                    <a:pos x="1360" y="1426"/>
                  </a:cxn>
                  <a:cxn ang="0">
                    <a:pos x="1389" y="1349"/>
                  </a:cxn>
                  <a:cxn ang="0">
                    <a:pos x="1389" y="1279"/>
                  </a:cxn>
                  <a:cxn ang="0">
                    <a:pos x="1437" y="1245"/>
                  </a:cxn>
                  <a:cxn ang="0">
                    <a:pos x="1463" y="1124"/>
                  </a:cxn>
                  <a:cxn ang="0">
                    <a:pos x="1443" y="1016"/>
                  </a:cxn>
                  <a:cxn ang="0">
                    <a:pos x="1426" y="989"/>
                  </a:cxn>
                  <a:cxn ang="0">
                    <a:pos x="1418" y="872"/>
                  </a:cxn>
                  <a:cxn ang="0">
                    <a:pos x="1392" y="824"/>
                  </a:cxn>
                  <a:cxn ang="0">
                    <a:pos x="1347" y="749"/>
                  </a:cxn>
                  <a:cxn ang="0">
                    <a:pos x="1284" y="655"/>
                  </a:cxn>
                  <a:cxn ang="0">
                    <a:pos x="1253" y="636"/>
                  </a:cxn>
                  <a:cxn ang="0">
                    <a:pos x="1221" y="627"/>
                  </a:cxn>
                  <a:cxn ang="0">
                    <a:pos x="1148" y="618"/>
                  </a:cxn>
                  <a:cxn ang="0">
                    <a:pos x="1079" y="635"/>
                  </a:cxn>
                  <a:cxn ang="0">
                    <a:pos x="1076" y="565"/>
                  </a:cxn>
                  <a:cxn ang="0">
                    <a:pos x="1122" y="321"/>
                  </a:cxn>
                  <a:cxn ang="0">
                    <a:pos x="1116" y="249"/>
                  </a:cxn>
                  <a:cxn ang="0">
                    <a:pos x="1075" y="149"/>
                  </a:cxn>
                  <a:cxn ang="0">
                    <a:pos x="983" y="42"/>
                  </a:cxn>
                  <a:cxn ang="0">
                    <a:pos x="902" y="5"/>
                  </a:cxn>
                  <a:cxn ang="0">
                    <a:pos x="902" y="5"/>
                  </a:cxn>
                </a:cxnLst>
                <a:rect l="0" t="0" r="r" b="b"/>
                <a:pathLst>
                  <a:path w="1463" h="2375">
                    <a:moveTo>
                      <a:pt x="902" y="5"/>
                    </a:moveTo>
                    <a:lnTo>
                      <a:pt x="779" y="0"/>
                    </a:lnTo>
                    <a:lnTo>
                      <a:pt x="723" y="48"/>
                    </a:lnTo>
                    <a:lnTo>
                      <a:pt x="722" y="164"/>
                    </a:lnTo>
                    <a:lnTo>
                      <a:pt x="763" y="360"/>
                    </a:lnTo>
                    <a:lnTo>
                      <a:pt x="806" y="530"/>
                    </a:lnTo>
                    <a:lnTo>
                      <a:pt x="783" y="701"/>
                    </a:lnTo>
                    <a:lnTo>
                      <a:pt x="728" y="724"/>
                    </a:lnTo>
                    <a:lnTo>
                      <a:pt x="654" y="741"/>
                    </a:lnTo>
                    <a:lnTo>
                      <a:pt x="617" y="772"/>
                    </a:lnTo>
                    <a:lnTo>
                      <a:pt x="594" y="805"/>
                    </a:lnTo>
                    <a:lnTo>
                      <a:pt x="569" y="857"/>
                    </a:lnTo>
                    <a:lnTo>
                      <a:pt x="574" y="908"/>
                    </a:lnTo>
                    <a:lnTo>
                      <a:pt x="611" y="946"/>
                    </a:lnTo>
                    <a:lnTo>
                      <a:pt x="604" y="982"/>
                    </a:lnTo>
                    <a:lnTo>
                      <a:pt x="554" y="1058"/>
                    </a:lnTo>
                    <a:lnTo>
                      <a:pt x="538" y="1108"/>
                    </a:lnTo>
                    <a:lnTo>
                      <a:pt x="572" y="1189"/>
                    </a:lnTo>
                    <a:lnTo>
                      <a:pt x="617" y="1236"/>
                    </a:lnTo>
                    <a:lnTo>
                      <a:pt x="515" y="1386"/>
                    </a:lnTo>
                    <a:lnTo>
                      <a:pt x="358" y="1500"/>
                    </a:lnTo>
                    <a:lnTo>
                      <a:pt x="332" y="1505"/>
                    </a:lnTo>
                    <a:lnTo>
                      <a:pt x="295" y="1476"/>
                    </a:lnTo>
                    <a:lnTo>
                      <a:pt x="259" y="1472"/>
                    </a:lnTo>
                    <a:lnTo>
                      <a:pt x="159" y="1509"/>
                    </a:lnTo>
                    <a:lnTo>
                      <a:pt x="99" y="1465"/>
                    </a:lnTo>
                    <a:lnTo>
                      <a:pt x="57" y="1542"/>
                    </a:lnTo>
                    <a:lnTo>
                      <a:pt x="0" y="1696"/>
                    </a:lnTo>
                    <a:lnTo>
                      <a:pt x="0" y="2013"/>
                    </a:lnTo>
                    <a:lnTo>
                      <a:pt x="25" y="2229"/>
                    </a:lnTo>
                    <a:lnTo>
                      <a:pt x="352" y="2340"/>
                    </a:lnTo>
                    <a:lnTo>
                      <a:pt x="493" y="2375"/>
                    </a:lnTo>
                    <a:lnTo>
                      <a:pt x="595" y="2326"/>
                    </a:lnTo>
                    <a:lnTo>
                      <a:pt x="604" y="2201"/>
                    </a:lnTo>
                    <a:lnTo>
                      <a:pt x="723" y="2003"/>
                    </a:lnTo>
                    <a:lnTo>
                      <a:pt x="754" y="1884"/>
                    </a:lnTo>
                    <a:lnTo>
                      <a:pt x="992" y="1817"/>
                    </a:lnTo>
                    <a:lnTo>
                      <a:pt x="1091" y="1708"/>
                    </a:lnTo>
                    <a:lnTo>
                      <a:pt x="1211" y="1715"/>
                    </a:lnTo>
                    <a:lnTo>
                      <a:pt x="1352" y="1587"/>
                    </a:lnTo>
                    <a:lnTo>
                      <a:pt x="1321" y="1468"/>
                    </a:lnTo>
                    <a:lnTo>
                      <a:pt x="1360" y="1426"/>
                    </a:lnTo>
                    <a:lnTo>
                      <a:pt x="1389" y="1349"/>
                    </a:lnTo>
                    <a:lnTo>
                      <a:pt x="1389" y="1279"/>
                    </a:lnTo>
                    <a:lnTo>
                      <a:pt x="1437" y="1245"/>
                    </a:lnTo>
                    <a:lnTo>
                      <a:pt x="1463" y="1124"/>
                    </a:lnTo>
                    <a:lnTo>
                      <a:pt x="1443" y="1016"/>
                    </a:lnTo>
                    <a:lnTo>
                      <a:pt x="1426" y="989"/>
                    </a:lnTo>
                    <a:lnTo>
                      <a:pt x="1418" y="872"/>
                    </a:lnTo>
                    <a:lnTo>
                      <a:pt x="1392" y="824"/>
                    </a:lnTo>
                    <a:lnTo>
                      <a:pt x="1347" y="749"/>
                    </a:lnTo>
                    <a:lnTo>
                      <a:pt x="1284" y="655"/>
                    </a:lnTo>
                    <a:lnTo>
                      <a:pt x="1253" y="636"/>
                    </a:lnTo>
                    <a:lnTo>
                      <a:pt x="1221" y="627"/>
                    </a:lnTo>
                    <a:lnTo>
                      <a:pt x="1148" y="618"/>
                    </a:lnTo>
                    <a:lnTo>
                      <a:pt x="1079" y="635"/>
                    </a:lnTo>
                    <a:lnTo>
                      <a:pt x="1076" y="565"/>
                    </a:lnTo>
                    <a:lnTo>
                      <a:pt x="1122" y="321"/>
                    </a:lnTo>
                    <a:lnTo>
                      <a:pt x="1116" y="249"/>
                    </a:lnTo>
                    <a:lnTo>
                      <a:pt x="1075" y="149"/>
                    </a:lnTo>
                    <a:lnTo>
                      <a:pt x="983" y="42"/>
                    </a:lnTo>
                    <a:lnTo>
                      <a:pt x="902" y="5"/>
                    </a:lnTo>
                    <a:lnTo>
                      <a:pt x="902" y="5"/>
                    </a:lnTo>
                    <a:close/>
                  </a:path>
                </a:pathLst>
              </a:custGeom>
              <a:solidFill>
                <a:srgbClr val="FFFFFF"/>
              </a:solidFill>
              <a:ln w="9525">
                <a:noFill/>
                <a:round/>
                <a:headEnd/>
                <a:tailEnd/>
              </a:ln>
            </p:spPr>
            <p:txBody>
              <a:bodyPr/>
              <a:lstStyle/>
              <a:p>
                <a:endParaRPr lang="en-US"/>
              </a:p>
            </p:txBody>
          </p:sp>
          <p:sp>
            <p:nvSpPr>
              <p:cNvPr id="11298" name="Freeform 34"/>
              <p:cNvSpPr>
                <a:spLocks/>
              </p:cNvSpPr>
              <p:nvPr/>
            </p:nvSpPr>
            <p:spPr bwMode="auto">
              <a:xfrm>
                <a:off x="134" y="3738"/>
                <a:ext cx="143" cy="188"/>
              </a:xfrm>
              <a:custGeom>
                <a:avLst/>
                <a:gdLst/>
                <a:ahLst/>
                <a:cxnLst>
                  <a:cxn ang="0">
                    <a:pos x="64" y="0"/>
                  </a:cxn>
                  <a:cxn ang="0">
                    <a:pos x="43" y="152"/>
                  </a:cxn>
                  <a:cxn ang="0">
                    <a:pos x="71" y="285"/>
                  </a:cxn>
                  <a:cxn ang="0">
                    <a:pos x="88" y="317"/>
                  </a:cxn>
                  <a:cxn ang="0">
                    <a:pos x="111" y="256"/>
                  </a:cxn>
                  <a:cxn ang="0">
                    <a:pos x="128" y="166"/>
                  </a:cxn>
                  <a:cxn ang="0">
                    <a:pos x="158" y="270"/>
                  </a:cxn>
                  <a:cxn ang="0">
                    <a:pos x="218" y="360"/>
                  </a:cxn>
                  <a:cxn ang="0">
                    <a:pos x="372" y="475"/>
                  </a:cxn>
                  <a:cxn ang="0">
                    <a:pos x="438" y="511"/>
                  </a:cxn>
                  <a:cxn ang="0">
                    <a:pos x="419" y="543"/>
                  </a:cxn>
                  <a:cxn ang="0">
                    <a:pos x="541" y="573"/>
                  </a:cxn>
                  <a:cxn ang="0">
                    <a:pos x="549" y="608"/>
                  </a:cxn>
                  <a:cxn ang="0">
                    <a:pos x="574" y="723"/>
                  </a:cxn>
                  <a:cxn ang="0">
                    <a:pos x="517" y="751"/>
                  </a:cxn>
                  <a:cxn ang="0">
                    <a:pos x="304" y="731"/>
                  </a:cxn>
                  <a:cxn ang="0">
                    <a:pos x="135" y="680"/>
                  </a:cxn>
                  <a:cxn ang="0">
                    <a:pos x="35" y="457"/>
                  </a:cxn>
                  <a:cxn ang="0">
                    <a:pos x="2" y="238"/>
                  </a:cxn>
                  <a:cxn ang="0">
                    <a:pos x="0" y="66"/>
                  </a:cxn>
                  <a:cxn ang="0">
                    <a:pos x="64" y="0"/>
                  </a:cxn>
                  <a:cxn ang="0">
                    <a:pos x="64" y="0"/>
                  </a:cxn>
                </a:cxnLst>
                <a:rect l="0" t="0" r="r" b="b"/>
                <a:pathLst>
                  <a:path w="574" h="751">
                    <a:moveTo>
                      <a:pt x="64" y="0"/>
                    </a:moveTo>
                    <a:lnTo>
                      <a:pt x="43" y="152"/>
                    </a:lnTo>
                    <a:lnTo>
                      <a:pt x="71" y="285"/>
                    </a:lnTo>
                    <a:lnTo>
                      <a:pt x="88" y="317"/>
                    </a:lnTo>
                    <a:lnTo>
                      <a:pt x="111" y="256"/>
                    </a:lnTo>
                    <a:lnTo>
                      <a:pt x="128" y="166"/>
                    </a:lnTo>
                    <a:lnTo>
                      <a:pt x="158" y="270"/>
                    </a:lnTo>
                    <a:lnTo>
                      <a:pt x="218" y="360"/>
                    </a:lnTo>
                    <a:lnTo>
                      <a:pt x="372" y="475"/>
                    </a:lnTo>
                    <a:lnTo>
                      <a:pt x="438" y="511"/>
                    </a:lnTo>
                    <a:lnTo>
                      <a:pt x="419" y="543"/>
                    </a:lnTo>
                    <a:lnTo>
                      <a:pt x="541" y="573"/>
                    </a:lnTo>
                    <a:lnTo>
                      <a:pt x="549" y="608"/>
                    </a:lnTo>
                    <a:lnTo>
                      <a:pt x="574" y="723"/>
                    </a:lnTo>
                    <a:lnTo>
                      <a:pt x="517" y="751"/>
                    </a:lnTo>
                    <a:lnTo>
                      <a:pt x="304" y="731"/>
                    </a:lnTo>
                    <a:lnTo>
                      <a:pt x="135" y="680"/>
                    </a:lnTo>
                    <a:lnTo>
                      <a:pt x="35" y="457"/>
                    </a:lnTo>
                    <a:lnTo>
                      <a:pt x="2" y="238"/>
                    </a:lnTo>
                    <a:lnTo>
                      <a:pt x="0" y="66"/>
                    </a:lnTo>
                    <a:lnTo>
                      <a:pt x="64" y="0"/>
                    </a:lnTo>
                    <a:lnTo>
                      <a:pt x="64" y="0"/>
                    </a:lnTo>
                    <a:close/>
                  </a:path>
                </a:pathLst>
              </a:custGeom>
              <a:solidFill>
                <a:srgbClr val="C8C8E6"/>
              </a:solidFill>
              <a:ln w="9525">
                <a:noFill/>
                <a:round/>
                <a:headEnd/>
                <a:tailEnd/>
              </a:ln>
            </p:spPr>
            <p:txBody>
              <a:bodyPr/>
              <a:lstStyle/>
              <a:p>
                <a:endParaRPr lang="en-US"/>
              </a:p>
            </p:txBody>
          </p:sp>
          <p:sp>
            <p:nvSpPr>
              <p:cNvPr id="11299" name="Freeform 35"/>
              <p:cNvSpPr>
                <a:spLocks/>
              </p:cNvSpPr>
              <p:nvPr/>
            </p:nvSpPr>
            <p:spPr bwMode="auto">
              <a:xfrm>
                <a:off x="96" y="3714"/>
                <a:ext cx="170" cy="253"/>
              </a:xfrm>
              <a:custGeom>
                <a:avLst/>
                <a:gdLst/>
                <a:ahLst/>
                <a:cxnLst>
                  <a:cxn ang="0">
                    <a:pos x="28" y="47"/>
                  </a:cxn>
                  <a:cxn ang="0">
                    <a:pos x="64" y="11"/>
                  </a:cxn>
                  <a:cxn ang="0">
                    <a:pos x="168" y="0"/>
                  </a:cxn>
                  <a:cxn ang="0">
                    <a:pos x="164" y="90"/>
                  </a:cxn>
                  <a:cxn ang="0">
                    <a:pos x="136" y="381"/>
                  </a:cxn>
                  <a:cxn ang="0">
                    <a:pos x="153" y="492"/>
                  </a:cxn>
                  <a:cxn ang="0">
                    <a:pos x="273" y="712"/>
                  </a:cxn>
                  <a:cxn ang="0">
                    <a:pos x="455" y="827"/>
                  </a:cxn>
                  <a:cxn ang="0">
                    <a:pos x="567" y="844"/>
                  </a:cxn>
                  <a:cxn ang="0">
                    <a:pos x="681" y="866"/>
                  </a:cxn>
                  <a:cxn ang="0">
                    <a:pos x="567" y="973"/>
                  </a:cxn>
                  <a:cxn ang="0">
                    <a:pos x="434" y="1010"/>
                  </a:cxn>
                  <a:cxn ang="0">
                    <a:pos x="326" y="996"/>
                  </a:cxn>
                  <a:cxn ang="0">
                    <a:pos x="204" y="934"/>
                  </a:cxn>
                  <a:cxn ang="0">
                    <a:pos x="53" y="812"/>
                  </a:cxn>
                  <a:cxn ang="0">
                    <a:pos x="0" y="690"/>
                  </a:cxn>
                  <a:cxn ang="0">
                    <a:pos x="60" y="434"/>
                  </a:cxn>
                  <a:cxn ang="0">
                    <a:pos x="38" y="190"/>
                  </a:cxn>
                  <a:cxn ang="0">
                    <a:pos x="89" y="57"/>
                  </a:cxn>
                  <a:cxn ang="0">
                    <a:pos x="28" y="47"/>
                  </a:cxn>
                  <a:cxn ang="0">
                    <a:pos x="28" y="47"/>
                  </a:cxn>
                </a:cxnLst>
                <a:rect l="0" t="0" r="r" b="b"/>
                <a:pathLst>
                  <a:path w="681" h="1010">
                    <a:moveTo>
                      <a:pt x="28" y="47"/>
                    </a:moveTo>
                    <a:lnTo>
                      <a:pt x="64" y="11"/>
                    </a:lnTo>
                    <a:lnTo>
                      <a:pt x="168" y="0"/>
                    </a:lnTo>
                    <a:lnTo>
                      <a:pt x="164" y="90"/>
                    </a:lnTo>
                    <a:lnTo>
                      <a:pt x="136" y="381"/>
                    </a:lnTo>
                    <a:lnTo>
                      <a:pt x="153" y="492"/>
                    </a:lnTo>
                    <a:lnTo>
                      <a:pt x="273" y="712"/>
                    </a:lnTo>
                    <a:lnTo>
                      <a:pt x="455" y="827"/>
                    </a:lnTo>
                    <a:lnTo>
                      <a:pt x="567" y="844"/>
                    </a:lnTo>
                    <a:lnTo>
                      <a:pt x="681" y="866"/>
                    </a:lnTo>
                    <a:lnTo>
                      <a:pt x="567" y="973"/>
                    </a:lnTo>
                    <a:lnTo>
                      <a:pt x="434" y="1010"/>
                    </a:lnTo>
                    <a:lnTo>
                      <a:pt x="326" y="996"/>
                    </a:lnTo>
                    <a:lnTo>
                      <a:pt x="204" y="934"/>
                    </a:lnTo>
                    <a:lnTo>
                      <a:pt x="53" y="812"/>
                    </a:lnTo>
                    <a:lnTo>
                      <a:pt x="0" y="690"/>
                    </a:lnTo>
                    <a:lnTo>
                      <a:pt x="60" y="434"/>
                    </a:lnTo>
                    <a:lnTo>
                      <a:pt x="38" y="190"/>
                    </a:lnTo>
                    <a:lnTo>
                      <a:pt x="89" y="57"/>
                    </a:lnTo>
                    <a:lnTo>
                      <a:pt x="28" y="47"/>
                    </a:lnTo>
                    <a:lnTo>
                      <a:pt x="28" y="47"/>
                    </a:lnTo>
                    <a:close/>
                  </a:path>
                </a:pathLst>
              </a:custGeom>
              <a:solidFill>
                <a:srgbClr val="809FC3"/>
              </a:solidFill>
              <a:ln w="9525">
                <a:noFill/>
                <a:round/>
                <a:headEnd/>
                <a:tailEnd/>
              </a:ln>
            </p:spPr>
            <p:txBody>
              <a:bodyPr/>
              <a:lstStyle/>
              <a:p>
                <a:endParaRPr lang="en-US"/>
              </a:p>
            </p:txBody>
          </p:sp>
          <p:sp>
            <p:nvSpPr>
              <p:cNvPr id="11300" name="Freeform 36"/>
              <p:cNvSpPr>
                <a:spLocks/>
              </p:cNvSpPr>
              <p:nvPr/>
            </p:nvSpPr>
            <p:spPr bwMode="auto">
              <a:xfrm>
                <a:off x="170" y="3340"/>
                <a:ext cx="315" cy="518"/>
              </a:xfrm>
              <a:custGeom>
                <a:avLst/>
                <a:gdLst/>
                <a:ahLst/>
                <a:cxnLst>
                  <a:cxn ang="0">
                    <a:pos x="604" y="0"/>
                  </a:cxn>
                  <a:cxn ang="0">
                    <a:pos x="552" y="41"/>
                  </a:cxn>
                  <a:cxn ang="0">
                    <a:pos x="531" y="104"/>
                  </a:cxn>
                  <a:cxn ang="0">
                    <a:pos x="547" y="250"/>
                  </a:cxn>
                  <a:cxn ang="0">
                    <a:pos x="604" y="468"/>
                  </a:cxn>
                  <a:cxn ang="0">
                    <a:pos x="604" y="583"/>
                  </a:cxn>
                  <a:cxn ang="0">
                    <a:pos x="583" y="702"/>
                  </a:cxn>
                  <a:cxn ang="0">
                    <a:pos x="463" y="749"/>
                  </a:cxn>
                  <a:cxn ang="0">
                    <a:pos x="411" y="791"/>
                  </a:cxn>
                  <a:cxn ang="0">
                    <a:pos x="381" y="854"/>
                  </a:cxn>
                  <a:cxn ang="0">
                    <a:pos x="397" y="921"/>
                  </a:cxn>
                  <a:cxn ang="0">
                    <a:pos x="423" y="963"/>
                  </a:cxn>
                  <a:cxn ang="0">
                    <a:pos x="344" y="1087"/>
                  </a:cxn>
                  <a:cxn ang="0">
                    <a:pos x="365" y="1171"/>
                  </a:cxn>
                  <a:cxn ang="0">
                    <a:pos x="416" y="1223"/>
                  </a:cxn>
                  <a:cxn ang="0">
                    <a:pos x="324" y="1394"/>
                  </a:cxn>
                  <a:cxn ang="0">
                    <a:pos x="214" y="1488"/>
                  </a:cxn>
                  <a:cxn ang="0">
                    <a:pos x="89" y="1540"/>
                  </a:cxn>
                  <a:cxn ang="0">
                    <a:pos x="0" y="1577"/>
                  </a:cxn>
                  <a:cxn ang="0">
                    <a:pos x="58" y="1821"/>
                  </a:cxn>
                  <a:cxn ang="0">
                    <a:pos x="428" y="2072"/>
                  </a:cxn>
                  <a:cxn ang="0">
                    <a:pos x="484" y="2072"/>
                  </a:cxn>
                  <a:cxn ang="0">
                    <a:pos x="573" y="1889"/>
                  </a:cxn>
                  <a:cxn ang="0">
                    <a:pos x="656" y="1868"/>
                  </a:cxn>
                  <a:cxn ang="0">
                    <a:pos x="787" y="1842"/>
                  </a:cxn>
                  <a:cxn ang="0">
                    <a:pos x="813" y="1816"/>
                  </a:cxn>
                  <a:cxn ang="0">
                    <a:pos x="895" y="1723"/>
                  </a:cxn>
                  <a:cxn ang="0">
                    <a:pos x="1072" y="1692"/>
                  </a:cxn>
                  <a:cxn ang="0">
                    <a:pos x="1182" y="1593"/>
                  </a:cxn>
                  <a:cxn ang="0">
                    <a:pos x="1166" y="1514"/>
                  </a:cxn>
                  <a:cxn ang="0">
                    <a:pos x="1156" y="1446"/>
                  </a:cxn>
                  <a:cxn ang="0">
                    <a:pos x="1196" y="1296"/>
                  </a:cxn>
                  <a:cxn ang="0">
                    <a:pos x="1233" y="1260"/>
                  </a:cxn>
                  <a:cxn ang="0">
                    <a:pos x="1259" y="1087"/>
                  </a:cxn>
                  <a:cxn ang="0">
                    <a:pos x="1229" y="989"/>
                  </a:cxn>
                  <a:cxn ang="0">
                    <a:pos x="1224" y="848"/>
                  </a:cxn>
                  <a:cxn ang="0">
                    <a:pos x="1151" y="749"/>
                  </a:cxn>
                  <a:cxn ang="0">
                    <a:pos x="1109" y="672"/>
                  </a:cxn>
                  <a:cxn ang="0">
                    <a:pos x="1051" y="630"/>
                  </a:cxn>
                  <a:cxn ang="0">
                    <a:pos x="958" y="625"/>
                  </a:cxn>
                  <a:cxn ang="0">
                    <a:pos x="905" y="635"/>
                  </a:cxn>
                  <a:cxn ang="0">
                    <a:pos x="890" y="562"/>
                  </a:cxn>
                  <a:cxn ang="0">
                    <a:pos x="911" y="416"/>
                  </a:cxn>
                  <a:cxn ang="0">
                    <a:pos x="926" y="287"/>
                  </a:cxn>
                  <a:cxn ang="0">
                    <a:pos x="839" y="88"/>
                  </a:cxn>
                  <a:cxn ang="0">
                    <a:pos x="729" y="26"/>
                  </a:cxn>
                  <a:cxn ang="0">
                    <a:pos x="656" y="0"/>
                  </a:cxn>
                  <a:cxn ang="0">
                    <a:pos x="604" y="0"/>
                  </a:cxn>
                  <a:cxn ang="0">
                    <a:pos x="604" y="0"/>
                  </a:cxn>
                </a:cxnLst>
                <a:rect l="0" t="0" r="r" b="b"/>
                <a:pathLst>
                  <a:path w="1259" h="2072">
                    <a:moveTo>
                      <a:pt x="604" y="0"/>
                    </a:moveTo>
                    <a:lnTo>
                      <a:pt x="552" y="41"/>
                    </a:lnTo>
                    <a:lnTo>
                      <a:pt x="531" y="104"/>
                    </a:lnTo>
                    <a:lnTo>
                      <a:pt x="547" y="250"/>
                    </a:lnTo>
                    <a:lnTo>
                      <a:pt x="604" y="468"/>
                    </a:lnTo>
                    <a:lnTo>
                      <a:pt x="604" y="583"/>
                    </a:lnTo>
                    <a:lnTo>
                      <a:pt x="583" y="702"/>
                    </a:lnTo>
                    <a:lnTo>
                      <a:pt x="463" y="749"/>
                    </a:lnTo>
                    <a:lnTo>
                      <a:pt x="411" y="791"/>
                    </a:lnTo>
                    <a:lnTo>
                      <a:pt x="381" y="854"/>
                    </a:lnTo>
                    <a:lnTo>
                      <a:pt x="397" y="921"/>
                    </a:lnTo>
                    <a:lnTo>
                      <a:pt x="423" y="963"/>
                    </a:lnTo>
                    <a:lnTo>
                      <a:pt x="344" y="1087"/>
                    </a:lnTo>
                    <a:lnTo>
                      <a:pt x="365" y="1171"/>
                    </a:lnTo>
                    <a:lnTo>
                      <a:pt x="416" y="1223"/>
                    </a:lnTo>
                    <a:lnTo>
                      <a:pt x="324" y="1394"/>
                    </a:lnTo>
                    <a:lnTo>
                      <a:pt x="214" y="1488"/>
                    </a:lnTo>
                    <a:lnTo>
                      <a:pt x="89" y="1540"/>
                    </a:lnTo>
                    <a:lnTo>
                      <a:pt x="0" y="1577"/>
                    </a:lnTo>
                    <a:lnTo>
                      <a:pt x="58" y="1821"/>
                    </a:lnTo>
                    <a:lnTo>
                      <a:pt x="428" y="2072"/>
                    </a:lnTo>
                    <a:lnTo>
                      <a:pt x="484" y="2072"/>
                    </a:lnTo>
                    <a:lnTo>
                      <a:pt x="573" y="1889"/>
                    </a:lnTo>
                    <a:lnTo>
                      <a:pt x="656" y="1868"/>
                    </a:lnTo>
                    <a:lnTo>
                      <a:pt x="787" y="1842"/>
                    </a:lnTo>
                    <a:lnTo>
                      <a:pt x="813" y="1816"/>
                    </a:lnTo>
                    <a:lnTo>
                      <a:pt x="895" y="1723"/>
                    </a:lnTo>
                    <a:lnTo>
                      <a:pt x="1072" y="1692"/>
                    </a:lnTo>
                    <a:lnTo>
                      <a:pt x="1182" y="1593"/>
                    </a:lnTo>
                    <a:lnTo>
                      <a:pt x="1166" y="1514"/>
                    </a:lnTo>
                    <a:lnTo>
                      <a:pt x="1156" y="1446"/>
                    </a:lnTo>
                    <a:lnTo>
                      <a:pt x="1196" y="1296"/>
                    </a:lnTo>
                    <a:lnTo>
                      <a:pt x="1233" y="1260"/>
                    </a:lnTo>
                    <a:lnTo>
                      <a:pt x="1259" y="1087"/>
                    </a:lnTo>
                    <a:lnTo>
                      <a:pt x="1229" y="989"/>
                    </a:lnTo>
                    <a:lnTo>
                      <a:pt x="1224" y="848"/>
                    </a:lnTo>
                    <a:lnTo>
                      <a:pt x="1151" y="749"/>
                    </a:lnTo>
                    <a:lnTo>
                      <a:pt x="1109" y="672"/>
                    </a:lnTo>
                    <a:lnTo>
                      <a:pt x="1051" y="630"/>
                    </a:lnTo>
                    <a:lnTo>
                      <a:pt x="958" y="625"/>
                    </a:lnTo>
                    <a:lnTo>
                      <a:pt x="905" y="635"/>
                    </a:lnTo>
                    <a:lnTo>
                      <a:pt x="890" y="562"/>
                    </a:lnTo>
                    <a:lnTo>
                      <a:pt x="911" y="416"/>
                    </a:lnTo>
                    <a:lnTo>
                      <a:pt x="926" y="287"/>
                    </a:lnTo>
                    <a:lnTo>
                      <a:pt x="839" y="88"/>
                    </a:lnTo>
                    <a:lnTo>
                      <a:pt x="729" y="26"/>
                    </a:lnTo>
                    <a:lnTo>
                      <a:pt x="656" y="0"/>
                    </a:lnTo>
                    <a:lnTo>
                      <a:pt x="604" y="0"/>
                    </a:lnTo>
                    <a:lnTo>
                      <a:pt x="604" y="0"/>
                    </a:lnTo>
                    <a:close/>
                  </a:path>
                </a:pathLst>
              </a:custGeom>
              <a:solidFill>
                <a:srgbClr val="FFFFFF"/>
              </a:solidFill>
              <a:ln w="9525">
                <a:noFill/>
                <a:round/>
                <a:headEnd/>
                <a:tailEnd/>
              </a:ln>
            </p:spPr>
            <p:txBody>
              <a:bodyPr/>
              <a:lstStyle/>
              <a:p>
                <a:endParaRPr lang="en-US"/>
              </a:p>
            </p:txBody>
          </p:sp>
          <p:sp>
            <p:nvSpPr>
              <p:cNvPr id="11301" name="Freeform 37"/>
              <p:cNvSpPr>
                <a:spLocks/>
              </p:cNvSpPr>
              <p:nvPr/>
            </p:nvSpPr>
            <p:spPr bwMode="auto">
              <a:xfrm>
                <a:off x="316" y="3353"/>
                <a:ext cx="77" cy="160"/>
              </a:xfrm>
              <a:custGeom>
                <a:avLst/>
                <a:gdLst/>
                <a:ahLst/>
                <a:cxnLst>
                  <a:cxn ang="0">
                    <a:pos x="26" y="640"/>
                  </a:cxn>
                  <a:cxn ang="0">
                    <a:pos x="63" y="505"/>
                  </a:cxn>
                  <a:cxn ang="0">
                    <a:pos x="115" y="458"/>
                  </a:cxn>
                  <a:cxn ang="0">
                    <a:pos x="265" y="422"/>
                  </a:cxn>
                  <a:cxn ang="0">
                    <a:pos x="230" y="385"/>
                  </a:cxn>
                  <a:cxn ang="0">
                    <a:pos x="84" y="406"/>
                  </a:cxn>
                  <a:cxn ang="0">
                    <a:pos x="47" y="343"/>
                  </a:cxn>
                  <a:cxn ang="0">
                    <a:pos x="26" y="203"/>
                  </a:cxn>
                  <a:cxn ang="0">
                    <a:pos x="0" y="57"/>
                  </a:cxn>
                  <a:cxn ang="0">
                    <a:pos x="21" y="10"/>
                  </a:cxn>
                  <a:cxn ang="0">
                    <a:pos x="110" y="0"/>
                  </a:cxn>
                  <a:cxn ang="0">
                    <a:pos x="214" y="94"/>
                  </a:cxn>
                  <a:cxn ang="0">
                    <a:pos x="276" y="261"/>
                  </a:cxn>
                  <a:cxn ang="0">
                    <a:pos x="256" y="328"/>
                  </a:cxn>
                  <a:cxn ang="0">
                    <a:pos x="286" y="390"/>
                  </a:cxn>
                  <a:cxn ang="0">
                    <a:pos x="307" y="458"/>
                  </a:cxn>
                  <a:cxn ang="0">
                    <a:pos x="305" y="591"/>
                  </a:cxn>
                  <a:cxn ang="0">
                    <a:pos x="152" y="603"/>
                  </a:cxn>
                  <a:cxn ang="0">
                    <a:pos x="26" y="640"/>
                  </a:cxn>
                  <a:cxn ang="0">
                    <a:pos x="26" y="640"/>
                  </a:cxn>
                </a:cxnLst>
                <a:rect l="0" t="0" r="r" b="b"/>
                <a:pathLst>
                  <a:path w="307" h="640">
                    <a:moveTo>
                      <a:pt x="26" y="640"/>
                    </a:moveTo>
                    <a:lnTo>
                      <a:pt x="63" y="505"/>
                    </a:lnTo>
                    <a:lnTo>
                      <a:pt x="115" y="458"/>
                    </a:lnTo>
                    <a:lnTo>
                      <a:pt x="265" y="422"/>
                    </a:lnTo>
                    <a:lnTo>
                      <a:pt x="230" y="385"/>
                    </a:lnTo>
                    <a:lnTo>
                      <a:pt x="84" y="406"/>
                    </a:lnTo>
                    <a:lnTo>
                      <a:pt x="47" y="343"/>
                    </a:lnTo>
                    <a:lnTo>
                      <a:pt x="26" y="203"/>
                    </a:lnTo>
                    <a:lnTo>
                      <a:pt x="0" y="57"/>
                    </a:lnTo>
                    <a:lnTo>
                      <a:pt x="21" y="10"/>
                    </a:lnTo>
                    <a:lnTo>
                      <a:pt x="110" y="0"/>
                    </a:lnTo>
                    <a:lnTo>
                      <a:pt x="214" y="94"/>
                    </a:lnTo>
                    <a:lnTo>
                      <a:pt x="276" y="261"/>
                    </a:lnTo>
                    <a:lnTo>
                      <a:pt x="256" y="328"/>
                    </a:lnTo>
                    <a:lnTo>
                      <a:pt x="286" y="390"/>
                    </a:lnTo>
                    <a:lnTo>
                      <a:pt x="307" y="458"/>
                    </a:lnTo>
                    <a:lnTo>
                      <a:pt x="305" y="591"/>
                    </a:lnTo>
                    <a:lnTo>
                      <a:pt x="152" y="603"/>
                    </a:lnTo>
                    <a:lnTo>
                      <a:pt x="26" y="640"/>
                    </a:lnTo>
                    <a:lnTo>
                      <a:pt x="26" y="640"/>
                    </a:lnTo>
                    <a:close/>
                  </a:path>
                </a:pathLst>
              </a:custGeom>
              <a:solidFill>
                <a:srgbClr val="FFC7B0"/>
              </a:solidFill>
              <a:ln w="9525">
                <a:noFill/>
                <a:round/>
                <a:headEnd/>
                <a:tailEnd/>
              </a:ln>
            </p:spPr>
            <p:txBody>
              <a:bodyPr/>
              <a:lstStyle/>
              <a:p>
                <a:endParaRPr lang="en-US"/>
              </a:p>
            </p:txBody>
          </p:sp>
          <p:sp>
            <p:nvSpPr>
              <p:cNvPr id="11302" name="Freeform 38"/>
              <p:cNvSpPr>
                <a:spLocks/>
              </p:cNvSpPr>
              <p:nvPr/>
            </p:nvSpPr>
            <p:spPr bwMode="auto">
              <a:xfrm>
                <a:off x="170" y="3509"/>
                <a:ext cx="311" cy="363"/>
              </a:xfrm>
              <a:custGeom>
                <a:avLst/>
                <a:gdLst/>
                <a:ahLst/>
                <a:cxnLst>
                  <a:cxn ang="0">
                    <a:pos x="141" y="906"/>
                  </a:cxn>
                  <a:cxn ang="0">
                    <a:pos x="292" y="812"/>
                  </a:cxn>
                  <a:cxn ang="0">
                    <a:pos x="360" y="697"/>
                  </a:cxn>
                  <a:cxn ang="0">
                    <a:pos x="444" y="563"/>
                  </a:cxn>
                  <a:cxn ang="0">
                    <a:pos x="371" y="453"/>
                  </a:cxn>
                  <a:cxn ang="0">
                    <a:pos x="407" y="390"/>
                  </a:cxn>
                  <a:cxn ang="0">
                    <a:pos x="469" y="313"/>
                  </a:cxn>
                  <a:cxn ang="0">
                    <a:pos x="397" y="245"/>
                  </a:cxn>
                  <a:cxn ang="0">
                    <a:pos x="416" y="188"/>
                  </a:cxn>
                  <a:cxn ang="0">
                    <a:pos x="489" y="104"/>
                  </a:cxn>
                  <a:cxn ang="0">
                    <a:pos x="604" y="94"/>
                  </a:cxn>
                  <a:cxn ang="0">
                    <a:pos x="832" y="37"/>
                  </a:cxn>
                  <a:cxn ang="0">
                    <a:pos x="958" y="0"/>
                  </a:cxn>
                  <a:cxn ang="0">
                    <a:pos x="1025" y="0"/>
                  </a:cxn>
                  <a:cxn ang="0">
                    <a:pos x="1098" y="125"/>
                  </a:cxn>
                  <a:cxn ang="0">
                    <a:pos x="1135" y="120"/>
                  </a:cxn>
                  <a:cxn ang="0">
                    <a:pos x="1182" y="188"/>
                  </a:cxn>
                  <a:cxn ang="0">
                    <a:pos x="1192" y="282"/>
                  </a:cxn>
                  <a:cxn ang="0">
                    <a:pos x="1119" y="230"/>
                  </a:cxn>
                  <a:cxn ang="0">
                    <a:pos x="1051" y="214"/>
                  </a:cxn>
                  <a:cxn ang="0">
                    <a:pos x="859" y="240"/>
                  </a:cxn>
                  <a:cxn ang="0">
                    <a:pos x="745" y="308"/>
                  </a:cxn>
                  <a:cxn ang="0">
                    <a:pos x="879" y="298"/>
                  </a:cxn>
                  <a:cxn ang="0">
                    <a:pos x="1005" y="266"/>
                  </a:cxn>
                  <a:cxn ang="0">
                    <a:pos x="1031" y="292"/>
                  </a:cxn>
                  <a:cxn ang="0">
                    <a:pos x="1057" y="364"/>
                  </a:cxn>
                  <a:cxn ang="0">
                    <a:pos x="1093" y="287"/>
                  </a:cxn>
                  <a:cxn ang="0">
                    <a:pos x="1145" y="313"/>
                  </a:cxn>
                  <a:cxn ang="0">
                    <a:pos x="1217" y="411"/>
                  </a:cxn>
                  <a:cxn ang="0">
                    <a:pos x="1243" y="521"/>
                  </a:cxn>
                  <a:cxn ang="0">
                    <a:pos x="1233" y="584"/>
                  </a:cxn>
                  <a:cxn ang="0">
                    <a:pos x="1196" y="620"/>
                  </a:cxn>
                  <a:cxn ang="0">
                    <a:pos x="1161" y="552"/>
                  </a:cxn>
                  <a:cxn ang="0">
                    <a:pos x="1104" y="521"/>
                  </a:cxn>
                  <a:cxn ang="0">
                    <a:pos x="1020" y="500"/>
                  </a:cxn>
                  <a:cxn ang="0">
                    <a:pos x="900" y="547"/>
                  </a:cxn>
                  <a:cxn ang="0">
                    <a:pos x="740" y="578"/>
                  </a:cxn>
                  <a:cxn ang="0">
                    <a:pos x="635" y="558"/>
                  </a:cxn>
                  <a:cxn ang="0">
                    <a:pos x="719" y="615"/>
                  </a:cxn>
                  <a:cxn ang="0">
                    <a:pos x="848" y="620"/>
                  </a:cxn>
                  <a:cxn ang="0">
                    <a:pos x="999" y="573"/>
                  </a:cxn>
                  <a:cxn ang="0">
                    <a:pos x="1031" y="610"/>
                  </a:cxn>
                  <a:cxn ang="0">
                    <a:pos x="1041" y="672"/>
                  </a:cxn>
                  <a:cxn ang="0">
                    <a:pos x="1078" y="620"/>
                  </a:cxn>
                  <a:cxn ang="0">
                    <a:pos x="1078" y="552"/>
                  </a:cxn>
                  <a:cxn ang="0">
                    <a:pos x="1140" y="589"/>
                  </a:cxn>
                  <a:cxn ang="0">
                    <a:pos x="1171" y="693"/>
                  </a:cxn>
                  <a:cxn ang="0">
                    <a:pos x="1135" y="781"/>
                  </a:cxn>
                  <a:cxn ang="0">
                    <a:pos x="1166" y="838"/>
                  </a:cxn>
                  <a:cxn ang="0">
                    <a:pos x="1161" y="906"/>
                  </a:cxn>
                  <a:cxn ang="0">
                    <a:pos x="1072" y="1016"/>
                  </a:cxn>
                  <a:cxn ang="0">
                    <a:pos x="1020" y="1047"/>
                  </a:cxn>
                  <a:cxn ang="0">
                    <a:pos x="895" y="1047"/>
                  </a:cxn>
                  <a:cxn ang="0">
                    <a:pos x="813" y="1140"/>
                  </a:cxn>
                  <a:cxn ang="0">
                    <a:pos x="719" y="1166"/>
                  </a:cxn>
                  <a:cxn ang="0">
                    <a:pos x="573" y="1213"/>
                  </a:cxn>
                  <a:cxn ang="0">
                    <a:pos x="542" y="1291"/>
                  </a:cxn>
                  <a:cxn ang="0">
                    <a:pos x="457" y="1451"/>
                  </a:cxn>
                  <a:cxn ang="0">
                    <a:pos x="151" y="1357"/>
                  </a:cxn>
                  <a:cxn ang="0">
                    <a:pos x="12" y="1188"/>
                  </a:cxn>
                  <a:cxn ang="0">
                    <a:pos x="0" y="943"/>
                  </a:cxn>
                  <a:cxn ang="0">
                    <a:pos x="141" y="906"/>
                  </a:cxn>
                  <a:cxn ang="0">
                    <a:pos x="141" y="906"/>
                  </a:cxn>
                </a:cxnLst>
                <a:rect l="0" t="0" r="r" b="b"/>
                <a:pathLst>
                  <a:path w="1243" h="1451">
                    <a:moveTo>
                      <a:pt x="141" y="906"/>
                    </a:moveTo>
                    <a:lnTo>
                      <a:pt x="292" y="812"/>
                    </a:lnTo>
                    <a:lnTo>
                      <a:pt x="360" y="697"/>
                    </a:lnTo>
                    <a:lnTo>
                      <a:pt x="444" y="563"/>
                    </a:lnTo>
                    <a:lnTo>
                      <a:pt x="371" y="453"/>
                    </a:lnTo>
                    <a:lnTo>
                      <a:pt x="407" y="390"/>
                    </a:lnTo>
                    <a:lnTo>
                      <a:pt x="469" y="313"/>
                    </a:lnTo>
                    <a:lnTo>
                      <a:pt x="397" y="245"/>
                    </a:lnTo>
                    <a:lnTo>
                      <a:pt x="416" y="188"/>
                    </a:lnTo>
                    <a:lnTo>
                      <a:pt x="489" y="104"/>
                    </a:lnTo>
                    <a:lnTo>
                      <a:pt x="604" y="94"/>
                    </a:lnTo>
                    <a:lnTo>
                      <a:pt x="832" y="37"/>
                    </a:lnTo>
                    <a:lnTo>
                      <a:pt x="958" y="0"/>
                    </a:lnTo>
                    <a:lnTo>
                      <a:pt x="1025" y="0"/>
                    </a:lnTo>
                    <a:lnTo>
                      <a:pt x="1098" y="125"/>
                    </a:lnTo>
                    <a:lnTo>
                      <a:pt x="1135" y="120"/>
                    </a:lnTo>
                    <a:lnTo>
                      <a:pt x="1182" y="188"/>
                    </a:lnTo>
                    <a:lnTo>
                      <a:pt x="1192" y="282"/>
                    </a:lnTo>
                    <a:lnTo>
                      <a:pt x="1119" y="230"/>
                    </a:lnTo>
                    <a:lnTo>
                      <a:pt x="1051" y="214"/>
                    </a:lnTo>
                    <a:lnTo>
                      <a:pt x="859" y="240"/>
                    </a:lnTo>
                    <a:lnTo>
                      <a:pt x="745" y="308"/>
                    </a:lnTo>
                    <a:lnTo>
                      <a:pt x="879" y="298"/>
                    </a:lnTo>
                    <a:lnTo>
                      <a:pt x="1005" y="266"/>
                    </a:lnTo>
                    <a:lnTo>
                      <a:pt x="1031" y="292"/>
                    </a:lnTo>
                    <a:lnTo>
                      <a:pt x="1057" y="364"/>
                    </a:lnTo>
                    <a:lnTo>
                      <a:pt x="1093" y="287"/>
                    </a:lnTo>
                    <a:lnTo>
                      <a:pt x="1145" y="313"/>
                    </a:lnTo>
                    <a:lnTo>
                      <a:pt x="1217" y="411"/>
                    </a:lnTo>
                    <a:lnTo>
                      <a:pt x="1243" y="521"/>
                    </a:lnTo>
                    <a:lnTo>
                      <a:pt x="1233" y="584"/>
                    </a:lnTo>
                    <a:lnTo>
                      <a:pt x="1196" y="620"/>
                    </a:lnTo>
                    <a:lnTo>
                      <a:pt x="1161" y="552"/>
                    </a:lnTo>
                    <a:lnTo>
                      <a:pt x="1104" y="521"/>
                    </a:lnTo>
                    <a:lnTo>
                      <a:pt x="1020" y="500"/>
                    </a:lnTo>
                    <a:lnTo>
                      <a:pt x="900" y="547"/>
                    </a:lnTo>
                    <a:lnTo>
                      <a:pt x="740" y="578"/>
                    </a:lnTo>
                    <a:lnTo>
                      <a:pt x="635" y="558"/>
                    </a:lnTo>
                    <a:lnTo>
                      <a:pt x="719" y="615"/>
                    </a:lnTo>
                    <a:lnTo>
                      <a:pt x="848" y="620"/>
                    </a:lnTo>
                    <a:lnTo>
                      <a:pt x="999" y="573"/>
                    </a:lnTo>
                    <a:lnTo>
                      <a:pt x="1031" y="610"/>
                    </a:lnTo>
                    <a:lnTo>
                      <a:pt x="1041" y="672"/>
                    </a:lnTo>
                    <a:lnTo>
                      <a:pt x="1078" y="620"/>
                    </a:lnTo>
                    <a:lnTo>
                      <a:pt x="1078" y="552"/>
                    </a:lnTo>
                    <a:lnTo>
                      <a:pt x="1140" y="589"/>
                    </a:lnTo>
                    <a:lnTo>
                      <a:pt x="1171" y="693"/>
                    </a:lnTo>
                    <a:lnTo>
                      <a:pt x="1135" y="781"/>
                    </a:lnTo>
                    <a:lnTo>
                      <a:pt x="1166" y="838"/>
                    </a:lnTo>
                    <a:lnTo>
                      <a:pt x="1161" y="906"/>
                    </a:lnTo>
                    <a:lnTo>
                      <a:pt x="1072" y="1016"/>
                    </a:lnTo>
                    <a:lnTo>
                      <a:pt x="1020" y="1047"/>
                    </a:lnTo>
                    <a:lnTo>
                      <a:pt x="895" y="1047"/>
                    </a:lnTo>
                    <a:lnTo>
                      <a:pt x="813" y="1140"/>
                    </a:lnTo>
                    <a:lnTo>
                      <a:pt x="719" y="1166"/>
                    </a:lnTo>
                    <a:lnTo>
                      <a:pt x="573" y="1213"/>
                    </a:lnTo>
                    <a:lnTo>
                      <a:pt x="542" y="1291"/>
                    </a:lnTo>
                    <a:lnTo>
                      <a:pt x="457" y="1451"/>
                    </a:lnTo>
                    <a:lnTo>
                      <a:pt x="151" y="1357"/>
                    </a:lnTo>
                    <a:lnTo>
                      <a:pt x="12" y="1188"/>
                    </a:lnTo>
                    <a:lnTo>
                      <a:pt x="0" y="943"/>
                    </a:lnTo>
                    <a:lnTo>
                      <a:pt x="141" y="906"/>
                    </a:lnTo>
                    <a:lnTo>
                      <a:pt x="141" y="906"/>
                    </a:lnTo>
                    <a:close/>
                  </a:path>
                </a:pathLst>
              </a:custGeom>
              <a:solidFill>
                <a:srgbClr val="FFC7B0"/>
              </a:solidFill>
              <a:ln w="9525">
                <a:noFill/>
                <a:round/>
                <a:headEnd/>
                <a:tailEnd/>
              </a:ln>
            </p:spPr>
            <p:txBody>
              <a:bodyPr/>
              <a:lstStyle/>
              <a:p>
                <a:endParaRPr lang="en-US"/>
              </a:p>
            </p:txBody>
          </p:sp>
          <p:sp>
            <p:nvSpPr>
              <p:cNvPr id="11303" name="Freeform 39"/>
              <p:cNvSpPr>
                <a:spLocks/>
              </p:cNvSpPr>
              <p:nvPr/>
            </p:nvSpPr>
            <p:spPr bwMode="auto">
              <a:xfrm>
                <a:off x="329" y="3479"/>
                <a:ext cx="60" cy="33"/>
              </a:xfrm>
              <a:custGeom>
                <a:avLst/>
                <a:gdLst/>
                <a:ahLst/>
                <a:cxnLst>
                  <a:cxn ang="0">
                    <a:pos x="0" y="131"/>
                  </a:cxn>
                  <a:cxn ang="0">
                    <a:pos x="68" y="37"/>
                  </a:cxn>
                  <a:cxn ang="0">
                    <a:pos x="162" y="0"/>
                  </a:cxn>
                  <a:cxn ang="0">
                    <a:pos x="239" y="89"/>
                  </a:cxn>
                  <a:cxn ang="0">
                    <a:pos x="131" y="101"/>
                  </a:cxn>
                  <a:cxn ang="0">
                    <a:pos x="0" y="131"/>
                  </a:cxn>
                  <a:cxn ang="0">
                    <a:pos x="0" y="131"/>
                  </a:cxn>
                </a:cxnLst>
                <a:rect l="0" t="0" r="r" b="b"/>
                <a:pathLst>
                  <a:path w="239" h="131">
                    <a:moveTo>
                      <a:pt x="0" y="131"/>
                    </a:moveTo>
                    <a:lnTo>
                      <a:pt x="68" y="37"/>
                    </a:lnTo>
                    <a:lnTo>
                      <a:pt x="162" y="0"/>
                    </a:lnTo>
                    <a:lnTo>
                      <a:pt x="239" y="89"/>
                    </a:lnTo>
                    <a:lnTo>
                      <a:pt x="131" y="101"/>
                    </a:lnTo>
                    <a:lnTo>
                      <a:pt x="0" y="131"/>
                    </a:lnTo>
                    <a:lnTo>
                      <a:pt x="0" y="131"/>
                    </a:lnTo>
                    <a:close/>
                  </a:path>
                </a:pathLst>
              </a:custGeom>
              <a:solidFill>
                <a:srgbClr val="DFA084"/>
              </a:solidFill>
              <a:ln w="9525">
                <a:noFill/>
                <a:round/>
                <a:headEnd/>
                <a:tailEnd/>
              </a:ln>
            </p:spPr>
            <p:txBody>
              <a:bodyPr/>
              <a:lstStyle/>
              <a:p>
                <a:endParaRPr lang="en-US"/>
              </a:p>
            </p:txBody>
          </p:sp>
          <p:sp>
            <p:nvSpPr>
              <p:cNvPr id="11304" name="Freeform 40"/>
              <p:cNvSpPr>
                <a:spLocks/>
              </p:cNvSpPr>
              <p:nvPr/>
            </p:nvSpPr>
            <p:spPr bwMode="auto">
              <a:xfrm>
                <a:off x="310" y="3546"/>
                <a:ext cx="148" cy="36"/>
              </a:xfrm>
              <a:custGeom>
                <a:avLst/>
                <a:gdLst/>
                <a:ahLst/>
                <a:cxnLst>
                  <a:cxn ang="0">
                    <a:pos x="203" y="115"/>
                  </a:cxn>
                  <a:cxn ang="0">
                    <a:pos x="68" y="141"/>
                  </a:cxn>
                  <a:cxn ang="0">
                    <a:pos x="0" y="105"/>
                  </a:cxn>
                  <a:cxn ang="0">
                    <a:pos x="0" y="58"/>
                  </a:cxn>
                  <a:cxn ang="0">
                    <a:pos x="136" y="27"/>
                  </a:cxn>
                  <a:cxn ang="0">
                    <a:pos x="265" y="27"/>
                  </a:cxn>
                  <a:cxn ang="0">
                    <a:pos x="385" y="0"/>
                  </a:cxn>
                  <a:cxn ang="0">
                    <a:pos x="448" y="6"/>
                  </a:cxn>
                  <a:cxn ang="0">
                    <a:pos x="505" y="0"/>
                  </a:cxn>
                  <a:cxn ang="0">
                    <a:pos x="573" y="37"/>
                  </a:cxn>
                  <a:cxn ang="0">
                    <a:pos x="594" y="94"/>
                  </a:cxn>
                  <a:cxn ang="0">
                    <a:pos x="494" y="63"/>
                  </a:cxn>
                  <a:cxn ang="0">
                    <a:pos x="322" y="84"/>
                  </a:cxn>
                  <a:cxn ang="0">
                    <a:pos x="203" y="115"/>
                  </a:cxn>
                  <a:cxn ang="0">
                    <a:pos x="203" y="115"/>
                  </a:cxn>
                </a:cxnLst>
                <a:rect l="0" t="0" r="r" b="b"/>
                <a:pathLst>
                  <a:path w="594" h="141">
                    <a:moveTo>
                      <a:pt x="203" y="115"/>
                    </a:moveTo>
                    <a:lnTo>
                      <a:pt x="68" y="141"/>
                    </a:lnTo>
                    <a:lnTo>
                      <a:pt x="0" y="105"/>
                    </a:lnTo>
                    <a:lnTo>
                      <a:pt x="0" y="58"/>
                    </a:lnTo>
                    <a:lnTo>
                      <a:pt x="136" y="27"/>
                    </a:lnTo>
                    <a:lnTo>
                      <a:pt x="265" y="27"/>
                    </a:lnTo>
                    <a:lnTo>
                      <a:pt x="385" y="0"/>
                    </a:lnTo>
                    <a:lnTo>
                      <a:pt x="448" y="6"/>
                    </a:lnTo>
                    <a:lnTo>
                      <a:pt x="505" y="0"/>
                    </a:lnTo>
                    <a:lnTo>
                      <a:pt x="573" y="37"/>
                    </a:lnTo>
                    <a:lnTo>
                      <a:pt x="594" y="94"/>
                    </a:lnTo>
                    <a:lnTo>
                      <a:pt x="494" y="63"/>
                    </a:lnTo>
                    <a:lnTo>
                      <a:pt x="322" y="84"/>
                    </a:lnTo>
                    <a:lnTo>
                      <a:pt x="203" y="115"/>
                    </a:lnTo>
                    <a:lnTo>
                      <a:pt x="203" y="115"/>
                    </a:lnTo>
                    <a:close/>
                  </a:path>
                </a:pathLst>
              </a:custGeom>
              <a:solidFill>
                <a:srgbClr val="DFA084"/>
              </a:solidFill>
              <a:ln w="9525">
                <a:noFill/>
                <a:round/>
                <a:headEnd/>
                <a:tailEnd/>
              </a:ln>
            </p:spPr>
            <p:txBody>
              <a:bodyPr/>
              <a:lstStyle/>
              <a:p>
                <a:endParaRPr lang="en-US"/>
              </a:p>
            </p:txBody>
          </p:sp>
          <p:sp>
            <p:nvSpPr>
              <p:cNvPr id="11305" name="Freeform 41"/>
              <p:cNvSpPr>
                <a:spLocks/>
              </p:cNvSpPr>
              <p:nvPr/>
            </p:nvSpPr>
            <p:spPr bwMode="auto">
              <a:xfrm>
                <a:off x="321" y="3599"/>
                <a:ext cx="155" cy="63"/>
              </a:xfrm>
              <a:custGeom>
                <a:avLst/>
                <a:gdLst/>
                <a:ahLst/>
                <a:cxnLst>
                  <a:cxn ang="0">
                    <a:pos x="110" y="183"/>
                  </a:cxn>
                  <a:cxn ang="0">
                    <a:pos x="16" y="157"/>
                  </a:cxn>
                  <a:cxn ang="0">
                    <a:pos x="0" y="120"/>
                  </a:cxn>
                  <a:cxn ang="0">
                    <a:pos x="31" y="89"/>
                  </a:cxn>
                  <a:cxn ang="0">
                    <a:pos x="110" y="89"/>
                  </a:cxn>
                  <a:cxn ang="0">
                    <a:pos x="249" y="94"/>
                  </a:cxn>
                  <a:cxn ang="0">
                    <a:pos x="395" y="89"/>
                  </a:cxn>
                  <a:cxn ang="0">
                    <a:pos x="432" y="115"/>
                  </a:cxn>
                  <a:cxn ang="0">
                    <a:pos x="531" y="115"/>
                  </a:cxn>
                  <a:cxn ang="0">
                    <a:pos x="557" y="0"/>
                  </a:cxn>
                  <a:cxn ang="0">
                    <a:pos x="620" y="120"/>
                  </a:cxn>
                  <a:cxn ang="0">
                    <a:pos x="613" y="256"/>
                  </a:cxn>
                  <a:cxn ang="0">
                    <a:pos x="557" y="193"/>
                  </a:cxn>
                  <a:cxn ang="0">
                    <a:pos x="500" y="162"/>
                  </a:cxn>
                  <a:cxn ang="0">
                    <a:pos x="395" y="146"/>
                  </a:cxn>
                  <a:cxn ang="0">
                    <a:pos x="296" y="188"/>
                  </a:cxn>
                  <a:cxn ang="0">
                    <a:pos x="110" y="183"/>
                  </a:cxn>
                  <a:cxn ang="0">
                    <a:pos x="110" y="183"/>
                  </a:cxn>
                </a:cxnLst>
                <a:rect l="0" t="0" r="r" b="b"/>
                <a:pathLst>
                  <a:path w="620" h="256">
                    <a:moveTo>
                      <a:pt x="110" y="183"/>
                    </a:moveTo>
                    <a:lnTo>
                      <a:pt x="16" y="157"/>
                    </a:lnTo>
                    <a:lnTo>
                      <a:pt x="0" y="120"/>
                    </a:lnTo>
                    <a:lnTo>
                      <a:pt x="31" y="89"/>
                    </a:lnTo>
                    <a:lnTo>
                      <a:pt x="110" y="89"/>
                    </a:lnTo>
                    <a:lnTo>
                      <a:pt x="249" y="94"/>
                    </a:lnTo>
                    <a:lnTo>
                      <a:pt x="395" y="89"/>
                    </a:lnTo>
                    <a:lnTo>
                      <a:pt x="432" y="115"/>
                    </a:lnTo>
                    <a:lnTo>
                      <a:pt x="531" y="115"/>
                    </a:lnTo>
                    <a:lnTo>
                      <a:pt x="557" y="0"/>
                    </a:lnTo>
                    <a:lnTo>
                      <a:pt x="620" y="120"/>
                    </a:lnTo>
                    <a:lnTo>
                      <a:pt x="613" y="256"/>
                    </a:lnTo>
                    <a:lnTo>
                      <a:pt x="557" y="193"/>
                    </a:lnTo>
                    <a:lnTo>
                      <a:pt x="500" y="162"/>
                    </a:lnTo>
                    <a:lnTo>
                      <a:pt x="395" y="146"/>
                    </a:lnTo>
                    <a:lnTo>
                      <a:pt x="296" y="188"/>
                    </a:lnTo>
                    <a:lnTo>
                      <a:pt x="110" y="183"/>
                    </a:lnTo>
                    <a:lnTo>
                      <a:pt x="110" y="183"/>
                    </a:lnTo>
                    <a:close/>
                  </a:path>
                </a:pathLst>
              </a:custGeom>
              <a:solidFill>
                <a:srgbClr val="DFA084"/>
              </a:solidFill>
              <a:ln w="9525">
                <a:noFill/>
                <a:round/>
                <a:headEnd/>
                <a:tailEnd/>
              </a:ln>
            </p:spPr>
            <p:txBody>
              <a:bodyPr/>
              <a:lstStyle/>
              <a:p>
                <a:endParaRPr lang="en-US"/>
              </a:p>
            </p:txBody>
          </p:sp>
          <p:sp>
            <p:nvSpPr>
              <p:cNvPr id="11306" name="Freeform 42"/>
              <p:cNvSpPr>
                <a:spLocks/>
              </p:cNvSpPr>
              <p:nvPr/>
            </p:nvSpPr>
            <p:spPr bwMode="auto">
              <a:xfrm>
                <a:off x="346" y="3665"/>
                <a:ext cx="121" cy="51"/>
              </a:xfrm>
              <a:custGeom>
                <a:avLst/>
                <a:gdLst/>
                <a:ahLst/>
                <a:cxnLst>
                  <a:cxn ang="0">
                    <a:pos x="63" y="187"/>
                  </a:cxn>
                  <a:cxn ang="0">
                    <a:pos x="0" y="119"/>
                  </a:cxn>
                  <a:cxn ang="0">
                    <a:pos x="47" y="88"/>
                  </a:cxn>
                  <a:cxn ang="0">
                    <a:pos x="124" y="109"/>
                  </a:cxn>
                  <a:cxn ang="0">
                    <a:pos x="229" y="114"/>
                  </a:cxn>
                  <a:cxn ang="0">
                    <a:pos x="395" y="79"/>
                  </a:cxn>
                  <a:cxn ang="0">
                    <a:pos x="432" y="0"/>
                  </a:cxn>
                  <a:cxn ang="0">
                    <a:pos x="484" y="114"/>
                  </a:cxn>
                  <a:cxn ang="0">
                    <a:pos x="432" y="156"/>
                  </a:cxn>
                  <a:cxn ang="0">
                    <a:pos x="375" y="125"/>
                  </a:cxn>
                  <a:cxn ang="0">
                    <a:pos x="140" y="203"/>
                  </a:cxn>
                  <a:cxn ang="0">
                    <a:pos x="63" y="187"/>
                  </a:cxn>
                  <a:cxn ang="0">
                    <a:pos x="63" y="187"/>
                  </a:cxn>
                </a:cxnLst>
                <a:rect l="0" t="0" r="r" b="b"/>
                <a:pathLst>
                  <a:path w="484" h="203">
                    <a:moveTo>
                      <a:pt x="63" y="187"/>
                    </a:moveTo>
                    <a:lnTo>
                      <a:pt x="0" y="119"/>
                    </a:lnTo>
                    <a:lnTo>
                      <a:pt x="47" y="88"/>
                    </a:lnTo>
                    <a:lnTo>
                      <a:pt x="124" y="109"/>
                    </a:lnTo>
                    <a:lnTo>
                      <a:pt x="229" y="114"/>
                    </a:lnTo>
                    <a:lnTo>
                      <a:pt x="395" y="79"/>
                    </a:lnTo>
                    <a:lnTo>
                      <a:pt x="432" y="0"/>
                    </a:lnTo>
                    <a:lnTo>
                      <a:pt x="484" y="114"/>
                    </a:lnTo>
                    <a:lnTo>
                      <a:pt x="432" y="156"/>
                    </a:lnTo>
                    <a:lnTo>
                      <a:pt x="375" y="125"/>
                    </a:lnTo>
                    <a:lnTo>
                      <a:pt x="140" y="203"/>
                    </a:lnTo>
                    <a:lnTo>
                      <a:pt x="63" y="187"/>
                    </a:lnTo>
                    <a:lnTo>
                      <a:pt x="63" y="187"/>
                    </a:lnTo>
                    <a:close/>
                  </a:path>
                </a:pathLst>
              </a:custGeom>
              <a:solidFill>
                <a:srgbClr val="DFA084"/>
              </a:solidFill>
              <a:ln w="9525">
                <a:noFill/>
                <a:round/>
                <a:headEnd/>
                <a:tailEnd/>
              </a:ln>
            </p:spPr>
            <p:txBody>
              <a:bodyPr/>
              <a:lstStyle/>
              <a:p>
                <a:endParaRPr lang="en-US"/>
              </a:p>
            </p:txBody>
          </p:sp>
          <p:sp>
            <p:nvSpPr>
              <p:cNvPr id="11307" name="Freeform 43"/>
              <p:cNvSpPr>
                <a:spLocks/>
              </p:cNvSpPr>
              <p:nvPr/>
            </p:nvSpPr>
            <p:spPr bwMode="auto">
              <a:xfrm>
                <a:off x="170" y="3668"/>
                <a:ext cx="281" cy="199"/>
              </a:xfrm>
              <a:custGeom>
                <a:avLst/>
                <a:gdLst/>
                <a:ahLst/>
                <a:cxnLst>
                  <a:cxn ang="0">
                    <a:pos x="542" y="354"/>
                  </a:cxn>
                  <a:cxn ang="0">
                    <a:pos x="625" y="364"/>
                  </a:cxn>
                  <a:cxn ang="0">
                    <a:pos x="682" y="328"/>
                  </a:cxn>
                  <a:cxn ang="0">
                    <a:pos x="771" y="338"/>
                  </a:cxn>
                  <a:cxn ang="0">
                    <a:pos x="869" y="322"/>
                  </a:cxn>
                  <a:cxn ang="0">
                    <a:pos x="937" y="296"/>
                  </a:cxn>
                  <a:cxn ang="0">
                    <a:pos x="1015" y="234"/>
                  </a:cxn>
                  <a:cxn ang="0">
                    <a:pos x="1057" y="275"/>
                  </a:cxn>
                  <a:cxn ang="0">
                    <a:pos x="1124" y="197"/>
                  </a:cxn>
                  <a:cxn ang="0">
                    <a:pos x="1124" y="281"/>
                  </a:cxn>
                  <a:cxn ang="0">
                    <a:pos x="1072" y="380"/>
                  </a:cxn>
                  <a:cxn ang="0">
                    <a:pos x="942" y="406"/>
                  </a:cxn>
                  <a:cxn ang="0">
                    <a:pos x="895" y="411"/>
                  </a:cxn>
                  <a:cxn ang="0">
                    <a:pos x="832" y="467"/>
                  </a:cxn>
                  <a:cxn ang="0">
                    <a:pos x="700" y="504"/>
                  </a:cxn>
                  <a:cxn ang="0">
                    <a:pos x="520" y="510"/>
                  </a:cxn>
                  <a:cxn ang="0">
                    <a:pos x="537" y="519"/>
                  </a:cxn>
                  <a:cxn ang="0">
                    <a:pos x="565" y="533"/>
                  </a:cxn>
                  <a:cxn ang="0">
                    <a:pos x="594" y="556"/>
                  </a:cxn>
                  <a:cxn ang="0">
                    <a:pos x="448" y="629"/>
                  </a:cxn>
                  <a:cxn ang="0">
                    <a:pos x="399" y="797"/>
                  </a:cxn>
                  <a:cxn ang="0">
                    <a:pos x="160" y="736"/>
                  </a:cxn>
                  <a:cxn ang="0">
                    <a:pos x="25" y="584"/>
                  </a:cxn>
                  <a:cxn ang="0">
                    <a:pos x="0" y="469"/>
                  </a:cxn>
                  <a:cxn ang="0">
                    <a:pos x="0" y="307"/>
                  </a:cxn>
                  <a:cxn ang="0">
                    <a:pos x="36" y="462"/>
                  </a:cxn>
                  <a:cxn ang="0">
                    <a:pos x="166" y="541"/>
                  </a:cxn>
                  <a:cxn ang="0">
                    <a:pos x="360" y="348"/>
                  </a:cxn>
                  <a:cxn ang="0">
                    <a:pos x="344" y="171"/>
                  </a:cxn>
                  <a:cxn ang="0">
                    <a:pos x="381" y="0"/>
                  </a:cxn>
                  <a:cxn ang="0">
                    <a:pos x="428" y="140"/>
                  </a:cxn>
                  <a:cxn ang="0">
                    <a:pos x="510" y="223"/>
                  </a:cxn>
                  <a:cxn ang="0">
                    <a:pos x="536" y="286"/>
                  </a:cxn>
                  <a:cxn ang="0">
                    <a:pos x="542" y="354"/>
                  </a:cxn>
                  <a:cxn ang="0">
                    <a:pos x="542" y="354"/>
                  </a:cxn>
                </a:cxnLst>
                <a:rect l="0" t="0" r="r" b="b"/>
                <a:pathLst>
                  <a:path w="1124" h="797">
                    <a:moveTo>
                      <a:pt x="542" y="354"/>
                    </a:moveTo>
                    <a:lnTo>
                      <a:pt x="625" y="364"/>
                    </a:lnTo>
                    <a:lnTo>
                      <a:pt x="682" y="328"/>
                    </a:lnTo>
                    <a:lnTo>
                      <a:pt x="771" y="338"/>
                    </a:lnTo>
                    <a:lnTo>
                      <a:pt x="869" y="322"/>
                    </a:lnTo>
                    <a:lnTo>
                      <a:pt x="937" y="296"/>
                    </a:lnTo>
                    <a:lnTo>
                      <a:pt x="1015" y="234"/>
                    </a:lnTo>
                    <a:lnTo>
                      <a:pt x="1057" y="275"/>
                    </a:lnTo>
                    <a:lnTo>
                      <a:pt x="1124" y="197"/>
                    </a:lnTo>
                    <a:lnTo>
                      <a:pt x="1124" y="281"/>
                    </a:lnTo>
                    <a:lnTo>
                      <a:pt x="1072" y="380"/>
                    </a:lnTo>
                    <a:lnTo>
                      <a:pt x="942" y="406"/>
                    </a:lnTo>
                    <a:lnTo>
                      <a:pt x="895" y="411"/>
                    </a:lnTo>
                    <a:lnTo>
                      <a:pt x="832" y="467"/>
                    </a:lnTo>
                    <a:lnTo>
                      <a:pt x="700" y="504"/>
                    </a:lnTo>
                    <a:lnTo>
                      <a:pt x="520" y="510"/>
                    </a:lnTo>
                    <a:lnTo>
                      <a:pt x="537" y="519"/>
                    </a:lnTo>
                    <a:lnTo>
                      <a:pt x="565" y="533"/>
                    </a:lnTo>
                    <a:lnTo>
                      <a:pt x="594" y="556"/>
                    </a:lnTo>
                    <a:lnTo>
                      <a:pt x="448" y="629"/>
                    </a:lnTo>
                    <a:lnTo>
                      <a:pt x="399" y="797"/>
                    </a:lnTo>
                    <a:lnTo>
                      <a:pt x="160" y="736"/>
                    </a:lnTo>
                    <a:lnTo>
                      <a:pt x="25" y="584"/>
                    </a:lnTo>
                    <a:lnTo>
                      <a:pt x="0" y="469"/>
                    </a:lnTo>
                    <a:lnTo>
                      <a:pt x="0" y="307"/>
                    </a:lnTo>
                    <a:lnTo>
                      <a:pt x="36" y="462"/>
                    </a:lnTo>
                    <a:lnTo>
                      <a:pt x="166" y="541"/>
                    </a:lnTo>
                    <a:lnTo>
                      <a:pt x="360" y="348"/>
                    </a:lnTo>
                    <a:lnTo>
                      <a:pt x="344" y="171"/>
                    </a:lnTo>
                    <a:lnTo>
                      <a:pt x="381" y="0"/>
                    </a:lnTo>
                    <a:lnTo>
                      <a:pt x="428" y="140"/>
                    </a:lnTo>
                    <a:lnTo>
                      <a:pt x="510" y="223"/>
                    </a:lnTo>
                    <a:lnTo>
                      <a:pt x="536" y="286"/>
                    </a:lnTo>
                    <a:lnTo>
                      <a:pt x="542" y="354"/>
                    </a:lnTo>
                    <a:lnTo>
                      <a:pt x="542" y="354"/>
                    </a:lnTo>
                    <a:close/>
                  </a:path>
                </a:pathLst>
              </a:custGeom>
              <a:solidFill>
                <a:srgbClr val="DFA084"/>
              </a:solidFill>
              <a:ln w="9525">
                <a:noFill/>
                <a:round/>
                <a:headEnd/>
                <a:tailEnd/>
              </a:ln>
            </p:spPr>
            <p:txBody>
              <a:bodyPr/>
              <a:lstStyle/>
              <a:p>
                <a:endParaRPr lang="en-US"/>
              </a:p>
            </p:txBody>
          </p:sp>
          <p:sp>
            <p:nvSpPr>
              <p:cNvPr id="11308" name="Freeform 44"/>
              <p:cNvSpPr>
                <a:spLocks/>
              </p:cNvSpPr>
              <p:nvPr/>
            </p:nvSpPr>
            <p:spPr bwMode="auto">
              <a:xfrm>
                <a:off x="263" y="3622"/>
                <a:ext cx="34" cy="57"/>
              </a:xfrm>
              <a:custGeom>
                <a:avLst/>
                <a:gdLst/>
                <a:ahLst/>
                <a:cxnLst>
                  <a:cxn ang="0">
                    <a:pos x="0" y="0"/>
                  </a:cxn>
                  <a:cxn ang="0">
                    <a:pos x="73" y="21"/>
                  </a:cxn>
                  <a:cxn ang="0">
                    <a:pos x="113" y="57"/>
                  </a:cxn>
                  <a:cxn ang="0">
                    <a:pos x="134" y="136"/>
                  </a:cxn>
                  <a:cxn ang="0">
                    <a:pos x="92" y="193"/>
                  </a:cxn>
                  <a:cxn ang="0">
                    <a:pos x="45" y="230"/>
                  </a:cxn>
                  <a:cxn ang="0">
                    <a:pos x="73" y="110"/>
                  </a:cxn>
                  <a:cxn ang="0">
                    <a:pos x="0" y="0"/>
                  </a:cxn>
                  <a:cxn ang="0">
                    <a:pos x="0" y="0"/>
                  </a:cxn>
                </a:cxnLst>
                <a:rect l="0" t="0" r="r" b="b"/>
                <a:pathLst>
                  <a:path w="134" h="230">
                    <a:moveTo>
                      <a:pt x="0" y="0"/>
                    </a:moveTo>
                    <a:lnTo>
                      <a:pt x="73" y="21"/>
                    </a:lnTo>
                    <a:lnTo>
                      <a:pt x="113" y="57"/>
                    </a:lnTo>
                    <a:lnTo>
                      <a:pt x="134" y="136"/>
                    </a:lnTo>
                    <a:lnTo>
                      <a:pt x="92" y="193"/>
                    </a:lnTo>
                    <a:lnTo>
                      <a:pt x="45" y="230"/>
                    </a:lnTo>
                    <a:lnTo>
                      <a:pt x="73" y="110"/>
                    </a:lnTo>
                    <a:lnTo>
                      <a:pt x="0" y="0"/>
                    </a:lnTo>
                    <a:lnTo>
                      <a:pt x="0" y="0"/>
                    </a:lnTo>
                    <a:close/>
                  </a:path>
                </a:pathLst>
              </a:custGeom>
              <a:solidFill>
                <a:srgbClr val="DFA084"/>
              </a:solidFill>
              <a:ln w="9525">
                <a:noFill/>
                <a:round/>
                <a:headEnd/>
                <a:tailEnd/>
              </a:ln>
            </p:spPr>
            <p:txBody>
              <a:bodyPr/>
              <a:lstStyle/>
              <a:p>
                <a:endParaRPr lang="en-US"/>
              </a:p>
            </p:txBody>
          </p:sp>
          <p:sp>
            <p:nvSpPr>
              <p:cNvPr id="11309" name="Freeform 45"/>
              <p:cNvSpPr>
                <a:spLocks/>
              </p:cNvSpPr>
              <p:nvPr/>
            </p:nvSpPr>
            <p:spPr bwMode="auto">
              <a:xfrm>
                <a:off x="193" y="3647"/>
                <a:ext cx="87" cy="81"/>
              </a:xfrm>
              <a:custGeom>
                <a:avLst/>
                <a:gdLst/>
                <a:ahLst/>
                <a:cxnLst>
                  <a:cxn ang="0">
                    <a:pos x="347" y="36"/>
                  </a:cxn>
                  <a:cxn ang="0">
                    <a:pos x="332" y="64"/>
                  </a:cxn>
                  <a:cxn ang="0">
                    <a:pos x="317" y="89"/>
                  </a:cxn>
                  <a:cxn ang="0">
                    <a:pos x="300" y="112"/>
                  </a:cxn>
                  <a:cxn ang="0">
                    <a:pos x="282" y="135"/>
                  </a:cxn>
                  <a:cxn ang="0">
                    <a:pos x="265" y="154"/>
                  </a:cxn>
                  <a:cxn ang="0">
                    <a:pos x="247" y="173"/>
                  </a:cxn>
                  <a:cxn ang="0">
                    <a:pos x="206" y="205"/>
                  </a:cxn>
                  <a:cxn ang="0">
                    <a:pos x="185" y="221"/>
                  </a:cxn>
                  <a:cxn ang="0">
                    <a:pos x="163" y="236"/>
                  </a:cxn>
                  <a:cxn ang="0">
                    <a:pos x="140" y="249"/>
                  </a:cxn>
                  <a:cxn ang="0">
                    <a:pos x="116" y="264"/>
                  </a:cxn>
                  <a:cxn ang="0">
                    <a:pos x="91" y="278"/>
                  </a:cxn>
                  <a:cxn ang="0">
                    <a:pos x="66" y="292"/>
                  </a:cxn>
                  <a:cxn ang="0">
                    <a:pos x="39" y="307"/>
                  </a:cxn>
                  <a:cxn ang="0">
                    <a:pos x="12" y="322"/>
                  </a:cxn>
                  <a:cxn ang="0">
                    <a:pos x="0" y="320"/>
                  </a:cxn>
                  <a:cxn ang="0">
                    <a:pos x="3" y="307"/>
                  </a:cxn>
                  <a:cxn ang="0">
                    <a:pos x="29" y="292"/>
                  </a:cxn>
                  <a:cxn ang="0">
                    <a:pos x="54" y="278"/>
                  </a:cxn>
                  <a:cxn ang="0">
                    <a:pos x="78" y="263"/>
                  </a:cxn>
                  <a:cxn ang="0">
                    <a:pos x="100" y="248"/>
                  </a:cxn>
                  <a:cxn ang="0">
                    <a:pos x="121" y="233"/>
                  </a:cxn>
                  <a:cxn ang="0">
                    <a:pos x="140" y="217"/>
                  </a:cxn>
                  <a:cxn ang="0">
                    <a:pos x="179" y="185"/>
                  </a:cxn>
                  <a:cxn ang="0">
                    <a:pos x="213" y="149"/>
                  </a:cxn>
                  <a:cxn ang="0">
                    <a:pos x="244" y="110"/>
                  </a:cxn>
                  <a:cxn ang="0">
                    <a:pos x="259" y="89"/>
                  </a:cxn>
                  <a:cxn ang="0">
                    <a:pos x="274" y="65"/>
                  </a:cxn>
                  <a:cxn ang="0">
                    <a:pos x="302" y="14"/>
                  </a:cxn>
                  <a:cxn ang="0">
                    <a:pos x="318" y="0"/>
                  </a:cxn>
                  <a:cxn ang="0">
                    <a:pos x="336" y="3"/>
                  </a:cxn>
                  <a:cxn ang="0">
                    <a:pos x="347" y="36"/>
                  </a:cxn>
                  <a:cxn ang="0">
                    <a:pos x="347" y="36"/>
                  </a:cxn>
                </a:cxnLst>
                <a:rect l="0" t="0" r="r" b="b"/>
                <a:pathLst>
                  <a:path w="347" h="322">
                    <a:moveTo>
                      <a:pt x="347" y="36"/>
                    </a:moveTo>
                    <a:lnTo>
                      <a:pt x="332" y="64"/>
                    </a:lnTo>
                    <a:lnTo>
                      <a:pt x="317" y="89"/>
                    </a:lnTo>
                    <a:lnTo>
                      <a:pt x="300" y="112"/>
                    </a:lnTo>
                    <a:lnTo>
                      <a:pt x="282" y="135"/>
                    </a:lnTo>
                    <a:lnTo>
                      <a:pt x="265" y="154"/>
                    </a:lnTo>
                    <a:lnTo>
                      <a:pt x="247" y="173"/>
                    </a:lnTo>
                    <a:lnTo>
                      <a:pt x="206" y="205"/>
                    </a:lnTo>
                    <a:lnTo>
                      <a:pt x="185" y="221"/>
                    </a:lnTo>
                    <a:lnTo>
                      <a:pt x="163" y="236"/>
                    </a:lnTo>
                    <a:lnTo>
                      <a:pt x="140" y="249"/>
                    </a:lnTo>
                    <a:lnTo>
                      <a:pt x="116" y="264"/>
                    </a:lnTo>
                    <a:lnTo>
                      <a:pt x="91" y="278"/>
                    </a:lnTo>
                    <a:lnTo>
                      <a:pt x="66" y="292"/>
                    </a:lnTo>
                    <a:lnTo>
                      <a:pt x="39" y="307"/>
                    </a:lnTo>
                    <a:lnTo>
                      <a:pt x="12" y="322"/>
                    </a:lnTo>
                    <a:lnTo>
                      <a:pt x="0" y="320"/>
                    </a:lnTo>
                    <a:lnTo>
                      <a:pt x="3" y="307"/>
                    </a:lnTo>
                    <a:lnTo>
                      <a:pt x="29" y="292"/>
                    </a:lnTo>
                    <a:lnTo>
                      <a:pt x="54" y="278"/>
                    </a:lnTo>
                    <a:lnTo>
                      <a:pt x="78" y="263"/>
                    </a:lnTo>
                    <a:lnTo>
                      <a:pt x="100" y="248"/>
                    </a:lnTo>
                    <a:lnTo>
                      <a:pt x="121" y="233"/>
                    </a:lnTo>
                    <a:lnTo>
                      <a:pt x="140" y="217"/>
                    </a:lnTo>
                    <a:lnTo>
                      <a:pt x="179" y="185"/>
                    </a:lnTo>
                    <a:lnTo>
                      <a:pt x="213" y="149"/>
                    </a:lnTo>
                    <a:lnTo>
                      <a:pt x="244" y="110"/>
                    </a:lnTo>
                    <a:lnTo>
                      <a:pt x="259" y="89"/>
                    </a:lnTo>
                    <a:lnTo>
                      <a:pt x="274" y="65"/>
                    </a:lnTo>
                    <a:lnTo>
                      <a:pt x="302" y="14"/>
                    </a:lnTo>
                    <a:lnTo>
                      <a:pt x="318" y="0"/>
                    </a:lnTo>
                    <a:lnTo>
                      <a:pt x="336" y="3"/>
                    </a:lnTo>
                    <a:lnTo>
                      <a:pt x="347" y="36"/>
                    </a:lnTo>
                    <a:lnTo>
                      <a:pt x="347" y="36"/>
                    </a:lnTo>
                    <a:close/>
                  </a:path>
                </a:pathLst>
              </a:custGeom>
              <a:solidFill>
                <a:srgbClr val="000000"/>
              </a:solidFill>
              <a:ln w="9525">
                <a:noFill/>
                <a:round/>
                <a:headEnd/>
                <a:tailEnd/>
              </a:ln>
            </p:spPr>
            <p:txBody>
              <a:bodyPr/>
              <a:lstStyle/>
              <a:p>
                <a:endParaRPr lang="en-US"/>
              </a:p>
            </p:txBody>
          </p:sp>
          <p:sp>
            <p:nvSpPr>
              <p:cNvPr id="11310" name="Freeform 46"/>
              <p:cNvSpPr>
                <a:spLocks/>
              </p:cNvSpPr>
              <p:nvPr/>
            </p:nvSpPr>
            <p:spPr bwMode="auto">
              <a:xfrm>
                <a:off x="308" y="3769"/>
                <a:ext cx="90" cy="39"/>
              </a:xfrm>
              <a:custGeom>
                <a:avLst/>
                <a:gdLst/>
                <a:ahLst/>
                <a:cxnLst>
                  <a:cxn ang="0">
                    <a:pos x="10" y="122"/>
                  </a:cxn>
                  <a:cxn ang="0">
                    <a:pos x="75" y="135"/>
                  </a:cxn>
                  <a:cxn ang="0">
                    <a:pos x="133" y="128"/>
                  </a:cxn>
                  <a:cxn ang="0">
                    <a:pos x="191" y="107"/>
                  </a:cxn>
                  <a:cxn ang="0">
                    <a:pos x="221" y="93"/>
                  </a:cxn>
                  <a:cxn ang="0">
                    <a:pos x="253" y="77"/>
                  </a:cxn>
                  <a:cxn ang="0">
                    <a:pos x="346" y="0"/>
                  </a:cxn>
                  <a:cxn ang="0">
                    <a:pos x="358" y="0"/>
                  </a:cxn>
                  <a:cxn ang="0">
                    <a:pos x="359" y="11"/>
                  </a:cxn>
                  <a:cxn ang="0">
                    <a:pos x="338" y="38"/>
                  </a:cxn>
                  <a:cxn ang="0">
                    <a:pos x="322" y="64"/>
                  </a:cxn>
                  <a:cxn ang="0">
                    <a:pos x="304" y="89"/>
                  </a:cxn>
                  <a:cxn ang="0">
                    <a:pos x="282" y="115"/>
                  </a:cxn>
                  <a:cxn ang="0">
                    <a:pos x="246" y="131"/>
                  </a:cxn>
                  <a:cxn ang="0">
                    <a:pos x="211" y="144"/>
                  </a:cxn>
                  <a:cxn ang="0">
                    <a:pos x="145" y="158"/>
                  </a:cxn>
                  <a:cxn ang="0">
                    <a:pos x="78" y="156"/>
                  </a:cxn>
                  <a:cxn ang="0">
                    <a:pos x="5" y="138"/>
                  </a:cxn>
                  <a:cxn ang="0">
                    <a:pos x="0" y="127"/>
                  </a:cxn>
                  <a:cxn ang="0">
                    <a:pos x="10" y="122"/>
                  </a:cxn>
                  <a:cxn ang="0">
                    <a:pos x="10" y="122"/>
                  </a:cxn>
                </a:cxnLst>
                <a:rect l="0" t="0" r="r" b="b"/>
                <a:pathLst>
                  <a:path w="359" h="158">
                    <a:moveTo>
                      <a:pt x="10" y="122"/>
                    </a:moveTo>
                    <a:lnTo>
                      <a:pt x="75" y="135"/>
                    </a:lnTo>
                    <a:lnTo>
                      <a:pt x="133" y="128"/>
                    </a:lnTo>
                    <a:lnTo>
                      <a:pt x="191" y="107"/>
                    </a:lnTo>
                    <a:lnTo>
                      <a:pt x="221" y="93"/>
                    </a:lnTo>
                    <a:lnTo>
                      <a:pt x="253" y="77"/>
                    </a:lnTo>
                    <a:lnTo>
                      <a:pt x="346" y="0"/>
                    </a:lnTo>
                    <a:lnTo>
                      <a:pt x="358" y="0"/>
                    </a:lnTo>
                    <a:lnTo>
                      <a:pt x="359" y="11"/>
                    </a:lnTo>
                    <a:lnTo>
                      <a:pt x="338" y="38"/>
                    </a:lnTo>
                    <a:lnTo>
                      <a:pt x="322" y="64"/>
                    </a:lnTo>
                    <a:lnTo>
                      <a:pt x="304" y="89"/>
                    </a:lnTo>
                    <a:lnTo>
                      <a:pt x="282" y="115"/>
                    </a:lnTo>
                    <a:lnTo>
                      <a:pt x="246" y="131"/>
                    </a:lnTo>
                    <a:lnTo>
                      <a:pt x="211" y="144"/>
                    </a:lnTo>
                    <a:lnTo>
                      <a:pt x="145" y="158"/>
                    </a:lnTo>
                    <a:lnTo>
                      <a:pt x="78" y="156"/>
                    </a:lnTo>
                    <a:lnTo>
                      <a:pt x="5" y="138"/>
                    </a:lnTo>
                    <a:lnTo>
                      <a:pt x="0" y="127"/>
                    </a:lnTo>
                    <a:lnTo>
                      <a:pt x="10" y="122"/>
                    </a:lnTo>
                    <a:lnTo>
                      <a:pt x="10" y="122"/>
                    </a:lnTo>
                    <a:close/>
                  </a:path>
                </a:pathLst>
              </a:custGeom>
              <a:solidFill>
                <a:srgbClr val="000000"/>
              </a:solidFill>
              <a:ln w="9525">
                <a:noFill/>
                <a:round/>
                <a:headEnd/>
                <a:tailEnd/>
              </a:ln>
            </p:spPr>
            <p:txBody>
              <a:bodyPr/>
              <a:lstStyle/>
              <a:p>
                <a:endParaRPr lang="en-US"/>
              </a:p>
            </p:txBody>
          </p:sp>
          <p:sp>
            <p:nvSpPr>
              <p:cNvPr id="11311" name="Freeform 47"/>
              <p:cNvSpPr>
                <a:spLocks/>
              </p:cNvSpPr>
              <p:nvPr/>
            </p:nvSpPr>
            <p:spPr bwMode="auto">
              <a:xfrm>
                <a:off x="291" y="3803"/>
                <a:ext cx="48" cy="39"/>
              </a:xfrm>
              <a:custGeom>
                <a:avLst/>
                <a:gdLst/>
                <a:ahLst/>
                <a:cxnLst>
                  <a:cxn ang="0">
                    <a:pos x="191" y="19"/>
                  </a:cxn>
                  <a:cxn ang="0">
                    <a:pos x="174" y="28"/>
                  </a:cxn>
                  <a:cxn ang="0">
                    <a:pos x="152" y="40"/>
                  </a:cxn>
                  <a:cxn ang="0">
                    <a:pos x="113" y="62"/>
                  </a:cxn>
                  <a:cxn ang="0">
                    <a:pos x="78" y="105"/>
                  </a:cxn>
                  <a:cxn ang="0">
                    <a:pos x="39" y="143"/>
                  </a:cxn>
                  <a:cxn ang="0">
                    <a:pos x="24" y="154"/>
                  </a:cxn>
                  <a:cxn ang="0">
                    <a:pos x="10" y="158"/>
                  </a:cxn>
                  <a:cxn ang="0">
                    <a:pos x="0" y="153"/>
                  </a:cxn>
                  <a:cxn ang="0">
                    <a:pos x="1" y="141"/>
                  </a:cxn>
                  <a:cxn ang="0">
                    <a:pos x="39" y="75"/>
                  </a:cxn>
                  <a:cxn ang="0">
                    <a:pos x="79" y="28"/>
                  </a:cxn>
                  <a:cxn ang="0">
                    <a:pos x="106" y="7"/>
                  </a:cxn>
                  <a:cxn ang="0">
                    <a:pos x="132" y="0"/>
                  </a:cxn>
                  <a:cxn ang="0">
                    <a:pos x="166" y="0"/>
                  </a:cxn>
                  <a:cxn ang="0">
                    <a:pos x="191" y="6"/>
                  </a:cxn>
                  <a:cxn ang="0">
                    <a:pos x="191" y="19"/>
                  </a:cxn>
                  <a:cxn ang="0">
                    <a:pos x="191" y="19"/>
                  </a:cxn>
                </a:cxnLst>
                <a:rect l="0" t="0" r="r" b="b"/>
                <a:pathLst>
                  <a:path w="191" h="158">
                    <a:moveTo>
                      <a:pt x="191" y="19"/>
                    </a:moveTo>
                    <a:lnTo>
                      <a:pt x="174" y="28"/>
                    </a:lnTo>
                    <a:lnTo>
                      <a:pt x="152" y="40"/>
                    </a:lnTo>
                    <a:lnTo>
                      <a:pt x="113" y="62"/>
                    </a:lnTo>
                    <a:lnTo>
                      <a:pt x="78" y="105"/>
                    </a:lnTo>
                    <a:lnTo>
                      <a:pt x="39" y="143"/>
                    </a:lnTo>
                    <a:lnTo>
                      <a:pt x="24" y="154"/>
                    </a:lnTo>
                    <a:lnTo>
                      <a:pt x="10" y="158"/>
                    </a:lnTo>
                    <a:lnTo>
                      <a:pt x="0" y="153"/>
                    </a:lnTo>
                    <a:lnTo>
                      <a:pt x="1" y="141"/>
                    </a:lnTo>
                    <a:lnTo>
                      <a:pt x="39" y="75"/>
                    </a:lnTo>
                    <a:lnTo>
                      <a:pt x="79" y="28"/>
                    </a:lnTo>
                    <a:lnTo>
                      <a:pt x="106" y="7"/>
                    </a:lnTo>
                    <a:lnTo>
                      <a:pt x="132" y="0"/>
                    </a:lnTo>
                    <a:lnTo>
                      <a:pt x="166" y="0"/>
                    </a:lnTo>
                    <a:lnTo>
                      <a:pt x="191" y="6"/>
                    </a:lnTo>
                    <a:lnTo>
                      <a:pt x="191" y="19"/>
                    </a:lnTo>
                    <a:lnTo>
                      <a:pt x="191" y="19"/>
                    </a:lnTo>
                    <a:close/>
                  </a:path>
                </a:pathLst>
              </a:custGeom>
              <a:solidFill>
                <a:srgbClr val="000000"/>
              </a:solidFill>
              <a:ln w="9525">
                <a:noFill/>
                <a:round/>
                <a:headEnd/>
                <a:tailEnd/>
              </a:ln>
            </p:spPr>
            <p:txBody>
              <a:bodyPr/>
              <a:lstStyle/>
              <a:p>
                <a:endParaRPr lang="en-US"/>
              </a:p>
            </p:txBody>
          </p:sp>
          <p:sp>
            <p:nvSpPr>
              <p:cNvPr id="11312" name="Freeform 48"/>
              <p:cNvSpPr>
                <a:spLocks/>
              </p:cNvSpPr>
              <p:nvPr/>
            </p:nvSpPr>
            <p:spPr bwMode="auto">
              <a:xfrm>
                <a:off x="255" y="3756"/>
                <a:ext cx="30" cy="62"/>
              </a:xfrm>
              <a:custGeom>
                <a:avLst/>
                <a:gdLst/>
                <a:ahLst/>
                <a:cxnLst>
                  <a:cxn ang="0">
                    <a:pos x="104" y="11"/>
                  </a:cxn>
                  <a:cxn ang="0">
                    <a:pos x="94" y="40"/>
                  </a:cxn>
                  <a:cxn ang="0">
                    <a:pos x="102" y="71"/>
                  </a:cxn>
                  <a:cxn ang="0">
                    <a:pos x="123" y="138"/>
                  </a:cxn>
                  <a:cxn ang="0">
                    <a:pos x="120" y="151"/>
                  </a:cxn>
                  <a:cxn ang="0">
                    <a:pos x="97" y="181"/>
                  </a:cxn>
                  <a:cxn ang="0">
                    <a:pos x="72" y="204"/>
                  </a:cxn>
                  <a:cxn ang="0">
                    <a:pos x="15" y="249"/>
                  </a:cxn>
                  <a:cxn ang="0">
                    <a:pos x="0" y="248"/>
                  </a:cxn>
                  <a:cxn ang="0">
                    <a:pos x="2" y="233"/>
                  </a:cxn>
                  <a:cxn ang="0">
                    <a:pos x="44" y="186"/>
                  </a:cxn>
                  <a:cxn ang="0">
                    <a:pos x="60" y="161"/>
                  </a:cxn>
                  <a:cxn ang="0">
                    <a:pos x="77" y="133"/>
                  </a:cxn>
                  <a:cxn ang="0">
                    <a:pos x="71" y="64"/>
                  </a:cxn>
                  <a:cxn ang="0">
                    <a:pos x="74" y="32"/>
                  </a:cxn>
                  <a:cxn ang="0">
                    <a:pos x="91" y="1"/>
                  </a:cxn>
                  <a:cxn ang="0">
                    <a:pos x="102" y="0"/>
                  </a:cxn>
                  <a:cxn ang="0">
                    <a:pos x="104" y="11"/>
                  </a:cxn>
                  <a:cxn ang="0">
                    <a:pos x="104" y="11"/>
                  </a:cxn>
                </a:cxnLst>
                <a:rect l="0" t="0" r="r" b="b"/>
                <a:pathLst>
                  <a:path w="123" h="249">
                    <a:moveTo>
                      <a:pt x="104" y="11"/>
                    </a:moveTo>
                    <a:lnTo>
                      <a:pt x="94" y="40"/>
                    </a:lnTo>
                    <a:lnTo>
                      <a:pt x="102" y="71"/>
                    </a:lnTo>
                    <a:lnTo>
                      <a:pt x="123" y="138"/>
                    </a:lnTo>
                    <a:lnTo>
                      <a:pt x="120" y="151"/>
                    </a:lnTo>
                    <a:lnTo>
                      <a:pt x="97" y="181"/>
                    </a:lnTo>
                    <a:lnTo>
                      <a:pt x="72" y="204"/>
                    </a:lnTo>
                    <a:lnTo>
                      <a:pt x="15" y="249"/>
                    </a:lnTo>
                    <a:lnTo>
                      <a:pt x="0" y="248"/>
                    </a:lnTo>
                    <a:lnTo>
                      <a:pt x="2" y="233"/>
                    </a:lnTo>
                    <a:lnTo>
                      <a:pt x="44" y="186"/>
                    </a:lnTo>
                    <a:lnTo>
                      <a:pt x="60" y="161"/>
                    </a:lnTo>
                    <a:lnTo>
                      <a:pt x="77" y="133"/>
                    </a:lnTo>
                    <a:lnTo>
                      <a:pt x="71" y="64"/>
                    </a:lnTo>
                    <a:lnTo>
                      <a:pt x="74" y="32"/>
                    </a:lnTo>
                    <a:lnTo>
                      <a:pt x="91" y="1"/>
                    </a:lnTo>
                    <a:lnTo>
                      <a:pt x="102" y="0"/>
                    </a:lnTo>
                    <a:lnTo>
                      <a:pt x="104" y="11"/>
                    </a:lnTo>
                    <a:lnTo>
                      <a:pt x="104" y="11"/>
                    </a:lnTo>
                    <a:close/>
                  </a:path>
                </a:pathLst>
              </a:custGeom>
              <a:solidFill>
                <a:srgbClr val="000000"/>
              </a:solidFill>
              <a:ln w="9525">
                <a:noFill/>
                <a:round/>
                <a:headEnd/>
                <a:tailEnd/>
              </a:ln>
            </p:spPr>
            <p:txBody>
              <a:bodyPr/>
              <a:lstStyle/>
              <a:p>
                <a:endParaRPr lang="en-US"/>
              </a:p>
            </p:txBody>
          </p:sp>
          <p:sp>
            <p:nvSpPr>
              <p:cNvPr id="11313" name="Freeform 49"/>
              <p:cNvSpPr>
                <a:spLocks/>
              </p:cNvSpPr>
              <p:nvPr/>
            </p:nvSpPr>
            <p:spPr bwMode="auto">
              <a:xfrm>
                <a:off x="300" y="3336"/>
                <a:ext cx="108" cy="183"/>
              </a:xfrm>
              <a:custGeom>
                <a:avLst/>
                <a:gdLst/>
                <a:ahLst/>
                <a:cxnLst>
                  <a:cxn ang="0">
                    <a:pos x="365" y="628"/>
                  </a:cxn>
                  <a:cxn ang="0">
                    <a:pos x="369" y="526"/>
                  </a:cxn>
                  <a:cxn ang="0">
                    <a:pos x="386" y="434"/>
                  </a:cxn>
                  <a:cxn ang="0">
                    <a:pos x="395" y="344"/>
                  </a:cxn>
                  <a:cxn ang="0">
                    <a:pos x="389" y="297"/>
                  </a:cxn>
                  <a:cxn ang="0">
                    <a:pos x="374" y="248"/>
                  </a:cxn>
                  <a:cxn ang="0">
                    <a:pos x="350" y="207"/>
                  </a:cxn>
                  <a:cxn ang="0">
                    <a:pos x="332" y="172"/>
                  </a:cxn>
                  <a:cxn ang="0">
                    <a:pos x="311" y="138"/>
                  </a:cxn>
                  <a:cxn ang="0">
                    <a:pos x="280" y="104"/>
                  </a:cxn>
                  <a:cxn ang="0">
                    <a:pos x="264" y="91"/>
                  </a:cxn>
                  <a:cxn ang="0">
                    <a:pos x="249" y="80"/>
                  </a:cxn>
                  <a:cxn ang="0">
                    <a:pos x="221" y="63"/>
                  </a:cxn>
                  <a:cxn ang="0">
                    <a:pos x="189" y="52"/>
                  </a:cxn>
                  <a:cxn ang="0">
                    <a:pos x="152" y="43"/>
                  </a:cxn>
                  <a:cxn ang="0">
                    <a:pos x="83" y="43"/>
                  </a:cxn>
                  <a:cxn ang="0">
                    <a:pos x="34" y="82"/>
                  </a:cxn>
                  <a:cxn ang="0">
                    <a:pos x="37" y="202"/>
                  </a:cxn>
                  <a:cxn ang="0">
                    <a:pos x="36" y="232"/>
                  </a:cxn>
                  <a:cxn ang="0">
                    <a:pos x="48" y="283"/>
                  </a:cxn>
                  <a:cxn ang="0">
                    <a:pos x="60" y="328"/>
                  </a:cxn>
                  <a:cxn ang="0">
                    <a:pos x="84" y="413"/>
                  </a:cxn>
                  <a:cxn ang="0">
                    <a:pos x="110" y="597"/>
                  </a:cxn>
                  <a:cxn ang="0">
                    <a:pos x="90" y="713"/>
                  </a:cxn>
                  <a:cxn ang="0">
                    <a:pos x="83" y="726"/>
                  </a:cxn>
                  <a:cxn ang="0">
                    <a:pos x="69" y="733"/>
                  </a:cxn>
                  <a:cxn ang="0">
                    <a:pos x="58" y="732"/>
                  </a:cxn>
                  <a:cxn ang="0">
                    <a:pos x="53" y="721"/>
                  </a:cxn>
                  <a:cxn ang="0">
                    <a:pos x="70" y="591"/>
                  </a:cxn>
                  <a:cxn ang="0">
                    <a:pos x="64" y="495"/>
                  </a:cxn>
                  <a:cxn ang="0">
                    <a:pos x="47" y="412"/>
                  </a:cxn>
                  <a:cxn ang="0">
                    <a:pos x="26" y="330"/>
                  </a:cxn>
                  <a:cxn ang="0">
                    <a:pos x="1" y="236"/>
                  </a:cxn>
                  <a:cxn ang="0">
                    <a:pos x="0" y="202"/>
                  </a:cxn>
                  <a:cxn ang="0">
                    <a:pos x="2" y="73"/>
                  </a:cxn>
                  <a:cxn ang="0">
                    <a:pos x="13" y="52"/>
                  </a:cxn>
                  <a:cxn ang="0">
                    <a:pos x="28" y="35"/>
                  </a:cxn>
                  <a:cxn ang="0">
                    <a:pos x="46" y="21"/>
                  </a:cxn>
                  <a:cxn ang="0">
                    <a:pos x="65" y="11"/>
                  </a:cxn>
                  <a:cxn ang="0">
                    <a:pos x="108" y="0"/>
                  </a:cxn>
                  <a:cxn ang="0">
                    <a:pos x="158" y="0"/>
                  </a:cxn>
                  <a:cxn ang="0">
                    <a:pos x="239" y="24"/>
                  </a:cxn>
                  <a:cxn ang="0">
                    <a:pos x="274" y="43"/>
                  </a:cxn>
                  <a:cxn ang="0">
                    <a:pos x="310" y="71"/>
                  </a:cxn>
                  <a:cxn ang="0">
                    <a:pos x="343" y="108"/>
                  </a:cxn>
                  <a:cxn ang="0">
                    <a:pos x="368" y="145"/>
                  </a:cxn>
                  <a:cxn ang="0">
                    <a:pos x="389" y="184"/>
                  </a:cxn>
                  <a:cxn ang="0">
                    <a:pos x="413" y="227"/>
                  </a:cxn>
                  <a:cxn ang="0">
                    <a:pos x="432" y="328"/>
                  </a:cxn>
                  <a:cxn ang="0">
                    <a:pos x="427" y="376"/>
                  </a:cxn>
                  <a:cxn ang="0">
                    <a:pos x="416" y="423"/>
                  </a:cxn>
                  <a:cxn ang="0">
                    <a:pos x="381" y="627"/>
                  </a:cxn>
                  <a:cxn ang="0">
                    <a:pos x="374" y="637"/>
                  </a:cxn>
                  <a:cxn ang="0">
                    <a:pos x="365" y="628"/>
                  </a:cxn>
                  <a:cxn ang="0">
                    <a:pos x="365" y="628"/>
                  </a:cxn>
                </a:cxnLst>
                <a:rect l="0" t="0" r="r" b="b"/>
                <a:pathLst>
                  <a:path w="432" h="733">
                    <a:moveTo>
                      <a:pt x="365" y="628"/>
                    </a:moveTo>
                    <a:lnTo>
                      <a:pt x="369" y="526"/>
                    </a:lnTo>
                    <a:lnTo>
                      <a:pt x="386" y="434"/>
                    </a:lnTo>
                    <a:lnTo>
                      <a:pt x="395" y="344"/>
                    </a:lnTo>
                    <a:lnTo>
                      <a:pt x="389" y="297"/>
                    </a:lnTo>
                    <a:lnTo>
                      <a:pt x="374" y="248"/>
                    </a:lnTo>
                    <a:lnTo>
                      <a:pt x="350" y="207"/>
                    </a:lnTo>
                    <a:lnTo>
                      <a:pt x="332" y="172"/>
                    </a:lnTo>
                    <a:lnTo>
                      <a:pt x="311" y="138"/>
                    </a:lnTo>
                    <a:lnTo>
                      <a:pt x="280" y="104"/>
                    </a:lnTo>
                    <a:lnTo>
                      <a:pt x="264" y="91"/>
                    </a:lnTo>
                    <a:lnTo>
                      <a:pt x="249" y="80"/>
                    </a:lnTo>
                    <a:lnTo>
                      <a:pt x="221" y="63"/>
                    </a:lnTo>
                    <a:lnTo>
                      <a:pt x="189" y="52"/>
                    </a:lnTo>
                    <a:lnTo>
                      <a:pt x="152" y="43"/>
                    </a:lnTo>
                    <a:lnTo>
                      <a:pt x="83" y="43"/>
                    </a:lnTo>
                    <a:lnTo>
                      <a:pt x="34" y="82"/>
                    </a:lnTo>
                    <a:lnTo>
                      <a:pt x="37" y="202"/>
                    </a:lnTo>
                    <a:lnTo>
                      <a:pt x="36" y="232"/>
                    </a:lnTo>
                    <a:lnTo>
                      <a:pt x="48" y="283"/>
                    </a:lnTo>
                    <a:lnTo>
                      <a:pt x="60" y="328"/>
                    </a:lnTo>
                    <a:lnTo>
                      <a:pt x="84" y="413"/>
                    </a:lnTo>
                    <a:lnTo>
                      <a:pt x="110" y="597"/>
                    </a:lnTo>
                    <a:lnTo>
                      <a:pt x="90" y="713"/>
                    </a:lnTo>
                    <a:lnTo>
                      <a:pt x="83" y="726"/>
                    </a:lnTo>
                    <a:lnTo>
                      <a:pt x="69" y="733"/>
                    </a:lnTo>
                    <a:lnTo>
                      <a:pt x="58" y="732"/>
                    </a:lnTo>
                    <a:lnTo>
                      <a:pt x="53" y="721"/>
                    </a:lnTo>
                    <a:lnTo>
                      <a:pt x="70" y="591"/>
                    </a:lnTo>
                    <a:lnTo>
                      <a:pt x="64" y="495"/>
                    </a:lnTo>
                    <a:lnTo>
                      <a:pt x="47" y="412"/>
                    </a:lnTo>
                    <a:lnTo>
                      <a:pt x="26" y="330"/>
                    </a:lnTo>
                    <a:lnTo>
                      <a:pt x="1" y="236"/>
                    </a:lnTo>
                    <a:lnTo>
                      <a:pt x="0" y="202"/>
                    </a:lnTo>
                    <a:lnTo>
                      <a:pt x="2" y="73"/>
                    </a:lnTo>
                    <a:lnTo>
                      <a:pt x="13" y="52"/>
                    </a:lnTo>
                    <a:lnTo>
                      <a:pt x="28" y="35"/>
                    </a:lnTo>
                    <a:lnTo>
                      <a:pt x="46" y="21"/>
                    </a:lnTo>
                    <a:lnTo>
                      <a:pt x="65" y="11"/>
                    </a:lnTo>
                    <a:lnTo>
                      <a:pt x="108" y="0"/>
                    </a:lnTo>
                    <a:lnTo>
                      <a:pt x="158" y="0"/>
                    </a:lnTo>
                    <a:lnTo>
                      <a:pt x="239" y="24"/>
                    </a:lnTo>
                    <a:lnTo>
                      <a:pt x="274" y="43"/>
                    </a:lnTo>
                    <a:lnTo>
                      <a:pt x="310" y="71"/>
                    </a:lnTo>
                    <a:lnTo>
                      <a:pt x="343" y="108"/>
                    </a:lnTo>
                    <a:lnTo>
                      <a:pt x="368" y="145"/>
                    </a:lnTo>
                    <a:lnTo>
                      <a:pt x="389" y="184"/>
                    </a:lnTo>
                    <a:lnTo>
                      <a:pt x="413" y="227"/>
                    </a:lnTo>
                    <a:lnTo>
                      <a:pt x="432" y="328"/>
                    </a:lnTo>
                    <a:lnTo>
                      <a:pt x="427" y="376"/>
                    </a:lnTo>
                    <a:lnTo>
                      <a:pt x="416" y="423"/>
                    </a:lnTo>
                    <a:lnTo>
                      <a:pt x="381" y="627"/>
                    </a:lnTo>
                    <a:lnTo>
                      <a:pt x="374" y="637"/>
                    </a:lnTo>
                    <a:lnTo>
                      <a:pt x="365" y="628"/>
                    </a:lnTo>
                    <a:lnTo>
                      <a:pt x="365" y="628"/>
                    </a:lnTo>
                    <a:close/>
                  </a:path>
                </a:pathLst>
              </a:custGeom>
              <a:solidFill>
                <a:srgbClr val="000000"/>
              </a:solidFill>
              <a:ln w="9525">
                <a:noFill/>
                <a:round/>
                <a:headEnd/>
                <a:tailEnd/>
              </a:ln>
            </p:spPr>
            <p:txBody>
              <a:bodyPr/>
              <a:lstStyle/>
              <a:p>
                <a:endParaRPr lang="en-US"/>
              </a:p>
            </p:txBody>
          </p:sp>
          <p:sp>
            <p:nvSpPr>
              <p:cNvPr id="11314" name="Freeform 50"/>
              <p:cNvSpPr>
                <a:spLocks/>
              </p:cNvSpPr>
              <p:nvPr/>
            </p:nvSpPr>
            <p:spPr bwMode="auto">
              <a:xfrm>
                <a:off x="331" y="3448"/>
                <a:ext cx="51" cy="13"/>
              </a:xfrm>
              <a:custGeom>
                <a:avLst/>
                <a:gdLst/>
                <a:ahLst/>
                <a:cxnLst>
                  <a:cxn ang="0">
                    <a:pos x="16" y="17"/>
                  </a:cxn>
                  <a:cxn ang="0">
                    <a:pos x="40" y="6"/>
                  </a:cxn>
                  <a:cxn ang="0">
                    <a:pos x="116" y="0"/>
                  </a:cxn>
                  <a:cxn ang="0">
                    <a:pos x="192" y="8"/>
                  </a:cxn>
                  <a:cxn ang="0">
                    <a:pos x="202" y="21"/>
                  </a:cxn>
                  <a:cxn ang="0">
                    <a:pos x="196" y="32"/>
                  </a:cxn>
                  <a:cxn ang="0">
                    <a:pos x="118" y="28"/>
                  </a:cxn>
                  <a:cxn ang="0">
                    <a:pos x="57" y="45"/>
                  </a:cxn>
                  <a:cxn ang="0">
                    <a:pos x="32" y="49"/>
                  </a:cxn>
                  <a:cxn ang="0">
                    <a:pos x="7" y="40"/>
                  </a:cxn>
                  <a:cxn ang="0">
                    <a:pos x="0" y="24"/>
                  </a:cxn>
                  <a:cxn ang="0">
                    <a:pos x="5" y="17"/>
                  </a:cxn>
                  <a:cxn ang="0">
                    <a:pos x="16" y="17"/>
                  </a:cxn>
                  <a:cxn ang="0">
                    <a:pos x="16" y="17"/>
                  </a:cxn>
                </a:cxnLst>
                <a:rect l="0" t="0" r="r" b="b"/>
                <a:pathLst>
                  <a:path w="202" h="49">
                    <a:moveTo>
                      <a:pt x="16" y="17"/>
                    </a:moveTo>
                    <a:lnTo>
                      <a:pt x="40" y="6"/>
                    </a:lnTo>
                    <a:lnTo>
                      <a:pt x="116" y="0"/>
                    </a:lnTo>
                    <a:lnTo>
                      <a:pt x="192" y="8"/>
                    </a:lnTo>
                    <a:lnTo>
                      <a:pt x="202" y="21"/>
                    </a:lnTo>
                    <a:lnTo>
                      <a:pt x="196" y="32"/>
                    </a:lnTo>
                    <a:lnTo>
                      <a:pt x="118" y="28"/>
                    </a:lnTo>
                    <a:lnTo>
                      <a:pt x="57" y="45"/>
                    </a:lnTo>
                    <a:lnTo>
                      <a:pt x="32" y="49"/>
                    </a:lnTo>
                    <a:lnTo>
                      <a:pt x="7" y="40"/>
                    </a:lnTo>
                    <a:lnTo>
                      <a:pt x="0" y="24"/>
                    </a:lnTo>
                    <a:lnTo>
                      <a:pt x="5" y="17"/>
                    </a:lnTo>
                    <a:lnTo>
                      <a:pt x="16" y="17"/>
                    </a:lnTo>
                    <a:lnTo>
                      <a:pt x="16" y="17"/>
                    </a:lnTo>
                    <a:close/>
                  </a:path>
                </a:pathLst>
              </a:custGeom>
              <a:solidFill>
                <a:srgbClr val="000000"/>
              </a:solidFill>
              <a:ln w="9525">
                <a:noFill/>
                <a:round/>
                <a:headEnd/>
                <a:tailEnd/>
              </a:ln>
            </p:spPr>
            <p:txBody>
              <a:bodyPr/>
              <a:lstStyle/>
              <a:p>
                <a:endParaRPr lang="en-US"/>
              </a:p>
            </p:txBody>
          </p:sp>
          <p:sp>
            <p:nvSpPr>
              <p:cNvPr id="11315" name="Freeform 51"/>
              <p:cNvSpPr>
                <a:spLocks/>
              </p:cNvSpPr>
              <p:nvPr/>
            </p:nvSpPr>
            <p:spPr bwMode="auto">
              <a:xfrm>
                <a:off x="255" y="3496"/>
                <a:ext cx="157" cy="234"/>
              </a:xfrm>
              <a:custGeom>
                <a:avLst/>
                <a:gdLst/>
                <a:ahLst/>
                <a:cxnLst>
                  <a:cxn ang="0">
                    <a:pos x="618" y="17"/>
                  </a:cxn>
                  <a:cxn ang="0">
                    <a:pos x="437" y="39"/>
                  </a:cxn>
                  <a:cxn ang="0">
                    <a:pos x="353" y="60"/>
                  </a:cxn>
                  <a:cxn ang="0">
                    <a:pos x="310" y="75"/>
                  </a:cxn>
                  <a:cxn ang="0">
                    <a:pos x="263" y="94"/>
                  </a:cxn>
                  <a:cxn ang="0">
                    <a:pos x="162" y="132"/>
                  </a:cxn>
                  <a:cxn ang="0">
                    <a:pos x="71" y="185"/>
                  </a:cxn>
                  <a:cxn ang="0">
                    <a:pos x="47" y="250"/>
                  </a:cxn>
                  <a:cxn ang="0">
                    <a:pos x="57" y="270"/>
                  </a:cxn>
                  <a:cxn ang="0">
                    <a:pos x="75" y="286"/>
                  </a:cxn>
                  <a:cxn ang="0">
                    <a:pos x="100" y="347"/>
                  </a:cxn>
                  <a:cxn ang="0">
                    <a:pos x="83" y="370"/>
                  </a:cxn>
                  <a:cxn ang="0">
                    <a:pos x="64" y="392"/>
                  </a:cxn>
                  <a:cxn ang="0">
                    <a:pos x="21" y="464"/>
                  </a:cxn>
                  <a:cxn ang="0">
                    <a:pos x="21" y="486"/>
                  </a:cxn>
                  <a:cxn ang="0">
                    <a:pos x="32" y="503"/>
                  </a:cxn>
                  <a:cxn ang="0">
                    <a:pos x="64" y="539"/>
                  </a:cxn>
                  <a:cxn ang="0">
                    <a:pos x="104" y="581"/>
                  </a:cxn>
                  <a:cxn ang="0">
                    <a:pos x="116" y="629"/>
                  </a:cxn>
                  <a:cxn ang="0">
                    <a:pos x="102" y="675"/>
                  </a:cxn>
                  <a:cxn ang="0">
                    <a:pos x="75" y="775"/>
                  </a:cxn>
                  <a:cxn ang="0">
                    <a:pos x="91" y="796"/>
                  </a:cxn>
                  <a:cxn ang="0">
                    <a:pos x="111" y="814"/>
                  </a:cxn>
                  <a:cxn ang="0">
                    <a:pos x="146" y="868"/>
                  </a:cxn>
                  <a:cxn ang="0">
                    <a:pos x="160" y="895"/>
                  </a:cxn>
                  <a:cxn ang="0">
                    <a:pos x="179" y="924"/>
                  </a:cxn>
                  <a:cxn ang="0">
                    <a:pos x="176" y="935"/>
                  </a:cxn>
                  <a:cxn ang="0">
                    <a:pos x="164" y="934"/>
                  </a:cxn>
                  <a:cxn ang="0">
                    <a:pos x="144" y="905"/>
                  </a:cxn>
                  <a:cxn ang="0">
                    <a:pos x="126" y="883"/>
                  </a:cxn>
                  <a:cxn ang="0">
                    <a:pos x="107" y="860"/>
                  </a:cxn>
                  <a:cxn ang="0">
                    <a:pos x="88" y="833"/>
                  </a:cxn>
                  <a:cxn ang="0">
                    <a:pos x="46" y="783"/>
                  </a:cxn>
                  <a:cxn ang="0">
                    <a:pos x="50" y="735"/>
                  </a:cxn>
                  <a:cxn ang="0">
                    <a:pos x="63" y="693"/>
                  </a:cxn>
                  <a:cxn ang="0">
                    <a:pos x="70" y="652"/>
                  </a:cxn>
                  <a:cxn ang="0">
                    <a:pos x="59" y="609"/>
                  </a:cxn>
                  <a:cxn ang="0">
                    <a:pos x="21" y="570"/>
                  </a:cxn>
                  <a:cxn ang="0">
                    <a:pos x="0" y="516"/>
                  </a:cxn>
                  <a:cxn ang="0">
                    <a:pos x="5" y="456"/>
                  </a:cxn>
                  <a:cxn ang="0">
                    <a:pos x="49" y="384"/>
                  </a:cxn>
                  <a:cxn ang="0">
                    <a:pos x="64" y="342"/>
                  </a:cxn>
                  <a:cxn ang="0">
                    <a:pos x="44" y="307"/>
                  </a:cxn>
                  <a:cxn ang="0">
                    <a:pos x="31" y="281"/>
                  </a:cxn>
                  <a:cxn ang="0">
                    <a:pos x="28" y="249"/>
                  </a:cxn>
                  <a:cxn ang="0">
                    <a:pos x="55" y="178"/>
                  </a:cxn>
                  <a:cxn ang="0">
                    <a:pos x="74" y="153"/>
                  </a:cxn>
                  <a:cxn ang="0">
                    <a:pos x="94" y="133"/>
                  </a:cxn>
                  <a:cxn ang="0">
                    <a:pos x="117" y="116"/>
                  </a:cxn>
                  <a:cxn ang="0">
                    <a:pos x="146" y="102"/>
                  </a:cxn>
                  <a:cxn ang="0">
                    <a:pos x="199" y="86"/>
                  </a:cxn>
                  <a:cxn ang="0">
                    <a:pos x="253" y="73"/>
                  </a:cxn>
                  <a:cxn ang="0">
                    <a:pos x="301" y="54"/>
                  </a:cxn>
                  <a:cxn ang="0">
                    <a:pos x="345" y="39"/>
                  </a:cxn>
                  <a:cxn ang="0">
                    <a:pos x="431" y="21"/>
                  </a:cxn>
                  <a:cxn ang="0">
                    <a:pos x="617" y="0"/>
                  </a:cxn>
                  <a:cxn ang="0">
                    <a:pos x="627" y="7"/>
                  </a:cxn>
                  <a:cxn ang="0">
                    <a:pos x="618" y="17"/>
                  </a:cxn>
                  <a:cxn ang="0">
                    <a:pos x="618" y="17"/>
                  </a:cxn>
                </a:cxnLst>
                <a:rect l="0" t="0" r="r" b="b"/>
                <a:pathLst>
                  <a:path w="627" h="935">
                    <a:moveTo>
                      <a:pt x="618" y="17"/>
                    </a:moveTo>
                    <a:lnTo>
                      <a:pt x="437" y="39"/>
                    </a:lnTo>
                    <a:lnTo>
                      <a:pt x="353" y="60"/>
                    </a:lnTo>
                    <a:lnTo>
                      <a:pt x="310" y="75"/>
                    </a:lnTo>
                    <a:lnTo>
                      <a:pt x="263" y="94"/>
                    </a:lnTo>
                    <a:lnTo>
                      <a:pt x="162" y="132"/>
                    </a:lnTo>
                    <a:lnTo>
                      <a:pt x="71" y="185"/>
                    </a:lnTo>
                    <a:lnTo>
                      <a:pt x="47" y="250"/>
                    </a:lnTo>
                    <a:lnTo>
                      <a:pt x="57" y="270"/>
                    </a:lnTo>
                    <a:lnTo>
                      <a:pt x="75" y="286"/>
                    </a:lnTo>
                    <a:lnTo>
                      <a:pt x="100" y="347"/>
                    </a:lnTo>
                    <a:lnTo>
                      <a:pt x="83" y="370"/>
                    </a:lnTo>
                    <a:lnTo>
                      <a:pt x="64" y="392"/>
                    </a:lnTo>
                    <a:lnTo>
                      <a:pt x="21" y="464"/>
                    </a:lnTo>
                    <a:lnTo>
                      <a:pt x="21" y="486"/>
                    </a:lnTo>
                    <a:lnTo>
                      <a:pt x="32" y="503"/>
                    </a:lnTo>
                    <a:lnTo>
                      <a:pt x="64" y="539"/>
                    </a:lnTo>
                    <a:lnTo>
                      <a:pt x="104" y="581"/>
                    </a:lnTo>
                    <a:lnTo>
                      <a:pt x="116" y="629"/>
                    </a:lnTo>
                    <a:lnTo>
                      <a:pt x="102" y="675"/>
                    </a:lnTo>
                    <a:lnTo>
                      <a:pt x="75" y="775"/>
                    </a:lnTo>
                    <a:lnTo>
                      <a:pt x="91" y="796"/>
                    </a:lnTo>
                    <a:lnTo>
                      <a:pt x="111" y="814"/>
                    </a:lnTo>
                    <a:lnTo>
                      <a:pt x="146" y="868"/>
                    </a:lnTo>
                    <a:lnTo>
                      <a:pt x="160" y="895"/>
                    </a:lnTo>
                    <a:lnTo>
                      <a:pt x="179" y="924"/>
                    </a:lnTo>
                    <a:lnTo>
                      <a:pt x="176" y="935"/>
                    </a:lnTo>
                    <a:lnTo>
                      <a:pt x="164" y="934"/>
                    </a:lnTo>
                    <a:lnTo>
                      <a:pt x="144" y="905"/>
                    </a:lnTo>
                    <a:lnTo>
                      <a:pt x="126" y="883"/>
                    </a:lnTo>
                    <a:lnTo>
                      <a:pt x="107" y="860"/>
                    </a:lnTo>
                    <a:lnTo>
                      <a:pt x="88" y="833"/>
                    </a:lnTo>
                    <a:lnTo>
                      <a:pt x="46" y="783"/>
                    </a:lnTo>
                    <a:lnTo>
                      <a:pt x="50" y="735"/>
                    </a:lnTo>
                    <a:lnTo>
                      <a:pt x="63" y="693"/>
                    </a:lnTo>
                    <a:lnTo>
                      <a:pt x="70" y="652"/>
                    </a:lnTo>
                    <a:lnTo>
                      <a:pt x="59" y="609"/>
                    </a:lnTo>
                    <a:lnTo>
                      <a:pt x="21" y="570"/>
                    </a:lnTo>
                    <a:lnTo>
                      <a:pt x="0" y="516"/>
                    </a:lnTo>
                    <a:lnTo>
                      <a:pt x="5" y="456"/>
                    </a:lnTo>
                    <a:lnTo>
                      <a:pt x="49" y="384"/>
                    </a:lnTo>
                    <a:lnTo>
                      <a:pt x="64" y="342"/>
                    </a:lnTo>
                    <a:lnTo>
                      <a:pt x="44" y="307"/>
                    </a:lnTo>
                    <a:lnTo>
                      <a:pt x="31" y="281"/>
                    </a:lnTo>
                    <a:lnTo>
                      <a:pt x="28" y="249"/>
                    </a:lnTo>
                    <a:lnTo>
                      <a:pt x="55" y="178"/>
                    </a:lnTo>
                    <a:lnTo>
                      <a:pt x="74" y="153"/>
                    </a:lnTo>
                    <a:lnTo>
                      <a:pt x="94" y="133"/>
                    </a:lnTo>
                    <a:lnTo>
                      <a:pt x="117" y="116"/>
                    </a:lnTo>
                    <a:lnTo>
                      <a:pt x="146" y="102"/>
                    </a:lnTo>
                    <a:lnTo>
                      <a:pt x="199" y="86"/>
                    </a:lnTo>
                    <a:lnTo>
                      <a:pt x="253" y="73"/>
                    </a:lnTo>
                    <a:lnTo>
                      <a:pt x="301" y="54"/>
                    </a:lnTo>
                    <a:lnTo>
                      <a:pt x="345" y="39"/>
                    </a:lnTo>
                    <a:lnTo>
                      <a:pt x="431" y="21"/>
                    </a:lnTo>
                    <a:lnTo>
                      <a:pt x="617" y="0"/>
                    </a:lnTo>
                    <a:lnTo>
                      <a:pt x="627" y="7"/>
                    </a:lnTo>
                    <a:lnTo>
                      <a:pt x="618" y="17"/>
                    </a:lnTo>
                    <a:lnTo>
                      <a:pt x="618" y="17"/>
                    </a:lnTo>
                    <a:close/>
                  </a:path>
                </a:pathLst>
              </a:custGeom>
              <a:solidFill>
                <a:srgbClr val="000000"/>
              </a:solidFill>
              <a:ln w="9525">
                <a:noFill/>
                <a:round/>
                <a:headEnd/>
                <a:tailEnd/>
              </a:ln>
            </p:spPr>
            <p:txBody>
              <a:bodyPr/>
              <a:lstStyle/>
              <a:p>
                <a:endParaRPr lang="en-US"/>
              </a:p>
            </p:txBody>
          </p:sp>
          <p:sp>
            <p:nvSpPr>
              <p:cNvPr id="11316" name="Freeform 52"/>
              <p:cNvSpPr>
                <a:spLocks/>
              </p:cNvSpPr>
              <p:nvPr/>
            </p:nvSpPr>
            <p:spPr bwMode="auto">
              <a:xfrm>
                <a:off x="294" y="3745"/>
                <a:ext cx="28" cy="22"/>
              </a:xfrm>
              <a:custGeom>
                <a:avLst/>
                <a:gdLst/>
                <a:ahLst/>
                <a:cxnLst>
                  <a:cxn ang="0">
                    <a:pos x="18" y="8"/>
                  </a:cxn>
                  <a:cxn ang="0">
                    <a:pos x="28" y="29"/>
                  </a:cxn>
                  <a:cxn ang="0">
                    <a:pos x="47" y="44"/>
                  </a:cxn>
                  <a:cxn ang="0">
                    <a:pos x="77" y="58"/>
                  </a:cxn>
                  <a:cxn ang="0">
                    <a:pos x="108" y="72"/>
                  </a:cxn>
                  <a:cxn ang="0">
                    <a:pos x="114" y="83"/>
                  </a:cxn>
                  <a:cxn ang="0">
                    <a:pos x="103" y="88"/>
                  </a:cxn>
                  <a:cxn ang="0">
                    <a:pos x="35" y="68"/>
                  </a:cxn>
                  <a:cxn ang="0">
                    <a:pos x="10" y="44"/>
                  </a:cxn>
                  <a:cxn ang="0">
                    <a:pos x="0" y="10"/>
                  </a:cxn>
                  <a:cxn ang="0">
                    <a:pos x="7" y="0"/>
                  </a:cxn>
                  <a:cxn ang="0">
                    <a:pos x="18" y="8"/>
                  </a:cxn>
                  <a:cxn ang="0">
                    <a:pos x="18" y="8"/>
                  </a:cxn>
                </a:cxnLst>
                <a:rect l="0" t="0" r="r" b="b"/>
                <a:pathLst>
                  <a:path w="114" h="88">
                    <a:moveTo>
                      <a:pt x="18" y="8"/>
                    </a:moveTo>
                    <a:lnTo>
                      <a:pt x="28" y="29"/>
                    </a:lnTo>
                    <a:lnTo>
                      <a:pt x="47" y="44"/>
                    </a:lnTo>
                    <a:lnTo>
                      <a:pt x="77" y="58"/>
                    </a:lnTo>
                    <a:lnTo>
                      <a:pt x="108" y="72"/>
                    </a:lnTo>
                    <a:lnTo>
                      <a:pt x="114" y="83"/>
                    </a:lnTo>
                    <a:lnTo>
                      <a:pt x="103" y="88"/>
                    </a:lnTo>
                    <a:lnTo>
                      <a:pt x="35" y="68"/>
                    </a:lnTo>
                    <a:lnTo>
                      <a:pt x="10" y="44"/>
                    </a:lnTo>
                    <a:lnTo>
                      <a:pt x="0" y="10"/>
                    </a:lnTo>
                    <a:lnTo>
                      <a:pt x="7" y="0"/>
                    </a:lnTo>
                    <a:lnTo>
                      <a:pt x="18" y="8"/>
                    </a:lnTo>
                    <a:lnTo>
                      <a:pt x="18" y="8"/>
                    </a:lnTo>
                    <a:close/>
                  </a:path>
                </a:pathLst>
              </a:custGeom>
              <a:solidFill>
                <a:srgbClr val="000000"/>
              </a:solidFill>
              <a:ln w="9525">
                <a:noFill/>
                <a:round/>
                <a:headEnd/>
                <a:tailEnd/>
              </a:ln>
            </p:spPr>
            <p:txBody>
              <a:bodyPr/>
              <a:lstStyle/>
              <a:p>
                <a:endParaRPr lang="en-US"/>
              </a:p>
            </p:txBody>
          </p:sp>
          <p:sp>
            <p:nvSpPr>
              <p:cNvPr id="11317" name="Freeform 53"/>
              <p:cNvSpPr>
                <a:spLocks/>
              </p:cNvSpPr>
              <p:nvPr/>
            </p:nvSpPr>
            <p:spPr bwMode="auto">
              <a:xfrm>
                <a:off x="327" y="3739"/>
                <a:ext cx="97" cy="39"/>
              </a:xfrm>
              <a:custGeom>
                <a:avLst/>
                <a:gdLst/>
                <a:ahLst/>
                <a:cxnLst>
                  <a:cxn ang="0">
                    <a:pos x="9" y="142"/>
                  </a:cxn>
                  <a:cxn ang="0">
                    <a:pos x="136" y="121"/>
                  </a:cxn>
                  <a:cxn ang="0">
                    <a:pos x="258" y="86"/>
                  </a:cxn>
                  <a:cxn ang="0">
                    <a:pos x="328" y="62"/>
                  </a:cxn>
                  <a:cxn ang="0">
                    <a:pos x="373" y="4"/>
                  </a:cxn>
                  <a:cxn ang="0">
                    <a:pos x="384" y="0"/>
                  </a:cxn>
                  <a:cxn ang="0">
                    <a:pos x="389" y="12"/>
                  </a:cxn>
                  <a:cxn ang="0">
                    <a:pos x="373" y="52"/>
                  </a:cxn>
                  <a:cxn ang="0">
                    <a:pos x="353" y="91"/>
                  </a:cxn>
                  <a:cxn ang="0">
                    <a:pos x="313" y="107"/>
                  </a:cxn>
                  <a:cxn ang="0">
                    <a:pos x="273" y="121"/>
                  </a:cxn>
                  <a:cxn ang="0">
                    <a:pos x="239" y="132"/>
                  </a:cxn>
                  <a:cxn ang="0">
                    <a:pos x="207" y="141"/>
                  </a:cxn>
                  <a:cxn ang="0">
                    <a:pos x="145" y="149"/>
                  </a:cxn>
                  <a:cxn ang="0">
                    <a:pos x="12" y="160"/>
                  </a:cxn>
                  <a:cxn ang="0">
                    <a:pos x="0" y="152"/>
                  </a:cxn>
                  <a:cxn ang="0">
                    <a:pos x="9" y="142"/>
                  </a:cxn>
                  <a:cxn ang="0">
                    <a:pos x="9" y="142"/>
                  </a:cxn>
                </a:cxnLst>
                <a:rect l="0" t="0" r="r" b="b"/>
                <a:pathLst>
                  <a:path w="389" h="160">
                    <a:moveTo>
                      <a:pt x="9" y="142"/>
                    </a:moveTo>
                    <a:lnTo>
                      <a:pt x="136" y="121"/>
                    </a:lnTo>
                    <a:lnTo>
                      <a:pt x="258" y="86"/>
                    </a:lnTo>
                    <a:lnTo>
                      <a:pt x="328" y="62"/>
                    </a:lnTo>
                    <a:lnTo>
                      <a:pt x="373" y="4"/>
                    </a:lnTo>
                    <a:lnTo>
                      <a:pt x="384" y="0"/>
                    </a:lnTo>
                    <a:lnTo>
                      <a:pt x="389" y="12"/>
                    </a:lnTo>
                    <a:lnTo>
                      <a:pt x="373" y="52"/>
                    </a:lnTo>
                    <a:lnTo>
                      <a:pt x="353" y="91"/>
                    </a:lnTo>
                    <a:lnTo>
                      <a:pt x="313" y="107"/>
                    </a:lnTo>
                    <a:lnTo>
                      <a:pt x="273" y="121"/>
                    </a:lnTo>
                    <a:lnTo>
                      <a:pt x="239" y="132"/>
                    </a:lnTo>
                    <a:lnTo>
                      <a:pt x="207" y="141"/>
                    </a:lnTo>
                    <a:lnTo>
                      <a:pt x="145" y="149"/>
                    </a:lnTo>
                    <a:lnTo>
                      <a:pt x="12" y="160"/>
                    </a:lnTo>
                    <a:lnTo>
                      <a:pt x="0" y="152"/>
                    </a:lnTo>
                    <a:lnTo>
                      <a:pt x="9" y="142"/>
                    </a:lnTo>
                    <a:lnTo>
                      <a:pt x="9" y="142"/>
                    </a:lnTo>
                    <a:close/>
                  </a:path>
                </a:pathLst>
              </a:custGeom>
              <a:solidFill>
                <a:srgbClr val="000000"/>
              </a:solidFill>
              <a:ln w="9525">
                <a:noFill/>
                <a:round/>
                <a:headEnd/>
                <a:tailEnd/>
              </a:ln>
            </p:spPr>
            <p:txBody>
              <a:bodyPr/>
              <a:lstStyle/>
              <a:p>
                <a:endParaRPr lang="en-US"/>
              </a:p>
            </p:txBody>
          </p:sp>
          <p:sp>
            <p:nvSpPr>
              <p:cNvPr id="11318" name="Freeform 54"/>
              <p:cNvSpPr>
                <a:spLocks/>
              </p:cNvSpPr>
              <p:nvPr/>
            </p:nvSpPr>
            <p:spPr bwMode="auto">
              <a:xfrm>
                <a:off x="347" y="3696"/>
                <a:ext cx="98" cy="20"/>
              </a:xfrm>
              <a:custGeom>
                <a:avLst/>
                <a:gdLst/>
                <a:ahLst/>
                <a:cxnLst>
                  <a:cxn ang="0">
                    <a:pos x="12" y="0"/>
                  </a:cxn>
                  <a:cxn ang="0">
                    <a:pos x="65" y="21"/>
                  </a:cxn>
                  <a:cxn ang="0">
                    <a:pos x="133" y="35"/>
                  </a:cxn>
                  <a:cxn ang="0">
                    <a:pos x="258" y="18"/>
                  </a:cxn>
                  <a:cxn ang="0">
                    <a:pos x="317" y="9"/>
                  </a:cxn>
                  <a:cxn ang="0">
                    <a:pos x="384" y="5"/>
                  </a:cxn>
                  <a:cxn ang="0">
                    <a:pos x="392" y="14"/>
                  </a:cxn>
                  <a:cxn ang="0">
                    <a:pos x="384" y="22"/>
                  </a:cxn>
                  <a:cxn ang="0">
                    <a:pos x="317" y="31"/>
                  </a:cxn>
                  <a:cxn ang="0">
                    <a:pos x="259" y="50"/>
                  </a:cxn>
                  <a:cxn ang="0">
                    <a:pos x="201" y="71"/>
                  </a:cxn>
                  <a:cxn ang="0">
                    <a:pos x="134" y="82"/>
                  </a:cxn>
                  <a:cxn ang="0">
                    <a:pos x="85" y="77"/>
                  </a:cxn>
                  <a:cxn ang="0">
                    <a:pos x="38" y="61"/>
                  </a:cxn>
                  <a:cxn ang="0">
                    <a:pos x="22" y="36"/>
                  </a:cxn>
                  <a:cxn ang="0">
                    <a:pos x="5" y="16"/>
                  </a:cxn>
                  <a:cxn ang="0">
                    <a:pos x="0" y="4"/>
                  </a:cxn>
                  <a:cxn ang="0">
                    <a:pos x="12" y="0"/>
                  </a:cxn>
                  <a:cxn ang="0">
                    <a:pos x="12" y="0"/>
                  </a:cxn>
                </a:cxnLst>
                <a:rect l="0" t="0" r="r" b="b"/>
                <a:pathLst>
                  <a:path w="392" h="82">
                    <a:moveTo>
                      <a:pt x="12" y="0"/>
                    </a:moveTo>
                    <a:lnTo>
                      <a:pt x="65" y="21"/>
                    </a:lnTo>
                    <a:lnTo>
                      <a:pt x="133" y="35"/>
                    </a:lnTo>
                    <a:lnTo>
                      <a:pt x="258" y="18"/>
                    </a:lnTo>
                    <a:lnTo>
                      <a:pt x="317" y="9"/>
                    </a:lnTo>
                    <a:lnTo>
                      <a:pt x="384" y="5"/>
                    </a:lnTo>
                    <a:lnTo>
                      <a:pt x="392" y="14"/>
                    </a:lnTo>
                    <a:lnTo>
                      <a:pt x="384" y="22"/>
                    </a:lnTo>
                    <a:lnTo>
                      <a:pt x="317" y="31"/>
                    </a:lnTo>
                    <a:lnTo>
                      <a:pt x="259" y="50"/>
                    </a:lnTo>
                    <a:lnTo>
                      <a:pt x="201" y="71"/>
                    </a:lnTo>
                    <a:lnTo>
                      <a:pt x="134" y="82"/>
                    </a:lnTo>
                    <a:lnTo>
                      <a:pt x="85" y="77"/>
                    </a:lnTo>
                    <a:lnTo>
                      <a:pt x="38" y="61"/>
                    </a:lnTo>
                    <a:lnTo>
                      <a:pt x="22" y="36"/>
                    </a:lnTo>
                    <a:lnTo>
                      <a:pt x="5" y="16"/>
                    </a:lnTo>
                    <a:lnTo>
                      <a:pt x="0" y="4"/>
                    </a:lnTo>
                    <a:lnTo>
                      <a:pt x="12" y="0"/>
                    </a:lnTo>
                    <a:lnTo>
                      <a:pt x="12" y="0"/>
                    </a:lnTo>
                    <a:close/>
                  </a:path>
                </a:pathLst>
              </a:custGeom>
              <a:solidFill>
                <a:srgbClr val="000000"/>
              </a:solidFill>
              <a:ln w="9525">
                <a:noFill/>
                <a:round/>
                <a:headEnd/>
                <a:tailEnd/>
              </a:ln>
            </p:spPr>
            <p:txBody>
              <a:bodyPr/>
              <a:lstStyle/>
              <a:p>
                <a:endParaRPr lang="en-US"/>
              </a:p>
            </p:txBody>
          </p:sp>
          <p:sp>
            <p:nvSpPr>
              <p:cNvPr id="11319" name="Freeform 55"/>
              <p:cNvSpPr>
                <a:spLocks/>
              </p:cNvSpPr>
              <p:nvPr/>
            </p:nvSpPr>
            <p:spPr bwMode="auto">
              <a:xfrm>
                <a:off x="325" y="3629"/>
                <a:ext cx="104" cy="16"/>
              </a:xfrm>
              <a:custGeom>
                <a:avLst/>
                <a:gdLst/>
                <a:ahLst/>
                <a:cxnLst>
                  <a:cxn ang="0">
                    <a:pos x="11" y="24"/>
                  </a:cxn>
                  <a:cxn ang="0">
                    <a:pos x="79" y="26"/>
                  </a:cxn>
                  <a:cxn ang="0">
                    <a:pos x="147" y="13"/>
                  </a:cxn>
                  <a:cxn ang="0">
                    <a:pos x="216" y="2"/>
                  </a:cxn>
                  <a:cxn ang="0">
                    <a:pos x="277" y="0"/>
                  </a:cxn>
                  <a:cxn ang="0">
                    <a:pos x="406" y="1"/>
                  </a:cxn>
                  <a:cxn ang="0">
                    <a:pos x="415" y="8"/>
                  </a:cxn>
                  <a:cxn ang="0">
                    <a:pos x="406" y="18"/>
                  </a:cxn>
                  <a:cxn ang="0">
                    <a:pos x="283" y="33"/>
                  </a:cxn>
                  <a:cxn ang="0">
                    <a:pos x="226" y="48"/>
                  </a:cxn>
                  <a:cxn ang="0">
                    <a:pos x="159" y="64"/>
                  </a:cxn>
                  <a:cxn ang="0">
                    <a:pos x="84" y="61"/>
                  </a:cxn>
                  <a:cxn ang="0">
                    <a:pos x="7" y="42"/>
                  </a:cxn>
                  <a:cxn ang="0">
                    <a:pos x="0" y="31"/>
                  </a:cxn>
                  <a:cxn ang="0">
                    <a:pos x="11" y="24"/>
                  </a:cxn>
                  <a:cxn ang="0">
                    <a:pos x="11" y="24"/>
                  </a:cxn>
                </a:cxnLst>
                <a:rect l="0" t="0" r="r" b="b"/>
                <a:pathLst>
                  <a:path w="415" h="64">
                    <a:moveTo>
                      <a:pt x="11" y="24"/>
                    </a:moveTo>
                    <a:lnTo>
                      <a:pt x="79" y="26"/>
                    </a:lnTo>
                    <a:lnTo>
                      <a:pt x="147" y="13"/>
                    </a:lnTo>
                    <a:lnTo>
                      <a:pt x="216" y="2"/>
                    </a:lnTo>
                    <a:lnTo>
                      <a:pt x="277" y="0"/>
                    </a:lnTo>
                    <a:lnTo>
                      <a:pt x="406" y="1"/>
                    </a:lnTo>
                    <a:lnTo>
                      <a:pt x="415" y="8"/>
                    </a:lnTo>
                    <a:lnTo>
                      <a:pt x="406" y="18"/>
                    </a:lnTo>
                    <a:lnTo>
                      <a:pt x="283" y="33"/>
                    </a:lnTo>
                    <a:lnTo>
                      <a:pt x="226" y="48"/>
                    </a:lnTo>
                    <a:lnTo>
                      <a:pt x="159" y="64"/>
                    </a:lnTo>
                    <a:lnTo>
                      <a:pt x="84" y="61"/>
                    </a:lnTo>
                    <a:lnTo>
                      <a:pt x="7" y="42"/>
                    </a:lnTo>
                    <a:lnTo>
                      <a:pt x="0" y="31"/>
                    </a:lnTo>
                    <a:lnTo>
                      <a:pt x="11" y="24"/>
                    </a:lnTo>
                    <a:lnTo>
                      <a:pt x="11" y="24"/>
                    </a:lnTo>
                    <a:close/>
                  </a:path>
                </a:pathLst>
              </a:custGeom>
              <a:solidFill>
                <a:srgbClr val="000000"/>
              </a:solidFill>
              <a:ln w="9525">
                <a:noFill/>
                <a:round/>
                <a:headEnd/>
                <a:tailEnd/>
              </a:ln>
            </p:spPr>
            <p:txBody>
              <a:bodyPr/>
              <a:lstStyle/>
              <a:p>
                <a:endParaRPr lang="en-US"/>
              </a:p>
            </p:txBody>
          </p:sp>
          <p:sp>
            <p:nvSpPr>
              <p:cNvPr id="11320" name="Freeform 56"/>
              <p:cNvSpPr>
                <a:spLocks/>
              </p:cNvSpPr>
              <p:nvPr/>
            </p:nvSpPr>
            <p:spPr bwMode="auto">
              <a:xfrm>
                <a:off x="313" y="3559"/>
                <a:ext cx="129" cy="23"/>
              </a:xfrm>
              <a:custGeom>
                <a:avLst/>
                <a:gdLst/>
                <a:ahLst/>
                <a:cxnLst>
                  <a:cxn ang="0">
                    <a:pos x="11" y="41"/>
                  </a:cxn>
                  <a:cxn ang="0">
                    <a:pos x="81" y="43"/>
                  </a:cxn>
                  <a:cxn ang="0">
                    <a:pos x="123" y="43"/>
                  </a:cxn>
                  <a:cxn ang="0">
                    <a:pos x="164" y="37"/>
                  </a:cxn>
                  <a:cxn ang="0">
                    <a:pos x="211" y="25"/>
                  </a:cxn>
                  <a:cxn ang="0">
                    <a:pos x="253" y="16"/>
                  </a:cxn>
                  <a:cxn ang="0">
                    <a:pos x="332" y="7"/>
                  </a:cxn>
                  <a:cxn ang="0">
                    <a:pos x="504" y="0"/>
                  </a:cxn>
                  <a:cxn ang="0">
                    <a:pos x="514" y="7"/>
                  </a:cxn>
                  <a:cxn ang="0">
                    <a:pos x="506" y="16"/>
                  </a:cxn>
                  <a:cxn ang="0">
                    <a:pos x="339" y="41"/>
                  </a:cxn>
                  <a:cxn ang="0">
                    <a:pos x="261" y="61"/>
                  </a:cxn>
                  <a:cxn ang="0">
                    <a:pos x="221" y="72"/>
                  </a:cxn>
                  <a:cxn ang="0">
                    <a:pos x="175" y="85"/>
                  </a:cxn>
                  <a:cxn ang="0">
                    <a:pos x="123" y="93"/>
                  </a:cxn>
                  <a:cxn ang="0">
                    <a:pos x="71" y="93"/>
                  </a:cxn>
                  <a:cxn ang="0">
                    <a:pos x="38" y="75"/>
                  </a:cxn>
                  <a:cxn ang="0">
                    <a:pos x="23" y="65"/>
                  </a:cxn>
                  <a:cxn ang="0">
                    <a:pos x="6" y="57"/>
                  </a:cxn>
                  <a:cxn ang="0">
                    <a:pos x="0" y="46"/>
                  </a:cxn>
                  <a:cxn ang="0">
                    <a:pos x="11" y="41"/>
                  </a:cxn>
                  <a:cxn ang="0">
                    <a:pos x="11" y="41"/>
                  </a:cxn>
                </a:cxnLst>
                <a:rect l="0" t="0" r="r" b="b"/>
                <a:pathLst>
                  <a:path w="514" h="93">
                    <a:moveTo>
                      <a:pt x="11" y="41"/>
                    </a:moveTo>
                    <a:lnTo>
                      <a:pt x="81" y="43"/>
                    </a:lnTo>
                    <a:lnTo>
                      <a:pt x="123" y="43"/>
                    </a:lnTo>
                    <a:lnTo>
                      <a:pt x="164" y="37"/>
                    </a:lnTo>
                    <a:lnTo>
                      <a:pt x="211" y="25"/>
                    </a:lnTo>
                    <a:lnTo>
                      <a:pt x="253" y="16"/>
                    </a:lnTo>
                    <a:lnTo>
                      <a:pt x="332" y="7"/>
                    </a:lnTo>
                    <a:lnTo>
                      <a:pt x="504" y="0"/>
                    </a:lnTo>
                    <a:lnTo>
                      <a:pt x="514" y="7"/>
                    </a:lnTo>
                    <a:lnTo>
                      <a:pt x="506" y="16"/>
                    </a:lnTo>
                    <a:lnTo>
                      <a:pt x="339" y="41"/>
                    </a:lnTo>
                    <a:lnTo>
                      <a:pt x="261" y="61"/>
                    </a:lnTo>
                    <a:lnTo>
                      <a:pt x="221" y="72"/>
                    </a:lnTo>
                    <a:lnTo>
                      <a:pt x="175" y="85"/>
                    </a:lnTo>
                    <a:lnTo>
                      <a:pt x="123" y="93"/>
                    </a:lnTo>
                    <a:lnTo>
                      <a:pt x="71" y="93"/>
                    </a:lnTo>
                    <a:lnTo>
                      <a:pt x="38" y="75"/>
                    </a:lnTo>
                    <a:lnTo>
                      <a:pt x="23" y="65"/>
                    </a:lnTo>
                    <a:lnTo>
                      <a:pt x="6" y="57"/>
                    </a:lnTo>
                    <a:lnTo>
                      <a:pt x="0" y="46"/>
                    </a:lnTo>
                    <a:lnTo>
                      <a:pt x="11" y="41"/>
                    </a:lnTo>
                    <a:lnTo>
                      <a:pt x="11" y="41"/>
                    </a:lnTo>
                    <a:close/>
                  </a:path>
                </a:pathLst>
              </a:custGeom>
              <a:solidFill>
                <a:srgbClr val="000000"/>
              </a:solidFill>
              <a:ln w="9525">
                <a:noFill/>
                <a:round/>
                <a:headEnd/>
                <a:tailEnd/>
              </a:ln>
            </p:spPr>
            <p:txBody>
              <a:bodyPr/>
              <a:lstStyle/>
              <a:p>
                <a:endParaRPr lang="en-US"/>
              </a:p>
            </p:txBody>
          </p:sp>
          <p:sp>
            <p:nvSpPr>
              <p:cNvPr id="11321" name="Freeform 57"/>
              <p:cNvSpPr>
                <a:spLocks/>
              </p:cNvSpPr>
              <p:nvPr/>
            </p:nvSpPr>
            <p:spPr bwMode="auto">
              <a:xfrm>
                <a:off x="426" y="3509"/>
                <a:ext cx="17" cy="34"/>
              </a:xfrm>
              <a:custGeom>
                <a:avLst/>
                <a:gdLst/>
                <a:ahLst/>
                <a:cxnLst>
                  <a:cxn ang="0">
                    <a:pos x="15" y="2"/>
                  </a:cxn>
                  <a:cxn ang="0">
                    <a:pos x="42" y="33"/>
                  </a:cxn>
                  <a:cxn ang="0">
                    <a:pos x="70" y="65"/>
                  </a:cxn>
                  <a:cxn ang="0">
                    <a:pos x="67" y="125"/>
                  </a:cxn>
                  <a:cxn ang="0">
                    <a:pos x="58" y="133"/>
                  </a:cxn>
                  <a:cxn ang="0">
                    <a:pos x="49" y="125"/>
                  </a:cxn>
                  <a:cxn ang="0">
                    <a:pos x="39" y="76"/>
                  </a:cxn>
                  <a:cxn ang="0">
                    <a:pos x="0" y="11"/>
                  </a:cxn>
                  <a:cxn ang="0">
                    <a:pos x="3" y="0"/>
                  </a:cxn>
                  <a:cxn ang="0">
                    <a:pos x="15" y="2"/>
                  </a:cxn>
                  <a:cxn ang="0">
                    <a:pos x="15" y="2"/>
                  </a:cxn>
                </a:cxnLst>
                <a:rect l="0" t="0" r="r" b="b"/>
                <a:pathLst>
                  <a:path w="70" h="133">
                    <a:moveTo>
                      <a:pt x="15" y="2"/>
                    </a:moveTo>
                    <a:lnTo>
                      <a:pt x="42" y="33"/>
                    </a:lnTo>
                    <a:lnTo>
                      <a:pt x="70" y="65"/>
                    </a:lnTo>
                    <a:lnTo>
                      <a:pt x="67" y="125"/>
                    </a:lnTo>
                    <a:lnTo>
                      <a:pt x="58" y="133"/>
                    </a:lnTo>
                    <a:lnTo>
                      <a:pt x="49" y="125"/>
                    </a:lnTo>
                    <a:lnTo>
                      <a:pt x="39" y="76"/>
                    </a:lnTo>
                    <a:lnTo>
                      <a:pt x="0" y="11"/>
                    </a:lnTo>
                    <a:lnTo>
                      <a:pt x="3" y="0"/>
                    </a:lnTo>
                    <a:lnTo>
                      <a:pt x="15" y="2"/>
                    </a:lnTo>
                    <a:lnTo>
                      <a:pt x="15" y="2"/>
                    </a:lnTo>
                    <a:close/>
                  </a:path>
                </a:pathLst>
              </a:custGeom>
              <a:solidFill>
                <a:srgbClr val="000000"/>
              </a:solidFill>
              <a:ln w="9525">
                <a:noFill/>
                <a:round/>
                <a:headEnd/>
                <a:tailEnd/>
              </a:ln>
            </p:spPr>
            <p:txBody>
              <a:bodyPr/>
              <a:lstStyle/>
              <a:p>
                <a:endParaRPr lang="en-US"/>
              </a:p>
            </p:txBody>
          </p:sp>
          <p:sp>
            <p:nvSpPr>
              <p:cNvPr id="11322" name="Freeform 58"/>
              <p:cNvSpPr>
                <a:spLocks/>
              </p:cNvSpPr>
              <p:nvPr/>
            </p:nvSpPr>
            <p:spPr bwMode="auto">
              <a:xfrm>
                <a:off x="435" y="3499"/>
                <a:ext cx="48" cy="95"/>
              </a:xfrm>
              <a:custGeom>
                <a:avLst/>
                <a:gdLst/>
                <a:ahLst/>
                <a:cxnLst>
                  <a:cxn ang="0">
                    <a:pos x="13" y="0"/>
                  </a:cxn>
                  <a:cxn ang="0">
                    <a:pos x="66" y="53"/>
                  </a:cxn>
                  <a:cxn ang="0">
                    <a:pos x="84" y="84"/>
                  </a:cxn>
                  <a:cxn ang="0">
                    <a:pos x="105" y="117"/>
                  </a:cxn>
                  <a:cxn ang="0">
                    <a:pos x="120" y="137"/>
                  </a:cxn>
                  <a:cxn ang="0">
                    <a:pos x="134" y="156"/>
                  </a:cxn>
                  <a:cxn ang="0">
                    <a:pos x="162" y="189"/>
                  </a:cxn>
                  <a:cxn ang="0">
                    <a:pos x="194" y="268"/>
                  </a:cxn>
                  <a:cxn ang="0">
                    <a:pos x="193" y="342"/>
                  </a:cxn>
                  <a:cxn ang="0">
                    <a:pos x="183" y="355"/>
                  </a:cxn>
                  <a:cxn ang="0">
                    <a:pos x="174" y="370"/>
                  </a:cxn>
                  <a:cxn ang="0">
                    <a:pos x="164" y="378"/>
                  </a:cxn>
                  <a:cxn ang="0">
                    <a:pos x="157" y="368"/>
                  </a:cxn>
                  <a:cxn ang="0">
                    <a:pos x="152" y="337"/>
                  </a:cxn>
                  <a:cxn ang="0">
                    <a:pos x="152" y="318"/>
                  </a:cxn>
                  <a:cxn ang="0">
                    <a:pos x="152" y="311"/>
                  </a:cxn>
                  <a:cxn ang="0">
                    <a:pos x="152" y="302"/>
                  </a:cxn>
                  <a:cxn ang="0">
                    <a:pos x="152" y="295"/>
                  </a:cxn>
                  <a:cxn ang="0">
                    <a:pos x="152" y="288"/>
                  </a:cxn>
                  <a:cxn ang="0">
                    <a:pos x="152" y="269"/>
                  </a:cxn>
                  <a:cxn ang="0">
                    <a:pos x="146" y="228"/>
                  </a:cxn>
                  <a:cxn ang="0">
                    <a:pos x="132" y="194"/>
                  </a:cxn>
                  <a:cxn ang="0">
                    <a:pos x="114" y="162"/>
                  </a:cxn>
                  <a:cxn ang="0">
                    <a:pos x="90" y="126"/>
                  </a:cxn>
                  <a:cxn ang="0">
                    <a:pos x="52" y="66"/>
                  </a:cxn>
                  <a:cxn ang="0">
                    <a:pos x="32" y="38"/>
                  </a:cxn>
                  <a:cxn ang="0">
                    <a:pos x="3" y="14"/>
                  </a:cxn>
                  <a:cxn ang="0">
                    <a:pos x="0" y="1"/>
                  </a:cxn>
                  <a:cxn ang="0">
                    <a:pos x="13" y="0"/>
                  </a:cxn>
                  <a:cxn ang="0">
                    <a:pos x="13" y="0"/>
                  </a:cxn>
                </a:cxnLst>
                <a:rect l="0" t="0" r="r" b="b"/>
                <a:pathLst>
                  <a:path w="194" h="378">
                    <a:moveTo>
                      <a:pt x="13" y="0"/>
                    </a:moveTo>
                    <a:lnTo>
                      <a:pt x="66" y="53"/>
                    </a:lnTo>
                    <a:lnTo>
                      <a:pt x="84" y="84"/>
                    </a:lnTo>
                    <a:lnTo>
                      <a:pt x="105" y="117"/>
                    </a:lnTo>
                    <a:lnTo>
                      <a:pt x="120" y="137"/>
                    </a:lnTo>
                    <a:lnTo>
                      <a:pt x="134" y="156"/>
                    </a:lnTo>
                    <a:lnTo>
                      <a:pt x="162" y="189"/>
                    </a:lnTo>
                    <a:lnTo>
                      <a:pt x="194" y="268"/>
                    </a:lnTo>
                    <a:lnTo>
                      <a:pt x="193" y="342"/>
                    </a:lnTo>
                    <a:lnTo>
                      <a:pt x="183" y="355"/>
                    </a:lnTo>
                    <a:lnTo>
                      <a:pt x="174" y="370"/>
                    </a:lnTo>
                    <a:lnTo>
                      <a:pt x="164" y="378"/>
                    </a:lnTo>
                    <a:lnTo>
                      <a:pt x="157" y="368"/>
                    </a:lnTo>
                    <a:lnTo>
                      <a:pt x="152" y="337"/>
                    </a:lnTo>
                    <a:lnTo>
                      <a:pt x="152" y="318"/>
                    </a:lnTo>
                    <a:lnTo>
                      <a:pt x="152" y="311"/>
                    </a:lnTo>
                    <a:lnTo>
                      <a:pt x="152" y="302"/>
                    </a:lnTo>
                    <a:lnTo>
                      <a:pt x="152" y="295"/>
                    </a:lnTo>
                    <a:lnTo>
                      <a:pt x="152" y="288"/>
                    </a:lnTo>
                    <a:lnTo>
                      <a:pt x="152" y="269"/>
                    </a:lnTo>
                    <a:lnTo>
                      <a:pt x="146" y="228"/>
                    </a:lnTo>
                    <a:lnTo>
                      <a:pt x="132" y="194"/>
                    </a:lnTo>
                    <a:lnTo>
                      <a:pt x="114" y="162"/>
                    </a:lnTo>
                    <a:lnTo>
                      <a:pt x="90" y="126"/>
                    </a:lnTo>
                    <a:lnTo>
                      <a:pt x="52" y="66"/>
                    </a:lnTo>
                    <a:lnTo>
                      <a:pt x="32" y="38"/>
                    </a:lnTo>
                    <a:lnTo>
                      <a:pt x="3" y="14"/>
                    </a:lnTo>
                    <a:lnTo>
                      <a:pt x="0" y="1"/>
                    </a:lnTo>
                    <a:lnTo>
                      <a:pt x="13" y="0"/>
                    </a:lnTo>
                    <a:lnTo>
                      <a:pt x="13" y="0"/>
                    </a:lnTo>
                    <a:close/>
                  </a:path>
                </a:pathLst>
              </a:custGeom>
              <a:solidFill>
                <a:srgbClr val="000000"/>
              </a:solidFill>
              <a:ln w="9525">
                <a:noFill/>
                <a:round/>
                <a:headEnd/>
                <a:tailEnd/>
              </a:ln>
            </p:spPr>
            <p:txBody>
              <a:bodyPr/>
              <a:lstStyle/>
              <a:p>
                <a:endParaRPr lang="en-US"/>
              </a:p>
            </p:txBody>
          </p:sp>
          <p:sp>
            <p:nvSpPr>
              <p:cNvPr id="11323" name="Freeform 59"/>
              <p:cNvSpPr>
                <a:spLocks/>
              </p:cNvSpPr>
              <p:nvPr/>
            </p:nvSpPr>
            <p:spPr bwMode="auto">
              <a:xfrm>
                <a:off x="451" y="3565"/>
                <a:ext cx="41" cy="102"/>
              </a:xfrm>
              <a:custGeom>
                <a:avLst/>
                <a:gdLst/>
                <a:ahLst/>
                <a:cxnLst>
                  <a:cxn ang="0">
                    <a:pos x="13" y="0"/>
                  </a:cxn>
                  <a:cxn ang="0">
                    <a:pos x="61" y="34"/>
                  </a:cxn>
                  <a:cxn ang="0">
                    <a:pos x="104" y="76"/>
                  </a:cxn>
                  <a:cxn ang="0">
                    <a:pos x="151" y="154"/>
                  </a:cxn>
                  <a:cxn ang="0">
                    <a:pos x="157" y="184"/>
                  </a:cxn>
                  <a:cxn ang="0">
                    <a:pos x="163" y="261"/>
                  </a:cxn>
                  <a:cxn ang="0">
                    <a:pos x="156" y="298"/>
                  </a:cxn>
                  <a:cxn ang="0">
                    <a:pos x="144" y="338"/>
                  </a:cxn>
                  <a:cxn ang="0">
                    <a:pos x="130" y="360"/>
                  </a:cxn>
                  <a:cxn ang="0">
                    <a:pos x="114" y="377"/>
                  </a:cxn>
                  <a:cxn ang="0">
                    <a:pos x="76" y="409"/>
                  </a:cxn>
                  <a:cxn ang="0">
                    <a:pos x="68" y="403"/>
                  </a:cxn>
                  <a:cxn ang="0">
                    <a:pos x="76" y="387"/>
                  </a:cxn>
                  <a:cxn ang="0">
                    <a:pos x="97" y="360"/>
                  </a:cxn>
                  <a:cxn ang="0">
                    <a:pos x="110" y="325"/>
                  </a:cxn>
                  <a:cxn ang="0">
                    <a:pos x="129" y="258"/>
                  </a:cxn>
                  <a:cxn ang="0">
                    <a:pos x="126" y="188"/>
                  </a:cxn>
                  <a:cxn ang="0">
                    <a:pos x="118" y="163"/>
                  </a:cxn>
                  <a:cxn ang="0">
                    <a:pos x="103" y="128"/>
                  </a:cxn>
                  <a:cxn ang="0">
                    <a:pos x="79" y="98"/>
                  </a:cxn>
                  <a:cxn ang="0">
                    <a:pos x="45" y="53"/>
                  </a:cxn>
                  <a:cxn ang="0">
                    <a:pos x="29" y="32"/>
                  </a:cxn>
                  <a:cxn ang="0">
                    <a:pos x="4" y="15"/>
                  </a:cxn>
                  <a:cxn ang="0">
                    <a:pos x="0" y="2"/>
                  </a:cxn>
                  <a:cxn ang="0">
                    <a:pos x="13" y="0"/>
                  </a:cxn>
                  <a:cxn ang="0">
                    <a:pos x="13" y="0"/>
                  </a:cxn>
                </a:cxnLst>
                <a:rect l="0" t="0" r="r" b="b"/>
                <a:pathLst>
                  <a:path w="163" h="409">
                    <a:moveTo>
                      <a:pt x="13" y="0"/>
                    </a:moveTo>
                    <a:lnTo>
                      <a:pt x="61" y="34"/>
                    </a:lnTo>
                    <a:lnTo>
                      <a:pt x="104" y="76"/>
                    </a:lnTo>
                    <a:lnTo>
                      <a:pt x="151" y="154"/>
                    </a:lnTo>
                    <a:lnTo>
                      <a:pt x="157" y="184"/>
                    </a:lnTo>
                    <a:lnTo>
                      <a:pt x="163" y="261"/>
                    </a:lnTo>
                    <a:lnTo>
                      <a:pt x="156" y="298"/>
                    </a:lnTo>
                    <a:lnTo>
                      <a:pt x="144" y="338"/>
                    </a:lnTo>
                    <a:lnTo>
                      <a:pt x="130" y="360"/>
                    </a:lnTo>
                    <a:lnTo>
                      <a:pt x="114" y="377"/>
                    </a:lnTo>
                    <a:lnTo>
                      <a:pt x="76" y="409"/>
                    </a:lnTo>
                    <a:lnTo>
                      <a:pt x="68" y="403"/>
                    </a:lnTo>
                    <a:lnTo>
                      <a:pt x="76" y="387"/>
                    </a:lnTo>
                    <a:lnTo>
                      <a:pt x="97" y="360"/>
                    </a:lnTo>
                    <a:lnTo>
                      <a:pt x="110" y="325"/>
                    </a:lnTo>
                    <a:lnTo>
                      <a:pt x="129" y="258"/>
                    </a:lnTo>
                    <a:lnTo>
                      <a:pt x="126" y="188"/>
                    </a:lnTo>
                    <a:lnTo>
                      <a:pt x="118" y="163"/>
                    </a:lnTo>
                    <a:lnTo>
                      <a:pt x="103" y="128"/>
                    </a:lnTo>
                    <a:lnTo>
                      <a:pt x="79" y="98"/>
                    </a:lnTo>
                    <a:lnTo>
                      <a:pt x="45" y="53"/>
                    </a:lnTo>
                    <a:lnTo>
                      <a:pt x="29" y="32"/>
                    </a:lnTo>
                    <a:lnTo>
                      <a:pt x="4" y="15"/>
                    </a:lnTo>
                    <a:lnTo>
                      <a:pt x="0" y="2"/>
                    </a:lnTo>
                    <a:lnTo>
                      <a:pt x="13" y="0"/>
                    </a:lnTo>
                    <a:lnTo>
                      <a:pt x="13" y="0"/>
                    </a:lnTo>
                    <a:close/>
                  </a:path>
                </a:pathLst>
              </a:custGeom>
              <a:solidFill>
                <a:srgbClr val="000000"/>
              </a:solidFill>
              <a:ln w="9525">
                <a:noFill/>
                <a:round/>
                <a:headEnd/>
                <a:tailEnd/>
              </a:ln>
            </p:spPr>
            <p:txBody>
              <a:bodyPr/>
              <a:lstStyle/>
              <a:p>
                <a:endParaRPr lang="en-US"/>
              </a:p>
            </p:txBody>
          </p:sp>
          <p:sp>
            <p:nvSpPr>
              <p:cNvPr id="11324" name="Freeform 60"/>
              <p:cNvSpPr>
                <a:spLocks/>
              </p:cNvSpPr>
              <p:nvPr/>
            </p:nvSpPr>
            <p:spPr bwMode="auto">
              <a:xfrm>
                <a:off x="436" y="3579"/>
                <a:ext cx="17" cy="45"/>
              </a:xfrm>
              <a:custGeom>
                <a:avLst/>
                <a:gdLst/>
                <a:ahLst/>
                <a:cxnLst>
                  <a:cxn ang="0">
                    <a:pos x="40" y="4"/>
                  </a:cxn>
                  <a:cxn ang="0">
                    <a:pos x="63" y="55"/>
                  </a:cxn>
                  <a:cxn ang="0">
                    <a:pos x="67" y="108"/>
                  </a:cxn>
                  <a:cxn ang="0">
                    <a:pos x="58" y="129"/>
                  </a:cxn>
                  <a:cxn ang="0">
                    <a:pos x="46" y="147"/>
                  </a:cxn>
                  <a:cxn ang="0">
                    <a:pos x="12" y="179"/>
                  </a:cxn>
                  <a:cxn ang="0">
                    <a:pos x="0" y="179"/>
                  </a:cxn>
                  <a:cxn ang="0">
                    <a:pos x="0" y="168"/>
                  </a:cxn>
                  <a:cxn ang="0">
                    <a:pos x="17" y="136"/>
                  </a:cxn>
                  <a:cxn ang="0">
                    <a:pos x="25" y="99"/>
                  </a:cxn>
                  <a:cxn ang="0">
                    <a:pos x="24" y="12"/>
                  </a:cxn>
                  <a:cxn ang="0">
                    <a:pos x="27" y="0"/>
                  </a:cxn>
                  <a:cxn ang="0">
                    <a:pos x="40" y="4"/>
                  </a:cxn>
                  <a:cxn ang="0">
                    <a:pos x="40" y="4"/>
                  </a:cxn>
                </a:cxnLst>
                <a:rect l="0" t="0" r="r" b="b"/>
                <a:pathLst>
                  <a:path w="67" h="179">
                    <a:moveTo>
                      <a:pt x="40" y="4"/>
                    </a:moveTo>
                    <a:lnTo>
                      <a:pt x="63" y="55"/>
                    </a:lnTo>
                    <a:lnTo>
                      <a:pt x="67" y="108"/>
                    </a:lnTo>
                    <a:lnTo>
                      <a:pt x="58" y="129"/>
                    </a:lnTo>
                    <a:lnTo>
                      <a:pt x="46" y="147"/>
                    </a:lnTo>
                    <a:lnTo>
                      <a:pt x="12" y="179"/>
                    </a:lnTo>
                    <a:lnTo>
                      <a:pt x="0" y="179"/>
                    </a:lnTo>
                    <a:lnTo>
                      <a:pt x="0" y="168"/>
                    </a:lnTo>
                    <a:lnTo>
                      <a:pt x="17" y="136"/>
                    </a:lnTo>
                    <a:lnTo>
                      <a:pt x="25" y="99"/>
                    </a:lnTo>
                    <a:lnTo>
                      <a:pt x="24" y="12"/>
                    </a:lnTo>
                    <a:lnTo>
                      <a:pt x="27" y="0"/>
                    </a:lnTo>
                    <a:lnTo>
                      <a:pt x="40" y="4"/>
                    </a:lnTo>
                    <a:lnTo>
                      <a:pt x="40" y="4"/>
                    </a:lnTo>
                    <a:close/>
                  </a:path>
                </a:pathLst>
              </a:custGeom>
              <a:solidFill>
                <a:srgbClr val="000000"/>
              </a:solidFill>
              <a:ln w="9525">
                <a:noFill/>
                <a:round/>
                <a:headEnd/>
                <a:tailEnd/>
              </a:ln>
            </p:spPr>
            <p:txBody>
              <a:bodyPr/>
              <a:lstStyle/>
              <a:p>
                <a:endParaRPr lang="en-US"/>
              </a:p>
            </p:txBody>
          </p:sp>
          <p:sp>
            <p:nvSpPr>
              <p:cNvPr id="11325" name="Freeform 61"/>
              <p:cNvSpPr>
                <a:spLocks/>
              </p:cNvSpPr>
              <p:nvPr/>
            </p:nvSpPr>
            <p:spPr bwMode="auto">
              <a:xfrm>
                <a:off x="440" y="3634"/>
                <a:ext cx="34" cy="74"/>
              </a:xfrm>
              <a:custGeom>
                <a:avLst/>
                <a:gdLst/>
                <a:ahLst/>
                <a:cxnLst>
                  <a:cxn ang="0">
                    <a:pos x="12" y="0"/>
                  </a:cxn>
                  <a:cxn ang="0">
                    <a:pos x="116" y="87"/>
                  </a:cxn>
                  <a:cxn ang="0">
                    <a:pos x="135" y="161"/>
                  </a:cxn>
                  <a:cxn ang="0">
                    <a:pos x="132" y="198"/>
                  </a:cxn>
                  <a:cxn ang="0">
                    <a:pos x="121" y="239"/>
                  </a:cxn>
                  <a:cxn ang="0">
                    <a:pos x="110" y="265"/>
                  </a:cxn>
                  <a:cxn ang="0">
                    <a:pos x="92" y="287"/>
                  </a:cxn>
                  <a:cxn ang="0">
                    <a:pos x="76" y="294"/>
                  </a:cxn>
                  <a:cxn ang="0">
                    <a:pos x="61" y="289"/>
                  </a:cxn>
                  <a:cxn ang="0">
                    <a:pos x="60" y="261"/>
                  </a:cxn>
                  <a:cxn ang="0">
                    <a:pos x="81" y="227"/>
                  </a:cxn>
                  <a:cxn ang="0">
                    <a:pos x="93" y="192"/>
                  </a:cxn>
                  <a:cxn ang="0">
                    <a:pos x="104" y="160"/>
                  </a:cxn>
                  <a:cxn ang="0">
                    <a:pos x="108" y="128"/>
                  </a:cxn>
                  <a:cxn ang="0">
                    <a:pos x="99" y="95"/>
                  </a:cxn>
                  <a:cxn ang="0">
                    <a:pos x="81" y="66"/>
                  </a:cxn>
                  <a:cxn ang="0">
                    <a:pos x="60" y="46"/>
                  </a:cxn>
                  <a:cxn ang="0">
                    <a:pos x="33" y="30"/>
                  </a:cxn>
                  <a:cxn ang="0">
                    <a:pos x="3" y="13"/>
                  </a:cxn>
                  <a:cxn ang="0">
                    <a:pos x="0" y="2"/>
                  </a:cxn>
                  <a:cxn ang="0">
                    <a:pos x="12" y="0"/>
                  </a:cxn>
                  <a:cxn ang="0">
                    <a:pos x="12" y="0"/>
                  </a:cxn>
                </a:cxnLst>
                <a:rect l="0" t="0" r="r" b="b"/>
                <a:pathLst>
                  <a:path w="135" h="294">
                    <a:moveTo>
                      <a:pt x="12" y="0"/>
                    </a:moveTo>
                    <a:lnTo>
                      <a:pt x="116" y="87"/>
                    </a:lnTo>
                    <a:lnTo>
                      <a:pt x="135" y="161"/>
                    </a:lnTo>
                    <a:lnTo>
                      <a:pt x="132" y="198"/>
                    </a:lnTo>
                    <a:lnTo>
                      <a:pt x="121" y="239"/>
                    </a:lnTo>
                    <a:lnTo>
                      <a:pt x="110" y="265"/>
                    </a:lnTo>
                    <a:lnTo>
                      <a:pt x="92" y="287"/>
                    </a:lnTo>
                    <a:lnTo>
                      <a:pt x="76" y="294"/>
                    </a:lnTo>
                    <a:lnTo>
                      <a:pt x="61" y="289"/>
                    </a:lnTo>
                    <a:lnTo>
                      <a:pt x="60" y="261"/>
                    </a:lnTo>
                    <a:lnTo>
                      <a:pt x="81" y="227"/>
                    </a:lnTo>
                    <a:lnTo>
                      <a:pt x="93" y="192"/>
                    </a:lnTo>
                    <a:lnTo>
                      <a:pt x="104" y="160"/>
                    </a:lnTo>
                    <a:lnTo>
                      <a:pt x="108" y="128"/>
                    </a:lnTo>
                    <a:lnTo>
                      <a:pt x="99" y="95"/>
                    </a:lnTo>
                    <a:lnTo>
                      <a:pt x="81" y="66"/>
                    </a:lnTo>
                    <a:lnTo>
                      <a:pt x="60" y="46"/>
                    </a:lnTo>
                    <a:lnTo>
                      <a:pt x="33" y="30"/>
                    </a:lnTo>
                    <a:lnTo>
                      <a:pt x="3" y="13"/>
                    </a:lnTo>
                    <a:lnTo>
                      <a:pt x="0" y="2"/>
                    </a:lnTo>
                    <a:lnTo>
                      <a:pt x="12" y="0"/>
                    </a:lnTo>
                    <a:lnTo>
                      <a:pt x="12" y="0"/>
                    </a:lnTo>
                    <a:close/>
                  </a:path>
                </a:pathLst>
              </a:custGeom>
              <a:solidFill>
                <a:srgbClr val="000000"/>
              </a:solidFill>
              <a:ln w="9525">
                <a:noFill/>
                <a:round/>
                <a:headEnd/>
                <a:tailEnd/>
              </a:ln>
            </p:spPr>
            <p:txBody>
              <a:bodyPr/>
              <a:lstStyle/>
              <a:p>
                <a:endParaRPr lang="en-US"/>
              </a:p>
            </p:txBody>
          </p:sp>
          <p:sp>
            <p:nvSpPr>
              <p:cNvPr id="11326" name="Freeform 62"/>
              <p:cNvSpPr>
                <a:spLocks/>
              </p:cNvSpPr>
              <p:nvPr/>
            </p:nvSpPr>
            <p:spPr bwMode="auto">
              <a:xfrm>
                <a:off x="437" y="3644"/>
                <a:ext cx="16" cy="37"/>
              </a:xfrm>
              <a:custGeom>
                <a:avLst/>
                <a:gdLst/>
                <a:ahLst/>
                <a:cxnLst>
                  <a:cxn ang="0">
                    <a:pos x="16" y="2"/>
                  </a:cxn>
                  <a:cxn ang="0">
                    <a:pos x="63" y="108"/>
                  </a:cxn>
                  <a:cxn ang="0">
                    <a:pos x="49" y="127"/>
                  </a:cxn>
                  <a:cxn ang="0">
                    <a:pos x="35" y="145"/>
                  </a:cxn>
                  <a:cxn ang="0">
                    <a:pos x="24" y="150"/>
                  </a:cxn>
                  <a:cxn ang="0">
                    <a:pos x="19" y="139"/>
                  </a:cxn>
                  <a:cxn ang="0">
                    <a:pos x="26" y="101"/>
                  </a:cxn>
                  <a:cxn ang="0">
                    <a:pos x="20" y="54"/>
                  </a:cxn>
                  <a:cxn ang="0">
                    <a:pos x="0" y="11"/>
                  </a:cxn>
                  <a:cxn ang="0">
                    <a:pos x="5" y="0"/>
                  </a:cxn>
                  <a:cxn ang="0">
                    <a:pos x="16" y="2"/>
                  </a:cxn>
                  <a:cxn ang="0">
                    <a:pos x="16" y="2"/>
                  </a:cxn>
                </a:cxnLst>
                <a:rect l="0" t="0" r="r" b="b"/>
                <a:pathLst>
                  <a:path w="63" h="150">
                    <a:moveTo>
                      <a:pt x="16" y="2"/>
                    </a:moveTo>
                    <a:lnTo>
                      <a:pt x="63" y="108"/>
                    </a:lnTo>
                    <a:lnTo>
                      <a:pt x="49" y="127"/>
                    </a:lnTo>
                    <a:lnTo>
                      <a:pt x="35" y="145"/>
                    </a:lnTo>
                    <a:lnTo>
                      <a:pt x="24" y="150"/>
                    </a:lnTo>
                    <a:lnTo>
                      <a:pt x="19" y="139"/>
                    </a:lnTo>
                    <a:lnTo>
                      <a:pt x="26" y="101"/>
                    </a:lnTo>
                    <a:lnTo>
                      <a:pt x="20" y="54"/>
                    </a:lnTo>
                    <a:lnTo>
                      <a:pt x="0" y="11"/>
                    </a:lnTo>
                    <a:lnTo>
                      <a:pt x="5" y="0"/>
                    </a:lnTo>
                    <a:lnTo>
                      <a:pt x="16" y="2"/>
                    </a:lnTo>
                    <a:lnTo>
                      <a:pt x="16" y="2"/>
                    </a:lnTo>
                    <a:close/>
                  </a:path>
                </a:pathLst>
              </a:custGeom>
              <a:solidFill>
                <a:srgbClr val="000000"/>
              </a:solidFill>
              <a:ln w="9525">
                <a:noFill/>
                <a:round/>
                <a:headEnd/>
                <a:tailEnd/>
              </a:ln>
            </p:spPr>
            <p:txBody>
              <a:bodyPr/>
              <a:lstStyle/>
              <a:p>
                <a:endParaRPr lang="en-US"/>
              </a:p>
            </p:txBody>
          </p:sp>
          <p:sp>
            <p:nvSpPr>
              <p:cNvPr id="11327" name="Freeform 63"/>
              <p:cNvSpPr>
                <a:spLocks/>
              </p:cNvSpPr>
              <p:nvPr/>
            </p:nvSpPr>
            <p:spPr bwMode="auto">
              <a:xfrm>
                <a:off x="384" y="3703"/>
                <a:ext cx="85" cy="72"/>
              </a:xfrm>
              <a:custGeom>
                <a:avLst/>
                <a:gdLst/>
                <a:ahLst/>
                <a:cxnLst>
                  <a:cxn ang="0">
                    <a:pos x="276" y="0"/>
                  </a:cxn>
                  <a:cxn ang="0">
                    <a:pos x="310" y="25"/>
                  </a:cxn>
                  <a:cxn ang="0">
                    <a:pos x="331" y="56"/>
                  </a:cxn>
                  <a:cxn ang="0">
                    <a:pos x="339" y="135"/>
                  </a:cxn>
                  <a:cxn ang="0">
                    <a:pos x="323" y="168"/>
                  </a:cxn>
                  <a:cxn ang="0">
                    <a:pos x="302" y="193"/>
                  </a:cxn>
                  <a:cxn ang="0">
                    <a:pos x="284" y="218"/>
                  </a:cxn>
                  <a:cxn ang="0">
                    <a:pos x="259" y="241"/>
                  </a:cxn>
                  <a:cxn ang="0">
                    <a:pos x="233" y="263"/>
                  </a:cxn>
                  <a:cxn ang="0">
                    <a:pos x="206" y="278"/>
                  </a:cxn>
                  <a:cxn ang="0">
                    <a:pos x="145" y="289"/>
                  </a:cxn>
                  <a:cxn ang="0">
                    <a:pos x="7" y="279"/>
                  </a:cxn>
                  <a:cxn ang="0">
                    <a:pos x="0" y="269"/>
                  </a:cxn>
                  <a:cxn ang="0">
                    <a:pos x="8" y="262"/>
                  </a:cxn>
                  <a:cxn ang="0">
                    <a:pos x="128" y="262"/>
                  </a:cxn>
                  <a:cxn ang="0">
                    <a:pos x="180" y="246"/>
                  </a:cxn>
                  <a:cxn ang="0">
                    <a:pos x="226" y="211"/>
                  </a:cxn>
                  <a:cxn ang="0">
                    <a:pos x="253" y="193"/>
                  </a:cxn>
                  <a:cxn ang="0">
                    <a:pos x="284" y="148"/>
                  </a:cxn>
                  <a:cxn ang="0">
                    <a:pos x="296" y="121"/>
                  </a:cxn>
                  <a:cxn ang="0">
                    <a:pos x="298" y="62"/>
                  </a:cxn>
                  <a:cxn ang="0">
                    <a:pos x="289" y="37"/>
                  </a:cxn>
                  <a:cxn ang="0">
                    <a:pos x="265" y="19"/>
                  </a:cxn>
                  <a:cxn ang="0">
                    <a:pos x="261" y="4"/>
                  </a:cxn>
                  <a:cxn ang="0">
                    <a:pos x="276" y="0"/>
                  </a:cxn>
                  <a:cxn ang="0">
                    <a:pos x="276" y="0"/>
                  </a:cxn>
                </a:cxnLst>
                <a:rect l="0" t="0" r="r" b="b"/>
                <a:pathLst>
                  <a:path w="339" h="289">
                    <a:moveTo>
                      <a:pt x="276" y="0"/>
                    </a:moveTo>
                    <a:lnTo>
                      <a:pt x="310" y="25"/>
                    </a:lnTo>
                    <a:lnTo>
                      <a:pt x="331" y="56"/>
                    </a:lnTo>
                    <a:lnTo>
                      <a:pt x="339" y="135"/>
                    </a:lnTo>
                    <a:lnTo>
                      <a:pt x="323" y="168"/>
                    </a:lnTo>
                    <a:lnTo>
                      <a:pt x="302" y="193"/>
                    </a:lnTo>
                    <a:lnTo>
                      <a:pt x="284" y="218"/>
                    </a:lnTo>
                    <a:lnTo>
                      <a:pt x="259" y="241"/>
                    </a:lnTo>
                    <a:lnTo>
                      <a:pt x="233" y="263"/>
                    </a:lnTo>
                    <a:lnTo>
                      <a:pt x="206" y="278"/>
                    </a:lnTo>
                    <a:lnTo>
                      <a:pt x="145" y="289"/>
                    </a:lnTo>
                    <a:lnTo>
                      <a:pt x="7" y="279"/>
                    </a:lnTo>
                    <a:lnTo>
                      <a:pt x="0" y="269"/>
                    </a:lnTo>
                    <a:lnTo>
                      <a:pt x="8" y="262"/>
                    </a:lnTo>
                    <a:lnTo>
                      <a:pt x="128" y="262"/>
                    </a:lnTo>
                    <a:lnTo>
                      <a:pt x="180" y="246"/>
                    </a:lnTo>
                    <a:lnTo>
                      <a:pt x="226" y="211"/>
                    </a:lnTo>
                    <a:lnTo>
                      <a:pt x="253" y="193"/>
                    </a:lnTo>
                    <a:lnTo>
                      <a:pt x="284" y="148"/>
                    </a:lnTo>
                    <a:lnTo>
                      <a:pt x="296" y="121"/>
                    </a:lnTo>
                    <a:lnTo>
                      <a:pt x="298" y="62"/>
                    </a:lnTo>
                    <a:lnTo>
                      <a:pt x="289" y="37"/>
                    </a:lnTo>
                    <a:lnTo>
                      <a:pt x="265" y="19"/>
                    </a:lnTo>
                    <a:lnTo>
                      <a:pt x="261" y="4"/>
                    </a:lnTo>
                    <a:lnTo>
                      <a:pt x="276" y="0"/>
                    </a:lnTo>
                    <a:lnTo>
                      <a:pt x="276" y="0"/>
                    </a:lnTo>
                    <a:close/>
                  </a:path>
                </a:pathLst>
              </a:custGeom>
              <a:solidFill>
                <a:srgbClr val="000000"/>
              </a:solidFill>
              <a:ln w="9525">
                <a:noFill/>
                <a:round/>
                <a:headEnd/>
                <a:tailEnd/>
              </a:ln>
            </p:spPr>
            <p:txBody>
              <a:bodyPr/>
              <a:lstStyle/>
              <a:p>
                <a:endParaRPr lang="en-US"/>
              </a:p>
            </p:txBody>
          </p:sp>
          <p:sp>
            <p:nvSpPr>
              <p:cNvPr id="11328" name="Freeform 64"/>
              <p:cNvSpPr>
                <a:spLocks/>
              </p:cNvSpPr>
              <p:nvPr/>
            </p:nvSpPr>
            <p:spPr bwMode="auto">
              <a:xfrm>
                <a:off x="164" y="3712"/>
                <a:ext cx="150" cy="196"/>
              </a:xfrm>
              <a:custGeom>
                <a:avLst/>
                <a:gdLst/>
                <a:ahLst/>
                <a:cxnLst>
                  <a:cxn ang="0">
                    <a:pos x="182" y="21"/>
                  </a:cxn>
                  <a:cxn ang="0">
                    <a:pos x="85" y="79"/>
                  </a:cxn>
                  <a:cxn ang="0">
                    <a:pos x="45" y="169"/>
                  </a:cxn>
                  <a:cxn ang="0">
                    <a:pos x="32" y="280"/>
                  </a:cxn>
                  <a:cxn ang="0">
                    <a:pos x="60" y="385"/>
                  </a:cxn>
                  <a:cxn ang="0">
                    <a:pos x="143" y="492"/>
                  </a:cxn>
                  <a:cxn ang="0">
                    <a:pos x="273" y="563"/>
                  </a:cxn>
                  <a:cxn ang="0">
                    <a:pos x="381" y="581"/>
                  </a:cxn>
                  <a:cxn ang="0">
                    <a:pos x="448" y="567"/>
                  </a:cxn>
                  <a:cxn ang="0">
                    <a:pos x="507" y="502"/>
                  </a:cxn>
                  <a:cxn ang="0">
                    <a:pos x="589" y="452"/>
                  </a:cxn>
                  <a:cxn ang="0">
                    <a:pos x="600" y="510"/>
                  </a:cxn>
                  <a:cxn ang="0">
                    <a:pos x="560" y="608"/>
                  </a:cxn>
                  <a:cxn ang="0">
                    <a:pos x="521" y="689"/>
                  </a:cxn>
                  <a:cxn ang="0">
                    <a:pos x="337" y="783"/>
                  </a:cxn>
                  <a:cxn ang="0">
                    <a:pos x="297" y="766"/>
                  </a:cxn>
                  <a:cxn ang="0">
                    <a:pos x="405" y="665"/>
                  </a:cxn>
                  <a:cxn ang="0">
                    <a:pos x="376" y="621"/>
                  </a:cxn>
                  <a:cxn ang="0">
                    <a:pos x="247" y="610"/>
                  </a:cxn>
                  <a:cxn ang="0">
                    <a:pos x="124" y="531"/>
                  </a:cxn>
                  <a:cxn ang="0">
                    <a:pos x="42" y="441"/>
                  </a:cxn>
                  <a:cxn ang="0">
                    <a:pos x="0" y="291"/>
                  </a:cxn>
                  <a:cxn ang="0">
                    <a:pos x="2" y="161"/>
                  </a:cxn>
                  <a:cxn ang="0">
                    <a:pos x="39" y="54"/>
                  </a:cxn>
                  <a:cxn ang="0">
                    <a:pos x="85" y="11"/>
                  </a:cxn>
                  <a:cxn ang="0">
                    <a:pos x="139" y="0"/>
                  </a:cxn>
                  <a:cxn ang="0">
                    <a:pos x="182" y="21"/>
                  </a:cxn>
                  <a:cxn ang="0">
                    <a:pos x="182" y="21"/>
                  </a:cxn>
                </a:cxnLst>
                <a:rect l="0" t="0" r="r" b="b"/>
                <a:pathLst>
                  <a:path w="600" h="783">
                    <a:moveTo>
                      <a:pt x="182" y="21"/>
                    </a:moveTo>
                    <a:lnTo>
                      <a:pt x="85" y="79"/>
                    </a:lnTo>
                    <a:lnTo>
                      <a:pt x="45" y="169"/>
                    </a:lnTo>
                    <a:lnTo>
                      <a:pt x="32" y="280"/>
                    </a:lnTo>
                    <a:lnTo>
                      <a:pt x="60" y="385"/>
                    </a:lnTo>
                    <a:lnTo>
                      <a:pt x="143" y="492"/>
                    </a:lnTo>
                    <a:lnTo>
                      <a:pt x="273" y="563"/>
                    </a:lnTo>
                    <a:lnTo>
                      <a:pt x="381" y="581"/>
                    </a:lnTo>
                    <a:lnTo>
                      <a:pt x="448" y="567"/>
                    </a:lnTo>
                    <a:lnTo>
                      <a:pt x="507" y="502"/>
                    </a:lnTo>
                    <a:lnTo>
                      <a:pt x="589" y="452"/>
                    </a:lnTo>
                    <a:lnTo>
                      <a:pt x="600" y="510"/>
                    </a:lnTo>
                    <a:lnTo>
                      <a:pt x="560" y="608"/>
                    </a:lnTo>
                    <a:lnTo>
                      <a:pt x="521" y="689"/>
                    </a:lnTo>
                    <a:lnTo>
                      <a:pt x="337" y="783"/>
                    </a:lnTo>
                    <a:lnTo>
                      <a:pt x="297" y="766"/>
                    </a:lnTo>
                    <a:lnTo>
                      <a:pt x="405" y="665"/>
                    </a:lnTo>
                    <a:lnTo>
                      <a:pt x="376" y="621"/>
                    </a:lnTo>
                    <a:lnTo>
                      <a:pt x="247" y="610"/>
                    </a:lnTo>
                    <a:lnTo>
                      <a:pt x="124" y="531"/>
                    </a:lnTo>
                    <a:lnTo>
                      <a:pt x="42" y="441"/>
                    </a:lnTo>
                    <a:lnTo>
                      <a:pt x="0" y="291"/>
                    </a:lnTo>
                    <a:lnTo>
                      <a:pt x="2" y="161"/>
                    </a:lnTo>
                    <a:lnTo>
                      <a:pt x="39" y="54"/>
                    </a:lnTo>
                    <a:lnTo>
                      <a:pt x="85" y="11"/>
                    </a:lnTo>
                    <a:lnTo>
                      <a:pt x="139" y="0"/>
                    </a:lnTo>
                    <a:lnTo>
                      <a:pt x="182" y="21"/>
                    </a:lnTo>
                    <a:lnTo>
                      <a:pt x="182" y="21"/>
                    </a:lnTo>
                    <a:close/>
                  </a:path>
                </a:pathLst>
              </a:custGeom>
              <a:solidFill>
                <a:srgbClr val="000000"/>
              </a:solidFill>
              <a:ln w="9525">
                <a:noFill/>
                <a:round/>
                <a:headEnd/>
                <a:tailEnd/>
              </a:ln>
            </p:spPr>
            <p:txBody>
              <a:bodyPr/>
              <a:lstStyle/>
              <a:p>
                <a:endParaRPr lang="en-US"/>
              </a:p>
            </p:txBody>
          </p:sp>
          <p:sp>
            <p:nvSpPr>
              <p:cNvPr id="11329" name="Freeform 65"/>
              <p:cNvSpPr>
                <a:spLocks/>
              </p:cNvSpPr>
              <p:nvPr/>
            </p:nvSpPr>
            <p:spPr bwMode="auto">
              <a:xfrm>
                <a:off x="112" y="3706"/>
                <a:ext cx="173" cy="252"/>
              </a:xfrm>
              <a:custGeom>
                <a:avLst/>
                <a:gdLst/>
                <a:ahLst/>
                <a:cxnLst>
                  <a:cxn ang="0">
                    <a:pos x="301" y="14"/>
                  </a:cxn>
                  <a:cxn ang="0">
                    <a:pos x="208" y="38"/>
                  </a:cxn>
                  <a:cxn ang="0">
                    <a:pos x="179" y="0"/>
                  </a:cxn>
                  <a:cxn ang="0">
                    <a:pos x="115" y="2"/>
                  </a:cxn>
                  <a:cxn ang="0">
                    <a:pos x="0" y="43"/>
                  </a:cxn>
                  <a:cxn ang="0">
                    <a:pos x="87" y="49"/>
                  </a:cxn>
                  <a:cxn ang="0">
                    <a:pos x="72" y="104"/>
                  </a:cxn>
                  <a:cxn ang="0">
                    <a:pos x="47" y="218"/>
                  </a:cxn>
                  <a:cxn ang="0">
                    <a:pos x="58" y="333"/>
                  </a:cxn>
                  <a:cxn ang="0">
                    <a:pos x="50" y="481"/>
                  </a:cxn>
                  <a:cxn ang="0">
                    <a:pos x="83" y="592"/>
                  </a:cxn>
                  <a:cxn ang="0">
                    <a:pos x="119" y="675"/>
                  </a:cxn>
                  <a:cxn ang="0">
                    <a:pos x="179" y="748"/>
                  </a:cxn>
                  <a:cxn ang="0">
                    <a:pos x="230" y="834"/>
                  </a:cxn>
                  <a:cxn ang="0">
                    <a:pos x="337" y="898"/>
                  </a:cxn>
                  <a:cxn ang="0">
                    <a:pos x="435" y="930"/>
                  </a:cxn>
                  <a:cxn ang="0">
                    <a:pos x="542" y="930"/>
                  </a:cxn>
                  <a:cxn ang="0">
                    <a:pos x="503" y="1005"/>
                  </a:cxn>
                  <a:cxn ang="0">
                    <a:pos x="651" y="930"/>
                  </a:cxn>
                  <a:cxn ang="0">
                    <a:pos x="690" y="847"/>
                  </a:cxn>
                  <a:cxn ang="0">
                    <a:pos x="664" y="722"/>
                  </a:cxn>
                  <a:cxn ang="0">
                    <a:pos x="636" y="736"/>
                  </a:cxn>
                  <a:cxn ang="0">
                    <a:pos x="640" y="826"/>
                  </a:cxn>
                  <a:cxn ang="0">
                    <a:pos x="578" y="866"/>
                  </a:cxn>
                  <a:cxn ang="0">
                    <a:pos x="414" y="855"/>
                  </a:cxn>
                  <a:cxn ang="0">
                    <a:pos x="284" y="772"/>
                  </a:cxn>
                  <a:cxn ang="0">
                    <a:pos x="222" y="675"/>
                  </a:cxn>
                  <a:cxn ang="0">
                    <a:pos x="132" y="560"/>
                  </a:cxn>
                  <a:cxn ang="0">
                    <a:pos x="100" y="252"/>
                  </a:cxn>
                  <a:cxn ang="0">
                    <a:pos x="132" y="179"/>
                  </a:cxn>
                  <a:cxn ang="0">
                    <a:pos x="190" y="92"/>
                  </a:cxn>
                  <a:cxn ang="0">
                    <a:pos x="211" y="72"/>
                  </a:cxn>
                  <a:cxn ang="0">
                    <a:pos x="301" y="14"/>
                  </a:cxn>
                  <a:cxn ang="0">
                    <a:pos x="301" y="14"/>
                  </a:cxn>
                </a:cxnLst>
                <a:rect l="0" t="0" r="r" b="b"/>
                <a:pathLst>
                  <a:path w="690" h="1005">
                    <a:moveTo>
                      <a:pt x="301" y="14"/>
                    </a:moveTo>
                    <a:lnTo>
                      <a:pt x="208" y="38"/>
                    </a:lnTo>
                    <a:lnTo>
                      <a:pt x="179" y="0"/>
                    </a:lnTo>
                    <a:lnTo>
                      <a:pt x="115" y="2"/>
                    </a:lnTo>
                    <a:lnTo>
                      <a:pt x="0" y="43"/>
                    </a:lnTo>
                    <a:lnTo>
                      <a:pt x="87" y="49"/>
                    </a:lnTo>
                    <a:lnTo>
                      <a:pt x="72" y="104"/>
                    </a:lnTo>
                    <a:lnTo>
                      <a:pt x="47" y="218"/>
                    </a:lnTo>
                    <a:lnTo>
                      <a:pt x="58" y="333"/>
                    </a:lnTo>
                    <a:lnTo>
                      <a:pt x="50" y="481"/>
                    </a:lnTo>
                    <a:lnTo>
                      <a:pt x="83" y="592"/>
                    </a:lnTo>
                    <a:lnTo>
                      <a:pt x="119" y="675"/>
                    </a:lnTo>
                    <a:lnTo>
                      <a:pt x="179" y="748"/>
                    </a:lnTo>
                    <a:lnTo>
                      <a:pt x="230" y="834"/>
                    </a:lnTo>
                    <a:lnTo>
                      <a:pt x="337" y="898"/>
                    </a:lnTo>
                    <a:lnTo>
                      <a:pt x="435" y="930"/>
                    </a:lnTo>
                    <a:lnTo>
                      <a:pt x="542" y="930"/>
                    </a:lnTo>
                    <a:lnTo>
                      <a:pt x="503" y="1005"/>
                    </a:lnTo>
                    <a:lnTo>
                      <a:pt x="651" y="930"/>
                    </a:lnTo>
                    <a:lnTo>
                      <a:pt x="690" y="847"/>
                    </a:lnTo>
                    <a:lnTo>
                      <a:pt x="664" y="722"/>
                    </a:lnTo>
                    <a:lnTo>
                      <a:pt x="636" y="736"/>
                    </a:lnTo>
                    <a:lnTo>
                      <a:pt x="640" y="826"/>
                    </a:lnTo>
                    <a:lnTo>
                      <a:pt x="578" y="866"/>
                    </a:lnTo>
                    <a:lnTo>
                      <a:pt x="414" y="855"/>
                    </a:lnTo>
                    <a:lnTo>
                      <a:pt x="284" y="772"/>
                    </a:lnTo>
                    <a:lnTo>
                      <a:pt x="222" y="675"/>
                    </a:lnTo>
                    <a:lnTo>
                      <a:pt x="132" y="560"/>
                    </a:lnTo>
                    <a:lnTo>
                      <a:pt x="100" y="252"/>
                    </a:lnTo>
                    <a:lnTo>
                      <a:pt x="132" y="179"/>
                    </a:lnTo>
                    <a:lnTo>
                      <a:pt x="190" y="92"/>
                    </a:lnTo>
                    <a:lnTo>
                      <a:pt x="211" y="72"/>
                    </a:lnTo>
                    <a:lnTo>
                      <a:pt x="301" y="14"/>
                    </a:lnTo>
                    <a:lnTo>
                      <a:pt x="301" y="14"/>
                    </a:lnTo>
                    <a:close/>
                  </a:path>
                </a:pathLst>
              </a:custGeom>
              <a:solidFill>
                <a:srgbClr val="000000"/>
              </a:solidFill>
              <a:ln w="9525">
                <a:noFill/>
                <a:round/>
                <a:headEnd/>
                <a:tailEnd/>
              </a:ln>
            </p:spPr>
            <p:txBody>
              <a:bodyPr/>
              <a:lstStyle/>
              <a:p>
                <a:endParaRPr lang="en-US"/>
              </a:p>
            </p:txBody>
          </p:sp>
        </p:grpSp>
        <p:sp>
          <p:nvSpPr>
            <p:cNvPr id="11330" name="Text Box 66"/>
            <p:cNvSpPr txBox="1">
              <a:spLocks noChangeArrowheads="1"/>
            </p:cNvSpPr>
            <p:nvPr/>
          </p:nvSpPr>
          <p:spPr bwMode="auto">
            <a:xfrm>
              <a:off x="1067" y="2515"/>
              <a:ext cx="413" cy="174"/>
            </a:xfrm>
            <a:prstGeom prst="rect">
              <a:avLst/>
            </a:prstGeom>
            <a:noFill/>
            <a:ln w="9525">
              <a:noFill/>
              <a:miter lim="800000"/>
              <a:headEnd/>
              <a:tailEnd/>
            </a:ln>
            <a:effectLst/>
          </p:spPr>
          <p:txBody>
            <a:bodyPr wrap="none">
              <a:spAutoFit/>
            </a:bodyPr>
            <a:lstStyle/>
            <a:p>
              <a:r>
                <a:rPr lang="en-US" sz="1200" dirty="0">
                  <a:solidFill>
                    <a:schemeClr val="bg1"/>
                  </a:solidFill>
                </a:rPr>
                <a:t>Defects</a:t>
              </a:r>
            </a:p>
          </p:txBody>
        </p:sp>
        <p:sp>
          <p:nvSpPr>
            <p:cNvPr id="11331" name="Text Box 67"/>
            <p:cNvSpPr txBox="1">
              <a:spLocks noChangeArrowheads="1"/>
            </p:cNvSpPr>
            <p:nvPr/>
          </p:nvSpPr>
          <p:spPr bwMode="auto">
            <a:xfrm>
              <a:off x="1022" y="2832"/>
              <a:ext cx="534" cy="291"/>
            </a:xfrm>
            <a:prstGeom prst="rect">
              <a:avLst/>
            </a:prstGeom>
            <a:noFill/>
            <a:ln w="9525">
              <a:noFill/>
              <a:miter lim="800000"/>
              <a:headEnd/>
              <a:tailEnd/>
            </a:ln>
            <a:effectLst/>
          </p:spPr>
          <p:txBody>
            <a:bodyPr wrap="none">
              <a:spAutoFit/>
            </a:bodyPr>
            <a:lstStyle/>
            <a:p>
              <a:pPr algn="r"/>
              <a:r>
                <a:rPr lang="en-US" sz="1200" dirty="0">
                  <a:solidFill>
                    <a:schemeClr val="bg1"/>
                  </a:solidFill>
                </a:rPr>
                <a:t>100% path</a:t>
              </a:r>
            </a:p>
            <a:p>
              <a:pPr algn="r"/>
              <a:r>
                <a:rPr lang="en-US" sz="1200" dirty="0">
                  <a:solidFill>
                    <a:schemeClr val="bg1"/>
                  </a:solidFill>
                </a:rPr>
                <a:t>coverage</a:t>
              </a:r>
            </a:p>
          </p:txBody>
        </p:sp>
        <p:pic>
          <p:nvPicPr>
            <p:cNvPr id="11332" name="Picture 68" descr="The SLAM Project Logo"/>
            <p:cNvPicPr>
              <a:picLocks noChangeAspect="1" noChangeArrowheads="1"/>
            </p:cNvPicPr>
            <p:nvPr/>
          </p:nvPicPr>
          <p:blipFill>
            <a:blip r:embed="rId6" cstate="print"/>
            <a:srcRect/>
            <a:stretch>
              <a:fillRect/>
            </a:stretch>
          </p:blipFill>
          <p:spPr bwMode="auto">
            <a:xfrm>
              <a:off x="2456" y="2544"/>
              <a:ext cx="816" cy="369"/>
            </a:xfrm>
            <a:prstGeom prst="rect">
              <a:avLst/>
            </a:prstGeom>
            <a:noFill/>
            <a:ln w="9525">
              <a:solidFill>
                <a:schemeClr val="tx1"/>
              </a:solidFill>
              <a:miter lim="800000"/>
              <a:headEnd/>
              <a:tailEnd/>
            </a:ln>
          </p:spPr>
        </p:pic>
      </p:grpSp>
      <p:sp>
        <p:nvSpPr>
          <p:cNvPr id="11333" name="Line 69"/>
          <p:cNvSpPr>
            <a:spLocks noChangeShapeType="1"/>
          </p:cNvSpPr>
          <p:nvPr/>
        </p:nvSpPr>
        <p:spPr bwMode="auto">
          <a:xfrm>
            <a:off x="5638800" y="1295400"/>
            <a:ext cx="1828800" cy="1219200"/>
          </a:xfrm>
          <a:prstGeom prst="line">
            <a:avLst/>
          </a:prstGeom>
          <a:noFill/>
          <a:ln w="9525">
            <a:solidFill>
              <a:schemeClr val="bg1"/>
            </a:solidFill>
            <a:round/>
            <a:headEnd/>
            <a:tailEnd type="triangle" w="lg" len="lg"/>
          </a:ln>
          <a:effectLst/>
        </p:spPr>
        <p:txBody>
          <a:bodyPr/>
          <a:lstStyle/>
          <a:p>
            <a:endParaRPr lang="en-US"/>
          </a:p>
        </p:txBody>
      </p:sp>
      <p:sp>
        <p:nvSpPr>
          <p:cNvPr id="11334" name="Line 70"/>
          <p:cNvSpPr>
            <a:spLocks noChangeShapeType="1"/>
          </p:cNvSpPr>
          <p:nvPr/>
        </p:nvSpPr>
        <p:spPr bwMode="auto">
          <a:xfrm flipH="1">
            <a:off x="1752600" y="1295400"/>
            <a:ext cx="1828800" cy="1219200"/>
          </a:xfrm>
          <a:prstGeom prst="line">
            <a:avLst/>
          </a:prstGeom>
          <a:noFill/>
          <a:ln w="9525">
            <a:solidFill>
              <a:schemeClr val="bg1"/>
            </a:solidFill>
            <a:round/>
            <a:headEnd/>
            <a:tailEnd type="triangle" w="lg" len="lg"/>
          </a:ln>
          <a:effectLst/>
        </p:spPr>
        <p:txBody>
          <a:bodyPr/>
          <a:lstStyle/>
          <a:p>
            <a:endParaRPr lang="en-US" dirty="0"/>
          </a:p>
        </p:txBody>
      </p:sp>
      <p:sp>
        <p:nvSpPr>
          <p:cNvPr id="11335" name="Text Box 71"/>
          <p:cNvSpPr txBox="1">
            <a:spLocks noChangeArrowheads="1"/>
          </p:cNvSpPr>
          <p:nvPr/>
        </p:nvSpPr>
        <p:spPr bwMode="auto">
          <a:xfrm>
            <a:off x="4173016" y="1752600"/>
            <a:ext cx="915442" cy="461665"/>
          </a:xfrm>
          <a:prstGeom prst="rect">
            <a:avLst/>
          </a:prstGeom>
          <a:solidFill>
            <a:schemeClr val="bg1"/>
          </a:solidFill>
          <a:ln w="9525" algn="ctr">
            <a:noFill/>
            <a:miter lim="800000"/>
            <a:headEnd/>
            <a:tailEnd/>
          </a:ln>
          <a:effectLst/>
        </p:spPr>
        <p:txBody>
          <a:bodyPr wrap="none">
            <a:spAutoFit/>
          </a:bodyPr>
          <a:lstStyle/>
          <a:p>
            <a:pPr algn="ctr" eaLnBrk="0" hangingPunct="0"/>
            <a:r>
              <a:rPr lang="en-US" sz="2400" dirty="0">
                <a:latin typeface="Tahoma" pitchFamily="34" charset="0"/>
              </a:rPr>
              <a:t>Rules</a:t>
            </a:r>
          </a:p>
        </p:txBody>
      </p:sp>
      <p:sp>
        <p:nvSpPr>
          <p:cNvPr id="11336" name="Rectangle 72"/>
          <p:cNvSpPr>
            <a:spLocks noChangeArrowheads="1"/>
          </p:cNvSpPr>
          <p:nvPr/>
        </p:nvSpPr>
        <p:spPr bwMode="auto">
          <a:xfrm>
            <a:off x="3461240" y="2590800"/>
            <a:ext cx="2773901" cy="461665"/>
          </a:xfrm>
          <a:prstGeom prst="rect">
            <a:avLst/>
          </a:prstGeom>
          <a:noFill/>
          <a:ln w="9525">
            <a:noFill/>
            <a:miter lim="800000"/>
            <a:headEnd/>
            <a:tailEnd/>
          </a:ln>
          <a:effectLst/>
        </p:spPr>
        <p:txBody>
          <a:bodyPr wrap="none">
            <a:spAutoFit/>
          </a:bodyPr>
          <a:lstStyle/>
          <a:p>
            <a:r>
              <a:rPr lang="en-US" sz="2400" u="sng" dirty="0">
                <a:effectLst>
                  <a:outerShdw blurRad="38100" dist="38100" dir="2700000" algn="tl">
                    <a:srgbClr val="C0C0C0"/>
                  </a:outerShdw>
                </a:effectLst>
              </a:rPr>
              <a:t>Static Driver Verifier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5254625" y="3130550"/>
            <a:ext cx="2701925" cy="709613"/>
          </a:xfrm>
          <a:prstGeom prst="rect">
            <a:avLst/>
          </a:prstGeom>
          <a:noFill/>
          <a:ln w="38100">
            <a:solidFill>
              <a:srgbClr val="333399"/>
            </a:solidFill>
            <a:miter lim="800000"/>
            <a:headEnd/>
            <a:tailEnd/>
          </a:ln>
        </p:spPr>
        <p:txBody>
          <a:bodyPr anchor="ctr">
            <a:spAutoFit/>
          </a:bodyPr>
          <a:lstStyle/>
          <a:p>
            <a:pPr algn="ctr"/>
            <a:r>
              <a:rPr lang="en-US" sz="2000">
                <a:solidFill>
                  <a:srgbClr val="003399"/>
                </a:solidFill>
                <a:latin typeface="Lucida Sans Unicode" pitchFamily="34" charset="0"/>
              </a:rPr>
              <a:t>Q2: </a:t>
            </a:r>
            <a:r>
              <a:rPr lang="en-US" b="1">
                <a:solidFill>
                  <a:schemeClr val="accent2"/>
                </a:solidFill>
                <a:latin typeface="Lucida Sans Unicode" pitchFamily="34" charset="0"/>
              </a:rPr>
              <a:t>Where</a:t>
            </a:r>
            <a:r>
              <a:rPr lang="en-US">
                <a:solidFill>
                  <a:srgbClr val="003399"/>
                </a:solidFill>
                <a:latin typeface="Lucida Sans Unicode" pitchFamily="34" charset="0"/>
              </a:rPr>
              <a:t>  </a:t>
            </a:r>
            <a:r>
              <a:rPr lang="en-US" b="1">
                <a:solidFill>
                  <a:srgbClr val="003399"/>
                </a:solidFill>
                <a:latin typeface="Lucida Sans Unicode" pitchFamily="34" charset="0"/>
              </a:rPr>
              <a:t>are preds required   ?</a:t>
            </a:r>
            <a:endParaRPr lang="en-US" sz="800" b="1">
              <a:solidFill>
                <a:srgbClr val="003399"/>
              </a:solidFill>
              <a:latin typeface="Lucida Sans Unicode" pitchFamily="34" charset="0"/>
            </a:endParaRPr>
          </a:p>
        </p:txBody>
      </p:sp>
      <p:sp>
        <p:nvSpPr>
          <p:cNvPr id="35843" name="Rectangle 3"/>
          <p:cNvSpPr>
            <a:spLocks noChangeArrowheads="1"/>
          </p:cNvSpPr>
          <p:nvPr/>
        </p:nvSpPr>
        <p:spPr bwMode="auto">
          <a:xfrm>
            <a:off x="5235575" y="2357438"/>
            <a:ext cx="2709863" cy="709612"/>
          </a:xfrm>
          <a:prstGeom prst="rect">
            <a:avLst/>
          </a:prstGeom>
          <a:noFill/>
          <a:ln w="38100">
            <a:solidFill>
              <a:srgbClr val="333399"/>
            </a:solidFill>
            <a:miter lim="800000"/>
            <a:headEnd/>
            <a:tailEnd/>
          </a:ln>
        </p:spPr>
        <p:txBody>
          <a:bodyPr anchor="ctr">
            <a:spAutoFit/>
          </a:bodyPr>
          <a:lstStyle/>
          <a:p>
            <a:pPr algn="ctr"/>
            <a:r>
              <a:rPr lang="en-US" sz="2000">
                <a:solidFill>
                  <a:srgbClr val="003399"/>
                </a:solidFill>
                <a:latin typeface="Lucida Sans Unicode" pitchFamily="34" charset="0"/>
              </a:rPr>
              <a:t>Q1: </a:t>
            </a:r>
            <a:r>
              <a:rPr lang="en-US" b="1">
                <a:solidFill>
                  <a:schemeClr val="accent2"/>
                </a:solidFill>
                <a:latin typeface="Lucida Sans Unicode" pitchFamily="34" charset="0"/>
              </a:rPr>
              <a:t>What predicates</a:t>
            </a:r>
            <a:r>
              <a:rPr lang="en-US" b="1">
                <a:solidFill>
                  <a:srgbClr val="ADB2F1"/>
                </a:solidFill>
                <a:latin typeface="Lucida Sans Unicode" pitchFamily="34" charset="0"/>
              </a:rPr>
              <a:t>         </a:t>
            </a:r>
            <a:r>
              <a:rPr lang="en-US">
                <a:solidFill>
                  <a:srgbClr val="003399"/>
                </a:solidFill>
                <a:latin typeface="Lucida Sans Unicode" pitchFamily="34" charset="0"/>
              </a:rPr>
              <a:t> </a:t>
            </a:r>
          </a:p>
          <a:p>
            <a:pPr algn="ctr"/>
            <a:r>
              <a:rPr lang="en-US" b="1">
                <a:solidFill>
                  <a:srgbClr val="003399"/>
                </a:solidFill>
                <a:latin typeface="Lucida Sans Unicode" pitchFamily="34" charset="0"/>
              </a:rPr>
              <a:t>  remove trace ?</a:t>
            </a:r>
          </a:p>
        </p:txBody>
      </p:sp>
      <p:sp>
        <p:nvSpPr>
          <p:cNvPr id="35844" name="AutoShape 5"/>
          <p:cNvSpPr>
            <a:spLocks noChangeArrowheads="1"/>
          </p:cNvSpPr>
          <p:nvPr/>
        </p:nvSpPr>
        <p:spPr bwMode="auto">
          <a:xfrm>
            <a:off x="4638675" y="4778375"/>
            <a:ext cx="1916113" cy="363538"/>
          </a:xfrm>
          <a:prstGeom prst="rightArrow">
            <a:avLst>
              <a:gd name="adj1" fmla="val 45852"/>
              <a:gd name="adj2" fmla="val 40165"/>
            </a:avLst>
          </a:prstGeom>
          <a:gradFill rotWithShape="1">
            <a:gsLst>
              <a:gs pos="0">
                <a:srgbClr val="ADB2F1"/>
              </a:gs>
              <a:gs pos="100000">
                <a:srgbClr val="797CA8"/>
              </a:gs>
            </a:gsLst>
            <a:lin ang="0" scaled="1"/>
          </a:gradFill>
          <a:ln w="9525">
            <a:noFill/>
            <a:miter lim="800000"/>
            <a:headEnd/>
            <a:tailEnd/>
          </a:ln>
        </p:spPr>
        <p:txBody>
          <a:bodyPr wrap="none" tIns="100584" anchor="ctr"/>
          <a:lstStyle/>
          <a:p>
            <a:pPr algn="ctr"/>
            <a:endParaRPr lang="en-US" sz="1400" b="1">
              <a:solidFill>
                <a:schemeClr val="bg1"/>
              </a:solidFill>
              <a:latin typeface="Lucida Sans Unicode" pitchFamily="34" charset="0"/>
            </a:endParaRPr>
          </a:p>
        </p:txBody>
      </p:sp>
      <p:sp>
        <p:nvSpPr>
          <p:cNvPr id="35845" name="Rectangle 6"/>
          <p:cNvSpPr>
            <a:spLocks noGrp="1" noChangeArrowheads="1"/>
          </p:cNvSpPr>
          <p:nvPr>
            <p:ph type="title"/>
          </p:nvPr>
        </p:nvSpPr>
        <p:spPr>
          <a:xfrm>
            <a:off x="519113" y="750888"/>
            <a:ext cx="8229600" cy="911225"/>
          </a:xfrm>
        </p:spPr>
        <p:txBody>
          <a:bodyPr/>
          <a:lstStyle/>
          <a:p>
            <a:pPr eaLnBrk="1" hangingPunct="1"/>
            <a:r>
              <a:rPr lang="en-US" sz="3600" smtClean="0"/>
              <a:t>Counterexample Analysis</a:t>
            </a:r>
          </a:p>
        </p:txBody>
      </p:sp>
      <p:sp>
        <p:nvSpPr>
          <p:cNvPr id="35846" name="Rectangle 7"/>
          <p:cNvSpPr>
            <a:spLocks noChangeArrowheads="1"/>
          </p:cNvSpPr>
          <p:nvPr/>
        </p:nvSpPr>
        <p:spPr bwMode="auto">
          <a:xfrm>
            <a:off x="1357313" y="2128838"/>
            <a:ext cx="1295400" cy="533400"/>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lstStyle/>
          <a:p>
            <a:pPr algn="ctr"/>
            <a:r>
              <a:rPr lang="en-US" sz="2400" i="1">
                <a:solidFill>
                  <a:schemeClr val="bg1"/>
                </a:solidFill>
                <a:latin typeface="Arial" charset="0"/>
              </a:rPr>
              <a:t>Refine</a:t>
            </a:r>
          </a:p>
        </p:txBody>
      </p:sp>
      <p:sp>
        <p:nvSpPr>
          <p:cNvPr id="35847" name="AutoShape 8"/>
          <p:cNvSpPr>
            <a:spLocks noChangeArrowheads="1"/>
          </p:cNvSpPr>
          <p:nvPr/>
        </p:nvSpPr>
        <p:spPr bwMode="auto">
          <a:xfrm rot="-1806114">
            <a:off x="2655888" y="2043113"/>
            <a:ext cx="774700" cy="303212"/>
          </a:xfrm>
          <a:prstGeom prst="rightArrow">
            <a:avLst>
              <a:gd name="adj1" fmla="val 56574"/>
              <a:gd name="adj2" fmla="val 41164"/>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5848" name="Rectangle 9"/>
          <p:cNvSpPr>
            <a:spLocks noChangeArrowheads="1"/>
          </p:cNvSpPr>
          <p:nvPr/>
        </p:nvSpPr>
        <p:spPr bwMode="auto">
          <a:xfrm>
            <a:off x="128588" y="5476875"/>
            <a:ext cx="793750" cy="366713"/>
          </a:xfrm>
          <a:prstGeom prst="rect">
            <a:avLst/>
          </a:prstGeom>
          <a:noFill/>
          <a:ln w="9525">
            <a:noFill/>
            <a:miter lim="800000"/>
            <a:headEnd/>
            <a:tailEnd/>
          </a:ln>
        </p:spPr>
        <p:txBody>
          <a:bodyPr wrap="none">
            <a:spAutoFit/>
          </a:bodyPr>
          <a:lstStyle/>
          <a:p>
            <a:r>
              <a:rPr kumimoji="1" lang="en-US" b="1">
                <a:latin typeface="Lucida Sans Unicode" pitchFamily="34" charset="0"/>
                <a:sym typeface="Wingdings" pitchFamily="2" charset="2"/>
              </a:rPr>
              <a:t>Trace</a:t>
            </a:r>
          </a:p>
        </p:txBody>
      </p:sp>
      <p:sp>
        <p:nvSpPr>
          <p:cNvPr id="35849" name="AutoShape 10"/>
          <p:cNvSpPr>
            <a:spLocks noChangeArrowheads="1"/>
          </p:cNvSpPr>
          <p:nvPr/>
        </p:nvSpPr>
        <p:spPr bwMode="auto">
          <a:xfrm rot="1806114" flipV="1">
            <a:off x="2662238" y="2466975"/>
            <a:ext cx="774700" cy="303213"/>
          </a:xfrm>
          <a:prstGeom prst="rightArrow">
            <a:avLst>
              <a:gd name="adj1" fmla="val 56574"/>
              <a:gd name="adj2" fmla="val 41163"/>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5850" name="Rectangle 11"/>
          <p:cNvSpPr>
            <a:spLocks noChangeArrowheads="1"/>
          </p:cNvSpPr>
          <p:nvPr/>
        </p:nvSpPr>
        <p:spPr bwMode="auto">
          <a:xfrm>
            <a:off x="3476625" y="1817688"/>
            <a:ext cx="1081088" cy="366712"/>
          </a:xfrm>
          <a:prstGeom prst="rect">
            <a:avLst/>
          </a:prstGeom>
          <a:noFill/>
          <a:ln w="9525">
            <a:noFill/>
            <a:miter lim="800000"/>
            <a:headEnd/>
            <a:tailEnd/>
          </a:ln>
        </p:spPr>
        <p:txBody>
          <a:bodyPr wrap="none">
            <a:spAutoFit/>
          </a:bodyPr>
          <a:lstStyle/>
          <a:p>
            <a:r>
              <a:rPr kumimoji="1" lang="en-US" b="1">
                <a:latin typeface="Lucida Sans Unicode" pitchFamily="34" charset="0"/>
                <a:sym typeface="Wingdings" pitchFamily="2" charset="2"/>
              </a:rPr>
              <a:t>Feasible</a:t>
            </a:r>
          </a:p>
        </p:txBody>
      </p:sp>
      <p:sp>
        <p:nvSpPr>
          <p:cNvPr id="35851" name="Rectangle 12"/>
          <p:cNvSpPr>
            <a:spLocks noChangeArrowheads="1"/>
          </p:cNvSpPr>
          <p:nvPr/>
        </p:nvSpPr>
        <p:spPr bwMode="auto">
          <a:xfrm>
            <a:off x="3381375" y="2649538"/>
            <a:ext cx="1489075" cy="915987"/>
          </a:xfrm>
          <a:prstGeom prst="rect">
            <a:avLst/>
          </a:prstGeom>
          <a:noFill/>
          <a:ln w="9525">
            <a:noFill/>
            <a:miter lim="800000"/>
            <a:headEnd/>
            <a:tailEnd/>
          </a:ln>
        </p:spPr>
        <p:txBody>
          <a:bodyPr wrap="none">
            <a:spAutoFit/>
          </a:bodyPr>
          <a:lstStyle/>
          <a:p>
            <a:pPr algn="ctr"/>
            <a:r>
              <a:rPr kumimoji="1" lang="en-US" b="1">
                <a:latin typeface="Lucida Sans Unicode" pitchFamily="34" charset="0"/>
                <a:sym typeface="Wingdings" pitchFamily="2" charset="2"/>
              </a:rPr>
              <a:t>Explanation</a:t>
            </a:r>
          </a:p>
          <a:p>
            <a:pPr algn="ctr"/>
            <a:r>
              <a:rPr kumimoji="1" lang="en-US" b="1">
                <a:latin typeface="Lucida Sans Unicode" pitchFamily="34" charset="0"/>
                <a:sym typeface="Wingdings" pitchFamily="2" charset="2"/>
              </a:rPr>
              <a:t> of</a:t>
            </a:r>
          </a:p>
          <a:p>
            <a:pPr algn="ctr"/>
            <a:r>
              <a:rPr kumimoji="1" lang="en-US" b="1">
                <a:latin typeface="Lucida Sans Unicode" pitchFamily="34" charset="0"/>
                <a:sym typeface="Wingdings" pitchFamily="2" charset="2"/>
              </a:rPr>
              <a:t>Infeasibility</a:t>
            </a:r>
          </a:p>
        </p:txBody>
      </p:sp>
      <p:sp>
        <p:nvSpPr>
          <p:cNvPr id="35852" name="Rectangle 13"/>
          <p:cNvSpPr>
            <a:spLocks noChangeArrowheads="1"/>
          </p:cNvSpPr>
          <p:nvPr/>
        </p:nvSpPr>
        <p:spPr bwMode="auto">
          <a:xfrm>
            <a:off x="1057275" y="4303713"/>
            <a:ext cx="5268913" cy="2297112"/>
          </a:xfrm>
          <a:prstGeom prst="rect">
            <a:avLst/>
          </a:prstGeom>
          <a:noFill/>
          <a:ln w="76200">
            <a:solidFill>
              <a:schemeClr val="accent2"/>
            </a:solidFill>
            <a:miter lim="800000"/>
            <a:headEnd/>
            <a:tailEnd/>
          </a:ln>
        </p:spPr>
        <p:txBody>
          <a:bodyPr wrap="none" anchor="ctr"/>
          <a:lstStyle/>
          <a:p>
            <a:pPr algn="ctr"/>
            <a:endParaRPr lang="en-US" sz="2400" i="1">
              <a:solidFill>
                <a:srgbClr val="3333CC"/>
              </a:solidFill>
              <a:latin typeface="Arial" charset="0"/>
            </a:endParaRPr>
          </a:p>
        </p:txBody>
      </p:sp>
      <p:sp>
        <p:nvSpPr>
          <p:cNvPr id="35853" name="AutoShape 14"/>
          <p:cNvSpPr>
            <a:spLocks noChangeArrowheads="1"/>
          </p:cNvSpPr>
          <p:nvPr/>
        </p:nvSpPr>
        <p:spPr bwMode="auto">
          <a:xfrm>
            <a:off x="255588" y="5251450"/>
            <a:ext cx="968375" cy="287338"/>
          </a:xfrm>
          <a:prstGeom prst="rightArrow">
            <a:avLst>
              <a:gd name="adj1" fmla="val 50278"/>
              <a:gd name="adj2" fmla="val 84394"/>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5854" name="Rectangle 15"/>
          <p:cNvSpPr>
            <a:spLocks noChangeArrowheads="1"/>
          </p:cNvSpPr>
          <p:nvPr/>
        </p:nvSpPr>
        <p:spPr bwMode="auto">
          <a:xfrm>
            <a:off x="1255713" y="5216525"/>
            <a:ext cx="654050" cy="366713"/>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spAutoFit/>
          </a:bodyPr>
          <a:lstStyle/>
          <a:p>
            <a:pPr algn="ctr"/>
            <a:r>
              <a:rPr lang="en-US" b="1" i="1">
                <a:solidFill>
                  <a:schemeClr val="bg1"/>
                </a:solidFill>
                <a:latin typeface="Arial" charset="0"/>
              </a:rPr>
              <a:t>SSA</a:t>
            </a:r>
          </a:p>
        </p:txBody>
      </p:sp>
      <p:sp>
        <p:nvSpPr>
          <p:cNvPr id="35855" name="Rectangle 16"/>
          <p:cNvSpPr>
            <a:spLocks noChangeArrowheads="1"/>
          </p:cNvSpPr>
          <p:nvPr/>
        </p:nvSpPr>
        <p:spPr bwMode="auto">
          <a:xfrm>
            <a:off x="127000" y="1949450"/>
            <a:ext cx="793750" cy="366713"/>
          </a:xfrm>
          <a:prstGeom prst="rect">
            <a:avLst/>
          </a:prstGeom>
          <a:noFill/>
          <a:ln w="9525">
            <a:noFill/>
            <a:miter lim="800000"/>
            <a:headEnd/>
            <a:tailEnd/>
          </a:ln>
        </p:spPr>
        <p:txBody>
          <a:bodyPr wrap="none">
            <a:spAutoFit/>
          </a:bodyPr>
          <a:lstStyle/>
          <a:p>
            <a:r>
              <a:rPr kumimoji="1" lang="en-US" b="1">
                <a:latin typeface="Lucida Sans Unicode" pitchFamily="34" charset="0"/>
                <a:sym typeface="Wingdings" pitchFamily="2" charset="2"/>
              </a:rPr>
              <a:t>Trace</a:t>
            </a:r>
          </a:p>
        </p:txBody>
      </p:sp>
      <p:sp>
        <p:nvSpPr>
          <p:cNvPr id="35856" name="AutoShape 17"/>
          <p:cNvSpPr>
            <a:spLocks noChangeArrowheads="1"/>
          </p:cNvSpPr>
          <p:nvPr/>
        </p:nvSpPr>
        <p:spPr bwMode="auto">
          <a:xfrm>
            <a:off x="227013" y="2251075"/>
            <a:ext cx="1090612" cy="287338"/>
          </a:xfrm>
          <a:prstGeom prst="rightArrow">
            <a:avLst>
              <a:gd name="adj1" fmla="val 56574"/>
              <a:gd name="adj2" fmla="val 61151"/>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5857" name="Rectangle 18"/>
          <p:cNvSpPr>
            <a:spLocks noChangeArrowheads="1"/>
          </p:cNvSpPr>
          <p:nvPr/>
        </p:nvSpPr>
        <p:spPr bwMode="auto">
          <a:xfrm>
            <a:off x="6530975" y="4786313"/>
            <a:ext cx="1081088" cy="366712"/>
          </a:xfrm>
          <a:prstGeom prst="rect">
            <a:avLst/>
          </a:prstGeom>
          <a:noFill/>
          <a:ln w="9525">
            <a:noFill/>
            <a:miter lim="800000"/>
            <a:headEnd/>
            <a:tailEnd/>
          </a:ln>
        </p:spPr>
        <p:txBody>
          <a:bodyPr wrap="none">
            <a:spAutoFit/>
          </a:bodyPr>
          <a:lstStyle/>
          <a:p>
            <a:r>
              <a:rPr kumimoji="1" lang="en-US" b="1">
                <a:latin typeface="Lucida Sans Unicode" pitchFamily="34" charset="0"/>
                <a:sym typeface="Wingdings" pitchFamily="2" charset="2"/>
              </a:rPr>
              <a:t>Feasible</a:t>
            </a:r>
          </a:p>
        </p:txBody>
      </p:sp>
      <p:sp>
        <p:nvSpPr>
          <p:cNvPr id="35858" name="Rectangle 19"/>
          <p:cNvSpPr>
            <a:spLocks noChangeArrowheads="1"/>
          </p:cNvSpPr>
          <p:nvPr/>
        </p:nvSpPr>
        <p:spPr bwMode="auto">
          <a:xfrm>
            <a:off x="3006725" y="5775325"/>
            <a:ext cx="1246188" cy="701675"/>
          </a:xfrm>
          <a:prstGeom prst="rect">
            <a:avLst/>
          </a:prstGeom>
          <a:noFill/>
          <a:ln w="38100">
            <a:noFill/>
            <a:prstDash val="sysDot"/>
            <a:miter lim="800000"/>
            <a:headEnd/>
            <a:tailEnd/>
          </a:ln>
        </p:spPr>
        <p:txBody>
          <a:bodyPr wrap="none">
            <a:spAutoFit/>
          </a:bodyPr>
          <a:lstStyle/>
          <a:p>
            <a:pPr algn="ctr"/>
            <a:r>
              <a:rPr kumimoji="1" lang="en-US" sz="2000" b="1">
                <a:latin typeface="Lucida Sans Unicode" pitchFamily="34" charset="0"/>
                <a:sym typeface="Wingdings" pitchFamily="2" charset="2"/>
              </a:rPr>
              <a:t>Proof of </a:t>
            </a:r>
          </a:p>
          <a:p>
            <a:pPr algn="ctr"/>
            <a:r>
              <a:rPr kumimoji="1" lang="en-US" sz="2000" b="1">
                <a:latin typeface="Lucida Sans Unicode" pitchFamily="34" charset="0"/>
                <a:sym typeface="Wingdings" pitchFamily="2" charset="2"/>
              </a:rPr>
              <a:t>Unsat.</a:t>
            </a:r>
          </a:p>
        </p:txBody>
      </p:sp>
      <p:sp>
        <p:nvSpPr>
          <p:cNvPr id="35859" name="Rectangle 20"/>
          <p:cNvSpPr>
            <a:spLocks noChangeArrowheads="1"/>
          </p:cNvSpPr>
          <p:nvPr/>
        </p:nvSpPr>
        <p:spPr bwMode="auto">
          <a:xfrm>
            <a:off x="4564063" y="5599113"/>
            <a:ext cx="958850" cy="366712"/>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spAutoFit/>
          </a:bodyPr>
          <a:lstStyle/>
          <a:p>
            <a:pPr algn="ctr"/>
            <a:r>
              <a:rPr lang="en-US" b="1" i="1">
                <a:solidFill>
                  <a:schemeClr val="bg1"/>
                </a:solidFill>
                <a:latin typeface="Arial" charset="0"/>
              </a:rPr>
              <a:t>Extract</a:t>
            </a:r>
          </a:p>
        </p:txBody>
      </p:sp>
      <p:sp>
        <p:nvSpPr>
          <p:cNvPr id="35860" name="Rectangle 21"/>
          <p:cNvSpPr>
            <a:spLocks noChangeArrowheads="1"/>
          </p:cNvSpPr>
          <p:nvPr/>
        </p:nvSpPr>
        <p:spPr bwMode="auto">
          <a:xfrm>
            <a:off x="6570663" y="5572125"/>
            <a:ext cx="2392362" cy="611188"/>
          </a:xfrm>
          <a:prstGeom prst="rect">
            <a:avLst/>
          </a:prstGeom>
          <a:noFill/>
          <a:ln w="9525">
            <a:noFill/>
            <a:miter lim="800000"/>
            <a:headEnd/>
            <a:tailEnd/>
          </a:ln>
        </p:spPr>
        <p:txBody>
          <a:bodyPr>
            <a:spAutoFit/>
          </a:bodyPr>
          <a:lstStyle/>
          <a:p>
            <a:r>
              <a:rPr kumimoji="1" lang="en-US" b="1">
                <a:latin typeface="Lucida Sans Unicode" pitchFamily="34" charset="0"/>
                <a:sym typeface="Wingdings" pitchFamily="2" charset="2"/>
              </a:rPr>
              <a:t>Predicate Map:</a:t>
            </a:r>
          </a:p>
          <a:p>
            <a:r>
              <a:rPr kumimoji="1" lang="en-US" sz="1600" b="1" i="1">
                <a:latin typeface="Lucida Sans Unicode" pitchFamily="34" charset="0"/>
                <a:sym typeface="Wingdings" pitchFamily="2" charset="2"/>
              </a:rPr>
              <a:t>Prog Ctr </a:t>
            </a:r>
            <a:r>
              <a:rPr kumimoji="1" lang="en-US" sz="1600" b="1" i="1">
                <a:latin typeface="cmsy10" pitchFamily="34" charset="0"/>
                <a:sym typeface="Wingdings" pitchFamily="2" charset="2"/>
              </a:rPr>
              <a:t>!</a:t>
            </a:r>
            <a:r>
              <a:rPr kumimoji="1" lang="en-US" sz="1600" b="1" i="1">
                <a:latin typeface="Lucida Sans Unicode" pitchFamily="34" charset="0"/>
                <a:sym typeface="Wingdings" pitchFamily="2" charset="2"/>
              </a:rPr>
              <a:t> Predicates</a:t>
            </a:r>
            <a:endParaRPr kumimoji="1" lang="en-US" sz="1600" b="1" i="1" baseline="30000">
              <a:latin typeface="Lucida Sans Unicode" pitchFamily="34" charset="0"/>
              <a:sym typeface="Wingdings" pitchFamily="2" charset="2"/>
            </a:endParaRPr>
          </a:p>
        </p:txBody>
      </p:sp>
      <p:sp>
        <p:nvSpPr>
          <p:cNvPr id="35861" name="AutoShape 22"/>
          <p:cNvSpPr>
            <a:spLocks noChangeArrowheads="1"/>
          </p:cNvSpPr>
          <p:nvPr/>
        </p:nvSpPr>
        <p:spPr bwMode="auto">
          <a:xfrm>
            <a:off x="5580063" y="5581650"/>
            <a:ext cx="1001712" cy="328613"/>
          </a:xfrm>
          <a:prstGeom prst="rightArrow">
            <a:avLst>
              <a:gd name="adj1" fmla="val 50722"/>
              <a:gd name="adj2" fmla="val 53218"/>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5862" name="AutoShape 23"/>
          <p:cNvSpPr>
            <a:spLocks noChangeArrowheads="1"/>
          </p:cNvSpPr>
          <p:nvPr/>
        </p:nvSpPr>
        <p:spPr bwMode="auto">
          <a:xfrm>
            <a:off x="1974850" y="5273675"/>
            <a:ext cx="617538" cy="276225"/>
          </a:xfrm>
          <a:prstGeom prst="rightArrow">
            <a:avLst>
              <a:gd name="adj1" fmla="val 56574"/>
              <a:gd name="adj2" fmla="val 36019"/>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5863" name="Rectangle 24"/>
          <p:cNvSpPr>
            <a:spLocks noChangeArrowheads="1"/>
          </p:cNvSpPr>
          <p:nvPr/>
        </p:nvSpPr>
        <p:spPr bwMode="auto">
          <a:xfrm>
            <a:off x="2636838" y="5216525"/>
            <a:ext cx="1162050" cy="366713"/>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spAutoFit/>
          </a:bodyPr>
          <a:lstStyle/>
          <a:p>
            <a:pPr algn="ctr"/>
            <a:r>
              <a:rPr lang="en-US" b="1" i="1">
                <a:solidFill>
                  <a:schemeClr val="bg1"/>
                </a:solidFill>
                <a:latin typeface="Arial" charset="0"/>
              </a:rPr>
              <a:t>Thm Pvr </a:t>
            </a:r>
          </a:p>
        </p:txBody>
      </p:sp>
      <p:sp>
        <p:nvSpPr>
          <p:cNvPr id="35864" name="AutoShape 25"/>
          <p:cNvSpPr>
            <a:spLocks noChangeArrowheads="1"/>
          </p:cNvSpPr>
          <p:nvPr/>
        </p:nvSpPr>
        <p:spPr bwMode="auto">
          <a:xfrm rot="-1517703">
            <a:off x="3841750" y="4975225"/>
            <a:ext cx="895350" cy="363538"/>
          </a:xfrm>
          <a:prstGeom prst="rightArrow">
            <a:avLst>
              <a:gd name="adj1" fmla="val 50222"/>
              <a:gd name="adj2" fmla="val 0"/>
            </a:avLst>
          </a:prstGeom>
          <a:gradFill rotWithShape="1">
            <a:gsLst>
              <a:gs pos="0">
                <a:srgbClr val="ADB2F1"/>
              </a:gs>
              <a:gs pos="100000">
                <a:srgbClr val="797CA8"/>
              </a:gs>
            </a:gsLst>
            <a:lin ang="0" scaled="1"/>
          </a:gradFill>
          <a:ln w="9525">
            <a:noFill/>
            <a:miter lim="800000"/>
            <a:headEnd/>
            <a:tailEnd/>
          </a:ln>
        </p:spPr>
        <p:txBody>
          <a:bodyPr wrap="none" tIns="100584" anchor="ctr"/>
          <a:lstStyle/>
          <a:p>
            <a:pPr algn="ctr"/>
            <a:r>
              <a:rPr lang="en-US" sz="1400" b="1">
                <a:solidFill>
                  <a:schemeClr val="bg1"/>
                </a:solidFill>
                <a:latin typeface="Lucida Sans Unicode" pitchFamily="34" charset="0"/>
              </a:rPr>
              <a:t>Y</a:t>
            </a:r>
          </a:p>
        </p:txBody>
      </p:sp>
      <p:sp>
        <p:nvSpPr>
          <p:cNvPr id="35865" name="AutoShape 26"/>
          <p:cNvSpPr>
            <a:spLocks noChangeArrowheads="1"/>
          </p:cNvSpPr>
          <p:nvPr/>
        </p:nvSpPr>
        <p:spPr bwMode="auto">
          <a:xfrm rot="1517703" flipV="1">
            <a:off x="3860800" y="5410200"/>
            <a:ext cx="635000" cy="363538"/>
          </a:xfrm>
          <a:prstGeom prst="rightArrow">
            <a:avLst>
              <a:gd name="adj1" fmla="val 48306"/>
              <a:gd name="adj2" fmla="val 44962"/>
            </a:avLst>
          </a:prstGeom>
          <a:gradFill rotWithShape="1">
            <a:gsLst>
              <a:gs pos="0">
                <a:srgbClr val="ADB2F1"/>
              </a:gs>
              <a:gs pos="100000">
                <a:srgbClr val="797CA8"/>
              </a:gs>
            </a:gsLst>
            <a:lin ang="0" scaled="1"/>
          </a:gradFill>
          <a:ln w="9525">
            <a:noFill/>
            <a:miter lim="800000"/>
            <a:headEnd/>
            <a:tailEnd/>
          </a:ln>
        </p:spPr>
        <p:txBody>
          <a:bodyPr rot="10800000" wrap="none" tIns="18288" anchor="ctr"/>
          <a:lstStyle/>
          <a:p>
            <a:pPr algn="ctr"/>
            <a:r>
              <a:rPr lang="en-US" sz="1400" b="1">
                <a:solidFill>
                  <a:schemeClr val="bg1"/>
                </a:solidFill>
                <a:latin typeface="Lucida Sans Unicode" pitchFamily="34" charset="0"/>
              </a:rPr>
              <a:t>N</a:t>
            </a:r>
          </a:p>
        </p:txBody>
      </p:sp>
      <p:sp>
        <p:nvSpPr>
          <p:cNvPr id="35866" name="Rectangle 27"/>
          <p:cNvSpPr>
            <a:spLocks noChangeArrowheads="1"/>
          </p:cNvSpPr>
          <p:nvPr/>
        </p:nvSpPr>
        <p:spPr bwMode="auto">
          <a:xfrm>
            <a:off x="184150" y="1611313"/>
            <a:ext cx="8561388" cy="3111500"/>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35867" name="Rectangle 28"/>
          <p:cNvSpPr>
            <a:spLocks noChangeArrowheads="1"/>
          </p:cNvSpPr>
          <p:nvPr/>
        </p:nvSpPr>
        <p:spPr bwMode="auto">
          <a:xfrm>
            <a:off x="2919413" y="5584825"/>
            <a:ext cx="5999162" cy="1117600"/>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35868" name="Rectangle 29"/>
          <p:cNvSpPr>
            <a:spLocks noChangeArrowheads="1"/>
          </p:cNvSpPr>
          <p:nvPr/>
        </p:nvSpPr>
        <p:spPr bwMode="auto">
          <a:xfrm>
            <a:off x="3848100" y="5408613"/>
            <a:ext cx="2695575" cy="180975"/>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35869" name="Rectangle 30"/>
          <p:cNvSpPr>
            <a:spLocks noChangeArrowheads="1"/>
          </p:cNvSpPr>
          <p:nvPr/>
        </p:nvSpPr>
        <p:spPr bwMode="auto">
          <a:xfrm>
            <a:off x="1782763" y="5527675"/>
            <a:ext cx="1168400" cy="825500"/>
          </a:xfrm>
          <a:prstGeom prst="rect">
            <a:avLst/>
          </a:prstGeom>
          <a:noFill/>
          <a:ln w="9525">
            <a:noFill/>
            <a:miter lim="800000"/>
            <a:headEnd/>
            <a:tailEnd/>
          </a:ln>
        </p:spPr>
        <p:txBody>
          <a:bodyPr wrap="none">
            <a:spAutoFit/>
          </a:bodyPr>
          <a:lstStyle/>
          <a:p>
            <a:pPr algn="ctr"/>
            <a:r>
              <a:rPr kumimoji="1" lang="en-US" sz="1600" b="1">
                <a:latin typeface="Lucida Sans Unicode" pitchFamily="34" charset="0"/>
                <a:sym typeface="Wingdings" pitchFamily="2" charset="2"/>
              </a:rPr>
              <a:t>Trace</a:t>
            </a:r>
          </a:p>
          <a:p>
            <a:pPr algn="ctr"/>
            <a:r>
              <a:rPr kumimoji="1" lang="en-US" sz="1600" b="1">
                <a:latin typeface="Lucida Sans Unicode" pitchFamily="34" charset="0"/>
                <a:sym typeface="Wingdings" pitchFamily="2" charset="2"/>
              </a:rPr>
              <a:t>Feasibility</a:t>
            </a:r>
          </a:p>
          <a:p>
            <a:pPr algn="ctr"/>
            <a:r>
              <a:rPr kumimoji="1" lang="en-US" sz="1600" b="1">
                <a:latin typeface="Lucida Sans Unicode" pitchFamily="34" charset="0"/>
                <a:sym typeface="Wingdings" pitchFamily="2" charset="2"/>
              </a:rPr>
              <a:t>Formula</a:t>
            </a:r>
          </a:p>
        </p:txBody>
      </p:sp>
      <p:sp>
        <p:nvSpPr>
          <p:cNvPr id="35870" name="Rectangle 4"/>
          <p:cNvSpPr>
            <a:spLocks noChangeArrowheads="1"/>
          </p:cNvSpPr>
          <p:nvPr/>
        </p:nvSpPr>
        <p:spPr bwMode="auto">
          <a:xfrm>
            <a:off x="5235575" y="1658938"/>
            <a:ext cx="2709863" cy="434975"/>
          </a:xfrm>
          <a:prstGeom prst="rect">
            <a:avLst/>
          </a:prstGeom>
          <a:noFill/>
          <a:ln w="38100">
            <a:solidFill>
              <a:srgbClr val="333399"/>
            </a:solidFill>
            <a:miter lim="800000"/>
            <a:headEnd/>
            <a:tailEnd/>
          </a:ln>
        </p:spPr>
        <p:txBody>
          <a:bodyPr anchor="ctr">
            <a:spAutoFit/>
          </a:bodyPr>
          <a:lstStyle/>
          <a:p>
            <a:pPr algn="ctr"/>
            <a:r>
              <a:rPr lang="en-US" sz="2000">
                <a:solidFill>
                  <a:srgbClr val="003399"/>
                </a:solidFill>
                <a:latin typeface="Lucida Sans Unicode" pitchFamily="34" charset="0"/>
              </a:rPr>
              <a:t>Q0: </a:t>
            </a:r>
            <a:r>
              <a:rPr lang="en-US" b="1">
                <a:solidFill>
                  <a:srgbClr val="003399"/>
                </a:solidFill>
                <a:latin typeface="Lucida Sans Unicode" pitchFamily="34" charset="0"/>
              </a:rPr>
              <a:t>Is trace feasible ?</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0"/>
          <p:cNvSpPr>
            <a:spLocks noChangeArrowheads="1"/>
          </p:cNvSpPr>
          <p:nvPr/>
        </p:nvSpPr>
        <p:spPr bwMode="auto">
          <a:xfrm>
            <a:off x="1782763" y="5527675"/>
            <a:ext cx="1168400" cy="825500"/>
          </a:xfrm>
          <a:prstGeom prst="rect">
            <a:avLst/>
          </a:prstGeom>
          <a:noFill/>
          <a:ln w="9525">
            <a:noFill/>
            <a:miter lim="800000"/>
            <a:headEnd/>
            <a:tailEnd/>
          </a:ln>
        </p:spPr>
        <p:txBody>
          <a:bodyPr wrap="none">
            <a:spAutoFit/>
          </a:bodyPr>
          <a:lstStyle/>
          <a:p>
            <a:pPr algn="ctr"/>
            <a:r>
              <a:rPr kumimoji="1" lang="en-US" sz="1600" b="1">
                <a:latin typeface="Lucida Sans Unicode" pitchFamily="34" charset="0"/>
                <a:sym typeface="Wingdings" pitchFamily="2" charset="2"/>
              </a:rPr>
              <a:t>Trace</a:t>
            </a:r>
          </a:p>
          <a:p>
            <a:pPr algn="ctr"/>
            <a:r>
              <a:rPr kumimoji="1" lang="en-US" sz="1600" b="1">
                <a:latin typeface="Lucida Sans Unicode" pitchFamily="34" charset="0"/>
                <a:sym typeface="Wingdings" pitchFamily="2" charset="2"/>
              </a:rPr>
              <a:t>Feasibility</a:t>
            </a:r>
          </a:p>
          <a:p>
            <a:pPr algn="ctr"/>
            <a:r>
              <a:rPr kumimoji="1" lang="en-US" sz="1600" b="1">
                <a:latin typeface="Lucida Sans Unicode" pitchFamily="34" charset="0"/>
                <a:sym typeface="Wingdings" pitchFamily="2" charset="2"/>
              </a:rPr>
              <a:t>Formula</a:t>
            </a:r>
          </a:p>
        </p:txBody>
      </p:sp>
      <p:sp>
        <p:nvSpPr>
          <p:cNvPr id="36867" name="Rectangle 4"/>
          <p:cNvSpPr>
            <a:spLocks noChangeArrowheads="1"/>
          </p:cNvSpPr>
          <p:nvPr/>
        </p:nvSpPr>
        <p:spPr bwMode="auto">
          <a:xfrm>
            <a:off x="5235575" y="1658938"/>
            <a:ext cx="2709863" cy="434975"/>
          </a:xfrm>
          <a:prstGeom prst="rect">
            <a:avLst/>
          </a:prstGeom>
          <a:noFill/>
          <a:ln w="38100">
            <a:solidFill>
              <a:srgbClr val="333399"/>
            </a:solidFill>
            <a:miter lim="800000"/>
            <a:headEnd/>
            <a:tailEnd/>
          </a:ln>
        </p:spPr>
        <p:txBody>
          <a:bodyPr anchor="ctr">
            <a:spAutoFit/>
          </a:bodyPr>
          <a:lstStyle/>
          <a:p>
            <a:pPr algn="ctr"/>
            <a:r>
              <a:rPr lang="en-US" sz="2000">
                <a:solidFill>
                  <a:srgbClr val="003399"/>
                </a:solidFill>
                <a:latin typeface="Lucida Sans Unicode" pitchFamily="34" charset="0"/>
              </a:rPr>
              <a:t>Q0: </a:t>
            </a:r>
            <a:r>
              <a:rPr lang="en-US" b="1">
                <a:solidFill>
                  <a:srgbClr val="003399"/>
                </a:solidFill>
                <a:latin typeface="Lucida Sans Unicode" pitchFamily="34" charset="0"/>
              </a:rPr>
              <a:t>Is trace feasible ?</a:t>
            </a:r>
          </a:p>
        </p:txBody>
      </p:sp>
      <p:sp>
        <p:nvSpPr>
          <p:cNvPr id="36868" name="AutoShape 5"/>
          <p:cNvSpPr>
            <a:spLocks noChangeArrowheads="1"/>
          </p:cNvSpPr>
          <p:nvPr/>
        </p:nvSpPr>
        <p:spPr bwMode="auto">
          <a:xfrm>
            <a:off x="4638675" y="4778375"/>
            <a:ext cx="1916113" cy="363538"/>
          </a:xfrm>
          <a:prstGeom prst="rightArrow">
            <a:avLst>
              <a:gd name="adj1" fmla="val 45852"/>
              <a:gd name="adj2" fmla="val 40165"/>
            </a:avLst>
          </a:prstGeom>
          <a:gradFill rotWithShape="1">
            <a:gsLst>
              <a:gs pos="0">
                <a:srgbClr val="ADB2F1"/>
              </a:gs>
              <a:gs pos="100000">
                <a:srgbClr val="797CA8"/>
              </a:gs>
            </a:gsLst>
            <a:lin ang="0" scaled="1"/>
          </a:gradFill>
          <a:ln w="9525">
            <a:noFill/>
            <a:miter lim="800000"/>
            <a:headEnd/>
            <a:tailEnd/>
          </a:ln>
        </p:spPr>
        <p:txBody>
          <a:bodyPr wrap="none" tIns="100584" anchor="ctr"/>
          <a:lstStyle/>
          <a:p>
            <a:pPr algn="ctr"/>
            <a:endParaRPr lang="en-US" sz="1400" b="1">
              <a:solidFill>
                <a:schemeClr val="bg1"/>
              </a:solidFill>
              <a:latin typeface="Lucida Sans Unicode" pitchFamily="34" charset="0"/>
            </a:endParaRPr>
          </a:p>
        </p:txBody>
      </p:sp>
      <p:sp>
        <p:nvSpPr>
          <p:cNvPr id="36869" name="Rectangle 6"/>
          <p:cNvSpPr>
            <a:spLocks noGrp="1" noChangeArrowheads="1"/>
          </p:cNvSpPr>
          <p:nvPr>
            <p:ph type="title"/>
          </p:nvPr>
        </p:nvSpPr>
        <p:spPr>
          <a:xfrm>
            <a:off x="519113" y="750888"/>
            <a:ext cx="8229600" cy="911225"/>
          </a:xfrm>
        </p:spPr>
        <p:txBody>
          <a:bodyPr/>
          <a:lstStyle/>
          <a:p>
            <a:pPr eaLnBrk="1" hangingPunct="1"/>
            <a:r>
              <a:rPr lang="en-US" sz="3600" smtClean="0"/>
              <a:t>Counterexample Analysis</a:t>
            </a:r>
          </a:p>
        </p:txBody>
      </p:sp>
      <p:sp>
        <p:nvSpPr>
          <p:cNvPr id="36870" name="Rectangle 7"/>
          <p:cNvSpPr>
            <a:spLocks noChangeArrowheads="1"/>
          </p:cNvSpPr>
          <p:nvPr/>
        </p:nvSpPr>
        <p:spPr bwMode="auto">
          <a:xfrm>
            <a:off x="1357313" y="2128838"/>
            <a:ext cx="1295400" cy="533400"/>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lstStyle/>
          <a:p>
            <a:pPr algn="ctr"/>
            <a:r>
              <a:rPr lang="en-US" sz="2400" i="1">
                <a:solidFill>
                  <a:schemeClr val="bg1"/>
                </a:solidFill>
                <a:latin typeface="Arial" charset="0"/>
              </a:rPr>
              <a:t>Refine</a:t>
            </a:r>
          </a:p>
        </p:txBody>
      </p:sp>
      <p:sp>
        <p:nvSpPr>
          <p:cNvPr id="36871" name="AutoShape 8"/>
          <p:cNvSpPr>
            <a:spLocks noChangeArrowheads="1"/>
          </p:cNvSpPr>
          <p:nvPr/>
        </p:nvSpPr>
        <p:spPr bwMode="auto">
          <a:xfrm rot="-1806114">
            <a:off x="2655888" y="2043113"/>
            <a:ext cx="774700" cy="303212"/>
          </a:xfrm>
          <a:prstGeom prst="rightArrow">
            <a:avLst>
              <a:gd name="adj1" fmla="val 56574"/>
              <a:gd name="adj2" fmla="val 41164"/>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6872" name="Rectangle 9"/>
          <p:cNvSpPr>
            <a:spLocks noChangeArrowheads="1"/>
          </p:cNvSpPr>
          <p:nvPr/>
        </p:nvSpPr>
        <p:spPr bwMode="auto">
          <a:xfrm>
            <a:off x="128588" y="5476875"/>
            <a:ext cx="793750" cy="366713"/>
          </a:xfrm>
          <a:prstGeom prst="rect">
            <a:avLst/>
          </a:prstGeom>
          <a:noFill/>
          <a:ln w="9525">
            <a:noFill/>
            <a:miter lim="800000"/>
            <a:headEnd/>
            <a:tailEnd/>
          </a:ln>
        </p:spPr>
        <p:txBody>
          <a:bodyPr wrap="none">
            <a:spAutoFit/>
          </a:bodyPr>
          <a:lstStyle/>
          <a:p>
            <a:r>
              <a:rPr kumimoji="1" lang="en-US" b="1">
                <a:latin typeface="Lucida Sans Unicode" pitchFamily="34" charset="0"/>
                <a:sym typeface="Wingdings" pitchFamily="2" charset="2"/>
              </a:rPr>
              <a:t>Trace</a:t>
            </a:r>
          </a:p>
        </p:txBody>
      </p:sp>
      <p:sp>
        <p:nvSpPr>
          <p:cNvPr id="36873" name="AutoShape 10"/>
          <p:cNvSpPr>
            <a:spLocks noChangeArrowheads="1"/>
          </p:cNvSpPr>
          <p:nvPr/>
        </p:nvSpPr>
        <p:spPr bwMode="auto">
          <a:xfrm rot="1806114" flipV="1">
            <a:off x="2662238" y="2466975"/>
            <a:ext cx="774700" cy="303213"/>
          </a:xfrm>
          <a:prstGeom prst="rightArrow">
            <a:avLst>
              <a:gd name="adj1" fmla="val 56574"/>
              <a:gd name="adj2" fmla="val 41163"/>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6874" name="Rectangle 11"/>
          <p:cNvSpPr>
            <a:spLocks noChangeArrowheads="1"/>
          </p:cNvSpPr>
          <p:nvPr/>
        </p:nvSpPr>
        <p:spPr bwMode="auto">
          <a:xfrm>
            <a:off x="3476625" y="1817688"/>
            <a:ext cx="1081088" cy="366712"/>
          </a:xfrm>
          <a:prstGeom prst="rect">
            <a:avLst/>
          </a:prstGeom>
          <a:noFill/>
          <a:ln w="9525">
            <a:noFill/>
            <a:miter lim="800000"/>
            <a:headEnd/>
            <a:tailEnd/>
          </a:ln>
        </p:spPr>
        <p:txBody>
          <a:bodyPr wrap="none">
            <a:spAutoFit/>
          </a:bodyPr>
          <a:lstStyle/>
          <a:p>
            <a:r>
              <a:rPr kumimoji="1" lang="en-US" b="1">
                <a:latin typeface="Lucida Sans Unicode" pitchFamily="34" charset="0"/>
                <a:sym typeface="Wingdings" pitchFamily="2" charset="2"/>
              </a:rPr>
              <a:t>Feasible</a:t>
            </a:r>
          </a:p>
        </p:txBody>
      </p:sp>
      <p:sp>
        <p:nvSpPr>
          <p:cNvPr id="36875" name="Rectangle 12"/>
          <p:cNvSpPr>
            <a:spLocks noChangeArrowheads="1"/>
          </p:cNvSpPr>
          <p:nvPr/>
        </p:nvSpPr>
        <p:spPr bwMode="auto">
          <a:xfrm>
            <a:off x="3381375" y="2649538"/>
            <a:ext cx="1489075" cy="915987"/>
          </a:xfrm>
          <a:prstGeom prst="rect">
            <a:avLst/>
          </a:prstGeom>
          <a:noFill/>
          <a:ln w="9525">
            <a:noFill/>
            <a:miter lim="800000"/>
            <a:headEnd/>
            <a:tailEnd/>
          </a:ln>
        </p:spPr>
        <p:txBody>
          <a:bodyPr wrap="none">
            <a:spAutoFit/>
          </a:bodyPr>
          <a:lstStyle/>
          <a:p>
            <a:pPr algn="ctr"/>
            <a:r>
              <a:rPr kumimoji="1" lang="en-US" b="1">
                <a:latin typeface="Lucida Sans Unicode" pitchFamily="34" charset="0"/>
                <a:sym typeface="Wingdings" pitchFamily="2" charset="2"/>
              </a:rPr>
              <a:t>Explanation</a:t>
            </a:r>
          </a:p>
          <a:p>
            <a:pPr algn="ctr"/>
            <a:r>
              <a:rPr kumimoji="1" lang="en-US" b="1">
                <a:latin typeface="Lucida Sans Unicode" pitchFamily="34" charset="0"/>
                <a:sym typeface="Wingdings" pitchFamily="2" charset="2"/>
              </a:rPr>
              <a:t> of</a:t>
            </a:r>
          </a:p>
          <a:p>
            <a:pPr algn="ctr"/>
            <a:r>
              <a:rPr kumimoji="1" lang="en-US" b="1">
                <a:latin typeface="Lucida Sans Unicode" pitchFamily="34" charset="0"/>
                <a:sym typeface="Wingdings" pitchFamily="2" charset="2"/>
              </a:rPr>
              <a:t>Infeasibility</a:t>
            </a:r>
          </a:p>
        </p:txBody>
      </p:sp>
      <p:sp>
        <p:nvSpPr>
          <p:cNvPr id="36876" name="Rectangle 13"/>
          <p:cNvSpPr>
            <a:spLocks noChangeArrowheads="1"/>
          </p:cNvSpPr>
          <p:nvPr/>
        </p:nvSpPr>
        <p:spPr bwMode="auto">
          <a:xfrm>
            <a:off x="1057275" y="4303713"/>
            <a:ext cx="5268913" cy="2297112"/>
          </a:xfrm>
          <a:prstGeom prst="rect">
            <a:avLst/>
          </a:prstGeom>
          <a:noFill/>
          <a:ln w="76200">
            <a:solidFill>
              <a:schemeClr val="accent2"/>
            </a:solidFill>
            <a:miter lim="800000"/>
            <a:headEnd/>
            <a:tailEnd/>
          </a:ln>
        </p:spPr>
        <p:txBody>
          <a:bodyPr wrap="none" anchor="ctr"/>
          <a:lstStyle/>
          <a:p>
            <a:pPr algn="ctr"/>
            <a:endParaRPr lang="en-US" sz="2400" i="1">
              <a:solidFill>
                <a:srgbClr val="3333CC"/>
              </a:solidFill>
              <a:latin typeface="Arial" charset="0"/>
            </a:endParaRPr>
          </a:p>
        </p:txBody>
      </p:sp>
      <p:sp>
        <p:nvSpPr>
          <p:cNvPr id="36877" name="AutoShape 14"/>
          <p:cNvSpPr>
            <a:spLocks noChangeArrowheads="1"/>
          </p:cNvSpPr>
          <p:nvPr/>
        </p:nvSpPr>
        <p:spPr bwMode="auto">
          <a:xfrm>
            <a:off x="255588" y="5251450"/>
            <a:ext cx="968375" cy="287338"/>
          </a:xfrm>
          <a:prstGeom prst="rightArrow">
            <a:avLst>
              <a:gd name="adj1" fmla="val 50278"/>
              <a:gd name="adj2" fmla="val 84394"/>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6878" name="Rectangle 15"/>
          <p:cNvSpPr>
            <a:spLocks noChangeArrowheads="1"/>
          </p:cNvSpPr>
          <p:nvPr/>
        </p:nvSpPr>
        <p:spPr bwMode="auto">
          <a:xfrm>
            <a:off x="1255713" y="5216525"/>
            <a:ext cx="654050" cy="366713"/>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spAutoFit/>
          </a:bodyPr>
          <a:lstStyle/>
          <a:p>
            <a:pPr algn="ctr"/>
            <a:r>
              <a:rPr lang="en-US" b="1" i="1">
                <a:solidFill>
                  <a:schemeClr val="bg1"/>
                </a:solidFill>
                <a:latin typeface="Arial" charset="0"/>
              </a:rPr>
              <a:t>SSA</a:t>
            </a:r>
          </a:p>
        </p:txBody>
      </p:sp>
      <p:sp>
        <p:nvSpPr>
          <p:cNvPr id="36879" name="Rectangle 16"/>
          <p:cNvSpPr>
            <a:spLocks noChangeArrowheads="1"/>
          </p:cNvSpPr>
          <p:nvPr/>
        </p:nvSpPr>
        <p:spPr bwMode="auto">
          <a:xfrm>
            <a:off x="127000" y="1949450"/>
            <a:ext cx="793750" cy="366713"/>
          </a:xfrm>
          <a:prstGeom prst="rect">
            <a:avLst/>
          </a:prstGeom>
          <a:noFill/>
          <a:ln w="9525">
            <a:noFill/>
            <a:miter lim="800000"/>
            <a:headEnd/>
            <a:tailEnd/>
          </a:ln>
        </p:spPr>
        <p:txBody>
          <a:bodyPr wrap="none">
            <a:spAutoFit/>
          </a:bodyPr>
          <a:lstStyle/>
          <a:p>
            <a:r>
              <a:rPr kumimoji="1" lang="en-US" b="1">
                <a:latin typeface="Lucida Sans Unicode" pitchFamily="34" charset="0"/>
                <a:sym typeface="Wingdings" pitchFamily="2" charset="2"/>
              </a:rPr>
              <a:t>Trace</a:t>
            </a:r>
          </a:p>
        </p:txBody>
      </p:sp>
      <p:sp>
        <p:nvSpPr>
          <p:cNvPr id="36880" name="AutoShape 17"/>
          <p:cNvSpPr>
            <a:spLocks noChangeArrowheads="1"/>
          </p:cNvSpPr>
          <p:nvPr/>
        </p:nvSpPr>
        <p:spPr bwMode="auto">
          <a:xfrm>
            <a:off x="227013" y="2251075"/>
            <a:ext cx="1090612" cy="287338"/>
          </a:xfrm>
          <a:prstGeom prst="rightArrow">
            <a:avLst>
              <a:gd name="adj1" fmla="val 56574"/>
              <a:gd name="adj2" fmla="val 61151"/>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6881" name="Rectangle 18"/>
          <p:cNvSpPr>
            <a:spLocks noChangeArrowheads="1"/>
          </p:cNvSpPr>
          <p:nvPr/>
        </p:nvSpPr>
        <p:spPr bwMode="auto">
          <a:xfrm>
            <a:off x="6530975" y="4786313"/>
            <a:ext cx="1081088" cy="366712"/>
          </a:xfrm>
          <a:prstGeom prst="rect">
            <a:avLst/>
          </a:prstGeom>
          <a:noFill/>
          <a:ln w="9525">
            <a:noFill/>
            <a:miter lim="800000"/>
            <a:headEnd/>
            <a:tailEnd/>
          </a:ln>
        </p:spPr>
        <p:txBody>
          <a:bodyPr wrap="none">
            <a:spAutoFit/>
          </a:bodyPr>
          <a:lstStyle/>
          <a:p>
            <a:r>
              <a:rPr kumimoji="1" lang="en-US" b="1">
                <a:latin typeface="Lucida Sans Unicode" pitchFamily="34" charset="0"/>
                <a:sym typeface="Wingdings" pitchFamily="2" charset="2"/>
              </a:rPr>
              <a:t>Feasible</a:t>
            </a:r>
          </a:p>
        </p:txBody>
      </p:sp>
      <p:sp>
        <p:nvSpPr>
          <p:cNvPr id="36882" name="Rectangle 19"/>
          <p:cNvSpPr>
            <a:spLocks noChangeArrowheads="1"/>
          </p:cNvSpPr>
          <p:nvPr/>
        </p:nvSpPr>
        <p:spPr bwMode="auto">
          <a:xfrm>
            <a:off x="3006725" y="5775325"/>
            <a:ext cx="1246188" cy="701675"/>
          </a:xfrm>
          <a:prstGeom prst="rect">
            <a:avLst/>
          </a:prstGeom>
          <a:noFill/>
          <a:ln w="38100">
            <a:noFill/>
            <a:prstDash val="sysDot"/>
            <a:miter lim="800000"/>
            <a:headEnd/>
            <a:tailEnd/>
          </a:ln>
        </p:spPr>
        <p:txBody>
          <a:bodyPr wrap="none">
            <a:spAutoFit/>
          </a:bodyPr>
          <a:lstStyle/>
          <a:p>
            <a:pPr algn="ctr"/>
            <a:r>
              <a:rPr kumimoji="1" lang="en-US" sz="2000" b="1">
                <a:latin typeface="Lucida Sans Unicode" pitchFamily="34" charset="0"/>
                <a:sym typeface="Wingdings" pitchFamily="2" charset="2"/>
              </a:rPr>
              <a:t>Proof of </a:t>
            </a:r>
          </a:p>
          <a:p>
            <a:pPr algn="ctr"/>
            <a:r>
              <a:rPr kumimoji="1" lang="en-US" sz="2000" b="1">
                <a:latin typeface="Lucida Sans Unicode" pitchFamily="34" charset="0"/>
                <a:sym typeface="Wingdings" pitchFamily="2" charset="2"/>
              </a:rPr>
              <a:t>Unsat.</a:t>
            </a:r>
          </a:p>
        </p:txBody>
      </p:sp>
      <p:sp>
        <p:nvSpPr>
          <p:cNvPr id="36883" name="Rectangle 20"/>
          <p:cNvSpPr>
            <a:spLocks noChangeArrowheads="1"/>
          </p:cNvSpPr>
          <p:nvPr/>
        </p:nvSpPr>
        <p:spPr bwMode="auto">
          <a:xfrm>
            <a:off x="4564063" y="5599113"/>
            <a:ext cx="958850" cy="366712"/>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spAutoFit/>
          </a:bodyPr>
          <a:lstStyle/>
          <a:p>
            <a:pPr algn="ctr"/>
            <a:r>
              <a:rPr lang="en-US" b="1" i="1">
                <a:solidFill>
                  <a:schemeClr val="bg1"/>
                </a:solidFill>
                <a:latin typeface="Arial" charset="0"/>
              </a:rPr>
              <a:t>Extract</a:t>
            </a:r>
          </a:p>
        </p:txBody>
      </p:sp>
      <p:sp>
        <p:nvSpPr>
          <p:cNvPr id="36884" name="Rectangle 21"/>
          <p:cNvSpPr>
            <a:spLocks noChangeArrowheads="1"/>
          </p:cNvSpPr>
          <p:nvPr/>
        </p:nvSpPr>
        <p:spPr bwMode="auto">
          <a:xfrm>
            <a:off x="6570663" y="5572125"/>
            <a:ext cx="2392362" cy="611188"/>
          </a:xfrm>
          <a:prstGeom prst="rect">
            <a:avLst/>
          </a:prstGeom>
          <a:noFill/>
          <a:ln w="9525">
            <a:noFill/>
            <a:miter lim="800000"/>
            <a:headEnd/>
            <a:tailEnd/>
          </a:ln>
        </p:spPr>
        <p:txBody>
          <a:bodyPr>
            <a:spAutoFit/>
          </a:bodyPr>
          <a:lstStyle/>
          <a:p>
            <a:r>
              <a:rPr kumimoji="1" lang="en-US" b="1">
                <a:latin typeface="Lucida Sans Unicode" pitchFamily="34" charset="0"/>
                <a:sym typeface="Wingdings" pitchFamily="2" charset="2"/>
              </a:rPr>
              <a:t>Predicate Map:</a:t>
            </a:r>
          </a:p>
          <a:p>
            <a:r>
              <a:rPr kumimoji="1" lang="en-US" sz="1600" b="1" i="1">
                <a:latin typeface="Lucida Sans Unicode" pitchFamily="34" charset="0"/>
                <a:sym typeface="Wingdings" pitchFamily="2" charset="2"/>
              </a:rPr>
              <a:t>Prog Ctr </a:t>
            </a:r>
            <a:r>
              <a:rPr kumimoji="1" lang="en-US" sz="1600" b="1" i="1">
                <a:latin typeface="cmsy10" pitchFamily="34" charset="0"/>
                <a:sym typeface="Wingdings" pitchFamily="2" charset="2"/>
              </a:rPr>
              <a:t>!</a:t>
            </a:r>
            <a:r>
              <a:rPr kumimoji="1" lang="en-US" sz="1600" b="1" i="1">
                <a:latin typeface="Lucida Sans Unicode" pitchFamily="34" charset="0"/>
                <a:sym typeface="Wingdings" pitchFamily="2" charset="2"/>
              </a:rPr>
              <a:t> Predicates</a:t>
            </a:r>
            <a:endParaRPr kumimoji="1" lang="en-US" sz="1600" b="1" i="1" baseline="30000">
              <a:latin typeface="Lucida Sans Unicode" pitchFamily="34" charset="0"/>
              <a:sym typeface="Wingdings" pitchFamily="2" charset="2"/>
            </a:endParaRPr>
          </a:p>
        </p:txBody>
      </p:sp>
      <p:sp>
        <p:nvSpPr>
          <p:cNvPr id="36885" name="AutoShape 22"/>
          <p:cNvSpPr>
            <a:spLocks noChangeArrowheads="1"/>
          </p:cNvSpPr>
          <p:nvPr/>
        </p:nvSpPr>
        <p:spPr bwMode="auto">
          <a:xfrm>
            <a:off x="5580063" y="5581650"/>
            <a:ext cx="1001712" cy="328613"/>
          </a:xfrm>
          <a:prstGeom prst="rightArrow">
            <a:avLst>
              <a:gd name="adj1" fmla="val 50722"/>
              <a:gd name="adj2" fmla="val 53218"/>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6886" name="AutoShape 23"/>
          <p:cNvSpPr>
            <a:spLocks noChangeArrowheads="1"/>
          </p:cNvSpPr>
          <p:nvPr/>
        </p:nvSpPr>
        <p:spPr bwMode="auto">
          <a:xfrm>
            <a:off x="1974850" y="5273675"/>
            <a:ext cx="617538" cy="276225"/>
          </a:xfrm>
          <a:prstGeom prst="rightArrow">
            <a:avLst>
              <a:gd name="adj1" fmla="val 56574"/>
              <a:gd name="adj2" fmla="val 36019"/>
            </a:avLst>
          </a:prstGeom>
          <a:gradFill rotWithShape="1">
            <a:gsLst>
              <a:gs pos="0">
                <a:srgbClr val="ADB2F1"/>
              </a:gs>
              <a:gs pos="100000">
                <a:srgbClr val="797CA8"/>
              </a:gs>
            </a:gsLst>
            <a:lin ang="0" scaled="1"/>
          </a:gradFill>
          <a:ln w="9525">
            <a:noFill/>
            <a:miter lim="800000"/>
            <a:headEnd/>
            <a:tailEnd/>
          </a:ln>
        </p:spPr>
        <p:txBody>
          <a:bodyPr wrap="none" anchor="ctr"/>
          <a:lstStyle/>
          <a:p>
            <a:endParaRPr lang="en-US"/>
          </a:p>
        </p:txBody>
      </p:sp>
      <p:sp>
        <p:nvSpPr>
          <p:cNvPr id="36887" name="Rectangle 24"/>
          <p:cNvSpPr>
            <a:spLocks noChangeArrowheads="1"/>
          </p:cNvSpPr>
          <p:nvPr/>
        </p:nvSpPr>
        <p:spPr bwMode="auto">
          <a:xfrm>
            <a:off x="2636838" y="5216525"/>
            <a:ext cx="1162050" cy="366713"/>
          </a:xfrm>
          <a:prstGeom prst="rect">
            <a:avLst/>
          </a:prstGeom>
          <a:gradFill rotWithShape="1">
            <a:gsLst>
              <a:gs pos="0">
                <a:srgbClr val="454576"/>
              </a:gs>
              <a:gs pos="100000">
                <a:srgbClr val="9595FF"/>
              </a:gs>
            </a:gsLst>
            <a:lin ang="2700000" scaled="1"/>
          </a:gradFill>
          <a:ln w="9525">
            <a:noFill/>
            <a:miter lim="800000"/>
            <a:headEnd/>
            <a:tailEnd/>
          </a:ln>
        </p:spPr>
        <p:txBody>
          <a:bodyPr wrap="none" anchor="ctr">
            <a:spAutoFit/>
          </a:bodyPr>
          <a:lstStyle/>
          <a:p>
            <a:pPr algn="ctr"/>
            <a:r>
              <a:rPr lang="en-US" b="1" i="1">
                <a:solidFill>
                  <a:schemeClr val="bg1"/>
                </a:solidFill>
                <a:latin typeface="Arial" charset="0"/>
              </a:rPr>
              <a:t>Thm Pvr </a:t>
            </a:r>
          </a:p>
        </p:txBody>
      </p:sp>
      <p:sp>
        <p:nvSpPr>
          <p:cNvPr id="36888" name="AutoShape 25"/>
          <p:cNvSpPr>
            <a:spLocks noChangeArrowheads="1"/>
          </p:cNvSpPr>
          <p:nvPr/>
        </p:nvSpPr>
        <p:spPr bwMode="auto">
          <a:xfrm rot="-1517703">
            <a:off x="3841750" y="4975225"/>
            <a:ext cx="895350" cy="363538"/>
          </a:xfrm>
          <a:prstGeom prst="rightArrow">
            <a:avLst>
              <a:gd name="adj1" fmla="val 50222"/>
              <a:gd name="adj2" fmla="val 0"/>
            </a:avLst>
          </a:prstGeom>
          <a:gradFill rotWithShape="1">
            <a:gsLst>
              <a:gs pos="0">
                <a:srgbClr val="ADB2F1"/>
              </a:gs>
              <a:gs pos="100000">
                <a:srgbClr val="797CA8"/>
              </a:gs>
            </a:gsLst>
            <a:lin ang="0" scaled="1"/>
          </a:gradFill>
          <a:ln w="9525">
            <a:noFill/>
            <a:miter lim="800000"/>
            <a:headEnd/>
            <a:tailEnd/>
          </a:ln>
        </p:spPr>
        <p:txBody>
          <a:bodyPr wrap="none" tIns="100584" anchor="ctr"/>
          <a:lstStyle/>
          <a:p>
            <a:pPr algn="ctr"/>
            <a:r>
              <a:rPr lang="en-US" sz="1400" b="1">
                <a:solidFill>
                  <a:schemeClr val="bg1"/>
                </a:solidFill>
                <a:latin typeface="Lucida Sans Unicode" pitchFamily="34" charset="0"/>
              </a:rPr>
              <a:t>Y</a:t>
            </a:r>
          </a:p>
        </p:txBody>
      </p:sp>
      <p:sp>
        <p:nvSpPr>
          <p:cNvPr id="36889" name="AutoShape 26"/>
          <p:cNvSpPr>
            <a:spLocks noChangeArrowheads="1"/>
          </p:cNvSpPr>
          <p:nvPr/>
        </p:nvSpPr>
        <p:spPr bwMode="auto">
          <a:xfrm rot="1517703" flipV="1">
            <a:off x="3860800" y="5410200"/>
            <a:ext cx="635000" cy="363538"/>
          </a:xfrm>
          <a:prstGeom prst="rightArrow">
            <a:avLst>
              <a:gd name="adj1" fmla="val 48306"/>
              <a:gd name="adj2" fmla="val 44962"/>
            </a:avLst>
          </a:prstGeom>
          <a:gradFill rotWithShape="1">
            <a:gsLst>
              <a:gs pos="0">
                <a:srgbClr val="ADB2F1"/>
              </a:gs>
              <a:gs pos="100000">
                <a:srgbClr val="797CA8"/>
              </a:gs>
            </a:gsLst>
            <a:lin ang="0" scaled="1"/>
          </a:gradFill>
          <a:ln w="9525">
            <a:noFill/>
            <a:miter lim="800000"/>
            <a:headEnd/>
            <a:tailEnd/>
          </a:ln>
        </p:spPr>
        <p:txBody>
          <a:bodyPr rot="10800000" wrap="none" tIns="18288" anchor="ctr"/>
          <a:lstStyle/>
          <a:p>
            <a:pPr algn="ctr"/>
            <a:r>
              <a:rPr lang="en-US" sz="1400" b="1">
                <a:solidFill>
                  <a:schemeClr val="bg1"/>
                </a:solidFill>
                <a:latin typeface="Lucida Sans Unicode" pitchFamily="34" charset="0"/>
              </a:rPr>
              <a:t>N</a:t>
            </a:r>
          </a:p>
        </p:txBody>
      </p:sp>
      <p:sp>
        <p:nvSpPr>
          <p:cNvPr id="36890" name="Rectangle 27"/>
          <p:cNvSpPr>
            <a:spLocks noChangeArrowheads="1"/>
          </p:cNvSpPr>
          <p:nvPr/>
        </p:nvSpPr>
        <p:spPr bwMode="auto">
          <a:xfrm>
            <a:off x="184150" y="1611313"/>
            <a:ext cx="8561388" cy="3551237"/>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36891" name="Rectangle 28"/>
          <p:cNvSpPr>
            <a:spLocks noChangeArrowheads="1"/>
          </p:cNvSpPr>
          <p:nvPr/>
        </p:nvSpPr>
        <p:spPr bwMode="auto">
          <a:xfrm>
            <a:off x="166688" y="5165725"/>
            <a:ext cx="2468562" cy="569913"/>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36892" name="Rectangle 29"/>
          <p:cNvSpPr>
            <a:spLocks noChangeArrowheads="1"/>
          </p:cNvSpPr>
          <p:nvPr/>
        </p:nvSpPr>
        <p:spPr bwMode="auto">
          <a:xfrm>
            <a:off x="2600325" y="5159375"/>
            <a:ext cx="5375275" cy="425450"/>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36893" name="Rectangle 31"/>
          <p:cNvSpPr>
            <a:spLocks noChangeArrowheads="1"/>
          </p:cNvSpPr>
          <p:nvPr/>
        </p:nvSpPr>
        <p:spPr bwMode="auto">
          <a:xfrm>
            <a:off x="388938" y="5741988"/>
            <a:ext cx="2468562" cy="1031875"/>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36894" name="Rectangle 2"/>
          <p:cNvSpPr>
            <a:spLocks noChangeArrowheads="1"/>
          </p:cNvSpPr>
          <p:nvPr/>
        </p:nvSpPr>
        <p:spPr bwMode="auto">
          <a:xfrm>
            <a:off x="5254625" y="3130550"/>
            <a:ext cx="2701925" cy="709613"/>
          </a:xfrm>
          <a:prstGeom prst="rect">
            <a:avLst/>
          </a:prstGeom>
          <a:noFill/>
          <a:ln w="38100">
            <a:solidFill>
              <a:srgbClr val="333399"/>
            </a:solidFill>
            <a:miter lim="800000"/>
            <a:headEnd/>
            <a:tailEnd/>
          </a:ln>
        </p:spPr>
        <p:txBody>
          <a:bodyPr anchor="ctr">
            <a:spAutoFit/>
          </a:bodyPr>
          <a:lstStyle/>
          <a:p>
            <a:pPr algn="ctr"/>
            <a:r>
              <a:rPr lang="en-US" sz="2000">
                <a:solidFill>
                  <a:srgbClr val="003399"/>
                </a:solidFill>
                <a:latin typeface="Lucida Sans Unicode" pitchFamily="34" charset="0"/>
              </a:rPr>
              <a:t>Q2: </a:t>
            </a:r>
            <a:r>
              <a:rPr lang="en-US" b="1">
                <a:solidFill>
                  <a:schemeClr val="accent2"/>
                </a:solidFill>
                <a:latin typeface="Lucida Sans Unicode" pitchFamily="34" charset="0"/>
              </a:rPr>
              <a:t>Where</a:t>
            </a:r>
            <a:r>
              <a:rPr lang="en-US">
                <a:solidFill>
                  <a:srgbClr val="003399"/>
                </a:solidFill>
                <a:latin typeface="Lucida Sans Unicode" pitchFamily="34" charset="0"/>
              </a:rPr>
              <a:t>  </a:t>
            </a:r>
            <a:r>
              <a:rPr lang="en-US" b="1">
                <a:solidFill>
                  <a:srgbClr val="003399"/>
                </a:solidFill>
                <a:latin typeface="Lucida Sans Unicode" pitchFamily="34" charset="0"/>
              </a:rPr>
              <a:t>are preds required  ?</a:t>
            </a:r>
            <a:endParaRPr lang="en-US" sz="800" b="1">
              <a:solidFill>
                <a:srgbClr val="003399"/>
              </a:solidFill>
              <a:latin typeface="Lucida Sans Unicode" pitchFamily="34" charset="0"/>
            </a:endParaRPr>
          </a:p>
        </p:txBody>
      </p:sp>
      <p:sp>
        <p:nvSpPr>
          <p:cNvPr id="36895" name="Rectangle 3"/>
          <p:cNvSpPr>
            <a:spLocks noChangeArrowheads="1"/>
          </p:cNvSpPr>
          <p:nvPr/>
        </p:nvSpPr>
        <p:spPr bwMode="auto">
          <a:xfrm>
            <a:off x="5235575" y="2357438"/>
            <a:ext cx="2709863" cy="709612"/>
          </a:xfrm>
          <a:prstGeom prst="rect">
            <a:avLst/>
          </a:prstGeom>
          <a:noFill/>
          <a:ln w="38100">
            <a:solidFill>
              <a:srgbClr val="333399"/>
            </a:solidFill>
            <a:miter lim="800000"/>
            <a:headEnd/>
            <a:tailEnd/>
          </a:ln>
        </p:spPr>
        <p:txBody>
          <a:bodyPr anchor="ctr">
            <a:spAutoFit/>
          </a:bodyPr>
          <a:lstStyle/>
          <a:p>
            <a:pPr algn="ctr"/>
            <a:r>
              <a:rPr lang="en-US" sz="2000">
                <a:solidFill>
                  <a:srgbClr val="003399"/>
                </a:solidFill>
                <a:latin typeface="Lucida Sans Unicode" pitchFamily="34" charset="0"/>
              </a:rPr>
              <a:t>Q1: </a:t>
            </a:r>
            <a:r>
              <a:rPr lang="en-US" b="1">
                <a:solidFill>
                  <a:schemeClr val="accent2"/>
                </a:solidFill>
                <a:latin typeface="Lucida Sans Unicode" pitchFamily="34" charset="0"/>
              </a:rPr>
              <a:t>What predicates</a:t>
            </a:r>
            <a:r>
              <a:rPr lang="en-US" b="1">
                <a:solidFill>
                  <a:srgbClr val="ADB2F1"/>
                </a:solidFill>
                <a:latin typeface="Lucida Sans Unicode" pitchFamily="34" charset="0"/>
              </a:rPr>
              <a:t>         </a:t>
            </a:r>
            <a:r>
              <a:rPr lang="en-US">
                <a:solidFill>
                  <a:srgbClr val="003399"/>
                </a:solidFill>
                <a:latin typeface="Lucida Sans Unicode" pitchFamily="34" charset="0"/>
              </a:rPr>
              <a:t> </a:t>
            </a:r>
          </a:p>
          <a:p>
            <a:pPr algn="ctr"/>
            <a:r>
              <a:rPr lang="en-US" b="1">
                <a:solidFill>
                  <a:srgbClr val="003399"/>
                </a:solidFill>
                <a:latin typeface="Lucida Sans Unicode" pitchFamily="34" charset="0"/>
              </a:rPr>
              <a:t>  remove trace ?</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Proof of Unsatisfiability</a:t>
            </a:r>
          </a:p>
        </p:txBody>
      </p:sp>
      <p:sp>
        <p:nvSpPr>
          <p:cNvPr id="37891" name="Rectangle 5"/>
          <p:cNvSpPr>
            <a:spLocks noChangeArrowheads="1"/>
          </p:cNvSpPr>
          <p:nvPr/>
        </p:nvSpPr>
        <p:spPr bwMode="auto">
          <a:xfrm>
            <a:off x="41275" y="4349750"/>
            <a:ext cx="2751138" cy="457200"/>
          </a:xfrm>
          <a:prstGeom prst="rect">
            <a:avLst/>
          </a:prstGeom>
          <a:noFill/>
          <a:ln w="38100">
            <a:noFill/>
            <a:miter lim="800000"/>
            <a:headEnd/>
            <a:tailEnd/>
          </a:ln>
        </p:spPr>
        <p:txBody>
          <a:bodyPr anchor="ctr">
            <a:spAutoFit/>
          </a:bodyPr>
          <a:lstStyle/>
          <a:p>
            <a:pPr algn="ctr"/>
            <a:r>
              <a:rPr lang="en-US" sz="2400">
                <a:latin typeface="Lucida Sans Unicode" pitchFamily="34" charset="0"/>
              </a:rPr>
              <a:t>Trace Formula</a:t>
            </a:r>
            <a:endParaRPr lang="en-US" sz="2000">
              <a:latin typeface="cmsy10" pitchFamily="34" charset="0"/>
            </a:endParaRPr>
          </a:p>
        </p:txBody>
      </p:sp>
      <p:sp>
        <p:nvSpPr>
          <p:cNvPr id="37892" name="Rectangle 6"/>
          <p:cNvSpPr>
            <a:spLocks noChangeArrowheads="1"/>
          </p:cNvSpPr>
          <p:nvPr/>
        </p:nvSpPr>
        <p:spPr bwMode="auto">
          <a:xfrm>
            <a:off x="0" y="1838325"/>
            <a:ext cx="2776538" cy="1947863"/>
          </a:xfrm>
          <a:prstGeom prst="rect">
            <a:avLst/>
          </a:prstGeom>
          <a:noFill/>
          <a:ln w="9525">
            <a:noFill/>
            <a:miter lim="800000"/>
            <a:headEnd/>
            <a:tailEnd/>
          </a:ln>
        </p:spPr>
        <p:txBody>
          <a:bodyPr/>
          <a:lstStyle/>
          <a:p>
            <a:pPr marL="342900" indent="-342900">
              <a:spcBef>
                <a:spcPct val="20000"/>
              </a:spcBef>
            </a:pPr>
            <a:r>
              <a:rPr lang="en-US" sz="1600">
                <a:solidFill>
                  <a:schemeClr val="accent2"/>
                </a:solidFill>
              </a:rPr>
              <a:t>	  </a:t>
            </a:r>
            <a:r>
              <a:rPr lang="en-US" sz="2000" b="1" i="1">
                <a:solidFill>
                  <a:srgbClr val="649600"/>
                </a:solidFill>
                <a:latin typeface="Lucida Sans Unicode" pitchFamily="34" charset="0"/>
              </a:rPr>
              <a:t>x</a:t>
            </a:r>
            <a:r>
              <a:rPr lang="en-US" sz="2000" b="1" i="1" baseline="-25000">
                <a:solidFill>
                  <a:srgbClr val="649600"/>
                </a:solidFill>
                <a:latin typeface="Lucida Sans Unicode" pitchFamily="34" charset="0"/>
              </a:rPr>
              <a:t>1</a:t>
            </a:r>
            <a:r>
              <a:rPr lang="en-US" sz="2000" b="1" i="1">
                <a:solidFill>
                  <a:srgbClr val="649600"/>
                </a:solidFill>
              </a:rPr>
              <a:t> = </a:t>
            </a:r>
            <a:r>
              <a:rPr lang="en-US" sz="2000" b="1" i="1">
                <a:solidFill>
                  <a:srgbClr val="649600"/>
                </a:solidFill>
                <a:latin typeface="Lucida Sans Unicode" pitchFamily="34" charset="0"/>
              </a:rPr>
              <a:t>ctr</a:t>
            </a:r>
            <a:r>
              <a:rPr lang="en-US" sz="2000" b="1" i="1" baseline="-25000">
                <a:solidFill>
                  <a:srgbClr val="649600"/>
                </a:solidFill>
                <a:latin typeface="Lucida Sans Unicode" pitchFamily="34" charset="0"/>
              </a:rPr>
              <a:t>0</a:t>
            </a:r>
            <a:endParaRPr lang="en-US" sz="2000" b="1" i="1">
              <a:solidFill>
                <a:srgbClr val="649600"/>
              </a:solidFill>
              <a:latin typeface="Lucida Sans Unicode" pitchFamily="34" charset="0"/>
            </a:endParaRPr>
          </a:p>
          <a:p>
            <a:pPr marL="342900" indent="-342900">
              <a:spcBef>
                <a:spcPct val="20000"/>
              </a:spcBef>
            </a:pPr>
            <a:endParaRPr lang="en-US" sz="800" b="1" i="1">
              <a:solidFill>
                <a:srgbClr val="649600"/>
              </a:solidFill>
              <a:latin typeface="Lucida Sans Unicode" pitchFamily="34" charset="0"/>
            </a:endParaRPr>
          </a:p>
          <a:p>
            <a:pPr marL="342900" indent="-342900">
              <a:spcBef>
                <a:spcPct val="20000"/>
              </a:spcBef>
            </a:pPr>
            <a:r>
              <a:rPr lang="en-US" sz="2000" b="1" i="1">
                <a:solidFill>
                  <a:srgbClr val="649600"/>
                </a:solidFill>
                <a:latin typeface="cmsy10" pitchFamily="34" charset="0"/>
              </a:rPr>
              <a:t>  </a:t>
            </a:r>
            <a:r>
              <a:rPr lang="en-US" sz="2000" b="1" i="1">
                <a:solidFill>
                  <a:srgbClr val="649600"/>
                </a:solidFill>
                <a:latin typeface="cmsy10" pitchFamily="34" charset="0"/>
                <a:sym typeface="Symbol" pitchFamily="18" charset="2"/>
              </a:rPr>
              <a:t></a:t>
            </a:r>
            <a:r>
              <a:rPr lang="en-US" sz="2000" b="1" i="1">
                <a:solidFill>
                  <a:srgbClr val="649600"/>
                </a:solidFill>
                <a:latin typeface="Lucida Sans Unicode" pitchFamily="34" charset="0"/>
              </a:rPr>
              <a:t>ctr</a:t>
            </a:r>
            <a:r>
              <a:rPr lang="en-US" sz="2000" b="1" i="1" baseline="-25000">
                <a:solidFill>
                  <a:srgbClr val="649600"/>
                </a:solidFill>
                <a:latin typeface="Lucida Sans Unicode" pitchFamily="34" charset="0"/>
              </a:rPr>
              <a:t>1</a:t>
            </a:r>
            <a:r>
              <a:rPr lang="en-US" sz="2000" b="1" i="1">
                <a:solidFill>
                  <a:srgbClr val="649600"/>
                </a:solidFill>
              </a:rPr>
              <a:t> = </a:t>
            </a:r>
            <a:r>
              <a:rPr lang="en-US" sz="2000" b="1" i="1">
                <a:solidFill>
                  <a:srgbClr val="649600"/>
                </a:solidFill>
                <a:latin typeface="Lucida Sans Unicode" pitchFamily="34" charset="0"/>
              </a:rPr>
              <a:t>ctr</a:t>
            </a:r>
            <a:r>
              <a:rPr lang="en-US" sz="2000" b="1" i="1" baseline="-25000">
                <a:solidFill>
                  <a:srgbClr val="649600"/>
                </a:solidFill>
                <a:latin typeface="Lucida Sans Unicode" pitchFamily="34" charset="0"/>
              </a:rPr>
              <a:t>0</a:t>
            </a:r>
            <a:r>
              <a:rPr lang="en-US" sz="2000" b="1" i="1">
                <a:solidFill>
                  <a:srgbClr val="649600"/>
                </a:solidFill>
              </a:rPr>
              <a:t> + </a:t>
            </a:r>
            <a:r>
              <a:rPr lang="en-US" sz="2000" b="1" i="1">
                <a:solidFill>
                  <a:srgbClr val="649600"/>
                </a:solidFill>
                <a:latin typeface="Lucida Sans Unicode" pitchFamily="34" charset="0"/>
              </a:rPr>
              <a:t>1</a:t>
            </a:r>
          </a:p>
          <a:p>
            <a:pPr marL="342900" indent="-342900">
              <a:spcBef>
                <a:spcPct val="20000"/>
              </a:spcBef>
            </a:pPr>
            <a:endParaRPr lang="en-US" sz="800" b="1" i="1">
              <a:solidFill>
                <a:srgbClr val="649600"/>
              </a:solidFill>
            </a:endParaRPr>
          </a:p>
          <a:p>
            <a:pPr marL="342900" indent="-342900">
              <a:spcBef>
                <a:spcPct val="20000"/>
              </a:spcBef>
            </a:pPr>
            <a:r>
              <a:rPr lang="en-US" sz="2000" b="1" i="1">
                <a:solidFill>
                  <a:srgbClr val="649600"/>
                </a:solidFill>
                <a:latin typeface="cmsy10" pitchFamily="34" charset="0"/>
              </a:rPr>
              <a:t>  </a:t>
            </a:r>
            <a:r>
              <a:rPr lang="en-US" sz="2000" b="1" i="1">
                <a:solidFill>
                  <a:srgbClr val="649600"/>
                </a:solidFill>
                <a:latin typeface="cmsy10" pitchFamily="34" charset="0"/>
                <a:sym typeface="Symbol" pitchFamily="18" charset="2"/>
              </a:rPr>
              <a:t></a:t>
            </a:r>
            <a:r>
              <a:rPr lang="en-US" sz="2000" b="1" i="1">
                <a:solidFill>
                  <a:srgbClr val="649600"/>
                </a:solidFill>
                <a:latin typeface="Lucida Sans Unicode" pitchFamily="34" charset="0"/>
              </a:rPr>
              <a:t>y</a:t>
            </a:r>
            <a:r>
              <a:rPr lang="en-US" sz="2000" b="1" i="1" baseline="-25000">
                <a:solidFill>
                  <a:srgbClr val="649600"/>
                </a:solidFill>
                <a:latin typeface="Lucida Sans Unicode" pitchFamily="34" charset="0"/>
              </a:rPr>
              <a:t>1</a:t>
            </a:r>
            <a:r>
              <a:rPr lang="en-US" sz="2000" b="1" i="1">
                <a:solidFill>
                  <a:srgbClr val="649600"/>
                </a:solidFill>
              </a:rPr>
              <a:t> = </a:t>
            </a:r>
            <a:r>
              <a:rPr lang="en-US" sz="2000" b="1" i="1">
                <a:solidFill>
                  <a:srgbClr val="649600"/>
                </a:solidFill>
                <a:latin typeface="Lucida Sans Unicode" pitchFamily="34" charset="0"/>
              </a:rPr>
              <a:t>ctr</a:t>
            </a:r>
            <a:r>
              <a:rPr lang="en-US" sz="2000" b="1" i="1" baseline="-25000">
                <a:solidFill>
                  <a:srgbClr val="649600"/>
                </a:solidFill>
                <a:latin typeface="Lucida Sans Unicode" pitchFamily="34" charset="0"/>
              </a:rPr>
              <a:t>1</a:t>
            </a:r>
            <a:r>
              <a:rPr lang="en-US" sz="2000" b="1" i="1">
                <a:solidFill>
                  <a:srgbClr val="649600"/>
                </a:solidFill>
              </a:rPr>
              <a:t> </a:t>
            </a:r>
            <a:endParaRPr lang="en-US" sz="2000" b="1" i="1" baseline="-25000">
              <a:solidFill>
                <a:srgbClr val="649600"/>
              </a:solidFill>
              <a:latin typeface="Lucida Sans Unicode" pitchFamily="34" charset="0"/>
            </a:endParaRPr>
          </a:p>
          <a:p>
            <a:pPr marL="342900" indent="-342900">
              <a:spcBef>
                <a:spcPct val="20000"/>
              </a:spcBef>
            </a:pPr>
            <a:endParaRPr lang="en-US" sz="800" b="1" i="1" baseline="-25000">
              <a:solidFill>
                <a:srgbClr val="649600"/>
              </a:solidFill>
              <a:latin typeface="Lucida Sans Unicode" pitchFamily="34" charset="0"/>
            </a:endParaRPr>
          </a:p>
          <a:p>
            <a:pPr marL="342900" indent="-342900">
              <a:spcBef>
                <a:spcPct val="20000"/>
              </a:spcBef>
            </a:pPr>
            <a:r>
              <a:rPr lang="en-US" sz="2000" b="1" i="1">
                <a:solidFill>
                  <a:srgbClr val="649600"/>
                </a:solidFill>
                <a:latin typeface="cmsy10" pitchFamily="34" charset="0"/>
              </a:rPr>
              <a:t>  </a:t>
            </a:r>
            <a:r>
              <a:rPr lang="en-US" sz="2000" b="1" i="1">
                <a:solidFill>
                  <a:srgbClr val="649600"/>
                </a:solidFill>
                <a:latin typeface="cmsy10" pitchFamily="34" charset="0"/>
                <a:sym typeface="Symbol" pitchFamily="18" charset="2"/>
              </a:rPr>
              <a:t></a:t>
            </a:r>
            <a:r>
              <a:rPr lang="en-US" sz="2000" b="1" i="1">
                <a:solidFill>
                  <a:srgbClr val="649600"/>
                </a:solidFill>
                <a:latin typeface="cmsy10" pitchFamily="34" charset="0"/>
              </a:rPr>
              <a:t> </a:t>
            </a:r>
            <a:r>
              <a:rPr lang="en-US" sz="2000" b="1" i="1">
                <a:solidFill>
                  <a:srgbClr val="649600"/>
                </a:solidFill>
                <a:latin typeface="Lucida Sans Unicode" pitchFamily="34" charset="0"/>
              </a:rPr>
              <a:t>x</a:t>
            </a:r>
            <a:r>
              <a:rPr lang="en-US" sz="2000" b="1" i="1" baseline="-25000">
                <a:solidFill>
                  <a:srgbClr val="649600"/>
                </a:solidFill>
                <a:latin typeface="Lucida Sans Unicode" pitchFamily="34" charset="0"/>
              </a:rPr>
              <a:t>1</a:t>
            </a:r>
            <a:r>
              <a:rPr lang="en-US" sz="2000" b="1" i="1">
                <a:solidFill>
                  <a:srgbClr val="649600"/>
                </a:solidFill>
              </a:rPr>
              <a:t> = </a:t>
            </a:r>
            <a:r>
              <a:rPr lang="en-US" sz="2000" b="1" i="1">
                <a:solidFill>
                  <a:srgbClr val="649600"/>
                </a:solidFill>
                <a:latin typeface="Lucida Sans Unicode" pitchFamily="34" charset="0"/>
              </a:rPr>
              <a:t>i</a:t>
            </a:r>
            <a:r>
              <a:rPr lang="en-US" sz="2000" b="1" i="1" baseline="-25000">
                <a:solidFill>
                  <a:srgbClr val="649600"/>
                </a:solidFill>
                <a:latin typeface="Lucida Sans Unicode" pitchFamily="34" charset="0"/>
              </a:rPr>
              <a:t>0</a:t>
            </a:r>
            <a:r>
              <a:rPr lang="en-US" sz="2000" b="1" i="1">
                <a:solidFill>
                  <a:srgbClr val="649600"/>
                </a:solidFill>
                <a:latin typeface="Lucida Sans Unicode" pitchFamily="34" charset="0"/>
              </a:rPr>
              <a:t> </a:t>
            </a:r>
            <a:r>
              <a:rPr lang="en-US" sz="2000" b="1" i="1">
                <a:solidFill>
                  <a:srgbClr val="649600"/>
                </a:solidFill>
              </a:rPr>
              <a:t>- </a:t>
            </a:r>
            <a:r>
              <a:rPr lang="en-US" sz="2000" b="1" i="1">
                <a:solidFill>
                  <a:srgbClr val="649600"/>
                </a:solidFill>
                <a:latin typeface="Lucida Sans Unicode" pitchFamily="34" charset="0"/>
              </a:rPr>
              <a:t>1</a:t>
            </a:r>
          </a:p>
          <a:p>
            <a:pPr marL="342900" indent="-342900">
              <a:spcBef>
                <a:spcPct val="20000"/>
              </a:spcBef>
            </a:pPr>
            <a:endParaRPr lang="en-US" sz="800" b="1" i="1">
              <a:solidFill>
                <a:srgbClr val="649600"/>
              </a:solidFill>
            </a:endParaRPr>
          </a:p>
          <a:p>
            <a:pPr marL="342900" indent="-342900">
              <a:spcBef>
                <a:spcPct val="20000"/>
              </a:spcBef>
            </a:pPr>
            <a:r>
              <a:rPr lang="en-US" sz="2000" b="1" i="1">
                <a:solidFill>
                  <a:srgbClr val="649600"/>
                </a:solidFill>
                <a:latin typeface="cmsy10" pitchFamily="34" charset="0"/>
              </a:rPr>
              <a:t>  </a:t>
            </a:r>
            <a:r>
              <a:rPr lang="en-US" sz="2000" b="1" i="1">
                <a:solidFill>
                  <a:srgbClr val="649600"/>
                </a:solidFill>
                <a:latin typeface="cmsy10" pitchFamily="34" charset="0"/>
                <a:sym typeface="Symbol" pitchFamily="18" charset="2"/>
              </a:rPr>
              <a:t></a:t>
            </a:r>
            <a:r>
              <a:rPr lang="en-US" sz="2000" b="1" i="1">
                <a:solidFill>
                  <a:srgbClr val="649600"/>
                </a:solidFill>
                <a:latin typeface="Lucida Sans Unicode" pitchFamily="34" charset="0"/>
              </a:rPr>
              <a:t>y</a:t>
            </a:r>
            <a:r>
              <a:rPr lang="en-US" sz="2000" b="1" i="1" baseline="-25000">
                <a:solidFill>
                  <a:srgbClr val="649600"/>
                </a:solidFill>
                <a:latin typeface="Lucida Sans Unicode" pitchFamily="34" charset="0"/>
              </a:rPr>
              <a:t>1</a:t>
            </a:r>
            <a:r>
              <a:rPr lang="en-US" sz="2000" b="1" i="1">
                <a:solidFill>
                  <a:srgbClr val="649600"/>
                </a:solidFill>
                <a:latin typeface="Lucida Sans Unicode" pitchFamily="34" charset="0"/>
              </a:rPr>
              <a:t> </a:t>
            </a:r>
            <a:r>
              <a:rPr lang="en-US" sz="2000" b="1" i="1">
                <a:solidFill>
                  <a:srgbClr val="649600"/>
                </a:solidFill>
                <a:sym typeface="Symbol" pitchFamily="18" charset="2"/>
              </a:rPr>
              <a:t></a:t>
            </a:r>
            <a:r>
              <a:rPr lang="en-US" sz="2000" b="1" i="1">
                <a:solidFill>
                  <a:srgbClr val="649600"/>
                </a:solidFill>
              </a:rPr>
              <a:t> </a:t>
            </a:r>
            <a:r>
              <a:rPr lang="en-US" sz="2000" b="1" i="1">
                <a:solidFill>
                  <a:srgbClr val="649600"/>
                </a:solidFill>
                <a:latin typeface="Lucida Sans Unicode" pitchFamily="34" charset="0"/>
              </a:rPr>
              <a:t>i</a:t>
            </a:r>
            <a:r>
              <a:rPr lang="en-US" sz="2000" b="1" i="1" baseline="-25000">
                <a:solidFill>
                  <a:srgbClr val="649600"/>
                </a:solidFill>
                <a:latin typeface="Lucida Sans Unicode" pitchFamily="34" charset="0"/>
              </a:rPr>
              <a:t>0</a:t>
            </a:r>
          </a:p>
        </p:txBody>
      </p:sp>
      <p:sp>
        <p:nvSpPr>
          <p:cNvPr id="130113" name="Rectangle 65"/>
          <p:cNvSpPr>
            <a:spLocks noChangeArrowheads="1"/>
          </p:cNvSpPr>
          <p:nvPr/>
        </p:nvSpPr>
        <p:spPr bwMode="auto">
          <a:xfrm>
            <a:off x="3806825" y="1922463"/>
            <a:ext cx="1042988" cy="336550"/>
          </a:xfrm>
          <a:prstGeom prst="rect">
            <a:avLst/>
          </a:prstGeom>
          <a:noFill/>
          <a:ln w="9525">
            <a:noFill/>
            <a:miter lim="800000"/>
            <a:headEnd/>
            <a:tailEnd/>
          </a:ln>
        </p:spPr>
        <p:txBody>
          <a:bodyPr wrap="none">
            <a:spAutoFit/>
          </a:bodyPr>
          <a:lstStyle/>
          <a:p>
            <a:pPr>
              <a:spcBef>
                <a:spcPct val="20000"/>
              </a:spcBef>
            </a:pPr>
            <a:r>
              <a:rPr lang="en-US" sz="1600" b="1" i="1">
                <a:solidFill>
                  <a:srgbClr val="649600"/>
                </a:solidFill>
                <a:latin typeface="Lucida Sans Unicode" pitchFamily="34" charset="0"/>
              </a:rPr>
              <a:t>x</a:t>
            </a:r>
            <a:r>
              <a:rPr lang="en-US" sz="1600" b="1" i="1" baseline="-25000">
                <a:solidFill>
                  <a:srgbClr val="649600"/>
                </a:solidFill>
                <a:latin typeface="Lucida Sans Unicode" pitchFamily="34" charset="0"/>
              </a:rPr>
              <a:t>1</a:t>
            </a:r>
            <a:r>
              <a:rPr lang="en-US" sz="1600" b="1" i="1">
                <a:solidFill>
                  <a:srgbClr val="649600"/>
                </a:solidFill>
                <a:latin typeface="Lucida Sans Unicode" pitchFamily="34" charset="0"/>
              </a:rPr>
              <a:t> = ctr</a:t>
            </a:r>
            <a:r>
              <a:rPr lang="en-US" sz="1600" b="1" i="1" baseline="-25000">
                <a:solidFill>
                  <a:srgbClr val="649600"/>
                </a:solidFill>
                <a:latin typeface="Lucida Sans Unicode" pitchFamily="34" charset="0"/>
              </a:rPr>
              <a:t>0</a:t>
            </a:r>
          </a:p>
        </p:txBody>
      </p:sp>
      <p:sp>
        <p:nvSpPr>
          <p:cNvPr id="130114" name="Rectangle 66"/>
          <p:cNvSpPr>
            <a:spLocks noChangeArrowheads="1"/>
          </p:cNvSpPr>
          <p:nvPr/>
        </p:nvSpPr>
        <p:spPr bwMode="auto">
          <a:xfrm>
            <a:off x="4987925" y="1922463"/>
            <a:ext cx="1128713" cy="336550"/>
          </a:xfrm>
          <a:prstGeom prst="rect">
            <a:avLst/>
          </a:prstGeom>
          <a:noFill/>
          <a:ln w="9525">
            <a:noFill/>
            <a:miter lim="800000"/>
            <a:headEnd/>
            <a:tailEnd/>
          </a:ln>
        </p:spPr>
        <p:txBody>
          <a:bodyPr wrap="none">
            <a:spAutoFit/>
          </a:bodyPr>
          <a:lstStyle/>
          <a:p>
            <a:pPr>
              <a:spcBef>
                <a:spcPct val="20000"/>
              </a:spcBef>
            </a:pPr>
            <a:r>
              <a:rPr lang="en-US" sz="1600" b="1" i="1">
                <a:solidFill>
                  <a:srgbClr val="649600"/>
                </a:solidFill>
                <a:latin typeface="Lucida Sans Unicode" pitchFamily="34" charset="0"/>
              </a:rPr>
              <a:t>x</a:t>
            </a:r>
            <a:r>
              <a:rPr lang="en-US" sz="1600" b="1" i="1" baseline="-25000">
                <a:solidFill>
                  <a:srgbClr val="649600"/>
                </a:solidFill>
                <a:latin typeface="Lucida Sans Unicode" pitchFamily="34" charset="0"/>
              </a:rPr>
              <a:t>1</a:t>
            </a:r>
            <a:r>
              <a:rPr lang="en-US" sz="1600" b="1" i="1">
                <a:solidFill>
                  <a:srgbClr val="649600"/>
                </a:solidFill>
                <a:latin typeface="Lucida Sans Unicode" pitchFamily="34" charset="0"/>
              </a:rPr>
              <a:t> = i</a:t>
            </a:r>
            <a:r>
              <a:rPr lang="en-US" sz="1600" b="1" i="1" baseline="-25000">
                <a:solidFill>
                  <a:srgbClr val="649600"/>
                </a:solidFill>
                <a:latin typeface="Lucida Sans Unicode" pitchFamily="34" charset="0"/>
              </a:rPr>
              <a:t>0 </a:t>
            </a:r>
            <a:r>
              <a:rPr lang="en-US" sz="1600" b="1" i="1">
                <a:solidFill>
                  <a:srgbClr val="649600"/>
                </a:solidFill>
                <a:latin typeface="Lucida Sans Unicode" pitchFamily="34" charset="0"/>
              </a:rPr>
              <a:t>-1</a:t>
            </a:r>
          </a:p>
        </p:txBody>
      </p:sp>
      <p:sp>
        <p:nvSpPr>
          <p:cNvPr id="130115" name="Line 67"/>
          <p:cNvSpPr>
            <a:spLocks noChangeShapeType="1"/>
          </p:cNvSpPr>
          <p:nvPr/>
        </p:nvSpPr>
        <p:spPr bwMode="auto">
          <a:xfrm>
            <a:off x="3929063" y="2305050"/>
            <a:ext cx="2068512" cy="0"/>
          </a:xfrm>
          <a:prstGeom prst="line">
            <a:avLst/>
          </a:prstGeom>
          <a:noFill/>
          <a:ln w="25400">
            <a:solidFill>
              <a:schemeClr val="tx1"/>
            </a:solidFill>
            <a:round/>
            <a:headEnd/>
            <a:tailEnd/>
          </a:ln>
        </p:spPr>
        <p:txBody>
          <a:bodyPr/>
          <a:lstStyle/>
          <a:p>
            <a:endParaRPr lang="en-US"/>
          </a:p>
        </p:txBody>
      </p:sp>
      <p:sp>
        <p:nvSpPr>
          <p:cNvPr id="130116" name="Rectangle 68"/>
          <p:cNvSpPr>
            <a:spLocks noChangeArrowheads="1"/>
          </p:cNvSpPr>
          <p:nvPr/>
        </p:nvSpPr>
        <p:spPr bwMode="auto">
          <a:xfrm>
            <a:off x="4521200" y="2403475"/>
            <a:ext cx="1222375" cy="336550"/>
          </a:xfrm>
          <a:prstGeom prst="rect">
            <a:avLst/>
          </a:prstGeom>
          <a:noFill/>
          <a:ln w="9525">
            <a:noFill/>
            <a:miter lim="800000"/>
            <a:headEnd/>
            <a:tailEnd/>
          </a:ln>
        </p:spPr>
        <p:txBody>
          <a:bodyPr wrap="none">
            <a:spAutoFit/>
          </a:bodyPr>
          <a:lstStyle/>
          <a:p>
            <a:pPr>
              <a:spcBef>
                <a:spcPct val="20000"/>
              </a:spcBef>
            </a:pPr>
            <a:r>
              <a:rPr lang="en-US" sz="1600" b="1" i="1">
                <a:solidFill>
                  <a:srgbClr val="649600"/>
                </a:solidFill>
                <a:latin typeface="Lucida Sans Unicode" pitchFamily="34" charset="0"/>
              </a:rPr>
              <a:t>ctr</a:t>
            </a:r>
            <a:r>
              <a:rPr lang="en-US" sz="1600" b="1" i="1" baseline="-25000">
                <a:solidFill>
                  <a:srgbClr val="649600"/>
                </a:solidFill>
                <a:latin typeface="Lucida Sans Unicode" pitchFamily="34" charset="0"/>
              </a:rPr>
              <a:t>0</a:t>
            </a:r>
            <a:r>
              <a:rPr lang="en-US" sz="1600" b="1" i="1">
                <a:solidFill>
                  <a:srgbClr val="649600"/>
                </a:solidFill>
                <a:latin typeface="Lucida Sans Unicode" pitchFamily="34" charset="0"/>
              </a:rPr>
              <a:t> = i</a:t>
            </a:r>
            <a:r>
              <a:rPr lang="en-US" sz="1600" b="1" i="1" baseline="-25000">
                <a:solidFill>
                  <a:srgbClr val="649600"/>
                </a:solidFill>
                <a:latin typeface="Lucida Sans Unicode" pitchFamily="34" charset="0"/>
              </a:rPr>
              <a:t>0</a:t>
            </a:r>
            <a:r>
              <a:rPr lang="en-US" sz="1600" b="1" i="1">
                <a:solidFill>
                  <a:srgbClr val="649600"/>
                </a:solidFill>
                <a:latin typeface="Lucida Sans Unicode" pitchFamily="34" charset="0"/>
              </a:rPr>
              <a:t>-1</a:t>
            </a:r>
          </a:p>
        </p:txBody>
      </p:sp>
      <p:sp>
        <p:nvSpPr>
          <p:cNvPr id="130117" name="Rectangle 69"/>
          <p:cNvSpPr>
            <a:spLocks noChangeArrowheads="1"/>
          </p:cNvSpPr>
          <p:nvPr/>
        </p:nvSpPr>
        <p:spPr bwMode="auto">
          <a:xfrm>
            <a:off x="5924550" y="2398713"/>
            <a:ext cx="1406525" cy="336550"/>
          </a:xfrm>
          <a:prstGeom prst="rect">
            <a:avLst/>
          </a:prstGeom>
          <a:noFill/>
          <a:ln w="9525">
            <a:noFill/>
            <a:miter lim="800000"/>
            <a:headEnd/>
            <a:tailEnd/>
          </a:ln>
        </p:spPr>
        <p:txBody>
          <a:bodyPr wrap="none">
            <a:spAutoFit/>
          </a:bodyPr>
          <a:lstStyle/>
          <a:p>
            <a:pPr>
              <a:spcBef>
                <a:spcPct val="20000"/>
              </a:spcBef>
            </a:pPr>
            <a:r>
              <a:rPr lang="en-US" sz="1600" b="1" i="1">
                <a:solidFill>
                  <a:srgbClr val="649600"/>
                </a:solidFill>
                <a:latin typeface="Lucida Sans Unicode" pitchFamily="34" charset="0"/>
              </a:rPr>
              <a:t>ctr</a:t>
            </a:r>
            <a:r>
              <a:rPr lang="en-US" sz="1600" b="1" i="1" baseline="-25000">
                <a:solidFill>
                  <a:srgbClr val="649600"/>
                </a:solidFill>
                <a:latin typeface="Lucida Sans Unicode" pitchFamily="34" charset="0"/>
              </a:rPr>
              <a:t>1</a:t>
            </a:r>
            <a:r>
              <a:rPr lang="en-US" sz="1600" b="1" i="1">
                <a:solidFill>
                  <a:srgbClr val="649600"/>
                </a:solidFill>
                <a:latin typeface="Lucida Sans Unicode" pitchFamily="34" charset="0"/>
              </a:rPr>
              <a:t>= ctr</a:t>
            </a:r>
            <a:r>
              <a:rPr lang="en-US" sz="1600" b="1" i="1" baseline="-25000">
                <a:solidFill>
                  <a:srgbClr val="649600"/>
                </a:solidFill>
                <a:latin typeface="Lucida Sans Unicode" pitchFamily="34" charset="0"/>
              </a:rPr>
              <a:t>0</a:t>
            </a:r>
            <a:r>
              <a:rPr lang="en-US" sz="1600" b="1" i="1">
                <a:solidFill>
                  <a:srgbClr val="649600"/>
                </a:solidFill>
                <a:latin typeface="Lucida Sans Unicode" pitchFamily="34" charset="0"/>
              </a:rPr>
              <a:t>+1</a:t>
            </a:r>
          </a:p>
        </p:txBody>
      </p:sp>
      <p:sp>
        <p:nvSpPr>
          <p:cNvPr id="130118" name="Line 70"/>
          <p:cNvSpPr>
            <a:spLocks noChangeShapeType="1"/>
          </p:cNvSpPr>
          <p:nvPr/>
        </p:nvSpPr>
        <p:spPr bwMode="auto">
          <a:xfrm flipV="1">
            <a:off x="4652963" y="2759075"/>
            <a:ext cx="2665412" cy="0"/>
          </a:xfrm>
          <a:prstGeom prst="line">
            <a:avLst/>
          </a:prstGeom>
          <a:noFill/>
          <a:ln w="25400">
            <a:solidFill>
              <a:schemeClr val="tx1"/>
            </a:solidFill>
            <a:round/>
            <a:headEnd/>
            <a:tailEnd/>
          </a:ln>
        </p:spPr>
        <p:txBody>
          <a:bodyPr/>
          <a:lstStyle/>
          <a:p>
            <a:endParaRPr lang="en-US"/>
          </a:p>
        </p:txBody>
      </p:sp>
      <p:sp>
        <p:nvSpPr>
          <p:cNvPr id="130119" name="Rectangle 71"/>
          <p:cNvSpPr>
            <a:spLocks noChangeArrowheads="1"/>
          </p:cNvSpPr>
          <p:nvPr/>
        </p:nvSpPr>
        <p:spPr bwMode="auto">
          <a:xfrm>
            <a:off x="5797550" y="2843213"/>
            <a:ext cx="976313" cy="336550"/>
          </a:xfrm>
          <a:prstGeom prst="rect">
            <a:avLst/>
          </a:prstGeom>
          <a:noFill/>
          <a:ln w="9525">
            <a:noFill/>
            <a:miter lim="800000"/>
            <a:headEnd/>
            <a:tailEnd/>
          </a:ln>
        </p:spPr>
        <p:txBody>
          <a:bodyPr wrap="none">
            <a:spAutoFit/>
          </a:bodyPr>
          <a:lstStyle/>
          <a:p>
            <a:pPr>
              <a:spcBef>
                <a:spcPct val="20000"/>
              </a:spcBef>
            </a:pPr>
            <a:r>
              <a:rPr lang="en-US" sz="1600" b="1" i="1">
                <a:solidFill>
                  <a:srgbClr val="649600"/>
                </a:solidFill>
                <a:latin typeface="Lucida Sans Unicode" pitchFamily="34" charset="0"/>
              </a:rPr>
              <a:t>ctr</a:t>
            </a:r>
            <a:r>
              <a:rPr lang="en-US" sz="1600" b="1" i="1" baseline="-25000">
                <a:solidFill>
                  <a:srgbClr val="649600"/>
                </a:solidFill>
                <a:latin typeface="Lucida Sans Unicode" pitchFamily="34" charset="0"/>
              </a:rPr>
              <a:t>1</a:t>
            </a:r>
            <a:r>
              <a:rPr lang="en-US" sz="1600" b="1" i="1">
                <a:solidFill>
                  <a:srgbClr val="649600"/>
                </a:solidFill>
                <a:latin typeface="Lucida Sans Unicode" pitchFamily="34" charset="0"/>
              </a:rPr>
              <a:t> = i</a:t>
            </a:r>
            <a:r>
              <a:rPr lang="en-US" sz="1600" b="1" i="1" baseline="-25000">
                <a:solidFill>
                  <a:srgbClr val="649600"/>
                </a:solidFill>
                <a:latin typeface="Lucida Sans Unicode" pitchFamily="34" charset="0"/>
              </a:rPr>
              <a:t>0</a:t>
            </a:r>
          </a:p>
        </p:txBody>
      </p:sp>
      <p:sp>
        <p:nvSpPr>
          <p:cNvPr id="130120" name="Rectangle 72"/>
          <p:cNvSpPr>
            <a:spLocks noChangeArrowheads="1"/>
          </p:cNvSpPr>
          <p:nvPr/>
        </p:nvSpPr>
        <p:spPr bwMode="auto">
          <a:xfrm>
            <a:off x="6921500" y="2843213"/>
            <a:ext cx="958850" cy="336550"/>
          </a:xfrm>
          <a:prstGeom prst="rect">
            <a:avLst/>
          </a:prstGeom>
          <a:noFill/>
          <a:ln w="9525">
            <a:noFill/>
            <a:miter lim="800000"/>
            <a:headEnd/>
            <a:tailEnd/>
          </a:ln>
        </p:spPr>
        <p:txBody>
          <a:bodyPr wrap="none">
            <a:spAutoFit/>
          </a:bodyPr>
          <a:lstStyle/>
          <a:p>
            <a:pPr>
              <a:spcBef>
                <a:spcPct val="20000"/>
              </a:spcBef>
            </a:pPr>
            <a:r>
              <a:rPr lang="en-US" sz="1600" b="1" i="1">
                <a:solidFill>
                  <a:srgbClr val="649600"/>
                </a:solidFill>
                <a:latin typeface="Lucida Sans Unicode" pitchFamily="34" charset="0"/>
              </a:rPr>
              <a:t>y</a:t>
            </a:r>
            <a:r>
              <a:rPr lang="en-US" sz="1600" b="1" i="1" baseline="-25000">
                <a:solidFill>
                  <a:srgbClr val="649600"/>
                </a:solidFill>
                <a:latin typeface="Lucida Sans Unicode" pitchFamily="34" charset="0"/>
              </a:rPr>
              <a:t>1</a:t>
            </a:r>
            <a:r>
              <a:rPr lang="en-US" sz="1600" b="1" i="1">
                <a:solidFill>
                  <a:srgbClr val="649600"/>
                </a:solidFill>
                <a:latin typeface="Lucida Sans Unicode" pitchFamily="34" charset="0"/>
              </a:rPr>
              <a:t>= ctr</a:t>
            </a:r>
            <a:r>
              <a:rPr lang="en-US" sz="1600" b="1" i="1" baseline="-25000">
                <a:solidFill>
                  <a:srgbClr val="649600"/>
                </a:solidFill>
                <a:latin typeface="Lucida Sans Unicode" pitchFamily="34" charset="0"/>
              </a:rPr>
              <a:t>1</a:t>
            </a:r>
          </a:p>
        </p:txBody>
      </p:sp>
      <p:sp>
        <p:nvSpPr>
          <p:cNvPr id="130121" name="Line 73"/>
          <p:cNvSpPr>
            <a:spLocks noChangeShapeType="1"/>
          </p:cNvSpPr>
          <p:nvPr/>
        </p:nvSpPr>
        <p:spPr bwMode="auto">
          <a:xfrm flipV="1">
            <a:off x="5911850" y="3205163"/>
            <a:ext cx="1919288" cy="0"/>
          </a:xfrm>
          <a:prstGeom prst="line">
            <a:avLst/>
          </a:prstGeom>
          <a:noFill/>
          <a:ln w="25400">
            <a:solidFill>
              <a:schemeClr val="tx1"/>
            </a:solidFill>
            <a:round/>
            <a:headEnd/>
            <a:tailEnd/>
          </a:ln>
        </p:spPr>
        <p:txBody>
          <a:bodyPr/>
          <a:lstStyle/>
          <a:p>
            <a:endParaRPr lang="en-US"/>
          </a:p>
        </p:txBody>
      </p:sp>
      <p:sp>
        <p:nvSpPr>
          <p:cNvPr id="130122" name="Rectangle 74"/>
          <p:cNvSpPr>
            <a:spLocks noChangeArrowheads="1"/>
          </p:cNvSpPr>
          <p:nvPr/>
        </p:nvSpPr>
        <p:spPr bwMode="auto">
          <a:xfrm>
            <a:off x="6894513" y="3330575"/>
            <a:ext cx="754062" cy="336550"/>
          </a:xfrm>
          <a:prstGeom prst="rect">
            <a:avLst/>
          </a:prstGeom>
          <a:noFill/>
          <a:ln w="9525">
            <a:noFill/>
            <a:miter lim="800000"/>
            <a:headEnd/>
            <a:tailEnd/>
          </a:ln>
        </p:spPr>
        <p:txBody>
          <a:bodyPr wrap="none">
            <a:spAutoFit/>
          </a:bodyPr>
          <a:lstStyle/>
          <a:p>
            <a:pPr>
              <a:spcBef>
                <a:spcPct val="20000"/>
              </a:spcBef>
            </a:pPr>
            <a:r>
              <a:rPr lang="en-US" sz="1600" b="1" i="1">
                <a:solidFill>
                  <a:srgbClr val="649600"/>
                </a:solidFill>
                <a:latin typeface="Lucida Sans Unicode" pitchFamily="34" charset="0"/>
              </a:rPr>
              <a:t>y</a:t>
            </a:r>
            <a:r>
              <a:rPr lang="en-US" sz="1600" b="1" i="1" baseline="-25000">
                <a:solidFill>
                  <a:srgbClr val="649600"/>
                </a:solidFill>
                <a:latin typeface="Lucida Sans Unicode" pitchFamily="34" charset="0"/>
              </a:rPr>
              <a:t>1</a:t>
            </a:r>
            <a:r>
              <a:rPr lang="en-US" sz="1600" b="1" i="1">
                <a:solidFill>
                  <a:srgbClr val="649600"/>
                </a:solidFill>
                <a:latin typeface="Lucida Sans Unicode" pitchFamily="34" charset="0"/>
              </a:rPr>
              <a:t>= i</a:t>
            </a:r>
            <a:r>
              <a:rPr lang="en-US" sz="1600" b="1" i="1" baseline="-25000">
                <a:solidFill>
                  <a:srgbClr val="649600"/>
                </a:solidFill>
                <a:latin typeface="Lucida Sans Unicode" pitchFamily="34" charset="0"/>
              </a:rPr>
              <a:t>0</a:t>
            </a:r>
          </a:p>
        </p:txBody>
      </p:sp>
      <p:sp>
        <p:nvSpPr>
          <p:cNvPr id="130123" name="Rectangle 75"/>
          <p:cNvSpPr>
            <a:spLocks noChangeArrowheads="1"/>
          </p:cNvSpPr>
          <p:nvPr/>
        </p:nvSpPr>
        <p:spPr bwMode="auto">
          <a:xfrm>
            <a:off x="7785100" y="3344863"/>
            <a:ext cx="703263" cy="336550"/>
          </a:xfrm>
          <a:prstGeom prst="rect">
            <a:avLst/>
          </a:prstGeom>
          <a:noFill/>
          <a:ln w="9525">
            <a:noFill/>
            <a:miter lim="800000"/>
            <a:headEnd/>
            <a:tailEnd/>
          </a:ln>
        </p:spPr>
        <p:txBody>
          <a:bodyPr wrap="none">
            <a:spAutoFit/>
          </a:bodyPr>
          <a:lstStyle/>
          <a:p>
            <a:pPr>
              <a:spcBef>
                <a:spcPct val="20000"/>
              </a:spcBef>
            </a:pPr>
            <a:r>
              <a:rPr lang="en-US" sz="1600" b="1" i="1">
                <a:solidFill>
                  <a:srgbClr val="649600"/>
                </a:solidFill>
                <a:latin typeface="Lucida Sans Unicode" pitchFamily="34" charset="0"/>
              </a:rPr>
              <a:t>y</a:t>
            </a:r>
            <a:r>
              <a:rPr lang="en-US" sz="1600" b="1" i="1" baseline="-25000">
                <a:solidFill>
                  <a:srgbClr val="649600"/>
                </a:solidFill>
                <a:latin typeface="Lucida Sans Unicode" pitchFamily="34" charset="0"/>
              </a:rPr>
              <a:t>1</a:t>
            </a:r>
            <a:r>
              <a:rPr lang="en-US" sz="1600" b="1" i="1">
                <a:solidFill>
                  <a:srgbClr val="649600"/>
                </a:solidFill>
                <a:latin typeface="Lucida Sans Unicode" pitchFamily="34" charset="0"/>
                <a:sym typeface="Symbol" pitchFamily="18" charset="2"/>
              </a:rPr>
              <a:t></a:t>
            </a:r>
            <a:r>
              <a:rPr lang="en-US" sz="1600" b="1" i="1">
                <a:solidFill>
                  <a:srgbClr val="649600"/>
                </a:solidFill>
                <a:latin typeface="Lucida Sans Unicode" pitchFamily="34" charset="0"/>
              </a:rPr>
              <a:t> i</a:t>
            </a:r>
            <a:r>
              <a:rPr lang="en-US" sz="1600" b="1" i="1" baseline="-25000">
                <a:solidFill>
                  <a:srgbClr val="649600"/>
                </a:solidFill>
                <a:latin typeface="Lucida Sans Unicode" pitchFamily="34" charset="0"/>
              </a:rPr>
              <a:t>0</a:t>
            </a:r>
          </a:p>
        </p:txBody>
      </p:sp>
      <p:sp>
        <p:nvSpPr>
          <p:cNvPr id="130124" name="Line 76"/>
          <p:cNvSpPr>
            <a:spLocks noChangeShapeType="1"/>
          </p:cNvSpPr>
          <p:nvPr/>
        </p:nvSpPr>
        <p:spPr bwMode="auto">
          <a:xfrm>
            <a:off x="7024688" y="3673475"/>
            <a:ext cx="1398587" cy="0"/>
          </a:xfrm>
          <a:prstGeom prst="line">
            <a:avLst/>
          </a:prstGeom>
          <a:noFill/>
          <a:ln w="25400">
            <a:solidFill>
              <a:schemeClr val="tx1"/>
            </a:solidFill>
            <a:round/>
            <a:headEnd/>
            <a:tailEnd/>
          </a:ln>
        </p:spPr>
        <p:txBody>
          <a:bodyPr/>
          <a:lstStyle/>
          <a:p>
            <a:endParaRPr lang="en-US"/>
          </a:p>
        </p:txBody>
      </p:sp>
      <p:sp>
        <p:nvSpPr>
          <p:cNvPr id="130125" name="Rectangle 77"/>
          <p:cNvSpPr>
            <a:spLocks noChangeArrowheads="1"/>
          </p:cNvSpPr>
          <p:nvPr/>
        </p:nvSpPr>
        <p:spPr bwMode="auto">
          <a:xfrm>
            <a:off x="7616825" y="3778250"/>
            <a:ext cx="284163" cy="336550"/>
          </a:xfrm>
          <a:prstGeom prst="rect">
            <a:avLst/>
          </a:prstGeom>
          <a:noFill/>
          <a:ln w="9525">
            <a:noFill/>
            <a:miter lim="800000"/>
            <a:headEnd/>
            <a:tailEnd/>
          </a:ln>
        </p:spPr>
        <p:txBody>
          <a:bodyPr wrap="none">
            <a:spAutoFit/>
          </a:bodyPr>
          <a:lstStyle/>
          <a:p>
            <a:pPr>
              <a:spcBef>
                <a:spcPct val="20000"/>
              </a:spcBef>
            </a:pPr>
            <a:r>
              <a:rPr lang="en-US" sz="1600" b="1" i="1">
                <a:solidFill>
                  <a:srgbClr val="F01237"/>
                </a:solidFill>
                <a:latin typeface="cmsy10" pitchFamily="34" charset="0"/>
              </a:rPr>
              <a:t>;</a:t>
            </a:r>
          </a:p>
        </p:txBody>
      </p:sp>
      <p:sp>
        <p:nvSpPr>
          <p:cNvPr id="130126" name="Rectangle 78"/>
          <p:cNvSpPr>
            <a:spLocks noChangeArrowheads="1"/>
          </p:cNvSpPr>
          <p:nvPr/>
        </p:nvSpPr>
        <p:spPr bwMode="auto">
          <a:xfrm>
            <a:off x="3825875" y="4318000"/>
            <a:ext cx="4679950" cy="457200"/>
          </a:xfrm>
          <a:prstGeom prst="rect">
            <a:avLst/>
          </a:prstGeom>
          <a:noFill/>
          <a:ln w="38100">
            <a:noFill/>
            <a:miter lim="800000"/>
            <a:headEnd/>
            <a:tailEnd/>
          </a:ln>
        </p:spPr>
        <p:txBody>
          <a:bodyPr anchor="ctr">
            <a:spAutoFit/>
          </a:bodyPr>
          <a:lstStyle/>
          <a:p>
            <a:pPr algn="ctr"/>
            <a:r>
              <a:rPr lang="en-US" sz="2400">
                <a:latin typeface="Lucida Sans Unicode" pitchFamily="34" charset="0"/>
              </a:rPr>
              <a:t> Proof of Unsatisfiability </a:t>
            </a:r>
          </a:p>
        </p:txBody>
      </p:sp>
      <p:sp>
        <p:nvSpPr>
          <p:cNvPr id="130127" name="Line 79"/>
          <p:cNvSpPr>
            <a:spLocks noChangeShapeType="1"/>
          </p:cNvSpPr>
          <p:nvPr/>
        </p:nvSpPr>
        <p:spPr bwMode="auto">
          <a:xfrm flipH="1">
            <a:off x="2216150" y="2024063"/>
            <a:ext cx="7938" cy="1452562"/>
          </a:xfrm>
          <a:prstGeom prst="line">
            <a:avLst/>
          </a:prstGeom>
          <a:noFill/>
          <a:ln w="12700">
            <a:solidFill>
              <a:schemeClr val="accent2"/>
            </a:solidFill>
            <a:prstDash val="dash"/>
            <a:round/>
            <a:headEnd type="oval" w="med" len="med"/>
            <a:tailEnd type="stealth" w="lg" len="lg"/>
          </a:ln>
        </p:spPr>
        <p:txBody>
          <a:bodyPr/>
          <a:lstStyle/>
          <a:p>
            <a:endParaRPr lang="en-US"/>
          </a:p>
        </p:txBody>
      </p:sp>
      <p:sp>
        <p:nvSpPr>
          <p:cNvPr id="130128" name="Line 80"/>
          <p:cNvSpPr>
            <a:spLocks noChangeShapeType="1"/>
          </p:cNvSpPr>
          <p:nvPr/>
        </p:nvSpPr>
        <p:spPr bwMode="auto">
          <a:xfrm flipV="1">
            <a:off x="2220913" y="2474913"/>
            <a:ext cx="414337" cy="1065212"/>
          </a:xfrm>
          <a:prstGeom prst="line">
            <a:avLst/>
          </a:prstGeom>
          <a:noFill/>
          <a:ln w="12700">
            <a:solidFill>
              <a:schemeClr val="accent2"/>
            </a:solidFill>
            <a:prstDash val="dash"/>
            <a:round/>
            <a:headEnd type="oval" w="med" len="med"/>
            <a:tailEnd type="stealth" w="lg" len="lg"/>
          </a:ln>
        </p:spPr>
        <p:txBody>
          <a:bodyPr/>
          <a:lstStyle/>
          <a:p>
            <a:endParaRPr lang="en-US"/>
          </a:p>
        </p:txBody>
      </p:sp>
      <p:sp>
        <p:nvSpPr>
          <p:cNvPr id="130129" name="Line 81"/>
          <p:cNvSpPr>
            <a:spLocks noChangeShapeType="1"/>
          </p:cNvSpPr>
          <p:nvPr/>
        </p:nvSpPr>
        <p:spPr bwMode="auto">
          <a:xfrm flipH="1">
            <a:off x="2690813" y="2490788"/>
            <a:ext cx="1587" cy="465137"/>
          </a:xfrm>
          <a:prstGeom prst="line">
            <a:avLst/>
          </a:prstGeom>
          <a:noFill/>
          <a:ln w="12700">
            <a:solidFill>
              <a:schemeClr val="accent2"/>
            </a:solidFill>
            <a:prstDash val="dash"/>
            <a:round/>
            <a:headEnd type="oval" w="med" len="med"/>
            <a:tailEnd type="stealth" w="lg" len="lg"/>
          </a:ln>
        </p:spPr>
        <p:txBody>
          <a:bodyPr/>
          <a:lstStyle/>
          <a:p>
            <a:endParaRPr lang="en-US"/>
          </a:p>
        </p:txBody>
      </p:sp>
      <p:sp>
        <p:nvSpPr>
          <p:cNvPr id="130130" name="Line 82"/>
          <p:cNvSpPr>
            <a:spLocks noChangeShapeType="1"/>
          </p:cNvSpPr>
          <p:nvPr/>
        </p:nvSpPr>
        <p:spPr bwMode="auto">
          <a:xfrm flipH="1">
            <a:off x="2681288" y="3030538"/>
            <a:ext cx="11112" cy="1062037"/>
          </a:xfrm>
          <a:prstGeom prst="line">
            <a:avLst/>
          </a:prstGeom>
          <a:noFill/>
          <a:ln w="12700">
            <a:solidFill>
              <a:schemeClr val="accent2"/>
            </a:solidFill>
            <a:prstDash val="dash"/>
            <a:round/>
            <a:headEnd type="oval" w="med" len="med"/>
            <a:tailEnd type="stealth" w="lg" len="lg"/>
          </a:ln>
        </p:spPr>
        <p:txBody>
          <a:bodyPr/>
          <a:lstStyle/>
          <a:p>
            <a:endParaRPr lang="en-US"/>
          </a:p>
        </p:txBody>
      </p:sp>
      <p:sp>
        <p:nvSpPr>
          <p:cNvPr id="130132" name="Rectangle 84"/>
          <p:cNvSpPr>
            <a:spLocks noChangeArrowheads="1"/>
          </p:cNvSpPr>
          <p:nvPr/>
        </p:nvSpPr>
        <p:spPr bwMode="auto">
          <a:xfrm>
            <a:off x="285750" y="4967288"/>
            <a:ext cx="6302375" cy="1608137"/>
          </a:xfrm>
          <a:prstGeom prst="rect">
            <a:avLst/>
          </a:prstGeom>
          <a:noFill/>
          <a:ln w="9525" algn="ctr">
            <a:noFill/>
            <a:miter lim="800000"/>
            <a:headEnd/>
            <a:tailEnd/>
          </a:ln>
        </p:spPr>
        <p:txBody>
          <a:bodyPr wrap="none"/>
          <a:lstStyle/>
          <a:p>
            <a:pPr marL="457200" indent="-457200"/>
            <a:r>
              <a:rPr lang="en-US" sz="2400" b="1">
                <a:solidFill>
                  <a:srgbClr val="E60000"/>
                </a:solidFill>
                <a:latin typeface="Lucida Sans Unicode" pitchFamily="34" charset="0"/>
              </a:rPr>
              <a:t>PROBLEM</a:t>
            </a:r>
          </a:p>
          <a:p>
            <a:pPr marL="457200" indent="-457200"/>
            <a:r>
              <a:rPr lang="en-US" sz="2400">
                <a:solidFill>
                  <a:schemeClr val="accent2"/>
                </a:solidFill>
                <a:latin typeface="Lucida Sans Unicode" pitchFamily="34" charset="0"/>
              </a:rPr>
              <a:t>	Proof uses entire </a:t>
            </a:r>
            <a:r>
              <a:rPr lang="en-US" sz="2400" b="1" i="1">
                <a:solidFill>
                  <a:srgbClr val="BA00BA"/>
                </a:solidFill>
                <a:latin typeface="Lucida Sans Unicode" pitchFamily="34" charset="0"/>
              </a:rPr>
              <a:t>history</a:t>
            </a:r>
            <a:r>
              <a:rPr lang="en-US" sz="2400">
                <a:solidFill>
                  <a:schemeClr val="accent2"/>
                </a:solidFill>
                <a:latin typeface="Lucida Sans Unicode" pitchFamily="34" charset="0"/>
              </a:rPr>
              <a:t> of execution</a:t>
            </a:r>
            <a:endParaRPr lang="en-US" sz="500">
              <a:solidFill>
                <a:schemeClr val="accent2"/>
              </a:solidFill>
              <a:latin typeface="Lucida Sans Unicode" pitchFamily="34" charset="0"/>
            </a:endParaRPr>
          </a:p>
          <a:p>
            <a:pPr marL="914400" lvl="1" indent="-457200">
              <a:buFontTx/>
              <a:buChar char="•"/>
            </a:pPr>
            <a:r>
              <a:rPr lang="en-US" sz="2000">
                <a:solidFill>
                  <a:schemeClr val="accent2"/>
                </a:solidFill>
                <a:latin typeface="Lucida Sans Unicode" pitchFamily="34" charset="0"/>
              </a:rPr>
              <a:t>Information flows up and down</a:t>
            </a:r>
          </a:p>
          <a:p>
            <a:pPr marL="914400" lvl="1" indent="-457200">
              <a:buFontTx/>
              <a:buChar char="•"/>
            </a:pPr>
            <a:endParaRPr lang="en-US" sz="1200">
              <a:solidFill>
                <a:schemeClr val="accent2"/>
              </a:solidFill>
              <a:latin typeface="Lucida Sans Unicode" pitchFamily="34" charset="0"/>
            </a:endParaRPr>
          </a:p>
          <a:p>
            <a:pPr marL="914400" lvl="1" indent="-457200"/>
            <a:r>
              <a:rPr lang="en-US" sz="2400">
                <a:solidFill>
                  <a:schemeClr val="accent2"/>
                </a:solidFill>
                <a:latin typeface="Lucida Sans Unicode" pitchFamily="34" charset="0"/>
              </a:rPr>
              <a:t>No </a:t>
            </a:r>
            <a:r>
              <a:rPr lang="en-US" sz="2400" b="1" i="1">
                <a:solidFill>
                  <a:srgbClr val="CC0099"/>
                </a:solidFill>
                <a:latin typeface="Lucida Sans Unicode" pitchFamily="34" charset="0"/>
              </a:rPr>
              <a:t>localized</a:t>
            </a:r>
            <a:r>
              <a:rPr lang="en-US" sz="2400">
                <a:solidFill>
                  <a:schemeClr val="accent2"/>
                </a:solidFill>
                <a:latin typeface="Lucida Sans Unicode" pitchFamily="34" charset="0"/>
              </a:rPr>
              <a:t> or </a:t>
            </a:r>
            <a:r>
              <a:rPr lang="en-US" sz="2400" b="1" i="1">
                <a:solidFill>
                  <a:srgbClr val="CC0099"/>
                </a:solidFill>
                <a:latin typeface="Lucida Sans Unicode" pitchFamily="34" charset="0"/>
              </a:rPr>
              <a:t>state</a:t>
            </a:r>
            <a:r>
              <a:rPr lang="en-US" sz="2400">
                <a:solidFill>
                  <a:schemeClr val="accent2"/>
                </a:solidFill>
                <a:latin typeface="Lucida Sans Unicode" pitchFamily="34" charset="0"/>
              </a:rPr>
              <a:t> information ! </a:t>
            </a:r>
            <a:endParaRPr lang="en-US" sz="500">
              <a:solidFill>
                <a:schemeClr val="accent2"/>
              </a:solidFill>
              <a:latin typeface="Lucida Sans Unicode"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1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0114"/>
                                        </p:tgtEl>
                                        <p:attrNameLst>
                                          <p:attrName>style.visibility</p:attrName>
                                        </p:attrNameLst>
                                      </p:cBhvr>
                                      <p:to>
                                        <p:strVal val="visible"/>
                                      </p:to>
                                    </p:set>
                                  </p:childTnLst>
                                </p:cTn>
                              </p:par>
                            </p:childTnLst>
                          </p:cTn>
                        </p:par>
                        <p:par>
                          <p:cTn id="9" fill="hold">
                            <p:stCondLst>
                              <p:cond delay="0"/>
                            </p:stCondLst>
                            <p:childTnLst>
                              <p:par>
                                <p:cTn id="10" presetID="10" presetClass="entr" presetSubtype="0" fill="hold" grpId="0" nodeType="afterEffect">
                                  <p:stCondLst>
                                    <p:cond delay="0"/>
                                  </p:stCondLst>
                                  <p:childTnLst>
                                    <p:set>
                                      <p:cBhvr>
                                        <p:cTn id="11" dur="1" fill="hold">
                                          <p:stCondLst>
                                            <p:cond delay="0"/>
                                          </p:stCondLst>
                                        </p:cTn>
                                        <p:tgtEl>
                                          <p:spTgt spid="130127"/>
                                        </p:tgtEl>
                                        <p:attrNameLst>
                                          <p:attrName>style.visibility</p:attrName>
                                        </p:attrNameLst>
                                      </p:cBhvr>
                                      <p:to>
                                        <p:strVal val="visible"/>
                                      </p:to>
                                    </p:set>
                                    <p:animEffect transition="in" filter="fade">
                                      <p:cBhvr>
                                        <p:cTn id="12" dur="500"/>
                                        <p:tgtEl>
                                          <p:spTgt spid="1301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0115"/>
                                        </p:tgtEl>
                                        <p:attrNameLst>
                                          <p:attrName>style.visibility</p:attrName>
                                        </p:attrNameLst>
                                      </p:cBhvr>
                                      <p:to>
                                        <p:strVal val="visible"/>
                                      </p:to>
                                    </p:set>
                                    <p:animEffect transition="in" filter="fade">
                                      <p:cBhvr>
                                        <p:cTn id="17" dur="500"/>
                                        <p:tgtEl>
                                          <p:spTgt spid="13011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0116"/>
                                        </p:tgtEl>
                                        <p:attrNameLst>
                                          <p:attrName>style.visibility</p:attrName>
                                        </p:attrNameLst>
                                      </p:cBhvr>
                                      <p:to>
                                        <p:strVal val="visible"/>
                                      </p:to>
                                    </p:set>
                                    <p:animEffect transition="in" filter="fade">
                                      <p:cBhvr>
                                        <p:cTn id="20" dur="500"/>
                                        <p:tgtEl>
                                          <p:spTgt spid="13011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0128"/>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13011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30118"/>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30119"/>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30129"/>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0" nodeType="afterEffect">
                                  <p:stCondLst>
                                    <p:cond delay="0"/>
                                  </p:stCondLst>
                                  <p:childTnLst>
                                    <p:set>
                                      <p:cBhvr>
                                        <p:cTn id="40" dur="1" fill="hold">
                                          <p:stCondLst>
                                            <p:cond delay="0"/>
                                          </p:stCondLst>
                                        </p:cTn>
                                        <p:tgtEl>
                                          <p:spTgt spid="1301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0121"/>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0" nodeType="afterEffect">
                                  <p:stCondLst>
                                    <p:cond delay="0"/>
                                  </p:stCondLst>
                                  <p:childTnLst>
                                    <p:set>
                                      <p:cBhvr>
                                        <p:cTn id="47" dur="1" fill="hold">
                                          <p:stCondLst>
                                            <p:cond delay="0"/>
                                          </p:stCondLst>
                                        </p:cTn>
                                        <p:tgtEl>
                                          <p:spTgt spid="130122"/>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30130"/>
                                        </p:tgtEl>
                                        <p:attrNameLst>
                                          <p:attrName>style.visibility</p:attrName>
                                        </p:attrNameLst>
                                      </p:cBhvr>
                                      <p:to>
                                        <p:strVal val="visible"/>
                                      </p:to>
                                    </p:set>
                                  </p:childTnLst>
                                </p:cTn>
                              </p:par>
                            </p:childTnLst>
                          </p:cTn>
                        </p:par>
                        <p:par>
                          <p:cTn id="52" fill="hold">
                            <p:stCondLst>
                              <p:cond delay="0"/>
                            </p:stCondLst>
                            <p:childTnLst>
                              <p:par>
                                <p:cTn id="53" presetID="1" presetClass="entr" presetSubtype="0" fill="hold" grpId="0" nodeType="afterEffect">
                                  <p:stCondLst>
                                    <p:cond delay="0"/>
                                  </p:stCondLst>
                                  <p:childTnLst>
                                    <p:set>
                                      <p:cBhvr>
                                        <p:cTn id="54" dur="1" fill="hold">
                                          <p:stCondLst>
                                            <p:cond delay="0"/>
                                          </p:stCondLst>
                                        </p:cTn>
                                        <p:tgtEl>
                                          <p:spTgt spid="13012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3012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3012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30126"/>
                                        </p:tgtEl>
                                        <p:attrNameLst>
                                          <p:attrName>style.visibility</p:attrName>
                                        </p:attrNameLst>
                                      </p:cBhvr>
                                      <p:to>
                                        <p:strVal val="visible"/>
                                      </p:to>
                                    </p:set>
                                    <p:animEffect transition="in" filter="fade">
                                      <p:cBhvr>
                                        <p:cTn id="63" dur="500"/>
                                        <p:tgtEl>
                                          <p:spTgt spid="130126"/>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130132">
                                            <p:txEl>
                                              <p:pRg st="0" end="0"/>
                                            </p:txEl>
                                          </p:spTgt>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130132">
                                            <p:txEl>
                                              <p:pRg st="1" end="1"/>
                                            </p:txEl>
                                          </p:spTgt>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130132">
                                            <p:txEl>
                                              <p:pRg st="2" end="2"/>
                                            </p:txEl>
                                          </p:spTgt>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13013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113" grpId="0"/>
      <p:bldP spid="130114" grpId="0"/>
      <p:bldP spid="130115" grpId="0" animBg="1"/>
      <p:bldP spid="130116" grpId="0"/>
      <p:bldP spid="130117" grpId="0"/>
      <p:bldP spid="130118" grpId="0" animBg="1"/>
      <p:bldP spid="130119" grpId="0"/>
      <p:bldP spid="130120" grpId="0"/>
      <p:bldP spid="130121" grpId="0" animBg="1"/>
      <p:bldP spid="130122" grpId="0"/>
      <p:bldP spid="130123" grpId="0"/>
      <p:bldP spid="130124" grpId="0" animBg="1"/>
      <p:bldP spid="130125" grpId="0"/>
      <p:bldP spid="130126" grpId="0"/>
      <p:bldP spid="130127" grpId="0" animBg="1"/>
      <p:bldP spid="130128" grpId="0" animBg="1"/>
      <p:bldP spid="130129" grpId="0" animBg="1"/>
      <p:bldP spid="13013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The Present State…</a:t>
            </a:r>
          </a:p>
        </p:txBody>
      </p:sp>
      <p:sp>
        <p:nvSpPr>
          <p:cNvPr id="38915" name="Rectangle 3"/>
          <p:cNvSpPr>
            <a:spLocks noChangeArrowheads="1"/>
          </p:cNvSpPr>
          <p:nvPr/>
        </p:nvSpPr>
        <p:spPr bwMode="auto">
          <a:xfrm>
            <a:off x="-41275" y="2058988"/>
            <a:ext cx="3365500" cy="2420937"/>
          </a:xfrm>
          <a:prstGeom prst="rect">
            <a:avLst/>
          </a:prstGeom>
          <a:noFill/>
          <a:ln w="9525">
            <a:noFill/>
            <a:miter lim="800000"/>
            <a:headEnd/>
            <a:tailEnd/>
          </a:ln>
        </p:spPr>
        <p:txBody>
          <a:bodyPr wrap="none" lIns="0"/>
          <a:lstStyle/>
          <a:p>
            <a:pPr marL="342900" indent="-342900">
              <a:spcBef>
                <a:spcPct val="20000"/>
              </a:spcBef>
            </a:pPr>
            <a:r>
              <a:rPr lang="en-US">
                <a:solidFill>
                  <a:schemeClr val="accent2"/>
                </a:solidFill>
              </a:rPr>
              <a:t>	</a:t>
            </a:r>
            <a:r>
              <a:rPr lang="en-US" b="1" i="1">
                <a:solidFill>
                  <a:schemeClr val="accent2"/>
                </a:solidFill>
              </a:rPr>
              <a:t>pc</a:t>
            </a:r>
            <a:r>
              <a:rPr lang="en-US" b="1" i="1" baseline="-25000">
                <a:solidFill>
                  <a:schemeClr val="accent2"/>
                </a:solidFill>
              </a:rPr>
              <a:t>1</a:t>
            </a:r>
            <a:r>
              <a:rPr lang="en-US">
                <a:solidFill>
                  <a:schemeClr val="accent2"/>
                </a:solidFill>
              </a:rPr>
              <a:t>: </a:t>
            </a:r>
            <a:r>
              <a:rPr lang="en-US" b="1">
                <a:solidFill>
                  <a:schemeClr val="accent2"/>
                </a:solidFill>
              </a:rPr>
              <a:t>x = ctr</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2</a:t>
            </a:r>
            <a:r>
              <a:rPr lang="en-US" b="1">
                <a:solidFill>
                  <a:schemeClr val="accent2"/>
                </a:solidFill>
              </a:rPr>
              <a:t>: ctr = ctr + 1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3</a:t>
            </a:r>
            <a:r>
              <a:rPr lang="en-US" b="1">
                <a:solidFill>
                  <a:schemeClr val="accent2"/>
                </a:solidFill>
              </a:rPr>
              <a:t>: y = ctr </a:t>
            </a:r>
            <a:endParaRPr lang="en-US" b="1" baseline="-25000">
              <a:solidFill>
                <a:schemeClr val="accent2"/>
              </a:solidFill>
              <a:latin typeface="Lucida Sans Unicode" pitchFamily="34" charset="0"/>
            </a:endParaRPr>
          </a:p>
          <a:p>
            <a:pPr marL="342900" indent="-342900">
              <a:spcBef>
                <a:spcPct val="20000"/>
              </a:spcBef>
            </a:pPr>
            <a:endParaRPr lang="en-US" sz="700" b="1" baseline="-25000">
              <a:solidFill>
                <a:schemeClr val="accent2"/>
              </a:solidFill>
              <a:latin typeface="Lucida Sans Unicode" pitchFamily="34" charset="0"/>
            </a:endParaRPr>
          </a:p>
          <a:p>
            <a:pPr marL="342900" indent="-342900">
              <a:spcBef>
                <a:spcPct val="20000"/>
              </a:spcBef>
            </a:pPr>
            <a:r>
              <a:rPr lang="en-US" b="1" baseline="-25000">
                <a:solidFill>
                  <a:schemeClr val="accent2"/>
                </a:solidFill>
                <a:latin typeface="Lucida Sans Unicode" pitchFamily="34" charset="0"/>
              </a:rPr>
              <a:t>	</a:t>
            </a:r>
            <a:r>
              <a:rPr lang="en-US" b="1" i="1">
                <a:solidFill>
                  <a:schemeClr val="accent2"/>
                </a:solidFill>
              </a:rPr>
              <a:t>pc</a:t>
            </a:r>
            <a:r>
              <a:rPr lang="en-US" b="1" i="1" baseline="-25000">
                <a:solidFill>
                  <a:schemeClr val="accent2"/>
                </a:solidFill>
              </a:rPr>
              <a:t>4</a:t>
            </a:r>
            <a:r>
              <a:rPr lang="en-US" b="1">
                <a:solidFill>
                  <a:schemeClr val="accent2"/>
                </a:solidFill>
              </a:rPr>
              <a:t>: assume(x = i-1)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5</a:t>
            </a:r>
            <a:r>
              <a:rPr lang="en-US" b="1">
                <a:solidFill>
                  <a:schemeClr val="accent2"/>
                </a:solidFill>
              </a:rPr>
              <a:t>: assume(y </a:t>
            </a:r>
            <a:r>
              <a:rPr lang="en-US" b="1">
                <a:solidFill>
                  <a:schemeClr val="accent2"/>
                </a:solidFill>
                <a:sym typeface="Symbol" pitchFamily="18" charset="2"/>
              </a:rPr>
              <a:t></a:t>
            </a:r>
            <a:r>
              <a:rPr lang="en-US" b="1">
                <a:solidFill>
                  <a:schemeClr val="accent2"/>
                </a:solidFill>
              </a:rPr>
              <a:t> i)</a:t>
            </a:r>
            <a:endParaRPr lang="en-US" sz="2000">
              <a:solidFill>
                <a:schemeClr val="accent2"/>
              </a:solidFill>
              <a:latin typeface="Lucida Sans Unicode" pitchFamily="34" charset="0"/>
            </a:endParaRPr>
          </a:p>
        </p:txBody>
      </p:sp>
      <p:sp>
        <p:nvSpPr>
          <p:cNvPr id="38916" name="Rectangle 4"/>
          <p:cNvSpPr>
            <a:spLocks noChangeArrowheads="1"/>
          </p:cNvSpPr>
          <p:nvPr/>
        </p:nvSpPr>
        <p:spPr bwMode="auto">
          <a:xfrm>
            <a:off x="771525" y="1627188"/>
            <a:ext cx="1317625"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a:t>
            </a:r>
            <a:endParaRPr lang="en-US" sz="1600">
              <a:latin typeface="Lucida Sans Unicode" pitchFamily="34" charset="0"/>
            </a:endParaRPr>
          </a:p>
        </p:txBody>
      </p:sp>
      <p:sp>
        <p:nvSpPr>
          <p:cNvPr id="189453" name="Rectangle 13"/>
          <p:cNvSpPr>
            <a:spLocks noChangeArrowheads="1"/>
          </p:cNvSpPr>
          <p:nvPr/>
        </p:nvSpPr>
        <p:spPr bwMode="auto">
          <a:xfrm>
            <a:off x="3238500" y="2528888"/>
            <a:ext cx="4476750" cy="819150"/>
          </a:xfrm>
          <a:prstGeom prst="rect">
            <a:avLst/>
          </a:prstGeom>
          <a:noFill/>
          <a:ln w="28575" algn="ctr">
            <a:solidFill>
              <a:schemeClr val="accent2"/>
            </a:solidFill>
            <a:miter lim="800000"/>
            <a:headEnd/>
            <a:tailEnd/>
          </a:ln>
        </p:spPr>
        <p:txBody>
          <a:bodyPr wrap="none"/>
          <a:lstStyle/>
          <a:p>
            <a:pPr marL="457200" indent="-457200"/>
            <a:r>
              <a:rPr lang="en-US" sz="2400">
                <a:solidFill>
                  <a:schemeClr val="accent2"/>
                </a:solidFill>
                <a:latin typeface="Lucida Sans Unicode" pitchFamily="34" charset="0"/>
              </a:rPr>
              <a:t>… is all the information the </a:t>
            </a:r>
          </a:p>
          <a:p>
            <a:pPr marL="457200" indent="-457200"/>
            <a:r>
              <a:rPr lang="en-US" sz="2400">
                <a:solidFill>
                  <a:schemeClr val="accent2"/>
                </a:solidFill>
                <a:latin typeface="Lucida Sans Unicode" pitchFamily="34" charset="0"/>
              </a:rPr>
              <a:t>executing program has </a:t>
            </a:r>
            <a:r>
              <a:rPr lang="en-US" sz="2400" b="1" i="1">
                <a:solidFill>
                  <a:srgbClr val="BA00BA"/>
                </a:solidFill>
                <a:latin typeface="Lucida Sans Unicode" pitchFamily="34" charset="0"/>
              </a:rPr>
              <a:t>here</a:t>
            </a:r>
            <a:r>
              <a:rPr lang="en-US" sz="2400">
                <a:solidFill>
                  <a:schemeClr val="accent2"/>
                </a:solidFill>
                <a:latin typeface="Lucida Sans Unicode" pitchFamily="34" charset="0"/>
              </a:rPr>
              <a:t>   </a:t>
            </a:r>
            <a:endParaRPr lang="en-US" sz="3600">
              <a:solidFill>
                <a:schemeClr val="accent2"/>
              </a:solidFill>
              <a:latin typeface="Lucida Sans Unicode" pitchFamily="34" charset="0"/>
            </a:endParaRPr>
          </a:p>
        </p:txBody>
      </p:sp>
      <p:sp>
        <p:nvSpPr>
          <p:cNvPr id="38918" name="Rectangle 14"/>
          <p:cNvSpPr>
            <a:spLocks noChangeArrowheads="1"/>
          </p:cNvSpPr>
          <p:nvPr/>
        </p:nvSpPr>
        <p:spPr bwMode="auto">
          <a:xfrm>
            <a:off x="223838" y="1993900"/>
            <a:ext cx="2825750" cy="2557463"/>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189452" name="Line 12"/>
          <p:cNvSpPr>
            <a:spLocks noChangeShapeType="1"/>
          </p:cNvSpPr>
          <p:nvPr/>
        </p:nvSpPr>
        <p:spPr bwMode="auto">
          <a:xfrm flipH="1" flipV="1">
            <a:off x="1433513" y="3346450"/>
            <a:ext cx="1792287" cy="1588"/>
          </a:xfrm>
          <a:prstGeom prst="line">
            <a:avLst/>
          </a:prstGeom>
          <a:noFill/>
          <a:ln w="19050">
            <a:solidFill>
              <a:schemeClr val="accent2"/>
            </a:solidFill>
            <a:prstDash val="dash"/>
            <a:round/>
            <a:headEnd/>
            <a:tailEnd type="stealth" w="lg" len="lg"/>
          </a:ln>
        </p:spPr>
        <p:txBody>
          <a:bodyPr/>
          <a:lstStyle/>
          <a:p>
            <a:endParaRPr lang="en-US"/>
          </a:p>
        </p:txBody>
      </p:sp>
      <p:sp>
        <p:nvSpPr>
          <p:cNvPr id="189456" name="Rectangle 16"/>
          <p:cNvSpPr>
            <a:spLocks noChangeArrowheads="1"/>
          </p:cNvSpPr>
          <p:nvPr/>
        </p:nvSpPr>
        <p:spPr bwMode="auto">
          <a:xfrm>
            <a:off x="223838" y="5191125"/>
            <a:ext cx="4524375" cy="1514475"/>
          </a:xfrm>
          <a:prstGeom prst="rect">
            <a:avLst/>
          </a:prstGeom>
          <a:noFill/>
          <a:ln w="9525" algn="ctr">
            <a:noFill/>
            <a:miter lim="800000"/>
            <a:headEnd/>
            <a:tailEnd/>
          </a:ln>
        </p:spPr>
        <p:txBody>
          <a:bodyPr wrap="none"/>
          <a:lstStyle/>
          <a:p>
            <a:pPr marL="457200" indent="-457200"/>
            <a:r>
              <a:rPr lang="en-US">
                <a:solidFill>
                  <a:schemeClr val="accent2"/>
                </a:solidFill>
                <a:latin typeface="Lucida Sans Unicode" pitchFamily="34" charset="0"/>
              </a:rPr>
              <a:t>1. … after executing trace </a:t>
            </a:r>
            <a:r>
              <a:rPr lang="en-US" b="1" i="1">
                <a:solidFill>
                  <a:srgbClr val="BA00BA"/>
                </a:solidFill>
                <a:latin typeface="Lucida Sans Unicode" pitchFamily="34" charset="0"/>
              </a:rPr>
              <a:t>prefix</a:t>
            </a:r>
          </a:p>
          <a:p>
            <a:pPr marL="457200" indent="-457200"/>
            <a:endParaRPr lang="en-US">
              <a:solidFill>
                <a:schemeClr val="accent2"/>
              </a:solidFill>
              <a:latin typeface="Lucida Sans Unicode" pitchFamily="34" charset="0"/>
            </a:endParaRPr>
          </a:p>
          <a:p>
            <a:pPr marL="457200" indent="-457200"/>
            <a:r>
              <a:rPr lang="en-US">
                <a:solidFill>
                  <a:schemeClr val="accent2"/>
                </a:solidFill>
                <a:latin typeface="Lucida Sans Unicode" pitchFamily="34" charset="0"/>
              </a:rPr>
              <a:t>2. … knows </a:t>
            </a:r>
            <a:r>
              <a:rPr lang="en-US" b="1" i="1">
                <a:solidFill>
                  <a:srgbClr val="BA00BA"/>
                </a:solidFill>
                <a:latin typeface="Lucida Sans Unicode" pitchFamily="34" charset="0"/>
              </a:rPr>
              <a:t>present values</a:t>
            </a:r>
            <a:r>
              <a:rPr lang="en-US">
                <a:solidFill>
                  <a:schemeClr val="accent2"/>
                </a:solidFill>
                <a:latin typeface="Lucida Sans Unicode" pitchFamily="34" charset="0"/>
              </a:rPr>
              <a:t> of variables</a:t>
            </a:r>
          </a:p>
          <a:p>
            <a:pPr marL="457200" indent="-457200"/>
            <a:endParaRPr lang="en-US">
              <a:solidFill>
                <a:schemeClr val="accent2"/>
              </a:solidFill>
              <a:latin typeface="Lucida Sans Unicode" pitchFamily="34" charset="0"/>
            </a:endParaRPr>
          </a:p>
          <a:p>
            <a:pPr marL="457200" indent="-457200"/>
            <a:r>
              <a:rPr lang="en-US">
                <a:solidFill>
                  <a:schemeClr val="accent2"/>
                </a:solidFill>
                <a:latin typeface="Lucida Sans Unicode" pitchFamily="34" charset="0"/>
              </a:rPr>
              <a:t>3. … makes trace </a:t>
            </a:r>
            <a:r>
              <a:rPr lang="en-US" b="1" i="1">
                <a:solidFill>
                  <a:srgbClr val="BA00BA"/>
                </a:solidFill>
                <a:latin typeface="Lucida Sans Unicode" pitchFamily="34" charset="0"/>
              </a:rPr>
              <a:t>suffix</a:t>
            </a:r>
            <a:r>
              <a:rPr lang="en-US">
                <a:solidFill>
                  <a:schemeClr val="accent2"/>
                </a:solidFill>
                <a:latin typeface="Lucida Sans Unicode" pitchFamily="34" charset="0"/>
              </a:rPr>
              <a:t> infeasible</a:t>
            </a:r>
            <a:endParaRPr lang="en-US" b="1" i="1">
              <a:solidFill>
                <a:srgbClr val="6F6FFF"/>
              </a:solidFill>
              <a:latin typeface="Lucida Sans Unicode" pitchFamily="34" charset="0"/>
            </a:endParaRPr>
          </a:p>
        </p:txBody>
      </p:sp>
      <p:sp>
        <p:nvSpPr>
          <p:cNvPr id="189457" name="Rectangle 17"/>
          <p:cNvSpPr>
            <a:spLocks noChangeArrowheads="1"/>
          </p:cNvSpPr>
          <p:nvPr/>
        </p:nvSpPr>
        <p:spPr bwMode="auto">
          <a:xfrm>
            <a:off x="309563" y="4683125"/>
            <a:ext cx="2751137" cy="366713"/>
          </a:xfrm>
          <a:prstGeom prst="rect">
            <a:avLst/>
          </a:prstGeom>
          <a:noFill/>
          <a:ln w="38100">
            <a:noFill/>
            <a:miter lim="800000"/>
            <a:headEnd/>
            <a:tailEnd/>
          </a:ln>
        </p:spPr>
        <p:txBody>
          <a:bodyPr anchor="ctr">
            <a:spAutoFit/>
          </a:bodyPr>
          <a:lstStyle/>
          <a:p>
            <a:r>
              <a:rPr lang="en-US">
                <a:latin typeface="Lucida Sans Unicode" pitchFamily="34" charset="0"/>
              </a:rPr>
              <a:t>State…</a:t>
            </a:r>
            <a:endParaRPr lang="en-US" sz="1600">
              <a:latin typeface="cmsy10" pitchFamily="34" charset="0"/>
            </a:endParaRPr>
          </a:p>
        </p:txBody>
      </p:sp>
      <p:sp>
        <p:nvSpPr>
          <p:cNvPr id="189459" name="Line 19"/>
          <p:cNvSpPr>
            <a:spLocks noChangeShapeType="1"/>
          </p:cNvSpPr>
          <p:nvPr/>
        </p:nvSpPr>
        <p:spPr bwMode="auto">
          <a:xfrm flipH="1">
            <a:off x="171450" y="2111375"/>
            <a:ext cx="11113" cy="1117600"/>
          </a:xfrm>
          <a:prstGeom prst="line">
            <a:avLst/>
          </a:prstGeom>
          <a:noFill/>
          <a:ln w="38100" cap="rnd">
            <a:solidFill>
              <a:schemeClr val="accent2"/>
            </a:solidFill>
            <a:prstDash val="sysDot"/>
            <a:round/>
            <a:headEnd/>
            <a:tailEnd type="triangle" w="lg" len="lg"/>
          </a:ln>
        </p:spPr>
        <p:txBody>
          <a:bodyPr/>
          <a:lstStyle/>
          <a:p>
            <a:endParaRPr lang="en-US"/>
          </a:p>
        </p:txBody>
      </p:sp>
      <p:sp>
        <p:nvSpPr>
          <p:cNvPr id="189460" name="Line 20"/>
          <p:cNvSpPr>
            <a:spLocks noChangeShapeType="1"/>
          </p:cNvSpPr>
          <p:nvPr/>
        </p:nvSpPr>
        <p:spPr bwMode="auto">
          <a:xfrm flipH="1">
            <a:off x="146050" y="3516313"/>
            <a:ext cx="0" cy="611187"/>
          </a:xfrm>
          <a:prstGeom prst="line">
            <a:avLst/>
          </a:prstGeom>
          <a:noFill/>
          <a:ln w="38100" cap="rnd">
            <a:solidFill>
              <a:srgbClr val="E60000"/>
            </a:solidFill>
            <a:prstDash val="sysDot"/>
            <a:round/>
            <a:headEnd/>
            <a:tailEnd type="triangle" w="lg" len="lg"/>
          </a:ln>
        </p:spPr>
        <p:txBody>
          <a:bodyPr/>
          <a:lstStyle/>
          <a:p>
            <a:endParaRPr lang="en-US"/>
          </a:p>
        </p:txBody>
      </p:sp>
      <p:sp>
        <p:nvSpPr>
          <p:cNvPr id="189461" name="Rectangle 21"/>
          <p:cNvSpPr>
            <a:spLocks noChangeArrowheads="1"/>
          </p:cNvSpPr>
          <p:nvPr/>
        </p:nvSpPr>
        <p:spPr bwMode="auto">
          <a:xfrm>
            <a:off x="4783138" y="5191125"/>
            <a:ext cx="4125912" cy="1190625"/>
          </a:xfrm>
          <a:prstGeom prst="rect">
            <a:avLst/>
          </a:prstGeom>
          <a:noFill/>
          <a:ln w="28575" algn="ctr">
            <a:solidFill>
              <a:schemeClr val="accent2"/>
            </a:solidFill>
            <a:miter lim="800000"/>
            <a:headEnd/>
            <a:tailEnd/>
          </a:ln>
        </p:spPr>
        <p:txBody>
          <a:bodyPr wrap="none"/>
          <a:lstStyle/>
          <a:p>
            <a:pPr marL="457200" indent="-457200"/>
            <a:r>
              <a:rPr lang="en-US" sz="2400">
                <a:solidFill>
                  <a:schemeClr val="accent2"/>
                </a:solidFill>
                <a:latin typeface="Lucida Sans Unicode" pitchFamily="34" charset="0"/>
              </a:rPr>
              <a:t>At </a:t>
            </a:r>
            <a:r>
              <a:rPr lang="en-US" sz="2400" b="1" i="1">
                <a:solidFill>
                  <a:schemeClr val="accent2"/>
                </a:solidFill>
              </a:rPr>
              <a:t>pc</a:t>
            </a:r>
            <a:r>
              <a:rPr lang="en-US" sz="2400" b="1" i="1" baseline="-25000">
                <a:solidFill>
                  <a:schemeClr val="accent2"/>
                </a:solidFill>
              </a:rPr>
              <a:t>4</a:t>
            </a:r>
            <a:r>
              <a:rPr lang="en-US" sz="2400">
                <a:solidFill>
                  <a:schemeClr val="accent2"/>
                </a:solidFill>
                <a:latin typeface="Lucida Sans Unicode" pitchFamily="34" charset="0"/>
              </a:rPr>
              <a:t>, which predicate on </a:t>
            </a:r>
          </a:p>
          <a:p>
            <a:pPr marL="457200" indent="-457200"/>
            <a:r>
              <a:rPr lang="en-US" sz="2400" b="1" i="1">
                <a:solidFill>
                  <a:srgbClr val="CC00CC"/>
                </a:solidFill>
                <a:latin typeface="Lucida Sans Unicode" pitchFamily="34" charset="0"/>
              </a:rPr>
              <a:t>present state</a:t>
            </a:r>
            <a:r>
              <a:rPr lang="en-US" sz="2400">
                <a:solidFill>
                  <a:schemeClr val="accent2"/>
                </a:solidFill>
                <a:latin typeface="Lucida Sans Unicode" pitchFamily="34" charset="0"/>
              </a:rPr>
              <a:t> shows </a:t>
            </a:r>
          </a:p>
          <a:p>
            <a:pPr marL="457200" indent="-457200"/>
            <a:r>
              <a:rPr lang="en-US" sz="2400">
                <a:solidFill>
                  <a:schemeClr val="accent2"/>
                </a:solidFill>
                <a:latin typeface="Lucida Sans Unicode" pitchFamily="34" charset="0"/>
              </a:rPr>
              <a:t>infeasibility of </a:t>
            </a:r>
            <a:r>
              <a:rPr lang="en-US" sz="2400" b="1" i="1">
                <a:solidFill>
                  <a:srgbClr val="CC00CC"/>
                </a:solidFill>
                <a:latin typeface="Lucida Sans Unicode" pitchFamily="34" charset="0"/>
              </a:rPr>
              <a:t>suffix</a:t>
            </a:r>
            <a:r>
              <a:rPr lang="en-US" sz="2400">
                <a:solidFill>
                  <a:schemeClr val="accent2"/>
                </a:solidFill>
                <a:latin typeface="Lucida Sans Unicode" pitchFamily="34" charset="0"/>
              </a:rPr>
              <a:t> ? </a:t>
            </a:r>
            <a:r>
              <a:rPr lang="en-US" sz="2000">
                <a:solidFill>
                  <a:schemeClr val="accent2"/>
                </a:solidFill>
                <a:latin typeface="Lucida Sans Unicode" pitchFamily="34" charset="0"/>
              </a:rPr>
              <a:t>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94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945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945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9456">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9459"/>
                                        </p:tgtEl>
                                        <p:attrNameLst>
                                          <p:attrName>style.visibility</p:attrName>
                                        </p:attrNameLst>
                                      </p:cBhvr>
                                      <p:to>
                                        <p:strVal val="visible"/>
                                      </p:to>
                                    </p:set>
                                  </p:childTnLst>
                                  <p:subTnLst>
                                    <p:set>
                                      <p:cBhvr override="childStyle">
                                        <p:cTn dur="1" fill="hold" display="0" masterRel="nextClick" afterEffect="1"/>
                                        <p:tgtEl>
                                          <p:spTgt spid="189459"/>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945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9456">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9460"/>
                                        </p:tgtEl>
                                        <p:attrNameLst>
                                          <p:attrName>style.visibility</p:attrName>
                                        </p:attrNameLst>
                                      </p:cBhvr>
                                      <p:to>
                                        <p:strVal val="visible"/>
                                      </p:to>
                                    </p:set>
                                  </p:childTnLst>
                                  <p:subTnLst>
                                    <p:set>
                                      <p:cBhvr override="childStyle">
                                        <p:cTn dur="1" fill="hold" display="0" masterRel="nextClick" afterEffect="1"/>
                                        <p:tgtEl>
                                          <p:spTgt spid="189460"/>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9461"/>
                                        </p:tgtEl>
                                        <p:attrNameLst>
                                          <p:attrName>style.visibility</p:attrName>
                                        </p:attrNameLst>
                                      </p:cBhvr>
                                      <p:to>
                                        <p:strVal val="visible"/>
                                      </p:to>
                                    </p:set>
                                    <p:animEffect transition="in" filter="fade">
                                      <p:cBhvr>
                                        <p:cTn id="33" dur="500"/>
                                        <p:tgtEl>
                                          <p:spTgt spid="18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53" grpId="0" animBg="1"/>
      <p:bldP spid="189452" grpId="0" animBg="1"/>
      <p:bldP spid="189457" grpId="0"/>
      <p:bldP spid="189459" grpId="0" animBg="1"/>
      <p:bldP spid="189460" grpId="0" animBg="1"/>
      <p:bldP spid="18946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165" name="Rectangle 93"/>
          <p:cNvSpPr>
            <a:spLocks noChangeArrowheads="1"/>
          </p:cNvSpPr>
          <p:nvPr/>
        </p:nvSpPr>
        <p:spPr bwMode="auto">
          <a:xfrm>
            <a:off x="4822825" y="3367088"/>
            <a:ext cx="2782888" cy="984250"/>
          </a:xfrm>
          <a:prstGeom prst="rect">
            <a:avLst/>
          </a:prstGeom>
          <a:solidFill>
            <a:schemeClr val="bg1">
              <a:alpha val="50195"/>
            </a:schemeClr>
          </a:solidFill>
          <a:ln w="28575" algn="ctr">
            <a:noFill/>
            <a:miter lim="800000"/>
            <a:headEnd/>
            <a:tailEnd/>
          </a:ln>
        </p:spPr>
        <p:txBody>
          <a:bodyPr wrap="none" anchor="ctr"/>
          <a:lstStyle/>
          <a:p>
            <a:endParaRPr lang="en-US"/>
          </a:p>
          <a:p>
            <a:endParaRPr lang="en-US"/>
          </a:p>
        </p:txBody>
      </p:sp>
      <p:sp>
        <p:nvSpPr>
          <p:cNvPr id="39939" name="Rectangle 2"/>
          <p:cNvSpPr>
            <a:spLocks noGrp="1" noChangeArrowheads="1"/>
          </p:cNvSpPr>
          <p:nvPr>
            <p:ph type="title"/>
          </p:nvPr>
        </p:nvSpPr>
        <p:spPr/>
        <p:txBody>
          <a:bodyPr/>
          <a:lstStyle/>
          <a:p>
            <a:pPr eaLnBrk="1" hangingPunct="1"/>
            <a:r>
              <a:rPr lang="en-US" smtClean="0"/>
              <a:t>What Predicate is needed ? </a:t>
            </a:r>
          </a:p>
        </p:txBody>
      </p:sp>
      <p:sp>
        <p:nvSpPr>
          <p:cNvPr id="39940" name="Rectangle 4"/>
          <p:cNvSpPr>
            <a:spLocks noChangeArrowheads="1"/>
          </p:cNvSpPr>
          <p:nvPr/>
        </p:nvSpPr>
        <p:spPr bwMode="auto">
          <a:xfrm>
            <a:off x="771525" y="1627188"/>
            <a:ext cx="1317625"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a:t>
            </a:r>
            <a:endParaRPr lang="en-US" sz="1600">
              <a:latin typeface="Lucida Sans Unicode" pitchFamily="34" charset="0"/>
            </a:endParaRPr>
          </a:p>
        </p:txBody>
      </p:sp>
      <p:sp>
        <p:nvSpPr>
          <p:cNvPr id="39941" name="Rectangle 75"/>
          <p:cNvSpPr>
            <a:spLocks noChangeArrowheads="1"/>
          </p:cNvSpPr>
          <p:nvPr/>
        </p:nvSpPr>
        <p:spPr bwMode="auto">
          <a:xfrm>
            <a:off x="-41275" y="2027238"/>
            <a:ext cx="3365500" cy="2420937"/>
          </a:xfrm>
          <a:prstGeom prst="rect">
            <a:avLst/>
          </a:prstGeom>
          <a:noFill/>
          <a:ln w="9525">
            <a:noFill/>
            <a:miter lim="800000"/>
            <a:headEnd/>
            <a:tailEnd/>
          </a:ln>
        </p:spPr>
        <p:txBody>
          <a:bodyPr wrap="none" lIns="0"/>
          <a:lstStyle/>
          <a:p>
            <a:pPr marL="342900" indent="-342900">
              <a:spcBef>
                <a:spcPct val="20000"/>
              </a:spcBef>
            </a:pPr>
            <a:r>
              <a:rPr lang="en-US">
                <a:solidFill>
                  <a:schemeClr val="accent2"/>
                </a:solidFill>
              </a:rPr>
              <a:t>	</a:t>
            </a:r>
            <a:r>
              <a:rPr lang="en-US" b="1" i="1">
                <a:solidFill>
                  <a:schemeClr val="accent2"/>
                </a:solidFill>
              </a:rPr>
              <a:t>pc</a:t>
            </a:r>
            <a:r>
              <a:rPr lang="en-US" b="1" i="1" baseline="-25000">
                <a:solidFill>
                  <a:schemeClr val="accent2"/>
                </a:solidFill>
              </a:rPr>
              <a:t>1</a:t>
            </a:r>
            <a:r>
              <a:rPr lang="en-US">
                <a:solidFill>
                  <a:schemeClr val="accent2"/>
                </a:solidFill>
              </a:rPr>
              <a:t>: </a:t>
            </a:r>
            <a:r>
              <a:rPr lang="en-US" b="1">
                <a:solidFill>
                  <a:schemeClr val="accent2"/>
                </a:solidFill>
              </a:rPr>
              <a:t>x = ctr</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2</a:t>
            </a:r>
            <a:r>
              <a:rPr lang="en-US" b="1">
                <a:solidFill>
                  <a:schemeClr val="accent2"/>
                </a:solidFill>
              </a:rPr>
              <a:t>: ctr = ctr + 1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3</a:t>
            </a:r>
            <a:r>
              <a:rPr lang="en-US" b="1">
                <a:solidFill>
                  <a:schemeClr val="accent2"/>
                </a:solidFill>
              </a:rPr>
              <a:t>: y = ctr </a:t>
            </a:r>
            <a:endParaRPr lang="en-US" b="1" baseline="-25000">
              <a:solidFill>
                <a:schemeClr val="accent2"/>
              </a:solidFill>
              <a:latin typeface="Lucida Sans Unicode" pitchFamily="34" charset="0"/>
            </a:endParaRPr>
          </a:p>
          <a:p>
            <a:pPr marL="342900" indent="-342900">
              <a:spcBef>
                <a:spcPct val="20000"/>
              </a:spcBef>
            </a:pPr>
            <a:endParaRPr lang="en-US" sz="700" b="1" baseline="-25000">
              <a:solidFill>
                <a:schemeClr val="accent2"/>
              </a:solidFill>
              <a:latin typeface="Lucida Sans Unicode" pitchFamily="34" charset="0"/>
            </a:endParaRPr>
          </a:p>
          <a:p>
            <a:pPr marL="342900" indent="-342900">
              <a:spcBef>
                <a:spcPct val="20000"/>
              </a:spcBef>
            </a:pPr>
            <a:r>
              <a:rPr lang="en-US" b="1" baseline="-25000">
                <a:solidFill>
                  <a:schemeClr val="accent2"/>
                </a:solidFill>
                <a:latin typeface="Lucida Sans Unicode" pitchFamily="34" charset="0"/>
              </a:rPr>
              <a:t>	</a:t>
            </a:r>
            <a:r>
              <a:rPr lang="en-US" b="1" i="1">
                <a:solidFill>
                  <a:schemeClr val="accent2"/>
                </a:solidFill>
              </a:rPr>
              <a:t>pc</a:t>
            </a:r>
            <a:r>
              <a:rPr lang="en-US" b="1" i="1" baseline="-25000">
                <a:solidFill>
                  <a:schemeClr val="accent2"/>
                </a:solidFill>
              </a:rPr>
              <a:t>4</a:t>
            </a:r>
            <a:r>
              <a:rPr lang="en-US" b="1">
                <a:solidFill>
                  <a:schemeClr val="accent2"/>
                </a:solidFill>
              </a:rPr>
              <a:t>: assume(x = i-1)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5</a:t>
            </a:r>
            <a:r>
              <a:rPr lang="en-US" b="1">
                <a:solidFill>
                  <a:schemeClr val="accent2"/>
                </a:solidFill>
              </a:rPr>
              <a:t>: assume(y </a:t>
            </a:r>
            <a:r>
              <a:rPr lang="en-US" b="1">
                <a:solidFill>
                  <a:schemeClr val="accent2"/>
                </a:solidFill>
                <a:sym typeface="Symbol" pitchFamily="18" charset="2"/>
              </a:rPr>
              <a:t></a:t>
            </a:r>
            <a:r>
              <a:rPr lang="en-US" b="1">
                <a:solidFill>
                  <a:schemeClr val="accent2"/>
                </a:solidFill>
              </a:rPr>
              <a:t> i)</a:t>
            </a:r>
            <a:endParaRPr lang="en-US" sz="2000">
              <a:solidFill>
                <a:schemeClr val="accent2"/>
              </a:solidFill>
              <a:latin typeface="Lucida Sans Unicode" pitchFamily="34" charset="0"/>
            </a:endParaRPr>
          </a:p>
        </p:txBody>
      </p:sp>
      <p:sp>
        <p:nvSpPr>
          <p:cNvPr id="131148" name="Rectangle 76"/>
          <p:cNvSpPr>
            <a:spLocks noChangeArrowheads="1"/>
          </p:cNvSpPr>
          <p:nvPr/>
        </p:nvSpPr>
        <p:spPr bwMode="auto">
          <a:xfrm>
            <a:off x="5053013" y="1616075"/>
            <a:ext cx="2751137" cy="366713"/>
          </a:xfrm>
          <a:prstGeom prst="rect">
            <a:avLst/>
          </a:prstGeom>
          <a:noFill/>
          <a:ln w="38100">
            <a:noFill/>
            <a:miter lim="800000"/>
            <a:headEnd/>
            <a:tailEnd/>
          </a:ln>
        </p:spPr>
        <p:txBody>
          <a:bodyPr anchor="ctr">
            <a:spAutoFit/>
          </a:bodyPr>
          <a:lstStyle/>
          <a:p>
            <a:r>
              <a:rPr lang="en-US">
                <a:latin typeface="Lucida Sans Unicode" pitchFamily="34" charset="0"/>
              </a:rPr>
              <a:t>Trace Formula (TF) </a:t>
            </a:r>
            <a:endParaRPr lang="en-US" sz="1600">
              <a:latin typeface="Lucida Sans Unicode" pitchFamily="34" charset="0"/>
            </a:endParaRPr>
          </a:p>
        </p:txBody>
      </p:sp>
      <p:sp>
        <p:nvSpPr>
          <p:cNvPr id="131149" name="Rectangle 77"/>
          <p:cNvSpPr>
            <a:spLocks noChangeArrowheads="1"/>
          </p:cNvSpPr>
          <p:nvPr/>
        </p:nvSpPr>
        <p:spPr bwMode="auto">
          <a:xfrm>
            <a:off x="4921250" y="1984375"/>
            <a:ext cx="3024188" cy="2420938"/>
          </a:xfrm>
          <a:prstGeom prst="rect">
            <a:avLst/>
          </a:prstGeom>
          <a:noFill/>
          <a:ln w="9525">
            <a:noFill/>
            <a:miter lim="800000"/>
            <a:headEnd/>
            <a:tailEnd/>
          </a:ln>
        </p:spPr>
        <p:txBody>
          <a:bodyPr/>
          <a:lstStyle/>
          <a:p>
            <a:pPr marL="342900" indent="-342900">
              <a:spcBef>
                <a:spcPct val="20000"/>
              </a:spcBef>
            </a:pPr>
            <a:r>
              <a:rPr lang="en-US">
                <a:solidFill>
                  <a:schemeClr val="accent2"/>
                </a:solidFill>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0</a:t>
            </a:r>
            <a:endParaRPr lang="en-US" b="1" i="1">
              <a:solidFill>
                <a:srgbClr val="649600"/>
              </a:solidFill>
              <a:latin typeface="Lucida Sans Unicode" pitchFamily="34" charset="0"/>
            </a:endParaRPr>
          </a:p>
          <a:p>
            <a:pPr marL="342900" indent="-342900">
              <a:spcBef>
                <a:spcPct val="20000"/>
              </a:spcBef>
            </a:pPr>
            <a:endParaRPr lang="en-US" sz="700" b="1" i="1">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0</a:t>
            </a:r>
            <a:r>
              <a:rPr lang="en-US" b="1" i="1">
                <a:solidFill>
                  <a:srgbClr val="649600"/>
                </a:solidFill>
              </a:rPr>
              <a:t> +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a:t>
            </a:r>
            <a:endParaRPr lang="en-US" b="1" i="1" baseline="-25000">
              <a:solidFill>
                <a:srgbClr val="649600"/>
              </a:solidFill>
              <a:latin typeface="Lucida Sans Unicode" pitchFamily="34" charset="0"/>
            </a:endParaRPr>
          </a:p>
          <a:p>
            <a:pPr marL="342900" indent="-342900">
              <a:spcBef>
                <a:spcPct val="20000"/>
              </a:spcBef>
            </a:pPr>
            <a:endParaRPr lang="en-US" sz="700" b="1" i="1" baseline="-25000">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latin typeface="cmsy10" pitchFamily="34" charset="0"/>
              </a:rPr>
              <a:t>     </a:t>
            </a:r>
            <a:r>
              <a:rPr lang="en-US" b="1" i="1" baseline="-25000">
                <a:solidFill>
                  <a:srgbClr val="649600"/>
                </a:solidFill>
                <a:latin typeface="Lucida Sans Unicode" pitchFamily="34" charset="0"/>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r>
              <a:rPr lang="en-US" b="1" i="1">
                <a:solidFill>
                  <a:srgbClr val="649600"/>
                </a:solidFill>
                <a:latin typeface="Lucida Sans Unicode" pitchFamily="34" charset="0"/>
              </a:rPr>
              <a:t> </a:t>
            </a:r>
            <a:r>
              <a:rPr lang="en-US" b="1" i="1">
                <a:solidFill>
                  <a:srgbClr val="649600"/>
                </a:solidFill>
              </a:rPr>
              <a:t>-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latin typeface="Lucida Sans Unicode" pitchFamily="34" charset="0"/>
              </a:rPr>
              <a:t> </a:t>
            </a:r>
            <a:r>
              <a:rPr lang="en-US" b="1" i="1">
                <a:solidFill>
                  <a:srgbClr val="649600"/>
                </a:solidFill>
                <a:sym typeface="Symbol" pitchFamily="18" charset="2"/>
              </a:rPr>
              <a:t></a:t>
            </a:r>
            <a:r>
              <a:rPr lang="en-US" b="1" i="1">
                <a:solidFill>
                  <a:srgbClr val="649600"/>
                </a:solidFill>
              </a:rPr>
              <a:t>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p>
        </p:txBody>
      </p:sp>
      <p:sp>
        <p:nvSpPr>
          <p:cNvPr id="39944" name="Rectangle 79"/>
          <p:cNvSpPr>
            <a:spLocks noChangeArrowheads="1"/>
          </p:cNvSpPr>
          <p:nvPr/>
        </p:nvSpPr>
        <p:spPr bwMode="auto">
          <a:xfrm>
            <a:off x="223838" y="5191125"/>
            <a:ext cx="4524375" cy="1514475"/>
          </a:xfrm>
          <a:prstGeom prst="rect">
            <a:avLst/>
          </a:prstGeom>
          <a:noFill/>
          <a:ln w="9525" algn="ctr">
            <a:noFill/>
            <a:miter lim="800000"/>
            <a:headEnd/>
            <a:tailEnd/>
          </a:ln>
        </p:spPr>
        <p:txBody>
          <a:bodyPr wrap="none"/>
          <a:lstStyle/>
          <a:p>
            <a:pPr marL="457200" indent="-457200"/>
            <a:r>
              <a:rPr lang="en-US">
                <a:solidFill>
                  <a:schemeClr val="accent2"/>
                </a:solidFill>
                <a:latin typeface="Lucida Sans Unicode" pitchFamily="34" charset="0"/>
              </a:rPr>
              <a:t>1. … after executing trace </a:t>
            </a:r>
            <a:r>
              <a:rPr lang="en-US" b="1" i="1">
                <a:solidFill>
                  <a:srgbClr val="BA00BA"/>
                </a:solidFill>
                <a:latin typeface="Lucida Sans Unicode" pitchFamily="34" charset="0"/>
              </a:rPr>
              <a:t>prefix</a:t>
            </a:r>
          </a:p>
          <a:p>
            <a:pPr marL="457200" indent="-457200"/>
            <a:endParaRPr lang="en-US">
              <a:solidFill>
                <a:schemeClr val="accent2"/>
              </a:solidFill>
              <a:latin typeface="Lucida Sans Unicode" pitchFamily="34" charset="0"/>
            </a:endParaRPr>
          </a:p>
          <a:p>
            <a:pPr marL="457200" indent="-457200"/>
            <a:r>
              <a:rPr lang="en-US">
                <a:solidFill>
                  <a:schemeClr val="accent2"/>
                </a:solidFill>
                <a:latin typeface="Lucida Sans Unicode" pitchFamily="34" charset="0"/>
              </a:rPr>
              <a:t>2. … has </a:t>
            </a:r>
            <a:r>
              <a:rPr lang="en-US" b="1" i="1">
                <a:solidFill>
                  <a:srgbClr val="BA00BA"/>
                </a:solidFill>
                <a:latin typeface="Lucida Sans Unicode" pitchFamily="34" charset="0"/>
              </a:rPr>
              <a:t>present values</a:t>
            </a:r>
            <a:r>
              <a:rPr lang="en-US">
                <a:solidFill>
                  <a:schemeClr val="accent2"/>
                </a:solidFill>
                <a:latin typeface="Lucida Sans Unicode" pitchFamily="34" charset="0"/>
              </a:rPr>
              <a:t> of variables</a:t>
            </a:r>
          </a:p>
          <a:p>
            <a:pPr marL="457200" indent="-457200"/>
            <a:endParaRPr lang="en-US">
              <a:solidFill>
                <a:schemeClr val="accent2"/>
              </a:solidFill>
              <a:latin typeface="Lucida Sans Unicode" pitchFamily="34" charset="0"/>
            </a:endParaRPr>
          </a:p>
          <a:p>
            <a:pPr marL="457200" indent="-457200"/>
            <a:r>
              <a:rPr lang="en-US">
                <a:solidFill>
                  <a:schemeClr val="accent2"/>
                </a:solidFill>
                <a:latin typeface="Lucida Sans Unicode" pitchFamily="34" charset="0"/>
              </a:rPr>
              <a:t>3. … makes trace </a:t>
            </a:r>
            <a:r>
              <a:rPr lang="en-US" b="1" i="1">
                <a:solidFill>
                  <a:srgbClr val="BA00BA"/>
                </a:solidFill>
                <a:latin typeface="Lucida Sans Unicode" pitchFamily="34" charset="0"/>
              </a:rPr>
              <a:t>suffix</a:t>
            </a:r>
            <a:r>
              <a:rPr lang="en-US">
                <a:solidFill>
                  <a:schemeClr val="accent2"/>
                </a:solidFill>
                <a:latin typeface="Lucida Sans Unicode" pitchFamily="34" charset="0"/>
              </a:rPr>
              <a:t> infeasible</a:t>
            </a:r>
            <a:endParaRPr lang="en-US" b="1" i="1">
              <a:solidFill>
                <a:srgbClr val="6F6FFF"/>
              </a:solidFill>
              <a:latin typeface="Lucida Sans Unicode" pitchFamily="34" charset="0"/>
            </a:endParaRPr>
          </a:p>
        </p:txBody>
      </p:sp>
      <p:sp>
        <p:nvSpPr>
          <p:cNvPr id="39945" name="Rectangle 80"/>
          <p:cNvSpPr>
            <a:spLocks noChangeArrowheads="1"/>
          </p:cNvSpPr>
          <p:nvPr/>
        </p:nvSpPr>
        <p:spPr bwMode="auto">
          <a:xfrm>
            <a:off x="309563" y="4683125"/>
            <a:ext cx="2751137" cy="366713"/>
          </a:xfrm>
          <a:prstGeom prst="rect">
            <a:avLst/>
          </a:prstGeom>
          <a:noFill/>
          <a:ln w="38100">
            <a:noFill/>
            <a:miter lim="800000"/>
            <a:headEnd/>
            <a:tailEnd/>
          </a:ln>
        </p:spPr>
        <p:txBody>
          <a:bodyPr anchor="ctr">
            <a:spAutoFit/>
          </a:bodyPr>
          <a:lstStyle/>
          <a:p>
            <a:r>
              <a:rPr lang="en-US">
                <a:latin typeface="Lucida Sans Unicode" pitchFamily="34" charset="0"/>
              </a:rPr>
              <a:t>State…</a:t>
            </a:r>
            <a:endParaRPr lang="en-US" sz="1600">
              <a:latin typeface="cmsy10" pitchFamily="34" charset="0"/>
            </a:endParaRPr>
          </a:p>
        </p:txBody>
      </p:sp>
      <p:sp>
        <p:nvSpPr>
          <p:cNvPr id="131153" name="Rectangle 81"/>
          <p:cNvSpPr>
            <a:spLocks noChangeArrowheads="1"/>
          </p:cNvSpPr>
          <p:nvPr/>
        </p:nvSpPr>
        <p:spPr bwMode="auto">
          <a:xfrm>
            <a:off x="4533900" y="5187950"/>
            <a:ext cx="4071938" cy="1514475"/>
          </a:xfrm>
          <a:prstGeom prst="rect">
            <a:avLst/>
          </a:prstGeom>
          <a:noFill/>
          <a:ln w="9525" algn="ctr">
            <a:noFill/>
            <a:miter lim="800000"/>
            <a:headEnd/>
            <a:tailEnd/>
          </a:ln>
        </p:spPr>
        <p:txBody>
          <a:bodyPr wrap="none"/>
          <a:lstStyle/>
          <a:p>
            <a:pPr marL="457200" indent="-457200"/>
            <a:r>
              <a:rPr lang="en-US">
                <a:solidFill>
                  <a:schemeClr val="accent2"/>
                </a:solidFill>
                <a:latin typeface="Lucida Sans Unicode" pitchFamily="34" charset="0"/>
              </a:rPr>
              <a:t>	… implied by TF </a:t>
            </a:r>
            <a:r>
              <a:rPr lang="en-US" b="1" i="1">
                <a:solidFill>
                  <a:srgbClr val="BA00BA"/>
                </a:solidFill>
                <a:latin typeface="Lucida Sans Unicode" pitchFamily="34" charset="0"/>
              </a:rPr>
              <a:t>prefix</a:t>
            </a:r>
          </a:p>
          <a:p>
            <a:pPr marL="457200" indent="-457200"/>
            <a:endParaRPr lang="en-US">
              <a:solidFill>
                <a:schemeClr val="accent2"/>
              </a:solidFill>
              <a:latin typeface="Lucida Sans Unicode" pitchFamily="34" charset="0"/>
            </a:endParaRPr>
          </a:p>
          <a:p>
            <a:pPr marL="457200" indent="-457200"/>
            <a:r>
              <a:rPr lang="en-US">
                <a:solidFill>
                  <a:schemeClr val="accent2"/>
                </a:solidFill>
                <a:latin typeface="Lucida Sans Unicode" pitchFamily="34" charset="0"/>
              </a:rPr>
              <a:t>	</a:t>
            </a:r>
            <a:endParaRPr lang="en-US" b="1" i="1">
              <a:solidFill>
                <a:srgbClr val="6F6FFF"/>
              </a:solidFill>
              <a:latin typeface="Lucida Sans Unicode" pitchFamily="34" charset="0"/>
            </a:endParaRPr>
          </a:p>
        </p:txBody>
      </p:sp>
      <p:sp>
        <p:nvSpPr>
          <p:cNvPr id="131154" name="Rectangle 82"/>
          <p:cNvSpPr>
            <a:spLocks noChangeArrowheads="1"/>
          </p:cNvSpPr>
          <p:nvPr/>
        </p:nvSpPr>
        <p:spPr bwMode="auto">
          <a:xfrm>
            <a:off x="4900613" y="4683125"/>
            <a:ext cx="2751137" cy="366713"/>
          </a:xfrm>
          <a:prstGeom prst="rect">
            <a:avLst/>
          </a:prstGeom>
          <a:noFill/>
          <a:ln w="38100">
            <a:noFill/>
            <a:miter lim="800000"/>
            <a:headEnd/>
            <a:tailEnd/>
          </a:ln>
        </p:spPr>
        <p:txBody>
          <a:bodyPr anchor="ctr">
            <a:spAutoFit/>
          </a:bodyPr>
          <a:lstStyle/>
          <a:p>
            <a:r>
              <a:rPr lang="en-US">
                <a:latin typeface="Lucida Sans Unicode" pitchFamily="34" charset="0"/>
              </a:rPr>
              <a:t>Predicate …</a:t>
            </a:r>
            <a:endParaRPr lang="en-US" sz="1600">
              <a:latin typeface="cmsy10" pitchFamily="34" charset="0"/>
            </a:endParaRPr>
          </a:p>
        </p:txBody>
      </p:sp>
      <p:sp>
        <p:nvSpPr>
          <p:cNvPr id="39948" name="Rectangle 83"/>
          <p:cNvSpPr>
            <a:spLocks noChangeArrowheads="1"/>
          </p:cNvSpPr>
          <p:nvPr/>
        </p:nvSpPr>
        <p:spPr bwMode="auto">
          <a:xfrm>
            <a:off x="109538" y="1963738"/>
            <a:ext cx="2825750" cy="2557462"/>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131157" name="Rectangle 85"/>
          <p:cNvSpPr>
            <a:spLocks noChangeArrowheads="1"/>
          </p:cNvSpPr>
          <p:nvPr/>
        </p:nvSpPr>
        <p:spPr bwMode="auto">
          <a:xfrm>
            <a:off x="144463" y="5718175"/>
            <a:ext cx="4525962" cy="984250"/>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131160" name="Line 88"/>
          <p:cNvSpPr>
            <a:spLocks noChangeShapeType="1"/>
          </p:cNvSpPr>
          <p:nvPr/>
        </p:nvSpPr>
        <p:spPr bwMode="auto">
          <a:xfrm flipH="1">
            <a:off x="4668838" y="1647825"/>
            <a:ext cx="1587" cy="4960938"/>
          </a:xfrm>
          <a:prstGeom prst="line">
            <a:avLst/>
          </a:prstGeom>
          <a:noFill/>
          <a:ln w="9525" cap="rnd">
            <a:solidFill>
              <a:schemeClr val="accent2"/>
            </a:solidFill>
            <a:prstDash val="sysDot"/>
            <a:round/>
            <a:headEnd/>
            <a:tailEnd/>
          </a:ln>
        </p:spPr>
        <p:txBody>
          <a:bodyPr/>
          <a:lstStyle/>
          <a:p>
            <a:endParaRPr lang="en-US"/>
          </a:p>
        </p:txBody>
      </p:sp>
      <p:sp>
        <p:nvSpPr>
          <p:cNvPr id="131163" name="Line 91"/>
          <p:cNvSpPr>
            <a:spLocks noChangeShapeType="1"/>
          </p:cNvSpPr>
          <p:nvPr/>
        </p:nvSpPr>
        <p:spPr bwMode="auto">
          <a:xfrm flipV="1">
            <a:off x="4594225" y="3292475"/>
            <a:ext cx="1608138" cy="6350"/>
          </a:xfrm>
          <a:prstGeom prst="line">
            <a:avLst/>
          </a:prstGeom>
          <a:noFill/>
          <a:ln w="19050">
            <a:solidFill>
              <a:srgbClr val="80AE00"/>
            </a:solidFill>
            <a:prstDash val="dash"/>
            <a:round/>
            <a:headEnd/>
            <a:tailEnd type="stealth" w="lg" len="lg"/>
          </a:ln>
        </p:spPr>
        <p:txBody>
          <a:bodyPr/>
          <a:lstStyle/>
          <a:p>
            <a:endParaRPr lang="en-US"/>
          </a:p>
        </p:txBody>
      </p:sp>
      <p:sp>
        <p:nvSpPr>
          <p:cNvPr id="39952" name="Line 92"/>
          <p:cNvSpPr>
            <a:spLocks noChangeShapeType="1"/>
          </p:cNvSpPr>
          <p:nvPr/>
        </p:nvSpPr>
        <p:spPr bwMode="auto">
          <a:xfrm flipH="1">
            <a:off x="2946400" y="3300413"/>
            <a:ext cx="1612900" cy="4762"/>
          </a:xfrm>
          <a:prstGeom prst="line">
            <a:avLst/>
          </a:prstGeom>
          <a:noFill/>
          <a:ln w="19050">
            <a:solidFill>
              <a:schemeClr val="accent2"/>
            </a:solidFill>
            <a:prstDash val="dash"/>
            <a:round/>
            <a:headEnd/>
            <a:tailEnd type="stealth" w="lg" len="lg"/>
          </a:ln>
        </p:spPr>
        <p:txBody>
          <a:bodyPr/>
          <a:lstStyle/>
          <a:p>
            <a:endParaRPr lang="en-US"/>
          </a:p>
        </p:txBody>
      </p:sp>
      <p:sp>
        <p:nvSpPr>
          <p:cNvPr id="131166" name="Line 94"/>
          <p:cNvSpPr>
            <a:spLocks noChangeShapeType="1"/>
          </p:cNvSpPr>
          <p:nvPr/>
        </p:nvSpPr>
        <p:spPr bwMode="auto">
          <a:xfrm flipH="1">
            <a:off x="171450" y="2111375"/>
            <a:ext cx="11113" cy="1117600"/>
          </a:xfrm>
          <a:prstGeom prst="line">
            <a:avLst/>
          </a:prstGeom>
          <a:noFill/>
          <a:ln w="38100" cap="rnd">
            <a:solidFill>
              <a:schemeClr val="accent2"/>
            </a:solidFill>
            <a:prstDash val="sysDot"/>
            <a:round/>
            <a:headEnd/>
            <a:tailEnd type="triangle" w="lg" len="lg"/>
          </a:ln>
        </p:spPr>
        <p:txBody>
          <a:bodyPr/>
          <a:lstStyle/>
          <a:p>
            <a:endParaRPr lang="en-US"/>
          </a:p>
        </p:txBody>
      </p:sp>
      <p:sp>
        <p:nvSpPr>
          <p:cNvPr id="131167" name="Line 95"/>
          <p:cNvSpPr>
            <a:spLocks noChangeShapeType="1"/>
          </p:cNvSpPr>
          <p:nvPr/>
        </p:nvSpPr>
        <p:spPr bwMode="auto">
          <a:xfrm flipH="1">
            <a:off x="5041900" y="2133600"/>
            <a:ext cx="0" cy="1095375"/>
          </a:xfrm>
          <a:prstGeom prst="line">
            <a:avLst/>
          </a:prstGeom>
          <a:noFill/>
          <a:ln w="38100" cap="rnd">
            <a:solidFill>
              <a:srgbClr val="80AE00"/>
            </a:solidFill>
            <a:prstDash val="sysDot"/>
            <a:round/>
            <a:headEnd/>
            <a:tailEnd type="triangle" w="lg" len="lg"/>
          </a:ln>
        </p:spPr>
        <p:txBody>
          <a:bodyPr/>
          <a:lstStyle/>
          <a:p>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1160"/>
                                        </p:tgtEl>
                                        <p:attrNameLst>
                                          <p:attrName>style.visibility</p:attrName>
                                        </p:attrNameLst>
                                      </p:cBhvr>
                                      <p:to>
                                        <p:strVal val="visible"/>
                                      </p:to>
                                    </p:set>
                                    <p:animEffect transition="in" filter="fade">
                                      <p:cBhvr>
                                        <p:cTn id="7" dur="1000"/>
                                        <p:tgtEl>
                                          <p:spTgt spid="131160"/>
                                        </p:tgtEl>
                                      </p:cBhvr>
                                    </p:animEffect>
                                  </p:childTnLst>
                                </p:cTn>
                              </p:par>
                              <p:par>
                                <p:cTn id="8" presetID="1" presetClass="entr" presetSubtype="0" fill="hold" nodeType="withEffect">
                                  <p:stCondLst>
                                    <p:cond delay="0"/>
                                  </p:stCondLst>
                                  <p:childTnLst>
                                    <p:set>
                                      <p:cBhvr>
                                        <p:cTn id="9" dur="1" fill="hold">
                                          <p:stCondLst>
                                            <p:cond delay="0"/>
                                          </p:stCondLst>
                                        </p:cTn>
                                        <p:tgtEl>
                                          <p:spTgt spid="131154">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1148"/>
                                        </p:tgtEl>
                                        <p:attrNameLst>
                                          <p:attrName>style.visibility</p:attrName>
                                        </p:attrNameLst>
                                      </p:cBhvr>
                                      <p:to>
                                        <p:strVal val="visible"/>
                                      </p:to>
                                    </p:set>
                                    <p:animEffect transition="in" filter="fade">
                                      <p:cBhvr>
                                        <p:cTn id="14" dur="1000"/>
                                        <p:tgtEl>
                                          <p:spTgt spid="131148"/>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31149"/>
                                        </p:tgtEl>
                                        <p:attrNameLst>
                                          <p:attrName>style.visibility</p:attrName>
                                        </p:attrNameLst>
                                      </p:cBhvr>
                                      <p:to>
                                        <p:strVal val="visible"/>
                                      </p:to>
                                    </p:set>
                                    <p:animEffect transition="in" filter="fade">
                                      <p:cBhvr>
                                        <p:cTn id="17" dur="1000"/>
                                        <p:tgtEl>
                                          <p:spTgt spid="13114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1163"/>
                                        </p:tgtEl>
                                        <p:attrNameLst>
                                          <p:attrName>style.visibility</p:attrName>
                                        </p:attrNameLst>
                                      </p:cBhvr>
                                      <p:to>
                                        <p:strVal val="visible"/>
                                      </p:to>
                                    </p:set>
                                    <p:animEffect transition="in" filter="fade">
                                      <p:cBhvr>
                                        <p:cTn id="20" dur="500"/>
                                        <p:tgtEl>
                                          <p:spTgt spid="131163"/>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115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116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31153">
                                            <p:txEl>
                                              <p:pRg st="0" end="0"/>
                                            </p:txEl>
                                          </p:spTgt>
                                        </p:tgtEl>
                                        <p:attrNameLst>
                                          <p:attrName>style.visibility</p:attrName>
                                        </p:attrNameLst>
                                      </p:cBhvr>
                                      <p:to>
                                        <p:strVal val="visible"/>
                                      </p:to>
                                    </p:set>
                                    <p:animEffect transition="in" filter="fade">
                                      <p:cBhvr>
                                        <p:cTn id="31" dur="500"/>
                                        <p:tgtEl>
                                          <p:spTgt spid="131153">
                                            <p:txEl>
                                              <p:pRg st="0" end="0"/>
                                            </p:txEl>
                                          </p:spTgt>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131165"/>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311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165" grpId="0" animBg="1"/>
      <p:bldP spid="131148" grpId="0"/>
      <p:bldP spid="131149" grpId="0"/>
      <p:bldP spid="131157" grpId="0" animBg="1"/>
      <p:bldP spid="131160" grpId="0" animBg="1"/>
      <p:bldP spid="131163" grpId="0" animBg="1"/>
      <p:bldP spid="131166" grpId="0" animBg="1"/>
      <p:bldP spid="13116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97" name="Rectangle 13"/>
          <p:cNvSpPr>
            <a:spLocks noChangeArrowheads="1"/>
          </p:cNvSpPr>
          <p:nvPr/>
        </p:nvSpPr>
        <p:spPr bwMode="auto">
          <a:xfrm>
            <a:off x="5035550" y="1941513"/>
            <a:ext cx="2825750" cy="2557462"/>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40963" name="Rectangle 2"/>
          <p:cNvSpPr>
            <a:spLocks noGrp="1" noChangeArrowheads="1"/>
          </p:cNvSpPr>
          <p:nvPr>
            <p:ph type="title"/>
          </p:nvPr>
        </p:nvSpPr>
        <p:spPr/>
        <p:txBody>
          <a:bodyPr/>
          <a:lstStyle/>
          <a:p>
            <a:pPr eaLnBrk="1" hangingPunct="1"/>
            <a:r>
              <a:rPr lang="en-US" smtClean="0"/>
              <a:t>What Predicate is needed ? </a:t>
            </a:r>
          </a:p>
        </p:txBody>
      </p:sp>
      <p:sp>
        <p:nvSpPr>
          <p:cNvPr id="40964" name="Rectangle 3"/>
          <p:cNvSpPr>
            <a:spLocks noChangeArrowheads="1"/>
          </p:cNvSpPr>
          <p:nvPr/>
        </p:nvSpPr>
        <p:spPr bwMode="auto">
          <a:xfrm>
            <a:off x="771525" y="1627188"/>
            <a:ext cx="1317625"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a:t>
            </a:r>
            <a:endParaRPr lang="en-US" sz="1600">
              <a:latin typeface="Lucida Sans Unicode" pitchFamily="34" charset="0"/>
            </a:endParaRPr>
          </a:p>
        </p:txBody>
      </p:sp>
      <p:sp>
        <p:nvSpPr>
          <p:cNvPr id="40965" name="Rectangle 4"/>
          <p:cNvSpPr>
            <a:spLocks noChangeArrowheads="1"/>
          </p:cNvSpPr>
          <p:nvPr/>
        </p:nvSpPr>
        <p:spPr bwMode="auto">
          <a:xfrm>
            <a:off x="-41275" y="2027238"/>
            <a:ext cx="3365500" cy="2420937"/>
          </a:xfrm>
          <a:prstGeom prst="rect">
            <a:avLst/>
          </a:prstGeom>
          <a:noFill/>
          <a:ln w="9525">
            <a:noFill/>
            <a:miter lim="800000"/>
            <a:headEnd/>
            <a:tailEnd/>
          </a:ln>
        </p:spPr>
        <p:txBody>
          <a:bodyPr wrap="none" lIns="0"/>
          <a:lstStyle/>
          <a:p>
            <a:pPr marL="342900" indent="-342900">
              <a:spcBef>
                <a:spcPct val="20000"/>
              </a:spcBef>
            </a:pPr>
            <a:r>
              <a:rPr lang="en-US">
                <a:solidFill>
                  <a:schemeClr val="accent2"/>
                </a:solidFill>
              </a:rPr>
              <a:t>	</a:t>
            </a:r>
            <a:r>
              <a:rPr lang="en-US" b="1" i="1">
                <a:solidFill>
                  <a:schemeClr val="accent2"/>
                </a:solidFill>
              </a:rPr>
              <a:t>pc</a:t>
            </a:r>
            <a:r>
              <a:rPr lang="en-US" b="1" i="1" baseline="-25000">
                <a:solidFill>
                  <a:schemeClr val="accent2"/>
                </a:solidFill>
              </a:rPr>
              <a:t>1</a:t>
            </a:r>
            <a:r>
              <a:rPr lang="en-US">
                <a:solidFill>
                  <a:schemeClr val="accent2"/>
                </a:solidFill>
              </a:rPr>
              <a:t>: </a:t>
            </a:r>
            <a:r>
              <a:rPr lang="en-US" b="1">
                <a:solidFill>
                  <a:schemeClr val="accent2"/>
                </a:solidFill>
              </a:rPr>
              <a:t>x = ctr</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2</a:t>
            </a:r>
            <a:r>
              <a:rPr lang="en-US" b="1">
                <a:solidFill>
                  <a:schemeClr val="accent2"/>
                </a:solidFill>
              </a:rPr>
              <a:t>: ctr = ctr + 1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3</a:t>
            </a:r>
            <a:r>
              <a:rPr lang="en-US" b="1">
                <a:solidFill>
                  <a:schemeClr val="accent2"/>
                </a:solidFill>
              </a:rPr>
              <a:t>: y = ctr </a:t>
            </a:r>
            <a:endParaRPr lang="en-US" b="1" baseline="-25000">
              <a:solidFill>
                <a:schemeClr val="accent2"/>
              </a:solidFill>
              <a:latin typeface="Lucida Sans Unicode" pitchFamily="34" charset="0"/>
            </a:endParaRPr>
          </a:p>
          <a:p>
            <a:pPr marL="342900" indent="-342900">
              <a:spcBef>
                <a:spcPct val="20000"/>
              </a:spcBef>
            </a:pPr>
            <a:endParaRPr lang="en-US" sz="700" b="1" baseline="-25000">
              <a:solidFill>
                <a:schemeClr val="accent2"/>
              </a:solidFill>
              <a:latin typeface="Lucida Sans Unicode" pitchFamily="34" charset="0"/>
            </a:endParaRPr>
          </a:p>
          <a:p>
            <a:pPr marL="342900" indent="-342900">
              <a:spcBef>
                <a:spcPct val="20000"/>
              </a:spcBef>
            </a:pPr>
            <a:r>
              <a:rPr lang="en-US" b="1" baseline="-25000">
                <a:solidFill>
                  <a:schemeClr val="accent2"/>
                </a:solidFill>
                <a:latin typeface="Lucida Sans Unicode" pitchFamily="34" charset="0"/>
              </a:rPr>
              <a:t>	</a:t>
            </a:r>
            <a:r>
              <a:rPr lang="en-US" b="1" i="1">
                <a:solidFill>
                  <a:schemeClr val="accent2"/>
                </a:solidFill>
              </a:rPr>
              <a:t>pc</a:t>
            </a:r>
            <a:r>
              <a:rPr lang="en-US" b="1" i="1" baseline="-25000">
                <a:solidFill>
                  <a:schemeClr val="accent2"/>
                </a:solidFill>
              </a:rPr>
              <a:t>4</a:t>
            </a:r>
            <a:r>
              <a:rPr lang="en-US" b="1">
                <a:solidFill>
                  <a:schemeClr val="accent2"/>
                </a:solidFill>
              </a:rPr>
              <a:t>: assume(x = i-1)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5</a:t>
            </a:r>
            <a:r>
              <a:rPr lang="en-US" b="1">
                <a:solidFill>
                  <a:schemeClr val="accent2"/>
                </a:solidFill>
              </a:rPr>
              <a:t>: assume(y </a:t>
            </a:r>
            <a:r>
              <a:rPr lang="en-US" b="1">
                <a:solidFill>
                  <a:schemeClr val="accent2"/>
                </a:solidFill>
                <a:sym typeface="Symbol" pitchFamily="18" charset="2"/>
              </a:rPr>
              <a:t></a:t>
            </a:r>
            <a:r>
              <a:rPr lang="en-US" b="1">
                <a:solidFill>
                  <a:schemeClr val="accent2"/>
                </a:solidFill>
              </a:rPr>
              <a:t> i)</a:t>
            </a:r>
            <a:endParaRPr lang="en-US" sz="2000">
              <a:solidFill>
                <a:schemeClr val="accent2"/>
              </a:solidFill>
              <a:latin typeface="Lucida Sans Unicode" pitchFamily="34" charset="0"/>
            </a:endParaRPr>
          </a:p>
        </p:txBody>
      </p:sp>
      <p:sp>
        <p:nvSpPr>
          <p:cNvPr id="40966" name="Rectangle 5"/>
          <p:cNvSpPr>
            <a:spLocks noChangeArrowheads="1"/>
          </p:cNvSpPr>
          <p:nvPr/>
        </p:nvSpPr>
        <p:spPr bwMode="auto">
          <a:xfrm>
            <a:off x="5053013" y="1616075"/>
            <a:ext cx="2751137" cy="366713"/>
          </a:xfrm>
          <a:prstGeom prst="rect">
            <a:avLst/>
          </a:prstGeom>
          <a:noFill/>
          <a:ln w="38100">
            <a:noFill/>
            <a:miter lim="800000"/>
            <a:headEnd/>
            <a:tailEnd/>
          </a:ln>
        </p:spPr>
        <p:txBody>
          <a:bodyPr anchor="ctr">
            <a:spAutoFit/>
          </a:bodyPr>
          <a:lstStyle/>
          <a:p>
            <a:r>
              <a:rPr lang="en-US">
                <a:latin typeface="Lucida Sans Unicode" pitchFamily="34" charset="0"/>
              </a:rPr>
              <a:t>Trace Formula (TF) </a:t>
            </a:r>
            <a:endParaRPr lang="en-US" sz="1600">
              <a:latin typeface="Lucida Sans Unicode" pitchFamily="34" charset="0"/>
            </a:endParaRPr>
          </a:p>
        </p:txBody>
      </p:sp>
      <p:sp>
        <p:nvSpPr>
          <p:cNvPr id="40967" name="Rectangle 6"/>
          <p:cNvSpPr>
            <a:spLocks noChangeArrowheads="1"/>
          </p:cNvSpPr>
          <p:nvPr/>
        </p:nvSpPr>
        <p:spPr bwMode="auto">
          <a:xfrm>
            <a:off x="4953000" y="2016125"/>
            <a:ext cx="3024188" cy="2420938"/>
          </a:xfrm>
          <a:prstGeom prst="rect">
            <a:avLst/>
          </a:prstGeom>
          <a:noFill/>
          <a:ln w="9525">
            <a:noFill/>
            <a:miter lim="800000"/>
            <a:headEnd/>
            <a:tailEnd/>
          </a:ln>
        </p:spPr>
        <p:txBody>
          <a:bodyPr/>
          <a:lstStyle/>
          <a:p>
            <a:pPr marL="342900" indent="-342900">
              <a:spcBef>
                <a:spcPct val="20000"/>
              </a:spcBef>
            </a:pPr>
            <a:r>
              <a:rPr lang="en-US">
                <a:solidFill>
                  <a:schemeClr val="accent2"/>
                </a:solidFill>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0</a:t>
            </a:r>
            <a:endParaRPr lang="en-US" b="1" i="1">
              <a:solidFill>
                <a:srgbClr val="649600"/>
              </a:solidFill>
              <a:latin typeface="Lucida Sans Unicode" pitchFamily="34" charset="0"/>
            </a:endParaRPr>
          </a:p>
          <a:p>
            <a:pPr marL="342900" indent="-342900">
              <a:spcBef>
                <a:spcPct val="20000"/>
              </a:spcBef>
            </a:pPr>
            <a:endParaRPr lang="en-US" sz="700" b="1" i="1">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0</a:t>
            </a:r>
            <a:r>
              <a:rPr lang="en-US" b="1" i="1">
                <a:solidFill>
                  <a:srgbClr val="649600"/>
                </a:solidFill>
              </a:rPr>
              <a:t> +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a:t>
            </a:r>
            <a:endParaRPr lang="en-US" b="1" i="1" baseline="-25000">
              <a:solidFill>
                <a:srgbClr val="649600"/>
              </a:solidFill>
              <a:latin typeface="Lucida Sans Unicode" pitchFamily="34" charset="0"/>
            </a:endParaRPr>
          </a:p>
          <a:p>
            <a:pPr marL="342900" indent="-342900">
              <a:spcBef>
                <a:spcPct val="20000"/>
              </a:spcBef>
            </a:pPr>
            <a:endParaRPr lang="en-US" sz="700" b="1" i="1" baseline="-25000">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latin typeface="cmsy10" pitchFamily="34" charset="0"/>
              </a:rPr>
              <a:t>    </a:t>
            </a:r>
            <a:r>
              <a:rPr lang="en-US" b="1" i="1" baseline="-25000">
                <a:solidFill>
                  <a:srgbClr val="649600"/>
                </a:solidFill>
                <a:latin typeface="Lucida Sans Unicode" pitchFamily="34" charset="0"/>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r>
              <a:rPr lang="en-US" b="1" i="1">
                <a:solidFill>
                  <a:srgbClr val="649600"/>
                </a:solidFill>
                <a:latin typeface="Lucida Sans Unicode" pitchFamily="34" charset="0"/>
              </a:rPr>
              <a:t> </a:t>
            </a:r>
            <a:r>
              <a:rPr lang="en-US" b="1" i="1">
                <a:solidFill>
                  <a:srgbClr val="649600"/>
                </a:solidFill>
              </a:rPr>
              <a:t>-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 </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latin typeface="Lucida Sans Unicode" pitchFamily="34" charset="0"/>
              </a:rPr>
              <a:t> </a:t>
            </a:r>
            <a:r>
              <a:rPr lang="en-US" b="1" i="1">
                <a:solidFill>
                  <a:srgbClr val="649600"/>
                </a:solidFill>
                <a:sym typeface="Symbol" pitchFamily="18" charset="2"/>
              </a:rPr>
              <a:t></a:t>
            </a:r>
            <a:r>
              <a:rPr lang="en-US" b="1" i="1">
                <a:solidFill>
                  <a:srgbClr val="649600"/>
                </a:solidFill>
              </a:rPr>
              <a:t>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p>
        </p:txBody>
      </p:sp>
      <p:sp>
        <p:nvSpPr>
          <p:cNvPr id="40968" name="Line 7"/>
          <p:cNvSpPr>
            <a:spLocks noChangeShapeType="1"/>
          </p:cNvSpPr>
          <p:nvPr/>
        </p:nvSpPr>
        <p:spPr bwMode="auto">
          <a:xfrm flipH="1">
            <a:off x="4668838" y="1647825"/>
            <a:ext cx="1587" cy="4960938"/>
          </a:xfrm>
          <a:prstGeom prst="line">
            <a:avLst/>
          </a:prstGeom>
          <a:noFill/>
          <a:ln w="9525" cap="rnd">
            <a:solidFill>
              <a:schemeClr val="accent2"/>
            </a:solidFill>
            <a:prstDash val="sysDot"/>
            <a:round/>
            <a:headEnd/>
            <a:tailEnd/>
          </a:ln>
        </p:spPr>
        <p:txBody>
          <a:bodyPr/>
          <a:lstStyle/>
          <a:p>
            <a:endParaRPr lang="en-US"/>
          </a:p>
        </p:txBody>
      </p:sp>
      <p:sp>
        <p:nvSpPr>
          <p:cNvPr id="40969" name="Rectangle 8"/>
          <p:cNvSpPr>
            <a:spLocks noChangeArrowheads="1"/>
          </p:cNvSpPr>
          <p:nvPr/>
        </p:nvSpPr>
        <p:spPr bwMode="auto">
          <a:xfrm>
            <a:off x="223838" y="5191125"/>
            <a:ext cx="4524375" cy="1514475"/>
          </a:xfrm>
          <a:prstGeom prst="rect">
            <a:avLst/>
          </a:prstGeom>
          <a:noFill/>
          <a:ln w="9525" algn="ctr">
            <a:noFill/>
            <a:miter lim="800000"/>
            <a:headEnd/>
            <a:tailEnd/>
          </a:ln>
        </p:spPr>
        <p:txBody>
          <a:bodyPr wrap="none"/>
          <a:lstStyle/>
          <a:p>
            <a:pPr marL="457200" indent="-457200"/>
            <a:r>
              <a:rPr lang="en-US">
                <a:solidFill>
                  <a:schemeClr val="accent2"/>
                </a:solidFill>
                <a:latin typeface="Lucida Sans Unicode" pitchFamily="34" charset="0"/>
              </a:rPr>
              <a:t>1. … after executing trace </a:t>
            </a:r>
            <a:r>
              <a:rPr lang="en-US" b="1" i="1">
                <a:solidFill>
                  <a:srgbClr val="BA00BA"/>
                </a:solidFill>
                <a:latin typeface="Lucida Sans Unicode" pitchFamily="34" charset="0"/>
              </a:rPr>
              <a:t>prefix</a:t>
            </a:r>
          </a:p>
          <a:p>
            <a:pPr marL="457200" indent="-457200"/>
            <a:endParaRPr lang="en-US">
              <a:solidFill>
                <a:schemeClr val="accent2"/>
              </a:solidFill>
              <a:latin typeface="Lucida Sans Unicode" pitchFamily="34" charset="0"/>
            </a:endParaRPr>
          </a:p>
          <a:p>
            <a:pPr marL="457200" indent="-457200"/>
            <a:r>
              <a:rPr lang="en-US">
                <a:solidFill>
                  <a:schemeClr val="accent2"/>
                </a:solidFill>
                <a:latin typeface="Lucida Sans Unicode" pitchFamily="34" charset="0"/>
              </a:rPr>
              <a:t>2. … has </a:t>
            </a:r>
            <a:r>
              <a:rPr lang="en-US" b="1" i="1">
                <a:solidFill>
                  <a:srgbClr val="BA00BA"/>
                </a:solidFill>
                <a:latin typeface="Lucida Sans Unicode" pitchFamily="34" charset="0"/>
              </a:rPr>
              <a:t>present values</a:t>
            </a:r>
            <a:r>
              <a:rPr lang="en-US">
                <a:solidFill>
                  <a:schemeClr val="accent2"/>
                </a:solidFill>
                <a:latin typeface="Lucida Sans Unicode" pitchFamily="34" charset="0"/>
              </a:rPr>
              <a:t> of variables</a:t>
            </a:r>
          </a:p>
          <a:p>
            <a:pPr marL="457200" indent="-457200"/>
            <a:endParaRPr lang="en-US">
              <a:solidFill>
                <a:schemeClr val="accent2"/>
              </a:solidFill>
              <a:latin typeface="Lucida Sans Unicode" pitchFamily="34" charset="0"/>
            </a:endParaRPr>
          </a:p>
          <a:p>
            <a:pPr marL="457200" indent="-457200"/>
            <a:r>
              <a:rPr lang="en-US">
                <a:solidFill>
                  <a:schemeClr val="accent2"/>
                </a:solidFill>
                <a:latin typeface="Lucida Sans Unicode" pitchFamily="34" charset="0"/>
              </a:rPr>
              <a:t>3. … makes trace </a:t>
            </a:r>
            <a:r>
              <a:rPr lang="en-US" b="1" i="1">
                <a:solidFill>
                  <a:srgbClr val="BA00BA"/>
                </a:solidFill>
                <a:latin typeface="Lucida Sans Unicode" pitchFamily="34" charset="0"/>
              </a:rPr>
              <a:t>suffix</a:t>
            </a:r>
            <a:r>
              <a:rPr lang="en-US">
                <a:solidFill>
                  <a:schemeClr val="accent2"/>
                </a:solidFill>
                <a:latin typeface="Lucida Sans Unicode" pitchFamily="34" charset="0"/>
              </a:rPr>
              <a:t> infeasible</a:t>
            </a:r>
            <a:endParaRPr lang="en-US" b="1" i="1">
              <a:solidFill>
                <a:srgbClr val="6F6FFF"/>
              </a:solidFill>
              <a:latin typeface="Lucida Sans Unicode" pitchFamily="34" charset="0"/>
            </a:endParaRPr>
          </a:p>
        </p:txBody>
      </p:sp>
      <p:sp>
        <p:nvSpPr>
          <p:cNvPr id="40970" name="Rectangle 9"/>
          <p:cNvSpPr>
            <a:spLocks noChangeArrowheads="1"/>
          </p:cNvSpPr>
          <p:nvPr/>
        </p:nvSpPr>
        <p:spPr bwMode="auto">
          <a:xfrm>
            <a:off x="309563" y="4683125"/>
            <a:ext cx="2751137" cy="366713"/>
          </a:xfrm>
          <a:prstGeom prst="rect">
            <a:avLst/>
          </a:prstGeom>
          <a:noFill/>
          <a:ln w="38100">
            <a:noFill/>
            <a:miter lim="800000"/>
            <a:headEnd/>
            <a:tailEnd/>
          </a:ln>
        </p:spPr>
        <p:txBody>
          <a:bodyPr anchor="ctr">
            <a:spAutoFit/>
          </a:bodyPr>
          <a:lstStyle/>
          <a:p>
            <a:r>
              <a:rPr lang="en-US">
                <a:latin typeface="Lucida Sans Unicode" pitchFamily="34" charset="0"/>
              </a:rPr>
              <a:t>State…</a:t>
            </a:r>
            <a:endParaRPr lang="en-US" sz="1600">
              <a:latin typeface="cmsy10" pitchFamily="34" charset="0"/>
            </a:endParaRPr>
          </a:p>
        </p:txBody>
      </p:sp>
      <p:sp>
        <p:nvSpPr>
          <p:cNvPr id="195594" name="Rectangle 10"/>
          <p:cNvSpPr>
            <a:spLocks noChangeArrowheads="1"/>
          </p:cNvSpPr>
          <p:nvPr/>
        </p:nvSpPr>
        <p:spPr bwMode="auto">
          <a:xfrm>
            <a:off x="4533900" y="5187950"/>
            <a:ext cx="4071938" cy="1514475"/>
          </a:xfrm>
          <a:prstGeom prst="rect">
            <a:avLst/>
          </a:prstGeom>
          <a:noFill/>
          <a:ln w="9525" algn="ctr">
            <a:noFill/>
            <a:miter lim="800000"/>
            <a:headEnd/>
            <a:tailEnd/>
          </a:ln>
        </p:spPr>
        <p:txBody>
          <a:bodyPr wrap="none"/>
          <a:lstStyle/>
          <a:p>
            <a:pPr marL="457200" indent="-457200"/>
            <a:r>
              <a:rPr lang="en-US">
                <a:solidFill>
                  <a:schemeClr val="accent2"/>
                </a:solidFill>
                <a:latin typeface="Lucida Sans Unicode" pitchFamily="34" charset="0"/>
              </a:rPr>
              <a:t>	… implied by TF </a:t>
            </a:r>
            <a:r>
              <a:rPr lang="en-US" b="1" i="1">
                <a:solidFill>
                  <a:srgbClr val="BA00BA"/>
                </a:solidFill>
                <a:latin typeface="Lucida Sans Unicode" pitchFamily="34" charset="0"/>
              </a:rPr>
              <a:t>prefix</a:t>
            </a:r>
          </a:p>
          <a:p>
            <a:pPr marL="457200" indent="-457200"/>
            <a:endParaRPr lang="en-US">
              <a:solidFill>
                <a:schemeClr val="accent2"/>
              </a:solidFill>
              <a:latin typeface="Lucida Sans Unicode" pitchFamily="34" charset="0"/>
            </a:endParaRPr>
          </a:p>
          <a:p>
            <a:pPr marL="457200" indent="-457200"/>
            <a:r>
              <a:rPr lang="en-US">
                <a:solidFill>
                  <a:schemeClr val="accent2"/>
                </a:solidFill>
                <a:latin typeface="Lucida Sans Unicode" pitchFamily="34" charset="0"/>
              </a:rPr>
              <a:t>	… on </a:t>
            </a:r>
            <a:r>
              <a:rPr lang="en-US" b="1" i="1">
                <a:solidFill>
                  <a:srgbClr val="BA00BA"/>
                </a:solidFill>
                <a:latin typeface="Lucida Sans Unicode" pitchFamily="34" charset="0"/>
              </a:rPr>
              <a:t>common</a:t>
            </a:r>
            <a:r>
              <a:rPr lang="en-US">
                <a:solidFill>
                  <a:schemeClr val="accent2"/>
                </a:solidFill>
                <a:latin typeface="Lucida Sans Unicode" pitchFamily="34" charset="0"/>
              </a:rPr>
              <a:t> variables </a:t>
            </a:r>
          </a:p>
          <a:p>
            <a:pPr marL="457200" indent="-457200"/>
            <a:endParaRPr lang="en-US">
              <a:solidFill>
                <a:schemeClr val="accent2"/>
              </a:solidFill>
              <a:latin typeface="Lucida Sans Unicode" pitchFamily="34" charset="0"/>
            </a:endParaRPr>
          </a:p>
        </p:txBody>
      </p:sp>
      <p:sp>
        <p:nvSpPr>
          <p:cNvPr id="40972" name="Rectangle 11"/>
          <p:cNvSpPr>
            <a:spLocks noChangeArrowheads="1"/>
          </p:cNvSpPr>
          <p:nvPr/>
        </p:nvSpPr>
        <p:spPr bwMode="auto">
          <a:xfrm>
            <a:off x="4900613" y="4683125"/>
            <a:ext cx="2751137" cy="366713"/>
          </a:xfrm>
          <a:prstGeom prst="rect">
            <a:avLst/>
          </a:prstGeom>
          <a:noFill/>
          <a:ln w="38100">
            <a:noFill/>
            <a:miter lim="800000"/>
            <a:headEnd/>
            <a:tailEnd/>
          </a:ln>
        </p:spPr>
        <p:txBody>
          <a:bodyPr anchor="ctr">
            <a:spAutoFit/>
          </a:bodyPr>
          <a:lstStyle/>
          <a:p>
            <a:r>
              <a:rPr lang="en-US">
                <a:latin typeface="Lucida Sans Unicode" pitchFamily="34" charset="0"/>
              </a:rPr>
              <a:t>Predicate …</a:t>
            </a:r>
            <a:endParaRPr lang="en-US" sz="1600">
              <a:latin typeface="cmsy10" pitchFamily="34" charset="0"/>
            </a:endParaRPr>
          </a:p>
        </p:txBody>
      </p:sp>
      <p:sp>
        <p:nvSpPr>
          <p:cNvPr id="40973" name="Rectangle 12"/>
          <p:cNvSpPr>
            <a:spLocks noChangeArrowheads="1"/>
          </p:cNvSpPr>
          <p:nvPr/>
        </p:nvSpPr>
        <p:spPr bwMode="auto">
          <a:xfrm>
            <a:off x="109538" y="1963738"/>
            <a:ext cx="2825750" cy="2557462"/>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40974" name="Rectangle 15"/>
          <p:cNvSpPr>
            <a:spLocks noChangeArrowheads="1"/>
          </p:cNvSpPr>
          <p:nvPr/>
        </p:nvSpPr>
        <p:spPr bwMode="auto">
          <a:xfrm>
            <a:off x="201613" y="6189663"/>
            <a:ext cx="4525962" cy="477837"/>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40975" name="Rectangle 16"/>
          <p:cNvSpPr>
            <a:spLocks noChangeArrowheads="1"/>
          </p:cNvSpPr>
          <p:nvPr/>
        </p:nvSpPr>
        <p:spPr bwMode="auto">
          <a:xfrm>
            <a:off x="230188" y="5130800"/>
            <a:ext cx="4525962" cy="468313"/>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40976" name="Rectangle 17"/>
          <p:cNvSpPr>
            <a:spLocks noChangeArrowheads="1"/>
          </p:cNvSpPr>
          <p:nvPr/>
        </p:nvSpPr>
        <p:spPr bwMode="auto">
          <a:xfrm>
            <a:off x="5040313" y="5089525"/>
            <a:ext cx="3740150" cy="477838"/>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40977" name="Line 23"/>
          <p:cNvSpPr>
            <a:spLocks noChangeShapeType="1"/>
          </p:cNvSpPr>
          <p:nvPr/>
        </p:nvSpPr>
        <p:spPr bwMode="auto">
          <a:xfrm>
            <a:off x="4594225" y="3300413"/>
            <a:ext cx="1608138" cy="1587"/>
          </a:xfrm>
          <a:prstGeom prst="line">
            <a:avLst/>
          </a:prstGeom>
          <a:noFill/>
          <a:ln w="19050">
            <a:solidFill>
              <a:srgbClr val="80AE00"/>
            </a:solidFill>
            <a:prstDash val="dash"/>
            <a:round/>
            <a:headEnd/>
            <a:tailEnd type="stealth" w="lg" len="lg"/>
          </a:ln>
        </p:spPr>
        <p:txBody>
          <a:bodyPr/>
          <a:lstStyle/>
          <a:p>
            <a:endParaRPr lang="en-US"/>
          </a:p>
        </p:txBody>
      </p:sp>
      <p:sp>
        <p:nvSpPr>
          <p:cNvPr id="40978" name="Line 24"/>
          <p:cNvSpPr>
            <a:spLocks noChangeShapeType="1"/>
          </p:cNvSpPr>
          <p:nvPr/>
        </p:nvSpPr>
        <p:spPr bwMode="auto">
          <a:xfrm flipH="1">
            <a:off x="2946400" y="3305175"/>
            <a:ext cx="1608138" cy="0"/>
          </a:xfrm>
          <a:prstGeom prst="line">
            <a:avLst/>
          </a:prstGeom>
          <a:noFill/>
          <a:ln w="19050">
            <a:solidFill>
              <a:schemeClr val="accent2"/>
            </a:solidFill>
            <a:prstDash val="dash"/>
            <a:round/>
            <a:headEnd/>
            <a:tailEnd type="stealth" w="lg" len="lg"/>
          </a:ln>
        </p:spPr>
        <p:txBody>
          <a:bodyPr/>
          <a:lstStyle/>
          <a:p>
            <a:endParaRPr lang="en-US"/>
          </a:p>
        </p:txBody>
      </p:sp>
      <p:sp>
        <p:nvSpPr>
          <p:cNvPr id="195609" name="Rectangle 25"/>
          <p:cNvSpPr>
            <a:spLocks noChangeArrowheads="1"/>
          </p:cNvSpPr>
          <p:nvPr/>
        </p:nvSpPr>
        <p:spPr bwMode="auto">
          <a:xfrm>
            <a:off x="5689600" y="3343275"/>
            <a:ext cx="420688" cy="366713"/>
          </a:xfrm>
          <a:prstGeom prst="rect">
            <a:avLst/>
          </a:prstGeom>
          <a:noFill/>
          <a:ln w="9525">
            <a:noFill/>
            <a:miter lim="800000"/>
            <a:headEnd/>
            <a:tailEnd/>
          </a:ln>
        </p:spPr>
        <p:txBody>
          <a:bodyPr wrap="none">
            <a:spAutoFit/>
          </a:bodyPr>
          <a:lstStyle/>
          <a:p>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p>
        </p:txBody>
      </p:sp>
      <p:sp>
        <p:nvSpPr>
          <p:cNvPr id="195610" name="Rectangle 26"/>
          <p:cNvSpPr>
            <a:spLocks noChangeArrowheads="1"/>
          </p:cNvSpPr>
          <p:nvPr/>
        </p:nvSpPr>
        <p:spPr bwMode="auto">
          <a:xfrm>
            <a:off x="5705475" y="2019300"/>
            <a:ext cx="420688" cy="366713"/>
          </a:xfrm>
          <a:prstGeom prst="rect">
            <a:avLst/>
          </a:prstGeom>
          <a:noFill/>
          <a:ln w="9525">
            <a:noFill/>
            <a:miter lim="800000"/>
            <a:headEnd/>
            <a:tailEnd/>
          </a:ln>
        </p:spPr>
        <p:txBody>
          <a:bodyPr wrap="none">
            <a:spAutoFit/>
          </a:bodyPr>
          <a:lstStyle/>
          <a:p>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55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95594">
                                            <p:txEl>
                                              <p:pRg st="2" end="2"/>
                                            </p:txEl>
                                          </p:spTgt>
                                        </p:tgtEl>
                                        <p:attrNameLst>
                                          <p:attrName>style.visibility</p:attrName>
                                        </p:attrNameLst>
                                      </p:cBhvr>
                                      <p:to>
                                        <p:strVal val="visible"/>
                                      </p:to>
                                    </p:set>
                                    <p:animEffect transition="in" filter="fade">
                                      <p:cBhvr>
                                        <p:cTn id="11" dur="1000"/>
                                        <p:tgtEl>
                                          <p:spTgt spid="195594">
                                            <p:txEl>
                                              <p:pRg st="2" end="2"/>
                                            </p:txEl>
                                          </p:spTgt>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195610"/>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956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97" grpId="0" animBg="1"/>
      <p:bldP spid="195609" grpId="0"/>
      <p:bldP spid="19561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30" name="Rectangle 22"/>
          <p:cNvSpPr>
            <a:spLocks noChangeArrowheads="1"/>
          </p:cNvSpPr>
          <p:nvPr/>
        </p:nvSpPr>
        <p:spPr bwMode="auto">
          <a:xfrm>
            <a:off x="4908550" y="1987550"/>
            <a:ext cx="2889250" cy="1231900"/>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41987" name="Rectangle 2"/>
          <p:cNvSpPr>
            <a:spLocks noGrp="1" noChangeArrowheads="1"/>
          </p:cNvSpPr>
          <p:nvPr>
            <p:ph type="title"/>
          </p:nvPr>
        </p:nvSpPr>
        <p:spPr/>
        <p:txBody>
          <a:bodyPr/>
          <a:lstStyle/>
          <a:p>
            <a:pPr eaLnBrk="1" hangingPunct="1"/>
            <a:r>
              <a:rPr lang="en-US" smtClean="0"/>
              <a:t>What Predicate is needed ? </a:t>
            </a:r>
          </a:p>
        </p:txBody>
      </p:sp>
      <p:sp>
        <p:nvSpPr>
          <p:cNvPr id="41988" name="Rectangle 3"/>
          <p:cNvSpPr>
            <a:spLocks noChangeArrowheads="1"/>
          </p:cNvSpPr>
          <p:nvPr/>
        </p:nvSpPr>
        <p:spPr bwMode="auto">
          <a:xfrm>
            <a:off x="771525" y="1627188"/>
            <a:ext cx="1317625"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a:t>
            </a:r>
            <a:endParaRPr lang="en-US" sz="1600">
              <a:latin typeface="Lucida Sans Unicode" pitchFamily="34" charset="0"/>
            </a:endParaRPr>
          </a:p>
        </p:txBody>
      </p:sp>
      <p:sp>
        <p:nvSpPr>
          <p:cNvPr id="41989" name="Rectangle 4"/>
          <p:cNvSpPr>
            <a:spLocks noChangeArrowheads="1"/>
          </p:cNvSpPr>
          <p:nvPr/>
        </p:nvSpPr>
        <p:spPr bwMode="auto">
          <a:xfrm>
            <a:off x="-41275" y="2027238"/>
            <a:ext cx="3365500" cy="2420937"/>
          </a:xfrm>
          <a:prstGeom prst="rect">
            <a:avLst/>
          </a:prstGeom>
          <a:noFill/>
          <a:ln w="9525">
            <a:noFill/>
            <a:miter lim="800000"/>
            <a:headEnd/>
            <a:tailEnd/>
          </a:ln>
        </p:spPr>
        <p:txBody>
          <a:bodyPr wrap="none" lIns="0"/>
          <a:lstStyle/>
          <a:p>
            <a:pPr marL="342900" indent="-342900">
              <a:spcBef>
                <a:spcPct val="20000"/>
              </a:spcBef>
            </a:pPr>
            <a:r>
              <a:rPr lang="en-US">
                <a:solidFill>
                  <a:schemeClr val="accent2"/>
                </a:solidFill>
              </a:rPr>
              <a:t>	</a:t>
            </a:r>
            <a:r>
              <a:rPr lang="en-US" b="1" i="1">
                <a:solidFill>
                  <a:schemeClr val="accent2"/>
                </a:solidFill>
              </a:rPr>
              <a:t>pc</a:t>
            </a:r>
            <a:r>
              <a:rPr lang="en-US" b="1" i="1" baseline="-25000">
                <a:solidFill>
                  <a:schemeClr val="accent2"/>
                </a:solidFill>
              </a:rPr>
              <a:t>1</a:t>
            </a:r>
            <a:r>
              <a:rPr lang="en-US">
                <a:solidFill>
                  <a:schemeClr val="accent2"/>
                </a:solidFill>
              </a:rPr>
              <a:t>: </a:t>
            </a:r>
            <a:r>
              <a:rPr lang="en-US" b="1">
                <a:solidFill>
                  <a:schemeClr val="accent2"/>
                </a:solidFill>
              </a:rPr>
              <a:t>x = ctr</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2</a:t>
            </a:r>
            <a:r>
              <a:rPr lang="en-US" b="1">
                <a:solidFill>
                  <a:schemeClr val="accent2"/>
                </a:solidFill>
              </a:rPr>
              <a:t>: ctr = ctr + 1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3</a:t>
            </a:r>
            <a:r>
              <a:rPr lang="en-US" b="1">
                <a:solidFill>
                  <a:schemeClr val="accent2"/>
                </a:solidFill>
              </a:rPr>
              <a:t>: y = ctr </a:t>
            </a:r>
            <a:endParaRPr lang="en-US" b="1" baseline="-25000">
              <a:solidFill>
                <a:schemeClr val="accent2"/>
              </a:solidFill>
              <a:latin typeface="Lucida Sans Unicode" pitchFamily="34" charset="0"/>
            </a:endParaRPr>
          </a:p>
          <a:p>
            <a:pPr marL="342900" indent="-342900">
              <a:spcBef>
                <a:spcPct val="20000"/>
              </a:spcBef>
            </a:pPr>
            <a:endParaRPr lang="en-US" sz="700" b="1" baseline="-25000">
              <a:solidFill>
                <a:schemeClr val="accent2"/>
              </a:solidFill>
              <a:latin typeface="Lucida Sans Unicode" pitchFamily="34" charset="0"/>
            </a:endParaRPr>
          </a:p>
          <a:p>
            <a:pPr marL="342900" indent="-342900">
              <a:spcBef>
                <a:spcPct val="20000"/>
              </a:spcBef>
            </a:pPr>
            <a:r>
              <a:rPr lang="en-US" b="1" baseline="-25000">
                <a:solidFill>
                  <a:schemeClr val="accent2"/>
                </a:solidFill>
                <a:latin typeface="Lucida Sans Unicode" pitchFamily="34" charset="0"/>
              </a:rPr>
              <a:t>	</a:t>
            </a:r>
            <a:r>
              <a:rPr lang="en-US" b="1" i="1">
                <a:solidFill>
                  <a:schemeClr val="accent2"/>
                </a:solidFill>
              </a:rPr>
              <a:t>pc</a:t>
            </a:r>
            <a:r>
              <a:rPr lang="en-US" b="1" i="1" baseline="-25000">
                <a:solidFill>
                  <a:schemeClr val="accent2"/>
                </a:solidFill>
              </a:rPr>
              <a:t>4</a:t>
            </a:r>
            <a:r>
              <a:rPr lang="en-US" b="1">
                <a:solidFill>
                  <a:schemeClr val="accent2"/>
                </a:solidFill>
              </a:rPr>
              <a:t>: assume(x = i-1)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5</a:t>
            </a:r>
            <a:r>
              <a:rPr lang="en-US" b="1">
                <a:solidFill>
                  <a:schemeClr val="accent2"/>
                </a:solidFill>
              </a:rPr>
              <a:t>: assume(y </a:t>
            </a:r>
            <a:r>
              <a:rPr lang="en-US" b="1">
                <a:solidFill>
                  <a:schemeClr val="accent2"/>
                </a:solidFill>
                <a:sym typeface="Symbol" pitchFamily="18" charset="2"/>
              </a:rPr>
              <a:t></a:t>
            </a:r>
            <a:r>
              <a:rPr lang="en-US" b="1">
                <a:solidFill>
                  <a:schemeClr val="accent2"/>
                </a:solidFill>
              </a:rPr>
              <a:t> i)</a:t>
            </a:r>
            <a:endParaRPr lang="en-US" sz="2000">
              <a:solidFill>
                <a:schemeClr val="accent2"/>
              </a:solidFill>
              <a:latin typeface="Lucida Sans Unicode" pitchFamily="34" charset="0"/>
            </a:endParaRPr>
          </a:p>
        </p:txBody>
      </p:sp>
      <p:sp>
        <p:nvSpPr>
          <p:cNvPr id="41990" name="Rectangle 5"/>
          <p:cNvSpPr>
            <a:spLocks noChangeArrowheads="1"/>
          </p:cNvSpPr>
          <p:nvPr/>
        </p:nvSpPr>
        <p:spPr bwMode="auto">
          <a:xfrm>
            <a:off x="5053013" y="1616075"/>
            <a:ext cx="2751137" cy="366713"/>
          </a:xfrm>
          <a:prstGeom prst="rect">
            <a:avLst/>
          </a:prstGeom>
          <a:noFill/>
          <a:ln w="38100">
            <a:noFill/>
            <a:miter lim="800000"/>
            <a:headEnd/>
            <a:tailEnd/>
          </a:ln>
        </p:spPr>
        <p:txBody>
          <a:bodyPr anchor="ctr">
            <a:spAutoFit/>
          </a:bodyPr>
          <a:lstStyle/>
          <a:p>
            <a:r>
              <a:rPr lang="en-US">
                <a:latin typeface="Lucida Sans Unicode" pitchFamily="34" charset="0"/>
              </a:rPr>
              <a:t>Trace Formula (TF) </a:t>
            </a:r>
            <a:endParaRPr lang="en-US" sz="1600">
              <a:latin typeface="Lucida Sans Unicode" pitchFamily="34" charset="0"/>
            </a:endParaRPr>
          </a:p>
        </p:txBody>
      </p:sp>
      <p:sp>
        <p:nvSpPr>
          <p:cNvPr id="41991" name="Rectangle 6"/>
          <p:cNvSpPr>
            <a:spLocks noChangeArrowheads="1"/>
          </p:cNvSpPr>
          <p:nvPr/>
        </p:nvSpPr>
        <p:spPr bwMode="auto">
          <a:xfrm>
            <a:off x="4953000" y="2016125"/>
            <a:ext cx="3024188" cy="2420938"/>
          </a:xfrm>
          <a:prstGeom prst="rect">
            <a:avLst/>
          </a:prstGeom>
          <a:noFill/>
          <a:ln w="9525">
            <a:noFill/>
            <a:miter lim="800000"/>
            <a:headEnd/>
            <a:tailEnd/>
          </a:ln>
        </p:spPr>
        <p:txBody>
          <a:bodyPr/>
          <a:lstStyle/>
          <a:p>
            <a:pPr marL="342900" indent="-342900">
              <a:spcBef>
                <a:spcPct val="20000"/>
              </a:spcBef>
            </a:pPr>
            <a:r>
              <a:rPr lang="en-US">
                <a:solidFill>
                  <a:schemeClr val="accent2"/>
                </a:solidFill>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0</a:t>
            </a:r>
            <a:endParaRPr lang="en-US" b="1" i="1">
              <a:solidFill>
                <a:srgbClr val="649600"/>
              </a:solidFill>
              <a:latin typeface="Lucida Sans Unicode" pitchFamily="34" charset="0"/>
            </a:endParaRPr>
          </a:p>
          <a:p>
            <a:pPr marL="342900" indent="-342900">
              <a:spcBef>
                <a:spcPct val="20000"/>
              </a:spcBef>
            </a:pPr>
            <a:endParaRPr lang="en-US" sz="700" b="1" i="1">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0</a:t>
            </a:r>
            <a:r>
              <a:rPr lang="en-US" b="1" i="1">
                <a:solidFill>
                  <a:srgbClr val="649600"/>
                </a:solidFill>
              </a:rPr>
              <a:t> +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a:t>
            </a:r>
            <a:endParaRPr lang="en-US" b="1" i="1" baseline="-25000">
              <a:solidFill>
                <a:srgbClr val="649600"/>
              </a:solidFill>
              <a:latin typeface="Lucida Sans Unicode" pitchFamily="34" charset="0"/>
            </a:endParaRPr>
          </a:p>
          <a:p>
            <a:pPr marL="342900" indent="-342900">
              <a:spcBef>
                <a:spcPct val="20000"/>
              </a:spcBef>
            </a:pPr>
            <a:endParaRPr lang="en-US" sz="700" b="1" i="1" baseline="-25000">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latin typeface="cmsy10" pitchFamily="34" charset="0"/>
              </a:rPr>
              <a:t>     </a:t>
            </a:r>
            <a:r>
              <a:rPr lang="en-US" b="1" i="1" baseline="-25000">
                <a:solidFill>
                  <a:srgbClr val="649600"/>
                </a:solidFill>
                <a:latin typeface="Lucida Sans Unicode" pitchFamily="34" charset="0"/>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r>
              <a:rPr lang="en-US" b="1" i="1">
                <a:solidFill>
                  <a:srgbClr val="649600"/>
                </a:solidFill>
                <a:latin typeface="Lucida Sans Unicode" pitchFamily="34" charset="0"/>
              </a:rPr>
              <a:t> </a:t>
            </a:r>
            <a:r>
              <a:rPr lang="en-US" b="1" i="1">
                <a:solidFill>
                  <a:srgbClr val="649600"/>
                </a:solidFill>
              </a:rPr>
              <a:t>-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latin typeface="Lucida Sans Unicode" pitchFamily="34" charset="0"/>
              </a:rPr>
              <a:t> </a:t>
            </a:r>
            <a:r>
              <a:rPr lang="en-US" b="1" i="1">
                <a:solidFill>
                  <a:srgbClr val="649600"/>
                </a:solidFill>
                <a:sym typeface="Symbol" pitchFamily="18" charset="2"/>
              </a:rPr>
              <a:t></a:t>
            </a:r>
            <a:r>
              <a:rPr lang="en-US" b="1" i="1">
                <a:solidFill>
                  <a:srgbClr val="649600"/>
                </a:solidFill>
              </a:rPr>
              <a:t>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p>
        </p:txBody>
      </p:sp>
      <p:sp>
        <p:nvSpPr>
          <p:cNvPr id="41992" name="Rectangle 8"/>
          <p:cNvSpPr>
            <a:spLocks noChangeArrowheads="1"/>
          </p:cNvSpPr>
          <p:nvPr/>
        </p:nvSpPr>
        <p:spPr bwMode="auto">
          <a:xfrm>
            <a:off x="223838" y="5191125"/>
            <a:ext cx="4524375" cy="1514475"/>
          </a:xfrm>
          <a:prstGeom prst="rect">
            <a:avLst/>
          </a:prstGeom>
          <a:noFill/>
          <a:ln w="9525" algn="ctr">
            <a:noFill/>
            <a:miter lim="800000"/>
            <a:headEnd/>
            <a:tailEnd/>
          </a:ln>
        </p:spPr>
        <p:txBody>
          <a:bodyPr wrap="none"/>
          <a:lstStyle/>
          <a:p>
            <a:pPr marL="457200" indent="-457200"/>
            <a:r>
              <a:rPr lang="en-US">
                <a:solidFill>
                  <a:schemeClr val="accent2"/>
                </a:solidFill>
                <a:latin typeface="Lucida Sans Unicode" pitchFamily="34" charset="0"/>
              </a:rPr>
              <a:t>1. … after executing trace </a:t>
            </a:r>
            <a:r>
              <a:rPr lang="en-US" b="1" i="1">
                <a:solidFill>
                  <a:srgbClr val="BA00BA"/>
                </a:solidFill>
                <a:latin typeface="Lucida Sans Unicode" pitchFamily="34" charset="0"/>
              </a:rPr>
              <a:t>prefix</a:t>
            </a:r>
          </a:p>
          <a:p>
            <a:pPr marL="457200" indent="-457200"/>
            <a:endParaRPr lang="en-US">
              <a:solidFill>
                <a:schemeClr val="accent2"/>
              </a:solidFill>
              <a:latin typeface="Lucida Sans Unicode" pitchFamily="34" charset="0"/>
            </a:endParaRPr>
          </a:p>
          <a:p>
            <a:pPr marL="457200" indent="-457200"/>
            <a:r>
              <a:rPr lang="en-US">
                <a:solidFill>
                  <a:schemeClr val="accent2"/>
                </a:solidFill>
                <a:latin typeface="Lucida Sans Unicode" pitchFamily="34" charset="0"/>
              </a:rPr>
              <a:t>2. … has </a:t>
            </a:r>
            <a:r>
              <a:rPr lang="en-US" b="1" i="1">
                <a:solidFill>
                  <a:srgbClr val="BA00BA"/>
                </a:solidFill>
                <a:latin typeface="Lucida Sans Unicode" pitchFamily="34" charset="0"/>
              </a:rPr>
              <a:t>present values</a:t>
            </a:r>
            <a:r>
              <a:rPr lang="en-US">
                <a:solidFill>
                  <a:schemeClr val="accent2"/>
                </a:solidFill>
                <a:latin typeface="Lucida Sans Unicode" pitchFamily="34" charset="0"/>
              </a:rPr>
              <a:t> of variables</a:t>
            </a:r>
          </a:p>
          <a:p>
            <a:pPr marL="457200" indent="-457200"/>
            <a:endParaRPr lang="en-US">
              <a:solidFill>
                <a:schemeClr val="accent2"/>
              </a:solidFill>
              <a:latin typeface="Lucida Sans Unicode" pitchFamily="34" charset="0"/>
            </a:endParaRPr>
          </a:p>
          <a:p>
            <a:pPr marL="457200" indent="-457200"/>
            <a:r>
              <a:rPr lang="en-US">
                <a:solidFill>
                  <a:schemeClr val="accent2"/>
                </a:solidFill>
                <a:latin typeface="Lucida Sans Unicode" pitchFamily="34" charset="0"/>
              </a:rPr>
              <a:t>3. … makes trace </a:t>
            </a:r>
            <a:r>
              <a:rPr lang="en-US" b="1" i="1">
                <a:solidFill>
                  <a:srgbClr val="BA00BA"/>
                </a:solidFill>
                <a:latin typeface="Lucida Sans Unicode" pitchFamily="34" charset="0"/>
              </a:rPr>
              <a:t>suffix</a:t>
            </a:r>
            <a:r>
              <a:rPr lang="en-US">
                <a:solidFill>
                  <a:schemeClr val="accent2"/>
                </a:solidFill>
                <a:latin typeface="Lucida Sans Unicode" pitchFamily="34" charset="0"/>
              </a:rPr>
              <a:t> infeasible</a:t>
            </a:r>
            <a:endParaRPr lang="en-US" b="1" i="1">
              <a:solidFill>
                <a:srgbClr val="6F6FFF"/>
              </a:solidFill>
              <a:latin typeface="Lucida Sans Unicode" pitchFamily="34" charset="0"/>
            </a:endParaRPr>
          </a:p>
        </p:txBody>
      </p:sp>
      <p:sp>
        <p:nvSpPr>
          <p:cNvPr id="41993" name="Rectangle 9"/>
          <p:cNvSpPr>
            <a:spLocks noChangeArrowheads="1"/>
          </p:cNvSpPr>
          <p:nvPr/>
        </p:nvSpPr>
        <p:spPr bwMode="auto">
          <a:xfrm>
            <a:off x="309563" y="4683125"/>
            <a:ext cx="2751137" cy="366713"/>
          </a:xfrm>
          <a:prstGeom prst="rect">
            <a:avLst/>
          </a:prstGeom>
          <a:noFill/>
          <a:ln w="38100">
            <a:noFill/>
            <a:miter lim="800000"/>
            <a:headEnd/>
            <a:tailEnd/>
          </a:ln>
        </p:spPr>
        <p:txBody>
          <a:bodyPr anchor="ctr">
            <a:spAutoFit/>
          </a:bodyPr>
          <a:lstStyle/>
          <a:p>
            <a:r>
              <a:rPr lang="en-US">
                <a:latin typeface="Lucida Sans Unicode" pitchFamily="34" charset="0"/>
              </a:rPr>
              <a:t>State…</a:t>
            </a:r>
            <a:endParaRPr lang="en-US" sz="1600">
              <a:latin typeface="cmsy10" pitchFamily="34" charset="0"/>
            </a:endParaRPr>
          </a:p>
        </p:txBody>
      </p:sp>
      <p:sp>
        <p:nvSpPr>
          <p:cNvPr id="196618" name="Rectangle 10"/>
          <p:cNvSpPr>
            <a:spLocks noChangeArrowheads="1"/>
          </p:cNvSpPr>
          <p:nvPr/>
        </p:nvSpPr>
        <p:spPr bwMode="auto">
          <a:xfrm>
            <a:off x="4533900" y="5187950"/>
            <a:ext cx="4071938" cy="1514475"/>
          </a:xfrm>
          <a:prstGeom prst="rect">
            <a:avLst/>
          </a:prstGeom>
          <a:noFill/>
          <a:ln w="9525" algn="ctr">
            <a:noFill/>
            <a:miter lim="800000"/>
            <a:headEnd/>
            <a:tailEnd/>
          </a:ln>
        </p:spPr>
        <p:txBody>
          <a:bodyPr wrap="none"/>
          <a:lstStyle/>
          <a:p>
            <a:pPr marL="457200" indent="-457200"/>
            <a:r>
              <a:rPr lang="en-US">
                <a:solidFill>
                  <a:schemeClr val="accent2"/>
                </a:solidFill>
                <a:latin typeface="Lucida Sans Unicode" pitchFamily="34" charset="0"/>
              </a:rPr>
              <a:t>	… implied by TF </a:t>
            </a:r>
            <a:r>
              <a:rPr lang="en-US" b="1" i="1">
                <a:solidFill>
                  <a:srgbClr val="BA00BA"/>
                </a:solidFill>
                <a:latin typeface="Lucida Sans Unicode" pitchFamily="34" charset="0"/>
              </a:rPr>
              <a:t>prefix</a:t>
            </a:r>
          </a:p>
          <a:p>
            <a:pPr marL="457200" indent="-457200"/>
            <a:endParaRPr lang="en-US">
              <a:solidFill>
                <a:schemeClr val="accent2"/>
              </a:solidFill>
              <a:latin typeface="Lucida Sans Unicode" pitchFamily="34" charset="0"/>
            </a:endParaRPr>
          </a:p>
          <a:p>
            <a:pPr marL="457200" indent="-457200"/>
            <a:r>
              <a:rPr lang="en-US">
                <a:solidFill>
                  <a:schemeClr val="accent2"/>
                </a:solidFill>
                <a:latin typeface="Lucida Sans Unicode" pitchFamily="34" charset="0"/>
              </a:rPr>
              <a:t>	… on </a:t>
            </a:r>
            <a:r>
              <a:rPr lang="en-US" b="1" i="1">
                <a:solidFill>
                  <a:srgbClr val="BA00BA"/>
                </a:solidFill>
                <a:latin typeface="Lucida Sans Unicode" pitchFamily="34" charset="0"/>
              </a:rPr>
              <a:t>common</a:t>
            </a:r>
            <a:r>
              <a:rPr lang="en-US">
                <a:solidFill>
                  <a:schemeClr val="accent2"/>
                </a:solidFill>
                <a:latin typeface="Lucida Sans Unicode" pitchFamily="34" charset="0"/>
              </a:rPr>
              <a:t> variables </a:t>
            </a:r>
          </a:p>
          <a:p>
            <a:pPr marL="457200" indent="-457200"/>
            <a:endParaRPr lang="en-US">
              <a:solidFill>
                <a:schemeClr val="accent2"/>
              </a:solidFill>
              <a:latin typeface="Lucida Sans Unicode" pitchFamily="34" charset="0"/>
            </a:endParaRPr>
          </a:p>
          <a:p>
            <a:pPr marL="457200" indent="-457200"/>
            <a:r>
              <a:rPr lang="en-US">
                <a:solidFill>
                  <a:schemeClr val="accent2"/>
                </a:solidFill>
                <a:latin typeface="Lucida Sans Unicode" pitchFamily="34" charset="0"/>
              </a:rPr>
              <a:t>	… &amp; TF </a:t>
            </a:r>
            <a:r>
              <a:rPr lang="en-US" b="1" i="1">
                <a:solidFill>
                  <a:srgbClr val="BA00BA"/>
                </a:solidFill>
                <a:latin typeface="Lucida Sans Unicode" pitchFamily="34" charset="0"/>
              </a:rPr>
              <a:t>suffix</a:t>
            </a:r>
            <a:r>
              <a:rPr lang="en-US">
                <a:solidFill>
                  <a:schemeClr val="accent2"/>
                </a:solidFill>
                <a:latin typeface="Lucida Sans Unicode" pitchFamily="34" charset="0"/>
              </a:rPr>
              <a:t> is </a:t>
            </a:r>
            <a:r>
              <a:rPr lang="en-US" b="1" i="1">
                <a:solidFill>
                  <a:srgbClr val="BA00BA"/>
                </a:solidFill>
                <a:latin typeface="Lucida Sans Unicode" pitchFamily="34" charset="0"/>
              </a:rPr>
              <a:t>unsatisfiable</a:t>
            </a:r>
          </a:p>
        </p:txBody>
      </p:sp>
      <p:sp>
        <p:nvSpPr>
          <p:cNvPr id="41995" name="Rectangle 11"/>
          <p:cNvSpPr>
            <a:spLocks noChangeArrowheads="1"/>
          </p:cNvSpPr>
          <p:nvPr/>
        </p:nvSpPr>
        <p:spPr bwMode="auto">
          <a:xfrm>
            <a:off x="4900613" y="4683125"/>
            <a:ext cx="2751137" cy="366713"/>
          </a:xfrm>
          <a:prstGeom prst="rect">
            <a:avLst/>
          </a:prstGeom>
          <a:noFill/>
          <a:ln w="38100">
            <a:noFill/>
            <a:miter lim="800000"/>
            <a:headEnd/>
            <a:tailEnd/>
          </a:ln>
        </p:spPr>
        <p:txBody>
          <a:bodyPr anchor="ctr">
            <a:spAutoFit/>
          </a:bodyPr>
          <a:lstStyle/>
          <a:p>
            <a:r>
              <a:rPr lang="en-US">
                <a:latin typeface="Lucida Sans Unicode" pitchFamily="34" charset="0"/>
              </a:rPr>
              <a:t>Predicate …</a:t>
            </a:r>
            <a:endParaRPr lang="en-US" sz="1600">
              <a:latin typeface="cmsy10" pitchFamily="34" charset="0"/>
            </a:endParaRPr>
          </a:p>
        </p:txBody>
      </p:sp>
      <p:sp>
        <p:nvSpPr>
          <p:cNvPr id="41996" name="Rectangle 12"/>
          <p:cNvSpPr>
            <a:spLocks noChangeArrowheads="1"/>
          </p:cNvSpPr>
          <p:nvPr/>
        </p:nvSpPr>
        <p:spPr bwMode="auto">
          <a:xfrm>
            <a:off x="109538" y="1963738"/>
            <a:ext cx="2825750" cy="2557462"/>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41997" name="Rectangle 15"/>
          <p:cNvSpPr>
            <a:spLocks noChangeArrowheads="1"/>
          </p:cNvSpPr>
          <p:nvPr/>
        </p:nvSpPr>
        <p:spPr bwMode="auto">
          <a:xfrm>
            <a:off x="142875" y="5724525"/>
            <a:ext cx="4525963" cy="477838"/>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41998" name="Rectangle 16"/>
          <p:cNvSpPr>
            <a:spLocks noChangeArrowheads="1"/>
          </p:cNvSpPr>
          <p:nvPr/>
        </p:nvSpPr>
        <p:spPr bwMode="auto">
          <a:xfrm>
            <a:off x="222250" y="5049838"/>
            <a:ext cx="4525963" cy="468312"/>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41999" name="Rectangle 17"/>
          <p:cNvSpPr>
            <a:spLocks noChangeArrowheads="1"/>
          </p:cNvSpPr>
          <p:nvPr/>
        </p:nvSpPr>
        <p:spPr bwMode="auto">
          <a:xfrm>
            <a:off x="5040313" y="5089525"/>
            <a:ext cx="3740150" cy="1112838"/>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42000" name="Line 18"/>
          <p:cNvSpPr>
            <a:spLocks noChangeShapeType="1"/>
          </p:cNvSpPr>
          <p:nvPr/>
        </p:nvSpPr>
        <p:spPr bwMode="auto">
          <a:xfrm flipH="1">
            <a:off x="4668838" y="1647825"/>
            <a:ext cx="1587" cy="4960938"/>
          </a:xfrm>
          <a:prstGeom prst="line">
            <a:avLst/>
          </a:prstGeom>
          <a:noFill/>
          <a:ln w="9525" cap="rnd">
            <a:solidFill>
              <a:schemeClr val="accent2"/>
            </a:solidFill>
            <a:prstDash val="sysDot"/>
            <a:round/>
            <a:headEnd/>
            <a:tailEnd/>
          </a:ln>
        </p:spPr>
        <p:txBody>
          <a:bodyPr/>
          <a:lstStyle/>
          <a:p>
            <a:endParaRPr lang="en-US"/>
          </a:p>
        </p:txBody>
      </p:sp>
      <p:sp>
        <p:nvSpPr>
          <p:cNvPr id="42001" name="Line 20"/>
          <p:cNvSpPr>
            <a:spLocks noChangeShapeType="1"/>
          </p:cNvSpPr>
          <p:nvPr/>
        </p:nvSpPr>
        <p:spPr bwMode="auto">
          <a:xfrm flipV="1">
            <a:off x="4594225" y="3292475"/>
            <a:ext cx="1608138" cy="1588"/>
          </a:xfrm>
          <a:prstGeom prst="line">
            <a:avLst/>
          </a:prstGeom>
          <a:noFill/>
          <a:ln w="19050">
            <a:solidFill>
              <a:srgbClr val="80AE00"/>
            </a:solidFill>
            <a:prstDash val="dash"/>
            <a:round/>
            <a:headEnd/>
            <a:tailEnd type="stealth" w="lg" len="lg"/>
          </a:ln>
        </p:spPr>
        <p:txBody>
          <a:bodyPr/>
          <a:lstStyle/>
          <a:p>
            <a:endParaRPr lang="en-US"/>
          </a:p>
        </p:txBody>
      </p:sp>
      <p:sp>
        <p:nvSpPr>
          <p:cNvPr id="42002" name="Line 21"/>
          <p:cNvSpPr>
            <a:spLocks noChangeShapeType="1"/>
          </p:cNvSpPr>
          <p:nvPr/>
        </p:nvSpPr>
        <p:spPr bwMode="auto">
          <a:xfrm flipH="1">
            <a:off x="2946400" y="3295650"/>
            <a:ext cx="1608138" cy="9525"/>
          </a:xfrm>
          <a:prstGeom prst="line">
            <a:avLst/>
          </a:prstGeom>
          <a:noFill/>
          <a:ln w="19050">
            <a:solidFill>
              <a:schemeClr val="accent2"/>
            </a:solidFill>
            <a:prstDash val="dash"/>
            <a:round/>
            <a:headEnd/>
            <a:tailEnd type="stealth" w="lg" len="lg"/>
          </a:ln>
        </p:spPr>
        <p:txBody>
          <a:bodyPr/>
          <a:lstStyle/>
          <a:p>
            <a:endParaRPr lang="en-US"/>
          </a:p>
        </p:txBody>
      </p:sp>
      <p:sp>
        <p:nvSpPr>
          <p:cNvPr id="42003" name="Line 23"/>
          <p:cNvSpPr>
            <a:spLocks noChangeShapeType="1"/>
          </p:cNvSpPr>
          <p:nvPr/>
        </p:nvSpPr>
        <p:spPr bwMode="auto">
          <a:xfrm flipH="1">
            <a:off x="168275" y="3527425"/>
            <a:ext cx="0" cy="611188"/>
          </a:xfrm>
          <a:prstGeom prst="line">
            <a:avLst/>
          </a:prstGeom>
          <a:noFill/>
          <a:ln w="38100" cap="rnd">
            <a:solidFill>
              <a:srgbClr val="E60000"/>
            </a:solidFill>
            <a:prstDash val="sysDot"/>
            <a:round/>
            <a:headEnd/>
            <a:tailEnd type="triangle" w="lg" len="lg"/>
          </a:ln>
        </p:spPr>
        <p:txBody>
          <a:bodyPr/>
          <a:lstStyle/>
          <a:p>
            <a:endParaRPr lang="en-US"/>
          </a:p>
        </p:txBody>
      </p:sp>
      <p:sp>
        <p:nvSpPr>
          <p:cNvPr id="196632" name="Line 24"/>
          <p:cNvSpPr>
            <a:spLocks noChangeShapeType="1"/>
          </p:cNvSpPr>
          <p:nvPr/>
        </p:nvSpPr>
        <p:spPr bwMode="auto">
          <a:xfrm flipH="1">
            <a:off x="4908550" y="3427413"/>
            <a:ext cx="0" cy="642937"/>
          </a:xfrm>
          <a:prstGeom prst="line">
            <a:avLst/>
          </a:prstGeom>
          <a:noFill/>
          <a:ln w="38100" cap="rnd">
            <a:solidFill>
              <a:srgbClr val="E60000"/>
            </a:solidFill>
            <a:prstDash val="sysDot"/>
            <a:round/>
            <a:headEnd/>
            <a:tailEnd type="triangle" w="lg" len="lg"/>
          </a:ln>
        </p:spPr>
        <p:txBody>
          <a:bodyPr/>
          <a:lstStyle/>
          <a:p>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6618">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66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66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30" grpId="0" animBg="1"/>
      <p:bldP spid="19663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What Predicate is needed ? </a:t>
            </a:r>
          </a:p>
        </p:txBody>
      </p:sp>
      <p:sp>
        <p:nvSpPr>
          <p:cNvPr id="43011" name="Rectangle 3"/>
          <p:cNvSpPr>
            <a:spLocks noChangeArrowheads="1"/>
          </p:cNvSpPr>
          <p:nvPr/>
        </p:nvSpPr>
        <p:spPr bwMode="auto">
          <a:xfrm>
            <a:off x="771525" y="1627188"/>
            <a:ext cx="1317625"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a:t>
            </a:r>
            <a:endParaRPr lang="en-US" sz="1600">
              <a:latin typeface="Lucida Sans Unicode" pitchFamily="34" charset="0"/>
            </a:endParaRPr>
          </a:p>
        </p:txBody>
      </p:sp>
      <p:sp>
        <p:nvSpPr>
          <p:cNvPr id="43012" name="Rectangle 4"/>
          <p:cNvSpPr>
            <a:spLocks noChangeArrowheads="1"/>
          </p:cNvSpPr>
          <p:nvPr/>
        </p:nvSpPr>
        <p:spPr bwMode="auto">
          <a:xfrm>
            <a:off x="-41275" y="2027238"/>
            <a:ext cx="3365500" cy="2420937"/>
          </a:xfrm>
          <a:prstGeom prst="rect">
            <a:avLst/>
          </a:prstGeom>
          <a:noFill/>
          <a:ln w="9525">
            <a:noFill/>
            <a:miter lim="800000"/>
            <a:headEnd/>
            <a:tailEnd/>
          </a:ln>
        </p:spPr>
        <p:txBody>
          <a:bodyPr wrap="none" lIns="0"/>
          <a:lstStyle/>
          <a:p>
            <a:pPr marL="342900" indent="-342900">
              <a:spcBef>
                <a:spcPct val="20000"/>
              </a:spcBef>
            </a:pPr>
            <a:r>
              <a:rPr lang="en-US">
                <a:solidFill>
                  <a:schemeClr val="accent2"/>
                </a:solidFill>
              </a:rPr>
              <a:t>	</a:t>
            </a:r>
            <a:r>
              <a:rPr lang="en-US" b="1" i="1">
                <a:solidFill>
                  <a:schemeClr val="accent2"/>
                </a:solidFill>
              </a:rPr>
              <a:t>pc</a:t>
            </a:r>
            <a:r>
              <a:rPr lang="en-US" b="1" i="1" baseline="-25000">
                <a:solidFill>
                  <a:schemeClr val="accent2"/>
                </a:solidFill>
              </a:rPr>
              <a:t>1</a:t>
            </a:r>
            <a:r>
              <a:rPr lang="en-US">
                <a:solidFill>
                  <a:schemeClr val="accent2"/>
                </a:solidFill>
              </a:rPr>
              <a:t>: </a:t>
            </a:r>
            <a:r>
              <a:rPr lang="en-US" b="1">
                <a:solidFill>
                  <a:schemeClr val="accent2"/>
                </a:solidFill>
              </a:rPr>
              <a:t>x = ctr</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2</a:t>
            </a:r>
            <a:r>
              <a:rPr lang="en-US" b="1">
                <a:solidFill>
                  <a:schemeClr val="accent2"/>
                </a:solidFill>
              </a:rPr>
              <a:t>: ctr = ctr + 1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3</a:t>
            </a:r>
            <a:r>
              <a:rPr lang="en-US" b="1">
                <a:solidFill>
                  <a:schemeClr val="accent2"/>
                </a:solidFill>
              </a:rPr>
              <a:t>: y = ctr </a:t>
            </a:r>
            <a:endParaRPr lang="en-US" b="1" baseline="-25000">
              <a:solidFill>
                <a:schemeClr val="accent2"/>
              </a:solidFill>
              <a:latin typeface="Lucida Sans Unicode" pitchFamily="34" charset="0"/>
            </a:endParaRPr>
          </a:p>
          <a:p>
            <a:pPr marL="342900" indent="-342900">
              <a:spcBef>
                <a:spcPct val="20000"/>
              </a:spcBef>
            </a:pPr>
            <a:endParaRPr lang="en-US" sz="700" b="1" baseline="-25000">
              <a:solidFill>
                <a:schemeClr val="accent2"/>
              </a:solidFill>
              <a:latin typeface="Lucida Sans Unicode" pitchFamily="34" charset="0"/>
            </a:endParaRPr>
          </a:p>
          <a:p>
            <a:pPr marL="342900" indent="-342900">
              <a:spcBef>
                <a:spcPct val="20000"/>
              </a:spcBef>
            </a:pPr>
            <a:r>
              <a:rPr lang="en-US" b="1" baseline="-25000">
                <a:solidFill>
                  <a:schemeClr val="accent2"/>
                </a:solidFill>
                <a:latin typeface="Lucida Sans Unicode" pitchFamily="34" charset="0"/>
              </a:rPr>
              <a:t>	</a:t>
            </a:r>
            <a:r>
              <a:rPr lang="en-US" b="1" i="1">
                <a:solidFill>
                  <a:schemeClr val="accent2"/>
                </a:solidFill>
              </a:rPr>
              <a:t>pc</a:t>
            </a:r>
            <a:r>
              <a:rPr lang="en-US" b="1" i="1" baseline="-25000">
                <a:solidFill>
                  <a:schemeClr val="accent2"/>
                </a:solidFill>
              </a:rPr>
              <a:t>4</a:t>
            </a:r>
            <a:r>
              <a:rPr lang="en-US" b="1">
                <a:solidFill>
                  <a:schemeClr val="accent2"/>
                </a:solidFill>
              </a:rPr>
              <a:t>: assume(x = i-1)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5</a:t>
            </a:r>
            <a:r>
              <a:rPr lang="en-US" b="1">
                <a:solidFill>
                  <a:schemeClr val="accent2"/>
                </a:solidFill>
              </a:rPr>
              <a:t>: assume(y </a:t>
            </a:r>
            <a:r>
              <a:rPr lang="en-US" b="1">
                <a:solidFill>
                  <a:schemeClr val="accent2"/>
                </a:solidFill>
                <a:sym typeface="Symbol" pitchFamily="18" charset="2"/>
              </a:rPr>
              <a:t></a:t>
            </a:r>
            <a:r>
              <a:rPr lang="en-US" b="1">
                <a:solidFill>
                  <a:schemeClr val="accent2"/>
                </a:solidFill>
              </a:rPr>
              <a:t> i)</a:t>
            </a:r>
            <a:endParaRPr lang="en-US" sz="2000">
              <a:solidFill>
                <a:schemeClr val="accent2"/>
              </a:solidFill>
              <a:latin typeface="Lucida Sans Unicode" pitchFamily="34" charset="0"/>
            </a:endParaRPr>
          </a:p>
        </p:txBody>
      </p:sp>
      <p:sp>
        <p:nvSpPr>
          <p:cNvPr id="43013" name="Rectangle 5"/>
          <p:cNvSpPr>
            <a:spLocks noChangeArrowheads="1"/>
          </p:cNvSpPr>
          <p:nvPr/>
        </p:nvSpPr>
        <p:spPr bwMode="auto">
          <a:xfrm>
            <a:off x="5053013" y="1616075"/>
            <a:ext cx="2751137" cy="366713"/>
          </a:xfrm>
          <a:prstGeom prst="rect">
            <a:avLst/>
          </a:prstGeom>
          <a:noFill/>
          <a:ln w="38100">
            <a:noFill/>
            <a:miter lim="800000"/>
            <a:headEnd/>
            <a:tailEnd/>
          </a:ln>
        </p:spPr>
        <p:txBody>
          <a:bodyPr anchor="ctr">
            <a:spAutoFit/>
          </a:bodyPr>
          <a:lstStyle/>
          <a:p>
            <a:r>
              <a:rPr lang="en-US">
                <a:latin typeface="Lucida Sans Unicode" pitchFamily="34" charset="0"/>
              </a:rPr>
              <a:t>Trace Formula (TF) </a:t>
            </a:r>
            <a:endParaRPr lang="en-US" sz="1600">
              <a:latin typeface="Lucida Sans Unicode" pitchFamily="34" charset="0"/>
            </a:endParaRPr>
          </a:p>
        </p:txBody>
      </p:sp>
      <p:sp>
        <p:nvSpPr>
          <p:cNvPr id="43014" name="Rectangle 6"/>
          <p:cNvSpPr>
            <a:spLocks noChangeArrowheads="1"/>
          </p:cNvSpPr>
          <p:nvPr/>
        </p:nvSpPr>
        <p:spPr bwMode="auto">
          <a:xfrm>
            <a:off x="4953000" y="2016125"/>
            <a:ext cx="3024188" cy="2420938"/>
          </a:xfrm>
          <a:prstGeom prst="rect">
            <a:avLst/>
          </a:prstGeom>
          <a:noFill/>
          <a:ln w="9525">
            <a:noFill/>
            <a:miter lim="800000"/>
            <a:headEnd/>
            <a:tailEnd/>
          </a:ln>
        </p:spPr>
        <p:txBody>
          <a:bodyPr/>
          <a:lstStyle/>
          <a:p>
            <a:pPr marL="342900" indent="-342900">
              <a:spcBef>
                <a:spcPct val="20000"/>
              </a:spcBef>
            </a:pPr>
            <a:r>
              <a:rPr lang="en-US">
                <a:solidFill>
                  <a:schemeClr val="accent2"/>
                </a:solidFill>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0</a:t>
            </a:r>
            <a:endParaRPr lang="en-US" b="1" i="1">
              <a:solidFill>
                <a:srgbClr val="649600"/>
              </a:solidFill>
              <a:latin typeface="Lucida Sans Unicode" pitchFamily="34" charset="0"/>
            </a:endParaRPr>
          </a:p>
          <a:p>
            <a:pPr marL="342900" indent="-342900">
              <a:spcBef>
                <a:spcPct val="20000"/>
              </a:spcBef>
            </a:pPr>
            <a:endParaRPr lang="en-US" sz="700" b="1" i="1">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0</a:t>
            </a:r>
            <a:r>
              <a:rPr lang="en-US" b="1" i="1">
                <a:solidFill>
                  <a:srgbClr val="649600"/>
                </a:solidFill>
              </a:rPr>
              <a:t> +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a:t>
            </a:r>
            <a:endParaRPr lang="en-US" b="1" i="1" baseline="-25000">
              <a:solidFill>
                <a:srgbClr val="649600"/>
              </a:solidFill>
              <a:latin typeface="Lucida Sans Unicode" pitchFamily="34" charset="0"/>
            </a:endParaRPr>
          </a:p>
          <a:p>
            <a:pPr marL="342900" indent="-342900">
              <a:spcBef>
                <a:spcPct val="20000"/>
              </a:spcBef>
            </a:pPr>
            <a:endParaRPr lang="en-US" sz="700" b="1" i="1" baseline="-25000">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latin typeface="cmsy10" pitchFamily="34" charset="0"/>
              </a:rPr>
              <a:t>    </a:t>
            </a:r>
            <a:r>
              <a:rPr lang="en-US" b="1" i="1" baseline="-25000">
                <a:solidFill>
                  <a:srgbClr val="649600"/>
                </a:solidFill>
                <a:latin typeface="Lucida Sans Unicode" pitchFamily="34" charset="0"/>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r>
              <a:rPr lang="en-US" b="1" i="1">
                <a:solidFill>
                  <a:srgbClr val="649600"/>
                </a:solidFill>
                <a:latin typeface="Lucida Sans Unicode" pitchFamily="34" charset="0"/>
              </a:rPr>
              <a:t> </a:t>
            </a:r>
            <a:r>
              <a:rPr lang="en-US" b="1" i="1">
                <a:solidFill>
                  <a:srgbClr val="649600"/>
                </a:solidFill>
              </a:rPr>
              <a:t>-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latin typeface="Lucida Sans Unicode" pitchFamily="34" charset="0"/>
              </a:rPr>
              <a:t> </a:t>
            </a:r>
            <a:r>
              <a:rPr lang="en-US" b="1" i="1">
                <a:solidFill>
                  <a:srgbClr val="649600"/>
                </a:solidFill>
                <a:sym typeface="Symbol" pitchFamily="18" charset="2"/>
              </a:rPr>
              <a:t></a:t>
            </a:r>
            <a:r>
              <a:rPr lang="en-US" b="1" i="1">
                <a:solidFill>
                  <a:srgbClr val="649600"/>
                </a:solidFill>
              </a:rPr>
              <a:t>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p>
        </p:txBody>
      </p:sp>
      <p:sp>
        <p:nvSpPr>
          <p:cNvPr id="43015" name="Rectangle 8"/>
          <p:cNvSpPr>
            <a:spLocks noChangeArrowheads="1"/>
          </p:cNvSpPr>
          <p:nvPr/>
        </p:nvSpPr>
        <p:spPr bwMode="auto">
          <a:xfrm>
            <a:off x="223838" y="5191125"/>
            <a:ext cx="4524375" cy="1514475"/>
          </a:xfrm>
          <a:prstGeom prst="rect">
            <a:avLst/>
          </a:prstGeom>
          <a:noFill/>
          <a:ln w="9525" algn="ctr">
            <a:noFill/>
            <a:miter lim="800000"/>
            <a:headEnd/>
            <a:tailEnd/>
          </a:ln>
        </p:spPr>
        <p:txBody>
          <a:bodyPr wrap="none"/>
          <a:lstStyle/>
          <a:p>
            <a:pPr marL="457200" indent="-457200"/>
            <a:r>
              <a:rPr lang="en-US">
                <a:solidFill>
                  <a:schemeClr val="accent2"/>
                </a:solidFill>
                <a:latin typeface="Lucida Sans Unicode" pitchFamily="34" charset="0"/>
              </a:rPr>
              <a:t>1. … after executing trace </a:t>
            </a:r>
            <a:r>
              <a:rPr lang="en-US" b="1" i="1">
                <a:solidFill>
                  <a:srgbClr val="BA00BA"/>
                </a:solidFill>
                <a:latin typeface="Lucida Sans Unicode" pitchFamily="34" charset="0"/>
              </a:rPr>
              <a:t>prefix</a:t>
            </a:r>
          </a:p>
          <a:p>
            <a:pPr marL="457200" indent="-457200"/>
            <a:endParaRPr lang="en-US">
              <a:solidFill>
                <a:schemeClr val="accent2"/>
              </a:solidFill>
              <a:latin typeface="Lucida Sans Unicode" pitchFamily="34" charset="0"/>
            </a:endParaRPr>
          </a:p>
          <a:p>
            <a:pPr marL="457200" indent="-457200"/>
            <a:r>
              <a:rPr lang="en-US">
                <a:solidFill>
                  <a:schemeClr val="accent2"/>
                </a:solidFill>
                <a:latin typeface="Lucida Sans Unicode" pitchFamily="34" charset="0"/>
              </a:rPr>
              <a:t>2. … knows </a:t>
            </a:r>
            <a:r>
              <a:rPr lang="en-US" b="1" i="1">
                <a:solidFill>
                  <a:srgbClr val="BA00BA"/>
                </a:solidFill>
                <a:latin typeface="Lucida Sans Unicode" pitchFamily="34" charset="0"/>
              </a:rPr>
              <a:t>present values</a:t>
            </a:r>
            <a:r>
              <a:rPr lang="en-US">
                <a:solidFill>
                  <a:schemeClr val="accent2"/>
                </a:solidFill>
                <a:latin typeface="Lucida Sans Unicode" pitchFamily="34" charset="0"/>
              </a:rPr>
              <a:t> of variables</a:t>
            </a:r>
          </a:p>
          <a:p>
            <a:pPr marL="457200" indent="-457200"/>
            <a:endParaRPr lang="en-US">
              <a:solidFill>
                <a:schemeClr val="accent2"/>
              </a:solidFill>
              <a:latin typeface="Lucida Sans Unicode" pitchFamily="34" charset="0"/>
            </a:endParaRPr>
          </a:p>
          <a:p>
            <a:pPr marL="457200" indent="-457200"/>
            <a:r>
              <a:rPr lang="en-US">
                <a:solidFill>
                  <a:schemeClr val="accent2"/>
                </a:solidFill>
                <a:latin typeface="Lucida Sans Unicode" pitchFamily="34" charset="0"/>
              </a:rPr>
              <a:t>3. … makes trace </a:t>
            </a:r>
            <a:r>
              <a:rPr lang="en-US" b="1" i="1">
                <a:solidFill>
                  <a:srgbClr val="BA00BA"/>
                </a:solidFill>
                <a:latin typeface="Lucida Sans Unicode" pitchFamily="34" charset="0"/>
              </a:rPr>
              <a:t>suffix</a:t>
            </a:r>
            <a:r>
              <a:rPr lang="en-US">
                <a:solidFill>
                  <a:schemeClr val="accent2"/>
                </a:solidFill>
                <a:latin typeface="Lucida Sans Unicode" pitchFamily="34" charset="0"/>
              </a:rPr>
              <a:t> infeasible</a:t>
            </a:r>
            <a:endParaRPr lang="en-US" b="1" i="1">
              <a:solidFill>
                <a:srgbClr val="6F6FFF"/>
              </a:solidFill>
              <a:latin typeface="Lucida Sans Unicode" pitchFamily="34" charset="0"/>
            </a:endParaRPr>
          </a:p>
        </p:txBody>
      </p:sp>
      <p:sp>
        <p:nvSpPr>
          <p:cNvPr id="43016" name="Rectangle 9"/>
          <p:cNvSpPr>
            <a:spLocks noChangeArrowheads="1"/>
          </p:cNvSpPr>
          <p:nvPr/>
        </p:nvSpPr>
        <p:spPr bwMode="auto">
          <a:xfrm>
            <a:off x="309563" y="4683125"/>
            <a:ext cx="2751137" cy="366713"/>
          </a:xfrm>
          <a:prstGeom prst="rect">
            <a:avLst/>
          </a:prstGeom>
          <a:noFill/>
          <a:ln w="38100">
            <a:noFill/>
            <a:miter lim="800000"/>
            <a:headEnd/>
            <a:tailEnd/>
          </a:ln>
        </p:spPr>
        <p:txBody>
          <a:bodyPr anchor="ctr">
            <a:spAutoFit/>
          </a:bodyPr>
          <a:lstStyle/>
          <a:p>
            <a:r>
              <a:rPr lang="en-US">
                <a:latin typeface="Lucida Sans Unicode" pitchFamily="34" charset="0"/>
              </a:rPr>
              <a:t>State…</a:t>
            </a:r>
            <a:endParaRPr lang="en-US" sz="1600">
              <a:latin typeface="cmsy10" pitchFamily="34" charset="0"/>
            </a:endParaRPr>
          </a:p>
        </p:txBody>
      </p:sp>
      <p:sp>
        <p:nvSpPr>
          <p:cNvPr id="43017" name="Rectangle 10"/>
          <p:cNvSpPr>
            <a:spLocks noChangeArrowheads="1"/>
          </p:cNvSpPr>
          <p:nvPr/>
        </p:nvSpPr>
        <p:spPr bwMode="auto">
          <a:xfrm>
            <a:off x="4533900" y="5187950"/>
            <a:ext cx="4071938" cy="1514475"/>
          </a:xfrm>
          <a:prstGeom prst="rect">
            <a:avLst/>
          </a:prstGeom>
          <a:noFill/>
          <a:ln w="9525" algn="ctr">
            <a:noFill/>
            <a:miter lim="800000"/>
            <a:headEnd/>
            <a:tailEnd/>
          </a:ln>
        </p:spPr>
        <p:txBody>
          <a:bodyPr wrap="none"/>
          <a:lstStyle/>
          <a:p>
            <a:pPr marL="457200" indent="-457200"/>
            <a:r>
              <a:rPr lang="en-US">
                <a:solidFill>
                  <a:schemeClr val="accent2"/>
                </a:solidFill>
                <a:latin typeface="Lucida Sans Unicode" pitchFamily="34" charset="0"/>
              </a:rPr>
              <a:t>	… implied by TF </a:t>
            </a:r>
            <a:r>
              <a:rPr lang="en-US" b="1" i="1">
                <a:solidFill>
                  <a:srgbClr val="BA00BA"/>
                </a:solidFill>
                <a:latin typeface="Lucida Sans Unicode" pitchFamily="34" charset="0"/>
              </a:rPr>
              <a:t>prefix</a:t>
            </a:r>
          </a:p>
          <a:p>
            <a:pPr marL="457200" indent="-457200"/>
            <a:endParaRPr lang="en-US">
              <a:solidFill>
                <a:schemeClr val="accent2"/>
              </a:solidFill>
              <a:latin typeface="Lucida Sans Unicode" pitchFamily="34" charset="0"/>
            </a:endParaRPr>
          </a:p>
          <a:p>
            <a:pPr marL="457200" indent="-457200"/>
            <a:r>
              <a:rPr lang="en-US">
                <a:solidFill>
                  <a:schemeClr val="accent2"/>
                </a:solidFill>
                <a:latin typeface="Lucida Sans Unicode" pitchFamily="34" charset="0"/>
              </a:rPr>
              <a:t>	… on </a:t>
            </a:r>
            <a:r>
              <a:rPr lang="en-US" b="1" i="1">
                <a:solidFill>
                  <a:srgbClr val="BA00BA"/>
                </a:solidFill>
                <a:latin typeface="Lucida Sans Unicode" pitchFamily="34" charset="0"/>
              </a:rPr>
              <a:t>common</a:t>
            </a:r>
            <a:r>
              <a:rPr lang="en-US">
                <a:solidFill>
                  <a:schemeClr val="accent2"/>
                </a:solidFill>
                <a:latin typeface="Lucida Sans Unicode" pitchFamily="34" charset="0"/>
              </a:rPr>
              <a:t> variables </a:t>
            </a:r>
          </a:p>
          <a:p>
            <a:pPr marL="457200" indent="-457200"/>
            <a:endParaRPr lang="en-US">
              <a:solidFill>
                <a:schemeClr val="accent2"/>
              </a:solidFill>
              <a:latin typeface="Lucida Sans Unicode" pitchFamily="34" charset="0"/>
            </a:endParaRPr>
          </a:p>
          <a:p>
            <a:pPr marL="457200" indent="-457200"/>
            <a:r>
              <a:rPr lang="en-US">
                <a:solidFill>
                  <a:schemeClr val="accent2"/>
                </a:solidFill>
                <a:latin typeface="Lucida Sans Unicode" pitchFamily="34" charset="0"/>
              </a:rPr>
              <a:t>	… &amp; TF </a:t>
            </a:r>
            <a:r>
              <a:rPr lang="en-US" b="1" i="1">
                <a:solidFill>
                  <a:srgbClr val="BA00BA"/>
                </a:solidFill>
                <a:latin typeface="Lucida Sans Unicode" pitchFamily="34" charset="0"/>
              </a:rPr>
              <a:t>suffix</a:t>
            </a:r>
            <a:r>
              <a:rPr lang="en-US">
                <a:solidFill>
                  <a:schemeClr val="accent2"/>
                </a:solidFill>
                <a:latin typeface="Lucida Sans Unicode" pitchFamily="34" charset="0"/>
              </a:rPr>
              <a:t> is </a:t>
            </a:r>
            <a:r>
              <a:rPr lang="en-US" b="1" i="1">
                <a:solidFill>
                  <a:srgbClr val="BA00BA"/>
                </a:solidFill>
                <a:latin typeface="Lucida Sans Unicode" pitchFamily="34" charset="0"/>
              </a:rPr>
              <a:t>unsatisfiable</a:t>
            </a:r>
          </a:p>
        </p:txBody>
      </p:sp>
      <p:sp>
        <p:nvSpPr>
          <p:cNvPr id="43018" name="Rectangle 11"/>
          <p:cNvSpPr>
            <a:spLocks noChangeArrowheads="1"/>
          </p:cNvSpPr>
          <p:nvPr/>
        </p:nvSpPr>
        <p:spPr bwMode="auto">
          <a:xfrm>
            <a:off x="4900613" y="4683125"/>
            <a:ext cx="2751137" cy="366713"/>
          </a:xfrm>
          <a:prstGeom prst="rect">
            <a:avLst/>
          </a:prstGeom>
          <a:noFill/>
          <a:ln w="38100">
            <a:noFill/>
            <a:miter lim="800000"/>
            <a:headEnd/>
            <a:tailEnd/>
          </a:ln>
        </p:spPr>
        <p:txBody>
          <a:bodyPr anchor="ctr">
            <a:spAutoFit/>
          </a:bodyPr>
          <a:lstStyle/>
          <a:p>
            <a:r>
              <a:rPr lang="en-US">
                <a:latin typeface="Lucida Sans Unicode" pitchFamily="34" charset="0"/>
              </a:rPr>
              <a:t>Predicate …</a:t>
            </a:r>
            <a:endParaRPr lang="en-US" sz="1600">
              <a:latin typeface="cmsy10" pitchFamily="34" charset="0"/>
            </a:endParaRPr>
          </a:p>
        </p:txBody>
      </p:sp>
      <p:sp>
        <p:nvSpPr>
          <p:cNvPr id="43019" name="Rectangle 12"/>
          <p:cNvSpPr>
            <a:spLocks noChangeArrowheads="1"/>
          </p:cNvSpPr>
          <p:nvPr/>
        </p:nvSpPr>
        <p:spPr bwMode="auto">
          <a:xfrm>
            <a:off x="109538" y="1963738"/>
            <a:ext cx="2825750" cy="2557462"/>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43020" name="Line 18"/>
          <p:cNvSpPr>
            <a:spLocks noChangeShapeType="1"/>
          </p:cNvSpPr>
          <p:nvPr/>
        </p:nvSpPr>
        <p:spPr bwMode="auto">
          <a:xfrm flipH="1">
            <a:off x="4668838" y="1647825"/>
            <a:ext cx="1587" cy="4960938"/>
          </a:xfrm>
          <a:prstGeom prst="line">
            <a:avLst/>
          </a:prstGeom>
          <a:noFill/>
          <a:ln w="9525" cap="rnd">
            <a:solidFill>
              <a:schemeClr val="accent2"/>
            </a:solidFill>
            <a:prstDash val="sysDot"/>
            <a:round/>
            <a:headEnd/>
            <a:tailEnd/>
          </a:ln>
        </p:spPr>
        <p:txBody>
          <a:bodyPr/>
          <a:lstStyle/>
          <a:p>
            <a:endParaRPr lang="en-US"/>
          </a:p>
        </p:txBody>
      </p:sp>
      <p:sp>
        <p:nvSpPr>
          <p:cNvPr id="43021" name="Line 20"/>
          <p:cNvSpPr>
            <a:spLocks noChangeShapeType="1"/>
          </p:cNvSpPr>
          <p:nvPr/>
        </p:nvSpPr>
        <p:spPr bwMode="auto">
          <a:xfrm flipV="1">
            <a:off x="4594225" y="3292475"/>
            <a:ext cx="1608138" cy="1588"/>
          </a:xfrm>
          <a:prstGeom prst="line">
            <a:avLst/>
          </a:prstGeom>
          <a:noFill/>
          <a:ln w="19050">
            <a:solidFill>
              <a:srgbClr val="80AE00"/>
            </a:solidFill>
            <a:prstDash val="dash"/>
            <a:round/>
            <a:headEnd/>
            <a:tailEnd type="stealth" w="lg" len="lg"/>
          </a:ln>
        </p:spPr>
        <p:txBody>
          <a:bodyPr/>
          <a:lstStyle/>
          <a:p>
            <a:endParaRPr lang="en-US"/>
          </a:p>
        </p:txBody>
      </p:sp>
      <p:sp>
        <p:nvSpPr>
          <p:cNvPr id="43022" name="Line 21"/>
          <p:cNvSpPr>
            <a:spLocks noChangeShapeType="1"/>
          </p:cNvSpPr>
          <p:nvPr/>
        </p:nvSpPr>
        <p:spPr bwMode="auto">
          <a:xfrm flipH="1">
            <a:off x="2946400" y="3295650"/>
            <a:ext cx="1608138" cy="9525"/>
          </a:xfrm>
          <a:prstGeom prst="line">
            <a:avLst/>
          </a:prstGeom>
          <a:noFill/>
          <a:ln w="19050">
            <a:solidFill>
              <a:schemeClr val="accent2"/>
            </a:solidFill>
            <a:prstDash val="dash"/>
            <a:round/>
            <a:headEnd/>
            <a:tailEnd type="stealth" w="lg" len="lg"/>
          </a:ln>
        </p:spPr>
        <p:txBody>
          <a:bodyPr/>
          <a:lstStyle/>
          <a:p>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28638" y="649288"/>
            <a:ext cx="8229600" cy="911225"/>
          </a:xfrm>
        </p:spPr>
        <p:txBody>
          <a:bodyPr/>
          <a:lstStyle/>
          <a:p>
            <a:pPr eaLnBrk="1" hangingPunct="1"/>
            <a:r>
              <a:rPr lang="en-US" sz="3600" smtClean="0"/>
              <a:t>Craig’s Interpolation Theorem </a:t>
            </a:r>
            <a:r>
              <a:rPr lang="en-US" sz="1800" smtClean="0"/>
              <a:t>[Craig ’57]</a:t>
            </a:r>
          </a:p>
        </p:txBody>
      </p:sp>
      <p:sp>
        <p:nvSpPr>
          <p:cNvPr id="44035" name="Text Box 3"/>
          <p:cNvSpPr txBox="1">
            <a:spLocks noChangeArrowheads="1"/>
          </p:cNvSpPr>
          <p:nvPr/>
        </p:nvSpPr>
        <p:spPr bwMode="auto">
          <a:xfrm>
            <a:off x="3727450" y="3124200"/>
            <a:ext cx="1531938" cy="250825"/>
          </a:xfrm>
          <a:prstGeom prst="rect">
            <a:avLst/>
          </a:prstGeom>
          <a:noFill/>
          <a:ln w="9525">
            <a:noFill/>
            <a:miter lim="800000"/>
            <a:headEnd/>
            <a:tailEnd/>
          </a:ln>
        </p:spPr>
        <p:txBody>
          <a:bodyPr lIns="0" rIns="0">
            <a:spAutoFit/>
          </a:bodyPr>
          <a:lstStyle/>
          <a:p>
            <a:pPr lvl="1" algn="r" eaLnBrk="0" hangingPunct="0">
              <a:lnSpc>
                <a:spcPct val="65000"/>
              </a:lnSpc>
              <a:spcBef>
                <a:spcPct val="50000"/>
              </a:spcBef>
            </a:pPr>
            <a:endParaRPr kumimoji="1" lang="en-US" sz="1600">
              <a:latin typeface="Arial" charset="0"/>
              <a:sym typeface="Wingdings" pitchFamily="2" charset="2"/>
            </a:endParaRPr>
          </a:p>
        </p:txBody>
      </p:sp>
      <p:sp>
        <p:nvSpPr>
          <p:cNvPr id="135172" name="Rectangle 4"/>
          <p:cNvSpPr>
            <a:spLocks noGrp="1" noChangeArrowheads="1"/>
          </p:cNvSpPr>
          <p:nvPr>
            <p:ph type="body" sz="half" idx="1"/>
          </p:nvPr>
        </p:nvSpPr>
        <p:spPr>
          <a:xfrm>
            <a:off x="171450" y="1749425"/>
            <a:ext cx="9113838" cy="5108575"/>
          </a:xfrm>
        </p:spPr>
        <p:txBody>
          <a:bodyPr/>
          <a:lstStyle/>
          <a:p>
            <a:pPr marL="457200" indent="-457200" eaLnBrk="1" hangingPunct="1">
              <a:buFontTx/>
              <a:buNone/>
            </a:pPr>
            <a:r>
              <a:rPr lang="en-US" smtClean="0"/>
              <a:t>Given formulas </a:t>
            </a:r>
            <a:r>
              <a:rPr lang="en-US" smtClean="0">
                <a:sym typeface="Symbol" pitchFamily="18" charset="2"/>
              </a:rPr>
              <a:t></a:t>
            </a:r>
            <a:r>
              <a:rPr lang="en-US" baseline="30000" smtClean="0">
                <a:sym typeface="Symbol" pitchFamily="18" charset="2"/>
              </a:rPr>
              <a:t>-</a:t>
            </a:r>
            <a:r>
              <a:rPr lang="en-US" smtClean="0"/>
              <a:t> , </a:t>
            </a:r>
            <a:r>
              <a:rPr lang="en-US" smtClean="0">
                <a:sym typeface="Symbol" pitchFamily="18" charset="2"/>
              </a:rPr>
              <a:t></a:t>
            </a:r>
            <a:r>
              <a:rPr lang="en-US" baseline="30000" smtClean="0">
                <a:sym typeface="Symbol" pitchFamily="18" charset="2"/>
              </a:rPr>
              <a:t>+</a:t>
            </a:r>
            <a:r>
              <a:rPr lang="en-US" smtClean="0"/>
              <a:t> s.t. </a:t>
            </a:r>
            <a:r>
              <a:rPr lang="en-US" smtClean="0">
                <a:sym typeface="Symbol" pitchFamily="18" charset="2"/>
              </a:rPr>
              <a:t></a:t>
            </a:r>
            <a:r>
              <a:rPr lang="en-US" baseline="30000" smtClean="0">
                <a:sym typeface="Symbol" pitchFamily="18" charset="2"/>
              </a:rPr>
              <a:t>-</a:t>
            </a:r>
            <a:r>
              <a:rPr lang="en-US" smtClean="0">
                <a:latin typeface="cmsy10" pitchFamily="34" charset="0"/>
                <a:sym typeface="Symbol" pitchFamily="18" charset="2"/>
              </a:rPr>
              <a:t></a:t>
            </a:r>
            <a:r>
              <a:rPr lang="en-US" smtClean="0">
                <a:latin typeface="cmsy10" pitchFamily="34" charset="0"/>
              </a:rPr>
              <a:t> </a:t>
            </a:r>
            <a:r>
              <a:rPr lang="en-US" smtClean="0">
                <a:sym typeface="Symbol" pitchFamily="18" charset="2"/>
              </a:rPr>
              <a:t></a:t>
            </a:r>
            <a:r>
              <a:rPr lang="en-US" baseline="30000" smtClean="0">
                <a:sym typeface="Symbol" pitchFamily="18" charset="2"/>
              </a:rPr>
              <a:t>+</a:t>
            </a:r>
            <a:r>
              <a:rPr lang="en-US" smtClean="0"/>
              <a:t> is </a:t>
            </a:r>
            <a:r>
              <a:rPr lang="en-US" b="1" i="1" smtClean="0">
                <a:solidFill>
                  <a:srgbClr val="BA00BA"/>
                </a:solidFill>
              </a:rPr>
              <a:t>unsatisfiable</a:t>
            </a:r>
            <a:r>
              <a:rPr lang="en-US" smtClean="0"/>
              <a:t>  </a:t>
            </a:r>
            <a:endParaRPr lang="en-US" smtClean="0">
              <a:solidFill>
                <a:srgbClr val="F01237"/>
              </a:solidFill>
              <a:latin typeface="cmsy10" pitchFamily="34" charset="0"/>
            </a:endParaRPr>
          </a:p>
          <a:p>
            <a:pPr marL="838200" lvl="1" indent="-381000" eaLnBrk="1" hangingPunct="1">
              <a:buFontTx/>
              <a:buNone/>
            </a:pPr>
            <a:endParaRPr lang="en-US" sz="600" smtClean="0"/>
          </a:p>
          <a:p>
            <a:pPr marL="457200" indent="-457200" eaLnBrk="1" hangingPunct="1">
              <a:buFontTx/>
              <a:buNone/>
            </a:pPr>
            <a:r>
              <a:rPr lang="en-US" smtClean="0"/>
              <a:t>There exists an </a:t>
            </a:r>
            <a:r>
              <a:rPr lang="en-US" b="1" i="1" smtClean="0">
                <a:solidFill>
                  <a:srgbClr val="BA00BA"/>
                </a:solidFill>
              </a:rPr>
              <a:t>Interpolant</a:t>
            </a:r>
            <a:r>
              <a:rPr lang="en-US" smtClean="0"/>
              <a:t>  </a:t>
            </a:r>
            <a:r>
              <a:rPr lang="en-US" smtClean="0">
                <a:sym typeface="Symbol" pitchFamily="18" charset="2"/>
              </a:rPr>
              <a:t></a:t>
            </a:r>
            <a:r>
              <a:rPr lang="en-US" smtClean="0"/>
              <a:t> for  </a:t>
            </a:r>
            <a:r>
              <a:rPr lang="en-US" b="1" smtClean="0">
                <a:sym typeface="Symbol" pitchFamily="18" charset="2"/>
              </a:rPr>
              <a:t></a:t>
            </a:r>
            <a:r>
              <a:rPr lang="en-US" b="1" baseline="30000" smtClean="0">
                <a:sym typeface="Symbol" pitchFamily="18" charset="2"/>
              </a:rPr>
              <a:t>-</a:t>
            </a:r>
            <a:r>
              <a:rPr lang="en-US" b="1" smtClean="0"/>
              <a:t> , </a:t>
            </a:r>
            <a:r>
              <a:rPr lang="en-US" b="1" smtClean="0">
                <a:sym typeface="Symbol" pitchFamily="18" charset="2"/>
              </a:rPr>
              <a:t></a:t>
            </a:r>
            <a:r>
              <a:rPr lang="en-US" b="1" baseline="30000" smtClean="0">
                <a:sym typeface="Symbol" pitchFamily="18" charset="2"/>
              </a:rPr>
              <a:t>+</a:t>
            </a:r>
            <a:r>
              <a:rPr lang="en-US" baseline="30000" smtClean="0">
                <a:sym typeface="Symbol" pitchFamily="18" charset="2"/>
              </a:rPr>
              <a:t> </a:t>
            </a:r>
            <a:r>
              <a:rPr lang="en-US" smtClean="0"/>
              <a:t>, </a:t>
            </a:r>
            <a:r>
              <a:rPr lang="en-US" sz="3200" smtClean="0"/>
              <a:t>s.t.</a:t>
            </a:r>
          </a:p>
          <a:p>
            <a:pPr marL="838200" lvl="1" indent="-381000" eaLnBrk="1" hangingPunct="1">
              <a:buFontTx/>
              <a:buAutoNum type="arabicPeriod"/>
            </a:pPr>
            <a:r>
              <a:rPr lang="en-US" sz="2800" smtClean="0"/>
              <a:t> </a:t>
            </a:r>
            <a:r>
              <a:rPr lang="en-US" sz="3200" smtClean="0">
                <a:sym typeface="Symbol" pitchFamily="18" charset="2"/>
              </a:rPr>
              <a:t></a:t>
            </a:r>
            <a:r>
              <a:rPr lang="en-US" sz="3200" baseline="30000" smtClean="0">
                <a:sym typeface="Symbol" pitchFamily="18" charset="2"/>
              </a:rPr>
              <a:t>-</a:t>
            </a:r>
            <a:r>
              <a:rPr lang="en-US" sz="2800" smtClean="0"/>
              <a:t>  </a:t>
            </a:r>
            <a:r>
              <a:rPr lang="en-US" sz="2800" b="1" i="1" smtClean="0">
                <a:solidFill>
                  <a:srgbClr val="BA00BA"/>
                </a:solidFill>
              </a:rPr>
              <a:t>implies</a:t>
            </a:r>
            <a:r>
              <a:rPr lang="en-US" sz="2800" b="1" i="1" smtClean="0">
                <a:solidFill>
                  <a:srgbClr val="9595FF"/>
                </a:solidFill>
              </a:rPr>
              <a:t> </a:t>
            </a:r>
            <a:r>
              <a:rPr lang="en-US" sz="2800" smtClean="0"/>
              <a:t> </a:t>
            </a:r>
            <a:r>
              <a:rPr lang="en-US" sz="2800" b="1" smtClean="0">
                <a:sym typeface="Symbol" pitchFamily="18" charset="2"/>
              </a:rPr>
              <a:t></a:t>
            </a:r>
            <a:endParaRPr lang="en-US" sz="2800" smtClean="0"/>
          </a:p>
          <a:p>
            <a:pPr marL="838200" lvl="1" indent="-381000" eaLnBrk="1" hangingPunct="1">
              <a:buFontTx/>
              <a:buAutoNum type="arabicPeriod"/>
            </a:pPr>
            <a:r>
              <a:rPr lang="en-US" sz="2800" smtClean="0"/>
              <a:t> </a:t>
            </a:r>
            <a:r>
              <a:rPr lang="en-US" sz="2800" b="1" smtClean="0">
                <a:sym typeface="Symbol" pitchFamily="18" charset="2"/>
              </a:rPr>
              <a:t></a:t>
            </a:r>
            <a:r>
              <a:rPr lang="en-US" sz="2800" smtClean="0"/>
              <a:t> has symbols </a:t>
            </a:r>
            <a:r>
              <a:rPr lang="en-US" sz="2800" b="1" i="1" smtClean="0">
                <a:solidFill>
                  <a:srgbClr val="BA00BA"/>
                </a:solidFill>
              </a:rPr>
              <a:t>common</a:t>
            </a:r>
            <a:r>
              <a:rPr lang="en-US" sz="2800" smtClean="0"/>
              <a:t>  to </a:t>
            </a:r>
            <a:r>
              <a:rPr lang="en-US" sz="3200" smtClean="0">
                <a:sym typeface="Symbol" pitchFamily="18" charset="2"/>
              </a:rPr>
              <a:t></a:t>
            </a:r>
            <a:r>
              <a:rPr lang="en-US" sz="3200" baseline="30000" smtClean="0">
                <a:sym typeface="Symbol" pitchFamily="18" charset="2"/>
              </a:rPr>
              <a:t>-</a:t>
            </a:r>
            <a:r>
              <a:rPr lang="en-US" sz="3200" smtClean="0"/>
              <a:t>, </a:t>
            </a:r>
            <a:r>
              <a:rPr lang="en-US" sz="3200" smtClean="0">
                <a:sym typeface="Symbol" pitchFamily="18" charset="2"/>
              </a:rPr>
              <a:t></a:t>
            </a:r>
            <a:r>
              <a:rPr lang="en-US" sz="3200" baseline="30000" smtClean="0">
                <a:sym typeface="Symbol" pitchFamily="18" charset="2"/>
              </a:rPr>
              <a:t>+</a:t>
            </a:r>
            <a:r>
              <a:rPr lang="en-US" sz="2800" smtClean="0"/>
              <a:t>  </a:t>
            </a:r>
            <a:endParaRPr lang="en-US" sz="2800" smtClean="0">
              <a:sym typeface="Symbol" pitchFamily="18" charset="2"/>
            </a:endParaRPr>
          </a:p>
          <a:p>
            <a:pPr marL="838200" lvl="1" indent="-381000" eaLnBrk="1" hangingPunct="1">
              <a:buFontTx/>
              <a:buAutoNum type="arabicPeriod"/>
            </a:pPr>
            <a:r>
              <a:rPr lang="en-US" sz="2800" smtClean="0"/>
              <a:t> </a:t>
            </a:r>
            <a:r>
              <a:rPr lang="en-US" sz="2800" b="1" smtClean="0">
                <a:sym typeface="Symbol" pitchFamily="18" charset="2"/>
              </a:rPr>
              <a:t></a:t>
            </a:r>
            <a:r>
              <a:rPr lang="en-US" sz="2800" smtClean="0"/>
              <a:t> </a:t>
            </a:r>
            <a:r>
              <a:rPr lang="en-US" sz="2800" b="1" i="1" smtClean="0">
                <a:solidFill>
                  <a:srgbClr val="649600"/>
                </a:solidFill>
                <a:latin typeface="cmsy10" pitchFamily="34" charset="0"/>
                <a:sym typeface="Symbol" pitchFamily="18" charset="2"/>
              </a:rPr>
              <a:t></a:t>
            </a:r>
            <a:r>
              <a:rPr lang="en-US" sz="2800" smtClean="0"/>
              <a:t> </a:t>
            </a:r>
            <a:r>
              <a:rPr lang="en-US" sz="2800" smtClean="0">
                <a:sym typeface="Symbol" pitchFamily="18" charset="2"/>
              </a:rPr>
              <a:t></a:t>
            </a:r>
            <a:r>
              <a:rPr lang="en-US" sz="2800" baseline="30000" smtClean="0">
                <a:sym typeface="Symbol" pitchFamily="18" charset="2"/>
              </a:rPr>
              <a:t>+</a:t>
            </a:r>
            <a:r>
              <a:rPr lang="en-US" sz="2800" smtClean="0"/>
              <a:t>  is  </a:t>
            </a:r>
            <a:r>
              <a:rPr lang="en-US" sz="2800" b="1" i="1" smtClean="0">
                <a:solidFill>
                  <a:srgbClr val="BA00BA"/>
                </a:solidFill>
              </a:rPr>
              <a:t>unsatisfiable</a:t>
            </a:r>
          </a:p>
          <a:p>
            <a:pPr marL="838200" lvl="1" indent="-381000" eaLnBrk="1" hangingPunct="1">
              <a:buFontTx/>
              <a:buAutoNum type="arabicPeriod"/>
            </a:pPr>
            <a:endParaRPr lang="en-US" sz="600" b="1" i="1" smtClean="0">
              <a:solidFill>
                <a:srgbClr val="9595FF"/>
              </a:solidFill>
            </a:endParaRPr>
          </a:p>
          <a:p>
            <a:pPr marL="838200" lvl="1" indent="-381000" eaLnBrk="1" hangingPunct="1">
              <a:buFontTx/>
              <a:buNone/>
            </a:pPr>
            <a:endParaRPr lang="en-US" sz="600" smtClean="0"/>
          </a:p>
          <a:p>
            <a:pPr marL="457200" indent="-457200" eaLnBrk="1" hangingPunct="1">
              <a:buFontTx/>
              <a:buNone/>
            </a:pPr>
            <a:r>
              <a:rPr lang="en-US" smtClean="0"/>
              <a:t> </a:t>
            </a:r>
            <a:endParaRPr lang="en-US" sz="3200" smtClean="0"/>
          </a:p>
        </p:txBody>
      </p:sp>
      <p:sp>
        <p:nvSpPr>
          <p:cNvPr id="135173" name="Rectangle 5"/>
          <p:cNvSpPr>
            <a:spLocks noChangeArrowheads="1"/>
          </p:cNvSpPr>
          <p:nvPr/>
        </p:nvSpPr>
        <p:spPr bwMode="auto">
          <a:xfrm>
            <a:off x="146050" y="1658938"/>
            <a:ext cx="8723313" cy="3111500"/>
          </a:xfrm>
          <a:prstGeom prst="rect">
            <a:avLst/>
          </a:prstGeom>
          <a:noFill/>
          <a:ln w="19050">
            <a:solidFill>
              <a:schemeClr val="accent2"/>
            </a:solidFill>
            <a:miter lim="800000"/>
            <a:headEnd/>
            <a:tailEnd/>
          </a:ln>
        </p:spPr>
        <p:txBody>
          <a:bodyPr wrap="none" anchor="ctr"/>
          <a:lstStyle/>
          <a:p>
            <a:endParaRPr lang="en-US"/>
          </a:p>
        </p:txBody>
      </p:sp>
      <p:grpSp>
        <p:nvGrpSpPr>
          <p:cNvPr id="2" name="Group 11"/>
          <p:cNvGrpSpPr>
            <a:grpSpLocks/>
          </p:cNvGrpSpPr>
          <p:nvPr/>
        </p:nvGrpSpPr>
        <p:grpSpPr bwMode="auto">
          <a:xfrm>
            <a:off x="1223963" y="5265738"/>
            <a:ext cx="5688012" cy="827087"/>
            <a:chOff x="771" y="3317"/>
            <a:chExt cx="3583" cy="521"/>
          </a:xfrm>
        </p:grpSpPr>
        <p:sp>
          <p:nvSpPr>
            <p:cNvPr id="44040" name="Oval 7"/>
            <p:cNvSpPr>
              <a:spLocks noChangeArrowheads="1"/>
            </p:cNvSpPr>
            <p:nvPr/>
          </p:nvSpPr>
          <p:spPr bwMode="auto">
            <a:xfrm>
              <a:off x="2971" y="3317"/>
              <a:ext cx="1383" cy="499"/>
            </a:xfrm>
            <a:prstGeom prst="ellipse">
              <a:avLst/>
            </a:prstGeom>
            <a:noFill/>
            <a:ln w="9525">
              <a:solidFill>
                <a:schemeClr val="tx1"/>
              </a:solidFill>
              <a:round/>
              <a:headEnd/>
              <a:tailEnd/>
            </a:ln>
          </p:spPr>
          <p:txBody>
            <a:bodyPr wrap="none" anchor="ctr"/>
            <a:lstStyle/>
            <a:p>
              <a:pPr algn="ctr"/>
              <a:r>
                <a:rPr lang="en-US">
                  <a:sym typeface="Math B" pitchFamily="2" charset="2"/>
                </a:rPr>
                <a:t></a:t>
              </a:r>
              <a:r>
                <a:rPr lang="en-US">
                  <a:solidFill>
                    <a:schemeClr val="accent2"/>
                  </a:solidFill>
                  <a:sym typeface="Symbol" pitchFamily="18" charset="2"/>
                </a:rPr>
                <a:t>+</a:t>
              </a:r>
              <a:r>
                <a:rPr lang="en-US">
                  <a:solidFill>
                    <a:schemeClr val="accent2"/>
                  </a:solidFill>
                  <a:sym typeface="Math B" pitchFamily="2" charset="2"/>
                </a:rPr>
                <a:t></a:t>
              </a:r>
              <a:r>
                <a:rPr lang="en-US"/>
                <a:t> </a:t>
              </a:r>
            </a:p>
          </p:txBody>
        </p:sp>
        <p:sp>
          <p:nvSpPr>
            <p:cNvPr id="44041" name="Oval 9"/>
            <p:cNvSpPr>
              <a:spLocks noChangeArrowheads="1"/>
            </p:cNvSpPr>
            <p:nvPr/>
          </p:nvSpPr>
          <p:spPr bwMode="auto">
            <a:xfrm>
              <a:off x="771" y="3339"/>
              <a:ext cx="1383" cy="499"/>
            </a:xfrm>
            <a:prstGeom prst="ellipse">
              <a:avLst/>
            </a:prstGeom>
            <a:noFill/>
            <a:ln w="9525">
              <a:solidFill>
                <a:schemeClr val="tx1"/>
              </a:solidFill>
              <a:round/>
              <a:headEnd/>
              <a:tailEnd/>
            </a:ln>
          </p:spPr>
          <p:txBody>
            <a:bodyPr wrap="none" anchor="ctr"/>
            <a:lstStyle/>
            <a:p>
              <a:pPr algn="ctr"/>
              <a:r>
                <a:rPr lang="en-US">
                  <a:sym typeface="Math B" pitchFamily="2" charset="2"/>
                </a:rPr>
                <a:t></a:t>
              </a:r>
              <a:r>
                <a:rPr lang="en-US">
                  <a:solidFill>
                    <a:schemeClr val="accent2"/>
                  </a:solidFill>
                  <a:sym typeface="Symbol" pitchFamily="18" charset="2"/>
                </a:rPr>
                <a:t>-</a:t>
              </a:r>
              <a:r>
                <a:rPr lang="en-US">
                  <a:solidFill>
                    <a:schemeClr val="accent2"/>
                  </a:solidFill>
                  <a:sym typeface="Math B" pitchFamily="2" charset="2"/>
                </a:rPr>
                <a:t></a:t>
              </a:r>
              <a:r>
                <a:rPr lang="en-US"/>
                <a:t> </a:t>
              </a:r>
            </a:p>
          </p:txBody>
        </p:sp>
      </p:grpSp>
      <p:sp>
        <p:nvSpPr>
          <p:cNvPr id="135178" name="Oval 10"/>
          <p:cNvSpPr>
            <a:spLocks noChangeArrowheads="1"/>
          </p:cNvSpPr>
          <p:nvPr/>
        </p:nvSpPr>
        <p:spPr bwMode="auto">
          <a:xfrm>
            <a:off x="171450" y="5084763"/>
            <a:ext cx="3556000" cy="1547812"/>
          </a:xfrm>
          <a:prstGeom prst="ellipse">
            <a:avLst/>
          </a:prstGeom>
          <a:noFill/>
          <a:ln w="9525">
            <a:solidFill>
              <a:schemeClr val="tx1"/>
            </a:solidFill>
            <a:round/>
            <a:headEnd/>
            <a:tailEnd/>
          </a:ln>
        </p:spPr>
        <p:txBody>
          <a:bodyPr wrap="none" anchor="ctr"/>
          <a:lstStyle/>
          <a:p>
            <a:r>
              <a:rPr lang="en-US">
                <a:sym typeface="Math B" pitchFamily="2" charset="2"/>
              </a:rPr>
              <a:t></a:t>
            </a:r>
            <a:r>
              <a:rPr lang="en-US" b="1">
                <a:solidFill>
                  <a:schemeClr val="accent2"/>
                </a:solidFill>
                <a:sym typeface="Symbol" pitchFamily="18" charset="2"/>
              </a:rPr>
              <a:t></a:t>
            </a:r>
            <a:r>
              <a:rPr lang="en-US">
                <a:sym typeface="Symbol" pitchFamily="18" charset="2"/>
              </a:rPr>
              <a:t> </a:t>
            </a:r>
            <a:r>
              <a:rPr lang="en-US">
                <a:solidFill>
                  <a:schemeClr val="accent2"/>
                </a:solidFill>
                <a:sym typeface="Math B" pitchFamily="2" charset="2"/>
              </a:rPr>
              <a:t></a:t>
            </a:r>
            <a:r>
              <a:rPr lang="en-US"/>
              <a:t>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17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17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517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5172">
                                            <p:txEl>
                                              <p:pRg st="5" end="5"/>
                                            </p:txEl>
                                          </p:spTgt>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13517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35172">
                                            <p:txEl>
                                              <p:pRg st="8" end="8"/>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351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2" grpId="0" build="p" bldLvl="2"/>
      <p:bldP spid="135173" grpId="0" animBg="1"/>
      <p:bldP spid="13517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46049" y="649288"/>
            <a:ext cx="8723313" cy="911225"/>
          </a:xfrm>
        </p:spPr>
        <p:txBody>
          <a:bodyPr/>
          <a:lstStyle/>
          <a:p>
            <a:pPr eaLnBrk="1" hangingPunct="1"/>
            <a:r>
              <a:rPr lang="en-US" sz="3600" dirty="0" smtClean="0"/>
              <a:t>Craig’s Interpolation Theorem (take 2)</a:t>
            </a:r>
            <a:endParaRPr lang="en-US" sz="1800" dirty="0" smtClean="0"/>
          </a:p>
        </p:txBody>
      </p:sp>
      <p:sp>
        <p:nvSpPr>
          <p:cNvPr id="44035" name="Text Box 3"/>
          <p:cNvSpPr txBox="1">
            <a:spLocks noChangeArrowheads="1"/>
          </p:cNvSpPr>
          <p:nvPr/>
        </p:nvSpPr>
        <p:spPr bwMode="auto">
          <a:xfrm>
            <a:off x="3727450" y="3124200"/>
            <a:ext cx="1531938" cy="250825"/>
          </a:xfrm>
          <a:prstGeom prst="rect">
            <a:avLst/>
          </a:prstGeom>
          <a:noFill/>
          <a:ln w="9525">
            <a:noFill/>
            <a:miter lim="800000"/>
            <a:headEnd/>
            <a:tailEnd/>
          </a:ln>
        </p:spPr>
        <p:txBody>
          <a:bodyPr lIns="0" rIns="0">
            <a:spAutoFit/>
          </a:bodyPr>
          <a:lstStyle/>
          <a:p>
            <a:pPr lvl="1" algn="r" eaLnBrk="0" hangingPunct="0">
              <a:lnSpc>
                <a:spcPct val="65000"/>
              </a:lnSpc>
              <a:spcBef>
                <a:spcPct val="50000"/>
              </a:spcBef>
            </a:pPr>
            <a:endParaRPr kumimoji="1" lang="en-US" sz="1600">
              <a:latin typeface="Arial" charset="0"/>
              <a:sym typeface="Wingdings" pitchFamily="2" charset="2"/>
            </a:endParaRPr>
          </a:p>
        </p:txBody>
      </p:sp>
      <p:sp>
        <p:nvSpPr>
          <p:cNvPr id="135172" name="Rectangle 4"/>
          <p:cNvSpPr>
            <a:spLocks noGrp="1" noChangeArrowheads="1"/>
          </p:cNvSpPr>
          <p:nvPr>
            <p:ph type="body" sz="half" idx="1"/>
          </p:nvPr>
        </p:nvSpPr>
        <p:spPr>
          <a:xfrm>
            <a:off x="171450" y="1749425"/>
            <a:ext cx="9113838" cy="5108575"/>
          </a:xfrm>
        </p:spPr>
        <p:txBody>
          <a:bodyPr/>
          <a:lstStyle/>
          <a:p>
            <a:pPr marL="457200" indent="-457200" eaLnBrk="1" hangingPunct="1">
              <a:buFontTx/>
              <a:buNone/>
            </a:pPr>
            <a:r>
              <a:rPr lang="en-US" dirty="0" smtClean="0"/>
              <a:t>Given formulas </a:t>
            </a:r>
            <a:r>
              <a:rPr lang="en-US" dirty="0" smtClean="0">
                <a:sym typeface="Symbol" pitchFamily="18" charset="2"/>
              </a:rPr>
              <a:t></a:t>
            </a:r>
            <a:r>
              <a:rPr lang="en-US" baseline="30000" dirty="0" smtClean="0">
                <a:sym typeface="Symbol" pitchFamily="18" charset="2"/>
              </a:rPr>
              <a:t>-</a:t>
            </a:r>
            <a:r>
              <a:rPr lang="en-US" dirty="0" smtClean="0"/>
              <a:t> , </a:t>
            </a:r>
            <a:r>
              <a:rPr lang="en-US" dirty="0" smtClean="0">
                <a:latin typeface="cmsy10" pitchFamily="34" charset="0"/>
                <a:sym typeface="Symbol"/>
              </a:rPr>
              <a:t></a:t>
            </a:r>
            <a:r>
              <a:rPr lang="en-US" dirty="0" smtClean="0">
                <a:sym typeface="Symbol" pitchFamily="18" charset="2"/>
              </a:rPr>
              <a:t></a:t>
            </a:r>
            <a:r>
              <a:rPr lang="en-US" baseline="30000" dirty="0" smtClean="0">
                <a:sym typeface="Symbol" pitchFamily="18" charset="2"/>
              </a:rPr>
              <a:t>+</a:t>
            </a:r>
            <a:r>
              <a:rPr lang="en-US" dirty="0" smtClean="0"/>
              <a:t> </a:t>
            </a:r>
            <a:r>
              <a:rPr lang="en-US" dirty="0" err="1" smtClean="0"/>
              <a:t>s.t</a:t>
            </a:r>
            <a:r>
              <a:rPr lang="en-US" dirty="0" smtClean="0"/>
              <a:t>. </a:t>
            </a:r>
            <a:r>
              <a:rPr lang="en-US" dirty="0" smtClean="0">
                <a:sym typeface="Symbol" pitchFamily="18" charset="2"/>
              </a:rPr>
              <a:t></a:t>
            </a:r>
            <a:r>
              <a:rPr lang="en-US" baseline="30000" dirty="0" smtClean="0">
                <a:sym typeface="Symbol" pitchFamily="18" charset="2"/>
              </a:rPr>
              <a:t>-</a:t>
            </a:r>
            <a:r>
              <a:rPr lang="en-US" b="1" i="1" dirty="0" smtClean="0">
                <a:solidFill>
                  <a:srgbClr val="BA00BA"/>
                </a:solidFill>
              </a:rPr>
              <a:t> implies </a:t>
            </a:r>
            <a:r>
              <a:rPr lang="en-US" dirty="0" smtClean="0">
                <a:latin typeface="cmsy10" pitchFamily="34" charset="0"/>
              </a:rPr>
              <a:t> </a:t>
            </a:r>
            <a:r>
              <a:rPr lang="en-US" dirty="0" smtClean="0">
                <a:latin typeface="cmsy10" pitchFamily="34" charset="0"/>
                <a:sym typeface="Symbol"/>
              </a:rPr>
              <a:t></a:t>
            </a:r>
            <a:r>
              <a:rPr lang="en-US" dirty="0" smtClean="0">
                <a:sym typeface="Symbol" pitchFamily="18" charset="2"/>
              </a:rPr>
              <a:t></a:t>
            </a:r>
            <a:r>
              <a:rPr lang="en-US" baseline="30000" dirty="0" smtClean="0">
                <a:sym typeface="Symbol" pitchFamily="18" charset="2"/>
              </a:rPr>
              <a:t>+</a:t>
            </a:r>
            <a:r>
              <a:rPr lang="en-US" dirty="0" smtClean="0"/>
              <a:t>  </a:t>
            </a:r>
            <a:endParaRPr lang="en-US" dirty="0" smtClean="0">
              <a:solidFill>
                <a:srgbClr val="F01237"/>
              </a:solidFill>
              <a:latin typeface="cmsy10" pitchFamily="34" charset="0"/>
            </a:endParaRPr>
          </a:p>
          <a:p>
            <a:pPr marL="838200" lvl="1" indent="-381000" eaLnBrk="1" hangingPunct="1">
              <a:buFontTx/>
              <a:buNone/>
            </a:pPr>
            <a:endParaRPr lang="en-US" sz="600" dirty="0" smtClean="0"/>
          </a:p>
          <a:p>
            <a:pPr marL="457200" indent="-457200" eaLnBrk="1" hangingPunct="1">
              <a:buFontTx/>
              <a:buNone/>
            </a:pPr>
            <a:r>
              <a:rPr lang="en-US" dirty="0" smtClean="0"/>
              <a:t>There exists an </a:t>
            </a:r>
            <a:r>
              <a:rPr lang="en-US" b="1" i="1" dirty="0" err="1" smtClean="0">
                <a:solidFill>
                  <a:srgbClr val="BA00BA"/>
                </a:solidFill>
              </a:rPr>
              <a:t>Interpolant</a:t>
            </a:r>
            <a:r>
              <a:rPr lang="en-US" dirty="0" smtClean="0"/>
              <a:t>  </a:t>
            </a:r>
            <a:r>
              <a:rPr lang="en-US" dirty="0" smtClean="0">
                <a:sym typeface="Symbol" pitchFamily="18" charset="2"/>
              </a:rPr>
              <a:t></a:t>
            </a:r>
            <a:r>
              <a:rPr lang="en-US" dirty="0" smtClean="0"/>
              <a:t> for  </a:t>
            </a:r>
            <a:r>
              <a:rPr lang="en-US" b="1" dirty="0" smtClean="0">
                <a:sym typeface="Symbol" pitchFamily="18" charset="2"/>
              </a:rPr>
              <a:t></a:t>
            </a:r>
            <a:r>
              <a:rPr lang="en-US" b="1" baseline="30000" dirty="0" smtClean="0">
                <a:sym typeface="Symbol" pitchFamily="18" charset="2"/>
              </a:rPr>
              <a:t>-</a:t>
            </a:r>
            <a:r>
              <a:rPr lang="en-US" b="1" dirty="0" smtClean="0"/>
              <a:t> , </a:t>
            </a:r>
            <a:r>
              <a:rPr lang="en-US" b="1" dirty="0" smtClean="0">
                <a:sym typeface="Symbol" pitchFamily="18" charset="2"/>
              </a:rPr>
              <a:t></a:t>
            </a:r>
            <a:r>
              <a:rPr lang="en-US" b="1" baseline="30000" dirty="0" smtClean="0">
                <a:sym typeface="Symbol" pitchFamily="18" charset="2"/>
              </a:rPr>
              <a:t>+</a:t>
            </a:r>
            <a:r>
              <a:rPr lang="en-US" baseline="30000" dirty="0" smtClean="0">
                <a:sym typeface="Symbol" pitchFamily="18" charset="2"/>
              </a:rPr>
              <a:t> </a:t>
            </a:r>
            <a:r>
              <a:rPr lang="en-US" dirty="0" smtClean="0"/>
              <a:t>, </a:t>
            </a:r>
            <a:r>
              <a:rPr lang="en-US" sz="3200" dirty="0" err="1" smtClean="0"/>
              <a:t>s.t</a:t>
            </a:r>
            <a:r>
              <a:rPr lang="en-US" sz="3200" dirty="0" smtClean="0"/>
              <a:t>.</a:t>
            </a:r>
          </a:p>
          <a:p>
            <a:pPr marL="838200" lvl="1" indent="-381000" eaLnBrk="1" hangingPunct="1">
              <a:buFontTx/>
              <a:buAutoNum type="arabicPeriod"/>
            </a:pPr>
            <a:r>
              <a:rPr lang="en-US" sz="2800" dirty="0" smtClean="0"/>
              <a:t> </a:t>
            </a:r>
            <a:r>
              <a:rPr lang="en-US" sz="3200" dirty="0" smtClean="0">
                <a:sym typeface="Symbol" pitchFamily="18" charset="2"/>
              </a:rPr>
              <a:t></a:t>
            </a:r>
            <a:r>
              <a:rPr lang="en-US" sz="3200" baseline="30000" dirty="0" smtClean="0">
                <a:sym typeface="Symbol" pitchFamily="18" charset="2"/>
              </a:rPr>
              <a:t>-</a:t>
            </a:r>
            <a:r>
              <a:rPr lang="en-US" sz="2800" dirty="0" smtClean="0"/>
              <a:t>  </a:t>
            </a:r>
            <a:r>
              <a:rPr lang="en-US" sz="2800" b="1" i="1" dirty="0" smtClean="0">
                <a:solidFill>
                  <a:srgbClr val="BA00BA"/>
                </a:solidFill>
              </a:rPr>
              <a:t>implies</a:t>
            </a:r>
            <a:r>
              <a:rPr lang="en-US" sz="2800" b="1" i="1" dirty="0" smtClean="0">
                <a:solidFill>
                  <a:srgbClr val="9595FF"/>
                </a:solidFill>
              </a:rPr>
              <a:t> </a:t>
            </a:r>
            <a:r>
              <a:rPr lang="en-US" sz="2800" dirty="0" smtClean="0"/>
              <a:t> </a:t>
            </a:r>
            <a:r>
              <a:rPr lang="en-US" sz="2800" b="1" dirty="0" smtClean="0">
                <a:sym typeface="Symbol" pitchFamily="18" charset="2"/>
              </a:rPr>
              <a:t> </a:t>
            </a:r>
            <a:r>
              <a:rPr lang="en-US" sz="2800" b="1" i="1" dirty="0" smtClean="0">
                <a:solidFill>
                  <a:srgbClr val="BA00BA"/>
                </a:solidFill>
              </a:rPr>
              <a:t>implies</a:t>
            </a:r>
            <a:r>
              <a:rPr lang="en-US" sz="2800" b="1" i="1" dirty="0" smtClean="0">
                <a:solidFill>
                  <a:srgbClr val="9595FF"/>
                </a:solidFill>
              </a:rPr>
              <a:t>  </a:t>
            </a:r>
            <a:r>
              <a:rPr lang="en-US" sz="2800" b="1" i="1" dirty="0" smtClean="0">
                <a:solidFill>
                  <a:srgbClr val="9595FF"/>
                </a:solidFill>
                <a:sym typeface="Symbol"/>
              </a:rPr>
              <a:t></a:t>
            </a:r>
            <a:r>
              <a:rPr lang="en-US" sz="2800" dirty="0" smtClean="0">
                <a:sym typeface="Symbol" pitchFamily="18" charset="2"/>
              </a:rPr>
              <a:t></a:t>
            </a:r>
            <a:r>
              <a:rPr lang="en-US" sz="2800" baseline="30000" dirty="0" smtClean="0">
                <a:sym typeface="Symbol" pitchFamily="18" charset="2"/>
              </a:rPr>
              <a:t>+</a:t>
            </a:r>
            <a:endParaRPr lang="en-US" sz="2800" baseline="30000" dirty="0" smtClean="0"/>
          </a:p>
          <a:p>
            <a:pPr marL="838200" lvl="1" indent="-381000" eaLnBrk="1" hangingPunct="1">
              <a:buFontTx/>
              <a:buAutoNum type="arabicPeriod"/>
            </a:pPr>
            <a:r>
              <a:rPr lang="en-US" sz="2800" dirty="0" smtClean="0"/>
              <a:t> </a:t>
            </a:r>
            <a:r>
              <a:rPr lang="en-US" sz="2800" b="1" dirty="0" smtClean="0">
                <a:sym typeface="Symbol" pitchFamily="18" charset="2"/>
              </a:rPr>
              <a:t></a:t>
            </a:r>
            <a:r>
              <a:rPr lang="en-US" sz="2800" dirty="0" smtClean="0"/>
              <a:t> has symbols </a:t>
            </a:r>
            <a:r>
              <a:rPr lang="en-US" sz="2800" b="1" i="1" dirty="0" smtClean="0">
                <a:solidFill>
                  <a:srgbClr val="BA00BA"/>
                </a:solidFill>
              </a:rPr>
              <a:t>common</a:t>
            </a:r>
            <a:r>
              <a:rPr lang="en-US" sz="2800" dirty="0" smtClean="0"/>
              <a:t>  to </a:t>
            </a:r>
            <a:r>
              <a:rPr lang="en-US" sz="3200" dirty="0" smtClean="0">
                <a:sym typeface="Symbol" pitchFamily="18" charset="2"/>
              </a:rPr>
              <a:t></a:t>
            </a:r>
            <a:r>
              <a:rPr lang="en-US" sz="3200" baseline="30000" smtClean="0">
                <a:sym typeface="Symbol" pitchFamily="18" charset="2"/>
              </a:rPr>
              <a:t>-</a:t>
            </a:r>
            <a:r>
              <a:rPr lang="en-US" sz="3200" smtClean="0"/>
              <a:t>, </a:t>
            </a:r>
            <a:r>
              <a:rPr lang="en-US" sz="3200" b="1" i="1" smtClean="0">
                <a:solidFill>
                  <a:srgbClr val="9595FF"/>
                </a:solidFill>
                <a:sym typeface="Symbol"/>
              </a:rPr>
              <a:t></a:t>
            </a:r>
            <a:r>
              <a:rPr lang="en-US" sz="3200" smtClean="0">
                <a:sym typeface="Symbol" pitchFamily="18" charset="2"/>
              </a:rPr>
              <a:t></a:t>
            </a:r>
            <a:r>
              <a:rPr lang="en-US" sz="3200" baseline="30000" dirty="0" smtClean="0">
                <a:sym typeface="Symbol" pitchFamily="18" charset="2"/>
              </a:rPr>
              <a:t>+</a:t>
            </a:r>
            <a:r>
              <a:rPr lang="en-US" sz="2800" dirty="0" smtClean="0"/>
              <a:t>  </a:t>
            </a:r>
            <a:endParaRPr lang="en-US" sz="2800" dirty="0" smtClean="0">
              <a:sym typeface="Symbol" pitchFamily="18" charset="2"/>
            </a:endParaRPr>
          </a:p>
          <a:p>
            <a:pPr marL="838200" lvl="1" indent="-381000" eaLnBrk="1" hangingPunct="1">
              <a:buNone/>
            </a:pPr>
            <a:endParaRPr lang="en-US" sz="2800" b="1" i="1" dirty="0" smtClean="0">
              <a:solidFill>
                <a:srgbClr val="BA00BA"/>
              </a:solidFill>
            </a:endParaRPr>
          </a:p>
          <a:p>
            <a:pPr marL="838200" lvl="1" indent="-381000" eaLnBrk="1" hangingPunct="1">
              <a:buFontTx/>
              <a:buAutoNum type="arabicPeriod"/>
            </a:pPr>
            <a:endParaRPr lang="en-US" sz="600" b="1" i="1" dirty="0" smtClean="0">
              <a:solidFill>
                <a:srgbClr val="9595FF"/>
              </a:solidFill>
            </a:endParaRPr>
          </a:p>
          <a:p>
            <a:pPr marL="838200" lvl="1" indent="-381000" eaLnBrk="1" hangingPunct="1">
              <a:buFontTx/>
              <a:buNone/>
            </a:pPr>
            <a:endParaRPr lang="en-US" sz="600" dirty="0" smtClean="0"/>
          </a:p>
          <a:p>
            <a:pPr marL="457200" indent="-457200" eaLnBrk="1" hangingPunct="1">
              <a:buFontTx/>
              <a:buNone/>
            </a:pPr>
            <a:r>
              <a:rPr lang="en-US" dirty="0" smtClean="0"/>
              <a:t> </a:t>
            </a:r>
            <a:endParaRPr lang="en-US" sz="3200" dirty="0" smtClean="0"/>
          </a:p>
        </p:txBody>
      </p:sp>
      <p:sp>
        <p:nvSpPr>
          <p:cNvPr id="135173" name="Rectangle 5"/>
          <p:cNvSpPr>
            <a:spLocks noChangeArrowheads="1"/>
          </p:cNvSpPr>
          <p:nvPr/>
        </p:nvSpPr>
        <p:spPr bwMode="auto">
          <a:xfrm>
            <a:off x="146050" y="1658938"/>
            <a:ext cx="8723313" cy="3111500"/>
          </a:xfrm>
          <a:prstGeom prst="rect">
            <a:avLst/>
          </a:prstGeom>
          <a:noFill/>
          <a:ln w="19050">
            <a:solidFill>
              <a:schemeClr val="accent2"/>
            </a:solidFill>
            <a:miter lim="800000"/>
            <a:headEnd/>
            <a:tailEnd/>
          </a:ln>
        </p:spPr>
        <p:txBody>
          <a:bodyPr wrap="none" anchor="ctr"/>
          <a:lstStyle/>
          <a:p>
            <a:endParaRPr lang="en-US"/>
          </a:p>
        </p:txBody>
      </p:sp>
      <p:sp>
        <p:nvSpPr>
          <p:cNvPr id="44041" name="Oval 9"/>
          <p:cNvSpPr>
            <a:spLocks noChangeArrowheads="1"/>
          </p:cNvSpPr>
          <p:nvPr/>
        </p:nvSpPr>
        <p:spPr bwMode="auto">
          <a:xfrm>
            <a:off x="2195736" y="5121188"/>
            <a:ext cx="2195512" cy="792162"/>
          </a:xfrm>
          <a:prstGeom prst="ellipse">
            <a:avLst/>
          </a:prstGeom>
          <a:noFill/>
          <a:ln w="9525">
            <a:solidFill>
              <a:schemeClr val="tx1"/>
            </a:solidFill>
            <a:round/>
            <a:headEnd/>
            <a:tailEnd/>
          </a:ln>
        </p:spPr>
        <p:txBody>
          <a:bodyPr wrap="none" anchor="ctr"/>
          <a:lstStyle/>
          <a:p>
            <a:pPr algn="ctr"/>
            <a:r>
              <a:rPr lang="en-US">
                <a:sym typeface="Math B" pitchFamily="2" charset="2"/>
              </a:rPr>
              <a:t></a:t>
            </a:r>
            <a:r>
              <a:rPr lang="en-US">
                <a:solidFill>
                  <a:schemeClr val="accent2"/>
                </a:solidFill>
                <a:sym typeface="Symbol" pitchFamily="18" charset="2"/>
              </a:rPr>
              <a:t>-</a:t>
            </a:r>
            <a:r>
              <a:rPr lang="en-US">
                <a:solidFill>
                  <a:schemeClr val="accent2"/>
                </a:solidFill>
                <a:sym typeface="Math B" pitchFamily="2" charset="2"/>
              </a:rPr>
              <a:t></a:t>
            </a:r>
            <a:r>
              <a:rPr lang="en-US"/>
              <a:t> </a:t>
            </a:r>
          </a:p>
        </p:txBody>
      </p:sp>
      <p:sp>
        <p:nvSpPr>
          <p:cNvPr id="135178" name="Oval 10"/>
          <p:cNvSpPr>
            <a:spLocks noChangeArrowheads="1"/>
          </p:cNvSpPr>
          <p:nvPr/>
        </p:nvSpPr>
        <p:spPr bwMode="auto">
          <a:xfrm>
            <a:off x="1592064" y="4977172"/>
            <a:ext cx="3556000" cy="1692188"/>
          </a:xfrm>
          <a:prstGeom prst="ellipse">
            <a:avLst/>
          </a:prstGeom>
          <a:noFill/>
          <a:ln w="9525">
            <a:solidFill>
              <a:schemeClr val="tx1"/>
            </a:solidFill>
            <a:round/>
            <a:headEnd/>
            <a:tailEnd/>
          </a:ln>
        </p:spPr>
        <p:txBody>
          <a:bodyPr wrap="none" anchor="ctr"/>
          <a:lstStyle/>
          <a:p>
            <a:r>
              <a:rPr lang="en-US" dirty="0">
                <a:sym typeface="Math B" pitchFamily="2" charset="2"/>
              </a:rPr>
              <a:t></a:t>
            </a:r>
            <a:r>
              <a:rPr lang="en-US" b="1" dirty="0">
                <a:solidFill>
                  <a:schemeClr val="accent2"/>
                </a:solidFill>
                <a:sym typeface="Symbol" pitchFamily="18" charset="2"/>
              </a:rPr>
              <a:t></a:t>
            </a:r>
            <a:r>
              <a:rPr lang="en-US" dirty="0">
                <a:sym typeface="Symbol" pitchFamily="18" charset="2"/>
              </a:rPr>
              <a:t> </a:t>
            </a:r>
            <a:r>
              <a:rPr lang="en-US" dirty="0">
                <a:solidFill>
                  <a:schemeClr val="accent2"/>
                </a:solidFill>
                <a:sym typeface="Math B" pitchFamily="2" charset="2"/>
              </a:rPr>
              <a:t></a:t>
            </a:r>
            <a:r>
              <a:rPr lang="en-US" dirty="0"/>
              <a:t> </a:t>
            </a:r>
          </a:p>
        </p:txBody>
      </p:sp>
      <p:sp>
        <p:nvSpPr>
          <p:cNvPr id="10" name="Oval 7"/>
          <p:cNvSpPr>
            <a:spLocks noChangeArrowheads="1"/>
          </p:cNvSpPr>
          <p:nvPr/>
        </p:nvSpPr>
        <p:spPr bwMode="auto">
          <a:xfrm>
            <a:off x="1115616" y="4843227"/>
            <a:ext cx="4552962" cy="1862137"/>
          </a:xfrm>
          <a:prstGeom prst="ellipse">
            <a:avLst/>
          </a:prstGeom>
          <a:noFill/>
          <a:ln w="9525">
            <a:solidFill>
              <a:schemeClr val="tx1"/>
            </a:solidFill>
            <a:round/>
            <a:headEnd/>
            <a:tailEnd/>
          </a:ln>
        </p:spPr>
        <p:txBody>
          <a:bodyPr wrap="none" anchor="ctr"/>
          <a:lstStyle/>
          <a:p>
            <a:pPr algn="ctr"/>
            <a:endParaRPr lang="en-US" dirty="0" smtClean="0">
              <a:sym typeface="Math B" pitchFamily="2" charset="2"/>
            </a:endParaRPr>
          </a:p>
          <a:p>
            <a:pPr algn="ctr"/>
            <a:endParaRPr lang="en-US" dirty="0" smtClean="0">
              <a:sym typeface="Math B" pitchFamily="2" charset="2"/>
            </a:endParaRPr>
          </a:p>
          <a:p>
            <a:pPr algn="ctr"/>
            <a:endParaRPr lang="en-US" dirty="0" smtClean="0">
              <a:sym typeface="Math B" pitchFamily="2" charset="2"/>
            </a:endParaRPr>
          </a:p>
          <a:p>
            <a:pPr algn="ctr"/>
            <a:endParaRPr lang="en-US" dirty="0" smtClean="0">
              <a:sym typeface="Math B" pitchFamily="2" charset="2"/>
            </a:endParaRPr>
          </a:p>
          <a:p>
            <a:pPr algn="ctr"/>
            <a:endParaRPr lang="en-US" dirty="0" smtClean="0">
              <a:sym typeface="Math B" pitchFamily="2" charset="2"/>
            </a:endParaRPr>
          </a:p>
          <a:p>
            <a:pPr algn="ctr"/>
            <a:r>
              <a:rPr lang="en-US" dirty="0" smtClean="0">
                <a:sym typeface="Math B" pitchFamily="2" charset="2"/>
              </a:rPr>
              <a:t></a:t>
            </a:r>
            <a:r>
              <a:rPr lang="en-US" dirty="0" smtClean="0">
                <a:sym typeface="Symbol"/>
              </a:rPr>
              <a:t></a:t>
            </a:r>
            <a:r>
              <a:rPr lang="en-US" dirty="0" smtClean="0">
                <a:solidFill>
                  <a:schemeClr val="accent2"/>
                </a:solidFill>
                <a:sym typeface="Symbol" pitchFamily="18" charset="2"/>
              </a:rPr>
              <a:t></a:t>
            </a:r>
            <a:r>
              <a:rPr lang="en-US" dirty="0">
                <a:solidFill>
                  <a:schemeClr val="accent2"/>
                </a:solidFill>
                <a:sym typeface="Symbol" pitchFamily="18" charset="2"/>
              </a:rPr>
              <a:t>+</a:t>
            </a:r>
            <a:r>
              <a:rPr lang="en-US" dirty="0">
                <a:solidFill>
                  <a:schemeClr val="accent2"/>
                </a:solidFill>
                <a:sym typeface="Math B" pitchFamily="2" charset="2"/>
              </a:rPr>
              <a:t></a:t>
            </a:r>
            <a:r>
              <a:rPr lang="en-US" dirty="0"/>
              <a:t>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17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17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5172">
                                            <p:txEl>
                                              <p:pRg st="4" end="4"/>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3517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35172">
                                            <p:txEl>
                                              <p:pRg st="8" end="8"/>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351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2" grpId="0" build="p" bldLvl="2"/>
      <p:bldP spid="135173" grpId="0" animBg="1"/>
      <p:bldP spid="13517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eaLnBrk="1" hangingPunct="1"/>
            <a:r>
              <a:rPr lang="en-US" smtClean="0"/>
              <a:t>Recap</a:t>
            </a:r>
          </a:p>
        </p:txBody>
      </p:sp>
      <p:sp>
        <p:nvSpPr>
          <p:cNvPr id="6147" name="Rectangle 3"/>
          <p:cNvSpPr>
            <a:spLocks noGrp="1" noChangeArrowheads="1"/>
          </p:cNvSpPr>
          <p:nvPr>
            <p:ph type="body" idx="1"/>
          </p:nvPr>
        </p:nvSpPr>
        <p:spPr/>
        <p:txBody>
          <a:bodyPr/>
          <a:lstStyle/>
          <a:p>
            <a:pPr eaLnBrk="1" hangingPunct="1">
              <a:lnSpc>
                <a:spcPct val="80000"/>
              </a:lnSpc>
            </a:pPr>
            <a:r>
              <a:rPr lang="en-US" sz="1800" smtClean="0"/>
              <a:t>Many abstract domains</a:t>
            </a:r>
          </a:p>
          <a:p>
            <a:pPr lvl="1" eaLnBrk="1" hangingPunct="1">
              <a:lnSpc>
                <a:spcPct val="80000"/>
              </a:lnSpc>
            </a:pPr>
            <a:r>
              <a:rPr lang="en-US" sz="1600" smtClean="0"/>
              <a:t>Signs</a:t>
            </a:r>
          </a:p>
          <a:p>
            <a:pPr lvl="1" eaLnBrk="1" hangingPunct="1">
              <a:lnSpc>
                <a:spcPct val="80000"/>
              </a:lnSpc>
            </a:pPr>
            <a:r>
              <a:rPr lang="en-US" sz="1600" smtClean="0"/>
              <a:t>Odd/Even</a:t>
            </a:r>
          </a:p>
          <a:p>
            <a:pPr lvl="1" eaLnBrk="1" hangingPunct="1">
              <a:lnSpc>
                <a:spcPct val="80000"/>
              </a:lnSpc>
            </a:pPr>
            <a:r>
              <a:rPr lang="en-US" sz="1600" smtClean="0"/>
              <a:t>Constant propagation</a:t>
            </a:r>
          </a:p>
          <a:p>
            <a:pPr lvl="1" eaLnBrk="1" hangingPunct="1">
              <a:lnSpc>
                <a:spcPct val="80000"/>
              </a:lnSpc>
            </a:pPr>
            <a:r>
              <a:rPr lang="en-US" sz="1600" smtClean="0"/>
              <a:t>Intervals</a:t>
            </a:r>
          </a:p>
          <a:p>
            <a:pPr lvl="1" eaLnBrk="1" hangingPunct="1">
              <a:lnSpc>
                <a:spcPct val="80000"/>
              </a:lnSpc>
            </a:pPr>
            <a:r>
              <a:rPr lang="en-US" sz="1600" smtClean="0"/>
              <a:t>[Polyhedra]</a:t>
            </a:r>
          </a:p>
          <a:p>
            <a:pPr lvl="1" eaLnBrk="1" hangingPunct="1">
              <a:lnSpc>
                <a:spcPct val="80000"/>
              </a:lnSpc>
            </a:pPr>
            <a:r>
              <a:rPr lang="en-US" sz="1600" smtClean="0"/>
              <a:t>Canonic abstraction</a:t>
            </a:r>
          </a:p>
          <a:p>
            <a:pPr lvl="1" eaLnBrk="1" hangingPunct="1">
              <a:lnSpc>
                <a:spcPct val="80000"/>
              </a:lnSpc>
            </a:pPr>
            <a:r>
              <a:rPr lang="en-US" sz="1600" smtClean="0"/>
              <a:t>Domain constructors</a:t>
            </a:r>
          </a:p>
          <a:p>
            <a:pPr lvl="1" eaLnBrk="1" hangingPunct="1">
              <a:lnSpc>
                <a:spcPct val="80000"/>
              </a:lnSpc>
            </a:pPr>
            <a:r>
              <a:rPr lang="en-US" sz="1600" smtClean="0"/>
              <a:t>…</a:t>
            </a:r>
          </a:p>
          <a:p>
            <a:pPr eaLnBrk="1" hangingPunct="1">
              <a:lnSpc>
                <a:spcPct val="80000"/>
              </a:lnSpc>
            </a:pPr>
            <a:r>
              <a:rPr lang="en-US" sz="1800" smtClean="0"/>
              <a:t>Static Algorithms</a:t>
            </a:r>
          </a:p>
          <a:p>
            <a:pPr lvl="1" eaLnBrk="1" hangingPunct="1">
              <a:lnSpc>
                <a:spcPct val="80000"/>
              </a:lnSpc>
            </a:pPr>
            <a:r>
              <a:rPr lang="en-US" sz="1600" smtClean="0"/>
              <a:t>Iterative Chaotic Iterations</a:t>
            </a:r>
          </a:p>
          <a:p>
            <a:pPr lvl="1" eaLnBrk="1" hangingPunct="1">
              <a:lnSpc>
                <a:spcPct val="80000"/>
              </a:lnSpc>
            </a:pPr>
            <a:r>
              <a:rPr lang="en-US" sz="1600" smtClean="0"/>
              <a:t>Widening/Narrowing</a:t>
            </a:r>
          </a:p>
          <a:p>
            <a:pPr lvl="1" eaLnBrk="1" hangingPunct="1">
              <a:lnSpc>
                <a:spcPct val="80000"/>
              </a:lnSpc>
            </a:pPr>
            <a:r>
              <a:rPr lang="en-US" sz="1600" smtClean="0"/>
              <a:t>Interprocedural Analysis</a:t>
            </a:r>
          </a:p>
          <a:p>
            <a:pPr lvl="1" eaLnBrk="1" hangingPunct="1">
              <a:lnSpc>
                <a:spcPct val="80000"/>
              </a:lnSpc>
            </a:pPr>
            <a:r>
              <a:rPr lang="en-US" sz="1600" smtClean="0"/>
              <a:t>Concurrency</a:t>
            </a:r>
          </a:p>
          <a:p>
            <a:pPr lvl="1" eaLnBrk="1" hangingPunct="1">
              <a:lnSpc>
                <a:spcPct val="80000"/>
              </a:lnSpc>
            </a:pPr>
            <a:r>
              <a:rPr lang="en-US" sz="1600" smtClean="0"/>
              <a:t>Modularity</a:t>
            </a:r>
          </a:p>
          <a:p>
            <a:pPr lvl="1" eaLnBrk="1" hangingPunct="1">
              <a:lnSpc>
                <a:spcPct val="80000"/>
              </a:lnSpc>
            </a:pPr>
            <a:r>
              <a:rPr lang="en-US" sz="1600" smtClean="0"/>
              <a:t>Non-Iterative methods</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l" eaLnBrk="1" hangingPunct="1"/>
            <a:r>
              <a:rPr lang="en-US" sz="4000" smtClean="0"/>
              <a:t>Examples</a:t>
            </a:r>
            <a:r>
              <a:rPr lang="he-IL" sz="4000" smtClean="0">
                <a:ea typeface="Lucida Sans Unicode" pitchFamily="34" charset="0"/>
                <a:cs typeface="Lucida Sans Unicode" pitchFamily="34" charset="0"/>
              </a:rPr>
              <a:t> </a:t>
            </a:r>
            <a:r>
              <a:rPr lang="en-US" sz="4000" smtClean="0">
                <a:ea typeface="Lucida Sans Unicode" pitchFamily="34" charset="0"/>
                <a:cs typeface="Lucida Sans Unicode" pitchFamily="34" charset="0"/>
              </a:rPr>
              <a:t>of </a:t>
            </a:r>
            <a:r>
              <a:rPr lang="en-US" sz="3600" smtClean="0"/>
              <a:t>Craig’s Interpolation </a:t>
            </a:r>
          </a:p>
        </p:txBody>
      </p:sp>
      <p:sp>
        <p:nvSpPr>
          <p:cNvPr id="303107" name="Rectangle 3"/>
          <p:cNvSpPr>
            <a:spLocks noGrp="1" noChangeArrowheads="1"/>
          </p:cNvSpPr>
          <p:nvPr>
            <p:ph type="body" idx="1"/>
          </p:nvPr>
        </p:nvSpPr>
        <p:spPr/>
        <p:txBody>
          <a:bodyPr/>
          <a:lstStyle/>
          <a:p>
            <a:pPr marL="533400" indent="-533400" eaLnBrk="1" hangingPunct="1"/>
            <a:r>
              <a:rPr lang="en-US" sz="3200" smtClean="0">
                <a:sym typeface="Symbol" pitchFamily="18" charset="2"/>
              </a:rPr>
              <a:t></a:t>
            </a:r>
            <a:r>
              <a:rPr lang="en-US" sz="3200" baseline="30000" smtClean="0">
                <a:sym typeface="Symbol" pitchFamily="18" charset="2"/>
              </a:rPr>
              <a:t>-</a:t>
            </a:r>
            <a:r>
              <a:rPr lang="en-US" sz="3200" smtClean="0">
                <a:sym typeface="Symbol" pitchFamily="18" charset="2"/>
              </a:rPr>
              <a:t> =</a:t>
            </a:r>
            <a:r>
              <a:rPr lang="he-IL" sz="3200" smtClean="0">
                <a:ea typeface="Lucida Sans Unicode" pitchFamily="34" charset="0"/>
                <a:cs typeface="Lucida Sans Unicode" pitchFamily="34" charset="0"/>
                <a:sym typeface="Symbol" pitchFamily="18" charset="2"/>
              </a:rPr>
              <a:t> </a:t>
            </a:r>
            <a:r>
              <a:rPr lang="en-US" sz="3200" smtClean="0">
                <a:ea typeface="Lucida Sans Unicode" pitchFamily="34" charset="0"/>
                <a:cs typeface="Lucida Sans Unicode" pitchFamily="34" charset="0"/>
                <a:sym typeface="Symbol" pitchFamily="18" charset="2"/>
              </a:rPr>
              <a:t>b  (b </a:t>
            </a:r>
            <a:r>
              <a:rPr lang="en-US" sz="3200" smtClean="0">
                <a:solidFill>
                  <a:srgbClr val="E60000"/>
                </a:solidFill>
                <a:ea typeface="Lucida Sans Unicode" pitchFamily="34" charset="0"/>
                <a:cs typeface="Lucida Sans Unicode" pitchFamily="34" charset="0"/>
                <a:sym typeface="Symbol" pitchFamily="18" charset="2"/>
              </a:rPr>
              <a:t>c</a:t>
            </a:r>
            <a:r>
              <a:rPr lang="en-US" sz="3200" smtClean="0">
                <a:ea typeface="Lucida Sans Unicode" pitchFamily="34" charset="0"/>
                <a:cs typeface="Lucida Sans Unicode" pitchFamily="34" charset="0"/>
                <a:sym typeface="Symbol" pitchFamily="18" charset="2"/>
              </a:rPr>
              <a:t>) </a:t>
            </a:r>
            <a:br>
              <a:rPr lang="en-US" sz="3200" smtClean="0">
                <a:ea typeface="Lucida Sans Unicode" pitchFamily="34" charset="0"/>
                <a:cs typeface="Lucida Sans Unicode" pitchFamily="34" charset="0"/>
                <a:sym typeface="Symbol" pitchFamily="18" charset="2"/>
              </a:rPr>
            </a:br>
            <a:r>
              <a:rPr lang="en-US" sz="3200" smtClean="0">
                <a:sym typeface="Symbol" pitchFamily="18" charset="2"/>
              </a:rPr>
              <a:t></a:t>
            </a:r>
            <a:r>
              <a:rPr lang="en-US" sz="3200" baseline="30000" smtClean="0">
                <a:sym typeface="Symbol" pitchFamily="18" charset="2"/>
              </a:rPr>
              <a:t>+</a:t>
            </a:r>
            <a:r>
              <a:rPr lang="en-US" sz="3200" smtClean="0">
                <a:sym typeface="Symbol" pitchFamily="18" charset="2"/>
              </a:rPr>
              <a:t> =</a:t>
            </a:r>
            <a:r>
              <a:rPr lang="he-IL" sz="3200" smtClean="0">
                <a:ea typeface="Lucida Sans Unicode" pitchFamily="34" charset="0"/>
                <a:cs typeface="Lucida Sans Unicode" pitchFamily="34" charset="0"/>
                <a:sym typeface="Symbol" pitchFamily="18" charset="2"/>
              </a:rPr>
              <a:t> </a:t>
            </a:r>
            <a:r>
              <a:rPr lang="en-US" sz="3200" smtClean="0">
                <a:ea typeface="Lucida Sans Unicode" pitchFamily="34" charset="0"/>
                <a:cs typeface="Lucida Sans Unicode" pitchFamily="34" charset="0"/>
                <a:sym typeface="Symbol" pitchFamily="18" charset="2"/>
              </a:rPr>
              <a:t></a:t>
            </a:r>
            <a:r>
              <a:rPr lang="en-US" sz="3200" smtClean="0">
                <a:solidFill>
                  <a:srgbClr val="E60000"/>
                </a:solidFill>
                <a:ea typeface="Lucida Sans Unicode" pitchFamily="34" charset="0"/>
                <a:cs typeface="Lucida Sans Unicode" pitchFamily="34" charset="0"/>
                <a:sym typeface="Symbol" pitchFamily="18" charset="2"/>
              </a:rPr>
              <a:t>c</a:t>
            </a:r>
          </a:p>
          <a:p>
            <a:pPr marL="533400" indent="-533400" eaLnBrk="1" hangingPunct="1"/>
            <a:r>
              <a:rPr lang="en-US" sz="3200" smtClean="0">
                <a:sym typeface="Symbol" pitchFamily="18" charset="2"/>
              </a:rPr>
              <a:t></a:t>
            </a:r>
            <a:r>
              <a:rPr lang="en-US" sz="3200" baseline="30000" smtClean="0">
                <a:sym typeface="Symbol" pitchFamily="18" charset="2"/>
              </a:rPr>
              <a:t>-</a:t>
            </a:r>
            <a:r>
              <a:rPr lang="en-US" sz="3200" smtClean="0">
                <a:sym typeface="Symbol" pitchFamily="18" charset="2"/>
              </a:rPr>
              <a:t> =</a:t>
            </a:r>
            <a:r>
              <a:rPr lang="he-IL" sz="3200" smtClean="0">
                <a:solidFill>
                  <a:srgbClr val="E60000"/>
                </a:solidFill>
                <a:ea typeface="Lucida Sans Unicode" pitchFamily="34" charset="0"/>
                <a:cs typeface="Lucida Sans Unicode" pitchFamily="34" charset="0"/>
                <a:sym typeface="Symbol" pitchFamily="18" charset="2"/>
              </a:rPr>
              <a:t> </a:t>
            </a:r>
            <a:r>
              <a:rPr lang="en-US" sz="3200" smtClean="0">
                <a:solidFill>
                  <a:srgbClr val="E60000"/>
                </a:solidFill>
                <a:ea typeface="Lucida Sans Unicode" pitchFamily="34" charset="0"/>
                <a:cs typeface="Lucida Sans Unicode" pitchFamily="34" charset="0"/>
                <a:sym typeface="Symbol" pitchFamily="18" charset="2"/>
              </a:rPr>
              <a:t>x</a:t>
            </a:r>
            <a:r>
              <a:rPr lang="en-US" sz="3200" baseline="-25000" smtClean="0">
                <a:solidFill>
                  <a:srgbClr val="E60000"/>
                </a:solidFill>
                <a:ea typeface="Lucida Sans Unicode" pitchFamily="34" charset="0"/>
                <a:cs typeface="Lucida Sans Unicode" pitchFamily="34" charset="0"/>
                <a:sym typeface="Symbol" pitchFamily="18" charset="2"/>
              </a:rPr>
              <a:t>1</a:t>
            </a:r>
            <a:r>
              <a:rPr lang="en-US" sz="3200" smtClean="0">
                <a:ea typeface="Lucida Sans Unicode" pitchFamily="34" charset="0"/>
                <a:cs typeface="Lucida Sans Unicode" pitchFamily="34" charset="0"/>
                <a:sym typeface="Symbol" pitchFamily="18" charset="2"/>
              </a:rPr>
              <a:t> =ctr</a:t>
            </a:r>
            <a:r>
              <a:rPr lang="en-US" sz="3200" baseline="-25000" smtClean="0">
                <a:ea typeface="Lucida Sans Unicode" pitchFamily="34" charset="0"/>
                <a:cs typeface="Lucida Sans Unicode" pitchFamily="34" charset="0"/>
                <a:sym typeface="Symbol" pitchFamily="18" charset="2"/>
              </a:rPr>
              <a:t>0</a:t>
            </a:r>
            <a:r>
              <a:rPr lang="en-US" sz="3200" smtClean="0">
                <a:ea typeface="Lucida Sans Unicode" pitchFamily="34" charset="0"/>
                <a:cs typeface="Lucida Sans Unicode" pitchFamily="34" charset="0"/>
                <a:sym typeface="Symbol" pitchFamily="18" charset="2"/>
              </a:rPr>
              <a:t> </a:t>
            </a:r>
            <a:r>
              <a:rPr lang="en-US" sz="3200" smtClean="0">
                <a:solidFill>
                  <a:srgbClr val="5757FF"/>
                </a:solidFill>
                <a:ea typeface="Lucida Sans Unicode" pitchFamily="34" charset="0"/>
                <a:cs typeface="Lucida Sans Unicode" pitchFamily="34" charset="0"/>
                <a:sym typeface="Symbol" pitchFamily="18" charset="2"/>
              </a:rPr>
              <a:t> ctr</a:t>
            </a:r>
            <a:r>
              <a:rPr lang="en-US" sz="3200" baseline="-25000" smtClean="0">
                <a:solidFill>
                  <a:srgbClr val="5757FF"/>
                </a:solidFill>
                <a:ea typeface="Lucida Sans Unicode" pitchFamily="34" charset="0"/>
                <a:cs typeface="Lucida Sans Unicode" pitchFamily="34" charset="0"/>
                <a:sym typeface="Symbol" pitchFamily="18" charset="2"/>
              </a:rPr>
              <a:t>1</a:t>
            </a:r>
            <a:r>
              <a:rPr lang="en-US" sz="3200" smtClean="0">
                <a:ea typeface="Lucida Sans Unicode" pitchFamily="34" charset="0"/>
                <a:cs typeface="Lucida Sans Unicode" pitchFamily="34" charset="0"/>
                <a:sym typeface="Symbol" pitchFamily="18" charset="2"/>
              </a:rPr>
              <a:t>=ctr</a:t>
            </a:r>
            <a:r>
              <a:rPr lang="en-US" sz="3200" baseline="-25000" smtClean="0">
                <a:ea typeface="Lucida Sans Unicode" pitchFamily="34" charset="0"/>
                <a:cs typeface="Lucida Sans Unicode" pitchFamily="34" charset="0"/>
                <a:sym typeface="Symbol" pitchFamily="18" charset="2"/>
              </a:rPr>
              <a:t>0</a:t>
            </a:r>
            <a:r>
              <a:rPr lang="en-US" sz="3200" smtClean="0">
                <a:ea typeface="Lucida Sans Unicode" pitchFamily="34" charset="0"/>
                <a:cs typeface="Lucida Sans Unicode" pitchFamily="34" charset="0"/>
                <a:sym typeface="Symbol" pitchFamily="18" charset="2"/>
              </a:rPr>
              <a:t>+1</a:t>
            </a:r>
            <a:r>
              <a:rPr lang="he-IL" sz="3200" smtClean="0">
                <a:ea typeface="Lucida Sans Unicode" pitchFamily="34" charset="0"/>
                <a:cs typeface="Lucida Sans Unicode" pitchFamily="34" charset="0"/>
                <a:sym typeface="Symbol" pitchFamily="18" charset="2"/>
              </a:rPr>
              <a:t> </a:t>
            </a:r>
            <a:r>
              <a:rPr lang="en-US" sz="3200" smtClean="0">
                <a:ea typeface="Lucida Sans Unicode" pitchFamily="34" charset="0"/>
                <a:cs typeface="Lucida Sans Unicode" pitchFamily="34" charset="0"/>
                <a:sym typeface="Symbol" pitchFamily="18" charset="2"/>
              </a:rPr>
              <a:t></a:t>
            </a:r>
            <a:r>
              <a:rPr lang="en-US" sz="3200" smtClean="0">
                <a:solidFill>
                  <a:srgbClr val="E60000"/>
                </a:solidFill>
                <a:ea typeface="Lucida Sans Unicode" pitchFamily="34" charset="0"/>
                <a:cs typeface="Lucida Sans Unicode" pitchFamily="34" charset="0"/>
                <a:sym typeface="Symbol" pitchFamily="18" charset="2"/>
              </a:rPr>
              <a:t>y</a:t>
            </a:r>
            <a:r>
              <a:rPr lang="en-US" sz="3200" baseline="-25000" smtClean="0">
                <a:solidFill>
                  <a:srgbClr val="E60000"/>
                </a:solidFill>
                <a:ea typeface="Lucida Sans Unicode" pitchFamily="34" charset="0"/>
                <a:cs typeface="Lucida Sans Unicode" pitchFamily="34" charset="0"/>
                <a:sym typeface="Symbol" pitchFamily="18" charset="2"/>
              </a:rPr>
              <a:t>1</a:t>
            </a:r>
            <a:r>
              <a:rPr lang="en-US" sz="3200" smtClean="0">
                <a:solidFill>
                  <a:srgbClr val="5757FF"/>
                </a:solidFill>
                <a:ea typeface="Lucida Sans Unicode" pitchFamily="34" charset="0"/>
                <a:cs typeface="Lucida Sans Unicode" pitchFamily="34" charset="0"/>
                <a:sym typeface="Symbol" pitchFamily="18" charset="2"/>
              </a:rPr>
              <a:t>=ctr</a:t>
            </a:r>
            <a:r>
              <a:rPr lang="en-US" sz="3200" baseline="-25000" smtClean="0">
                <a:solidFill>
                  <a:srgbClr val="5757FF"/>
                </a:solidFill>
                <a:ea typeface="Lucida Sans Unicode" pitchFamily="34" charset="0"/>
                <a:cs typeface="Lucida Sans Unicode" pitchFamily="34" charset="0"/>
                <a:sym typeface="Symbol" pitchFamily="18" charset="2"/>
              </a:rPr>
              <a:t>1</a:t>
            </a:r>
            <a:r>
              <a:rPr lang="en-US" sz="3200" smtClean="0">
                <a:solidFill>
                  <a:srgbClr val="5757FF"/>
                </a:solidFill>
                <a:ea typeface="Lucida Sans Unicode" pitchFamily="34" charset="0"/>
                <a:cs typeface="Lucida Sans Unicode" pitchFamily="34" charset="0"/>
                <a:sym typeface="Symbol" pitchFamily="18" charset="2"/>
              </a:rPr>
              <a:t> </a:t>
            </a:r>
            <a:r>
              <a:rPr lang="en-US" sz="3200" smtClean="0">
                <a:ea typeface="Lucida Sans Unicode" pitchFamily="34" charset="0"/>
                <a:cs typeface="Lucida Sans Unicode" pitchFamily="34" charset="0"/>
                <a:sym typeface="Symbol" pitchFamily="18" charset="2"/>
              </a:rPr>
              <a:t> </a:t>
            </a:r>
            <a:br>
              <a:rPr lang="en-US" sz="3200" smtClean="0">
                <a:ea typeface="Lucida Sans Unicode" pitchFamily="34" charset="0"/>
                <a:cs typeface="Lucida Sans Unicode" pitchFamily="34" charset="0"/>
                <a:sym typeface="Symbol" pitchFamily="18" charset="2"/>
              </a:rPr>
            </a:br>
            <a:r>
              <a:rPr lang="en-US" sz="3200" smtClean="0">
                <a:sym typeface="Symbol" pitchFamily="18" charset="2"/>
              </a:rPr>
              <a:t></a:t>
            </a:r>
            <a:r>
              <a:rPr lang="en-US" sz="3200" baseline="30000" smtClean="0">
                <a:sym typeface="Symbol" pitchFamily="18" charset="2"/>
              </a:rPr>
              <a:t>+</a:t>
            </a:r>
            <a:r>
              <a:rPr lang="en-US" sz="3200" smtClean="0">
                <a:sym typeface="Symbol" pitchFamily="18" charset="2"/>
              </a:rPr>
              <a:t> =</a:t>
            </a:r>
            <a:r>
              <a:rPr lang="he-IL" sz="3200" smtClean="0">
                <a:ea typeface="Lucida Sans Unicode" pitchFamily="34" charset="0"/>
                <a:cs typeface="Lucida Sans Unicode" pitchFamily="34" charset="0"/>
                <a:sym typeface="Symbol" pitchFamily="18" charset="2"/>
              </a:rPr>
              <a:t> </a:t>
            </a:r>
            <a:r>
              <a:rPr lang="en-US" sz="3200" smtClean="0">
                <a:solidFill>
                  <a:srgbClr val="E60000"/>
                </a:solidFill>
                <a:ea typeface="Lucida Sans Unicode" pitchFamily="34" charset="0"/>
                <a:cs typeface="Lucida Sans Unicode" pitchFamily="34" charset="0"/>
                <a:sym typeface="Symbol" pitchFamily="18" charset="2"/>
              </a:rPr>
              <a:t>x</a:t>
            </a:r>
            <a:r>
              <a:rPr lang="en-US" sz="3200" baseline="-25000" smtClean="0">
                <a:solidFill>
                  <a:srgbClr val="E60000"/>
                </a:solidFill>
                <a:ea typeface="Lucida Sans Unicode" pitchFamily="34" charset="0"/>
                <a:cs typeface="Lucida Sans Unicode" pitchFamily="34" charset="0"/>
                <a:sym typeface="Symbol" pitchFamily="18" charset="2"/>
              </a:rPr>
              <a:t>1</a:t>
            </a:r>
            <a:r>
              <a:rPr lang="en-US" sz="3200" smtClean="0">
                <a:ea typeface="Lucida Sans Unicode" pitchFamily="34" charset="0"/>
                <a:cs typeface="Lucida Sans Unicode" pitchFamily="34" charset="0"/>
                <a:sym typeface="Symbol" pitchFamily="18" charset="2"/>
              </a:rPr>
              <a:t>=</a:t>
            </a:r>
            <a:r>
              <a:rPr lang="en-US" sz="3200" smtClean="0">
                <a:solidFill>
                  <a:schemeClr val="tx1"/>
                </a:solidFill>
                <a:ea typeface="Lucida Sans Unicode" pitchFamily="34" charset="0"/>
                <a:cs typeface="Lucida Sans Unicode" pitchFamily="34" charset="0"/>
                <a:sym typeface="Symbol" pitchFamily="18" charset="2"/>
              </a:rPr>
              <a:t>i</a:t>
            </a:r>
            <a:r>
              <a:rPr lang="en-US" sz="3200" baseline="-25000" smtClean="0">
                <a:solidFill>
                  <a:schemeClr val="tx1"/>
                </a:solidFill>
                <a:ea typeface="Lucida Sans Unicode" pitchFamily="34" charset="0"/>
                <a:cs typeface="Lucida Sans Unicode" pitchFamily="34" charset="0"/>
                <a:sym typeface="Symbol" pitchFamily="18" charset="2"/>
              </a:rPr>
              <a:t>0</a:t>
            </a:r>
            <a:r>
              <a:rPr lang="en-US" sz="3200" smtClean="0">
                <a:solidFill>
                  <a:schemeClr val="tx1"/>
                </a:solidFill>
                <a:ea typeface="Lucida Sans Unicode" pitchFamily="34" charset="0"/>
                <a:cs typeface="Lucida Sans Unicode" pitchFamily="34" charset="0"/>
                <a:sym typeface="Symbol" pitchFamily="18" charset="2"/>
              </a:rPr>
              <a:t> </a:t>
            </a:r>
            <a:r>
              <a:rPr lang="en-US" sz="3200" smtClean="0">
                <a:ea typeface="Lucida Sans Unicode" pitchFamily="34" charset="0"/>
                <a:cs typeface="Lucida Sans Unicode" pitchFamily="34" charset="0"/>
                <a:sym typeface="Symbol" pitchFamily="18" charset="2"/>
              </a:rPr>
              <a:t>-1 </a:t>
            </a:r>
            <a:r>
              <a:rPr lang="en-US" sz="3200" smtClean="0">
                <a:solidFill>
                  <a:srgbClr val="E60000"/>
                </a:solidFill>
                <a:ea typeface="Lucida Sans Unicode" pitchFamily="34" charset="0"/>
                <a:cs typeface="Lucida Sans Unicode" pitchFamily="34" charset="0"/>
                <a:sym typeface="Symbol" pitchFamily="18" charset="2"/>
              </a:rPr>
              <a:t>y</a:t>
            </a:r>
            <a:r>
              <a:rPr lang="en-US" sz="3200" baseline="-25000" smtClean="0">
                <a:solidFill>
                  <a:srgbClr val="E60000"/>
                </a:solidFill>
                <a:ea typeface="Lucida Sans Unicode" pitchFamily="34" charset="0"/>
                <a:cs typeface="Lucida Sans Unicode" pitchFamily="34" charset="0"/>
                <a:sym typeface="Symbol" pitchFamily="18" charset="2"/>
              </a:rPr>
              <a:t>1</a:t>
            </a:r>
            <a:r>
              <a:rPr lang="en-US" sz="3200" smtClean="0">
                <a:ea typeface="Lucida Sans Unicode" pitchFamily="34" charset="0"/>
                <a:cs typeface="Lucida Sans Unicode" pitchFamily="34" charset="0"/>
                <a:sym typeface="Symbol" pitchFamily="18" charset="2"/>
              </a:rPr>
              <a:t>i</a:t>
            </a:r>
            <a:r>
              <a:rPr lang="en-US" sz="3200" baseline="-25000" smtClean="0">
                <a:ea typeface="Lucida Sans Unicode" pitchFamily="34" charset="0"/>
                <a:cs typeface="Lucida Sans Unicode" pitchFamily="34" charset="0"/>
                <a:sym typeface="Symbol" pitchFamily="18" charset="2"/>
              </a:rPr>
              <a:t>0</a:t>
            </a:r>
          </a:p>
          <a:p>
            <a:pPr marL="914400" lvl="1" indent="-457200" eaLnBrk="1" hangingPunct="1"/>
            <a:r>
              <a:rPr lang="en-US" sz="2800" smtClean="0">
                <a:ea typeface="Lucida Sans Unicode" pitchFamily="34" charset="0"/>
                <a:cs typeface="Lucida Sans Unicode" pitchFamily="34" charset="0"/>
                <a:sym typeface="Symbol" pitchFamily="18" charset="2"/>
              </a:rPr>
              <a:t>y</a:t>
            </a:r>
            <a:r>
              <a:rPr lang="en-US" sz="2800" baseline="-25000" smtClean="0">
                <a:ea typeface="Lucida Sans Unicode" pitchFamily="34" charset="0"/>
                <a:cs typeface="Lucida Sans Unicode" pitchFamily="34" charset="0"/>
                <a:sym typeface="Symbol" pitchFamily="18" charset="2"/>
              </a:rPr>
              <a:t>1 </a:t>
            </a:r>
            <a:r>
              <a:rPr lang="en-US" sz="2800" smtClean="0">
                <a:ea typeface="Lucida Sans Unicode" pitchFamily="34" charset="0"/>
                <a:cs typeface="Lucida Sans Unicode" pitchFamily="34" charset="0"/>
                <a:sym typeface="Symbol" pitchFamily="18" charset="2"/>
              </a:rPr>
              <a:t>= x</a:t>
            </a:r>
            <a:r>
              <a:rPr lang="en-US" sz="2800" baseline="-25000" smtClean="0">
                <a:ea typeface="Lucida Sans Unicode" pitchFamily="34" charset="0"/>
                <a:cs typeface="Lucida Sans Unicode" pitchFamily="34" charset="0"/>
                <a:sym typeface="Symbol" pitchFamily="18" charset="2"/>
              </a:rPr>
              <a:t>1</a:t>
            </a:r>
            <a:r>
              <a:rPr lang="en-US" sz="2800" smtClean="0">
                <a:ea typeface="Lucida Sans Unicode" pitchFamily="34" charset="0"/>
                <a:cs typeface="Lucida Sans Unicode" pitchFamily="34" charset="0"/>
                <a:sym typeface="Symbol" pitchFamily="18" charset="2"/>
              </a:rPr>
              <a:t> + 1</a:t>
            </a:r>
          </a:p>
          <a:p>
            <a:pPr marL="533400" indent="-533400" eaLnBrk="1" hangingPunct="1"/>
            <a:endParaRPr lang="en-US" sz="3200" smtClean="0">
              <a:ea typeface="Lucida Sans Unicode" pitchFamily="34" charset="0"/>
              <a:cs typeface="Lucida Sans Unicode" pitchFamily="34" charset="0"/>
              <a:sym typeface="Symbol" pitchFamily="18" charset="2"/>
            </a:endParaRPr>
          </a:p>
          <a:p>
            <a:pPr marL="533400" indent="-533400" eaLnBrk="1" hangingPunct="1"/>
            <a:endParaRPr lang="en-US" sz="3200" smtClean="0">
              <a:ea typeface="Lucida Sans Unicode" pitchFamily="34" charset="0"/>
              <a:cs typeface="Lucida Sans Unicode" pitchFamily="34" charset="0"/>
              <a:sym typeface="Symbol" pitchFamily="18"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3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31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3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28638" y="649288"/>
            <a:ext cx="8229600" cy="911225"/>
          </a:xfrm>
        </p:spPr>
        <p:txBody>
          <a:bodyPr/>
          <a:lstStyle/>
          <a:p>
            <a:pPr eaLnBrk="1" hangingPunct="1"/>
            <a:r>
              <a:rPr lang="en-US" sz="3600" smtClean="0"/>
              <a:t>Craig’s Interpolation Theorem </a:t>
            </a:r>
            <a:r>
              <a:rPr lang="en-US" sz="1800" smtClean="0"/>
              <a:t>[Craig ’57]</a:t>
            </a:r>
          </a:p>
        </p:txBody>
      </p:sp>
      <p:sp>
        <p:nvSpPr>
          <p:cNvPr id="46083" name="Text Box 3"/>
          <p:cNvSpPr txBox="1">
            <a:spLocks noChangeArrowheads="1"/>
          </p:cNvSpPr>
          <p:nvPr/>
        </p:nvSpPr>
        <p:spPr bwMode="auto">
          <a:xfrm>
            <a:off x="3727450" y="3124200"/>
            <a:ext cx="1531938" cy="250825"/>
          </a:xfrm>
          <a:prstGeom prst="rect">
            <a:avLst/>
          </a:prstGeom>
          <a:noFill/>
          <a:ln w="9525">
            <a:noFill/>
            <a:miter lim="800000"/>
            <a:headEnd/>
            <a:tailEnd/>
          </a:ln>
        </p:spPr>
        <p:txBody>
          <a:bodyPr lIns="0" rIns="0">
            <a:spAutoFit/>
          </a:bodyPr>
          <a:lstStyle/>
          <a:p>
            <a:pPr lvl="1" algn="r" eaLnBrk="0" hangingPunct="0">
              <a:lnSpc>
                <a:spcPct val="65000"/>
              </a:lnSpc>
              <a:spcBef>
                <a:spcPct val="50000"/>
              </a:spcBef>
            </a:pPr>
            <a:endParaRPr kumimoji="1" lang="en-US" sz="1600">
              <a:latin typeface="Arial" charset="0"/>
              <a:sym typeface="Wingdings" pitchFamily="2" charset="2"/>
            </a:endParaRPr>
          </a:p>
        </p:txBody>
      </p:sp>
      <p:sp>
        <p:nvSpPr>
          <p:cNvPr id="46084" name="Rectangle 4"/>
          <p:cNvSpPr>
            <a:spLocks noGrp="1" noChangeArrowheads="1"/>
          </p:cNvSpPr>
          <p:nvPr>
            <p:ph type="body" sz="half" idx="1"/>
          </p:nvPr>
        </p:nvSpPr>
        <p:spPr>
          <a:xfrm>
            <a:off x="171450" y="1749425"/>
            <a:ext cx="9113838" cy="5108575"/>
          </a:xfrm>
        </p:spPr>
        <p:txBody>
          <a:bodyPr/>
          <a:lstStyle/>
          <a:p>
            <a:pPr marL="457200" indent="-457200" eaLnBrk="1" hangingPunct="1">
              <a:buFontTx/>
              <a:buNone/>
            </a:pPr>
            <a:r>
              <a:rPr lang="en-US" smtClean="0"/>
              <a:t>Given formulas </a:t>
            </a:r>
            <a:r>
              <a:rPr lang="en-US" smtClean="0">
                <a:sym typeface="Symbol" pitchFamily="18" charset="2"/>
              </a:rPr>
              <a:t></a:t>
            </a:r>
            <a:r>
              <a:rPr lang="en-US" baseline="30000" smtClean="0">
                <a:sym typeface="Symbol" pitchFamily="18" charset="2"/>
              </a:rPr>
              <a:t>-</a:t>
            </a:r>
            <a:r>
              <a:rPr lang="en-US" smtClean="0"/>
              <a:t> , </a:t>
            </a:r>
            <a:r>
              <a:rPr lang="en-US" smtClean="0">
                <a:sym typeface="Symbol" pitchFamily="18" charset="2"/>
              </a:rPr>
              <a:t></a:t>
            </a:r>
            <a:r>
              <a:rPr lang="en-US" baseline="30000" smtClean="0">
                <a:sym typeface="Symbol" pitchFamily="18" charset="2"/>
              </a:rPr>
              <a:t>+</a:t>
            </a:r>
            <a:r>
              <a:rPr lang="en-US" smtClean="0"/>
              <a:t> s.t. </a:t>
            </a:r>
            <a:r>
              <a:rPr lang="en-US" smtClean="0">
                <a:sym typeface="Symbol" pitchFamily="18" charset="2"/>
              </a:rPr>
              <a:t></a:t>
            </a:r>
            <a:r>
              <a:rPr lang="en-US" baseline="30000" smtClean="0">
                <a:sym typeface="Symbol" pitchFamily="18" charset="2"/>
              </a:rPr>
              <a:t>-</a:t>
            </a:r>
            <a:r>
              <a:rPr lang="en-US" smtClean="0">
                <a:latin typeface="cmsy10" pitchFamily="34" charset="0"/>
                <a:sym typeface="Symbol" pitchFamily="18" charset="2"/>
              </a:rPr>
              <a:t></a:t>
            </a:r>
            <a:r>
              <a:rPr lang="en-US" smtClean="0">
                <a:latin typeface="cmsy10" pitchFamily="34" charset="0"/>
              </a:rPr>
              <a:t> </a:t>
            </a:r>
            <a:r>
              <a:rPr lang="en-US" smtClean="0">
                <a:sym typeface="Symbol" pitchFamily="18" charset="2"/>
              </a:rPr>
              <a:t></a:t>
            </a:r>
            <a:r>
              <a:rPr lang="en-US" baseline="30000" smtClean="0">
                <a:sym typeface="Symbol" pitchFamily="18" charset="2"/>
              </a:rPr>
              <a:t>+</a:t>
            </a:r>
            <a:r>
              <a:rPr lang="en-US" smtClean="0"/>
              <a:t> is </a:t>
            </a:r>
            <a:r>
              <a:rPr lang="en-US" b="1" i="1" smtClean="0">
                <a:solidFill>
                  <a:srgbClr val="BA00BA"/>
                </a:solidFill>
              </a:rPr>
              <a:t>unsatisfiable</a:t>
            </a:r>
            <a:r>
              <a:rPr lang="en-US" smtClean="0"/>
              <a:t>  </a:t>
            </a:r>
            <a:endParaRPr lang="en-US" smtClean="0">
              <a:solidFill>
                <a:srgbClr val="F01237"/>
              </a:solidFill>
              <a:latin typeface="cmsy10" pitchFamily="34" charset="0"/>
            </a:endParaRPr>
          </a:p>
          <a:p>
            <a:pPr marL="838200" lvl="1" indent="-381000" eaLnBrk="1" hangingPunct="1">
              <a:buFontTx/>
              <a:buNone/>
            </a:pPr>
            <a:endParaRPr lang="en-US" sz="600" smtClean="0"/>
          </a:p>
          <a:p>
            <a:pPr marL="457200" indent="-457200" eaLnBrk="1" hangingPunct="1">
              <a:buFontTx/>
              <a:buNone/>
            </a:pPr>
            <a:r>
              <a:rPr lang="en-US" smtClean="0"/>
              <a:t>There exists an </a:t>
            </a:r>
            <a:r>
              <a:rPr lang="en-US" b="1" i="1" smtClean="0">
                <a:solidFill>
                  <a:srgbClr val="BA00BA"/>
                </a:solidFill>
              </a:rPr>
              <a:t>Interpolant</a:t>
            </a:r>
            <a:r>
              <a:rPr lang="en-US" smtClean="0"/>
              <a:t>  </a:t>
            </a:r>
            <a:r>
              <a:rPr lang="en-US" smtClean="0">
                <a:sym typeface="Symbol" pitchFamily="18" charset="2"/>
              </a:rPr>
              <a:t></a:t>
            </a:r>
            <a:r>
              <a:rPr lang="en-US" smtClean="0"/>
              <a:t> for  </a:t>
            </a:r>
            <a:r>
              <a:rPr lang="en-US" b="1" smtClean="0">
                <a:sym typeface="Symbol" pitchFamily="18" charset="2"/>
              </a:rPr>
              <a:t></a:t>
            </a:r>
            <a:r>
              <a:rPr lang="en-US" b="1" baseline="30000" smtClean="0">
                <a:sym typeface="Symbol" pitchFamily="18" charset="2"/>
              </a:rPr>
              <a:t>-</a:t>
            </a:r>
            <a:r>
              <a:rPr lang="en-US" b="1" smtClean="0"/>
              <a:t> , </a:t>
            </a:r>
            <a:r>
              <a:rPr lang="en-US" b="1" smtClean="0">
                <a:sym typeface="Symbol" pitchFamily="18" charset="2"/>
              </a:rPr>
              <a:t></a:t>
            </a:r>
            <a:r>
              <a:rPr lang="en-US" b="1" baseline="30000" smtClean="0">
                <a:sym typeface="Symbol" pitchFamily="18" charset="2"/>
              </a:rPr>
              <a:t>+</a:t>
            </a:r>
            <a:r>
              <a:rPr lang="en-US" baseline="30000" smtClean="0">
                <a:sym typeface="Symbol" pitchFamily="18" charset="2"/>
              </a:rPr>
              <a:t> </a:t>
            </a:r>
            <a:r>
              <a:rPr lang="en-US" smtClean="0"/>
              <a:t>, </a:t>
            </a:r>
            <a:r>
              <a:rPr lang="en-US" sz="3200" smtClean="0"/>
              <a:t>s.t.</a:t>
            </a:r>
          </a:p>
          <a:p>
            <a:pPr marL="838200" lvl="1" indent="-381000" eaLnBrk="1" hangingPunct="1">
              <a:buFontTx/>
              <a:buAutoNum type="arabicPeriod"/>
            </a:pPr>
            <a:r>
              <a:rPr lang="en-US" sz="2800" smtClean="0"/>
              <a:t> </a:t>
            </a:r>
            <a:r>
              <a:rPr lang="en-US" sz="3200" smtClean="0">
                <a:sym typeface="Symbol" pitchFamily="18" charset="2"/>
              </a:rPr>
              <a:t></a:t>
            </a:r>
            <a:r>
              <a:rPr lang="en-US" sz="3200" baseline="30000" smtClean="0">
                <a:sym typeface="Symbol" pitchFamily="18" charset="2"/>
              </a:rPr>
              <a:t>-</a:t>
            </a:r>
            <a:r>
              <a:rPr lang="en-US" sz="2800" smtClean="0"/>
              <a:t>  </a:t>
            </a:r>
            <a:r>
              <a:rPr lang="en-US" sz="2800" b="1" i="1" smtClean="0">
                <a:solidFill>
                  <a:srgbClr val="BA00BA"/>
                </a:solidFill>
              </a:rPr>
              <a:t>implies</a:t>
            </a:r>
            <a:r>
              <a:rPr lang="en-US" sz="2800" b="1" i="1" smtClean="0">
                <a:solidFill>
                  <a:srgbClr val="9595FF"/>
                </a:solidFill>
              </a:rPr>
              <a:t> </a:t>
            </a:r>
            <a:r>
              <a:rPr lang="en-US" sz="2800" smtClean="0"/>
              <a:t> </a:t>
            </a:r>
            <a:r>
              <a:rPr lang="en-US" sz="2800" b="1" smtClean="0">
                <a:sym typeface="Symbol" pitchFamily="18" charset="2"/>
              </a:rPr>
              <a:t></a:t>
            </a:r>
            <a:endParaRPr lang="en-US" sz="2800" smtClean="0"/>
          </a:p>
          <a:p>
            <a:pPr marL="838200" lvl="1" indent="-381000" eaLnBrk="1" hangingPunct="1">
              <a:buFontTx/>
              <a:buAutoNum type="arabicPeriod"/>
            </a:pPr>
            <a:r>
              <a:rPr lang="en-US" sz="2800" smtClean="0"/>
              <a:t> </a:t>
            </a:r>
            <a:r>
              <a:rPr lang="en-US" sz="2800" b="1" smtClean="0">
                <a:sym typeface="Symbol" pitchFamily="18" charset="2"/>
              </a:rPr>
              <a:t></a:t>
            </a:r>
            <a:r>
              <a:rPr lang="en-US" sz="2800" smtClean="0"/>
              <a:t> has only symbols </a:t>
            </a:r>
            <a:r>
              <a:rPr lang="en-US" sz="2800" b="1" i="1" smtClean="0">
                <a:solidFill>
                  <a:srgbClr val="BA00BA"/>
                </a:solidFill>
              </a:rPr>
              <a:t>common</a:t>
            </a:r>
            <a:r>
              <a:rPr lang="en-US" sz="2800" smtClean="0"/>
              <a:t>  to </a:t>
            </a:r>
            <a:r>
              <a:rPr lang="en-US" sz="3200" smtClean="0">
                <a:sym typeface="Symbol" pitchFamily="18" charset="2"/>
              </a:rPr>
              <a:t></a:t>
            </a:r>
            <a:r>
              <a:rPr lang="en-US" sz="3200" baseline="30000" smtClean="0">
                <a:sym typeface="Symbol" pitchFamily="18" charset="2"/>
              </a:rPr>
              <a:t>-</a:t>
            </a:r>
            <a:r>
              <a:rPr lang="en-US" sz="3200" smtClean="0"/>
              <a:t>, </a:t>
            </a:r>
            <a:r>
              <a:rPr lang="en-US" sz="3200" smtClean="0">
                <a:sym typeface="Symbol" pitchFamily="18" charset="2"/>
              </a:rPr>
              <a:t></a:t>
            </a:r>
            <a:r>
              <a:rPr lang="en-US" sz="3200" baseline="30000" smtClean="0">
                <a:sym typeface="Symbol" pitchFamily="18" charset="2"/>
              </a:rPr>
              <a:t>+</a:t>
            </a:r>
            <a:r>
              <a:rPr lang="en-US" sz="2800" smtClean="0"/>
              <a:t>  </a:t>
            </a:r>
            <a:endParaRPr lang="en-US" sz="2800" smtClean="0">
              <a:sym typeface="Symbol" pitchFamily="18" charset="2"/>
            </a:endParaRPr>
          </a:p>
          <a:p>
            <a:pPr marL="838200" lvl="1" indent="-381000" eaLnBrk="1" hangingPunct="1">
              <a:buFontTx/>
              <a:buAutoNum type="arabicPeriod"/>
            </a:pPr>
            <a:r>
              <a:rPr lang="en-US" sz="2800" smtClean="0"/>
              <a:t> </a:t>
            </a:r>
            <a:r>
              <a:rPr lang="en-US" sz="2800" b="1" smtClean="0">
                <a:sym typeface="Symbol" pitchFamily="18" charset="2"/>
              </a:rPr>
              <a:t></a:t>
            </a:r>
            <a:r>
              <a:rPr lang="en-US" sz="2800" smtClean="0"/>
              <a:t> </a:t>
            </a:r>
            <a:r>
              <a:rPr lang="en-US" sz="2800" b="1" i="1" smtClean="0">
                <a:latin typeface="cmsy10" pitchFamily="34" charset="0"/>
                <a:sym typeface="Symbol" pitchFamily="18" charset="2"/>
              </a:rPr>
              <a:t></a:t>
            </a:r>
            <a:r>
              <a:rPr lang="en-US" sz="2800" smtClean="0"/>
              <a:t> </a:t>
            </a:r>
            <a:r>
              <a:rPr lang="en-US" sz="2800" smtClean="0">
                <a:sym typeface="Symbol" pitchFamily="18" charset="2"/>
              </a:rPr>
              <a:t></a:t>
            </a:r>
            <a:r>
              <a:rPr lang="en-US" sz="2800" baseline="30000" smtClean="0">
                <a:sym typeface="Symbol" pitchFamily="18" charset="2"/>
              </a:rPr>
              <a:t>+</a:t>
            </a:r>
            <a:r>
              <a:rPr lang="en-US" sz="2800" smtClean="0"/>
              <a:t>  is  </a:t>
            </a:r>
            <a:r>
              <a:rPr lang="en-US" sz="2800" b="1" i="1" smtClean="0">
                <a:solidFill>
                  <a:srgbClr val="BA00BA"/>
                </a:solidFill>
              </a:rPr>
              <a:t>unsatisfiable</a:t>
            </a:r>
          </a:p>
          <a:p>
            <a:pPr marL="838200" lvl="1" indent="-381000" eaLnBrk="1" hangingPunct="1">
              <a:buFontTx/>
              <a:buAutoNum type="arabicPeriod"/>
            </a:pPr>
            <a:endParaRPr lang="en-US" sz="600" b="1" i="1" smtClean="0">
              <a:solidFill>
                <a:srgbClr val="9595FF"/>
              </a:solidFill>
            </a:endParaRPr>
          </a:p>
          <a:p>
            <a:pPr marL="838200" lvl="1" indent="-381000" eaLnBrk="1" hangingPunct="1">
              <a:buFontTx/>
              <a:buNone/>
            </a:pPr>
            <a:endParaRPr lang="en-US" sz="600" smtClean="0"/>
          </a:p>
          <a:p>
            <a:pPr marL="457200" indent="-457200" eaLnBrk="1" hangingPunct="1">
              <a:buFontTx/>
              <a:buNone/>
            </a:pPr>
            <a:r>
              <a:rPr lang="en-US" smtClean="0"/>
              <a:t> </a:t>
            </a:r>
            <a:r>
              <a:rPr lang="en-US" b="1" smtClean="0">
                <a:sym typeface="Symbol" pitchFamily="18" charset="2"/>
              </a:rPr>
              <a:t></a:t>
            </a:r>
            <a:r>
              <a:rPr lang="en-US" smtClean="0"/>
              <a:t> computable from </a:t>
            </a:r>
            <a:r>
              <a:rPr lang="en-US" b="1" i="1" smtClean="0">
                <a:solidFill>
                  <a:srgbClr val="BA00BA"/>
                </a:solidFill>
              </a:rPr>
              <a:t>Proof of Unsat.</a:t>
            </a:r>
            <a:r>
              <a:rPr lang="en-US" smtClean="0"/>
              <a:t> of </a:t>
            </a:r>
            <a:r>
              <a:rPr lang="en-US" b="1" smtClean="0">
                <a:sym typeface="Symbol" pitchFamily="18" charset="2"/>
              </a:rPr>
              <a:t></a:t>
            </a:r>
            <a:r>
              <a:rPr lang="en-US" b="1" baseline="30000" smtClean="0">
                <a:sym typeface="Symbol" pitchFamily="18" charset="2"/>
              </a:rPr>
              <a:t>- </a:t>
            </a:r>
            <a:r>
              <a:rPr lang="en-US" b="1" i="1" smtClean="0">
                <a:latin typeface="cmsy10" pitchFamily="34" charset="0"/>
                <a:sym typeface="Symbol" pitchFamily="18" charset="2"/>
              </a:rPr>
              <a:t></a:t>
            </a:r>
            <a:r>
              <a:rPr lang="en-US" b="1" smtClean="0"/>
              <a:t> </a:t>
            </a:r>
            <a:r>
              <a:rPr lang="en-US" b="1" smtClean="0">
                <a:sym typeface="Symbol" pitchFamily="18" charset="2"/>
              </a:rPr>
              <a:t></a:t>
            </a:r>
            <a:r>
              <a:rPr lang="en-US" b="1" baseline="30000" smtClean="0">
                <a:sym typeface="Symbol" pitchFamily="18" charset="2"/>
              </a:rPr>
              <a:t>+</a:t>
            </a:r>
            <a:endParaRPr lang="en-US" sz="3200" smtClean="0"/>
          </a:p>
          <a:p>
            <a:pPr marL="838200" lvl="1" indent="-381000" eaLnBrk="1" hangingPunct="1">
              <a:buFontTx/>
              <a:buNone/>
            </a:pPr>
            <a:r>
              <a:rPr lang="en-US" sz="2000" smtClean="0"/>
              <a:t>		 </a:t>
            </a:r>
            <a:r>
              <a:rPr lang="en-US" sz="1600" smtClean="0"/>
              <a:t>[Krajicek ’97] [Pudlak ’97]</a:t>
            </a:r>
            <a:r>
              <a:rPr lang="en-US" sz="2000" smtClean="0"/>
              <a:t> 	    </a:t>
            </a:r>
          </a:p>
          <a:p>
            <a:pPr marL="838200" lvl="1" indent="-381000" eaLnBrk="1" hangingPunct="1">
              <a:buFontTx/>
              <a:buNone/>
            </a:pPr>
            <a:r>
              <a:rPr lang="en-US" sz="1600" smtClean="0"/>
              <a:t>	   (boolean) SAT-based Model Checking [McMillan ’03]	</a:t>
            </a:r>
          </a:p>
          <a:p>
            <a:pPr marL="838200" lvl="1" indent="-381000" eaLnBrk="1" hangingPunct="1">
              <a:buFontTx/>
              <a:buNone/>
            </a:pPr>
            <a:r>
              <a:rPr lang="en-US" sz="1600" smtClean="0"/>
              <a:t>		</a:t>
            </a:r>
          </a:p>
        </p:txBody>
      </p:sp>
      <p:sp>
        <p:nvSpPr>
          <p:cNvPr id="46085" name="Rectangle 5"/>
          <p:cNvSpPr>
            <a:spLocks noChangeArrowheads="1"/>
          </p:cNvSpPr>
          <p:nvPr/>
        </p:nvSpPr>
        <p:spPr bwMode="auto">
          <a:xfrm>
            <a:off x="146050" y="1658938"/>
            <a:ext cx="8723313" cy="3111500"/>
          </a:xfrm>
          <a:prstGeom prst="rect">
            <a:avLst/>
          </a:prstGeom>
          <a:noFill/>
          <a:ln w="19050">
            <a:solidFill>
              <a:schemeClr val="accent2"/>
            </a:solid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7"/>
          <p:cNvSpPr>
            <a:spLocks noChangeArrowheads="1"/>
          </p:cNvSpPr>
          <p:nvPr/>
        </p:nvSpPr>
        <p:spPr bwMode="auto">
          <a:xfrm>
            <a:off x="180975" y="1939925"/>
            <a:ext cx="5559425" cy="2295525"/>
          </a:xfrm>
          <a:prstGeom prst="rect">
            <a:avLst/>
          </a:prstGeom>
          <a:solidFill>
            <a:schemeClr val="bg1">
              <a:alpha val="47842"/>
            </a:schemeClr>
          </a:solidFill>
          <a:ln w="28575" algn="ctr">
            <a:noFill/>
            <a:miter lim="800000"/>
            <a:headEnd/>
            <a:tailEnd/>
          </a:ln>
        </p:spPr>
        <p:txBody>
          <a:bodyPr wrap="none" anchor="ctr"/>
          <a:lstStyle/>
          <a:p>
            <a:endParaRPr lang="en-US"/>
          </a:p>
        </p:txBody>
      </p:sp>
      <p:sp>
        <p:nvSpPr>
          <p:cNvPr id="47107" name="Rectangle 2"/>
          <p:cNvSpPr>
            <a:spLocks noChangeArrowheads="1"/>
          </p:cNvSpPr>
          <p:nvPr/>
        </p:nvSpPr>
        <p:spPr bwMode="auto">
          <a:xfrm>
            <a:off x="125413" y="1993900"/>
            <a:ext cx="5451475" cy="2470150"/>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199683" name="Rectangle 3"/>
          <p:cNvSpPr>
            <a:spLocks noGrp="1" noChangeArrowheads="1"/>
          </p:cNvSpPr>
          <p:nvPr>
            <p:ph type="title"/>
          </p:nvPr>
        </p:nvSpPr>
        <p:spPr/>
        <p:txBody>
          <a:bodyPr/>
          <a:lstStyle/>
          <a:p>
            <a:pPr eaLnBrk="1" hangingPunct="1"/>
            <a:r>
              <a:rPr lang="en-US" smtClean="0"/>
              <a:t>Interpolant = Predicate !</a:t>
            </a:r>
          </a:p>
        </p:txBody>
      </p:sp>
      <p:sp>
        <p:nvSpPr>
          <p:cNvPr id="199684" name="Rectangle 4"/>
          <p:cNvSpPr>
            <a:spLocks noChangeArrowheads="1"/>
          </p:cNvSpPr>
          <p:nvPr/>
        </p:nvSpPr>
        <p:spPr bwMode="auto">
          <a:xfrm>
            <a:off x="80963" y="5062538"/>
            <a:ext cx="4546600" cy="1403350"/>
          </a:xfrm>
          <a:prstGeom prst="rect">
            <a:avLst/>
          </a:prstGeom>
          <a:noFill/>
          <a:ln w="9525" algn="ctr">
            <a:noFill/>
            <a:miter lim="800000"/>
            <a:headEnd/>
            <a:tailEnd/>
          </a:ln>
        </p:spPr>
        <p:txBody>
          <a:bodyPr wrap="none"/>
          <a:lstStyle/>
          <a:p>
            <a:pPr marL="457200" indent="-457200"/>
            <a:r>
              <a:rPr lang="en-US" sz="1600">
                <a:solidFill>
                  <a:schemeClr val="accent2"/>
                </a:solidFill>
                <a:latin typeface="Lucida Sans Unicode" pitchFamily="34" charset="0"/>
              </a:rPr>
              <a:t>1.  Predicate  </a:t>
            </a:r>
            <a:r>
              <a:rPr lang="en-US" sz="1600" b="1" i="1">
                <a:solidFill>
                  <a:srgbClr val="BA00BA"/>
                </a:solidFill>
                <a:latin typeface="Lucida Sans Unicode" pitchFamily="34" charset="0"/>
              </a:rPr>
              <a:t>implied</a:t>
            </a:r>
            <a:r>
              <a:rPr lang="en-US" sz="1600">
                <a:solidFill>
                  <a:schemeClr val="accent2"/>
                </a:solidFill>
                <a:latin typeface="Lucida Sans Unicode" pitchFamily="34" charset="0"/>
              </a:rPr>
              <a:t>  by trace </a:t>
            </a:r>
            <a:r>
              <a:rPr lang="en-US" sz="1600" b="1" i="1">
                <a:solidFill>
                  <a:srgbClr val="BA00BA"/>
                </a:solidFill>
                <a:latin typeface="Lucida Sans Unicode" pitchFamily="34" charset="0"/>
              </a:rPr>
              <a:t>prefix</a:t>
            </a:r>
          </a:p>
          <a:p>
            <a:pPr marL="457200" indent="-457200"/>
            <a:endParaRPr lang="en-US" sz="1600">
              <a:solidFill>
                <a:schemeClr val="accent2"/>
              </a:solidFill>
              <a:latin typeface="Lucida Sans Unicode" pitchFamily="34" charset="0"/>
            </a:endParaRPr>
          </a:p>
          <a:p>
            <a:pPr marL="457200" indent="-457200"/>
            <a:r>
              <a:rPr lang="en-US" sz="1600">
                <a:solidFill>
                  <a:schemeClr val="accent2"/>
                </a:solidFill>
                <a:latin typeface="Lucida Sans Unicode" pitchFamily="34" charset="0"/>
              </a:rPr>
              <a:t>2.  Predicate on </a:t>
            </a:r>
            <a:r>
              <a:rPr lang="en-US" sz="1600" b="1" i="1">
                <a:solidFill>
                  <a:srgbClr val="BA00BA"/>
                </a:solidFill>
                <a:latin typeface="Lucida Sans Unicode" pitchFamily="34" charset="0"/>
              </a:rPr>
              <a:t>common</a:t>
            </a:r>
            <a:r>
              <a:rPr lang="en-US" sz="1600" b="1" i="1">
                <a:solidFill>
                  <a:srgbClr val="6F6FFF"/>
                </a:solidFill>
                <a:latin typeface="Lucida Sans Unicode" pitchFamily="34" charset="0"/>
              </a:rPr>
              <a:t> </a:t>
            </a:r>
            <a:r>
              <a:rPr lang="en-US" sz="1600">
                <a:solidFill>
                  <a:schemeClr val="accent2"/>
                </a:solidFill>
                <a:latin typeface="Lucida Sans Unicode" pitchFamily="34" charset="0"/>
              </a:rPr>
              <a:t> variables</a:t>
            </a:r>
          </a:p>
          <a:p>
            <a:pPr marL="457200" indent="-457200"/>
            <a:r>
              <a:rPr lang="en-US" sz="1600">
                <a:solidFill>
                  <a:schemeClr val="accent2"/>
                </a:solidFill>
                <a:latin typeface="Lucida Sans Unicode" pitchFamily="34" charset="0"/>
              </a:rPr>
              <a:t>		common = </a:t>
            </a:r>
            <a:r>
              <a:rPr lang="en-US" sz="1600" b="1" i="1">
                <a:solidFill>
                  <a:srgbClr val="CC00CC"/>
                </a:solidFill>
                <a:latin typeface="Lucida Sans Unicode" pitchFamily="34" charset="0"/>
              </a:rPr>
              <a:t>current</a:t>
            </a:r>
            <a:r>
              <a:rPr lang="en-US" sz="1600">
                <a:solidFill>
                  <a:schemeClr val="accent2"/>
                </a:solidFill>
                <a:latin typeface="Lucida Sans Unicode" pitchFamily="34" charset="0"/>
              </a:rPr>
              <a:t> value</a:t>
            </a:r>
          </a:p>
          <a:p>
            <a:pPr marL="457200" indent="-457200"/>
            <a:r>
              <a:rPr lang="en-US" sz="1600">
                <a:solidFill>
                  <a:schemeClr val="accent2"/>
                </a:solidFill>
                <a:latin typeface="Lucida Sans Unicode" pitchFamily="34" charset="0"/>
              </a:rPr>
              <a:t>3.  Predicate &amp; </a:t>
            </a:r>
            <a:r>
              <a:rPr lang="en-US" sz="1600" b="1" i="1">
                <a:solidFill>
                  <a:srgbClr val="BA00BA"/>
                </a:solidFill>
                <a:latin typeface="Lucida Sans Unicode" pitchFamily="34" charset="0"/>
              </a:rPr>
              <a:t>suffix</a:t>
            </a:r>
            <a:r>
              <a:rPr lang="en-US" sz="1600">
                <a:solidFill>
                  <a:schemeClr val="accent2"/>
                </a:solidFill>
                <a:latin typeface="Lucida Sans Unicode" pitchFamily="34" charset="0"/>
              </a:rPr>
              <a:t> yields a </a:t>
            </a:r>
            <a:r>
              <a:rPr lang="en-US" sz="1600" b="1" i="1">
                <a:solidFill>
                  <a:srgbClr val="BA00BA"/>
                </a:solidFill>
                <a:latin typeface="Lucida Sans Unicode" pitchFamily="34" charset="0"/>
              </a:rPr>
              <a:t>contradiction</a:t>
            </a:r>
            <a:endParaRPr lang="en-US" sz="1600">
              <a:solidFill>
                <a:schemeClr val="accent2"/>
              </a:solidFill>
              <a:latin typeface="Lucida Sans Unicode" pitchFamily="34" charset="0"/>
            </a:endParaRPr>
          </a:p>
        </p:txBody>
      </p:sp>
      <p:sp>
        <p:nvSpPr>
          <p:cNvPr id="199685" name="Rectangle 5"/>
          <p:cNvSpPr>
            <a:spLocks noChangeArrowheads="1"/>
          </p:cNvSpPr>
          <p:nvPr/>
        </p:nvSpPr>
        <p:spPr bwMode="auto">
          <a:xfrm>
            <a:off x="55563" y="4543425"/>
            <a:ext cx="1408112" cy="457200"/>
          </a:xfrm>
          <a:prstGeom prst="rect">
            <a:avLst/>
          </a:prstGeom>
          <a:noFill/>
          <a:ln w="9525">
            <a:noFill/>
            <a:miter lim="800000"/>
            <a:headEnd/>
            <a:tailEnd/>
          </a:ln>
        </p:spPr>
        <p:txBody>
          <a:bodyPr wrap="none">
            <a:spAutoFit/>
          </a:bodyPr>
          <a:lstStyle/>
          <a:p>
            <a:r>
              <a:rPr lang="en-US" sz="2400">
                <a:solidFill>
                  <a:schemeClr val="accent2"/>
                </a:solidFill>
                <a:latin typeface="Lucida Sans Unicode" pitchFamily="34" charset="0"/>
              </a:rPr>
              <a:t>Require:</a:t>
            </a:r>
          </a:p>
        </p:txBody>
      </p:sp>
      <p:sp>
        <p:nvSpPr>
          <p:cNvPr id="199686" name="Rectangle 6"/>
          <p:cNvSpPr>
            <a:spLocks noChangeArrowheads="1"/>
          </p:cNvSpPr>
          <p:nvPr/>
        </p:nvSpPr>
        <p:spPr bwMode="auto">
          <a:xfrm>
            <a:off x="5678488" y="2409825"/>
            <a:ext cx="681037"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p>
        </p:txBody>
      </p:sp>
      <p:sp>
        <p:nvSpPr>
          <p:cNvPr id="199687" name="Rectangle 7"/>
          <p:cNvSpPr>
            <a:spLocks noChangeArrowheads="1"/>
          </p:cNvSpPr>
          <p:nvPr/>
        </p:nvSpPr>
        <p:spPr bwMode="auto">
          <a:xfrm>
            <a:off x="5703888" y="3436938"/>
            <a:ext cx="681037"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p>
        </p:txBody>
      </p:sp>
      <p:sp>
        <p:nvSpPr>
          <p:cNvPr id="199688" name="AutoShape 8"/>
          <p:cNvSpPr>
            <a:spLocks noChangeArrowheads="1"/>
          </p:cNvSpPr>
          <p:nvPr/>
        </p:nvSpPr>
        <p:spPr bwMode="auto">
          <a:xfrm>
            <a:off x="6323013" y="3070225"/>
            <a:ext cx="1035050" cy="590550"/>
          </a:xfrm>
          <a:prstGeom prst="rightArrow">
            <a:avLst>
              <a:gd name="adj1" fmla="val 42861"/>
              <a:gd name="adj2" fmla="val 38770"/>
            </a:avLst>
          </a:prstGeom>
          <a:gradFill rotWithShape="1">
            <a:gsLst>
              <a:gs pos="0">
                <a:srgbClr val="ADB2F1"/>
              </a:gs>
              <a:gs pos="100000">
                <a:srgbClr val="797CA8"/>
              </a:gs>
            </a:gsLst>
            <a:lin ang="0" scaled="1"/>
          </a:gradFill>
          <a:ln w="9525">
            <a:noFill/>
            <a:miter lim="800000"/>
            <a:headEnd/>
            <a:tailEnd/>
          </a:ln>
        </p:spPr>
        <p:txBody>
          <a:bodyPr wrap="none" lIns="0" rIns="0" anchor="ctr">
            <a:spAutoFit/>
          </a:bodyPr>
          <a:lstStyle/>
          <a:p>
            <a:pPr algn="ctr"/>
            <a:r>
              <a:rPr lang="en-US" sz="1400" b="1" i="1">
                <a:solidFill>
                  <a:schemeClr val="bg1"/>
                </a:solidFill>
                <a:latin typeface="Lucida Sans Unicode" pitchFamily="34" charset="0"/>
              </a:rPr>
              <a:t>Interpolate</a:t>
            </a:r>
          </a:p>
        </p:txBody>
      </p:sp>
      <p:sp>
        <p:nvSpPr>
          <p:cNvPr id="199689" name="Rectangle 9"/>
          <p:cNvSpPr>
            <a:spLocks noChangeArrowheads="1"/>
          </p:cNvSpPr>
          <p:nvPr/>
        </p:nvSpPr>
        <p:spPr bwMode="auto">
          <a:xfrm>
            <a:off x="7558088" y="3070225"/>
            <a:ext cx="533400"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p>
        </p:txBody>
      </p:sp>
      <p:sp>
        <p:nvSpPr>
          <p:cNvPr id="199690" name="Rectangle 10"/>
          <p:cNvSpPr>
            <a:spLocks noChangeArrowheads="1"/>
          </p:cNvSpPr>
          <p:nvPr/>
        </p:nvSpPr>
        <p:spPr bwMode="auto">
          <a:xfrm>
            <a:off x="4570413" y="4954588"/>
            <a:ext cx="4451350" cy="1508125"/>
          </a:xfrm>
          <a:prstGeom prst="rect">
            <a:avLst/>
          </a:prstGeom>
          <a:noFill/>
          <a:ln w="9525" algn="ctr">
            <a:noFill/>
            <a:miter lim="800000"/>
            <a:headEnd/>
            <a:tailEnd/>
          </a:ln>
        </p:spPr>
        <p:txBody>
          <a:bodyPr wrap="none"/>
          <a:lstStyle/>
          <a:p>
            <a:pPr marL="457200" indent="-457200"/>
            <a:r>
              <a:rPr lang="en-US" sz="1600">
                <a:solidFill>
                  <a:schemeClr val="accent2"/>
                </a:solidFill>
                <a:latin typeface="Lucida Sans Unicode" pitchFamily="34" charset="0"/>
                <a:sym typeface="Symbol" pitchFamily="18" charset="2"/>
              </a:rPr>
              <a:t>1.</a:t>
            </a:r>
            <a:r>
              <a:rPr lang="en-US" sz="2400">
                <a:solidFill>
                  <a:schemeClr val="accent2"/>
                </a:solidFill>
                <a:sym typeface="Symbol" pitchFamily="18" charset="2"/>
              </a:rPr>
              <a:t> </a:t>
            </a:r>
            <a:r>
              <a:rPr lang="en-US" sz="2400" baseline="30000">
                <a:solidFill>
                  <a:schemeClr val="accent2"/>
                </a:solidFill>
                <a:sym typeface="Symbol" pitchFamily="18" charset="2"/>
              </a:rPr>
              <a:t>-</a:t>
            </a:r>
            <a:r>
              <a:rPr lang="en-US" sz="1600">
                <a:solidFill>
                  <a:schemeClr val="accent2"/>
                </a:solidFill>
              </a:rPr>
              <a:t> </a:t>
            </a:r>
            <a:r>
              <a:rPr lang="en-US" sz="1600" b="1" i="1">
                <a:solidFill>
                  <a:srgbClr val="BA00BA"/>
                </a:solidFill>
                <a:latin typeface="Lucida Sans Unicode" pitchFamily="34" charset="0"/>
              </a:rPr>
              <a:t>implies</a:t>
            </a:r>
            <a:r>
              <a:rPr lang="en-US" sz="1600" b="1" i="1">
                <a:solidFill>
                  <a:srgbClr val="9595FF"/>
                </a:solidFill>
              </a:rPr>
              <a:t> </a:t>
            </a:r>
            <a:r>
              <a:rPr lang="en-US" sz="1600">
                <a:solidFill>
                  <a:schemeClr val="accent2"/>
                </a:solidFill>
              </a:rPr>
              <a:t> </a:t>
            </a:r>
            <a:r>
              <a:rPr lang="en-US" sz="2000" b="1">
                <a:solidFill>
                  <a:schemeClr val="accent2"/>
                </a:solidFill>
                <a:sym typeface="Symbol" pitchFamily="18" charset="2"/>
              </a:rPr>
              <a:t></a:t>
            </a:r>
            <a:r>
              <a:rPr lang="en-US"/>
              <a:t> </a:t>
            </a:r>
            <a:endParaRPr lang="en-US" b="1" i="1">
              <a:solidFill>
                <a:srgbClr val="6F6FFF"/>
              </a:solidFill>
              <a:latin typeface="Lucida Sans Unicode" pitchFamily="34" charset="0"/>
            </a:endParaRPr>
          </a:p>
          <a:p>
            <a:pPr marL="457200" indent="-457200">
              <a:buFontTx/>
              <a:buAutoNum type="arabicPeriod"/>
            </a:pPr>
            <a:endParaRPr lang="en-US" sz="900">
              <a:solidFill>
                <a:schemeClr val="accent2"/>
              </a:solidFill>
              <a:latin typeface="Lucida Sans Unicode" pitchFamily="34" charset="0"/>
            </a:endParaRPr>
          </a:p>
          <a:p>
            <a:pPr marL="457200" indent="-457200"/>
            <a:r>
              <a:rPr lang="en-US" sz="1600">
                <a:solidFill>
                  <a:schemeClr val="accent2"/>
                </a:solidFill>
                <a:latin typeface="Lucida Sans Unicode" pitchFamily="34" charset="0"/>
                <a:sym typeface="Symbol" pitchFamily="18" charset="2"/>
              </a:rPr>
              <a:t>2.</a:t>
            </a:r>
            <a:r>
              <a:rPr lang="en-US" sz="2000" b="1">
                <a:solidFill>
                  <a:schemeClr val="accent2"/>
                </a:solidFill>
                <a:sym typeface="Symbol" pitchFamily="18" charset="2"/>
              </a:rPr>
              <a:t>  </a:t>
            </a:r>
            <a:r>
              <a:rPr lang="en-US" sz="1600">
                <a:solidFill>
                  <a:schemeClr val="accent2"/>
                </a:solidFill>
                <a:latin typeface="Lucida Sans Unicode" pitchFamily="34" charset="0"/>
              </a:rPr>
              <a:t>has symbols </a:t>
            </a:r>
            <a:r>
              <a:rPr lang="en-US" sz="1600" b="1" i="1">
                <a:solidFill>
                  <a:srgbClr val="BA00BA"/>
                </a:solidFill>
                <a:latin typeface="Lucida Sans Unicode" pitchFamily="34" charset="0"/>
              </a:rPr>
              <a:t>common</a:t>
            </a:r>
            <a:r>
              <a:rPr lang="en-US" sz="1600">
                <a:solidFill>
                  <a:schemeClr val="accent2"/>
                </a:solidFill>
                <a:latin typeface="Lucida Sans Unicode" pitchFamily="34" charset="0"/>
              </a:rPr>
              <a:t>  to</a:t>
            </a:r>
            <a:r>
              <a:rPr lang="en-US" sz="1600">
                <a:solidFill>
                  <a:schemeClr val="accent2"/>
                </a:solidFill>
              </a:rPr>
              <a:t> </a:t>
            </a:r>
            <a:r>
              <a:rPr lang="en-US" sz="2400">
                <a:solidFill>
                  <a:schemeClr val="accent2"/>
                </a:solidFill>
                <a:sym typeface="Symbol" pitchFamily="18" charset="2"/>
              </a:rPr>
              <a:t></a:t>
            </a:r>
            <a:r>
              <a:rPr lang="en-US" sz="2400" baseline="30000">
                <a:solidFill>
                  <a:schemeClr val="accent2"/>
                </a:solidFill>
                <a:sym typeface="Symbol" pitchFamily="18" charset="2"/>
              </a:rPr>
              <a:t>-</a:t>
            </a:r>
            <a:r>
              <a:rPr lang="en-US" sz="2400">
                <a:solidFill>
                  <a:schemeClr val="accent2"/>
                </a:solidFill>
              </a:rPr>
              <a:t>,</a:t>
            </a:r>
            <a:r>
              <a:rPr lang="en-US" sz="2400">
                <a:solidFill>
                  <a:schemeClr val="accent2"/>
                </a:solidFill>
                <a:sym typeface="Symbol" pitchFamily="18" charset="2"/>
              </a:rPr>
              <a:t></a:t>
            </a:r>
            <a:r>
              <a:rPr lang="en-US" sz="2400" b="1" baseline="30000">
                <a:solidFill>
                  <a:schemeClr val="accent2"/>
                </a:solidFill>
                <a:latin typeface="Lucida Sans Unicode" pitchFamily="34" charset="0"/>
                <a:sym typeface="Symbol" pitchFamily="18" charset="2"/>
              </a:rPr>
              <a:t>+</a:t>
            </a:r>
          </a:p>
          <a:p>
            <a:pPr marL="457200" indent="-457200"/>
            <a:endParaRPr lang="en-US" sz="900" b="1" i="1">
              <a:solidFill>
                <a:srgbClr val="6F6FFF"/>
              </a:solidFill>
              <a:latin typeface="Lucida Sans Unicode" pitchFamily="34" charset="0"/>
            </a:endParaRPr>
          </a:p>
          <a:p>
            <a:pPr marL="457200" indent="-457200"/>
            <a:r>
              <a:rPr lang="en-US" sz="1600">
                <a:solidFill>
                  <a:schemeClr val="accent2"/>
                </a:solidFill>
                <a:latin typeface="Lucida Sans Unicode" pitchFamily="34" charset="0"/>
              </a:rPr>
              <a:t>3.   </a:t>
            </a:r>
            <a:r>
              <a:rPr lang="en-US" sz="2000" b="1">
                <a:solidFill>
                  <a:schemeClr val="accent2"/>
                </a:solidFill>
                <a:latin typeface="Lucida Sans Unicode" pitchFamily="34" charset="0"/>
                <a:sym typeface="Symbol" pitchFamily="18" charset="2"/>
              </a:rPr>
              <a:t></a:t>
            </a:r>
            <a:r>
              <a:rPr lang="en-US" sz="2000">
                <a:solidFill>
                  <a:schemeClr val="accent2"/>
                </a:solidFill>
                <a:latin typeface="Lucida Sans Unicode" pitchFamily="34" charset="0"/>
              </a:rPr>
              <a:t> </a:t>
            </a:r>
            <a:r>
              <a:rPr lang="en-US" sz="2000">
                <a:solidFill>
                  <a:schemeClr val="accent2"/>
                </a:solidFill>
                <a:latin typeface="cmsy10" pitchFamily="34" charset="0"/>
                <a:sym typeface="Symbol" pitchFamily="18" charset="2"/>
              </a:rPr>
              <a:t></a:t>
            </a:r>
            <a:r>
              <a:rPr lang="en-US" sz="2000">
                <a:solidFill>
                  <a:schemeClr val="accent2"/>
                </a:solidFill>
                <a:latin typeface="Lucida Sans Unicode" pitchFamily="34" charset="0"/>
              </a:rPr>
              <a:t> </a:t>
            </a:r>
            <a:r>
              <a:rPr lang="en-US" sz="2400">
                <a:solidFill>
                  <a:schemeClr val="accent2"/>
                </a:solidFill>
                <a:latin typeface="Lucida Sans Unicode" pitchFamily="34" charset="0"/>
                <a:sym typeface="Symbol" pitchFamily="18" charset="2"/>
              </a:rPr>
              <a:t></a:t>
            </a:r>
            <a:r>
              <a:rPr lang="en-US" sz="2400" b="1" baseline="30000">
                <a:solidFill>
                  <a:schemeClr val="accent2"/>
                </a:solidFill>
                <a:latin typeface="Lucida Sans Unicode" pitchFamily="34" charset="0"/>
                <a:sym typeface="Symbol" pitchFamily="18" charset="2"/>
              </a:rPr>
              <a:t>+</a:t>
            </a:r>
            <a:r>
              <a:rPr lang="en-US" sz="1600">
                <a:solidFill>
                  <a:schemeClr val="accent2"/>
                </a:solidFill>
                <a:latin typeface="Lucida Sans Unicode" pitchFamily="34" charset="0"/>
              </a:rPr>
              <a:t> is </a:t>
            </a:r>
            <a:r>
              <a:rPr lang="en-US" sz="1600" b="1" i="1">
                <a:solidFill>
                  <a:srgbClr val="BA00BA"/>
                </a:solidFill>
                <a:latin typeface="Lucida Sans Unicode" pitchFamily="34" charset="0"/>
              </a:rPr>
              <a:t>unsatisfiable</a:t>
            </a:r>
          </a:p>
        </p:txBody>
      </p:sp>
      <p:sp>
        <p:nvSpPr>
          <p:cNvPr id="199691" name="Rectangle 11"/>
          <p:cNvSpPr>
            <a:spLocks noChangeArrowheads="1"/>
          </p:cNvSpPr>
          <p:nvPr/>
        </p:nvSpPr>
        <p:spPr bwMode="auto">
          <a:xfrm>
            <a:off x="4460875" y="4543425"/>
            <a:ext cx="1906588" cy="457200"/>
          </a:xfrm>
          <a:prstGeom prst="rect">
            <a:avLst/>
          </a:prstGeom>
          <a:noFill/>
          <a:ln w="9525">
            <a:noFill/>
            <a:miter lim="800000"/>
            <a:headEnd/>
            <a:tailEnd/>
          </a:ln>
        </p:spPr>
        <p:txBody>
          <a:bodyPr wrap="none">
            <a:spAutoFit/>
          </a:bodyPr>
          <a:lstStyle/>
          <a:p>
            <a:r>
              <a:rPr lang="en-US" sz="2400">
                <a:solidFill>
                  <a:schemeClr val="accent2"/>
                </a:solidFill>
                <a:latin typeface="Lucida Sans Unicode" pitchFamily="34" charset="0"/>
              </a:rPr>
              <a:t>Interpolant:</a:t>
            </a:r>
          </a:p>
        </p:txBody>
      </p:sp>
      <p:sp>
        <p:nvSpPr>
          <p:cNvPr id="47117" name="Rectangle 12"/>
          <p:cNvSpPr>
            <a:spLocks noChangeArrowheads="1"/>
          </p:cNvSpPr>
          <p:nvPr/>
        </p:nvSpPr>
        <p:spPr bwMode="auto">
          <a:xfrm>
            <a:off x="-41275" y="2058988"/>
            <a:ext cx="3365500" cy="2420937"/>
          </a:xfrm>
          <a:prstGeom prst="rect">
            <a:avLst/>
          </a:prstGeom>
          <a:noFill/>
          <a:ln w="9525">
            <a:noFill/>
            <a:miter lim="800000"/>
            <a:headEnd/>
            <a:tailEnd/>
          </a:ln>
        </p:spPr>
        <p:txBody>
          <a:bodyPr wrap="none" lIns="0"/>
          <a:lstStyle/>
          <a:p>
            <a:pPr marL="342900" indent="-342900">
              <a:spcBef>
                <a:spcPct val="20000"/>
              </a:spcBef>
            </a:pPr>
            <a:r>
              <a:rPr lang="en-US">
                <a:solidFill>
                  <a:schemeClr val="accent2"/>
                </a:solidFill>
              </a:rPr>
              <a:t>	</a:t>
            </a:r>
            <a:r>
              <a:rPr lang="en-US" b="1" i="1">
                <a:solidFill>
                  <a:schemeClr val="accent2"/>
                </a:solidFill>
              </a:rPr>
              <a:t>pc</a:t>
            </a:r>
            <a:r>
              <a:rPr lang="en-US" b="1" i="1" baseline="-25000">
                <a:solidFill>
                  <a:schemeClr val="accent2"/>
                </a:solidFill>
              </a:rPr>
              <a:t>1</a:t>
            </a:r>
            <a:r>
              <a:rPr lang="en-US">
                <a:solidFill>
                  <a:schemeClr val="accent2"/>
                </a:solidFill>
              </a:rPr>
              <a:t>: </a:t>
            </a:r>
            <a:r>
              <a:rPr lang="en-US" b="1">
                <a:solidFill>
                  <a:schemeClr val="accent2"/>
                </a:solidFill>
              </a:rPr>
              <a:t>x = ctr</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2</a:t>
            </a:r>
            <a:r>
              <a:rPr lang="en-US" b="1">
                <a:solidFill>
                  <a:schemeClr val="accent2"/>
                </a:solidFill>
              </a:rPr>
              <a:t>: ctr = ctr + 1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3</a:t>
            </a:r>
            <a:r>
              <a:rPr lang="en-US" b="1">
                <a:solidFill>
                  <a:schemeClr val="accent2"/>
                </a:solidFill>
              </a:rPr>
              <a:t>: y = ctr </a:t>
            </a:r>
            <a:endParaRPr lang="en-US" b="1" baseline="-25000">
              <a:solidFill>
                <a:schemeClr val="accent2"/>
              </a:solidFill>
              <a:latin typeface="Lucida Sans Unicode" pitchFamily="34" charset="0"/>
            </a:endParaRPr>
          </a:p>
          <a:p>
            <a:pPr marL="342900" indent="-342900">
              <a:spcBef>
                <a:spcPct val="20000"/>
              </a:spcBef>
            </a:pPr>
            <a:endParaRPr lang="en-US" sz="700" b="1" baseline="-25000">
              <a:solidFill>
                <a:schemeClr val="accent2"/>
              </a:solidFill>
              <a:latin typeface="Lucida Sans Unicode" pitchFamily="34" charset="0"/>
            </a:endParaRPr>
          </a:p>
          <a:p>
            <a:pPr marL="342900" indent="-342900">
              <a:spcBef>
                <a:spcPct val="20000"/>
              </a:spcBef>
            </a:pPr>
            <a:r>
              <a:rPr lang="en-US" b="1" baseline="-25000">
                <a:solidFill>
                  <a:schemeClr val="accent2"/>
                </a:solidFill>
                <a:latin typeface="Lucida Sans Unicode" pitchFamily="34" charset="0"/>
              </a:rPr>
              <a:t>	</a:t>
            </a:r>
            <a:r>
              <a:rPr lang="en-US" b="1" i="1">
                <a:solidFill>
                  <a:schemeClr val="accent2"/>
                </a:solidFill>
              </a:rPr>
              <a:t>pc</a:t>
            </a:r>
            <a:r>
              <a:rPr lang="en-US" b="1" i="1" baseline="-25000">
                <a:solidFill>
                  <a:schemeClr val="accent2"/>
                </a:solidFill>
              </a:rPr>
              <a:t>4</a:t>
            </a:r>
            <a:r>
              <a:rPr lang="en-US" b="1">
                <a:solidFill>
                  <a:schemeClr val="accent2"/>
                </a:solidFill>
              </a:rPr>
              <a:t>: assume(x = i-1)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5</a:t>
            </a:r>
            <a:r>
              <a:rPr lang="en-US" b="1">
                <a:solidFill>
                  <a:schemeClr val="accent2"/>
                </a:solidFill>
              </a:rPr>
              <a:t>: assume(y </a:t>
            </a:r>
            <a:r>
              <a:rPr lang="en-US" b="1">
                <a:solidFill>
                  <a:schemeClr val="accent2"/>
                </a:solidFill>
                <a:sym typeface="Symbol" pitchFamily="18" charset="2"/>
              </a:rPr>
              <a:t></a:t>
            </a:r>
            <a:r>
              <a:rPr lang="en-US" b="1">
                <a:solidFill>
                  <a:schemeClr val="accent2"/>
                </a:solidFill>
              </a:rPr>
              <a:t> i)</a:t>
            </a:r>
            <a:endParaRPr lang="en-US" sz="2000">
              <a:solidFill>
                <a:schemeClr val="accent2"/>
              </a:solidFill>
              <a:latin typeface="Lucida Sans Unicode" pitchFamily="34" charset="0"/>
            </a:endParaRPr>
          </a:p>
        </p:txBody>
      </p:sp>
      <p:sp>
        <p:nvSpPr>
          <p:cNvPr id="47118" name="Rectangle 13"/>
          <p:cNvSpPr>
            <a:spLocks noChangeArrowheads="1"/>
          </p:cNvSpPr>
          <p:nvPr/>
        </p:nvSpPr>
        <p:spPr bwMode="auto">
          <a:xfrm>
            <a:off x="771525" y="1627188"/>
            <a:ext cx="1317625"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a:t>
            </a:r>
            <a:endParaRPr lang="en-US" sz="1600">
              <a:latin typeface="Lucida Sans Unicode" pitchFamily="34" charset="0"/>
            </a:endParaRPr>
          </a:p>
        </p:txBody>
      </p:sp>
      <p:sp>
        <p:nvSpPr>
          <p:cNvPr id="47119" name="Rectangle 14"/>
          <p:cNvSpPr>
            <a:spLocks noChangeArrowheads="1"/>
          </p:cNvSpPr>
          <p:nvPr/>
        </p:nvSpPr>
        <p:spPr bwMode="auto">
          <a:xfrm>
            <a:off x="3084513" y="1627188"/>
            <a:ext cx="2751137"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 Formula </a:t>
            </a:r>
            <a:endParaRPr lang="en-US" sz="1600">
              <a:latin typeface="Lucida Sans Unicode" pitchFamily="34" charset="0"/>
            </a:endParaRPr>
          </a:p>
        </p:txBody>
      </p:sp>
      <p:sp>
        <p:nvSpPr>
          <p:cNvPr id="47120" name="Rectangle 15"/>
          <p:cNvSpPr>
            <a:spLocks noChangeArrowheads="1"/>
          </p:cNvSpPr>
          <p:nvPr/>
        </p:nvSpPr>
        <p:spPr bwMode="auto">
          <a:xfrm>
            <a:off x="2984500" y="2058988"/>
            <a:ext cx="3024188" cy="2420937"/>
          </a:xfrm>
          <a:prstGeom prst="rect">
            <a:avLst/>
          </a:prstGeom>
          <a:noFill/>
          <a:ln w="9525">
            <a:noFill/>
            <a:miter lim="800000"/>
            <a:headEnd/>
            <a:tailEnd/>
          </a:ln>
        </p:spPr>
        <p:txBody>
          <a:bodyPr/>
          <a:lstStyle/>
          <a:p>
            <a:pPr marL="342900" indent="-342900">
              <a:spcBef>
                <a:spcPct val="20000"/>
              </a:spcBef>
            </a:pPr>
            <a:r>
              <a:rPr lang="en-US">
                <a:solidFill>
                  <a:schemeClr val="accent2"/>
                </a:solidFill>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rPr>
              <a:t>0</a:t>
            </a:r>
            <a:endParaRPr lang="en-US" b="1" i="1">
              <a:solidFill>
                <a:srgbClr val="649600"/>
              </a:solidFill>
            </a:endParaRPr>
          </a:p>
          <a:p>
            <a:pPr marL="342900" indent="-342900">
              <a:spcBef>
                <a:spcPct val="20000"/>
              </a:spcBef>
            </a:pPr>
            <a:endParaRPr lang="en-US" sz="700" b="1" i="1">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0</a:t>
            </a:r>
            <a:r>
              <a:rPr lang="en-US" b="1" i="1">
                <a:solidFill>
                  <a:srgbClr val="649600"/>
                </a:solidFill>
              </a:rPr>
              <a:t> +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a:t>
            </a:r>
            <a:endParaRPr lang="en-US" b="1" i="1" baseline="-25000">
              <a:solidFill>
                <a:srgbClr val="649600"/>
              </a:solidFill>
              <a:latin typeface="Lucida Sans Unicode" pitchFamily="34" charset="0"/>
            </a:endParaRPr>
          </a:p>
          <a:p>
            <a:pPr marL="342900" indent="-342900">
              <a:spcBef>
                <a:spcPct val="20000"/>
              </a:spcBef>
            </a:pPr>
            <a:endParaRPr lang="en-US" sz="700" b="1" i="1" baseline="-25000">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latin typeface="cmsy10" pitchFamily="34" charset="0"/>
              </a:rPr>
              <a:t>     </a:t>
            </a:r>
            <a:r>
              <a:rPr lang="en-US" b="1" i="1" baseline="-25000">
                <a:solidFill>
                  <a:srgbClr val="649600"/>
                </a:solidFill>
                <a:latin typeface="Lucida Sans Unicode" pitchFamily="34" charset="0"/>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r>
              <a:rPr lang="en-US" b="1" i="1">
                <a:solidFill>
                  <a:srgbClr val="649600"/>
                </a:solidFill>
                <a:latin typeface="Lucida Sans Unicode" pitchFamily="34" charset="0"/>
              </a:rPr>
              <a:t> </a:t>
            </a:r>
            <a:r>
              <a:rPr lang="en-US" b="1" i="1">
                <a:solidFill>
                  <a:srgbClr val="649600"/>
                </a:solidFill>
              </a:rPr>
              <a:t>-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latin typeface="Lucida Sans Unicode" pitchFamily="34" charset="0"/>
              </a:rPr>
              <a:t> </a:t>
            </a:r>
            <a:r>
              <a:rPr lang="en-US" b="1" i="1">
                <a:solidFill>
                  <a:srgbClr val="649600"/>
                </a:solidFill>
                <a:sym typeface="Symbol" pitchFamily="18" charset="2"/>
              </a:rPr>
              <a:t></a:t>
            </a:r>
            <a:r>
              <a:rPr lang="en-US" b="1" i="1">
                <a:solidFill>
                  <a:srgbClr val="649600"/>
                </a:solidFill>
              </a:rPr>
              <a:t>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p>
        </p:txBody>
      </p:sp>
      <p:sp>
        <p:nvSpPr>
          <p:cNvPr id="47121" name="Line 16"/>
          <p:cNvSpPr>
            <a:spLocks noChangeShapeType="1"/>
          </p:cNvSpPr>
          <p:nvPr/>
        </p:nvSpPr>
        <p:spPr bwMode="auto">
          <a:xfrm>
            <a:off x="3033713" y="2016125"/>
            <a:ext cx="0" cy="2247900"/>
          </a:xfrm>
          <a:prstGeom prst="line">
            <a:avLst/>
          </a:prstGeom>
          <a:noFill/>
          <a:ln w="9525" cap="rnd">
            <a:solidFill>
              <a:schemeClr val="accent2"/>
            </a:solidFill>
            <a:prstDash val="sysDot"/>
            <a:round/>
            <a:headEnd/>
            <a:tailEnd/>
          </a:ln>
        </p:spPr>
        <p:txBody>
          <a:bodyPr/>
          <a:lstStyle/>
          <a:p>
            <a:endParaRPr lang="en-US"/>
          </a:p>
        </p:txBody>
      </p:sp>
      <p:sp>
        <p:nvSpPr>
          <p:cNvPr id="47122" name="Line 18"/>
          <p:cNvSpPr>
            <a:spLocks noChangeShapeType="1"/>
          </p:cNvSpPr>
          <p:nvPr/>
        </p:nvSpPr>
        <p:spPr bwMode="auto">
          <a:xfrm flipH="1" flipV="1">
            <a:off x="260350" y="3367088"/>
            <a:ext cx="2755900" cy="4762"/>
          </a:xfrm>
          <a:prstGeom prst="line">
            <a:avLst/>
          </a:prstGeom>
          <a:noFill/>
          <a:ln w="19050">
            <a:solidFill>
              <a:schemeClr val="accent2"/>
            </a:solidFill>
            <a:prstDash val="dash"/>
            <a:round/>
            <a:headEnd/>
            <a:tailEnd type="none" w="lg" len="lg"/>
          </a:ln>
        </p:spPr>
        <p:txBody>
          <a:bodyPr/>
          <a:lstStyle/>
          <a:p>
            <a:endParaRPr lang="en-US"/>
          </a:p>
        </p:txBody>
      </p:sp>
      <p:sp>
        <p:nvSpPr>
          <p:cNvPr id="47123" name="Line 26"/>
          <p:cNvSpPr>
            <a:spLocks noChangeShapeType="1"/>
          </p:cNvSpPr>
          <p:nvPr/>
        </p:nvSpPr>
        <p:spPr bwMode="auto">
          <a:xfrm flipH="1">
            <a:off x="3021013" y="3368675"/>
            <a:ext cx="3282950" cy="6350"/>
          </a:xfrm>
          <a:prstGeom prst="line">
            <a:avLst/>
          </a:prstGeom>
          <a:noFill/>
          <a:ln w="19050">
            <a:solidFill>
              <a:srgbClr val="80AE00"/>
            </a:solidFill>
            <a:prstDash val="dash"/>
            <a:round/>
            <a:headEnd/>
            <a:tailEnd type="none" w="lg" len="lg"/>
          </a:ln>
        </p:spPr>
        <p:txBody>
          <a:bodyPr/>
          <a:lstStyle/>
          <a:p>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9683"/>
                                        </p:tgtEl>
                                        <p:attrNameLst>
                                          <p:attrName>style.visibility</p:attrName>
                                        </p:attrNameLst>
                                      </p:cBhvr>
                                      <p:to>
                                        <p:strVal val="visible"/>
                                      </p:to>
                                    </p:set>
                                    <p:animEffect transition="in" filter="fade">
                                      <p:cBhvr>
                                        <p:cTn id="7" dur="1000"/>
                                        <p:tgtEl>
                                          <p:spTgt spid="19968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9686"/>
                                        </p:tgtEl>
                                        <p:attrNameLst>
                                          <p:attrName>style.visibility</p:attrName>
                                        </p:attrNameLst>
                                      </p:cBhvr>
                                      <p:to>
                                        <p:strVal val="visible"/>
                                      </p:to>
                                    </p:set>
                                    <p:animEffect transition="in" filter="fade">
                                      <p:cBhvr>
                                        <p:cTn id="10" dur="1000"/>
                                        <p:tgtEl>
                                          <p:spTgt spid="19968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9687"/>
                                        </p:tgtEl>
                                        <p:attrNameLst>
                                          <p:attrName>style.visibility</p:attrName>
                                        </p:attrNameLst>
                                      </p:cBhvr>
                                      <p:to>
                                        <p:strVal val="visible"/>
                                      </p:to>
                                    </p:set>
                                    <p:animEffect transition="in" filter="fade">
                                      <p:cBhvr>
                                        <p:cTn id="13" dur="1000"/>
                                        <p:tgtEl>
                                          <p:spTgt spid="19968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9688"/>
                                        </p:tgtEl>
                                        <p:attrNameLst>
                                          <p:attrName>style.visibility</p:attrName>
                                        </p:attrNameLst>
                                      </p:cBhvr>
                                      <p:to>
                                        <p:strVal val="visible"/>
                                      </p:to>
                                    </p:set>
                                    <p:animEffect transition="in" filter="fade">
                                      <p:cBhvr>
                                        <p:cTn id="16" dur="1000"/>
                                        <p:tgtEl>
                                          <p:spTgt spid="19968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9689"/>
                                        </p:tgtEl>
                                        <p:attrNameLst>
                                          <p:attrName>style.visibility</p:attrName>
                                        </p:attrNameLst>
                                      </p:cBhvr>
                                      <p:to>
                                        <p:strVal val="visible"/>
                                      </p:to>
                                    </p:set>
                                    <p:animEffect transition="in" filter="fade">
                                      <p:cBhvr>
                                        <p:cTn id="19" dur="1000"/>
                                        <p:tgtEl>
                                          <p:spTgt spid="199689"/>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99685"/>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9969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99684">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99690">
                                            <p:txEl>
                                              <p:pRg st="0" end="0"/>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99684">
                                            <p:txEl>
                                              <p:pRg st="2" end="2"/>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199684">
                                            <p:txEl>
                                              <p:pRg st="3" end="3"/>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99690">
                                            <p:txEl>
                                              <p:pRg st="2" end="2"/>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nodeType="clickEffect">
                                  <p:stCondLst>
                                    <p:cond delay="0"/>
                                  </p:stCondLst>
                                  <p:childTnLst>
                                    <p:set>
                                      <p:cBhvr>
                                        <p:cTn id="47" dur="1" fill="hold">
                                          <p:stCondLst>
                                            <p:cond delay="0"/>
                                          </p:stCondLst>
                                        </p:cTn>
                                        <p:tgtEl>
                                          <p:spTgt spid="199684">
                                            <p:txEl>
                                              <p:pRg st="3" end="3"/>
                                            </p:txEl>
                                          </p:spTgt>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99684">
                                            <p:txEl>
                                              <p:pRg st="4" end="4"/>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996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p:bldP spid="199685" grpId="0"/>
      <p:bldP spid="199686" grpId="0"/>
      <p:bldP spid="199687" grpId="0"/>
      <p:bldP spid="199688" grpId="0" animBg="1"/>
      <p:bldP spid="199689" grpId="0"/>
      <p:bldP spid="199691"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25413" y="1993900"/>
            <a:ext cx="5451475" cy="2470150"/>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48131" name="Rectangle 3"/>
          <p:cNvSpPr>
            <a:spLocks noGrp="1" noChangeArrowheads="1"/>
          </p:cNvSpPr>
          <p:nvPr>
            <p:ph type="title"/>
          </p:nvPr>
        </p:nvSpPr>
        <p:spPr/>
        <p:txBody>
          <a:bodyPr/>
          <a:lstStyle/>
          <a:p>
            <a:pPr eaLnBrk="1" hangingPunct="1"/>
            <a:r>
              <a:rPr lang="en-US" smtClean="0"/>
              <a:t>Interpolant = Predicate !</a:t>
            </a:r>
          </a:p>
        </p:txBody>
      </p:sp>
      <p:sp>
        <p:nvSpPr>
          <p:cNvPr id="48132" name="Rectangle 4"/>
          <p:cNvSpPr>
            <a:spLocks noChangeArrowheads="1"/>
          </p:cNvSpPr>
          <p:nvPr/>
        </p:nvSpPr>
        <p:spPr bwMode="auto">
          <a:xfrm>
            <a:off x="80963" y="5062538"/>
            <a:ext cx="4546600" cy="1403350"/>
          </a:xfrm>
          <a:prstGeom prst="rect">
            <a:avLst/>
          </a:prstGeom>
          <a:noFill/>
          <a:ln w="9525" algn="ctr">
            <a:noFill/>
            <a:miter lim="800000"/>
            <a:headEnd/>
            <a:tailEnd/>
          </a:ln>
        </p:spPr>
        <p:txBody>
          <a:bodyPr wrap="none"/>
          <a:lstStyle/>
          <a:p>
            <a:pPr marL="457200" indent="-457200"/>
            <a:r>
              <a:rPr lang="en-US" sz="1600">
                <a:solidFill>
                  <a:schemeClr val="accent2"/>
                </a:solidFill>
                <a:latin typeface="Lucida Sans Unicode" pitchFamily="34" charset="0"/>
              </a:rPr>
              <a:t>1.  Predicate  </a:t>
            </a:r>
            <a:r>
              <a:rPr lang="en-US" sz="1600" b="1" i="1">
                <a:solidFill>
                  <a:srgbClr val="BA00BA"/>
                </a:solidFill>
                <a:latin typeface="Lucida Sans Unicode" pitchFamily="34" charset="0"/>
              </a:rPr>
              <a:t>implied</a:t>
            </a:r>
            <a:r>
              <a:rPr lang="en-US" sz="1600">
                <a:solidFill>
                  <a:schemeClr val="accent2"/>
                </a:solidFill>
                <a:latin typeface="Lucida Sans Unicode" pitchFamily="34" charset="0"/>
              </a:rPr>
              <a:t>  by trace </a:t>
            </a:r>
            <a:r>
              <a:rPr lang="en-US" sz="1600" b="1" i="1">
                <a:solidFill>
                  <a:srgbClr val="BA00BA"/>
                </a:solidFill>
                <a:latin typeface="Lucida Sans Unicode" pitchFamily="34" charset="0"/>
              </a:rPr>
              <a:t>prefix</a:t>
            </a:r>
          </a:p>
          <a:p>
            <a:pPr marL="457200" indent="-457200"/>
            <a:endParaRPr lang="en-US" sz="1600">
              <a:solidFill>
                <a:schemeClr val="accent2"/>
              </a:solidFill>
              <a:latin typeface="Lucida Sans Unicode" pitchFamily="34" charset="0"/>
            </a:endParaRPr>
          </a:p>
          <a:p>
            <a:pPr marL="457200" indent="-457200"/>
            <a:r>
              <a:rPr lang="en-US" sz="1600">
                <a:solidFill>
                  <a:schemeClr val="accent2"/>
                </a:solidFill>
                <a:latin typeface="Lucida Sans Unicode" pitchFamily="34" charset="0"/>
              </a:rPr>
              <a:t>2.  Predicate on </a:t>
            </a:r>
            <a:r>
              <a:rPr lang="en-US" sz="1600" b="1" i="1">
                <a:solidFill>
                  <a:srgbClr val="BA00BA"/>
                </a:solidFill>
                <a:latin typeface="Lucida Sans Unicode" pitchFamily="34" charset="0"/>
              </a:rPr>
              <a:t>common</a:t>
            </a:r>
            <a:r>
              <a:rPr lang="en-US" sz="1600" b="1" i="1">
                <a:solidFill>
                  <a:srgbClr val="6F6FFF"/>
                </a:solidFill>
                <a:latin typeface="Lucida Sans Unicode" pitchFamily="34" charset="0"/>
              </a:rPr>
              <a:t> </a:t>
            </a:r>
            <a:r>
              <a:rPr lang="en-US" sz="1600">
                <a:solidFill>
                  <a:schemeClr val="accent2"/>
                </a:solidFill>
                <a:latin typeface="Lucida Sans Unicode" pitchFamily="34" charset="0"/>
              </a:rPr>
              <a:t> variables</a:t>
            </a:r>
          </a:p>
          <a:p>
            <a:pPr marL="457200" indent="-457200">
              <a:buFontTx/>
              <a:buChar char="•"/>
            </a:pPr>
            <a:endParaRPr lang="en-US" sz="1600">
              <a:solidFill>
                <a:schemeClr val="accent2"/>
              </a:solidFill>
              <a:latin typeface="Lucida Sans Unicode" pitchFamily="34" charset="0"/>
            </a:endParaRPr>
          </a:p>
          <a:p>
            <a:pPr marL="457200" indent="-457200"/>
            <a:r>
              <a:rPr lang="en-US" sz="1600">
                <a:solidFill>
                  <a:schemeClr val="accent2"/>
                </a:solidFill>
                <a:latin typeface="Lucida Sans Unicode" pitchFamily="34" charset="0"/>
              </a:rPr>
              <a:t>3.  Predicate &amp; </a:t>
            </a:r>
            <a:r>
              <a:rPr lang="en-US" sz="1600" b="1" i="1">
                <a:solidFill>
                  <a:srgbClr val="BA00BA"/>
                </a:solidFill>
                <a:latin typeface="Lucida Sans Unicode" pitchFamily="34" charset="0"/>
              </a:rPr>
              <a:t>suffix</a:t>
            </a:r>
            <a:r>
              <a:rPr lang="en-US" sz="1600">
                <a:solidFill>
                  <a:schemeClr val="accent2"/>
                </a:solidFill>
                <a:latin typeface="Lucida Sans Unicode" pitchFamily="34" charset="0"/>
              </a:rPr>
              <a:t> yields a </a:t>
            </a:r>
            <a:r>
              <a:rPr lang="en-US" sz="1600" b="1" i="1">
                <a:solidFill>
                  <a:srgbClr val="BA00BA"/>
                </a:solidFill>
                <a:latin typeface="Lucida Sans Unicode" pitchFamily="34" charset="0"/>
              </a:rPr>
              <a:t>contradiction</a:t>
            </a:r>
            <a:endParaRPr lang="en-US" sz="1600">
              <a:solidFill>
                <a:schemeClr val="accent2"/>
              </a:solidFill>
              <a:latin typeface="Lucida Sans Unicode" pitchFamily="34" charset="0"/>
            </a:endParaRPr>
          </a:p>
        </p:txBody>
      </p:sp>
      <p:sp>
        <p:nvSpPr>
          <p:cNvPr id="48133" name="Rectangle 5"/>
          <p:cNvSpPr>
            <a:spLocks noChangeArrowheads="1"/>
          </p:cNvSpPr>
          <p:nvPr/>
        </p:nvSpPr>
        <p:spPr bwMode="auto">
          <a:xfrm>
            <a:off x="55563" y="4543425"/>
            <a:ext cx="1408112" cy="457200"/>
          </a:xfrm>
          <a:prstGeom prst="rect">
            <a:avLst/>
          </a:prstGeom>
          <a:noFill/>
          <a:ln w="9525">
            <a:noFill/>
            <a:miter lim="800000"/>
            <a:headEnd/>
            <a:tailEnd/>
          </a:ln>
        </p:spPr>
        <p:txBody>
          <a:bodyPr wrap="none">
            <a:spAutoFit/>
          </a:bodyPr>
          <a:lstStyle/>
          <a:p>
            <a:r>
              <a:rPr lang="en-US" sz="2400">
                <a:solidFill>
                  <a:schemeClr val="accent2"/>
                </a:solidFill>
                <a:latin typeface="Lucida Sans Unicode" pitchFamily="34" charset="0"/>
              </a:rPr>
              <a:t>Require:</a:t>
            </a:r>
          </a:p>
        </p:txBody>
      </p:sp>
      <p:sp>
        <p:nvSpPr>
          <p:cNvPr id="48134" name="Rectangle 6"/>
          <p:cNvSpPr>
            <a:spLocks noChangeArrowheads="1"/>
          </p:cNvSpPr>
          <p:nvPr/>
        </p:nvSpPr>
        <p:spPr bwMode="auto">
          <a:xfrm>
            <a:off x="5678488" y="2409825"/>
            <a:ext cx="681037"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p>
        </p:txBody>
      </p:sp>
      <p:sp>
        <p:nvSpPr>
          <p:cNvPr id="48135" name="Rectangle 7"/>
          <p:cNvSpPr>
            <a:spLocks noChangeArrowheads="1"/>
          </p:cNvSpPr>
          <p:nvPr/>
        </p:nvSpPr>
        <p:spPr bwMode="auto">
          <a:xfrm>
            <a:off x="5703888" y="3436938"/>
            <a:ext cx="681037"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p>
        </p:txBody>
      </p:sp>
      <p:sp>
        <p:nvSpPr>
          <p:cNvPr id="48136" name="AutoShape 8"/>
          <p:cNvSpPr>
            <a:spLocks noChangeArrowheads="1"/>
          </p:cNvSpPr>
          <p:nvPr/>
        </p:nvSpPr>
        <p:spPr bwMode="auto">
          <a:xfrm>
            <a:off x="6323013" y="3070225"/>
            <a:ext cx="1035050" cy="590550"/>
          </a:xfrm>
          <a:prstGeom prst="rightArrow">
            <a:avLst>
              <a:gd name="adj1" fmla="val 42861"/>
              <a:gd name="adj2" fmla="val 38770"/>
            </a:avLst>
          </a:prstGeom>
          <a:gradFill rotWithShape="1">
            <a:gsLst>
              <a:gs pos="0">
                <a:srgbClr val="ADB2F1"/>
              </a:gs>
              <a:gs pos="100000">
                <a:srgbClr val="797CA8"/>
              </a:gs>
            </a:gsLst>
            <a:lin ang="0" scaled="1"/>
          </a:gradFill>
          <a:ln w="9525">
            <a:noFill/>
            <a:miter lim="800000"/>
            <a:headEnd/>
            <a:tailEnd/>
          </a:ln>
        </p:spPr>
        <p:txBody>
          <a:bodyPr wrap="none" lIns="0" rIns="0" anchor="ctr">
            <a:spAutoFit/>
          </a:bodyPr>
          <a:lstStyle/>
          <a:p>
            <a:pPr algn="ctr"/>
            <a:r>
              <a:rPr lang="en-US" sz="1400" b="1" i="1">
                <a:solidFill>
                  <a:schemeClr val="bg1"/>
                </a:solidFill>
                <a:latin typeface="Lucida Sans Unicode" pitchFamily="34" charset="0"/>
              </a:rPr>
              <a:t>Interpolate</a:t>
            </a:r>
          </a:p>
        </p:txBody>
      </p:sp>
      <p:sp>
        <p:nvSpPr>
          <p:cNvPr id="48137" name="Rectangle 9"/>
          <p:cNvSpPr>
            <a:spLocks noChangeArrowheads="1"/>
          </p:cNvSpPr>
          <p:nvPr/>
        </p:nvSpPr>
        <p:spPr bwMode="auto">
          <a:xfrm>
            <a:off x="7558088" y="3070225"/>
            <a:ext cx="533400"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p>
        </p:txBody>
      </p:sp>
      <p:sp>
        <p:nvSpPr>
          <p:cNvPr id="48138" name="Rectangle 10"/>
          <p:cNvSpPr>
            <a:spLocks noChangeArrowheads="1"/>
          </p:cNvSpPr>
          <p:nvPr/>
        </p:nvSpPr>
        <p:spPr bwMode="auto">
          <a:xfrm>
            <a:off x="4570413" y="4954588"/>
            <a:ext cx="4451350" cy="1508125"/>
          </a:xfrm>
          <a:prstGeom prst="rect">
            <a:avLst/>
          </a:prstGeom>
          <a:noFill/>
          <a:ln w="9525" algn="ctr">
            <a:noFill/>
            <a:miter lim="800000"/>
            <a:headEnd/>
            <a:tailEnd/>
          </a:ln>
        </p:spPr>
        <p:txBody>
          <a:bodyPr wrap="none"/>
          <a:lstStyle/>
          <a:p>
            <a:pPr marL="457200" indent="-457200"/>
            <a:r>
              <a:rPr lang="en-US" sz="1600">
                <a:solidFill>
                  <a:schemeClr val="accent2"/>
                </a:solidFill>
                <a:latin typeface="Lucida Sans Unicode" pitchFamily="34" charset="0"/>
                <a:sym typeface="Symbol" pitchFamily="18" charset="2"/>
              </a:rPr>
              <a:t>1.</a:t>
            </a:r>
            <a:r>
              <a:rPr lang="en-US" sz="2400">
                <a:solidFill>
                  <a:schemeClr val="accent2"/>
                </a:solidFill>
                <a:sym typeface="Symbol" pitchFamily="18" charset="2"/>
              </a:rPr>
              <a:t> </a:t>
            </a:r>
            <a:r>
              <a:rPr lang="en-US" sz="2400" baseline="30000">
                <a:solidFill>
                  <a:schemeClr val="accent2"/>
                </a:solidFill>
                <a:sym typeface="Symbol" pitchFamily="18" charset="2"/>
              </a:rPr>
              <a:t>-</a:t>
            </a:r>
            <a:r>
              <a:rPr lang="en-US" sz="1600">
                <a:solidFill>
                  <a:schemeClr val="accent2"/>
                </a:solidFill>
              </a:rPr>
              <a:t> </a:t>
            </a:r>
            <a:r>
              <a:rPr lang="en-US" sz="1600" b="1" i="1">
                <a:solidFill>
                  <a:srgbClr val="BA00BA"/>
                </a:solidFill>
                <a:latin typeface="Lucida Sans Unicode" pitchFamily="34" charset="0"/>
              </a:rPr>
              <a:t>implies</a:t>
            </a:r>
            <a:r>
              <a:rPr lang="en-US" sz="1600" b="1" i="1">
                <a:solidFill>
                  <a:srgbClr val="9595FF"/>
                </a:solidFill>
              </a:rPr>
              <a:t> </a:t>
            </a:r>
            <a:r>
              <a:rPr lang="en-US" sz="1600">
                <a:solidFill>
                  <a:schemeClr val="accent2"/>
                </a:solidFill>
              </a:rPr>
              <a:t> </a:t>
            </a:r>
            <a:r>
              <a:rPr lang="en-US" sz="2000" b="1">
                <a:solidFill>
                  <a:schemeClr val="accent2"/>
                </a:solidFill>
                <a:sym typeface="Symbol" pitchFamily="18" charset="2"/>
              </a:rPr>
              <a:t></a:t>
            </a:r>
            <a:r>
              <a:rPr lang="en-US"/>
              <a:t> </a:t>
            </a:r>
            <a:endParaRPr lang="en-US" b="1" i="1">
              <a:solidFill>
                <a:srgbClr val="6F6FFF"/>
              </a:solidFill>
              <a:latin typeface="Lucida Sans Unicode" pitchFamily="34" charset="0"/>
            </a:endParaRPr>
          </a:p>
          <a:p>
            <a:pPr marL="457200" indent="-457200">
              <a:buFontTx/>
              <a:buAutoNum type="arabicPeriod"/>
            </a:pPr>
            <a:endParaRPr lang="en-US" sz="900">
              <a:solidFill>
                <a:schemeClr val="accent2"/>
              </a:solidFill>
              <a:latin typeface="Lucida Sans Unicode" pitchFamily="34" charset="0"/>
            </a:endParaRPr>
          </a:p>
          <a:p>
            <a:pPr marL="457200" indent="-457200"/>
            <a:r>
              <a:rPr lang="en-US" sz="1600">
                <a:solidFill>
                  <a:schemeClr val="accent2"/>
                </a:solidFill>
                <a:latin typeface="Lucida Sans Unicode" pitchFamily="34" charset="0"/>
                <a:sym typeface="Symbol" pitchFamily="18" charset="2"/>
              </a:rPr>
              <a:t>2.</a:t>
            </a:r>
            <a:r>
              <a:rPr lang="en-US" sz="2000" b="1">
                <a:solidFill>
                  <a:schemeClr val="accent2"/>
                </a:solidFill>
                <a:sym typeface="Symbol" pitchFamily="18" charset="2"/>
              </a:rPr>
              <a:t>  </a:t>
            </a:r>
            <a:r>
              <a:rPr lang="en-US" sz="1600">
                <a:solidFill>
                  <a:schemeClr val="accent2"/>
                </a:solidFill>
                <a:latin typeface="Lucida Sans Unicode" pitchFamily="34" charset="0"/>
              </a:rPr>
              <a:t>has symbols </a:t>
            </a:r>
            <a:r>
              <a:rPr lang="en-US" sz="1600" b="1" i="1">
                <a:solidFill>
                  <a:srgbClr val="BA00BA"/>
                </a:solidFill>
                <a:latin typeface="Lucida Sans Unicode" pitchFamily="34" charset="0"/>
              </a:rPr>
              <a:t>common</a:t>
            </a:r>
            <a:r>
              <a:rPr lang="en-US" sz="1600">
                <a:solidFill>
                  <a:schemeClr val="accent2"/>
                </a:solidFill>
                <a:latin typeface="Lucida Sans Unicode" pitchFamily="34" charset="0"/>
              </a:rPr>
              <a:t>  to</a:t>
            </a:r>
            <a:r>
              <a:rPr lang="en-US" sz="1600">
                <a:solidFill>
                  <a:schemeClr val="accent2"/>
                </a:solidFill>
              </a:rPr>
              <a:t> </a:t>
            </a:r>
            <a:r>
              <a:rPr lang="en-US" sz="2400">
                <a:solidFill>
                  <a:schemeClr val="accent2"/>
                </a:solidFill>
                <a:sym typeface="Symbol" pitchFamily="18" charset="2"/>
              </a:rPr>
              <a:t></a:t>
            </a:r>
            <a:r>
              <a:rPr lang="en-US" sz="2400" baseline="30000">
                <a:solidFill>
                  <a:schemeClr val="accent2"/>
                </a:solidFill>
                <a:sym typeface="Symbol" pitchFamily="18" charset="2"/>
              </a:rPr>
              <a:t>-</a:t>
            </a:r>
            <a:r>
              <a:rPr lang="en-US" sz="2400">
                <a:solidFill>
                  <a:schemeClr val="accent2"/>
                </a:solidFill>
              </a:rPr>
              <a:t>,</a:t>
            </a:r>
            <a:r>
              <a:rPr lang="en-US" sz="2400">
                <a:solidFill>
                  <a:schemeClr val="accent2"/>
                </a:solidFill>
                <a:sym typeface="Symbol" pitchFamily="18" charset="2"/>
              </a:rPr>
              <a:t></a:t>
            </a:r>
            <a:r>
              <a:rPr lang="en-US" sz="2400" b="1" baseline="30000">
                <a:solidFill>
                  <a:schemeClr val="accent2"/>
                </a:solidFill>
                <a:latin typeface="Lucida Sans Unicode" pitchFamily="34" charset="0"/>
                <a:sym typeface="Symbol" pitchFamily="18" charset="2"/>
              </a:rPr>
              <a:t>+</a:t>
            </a:r>
          </a:p>
          <a:p>
            <a:pPr marL="457200" indent="-457200"/>
            <a:endParaRPr lang="en-US" sz="900" b="1" i="1">
              <a:solidFill>
                <a:srgbClr val="6F6FFF"/>
              </a:solidFill>
              <a:latin typeface="Lucida Sans Unicode" pitchFamily="34" charset="0"/>
            </a:endParaRPr>
          </a:p>
          <a:p>
            <a:pPr marL="457200" indent="-457200"/>
            <a:r>
              <a:rPr lang="en-US" sz="1600">
                <a:solidFill>
                  <a:schemeClr val="accent2"/>
                </a:solidFill>
                <a:latin typeface="Lucida Sans Unicode" pitchFamily="34" charset="0"/>
              </a:rPr>
              <a:t>3.   </a:t>
            </a:r>
            <a:r>
              <a:rPr lang="en-US" sz="2000" b="1">
                <a:solidFill>
                  <a:schemeClr val="accent2"/>
                </a:solidFill>
                <a:latin typeface="Lucida Sans Unicode" pitchFamily="34" charset="0"/>
                <a:sym typeface="Symbol" pitchFamily="18" charset="2"/>
              </a:rPr>
              <a:t></a:t>
            </a:r>
            <a:r>
              <a:rPr lang="en-US" sz="2000">
                <a:solidFill>
                  <a:schemeClr val="accent2"/>
                </a:solidFill>
                <a:latin typeface="Lucida Sans Unicode" pitchFamily="34" charset="0"/>
              </a:rPr>
              <a:t> </a:t>
            </a:r>
            <a:r>
              <a:rPr lang="en-US" sz="2000">
                <a:solidFill>
                  <a:schemeClr val="accent2"/>
                </a:solidFill>
                <a:latin typeface="cmsy10" pitchFamily="34" charset="0"/>
                <a:sym typeface="Symbol" pitchFamily="18" charset="2"/>
              </a:rPr>
              <a:t></a:t>
            </a:r>
            <a:r>
              <a:rPr lang="en-US" sz="2000">
                <a:solidFill>
                  <a:schemeClr val="accent2"/>
                </a:solidFill>
                <a:latin typeface="Lucida Sans Unicode" pitchFamily="34" charset="0"/>
              </a:rPr>
              <a:t> </a:t>
            </a:r>
            <a:r>
              <a:rPr lang="en-US" sz="2400">
                <a:solidFill>
                  <a:schemeClr val="accent2"/>
                </a:solidFill>
                <a:latin typeface="Lucida Sans Unicode" pitchFamily="34" charset="0"/>
                <a:sym typeface="Symbol" pitchFamily="18" charset="2"/>
              </a:rPr>
              <a:t></a:t>
            </a:r>
            <a:r>
              <a:rPr lang="en-US" sz="2400" b="1" baseline="30000">
                <a:solidFill>
                  <a:schemeClr val="accent2"/>
                </a:solidFill>
                <a:latin typeface="Lucida Sans Unicode" pitchFamily="34" charset="0"/>
                <a:sym typeface="Symbol" pitchFamily="18" charset="2"/>
              </a:rPr>
              <a:t>+</a:t>
            </a:r>
            <a:r>
              <a:rPr lang="en-US" sz="1600">
                <a:solidFill>
                  <a:schemeClr val="accent2"/>
                </a:solidFill>
                <a:latin typeface="Lucida Sans Unicode" pitchFamily="34" charset="0"/>
              </a:rPr>
              <a:t> is </a:t>
            </a:r>
            <a:r>
              <a:rPr lang="en-US" sz="1600" b="1" i="1">
                <a:solidFill>
                  <a:srgbClr val="BA00BA"/>
                </a:solidFill>
                <a:latin typeface="Lucida Sans Unicode" pitchFamily="34" charset="0"/>
              </a:rPr>
              <a:t>unsatisfiable</a:t>
            </a:r>
          </a:p>
        </p:txBody>
      </p:sp>
      <p:sp>
        <p:nvSpPr>
          <p:cNvPr id="48139" name="Rectangle 11"/>
          <p:cNvSpPr>
            <a:spLocks noChangeArrowheads="1"/>
          </p:cNvSpPr>
          <p:nvPr/>
        </p:nvSpPr>
        <p:spPr bwMode="auto">
          <a:xfrm>
            <a:off x="4460875" y="4543425"/>
            <a:ext cx="1906588" cy="457200"/>
          </a:xfrm>
          <a:prstGeom prst="rect">
            <a:avLst/>
          </a:prstGeom>
          <a:noFill/>
          <a:ln w="9525">
            <a:noFill/>
            <a:miter lim="800000"/>
            <a:headEnd/>
            <a:tailEnd/>
          </a:ln>
        </p:spPr>
        <p:txBody>
          <a:bodyPr wrap="none">
            <a:spAutoFit/>
          </a:bodyPr>
          <a:lstStyle/>
          <a:p>
            <a:r>
              <a:rPr lang="en-US" sz="2400">
                <a:solidFill>
                  <a:schemeClr val="accent2"/>
                </a:solidFill>
                <a:latin typeface="Lucida Sans Unicode" pitchFamily="34" charset="0"/>
              </a:rPr>
              <a:t>Interpolant:</a:t>
            </a:r>
          </a:p>
        </p:txBody>
      </p:sp>
      <p:sp>
        <p:nvSpPr>
          <p:cNvPr id="48140" name="Rectangle 12"/>
          <p:cNvSpPr>
            <a:spLocks noChangeArrowheads="1"/>
          </p:cNvSpPr>
          <p:nvPr/>
        </p:nvSpPr>
        <p:spPr bwMode="auto">
          <a:xfrm>
            <a:off x="-41275" y="2058988"/>
            <a:ext cx="3365500" cy="2420937"/>
          </a:xfrm>
          <a:prstGeom prst="rect">
            <a:avLst/>
          </a:prstGeom>
          <a:noFill/>
          <a:ln w="9525">
            <a:noFill/>
            <a:miter lim="800000"/>
            <a:headEnd/>
            <a:tailEnd/>
          </a:ln>
        </p:spPr>
        <p:txBody>
          <a:bodyPr wrap="none" lIns="0"/>
          <a:lstStyle/>
          <a:p>
            <a:pPr marL="342900" indent="-342900">
              <a:spcBef>
                <a:spcPct val="20000"/>
              </a:spcBef>
            </a:pPr>
            <a:r>
              <a:rPr lang="en-US">
                <a:solidFill>
                  <a:schemeClr val="accent2"/>
                </a:solidFill>
              </a:rPr>
              <a:t>	</a:t>
            </a:r>
            <a:r>
              <a:rPr lang="en-US" b="1" i="1">
                <a:solidFill>
                  <a:schemeClr val="accent2"/>
                </a:solidFill>
              </a:rPr>
              <a:t>pc</a:t>
            </a:r>
            <a:r>
              <a:rPr lang="en-US" b="1" i="1" baseline="-25000">
                <a:solidFill>
                  <a:schemeClr val="accent2"/>
                </a:solidFill>
              </a:rPr>
              <a:t>1</a:t>
            </a:r>
            <a:r>
              <a:rPr lang="en-US">
                <a:solidFill>
                  <a:schemeClr val="accent2"/>
                </a:solidFill>
              </a:rPr>
              <a:t>: </a:t>
            </a:r>
            <a:r>
              <a:rPr lang="en-US" b="1">
                <a:solidFill>
                  <a:schemeClr val="accent2"/>
                </a:solidFill>
              </a:rPr>
              <a:t>x = ctr</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2</a:t>
            </a:r>
            <a:r>
              <a:rPr lang="en-US" b="1">
                <a:solidFill>
                  <a:schemeClr val="accent2"/>
                </a:solidFill>
              </a:rPr>
              <a:t>: ctr = ctr + 1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3</a:t>
            </a:r>
            <a:r>
              <a:rPr lang="en-US" b="1">
                <a:solidFill>
                  <a:schemeClr val="accent2"/>
                </a:solidFill>
              </a:rPr>
              <a:t>: y = ctr </a:t>
            </a:r>
            <a:endParaRPr lang="en-US" b="1" baseline="-25000">
              <a:solidFill>
                <a:schemeClr val="accent2"/>
              </a:solidFill>
              <a:latin typeface="Lucida Sans Unicode" pitchFamily="34" charset="0"/>
            </a:endParaRPr>
          </a:p>
          <a:p>
            <a:pPr marL="342900" indent="-342900">
              <a:spcBef>
                <a:spcPct val="20000"/>
              </a:spcBef>
            </a:pPr>
            <a:endParaRPr lang="en-US" sz="700" b="1" baseline="-25000">
              <a:solidFill>
                <a:schemeClr val="accent2"/>
              </a:solidFill>
              <a:latin typeface="Lucida Sans Unicode" pitchFamily="34" charset="0"/>
            </a:endParaRPr>
          </a:p>
          <a:p>
            <a:pPr marL="342900" indent="-342900">
              <a:spcBef>
                <a:spcPct val="20000"/>
              </a:spcBef>
            </a:pPr>
            <a:r>
              <a:rPr lang="en-US" b="1" baseline="-25000">
                <a:solidFill>
                  <a:schemeClr val="accent2"/>
                </a:solidFill>
                <a:latin typeface="Lucida Sans Unicode" pitchFamily="34" charset="0"/>
              </a:rPr>
              <a:t>	</a:t>
            </a:r>
            <a:r>
              <a:rPr lang="en-US" b="1" i="1">
                <a:solidFill>
                  <a:schemeClr val="accent2"/>
                </a:solidFill>
              </a:rPr>
              <a:t>pc</a:t>
            </a:r>
            <a:r>
              <a:rPr lang="en-US" b="1" i="1" baseline="-25000">
                <a:solidFill>
                  <a:schemeClr val="accent2"/>
                </a:solidFill>
              </a:rPr>
              <a:t>4</a:t>
            </a:r>
            <a:r>
              <a:rPr lang="en-US" b="1">
                <a:solidFill>
                  <a:schemeClr val="accent2"/>
                </a:solidFill>
              </a:rPr>
              <a:t>: assume(x = i-1)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5</a:t>
            </a:r>
            <a:r>
              <a:rPr lang="en-US" b="1">
                <a:solidFill>
                  <a:schemeClr val="accent2"/>
                </a:solidFill>
              </a:rPr>
              <a:t>: assume(y </a:t>
            </a:r>
            <a:r>
              <a:rPr lang="en-US" b="1">
                <a:solidFill>
                  <a:schemeClr val="accent2"/>
                </a:solidFill>
                <a:sym typeface="Symbol" pitchFamily="18" charset="2"/>
              </a:rPr>
              <a:t></a:t>
            </a:r>
            <a:r>
              <a:rPr lang="en-US" b="1">
                <a:solidFill>
                  <a:schemeClr val="accent2"/>
                </a:solidFill>
              </a:rPr>
              <a:t> i)</a:t>
            </a:r>
            <a:endParaRPr lang="en-US" sz="2000">
              <a:solidFill>
                <a:schemeClr val="accent2"/>
              </a:solidFill>
              <a:latin typeface="Lucida Sans Unicode" pitchFamily="34" charset="0"/>
            </a:endParaRPr>
          </a:p>
        </p:txBody>
      </p:sp>
      <p:sp>
        <p:nvSpPr>
          <p:cNvPr id="48141" name="Rectangle 13"/>
          <p:cNvSpPr>
            <a:spLocks noChangeArrowheads="1"/>
          </p:cNvSpPr>
          <p:nvPr/>
        </p:nvSpPr>
        <p:spPr bwMode="auto">
          <a:xfrm>
            <a:off x="771525" y="1627188"/>
            <a:ext cx="1317625"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a:t>
            </a:r>
            <a:endParaRPr lang="en-US" sz="1600">
              <a:latin typeface="Lucida Sans Unicode" pitchFamily="34" charset="0"/>
            </a:endParaRPr>
          </a:p>
        </p:txBody>
      </p:sp>
      <p:sp>
        <p:nvSpPr>
          <p:cNvPr id="48142" name="Rectangle 14"/>
          <p:cNvSpPr>
            <a:spLocks noChangeArrowheads="1"/>
          </p:cNvSpPr>
          <p:nvPr/>
        </p:nvSpPr>
        <p:spPr bwMode="auto">
          <a:xfrm>
            <a:off x="3084513" y="1627188"/>
            <a:ext cx="2751137"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 Formula </a:t>
            </a:r>
            <a:endParaRPr lang="en-US" sz="1600">
              <a:latin typeface="Lucida Sans Unicode" pitchFamily="34" charset="0"/>
            </a:endParaRPr>
          </a:p>
        </p:txBody>
      </p:sp>
      <p:sp>
        <p:nvSpPr>
          <p:cNvPr id="48143" name="Rectangle 15"/>
          <p:cNvSpPr>
            <a:spLocks noChangeArrowheads="1"/>
          </p:cNvSpPr>
          <p:nvPr/>
        </p:nvSpPr>
        <p:spPr bwMode="auto">
          <a:xfrm>
            <a:off x="2984500" y="2058988"/>
            <a:ext cx="3024188" cy="2420937"/>
          </a:xfrm>
          <a:prstGeom prst="rect">
            <a:avLst/>
          </a:prstGeom>
          <a:noFill/>
          <a:ln w="9525">
            <a:noFill/>
            <a:miter lim="800000"/>
            <a:headEnd/>
            <a:tailEnd/>
          </a:ln>
        </p:spPr>
        <p:txBody>
          <a:bodyPr/>
          <a:lstStyle/>
          <a:p>
            <a:pPr marL="342900" indent="-342900">
              <a:spcBef>
                <a:spcPct val="20000"/>
              </a:spcBef>
            </a:pPr>
            <a:r>
              <a:rPr lang="en-US">
                <a:solidFill>
                  <a:schemeClr val="accent2"/>
                </a:solidFill>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rPr>
              <a:t>0</a:t>
            </a:r>
            <a:endParaRPr lang="en-US" b="1" i="1">
              <a:solidFill>
                <a:srgbClr val="649600"/>
              </a:solidFill>
            </a:endParaRPr>
          </a:p>
          <a:p>
            <a:pPr marL="342900" indent="-342900">
              <a:spcBef>
                <a:spcPct val="20000"/>
              </a:spcBef>
            </a:pPr>
            <a:endParaRPr lang="en-US" sz="700" b="1" i="1">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0</a:t>
            </a:r>
            <a:r>
              <a:rPr lang="en-US" b="1" i="1">
                <a:solidFill>
                  <a:srgbClr val="649600"/>
                </a:solidFill>
              </a:rPr>
              <a:t> +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a:t>
            </a:r>
            <a:endParaRPr lang="en-US" b="1" i="1" baseline="-25000">
              <a:solidFill>
                <a:srgbClr val="649600"/>
              </a:solidFill>
              <a:latin typeface="Lucida Sans Unicode" pitchFamily="34" charset="0"/>
            </a:endParaRPr>
          </a:p>
          <a:p>
            <a:pPr marL="342900" indent="-342900">
              <a:spcBef>
                <a:spcPct val="20000"/>
              </a:spcBef>
            </a:pPr>
            <a:endParaRPr lang="en-US" sz="700" b="1" i="1" baseline="-25000">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latin typeface="cmsy10" pitchFamily="34" charset="0"/>
              </a:rPr>
              <a:t>     </a:t>
            </a:r>
            <a:r>
              <a:rPr lang="en-US" b="1" i="1" baseline="-25000">
                <a:solidFill>
                  <a:srgbClr val="649600"/>
                </a:solidFill>
                <a:latin typeface="Lucida Sans Unicode" pitchFamily="34" charset="0"/>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r>
              <a:rPr lang="en-US" b="1" i="1">
                <a:solidFill>
                  <a:srgbClr val="649600"/>
                </a:solidFill>
                <a:latin typeface="Lucida Sans Unicode" pitchFamily="34" charset="0"/>
              </a:rPr>
              <a:t> </a:t>
            </a:r>
            <a:r>
              <a:rPr lang="en-US" b="1" i="1">
                <a:solidFill>
                  <a:srgbClr val="649600"/>
                </a:solidFill>
              </a:rPr>
              <a:t>-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latin typeface="Lucida Sans Unicode" pitchFamily="34" charset="0"/>
              </a:rPr>
              <a:t> </a:t>
            </a:r>
            <a:r>
              <a:rPr lang="en-US" b="1" i="1">
                <a:solidFill>
                  <a:srgbClr val="649600"/>
                </a:solidFill>
                <a:sym typeface="Symbol" pitchFamily="18" charset="2"/>
              </a:rPr>
              <a:t></a:t>
            </a:r>
            <a:r>
              <a:rPr lang="en-US" b="1" i="1">
                <a:solidFill>
                  <a:srgbClr val="649600"/>
                </a:solidFill>
              </a:rPr>
              <a:t>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p>
        </p:txBody>
      </p:sp>
      <p:sp>
        <p:nvSpPr>
          <p:cNvPr id="48144" name="Line 16"/>
          <p:cNvSpPr>
            <a:spLocks noChangeShapeType="1"/>
          </p:cNvSpPr>
          <p:nvPr/>
        </p:nvSpPr>
        <p:spPr bwMode="auto">
          <a:xfrm>
            <a:off x="3033713" y="2016125"/>
            <a:ext cx="0" cy="2247900"/>
          </a:xfrm>
          <a:prstGeom prst="line">
            <a:avLst/>
          </a:prstGeom>
          <a:noFill/>
          <a:ln w="9525" cap="rnd">
            <a:solidFill>
              <a:schemeClr val="accent2"/>
            </a:solidFill>
            <a:prstDash val="sysDot"/>
            <a:round/>
            <a:headEnd/>
            <a:tailEnd/>
          </a:ln>
        </p:spPr>
        <p:txBody>
          <a:bodyPr/>
          <a:lstStyle/>
          <a:p>
            <a:endParaRPr lang="en-US"/>
          </a:p>
        </p:txBody>
      </p:sp>
      <p:sp>
        <p:nvSpPr>
          <p:cNvPr id="48145" name="Rectangle 17"/>
          <p:cNvSpPr>
            <a:spLocks noChangeArrowheads="1"/>
          </p:cNvSpPr>
          <p:nvPr/>
        </p:nvSpPr>
        <p:spPr bwMode="auto">
          <a:xfrm>
            <a:off x="180975" y="1939925"/>
            <a:ext cx="3009900" cy="2295525"/>
          </a:xfrm>
          <a:prstGeom prst="rect">
            <a:avLst/>
          </a:prstGeom>
          <a:solidFill>
            <a:schemeClr val="bg1">
              <a:alpha val="47842"/>
            </a:schemeClr>
          </a:solidFill>
          <a:ln w="28575" algn="ctr">
            <a:noFill/>
            <a:miter lim="800000"/>
            <a:headEnd/>
            <a:tailEnd/>
          </a:ln>
        </p:spPr>
        <p:txBody>
          <a:bodyPr wrap="none" anchor="ctr"/>
          <a:lstStyle/>
          <a:p>
            <a:endParaRPr lang="en-US"/>
          </a:p>
        </p:txBody>
      </p:sp>
      <p:sp>
        <p:nvSpPr>
          <p:cNvPr id="203795" name="Rectangle 19"/>
          <p:cNvSpPr>
            <a:spLocks noChangeArrowheads="1"/>
          </p:cNvSpPr>
          <p:nvPr/>
        </p:nvSpPr>
        <p:spPr bwMode="auto">
          <a:xfrm>
            <a:off x="7227888" y="3633788"/>
            <a:ext cx="1438275" cy="366712"/>
          </a:xfrm>
          <a:prstGeom prst="rect">
            <a:avLst/>
          </a:prstGeom>
          <a:noFill/>
          <a:ln w="9525">
            <a:noFill/>
            <a:miter lim="800000"/>
            <a:headEnd/>
            <a:tailEnd/>
          </a:ln>
        </p:spPr>
        <p:txBody>
          <a:bodyPr wrap="none">
            <a:spAutoFit/>
          </a:bodyPr>
          <a:lstStyle/>
          <a:p>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latin typeface="Lucida Sans Unicode" pitchFamily="34" charset="0"/>
              </a:rPr>
              <a:t> = x</a:t>
            </a:r>
            <a:r>
              <a:rPr lang="en-US" b="1" i="1" baseline="-25000">
                <a:solidFill>
                  <a:srgbClr val="649600"/>
                </a:solidFill>
                <a:latin typeface="Lucida Sans Unicode" pitchFamily="34" charset="0"/>
              </a:rPr>
              <a:t>1</a:t>
            </a:r>
            <a:r>
              <a:rPr lang="en-US" b="1" i="1">
                <a:solidFill>
                  <a:srgbClr val="649600"/>
                </a:solidFill>
                <a:latin typeface="Lucida Sans Unicode" pitchFamily="34" charset="0"/>
              </a:rPr>
              <a:t> + 1</a:t>
            </a:r>
            <a:endParaRPr lang="en-US" b="1" i="1">
              <a:solidFill>
                <a:schemeClr val="folHlink"/>
              </a:solidFill>
              <a:latin typeface="Lucida Sans Unicode" pitchFamily="34" charset="0"/>
            </a:endParaRPr>
          </a:p>
        </p:txBody>
      </p:sp>
      <p:sp>
        <p:nvSpPr>
          <p:cNvPr id="203797" name="Rectangle 21"/>
          <p:cNvSpPr>
            <a:spLocks noChangeArrowheads="1"/>
          </p:cNvSpPr>
          <p:nvPr/>
        </p:nvSpPr>
        <p:spPr bwMode="auto">
          <a:xfrm>
            <a:off x="123825" y="4379913"/>
            <a:ext cx="4337050" cy="2101850"/>
          </a:xfrm>
          <a:prstGeom prst="rect">
            <a:avLst/>
          </a:prstGeom>
          <a:solidFill>
            <a:schemeClr val="bg1">
              <a:alpha val="47842"/>
            </a:schemeClr>
          </a:solidFill>
          <a:ln w="28575" algn="ctr">
            <a:noFill/>
            <a:miter lim="800000"/>
            <a:headEnd/>
            <a:tailEnd/>
          </a:ln>
        </p:spPr>
        <p:txBody>
          <a:bodyPr wrap="none" anchor="ctr"/>
          <a:lstStyle/>
          <a:p>
            <a:endParaRPr lang="en-US"/>
          </a:p>
        </p:txBody>
      </p:sp>
      <p:sp>
        <p:nvSpPr>
          <p:cNvPr id="48148" name="Line 22"/>
          <p:cNvSpPr>
            <a:spLocks noChangeShapeType="1"/>
          </p:cNvSpPr>
          <p:nvPr/>
        </p:nvSpPr>
        <p:spPr bwMode="auto">
          <a:xfrm flipH="1" flipV="1">
            <a:off x="260350" y="3367088"/>
            <a:ext cx="2755900" cy="4762"/>
          </a:xfrm>
          <a:prstGeom prst="line">
            <a:avLst/>
          </a:prstGeom>
          <a:noFill/>
          <a:ln w="19050">
            <a:solidFill>
              <a:schemeClr val="accent2"/>
            </a:solidFill>
            <a:prstDash val="dash"/>
            <a:round/>
            <a:headEnd/>
            <a:tailEnd type="none" w="lg" len="lg"/>
          </a:ln>
        </p:spPr>
        <p:txBody>
          <a:bodyPr/>
          <a:lstStyle/>
          <a:p>
            <a:endParaRPr lang="en-US"/>
          </a:p>
        </p:txBody>
      </p:sp>
      <p:sp>
        <p:nvSpPr>
          <p:cNvPr id="48149" name="Line 23"/>
          <p:cNvSpPr>
            <a:spLocks noChangeShapeType="1"/>
          </p:cNvSpPr>
          <p:nvPr/>
        </p:nvSpPr>
        <p:spPr bwMode="auto">
          <a:xfrm flipH="1">
            <a:off x="3021013" y="3368675"/>
            <a:ext cx="3282950" cy="6350"/>
          </a:xfrm>
          <a:prstGeom prst="line">
            <a:avLst/>
          </a:prstGeom>
          <a:noFill/>
          <a:ln w="19050">
            <a:solidFill>
              <a:srgbClr val="80AE00"/>
            </a:solidFill>
            <a:prstDash val="dash"/>
            <a:round/>
            <a:headEnd/>
            <a:tailEnd type="none" w="lg" len="lg"/>
          </a:ln>
        </p:spPr>
        <p:txBody>
          <a:bodyPr/>
          <a:lstStyle/>
          <a:p>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379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37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95" grpId="0"/>
      <p:bldP spid="203797"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7"/>
          <p:cNvSpPr>
            <a:spLocks noChangeArrowheads="1"/>
          </p:cNvSpPr>
          <p:nvPr/>
        </p:nvSpPr>
        <p:spPr bwMode="auto">
          <a:xfrm>
            <a:off x="180975" y="1939925"/>
            <a:ext cx="5559425" cy="2295525"/>
          </a:xfrm>
          <a:prstGeom prst="rect">
            <a:avLst/>
          </a:prstGeom>
          <a:solidFill>
            <a:schemeClr val="bg1">
              <a:alpha val="47842"/>
            </a:schemeClr>
          </a:solidFill>
          <a:ln w="28575" algn="ctr">
            <a:noFill/>
            <a:miter lim="800000"/>
            <a:headEnd/>
            <a:tailEnd/>
          </a:ln>
        </p:spPr>
        <p:txBody>
          <a:bodyPr wrap="none" anchor="ctr"/>
          <a:lstStyle/>
          <a:p>
            <a:endParaRPr lang="en-US"/>
          </a:p>
        </p:txBody>
      </p:sp>
      <p:sp>
        <p:nvSpPr>
          <p:cNvPr id="49155" name="Rectangle 2"/>
          <p:cNvSpPr>
            <a:spLocks noChangeArrowheads="1"/>
          </p:cNvSpPr>
          <p:nvPr/>
        </p:nvSpPr>
        <p:spPr bwMode="auto">
          <a:xfrm>
            <a:off x="125413" y="1993900"/>
            <a:ext cx="5451475" cy="2470150"/>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49156" name="Rectangle 3"/>
          <p:cNvSpPr>
            <a:spLocks noGrp="1" noChangeArrowheads="1"/>
          </p:cNvSpPr>
          <p:nvPr>
            <p:ph type="title"/>
          </p:nvPr>
        </p:nvSpPr>
        <p:spPr/>
        <p:txBody>
          <a:bodyPr/>
          <a:lstStyle/>
          <a:p>
            <a:pPr eaLnBrk="1" hangingPunct="1"/>
            <a:r>
              <a:rPr lang="en-US" smtClean="0"/>
              <a:t>Interpolant = Predicate !</a:t>
            </a:r>
          </a:p>
        </p:txBody>
      </p:sp>
      <p:sp>
        <p:nvSpPr>
          <p:cNvPr id="49157" name="Rectangle 4"/>
          <p:cNvSpPr>
            <a:spLocks noChangeArrowheads="1"/>
          </p:cNvSpPr>
          <p:nvPr/>
        </p:nvSpPr>
        <p:spPr bwMode="auto">
          <a:xfrm>
            <a:off x="80963" y="5062538"/>
            <a:ext cx="4546600" cy="1403350"/>
          </a:xfrm>
          <a:prstGeom prst="rect">
            <a:avLst/>
          </a:prstGeom>
          <a:noFill/>
          <a:ln w="9525" algn="ctr">
            <a:noFill/>
            <a:miter lim="800000"/>
            <a:headEnd/>
            <a:tailEnd/>
          </a:ln>
        </p:spPr>
        <p:txBody>
          <a:bodyPr wrap="none"/>
          <a:lstStyle/>
          <a:p>
            <a:pPr marL="457200" indent="-457200"/>
            <a:r>
              <a:rPr lang="en-US" sz="1600">
                <a:solidFill>
                  <a:schemeClr val="accent2"/>
                </a:solidFill>
                <a:latin typeface="Lucida Sans Unicode" pitchFamily="34" charset="0"/>
              </a:rPr>
              <a:t>1.  Predicate  </a:t>
            </a:r>
            <a:r>
              <a:rPr lang="en-US" sz="1600" b="1" i="1">
                <a:solidFill>
                  <a:srgbClr val="BA00BA"/>
                </a:solidFill>
                <a:latin typeface="Lucida Sans Unicode" pitchFamily="34" charset="0"/>
              </a:rPr>
              <a:t>implied</a:t>
            </a:r>
            <a:r>
              <a:rPr lang="en-US" sz="1600">
                <a:solidFill>
                  <a:schemeClr val="accent2"/>
                </a:solidFill>
                <a:latin typeface="Lucida Sans Unicode" pitchFamily="34" charset="0"/>
              </a:rPr>
              <a:t>  by trace </a:t>
            </a:r>
            <a:r>
              <a:rPr lang="en-US" sz="1600" b="1" i="1">
                <a:solidFill>
                  <a:srgbClr val="BA00BA"/>
                </a:solidFill>
                <a:latin typeface="Lucida Sans Unicode" pitchFamily="34" charset="0"/>
              </a:rPr>
              <a:t>prefix</a:t>
            </a:r>
          </a:p>
          <a:p>
            <a:pPr marL="457200" indent="-457200"/>
            <a:endParaRPr lang="en-US" sz="1600">
              <a:solidFill>
                <a:schemeClr val="accent2"/>
              </a:solidFill>
              <a:latin typeface="Lucida Sans Unicode" pitchFamily="34" charset="0"/>
            </a:endParaRPr>
          </a:p>
          <a:p>
            <a:pPr marL="457200" indent="-457200"/>
            <a:r>
              <a:rPr lang="en-US" sz="1600">
                <a:solidFill>
                  <a:schemeClr val="accent2"/>
                </a:solidFill>
                <a:latin typeface="Lucida Sans Unicode" pitchFamily="34" charset="0"/>
              </a:rPr>
              <a:t>2.  Predicate on </a:t>
            </a:r>
            <a:r>
              <a:rPr lang="en-US" sz="1600" b="1" i="1">
                <a:solidFill>
                  <a:srgbClr val="BA00BA"/>
                </a:solidFill>
                <a:latin typeface="Lucida Sans Unicode" pitchFamily="34" charset="0"/>
              </a:rPr>
              <a:t>common</a:t>
            </a:r>
            <a:r>
              <a:rPr lang="en-US" sz="1600" b="1" i="1">
                <a:solidFill>
                  <a:srgbClr val="6F6FFF"/>
                </a:solidFill>
                <a:latin typeface="Lucida Sans Unicode" pitchFamily="34" charset="0"/>
              </a:rPr>
              <a:t> </a:t>
            </a:r>
            <a:r>
              <a:rPr lang="en-US" sz="1600">
                <a:solidFill>
                  <a:schemeClr val="accent2"/>
                </a:solidFill>
                <a:latin typeface="Lucida Sans Unicode" pitchFamily="34" charset="0"/>
              </a:rPr>
              <a:t> variables</a:t>
            </a:r>
          </a:p>
          <a:p>
            <a:pPr marL="457200" indent="-457200">
              <a:buFontTx/>
              <a:buChar char="•"/>
            </a:pPr>
            <a:endParaRPr lang="en-US" sz="1600">
              <a:solidFill>
                <a:schemeClr val="accent2"/>
              </a:solidFill>
              <a:latin typeface="Lucida Sans Unicode" pitchFamily="34" charset="0"/>
            </a:endParaRPr>
          </a:p>
          <a:p>
            <a:pPr marL="457200" indent="-457200"/>
            <a:r>
              <a:rPr lang="en-US" sz="1600">
                <a:solidFill>
                  <a:schemeClr val="accent2"/>
                </a:solidFill>
                <a:latin typeface="Lucida Sans Unicode" pitchFamily="34" charset="0"/>
              </a:rPr>
              <a:t>3.  Predicate &amp; </a:t>
            </a:r>
            <a:r>
              <a:rPr lang="en-US" sz="1600" b="1" i="1">
                <a:solidFill>
                  <a:srgbClr val="BA00BA"/>
                </a:solidFill>
                <a:latin typeface="Lucida Sans Unicode" pitchFamily="34" charset="0"/>
              </a:rPr>
              <a:t>suffix</a:t>
            </a:r>
            <a:r>
              <a:rPr lang="en-US" sz="1600">
                <a:solidFill>
                  <a:schemeClr val="accent2"/>
                </a:solidFill>
                <a:latin typeface="Lucida Sans Unicode" pitchFamily="34" charset="0"/>
              </a:rPr>
              <a:t> yields a </a:t>
            </a:r>
            <a:r>
              <a:rPr lang="en-US" sz="1600" b="1" i="1">
                <a:solidFill>
                  <a:srgbClr val="BA00BA"/>
                </a:solidFill>
                <a:latin typeface="Lucida Sans Unicode" pitchFamily="34" charset="0"/>
              </a:rPr>
              <a:t>contradiction</a:t>
            </a:r>
            <a:endParaRPr lang="en-US" sz="1600">
              <a:solidFill>
                <a:schemeClr val="accent2"/>
              </a:solidFill>
              <a:latin typeface="Lucida Sans Unicode" pitchFamily="34" charset="0"/>
            </a:endParaRPr>
          </a:p>
        </p:txBody>
      </p:sp>
      <p:sp>
        <p:nvSpPr>
          <p:cNvPr id="49158" name="Rectangle 5"/>
          <p:cNvSpPr>
            <a:spLocks noChangeArrowheads="1"/>
          </p:cNvSpPr>
          <p:nvPr/>
        </p:nvSpPr>
        <p:spPr bwMode="auto">
          <a:xfrm>
            <a:off x="55563" y="4543425"/>
            <a:ext cx="1408112" cy="457200"/>
          </a:xfrm>
          <a:prstGeom prst="rect">
            <a:avLst/>
          </a:prstGeom>
          <a:noFill/>
          <a:ln w="9525">
            <a:noFill/>
            <a:miter lim="800000"/>
            <a:headEnd/>
            <a:tailEnd/>
          </a:ln>
        </p:spPr>
        <p:txBody>
          <a:bodyPr wrap="none">
            <a:spAutoFit/>
          </a:bodyPr>
          <a:lstStyle/>
          <a:p>
            <a:r>
              <a:rPr lang="en-US" sz="2400">
                <a:solidFill>
                  <a:schemeClr val="accent2"/>
                </a:solidFill>
                <a:latin typeface="Lucida Sans Unicode" pitchFamily="34" charset="0"/>
              </a:rPr>
              <a:t>Require:</a:t>
            </a:r>
          </a:p>
        </p:txBody>
      </p:sp>
      <p:sp>
        <p:nvSpPr>
          <p:cNvPr id="49159" name="Rectangle 6"/>
          <p:cNvSpPr>
            <a:spLocks noChangeArrowheads="1"/>
          </p:cNvSpPr>
          <p:nvPr/>
        </p:nvSpPr>
        <p:spPr bwMode="auto">
          <a:xfrm>
            <a:off x="5678488" y="2409825"/>
            <a:ext cx="681037"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p>
        </p:txBody>
      </p:sp>
      <p:sp>
        <p:nvSpPr>
          <p:cNvPr id="49160" name="Rectangle 7"/>
          <p:cNvSpPr>
            <a:spLocks noChangeArrowheads="1"/>
          </p:cNvSpPr>
          <p:nvPr/>
        </p:nvSpPr>
        <p:spPr bwMode="auto">
          <a:xfrm>
            <a:off x="5703888" y="3436938"/>
            <a:ext cx="681037"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p>
        </p:txBody>
      </p:sp>
      <p:sp>
        <p:nvSpPr>
          <p:cNvPr id="49161" name="AutoShape 8"/>
          <p:cNvSpPr>
            <a:spLocks noChangeArrowheads="1"/>
          </p:cNvSpPr>
          <p:nvPr/>
        </p:nvSpPr>
        <p:spPr bwMode="auto">
          <a:xfrm>
            <a:off x="6323013" y="3070225"/>
            <a:ext cx="1035050" cy="590550"/>
          </a:xfrm>
          <a:prstGeom prst="rightArrow">
            <a:avLst>
              <a:gd name="adj1" fmla="val 42861"/>
              <a:gd name="adj2" fmla="val 38770"/>
            </a:avLst>
          </a:prstGeom>
          <a:gradFill rotWithShape="1">
            <a:gsLst>
              <a:gs pos="0">
                <a:srgbClr val="ADB2F1"/>
              </a:gs>
              <a:gs pos="100000">
                <a:srgbClr val="797CA8"/>
              </a:gs>
            </a:gsLst>
            <a:lin ang="0" scaled="1"/>
          </a:gradFill>
          <a:ln w="9525">
            <a:noFill/>
            <a:miter lim="800000"/>
            <a:headEnd/>
            <a:tailEnd/>
          </a:ln>
        </p:spPr>
        <p:txBody>
          <a:bodyPr wrap="none" lIns="0" rIns="0" anchor="ctr">
            <a:spAutoFit/>
          </a:bodyPr>
          <a:lstStyle/>
          <a:p>
            <a:pPr algn="ctr"/>
            <a:r>
              <a:rPr lang="en-US" sz="1400" b="1" i="1">
                <a:solidFill>
                  <a:schemeClr val="bg1"/>
                </a:solidFill>
                <a:latin typeface="Lucida Sans Unicode" pitchFamily="34" charset="0"/>
              </a:rPr>
              <a:t>Interpolate</a:t>
            </a:r>
          </a:p>
        </p:txBody>
      </p:sp>
      <p:sp>
        <p:nvSpPr>
          <p:cNvPr id="49162" name="Rectangle 9"/>
          <p:cNvSpPr>
            <a:spLocks noChangeArrowheads="1"/>
          </p:cNvSpPr>
          <p:nvPr/>
        </p:nvSpPr>
        <p:spPr bwMode="auto">
          <a:xfrm>
            <a:off x="7558088" y="3070225"/>
            <a:ext cx="533400"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p>
        </p:txBody>
      </p:sp>
      <p:sp>
        <p:nvSpPr>
          <p:cNvPr id="49163" name="Rectangle 10"/>
          <p:cNvSpPr>
            <a:spLocks noChangeArrowheads="1"/>
          </p:cNvSpPr>
          <p:nvPr/>
        </p:nvSpPr>
        <p:spPr bwMode="auto">
          <a:xfrm>
            <a:off x="4570413" y="4954588"/>
            <a:ext cx="4451350" cy="1508125"/>
          </a:xfrm>
          <a:prstGeom prst="rect">
            <a:avLst/>
          </a:prstGeom>
          <a:noFill/>
          <a:ln w="9525" algn="ctr">
            <a:noFill/>
            <a:miter lim="800000"/>
            <a:headEnd/>
            <a:tailEnd/>
          </a:ln>
        </p:spPr>
        <p:txBody>
          <a:bodyPr wrap="none"/>
          <a:lstStyle/>
          <a:p>
            <a:pPr marL="457200" indent="-457200"/>
            <a:r>
              <a:rPr lang="en-US" sz="1600">
                <a:solidFill>
                  <a:schemeClr val="accent2"/>
                </a:solidFill>
                <a:latin typeface="Lucida Sans Unicode" pitchFamily="34" charset="0"/>
                <a:sym typeface="Symbol" pitchFamily="18" charset="2"/>
              </a:rPr>
              <a:t>1.</a:t>
            </a:r>
            <a:r>
              <a:rPr lang="en-US" sz="2400">
                <a:solidFill>
                  <a:schemeClr val="accent2"/>
                </a:solidFill>
                <a:sym typeface="Symbol" pitchFamily="18" charset="2"/>
              </a:rPr>
              <a:t> </a:t>
            </a:r>
            <a:r>
              <a:rPr lang="en-US" sz="2400" baseline="30000">
                <a:solidFill>
                  <a:schemeClr val="accent2"/>
                </a:solidFill>
                <a:sym typeface="Symbol" pitchFamily="18" charset="2"/>
              </a:rPr>
              <a:t>-</a:t>
            </a:r>
            <a:r>
              <a:rPr lang="en-US" sz="1600">
                <a:solidFill>
                  <a:schemeClr val="accent2"/>
                </a:solidFill>
              </a:rPr>
              <a:t> </a:t>
            </a:r>
            <a:r>
              <a:rPr lang="en-US" sz="1600" b="1" i="1">
                <a:solidFill>
                  <a:srgbClr val="BA00BA"/>
                </a:solidFill>
                <a:latin typeface="Lucida Sans Unicode" pitchFamily="34" charset="0"/>
              </a:rPr>
              <a:t>implies</a:t>
            </a:r>
            <a:r>
              <a:rPr lang="en-US" sz="1600" b="1" i="1">
                <a:solidFill>
                  <a:srgbClr val="9595FF"/>
                </a:solidFill>
              </a:rPr>
              <a:t> </a:t>
            </a:r>
            <a:r>
              <a:rPr lang="en-US" sz="1600">
                <a:solidFill>
                  <a:schemeClr val="accent2"/>
                </a:solidFill>
              </a:rPr>
              <a:t> </a:t>
            </a:r>
            <a:r>
              <a:rPr lang="en-US" sz="2000" b="1">
                <a:solidFill>
                  <a:schemeClr val="accent2"/>
                </a:solidFill>
                <a:sym typeface="Symbol" pitchFamily="18" charset="2"/>
              </a:rPr>
              <a:t></a:t>
            </a:r>
            <a:r>
              <a:rPr lang="en-US"/>
              <a:t> </a:t>
            </a:r>
            <a:endParaRPr lang="en-US" b="1" i="1">
              <a:solidFill>
                <a:srgbClr val="6F6FFF"/>
              </a:solidFill>
              <a:latin typeface="Lucida Sans Unicode" pitchFamily="34" charset="0"/>
            </a:endParaRPr>
          </a:p>
          <a:p>
            <a:pPr marL="457200" indent="-457200">
              <a:buFontTx/>
              <a:buAutoNum type="arabicPeriod"/>
            </a:pPr>
            <a:endParaRPr lang="en-US" sz="900">
              <a:solidFill>
                <a:schemeClr val="accent2"/>
              </a:solidFill>
              <a:latin typeface="Lucida Sans Unicode" pitchFamily="34" charset="0"/>
            </a:endParaRPr>
          </a:p>
          <a:p>
            <a:pPr marL="457200" indent="-457200"/>
            <a:r>
              <a:rPr lang="en-US" sz="1600">
                <a:solidFill>
                  <a:schemeClr val="accent2"/>
                </a:solidFill>
                <a:latin typeface="Lucida Sans Unicode" pitchFamily="34" charset="0"/>
                <a:sym typeface="Symbol" pitchFamily="18" charset="2"/>
              </a:rPr>
              <a:t>2.</a:t>
            </a:r>
            <a:r>
              <a:rPr lang="en-US" sz="2000" b="1">
                <a:solidFill>
                  <a:schemeClr val="accent2"/>
                </a:solidFill>
                <a:sym typeface="Symbol" pitchFamily="18" charset="2"/>
              </a:rPr>
              <a:t>  </a:t>
            </a:r>
            <a:r>
              <a:rPr lang="en-US" sz="1600">
                <a:solidFill>
                  <a:schemeClr val="accent2"/>
                </a:solidFill>
                <a:latin typeface="Lucida Sans Unicode" pitchFamily="34" charset="0"/>
              </a:rPr>
              <a:t>has symbols </a:t>
            </a:r>
            <a:r>
              <a:rPr lang="en-US" sz="1600" b="1" i="1">
                <a:solidFill>
                  <a:srgbClr val="BA00BA"/>
                </a:solidFill>
                <a:latin typeface="Lucida Sans Unicode" pitchFamily="34" charset="0"/>
              </a:rPr>
              <a:t>common</a:t>
            </a:r>
            <a:r>
              <a:rPr lang="en-US" sz="1600">
                <a:solidFill>
                  <a:schemeClr val="accent2"/>
                </a:solidFill>
                <a:latin typeface="Lucida Sans Unicode" pitchFamily="34" charset="0"/>
              </a:rPr>
              <a:t>  to</a:t>
            </a:r>
            <a:r>
              <a:rPr lang="en-US" sz="1600">
                <a:solidFill>
                  <a:schemeClr val="accent2"/>
                </a:solidFill>
              </a:rPr>
              <a:t> </a:t>
            </a:r>
            <a:r>
              <a:rPr lang="en-US" sz="2400">
                <a:solidFill>
                  <a:schemeClr val="accent2"/>
                </a:solidFill>
                <a:sym typeface="Symbol" pitchFamily="18" charset="2"/>
              </a:rPr>
              <a:t></a:t>
            </a:r>
            <a:r>
              <a:rPr lang="en-US" sz="2400" baseline="30000">
                <a:solidFill>
                  <a:schemeClr val="accent2"/>
                </a:solidFill>
                <a:sym typeface="Symbol" pitchFamily="18" charset="2"/>
              </a:rPr>
              <a:t>-</a:t>
            </a:r>
            <a:r>
              <a:rPr lang="en-US" sz="2400">
                <a:solidFill>
                  <a:schemeClr val="accent2"/>
                </a:solidFill>
              </a:rPr>
              <a:t>,</a:t>
            </a:r>
            <a:r>
              <a:rPr lang="en-US" sz="2400">
                <a:solidFill>
                  <a:schemeClr val="accent2"/>
                </a:solidFill>
                <a:sym typeface="Symbol" pitchFamily="18" charset="2"/>
              </a:rPr>
              <a:t></a:t>
            </a:r>
            <a:r>
              <a:rPr lang="en-US" sz="2400" b="1" baseline="30000">
                <a:solidFill>
                  <a:schemeClr val="accent2"/>
                </a:solidFill>
                <a:latin typeface="Lucida Sans Unicode" pitchFamily="34" charset="0"/>
                <a:sym typeface="Symbol" pitchFamily="18" charset="2"/>
              </a:rPr>
              <a:t>+</a:t>
            </a:r>
          </a:p>
          <a:p>
            <a:pPr marL="457200" indent="-457200"/>
            <a:endParaRPr lang="en-US" sz="900" b="1" i="1">
              <a:solidFill>
                <a:srgbClr val="6F6FFF"/>
              </a:solidFill>
              <a:latin typeface="Lucida Sans Unicode" pitchFamily="34" charset="0"/>
            </a:endParaRPr>
          </a:p>
          <a:p>
            <a:pPr marL="457200" indent="-457200"/>
            <a:r>
              <a:rPr lang="en-US" sz="1600">
                <a:solidFill>
                  <a:schemeClr val="accent2"/>
                </a:solidFill>
                <a:latin typeface="Lucida Sans Unicode" pitchFamily="34" charset="0"/>
              </a:rPr>
              <a:t>3.   </a:t>
            </a:r>
            <a:r>
              <a:rPr lang="en-US" sz="2000" b="1">
                <a:solidFill>
                  <a:schemeClr val="accent2"/>
                </a:solidFill>
                <a:latin typeface="Lucida Sans Unicode" pitchFamily="34" charset="0"/>
                <a:sym typeface="Symbol" pitchFamily="18" charset="2"/>
              </a:rPr>
              <a:t></a:t>
            </a:r>
            <a:r>
              <a:rPr lang="en-US" sz="2000">
                <a:solidFill>
                  <a:schemeClr val="accent2"/>
                </a:solidFill>
                <a:latin typeface="Lucida Sans Unicode" pitchFamily="34" charset="0"/>
              </a:rPr>
              <a:t> </a:t>
            </a:r>
            <a:r>
              <a:rPr lang="en-US" sz="2000">
                <a:solidFill>
                  <a:schemeClr val="accent2"/>
                </a:solidFill>
                <a:latin typeface="cmsy10" pitchFamily="34" charset="0"/>
              </a:rPr>
              <a:t>Æ</a:t>
            </a:r>
            <a:r>
              <a:rPr lang="en-US" sz="2000">
                <a:solidFill>
                  <a:schemeClr val="accent2"/>
                </a:solidFill>
                <a:latin typeface="Lucida Sans Unicode" pitchFamily="34" charset="0"/>
              </a:rPr>
              <a:t> </a:t>
            </a:r>
            <a:r>
              <a:rPr lang="en-US" sz="2400">
                <a:solidFill>
                  <a:schemeClr val="accent2"/>
                </a:solidFill>
                <a:latin typeface="Lucida Sans Unicode" pitchFamily="34" charset="0"/>
                <a:sym typeface="Symbol" pitchFamily="18" charset="2"/>
              </a:rPr>
              <a:t></a:t>
            </a:r>
            <a:r>
              <a:rPr lang="en-US" sz="2400" b="1" baseline="30000">
                <a:solidFill>
                  <a:schemeClr val="accent2"/>
                </a:solidFill>
                <a:latin typeface="Lucida Sans Unicode" pitchFamily="34" charset="0"/>
                <a:sym typeface="Symbol" pitchFamily="18" charset="2"/>
              </a:rPr>
              <a:t>+</a:t>
            </a:r>
            <a:r>
              <a:rPr lang="en-US" sz="1600">
                <a:solidFill>
                  <a:schemeClr val="accent2"/>
                </a:solidFill>
                <a:latin typeface="Lucida Sans Unicode" pitchFamily="34" charset="0"/>
              </a:rPr>
              <a:t> is </a:t>
            </a:r>
            <a:r>
              <a:rPr lang="en-US" sz="1600" b="1" i="1">
                <a:solidFill>
                  <a:srgbClr val="BA00BA"/>
                </a:solidFill>
                <a:latin typeface="Lucida Sans Unicode" pitchFamily="34" charset="0"/>
              </a:rPr>
              <a:t>unsatisfiable</a:t>
            </a:r>
          </a:p>
        </p:txBody>
      </p:sp>
      <p:sp>
        <p:nvSpPr>
          <p:cNvPr id="49164" name="Rectangle 11"/>
          <p:cNvSpPr>
            <a:spLocks noChangeArrowheads="1"/>
          </p:cNvSpPr>
          <p:nvPr/>
        </p:nvSpPr>
        <p:spPr bwMode="auto">
          <a:xfrm>
            <a:off x="4460875" y="4543425"/>
            <a:ext cx="1906588" cy="457200"/>
          </a:xfrm>
          <a:prstGeom prst="rect">
            <a:avLst/>
          </a:prstGeom>
          <a:noFill/>
          <a:ln w="9525">
            <a:noFill/>
            <a:miter lim="800000"/>
            <a:headEnd/>
            <a:tailEnd/>
          </a:ln>
        </p:spPr>
        <p:txBody>
          <a:bodyPr wrap="none">
            <a:spAutoFit/>
          </a:bodyPr>
          <a:lstStyle/>
          <a:p>
            <a:r>
              <a:rPr lang="en-US" sz="2400">
                <a:solidFill>
                  <a:schemeClr val="accent2"/>
                </a:solidFill>
                <a:latin typeface="Lucida Sans Unicode" pitchFamily="34" charset="0"/>
              </a:rPr>
              <a:t>Interpolant:</a:t>
            </a:r>
          </a:p>
        </p:txBody>
      </p:sp>
      <p:sp>
        <p:nvSpPr>
          <p:cNvPr id="49165" name="Rectangle 12"/>
          <p:cNvSpPr>
            <a:spLocks noChangeArrowheads="1"/>
          </p:cNvSpPr>
          <p:nvPr/>
        </p:nvSpPr>
        <p:spPr bwMode="auto">
          <a:xfrm>
            <a:off x="-41275" y="2058988"/>
            <a:ext cx="3365500" cy="2420937"/>
          </a:xfrm>
          <a:prstGeom prst="rect">
            <a:avLst/>
          </a:prstGeom>
          <a:noFill/>
          <a:ln w="9525">
            <a:noFill/>
            <a:miter lim="800000"/>
            <a:headEnd/>
            <a:tailEnd/>
          </a:ln>
        </p:spPr>
        <p:txBody>
          <a:bodyPr wrap="none" lIns="0"/>
          <a:lstStyle/>
          <a:p>
            <a:pPr marL="342900" indent="-342900">
              <a:spcBef>
                <a:spcPct val="20000"/>
              </a:spcBef>
            </a:pPr>
            <a:r>
              <a:rPr lang="en-US">
                <a:solidFill>
                  <a:schemeClr val="accent2"/>
                </a:solidFill>
              </a:rPr>
              <a:t>	</a:t>
            </a:r>
            <a:r>
              <a:rPr lang="en-US" b="1" i="1">
                <a:solidFill>
                  <a:schemeClr val="accent2"/>
                </a:solidFill>
              </a:rPr>
              <a:t>pc</a:t>
            </a:r>
            <a:r>
              <a:rPr lang="en-US" b="1" i="1" baseline="-25000">
                <a:solidFill>
                  <a:schemeClr val="accent2"/>
                </a:solidFill>
              </a:rPr>
              <a:t>1</a:t>
            </a:r>
            <a:r>
              <a:rPr lang="en-US">
                <a:solidFill>
                  <a:schemeClr val="accent2"/>
                </a:solidFill>
              </a:rPr>
              <a:t>: </a:t>
            </a:r>
            <a:r>
              <a:rPr lang="en-US" b="1">
                <a:solidFill>
                  <a:schemeClr val="accent2"/>
                </a:solidFill>
              </a:rPr>
              <a:t>x = ctr</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2</a:t>
            </a:r>
            <a:r>
              <a:rPr lang="en-US" b="1">
                <a:solidFill>
                  <a:schemeClr val="accent2"/>
                </a:solidFill>
              </a:rPr>
              <a:t>: ctr = ctr + 1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3</a:t>
            </a:r>
            <a:r>
              <a:rPr lang="en-US" b="1">
                <a:solidFill>
                  <a:schemeClr val="accent2"/>
                </a:solidFill>
              </a:rPr>
              <a:t>: y = ctr </a:t>
            </a:r>
            <a:endParaRPr lang="en-US" b="1" baseline="-25000">
              <a:solidFill>
                <a:schemeClr val="accent2"/>
              </a:solidFill>
              <a:latin typeface="Lucida Sans Unicode" pitchFamily="34" charset="0"/>
            </a:endParaRPr>
          </a:p>
          <a:p>
            <a:pPr marL="342900" indent="-342900">
              <a:spcBef>
                <a:spcPct val="20000"/>
              </a:spcBef>
            </a:pPr>
            <a:endParaRPr lang="en-US" sz="700" b="1" baseline="-25000">
              <a:solidFill>
                <a:schemeClr val="accent2"/>
              </a:solidFill>
              <a:latin typeface="Lucida Sans Unicode" pitchFamily="34" charset="0"/>
            </a:endParaRPr>
          </a:p>
          <a:p>
            <a:pPr marL="342900" indent="-342900">
              <a:spcBef>
                <a:spcPct val="20000"/>
              </a:spcBef>
            </a:pPr>
            <a:r>
              <a:rPr lang="en-US" b="1" baseline="-25000">
                <a:solidFill>
                  <a:schemeClr val="accent2"/>
                </a:solidFill>
                <a:latin typeface="Lucida Sans Unicode" pitchFamily="34" charset="0"/>
              </a:rPr>
              <a:t>	</a:t>
            </a:r>
            <a:r>
              <a:rPr lang="en-US" b="1" i="1">
                <a:solidFill>
                  <a:schemeClr val="accent2"/>
                </a:solidFill>
              </a:rPr>
              <a:t>pc</a:t>
            </a:r>
            <a:r>
              <a:rPr lang="en-US" b="1" i="1" baseline="-25000">
                <a:solidFill>
                  <a:schemeClr val="accent2"/>
                </a:solidFill>
              </a:rPr>
              <a:t>4</a:t>
            </a:r>
            <a:r>
              <a:rPr lang="en-US" b="1">
                <a:solidFill>
                  <a:schemeClr val="accent2"/>
                </a:solidFill>
              </a:rPr>
              <a:t>: assume(x = i-1)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5</a:t>
            </a:r>
            <a:r>
              <a:rPr lang="en-US" b="1">
                <a:solidFill>
                  <a:schemeClr val="accent2"/>
                </a:solidFill>
              </a:rPr>
              <a:t>: assume(y </a:t>
            </a:r>
            <a:r>
              <a:rPr lang="en-US" b="1">
                <a:solidFill>
                  <a:schemeClr val="accent2"/>
                </a:solidFill>
                <a:sym typeface="Symbol" pitchFamily="18" charset="2"/>
              </a:rPr>
              <a:t></a:t>
            </a:r>
            <a:r>
              <a:rPr lang="en-US" b="1">
                <a:solidFill>
                  <a:schemeClr val="accent2"/>
                </a:solidFill>
              </a:rPr>
              <a:t> i)</a:t>
            </a:r>
            <a:endParaRPr lang="en-US" sz="2000">
              <a:solidFill>
                <a:schemeClr val="accent2"/>
              </a:solidFill>
              <a:latin typeface="Lucida Sans Unicode" pitchFamily="34" charset="0"/>
            </a:endParaRPr>
          </a:p>
        </p:txBody>
      </p:sp>
      <p:sp>
        <p:nvSpPr>
          <p:cNvPr id="49166" name="Rectangle 13"/>
          <p:cNvSpPr>
            <a:spLocks noChangeArrowheads="1"/>
          </p:cNvSpPr>
          <p:nvPr/>
        </p:nvSpPr>
        <p:spPr bwMode="auto">
          <a:xfrm>
            <a:off x="771525" y="1627188"/>
            <a:ext cx="1317625"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a:t>
            </a:r>
            <a:endParaRPr lang="en-US" sz="1600">
              <a:latin typeface="Lucida Sans Unicode" pitchFamily="34" charset="0"/>
            </a:endParaRPr>
          </a:p>
        </p:txBody>
      </p:sp>
      <p:sp>
        <p:nvSpPr>
          <p:cNvPr id="49167" name="Rectangle 14"/>
          <p:cNvSpPr>
            <a:spLocks noChangeArrowheads="1"/>
          </p:cNvSpPr>
          <p:nvPr/>
        </p:nvSpPr>
        <p:spPr bwMode="auto">
          <a:xfrm>
            <a:off x="3084513" y="1627188"/>
            <a:ext cx="2751137"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 Formula </a:t>
            </a:r>
            <a:endParaRPr lang="en-US" sz="1600">
              <a:latin typeface="Lucida Sans Unicode" pitchFamily="34" charset="0"/>
            </a:endParaRPr>
          </a:p>
        </p:txBody>
      </p:sp>
      <p:sp>
        <p:nvSpPr>
          <p:cNvPr id="49168" name="Rectangle 15"/>
          <p:cNvSpPr>
            <a:spLocks noChangeArrowheads="1"/>
          </p:cNvSpPr>
          <p:nvPr/>
        </p:nvSpPr>
        <p:spPr bwMode="auto">
          <a:xfrm>
            <a:off x="2984500" y="2058988"/>
            <a:ext cx="3024188" cy="2420937"/>
          </a:xfrm>
          <a:prstGeom prst="rect">
            <a:avLst/>
          </a:prstGeom>
          <a:noFill/>
          <a:ln w="9525">
            <a:noFill/>
            <a:miter lim="800000"/>
            <a:headEnd/>
            <a:tailEnd/>
          </a:ln>
        </p:spPr>
        <p:txBody>
          <a:bodyPr/>
          <a:lstStyle/>
          <a:p>
            <a:pPr marL="342900" indent="-342900">
              <a:spcBef>
                <a:spcPct val="20000"/>
              </a:spcBef>
            </a:pPr>
            <a:r>
              <a:rPr lang="en-US">
                <a:solidFill>
                  <a:schemeClr val="accent2"/>
                </a:solidFill>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rPr>
              <a:t>0</a:t>
            </a:r>
            <a:endParaRPr lang="en-US" b="1" i="1">
              <a:solidFill>
                <a:srgbClr val="649600"/>
              </a:solidFill>
            </a:endParaRPr>
          </a:p>
          <a:p>
            <a:pPr marL="342900" indent="-342900">
              <a:spcBef>
                <a:spcPct val="20000"/>
              </a:spcBef>
            </a:pPr>
            <a:endParaRPr lang="en-US" sz="700" b="1" i="1">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0</a:t>
            </a:r>
            <a:r>
              <a:rPr lang="en-US" b="1" i="1">
                <a:solidFill>
                  <a:srgbClr val="649600"/>
                </a:solidFill>
              </a:rPr>
              <a:t> +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a:t>
            </a:r>
            <a:endParaRPr lang="en-US" b="1" i="1" baseline="-25000">
              <a:solidFill>
                <a:srgbClr val="649600"/>
              </a:solidFill>
              <a:latin typeface="Lucida Sans Unicode" pitchFamily="34" charset="0"/>
            </a:endParaRPr>
          </a:p>
          <a:p>
            <a:pPr marL="342900" indent="-342900">
              <a:spcBef>
                <a:spcPct val="20000"/>
              </a:spcBef>
            </a:pPr>
            <a:endParaRPr lang="en-US" sz="700" b="1" i="1" baseline="-25000">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latin typeface="cmsy10" pitchFamily="34" charset="0"/>
              </a:rPr>
              <a:t>     </a:t>
            </a:r>
            <a:r>
              <a:rPr lang="en-US" b="1" i="1" baseline="-25000">
                <a:solidFill>
                  <a:srgbClr val="649600"/>
                </a:solidFill>
                <a:latin typeface="Lucida Sans Unicode" pitchFamily="34" charset="0"/>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r>
              <a:rPr lang="en-US" b="1" i="1">
                <a:solidFill>
                  <a:srgbClr val="649600"/>
                </a:solidFill>
                <a:latin typeface="Lucida Sans Unicode" pitchFamily="34" charset="0"/>
              </a:rPr>
              <a:t> </a:t>
            </a:r>
            <a:r>
              <a:rPr lang="en-US" b="1" i="1">
                <a:solidFill>
                  <a:srgbClr val="649600"/>
                </a:solidFill>
              </a:rPr>
              <a:t>-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latin typeface="Lucida Sans Unicode" pitchFamily="34" charset="0"/>
              </a:rPr>
              <a:t> </a:t>
            </a:r>
            <a:r>
              <a:rPr lang="en-US" b="1" i="1">
                <a:solidFill>
                  <a:srgbClr val="649600"/>
                </a:solidFill>
                <a:sym typeface="Symbol" pitchFamily="18" charset="2"/>
              </a:rPr>
              <a:t></a:t>
            </a:r>
            <a:r>
              <a:rPr lang="en-US" b="1" i="1">
                <a:solidFill>
                  <a:srgbClr val="649600"/>
                </a:solidFill>
              </a:rPr>
              <a:t>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p>
        </p:txBody>
      </p:sp>
      <p:sp>
        <p:nvSpPr>
          <p:cNvPr id="49169" name="Line 16"/>
          <p:cNvSpPr>
            <a:spLocks noChangeShapeType="1"/>
          </p:cNvSpPr>
          <p:nvPr/>
        </p:nvSpPr>
        <p:spPr bwMode="auto">
          <a:xfrm>
            <a:off x="3033713" y="2016125"/>
            <a:ext cx="0" cy="2247900"/>
          </a:xfrm>
          <a:prstGeom prst="line">
            <a:avLst/>
          </a:prstGeom>
          <a:noFill/>
          <a:ln w="9525" cap="rnd">
            <a:solidFill>
              <a:schemeClr val="accent2"/>
            </a:solidFill>
            <a:prstDash val="sysDot"/>
            <a:round/>
            <a:headEnd/>
            <a:tailEnd/>
          </a:ln>
        </p:spPr>
        <p:txBody>
          <a:bodyPr/>
          <a:lstStyle/>
          <a:p>
            <a:endParaRPr lang="en-US"/>
          </a:p>
        </p:txBody>
      </p:sp>
      <p:sp>
        <p:nvSpPr>
          <p:cNvPr id="49170" name="Rectangle 20"/>
          <p:cNvSpPr>
            <a:spLocks noChangeArrowheads="1"/>
          </p:cNvSpPr>
          <p:nvPr/>
        </p:nvSpPr>
        <p:spPr bwMode="auto">
          <a:xfrm>
            <a:off x="123825" y="4379913"/>
            <a:ext cx="4446588" cy="2101850"/>
          </a:xfrm>
          <a:prstGeom prst="rect">
            <a:avLst/>
          </a:prstGeom>
          <a:solidFill>
            <a:schemeClr val="bg1">
              <a:alpha val="47842"/>
            </a:schemeClr>
          </a:solidFill>
          <a:ln w="28575" algn="ctr">
            <a:noFill/>
            <a:miter lim="800000"/>
            <a:headEnd/>
            <a:tailEnd/>
          </a:ln>
        </p:spPr>
        <p:txBody>
          <a:bodyPr wrap="none" anchor="ctr"/>
          <a:lstStyle/>
          <a:p>
            <a:endParaRPr lang="en-US"/>
          </a:p>
        </p:txBody>
      </p:sp>
      <p:sp>
        <p:nvSpPr>
          <p:cNvPr id="49171" name="Rectangle 21"/>
          <p:cNvSpPr>
            <a:spLocks noChangeArrowheads="1"/>
          </p:cNvSpPr>
          <p:nvPr/>
        </p:nvSpPr>
        <p:spPr bwMode="auto">
          <a:xfrm>
            <a:off x="6908800" y="2225675"/>
            <a:ext cx="2063750" cy="700088"/>
          </a:xfrm>
          <a:prstGeom prst="rect">
            <a:avLst/>
          </a:prstGeom>
          <a:noFill/>
          <a:ln w="28575">
            <a:solidFill>
              <a:schemeClr val="accent2"/>
            </a:solidFill>
            <a:miter lim="800000"/>
            <a:headEnd/>
            <a:tailEnd/>
          </a:ln>
        </p:spPr>
        <p:txBody>
          <a:bodyPr>
            <a:spAutoFit/>
          </a:bodyPr>
          <a:lstStyle/>
          <a:p>
            <a:r>
              <a:rPr lang="en-US">
                <a:solidFill>
                  <a:schemeClr val="accent2"/>
                </a:solidFill>
                <a:latin typeface="Lucida Sans Unicode" pitchFamily="34" charset="0"/>
              </a:rPr>
              <a:t>Predicate at pc</a:t>
            </a:r>
            <a:r>
              <a:rPr lang="en-US" baseline="-25000">
                <a:solidFill>
                  <a:schemeClr val="accent2"/>
                </a:solidFill>
                <a:latin typeface="Lucida Sans Unicode" pitchFamily="34" charset="0"/>
              </a:rPr>
              <a:t>4</a:t>
            </a:r>
            <a:r>
              <a:rPr lang="en-US">
                <a:solidFill>
                  <a:schemeClr val="accent2"/>
                </a:solidFill>
                <a:latin typeface="Lucida Sans Unicode" pitchFamily="34" charset="0"/>
              </a:rPr>
              <a:t>:</a:t>
            </a:r>
          </a:p>
          <a:p>
            <a:pPr algn="ctr"/>
            <a:r>
              <a:rPr lang="en-US" sz="2000" b="1" i="1">
                <a:solidFill>
                  <a:srgbClr val="BA00BA"/>
                </a:solidFill>
                <a:latin typeface="Lucida Sans Unicode" pitchFamily="34" charset="0"/>
              </a:rPr>
              <a:t>y= x+1</a:t>
            </a:r>
          </a:p>
        </p:txBody>
      </p:sp>
      <p:sp>
        <p:nvSpPr>
          <p:cNvPr id="49172" name="Rectangle 23"/>
          <p:cNvSpPr>
            <a:spLocks noChangeArrowheads="1"/>
          </p:cNvSpPr>
          <p:nvPr/>
        </p:nvSpPr>
        <p:spPr bwMode="auto">
          <a:xfrm>
            <a:off x="7173913" y="3681413"/>
            <a:ext cx="1438275" cy="366712"/>
          </a:xfrm>
          <a:prstGeom prst="rect">
            <a:avLst/>
          </a:prstGeom>
          <a:noFill/>
          <a:ln w="9525">
            <a:noFill/>
            <a:miter lim="800000"/>
            <a:headEnd/>
            <a:tailEnd/>
          </a:ln>
        </p:spPr>
        <p:txBody>
          <a:bodyPr wrap="none">
            <a:spAutoFit/>
          </a:bodyPr>
          <a:lstStyle/>
          <a:p>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latin typeface="Lucida Sans Unicode" pitchFamily="34" charset="0"/>
              </a:rPr>
              <a:t> = x</a:t>
            </a:r>
            <a:r>
              <a:rPr lang="en-US" b="1" i="1" baseline="-25000">
                <a:solidFill>
                  <a:srgbClr val="649600"/>
                </a:solidFill>
                <a:latin typeface="Lucida Sans Unicode" pitchFamily="34" charset="0"/>
              </a:rPr>
              <a:t>1</a:t>
            </a:r>
            <a:r>
              <a:rPr lang="en-US" b="1" i="1">
                <a:solidFill>
                  <a:srgbClr val="649600"/>
                </a:solidFill>
                <a:latin typeface="Lucida Sans Unicode" pitchFamily="34" charset="0"/>
              </a:rPr>
              <a:t> + 1</a:t>
            </a:r>
            <a:endParaRPr lang="en-US" b="1" i="1">
              <a:solidFill>
                <a:schemeClr val="folHlink"/>
              </a:solidFill>
              <a:latin typeface="Lucida Sans Unicode" pitchFamily="34" charset="0"/>
            </a:endParaRPr>
          </a:p>
        </p:txBody>
      </p:sp>
      <p:sp>
        <p:nvSpPr>
          <p:cNvPr id="49173" name="Line 24"/>
          <p:cNvSpPr>
            <a:spLocks noChangeShapeType="1"/>
          </p:cNvSpPr>
          <p:nvPr/>
        </p:nvSpPr>
        <p:spPr bwMode="auto">
          <a:xfrm flipH="1" flipV="1">
            <a:off x="260350" y="3367088"/>
            <a:ext cx="2755900" cy="4762"/>
          </a:xfrm>
          <a:prstGeom prst="line">
            <a:avLst/>
          </a:prstGeom>
          <a:noFill/>
          <a:ln w="19050">
            <a:solidFill>
              <a:schemeClr val="accent2"/>
            </a:solidFill>
            <a:prstDash val="dash"/>
            <a:round/>
            <a:headEnd/>
            <a:tailEnd type="none" w="lg" len="lg"/>
          </a:ln>
        </p:spPr>
        <p:txBody>
          <a:bodyPr/>
          <a:lstStyle/>
          <a:p>
            <a:endParaRPr lang="en-US"/>
          </a:p>
        </p:txBody>
      </p:sp>
      <p:sp>
        <p:nvSpPr>
          <p:cNvPr id="49174" name="Line 25"/>
          <p:cNvSpPr>
            <a:spLocks noChangeShapeType="1"/>
          </p:cNvSpPr>
          <p:nvPr/>
        </p:nvSpPr>
        <p:spPr bwMode="auto">
          <a:xfrm flipH="1">
            <a:off x="3021013" y="3368675"/>
            <a:ext cx="3282950" cy="6350"/>
          </a:xfrm>
          <a:prstGeom prst="line">
            <a:avLst/>
          </a:prstGeom>
          <a:noFill/>
          <a:ln w="19050">
            <a:solidFill>
              <a:srgbClr val="80AE00"/>
            </a:solidFill>
            <a:prstDash val="dash"/>
            <a:round/>
            <a:headEnd/>
            <a:tailEnd type="none" w="lg" len="lg"/>
          </a:ln>
        </p:spPr>
        <p:txBody>
          <a:bodyPr/>
          <a:lstStyle/>
          <a:p>
            <a:endParaRPr lang="en-US"/>
          </a:p>
        </p:txBody>
      </p:sp>
      <p:sp>
        <p:nvSpPr>
          <p:cNvPr id="49175" name="Rectangle 26"/>
          <p:cNvSpPr>
            <a:spLocks noChangeArrowheads="1"/>
          </p:cNvSpPr>
          <p:nvPr/>
        </p:nvSpPr>
        <p:spPr bwMode="auto">
          <a:xfrm>
            <a:off x="200025" y="3386138"/>
            <a:ext cx="549275" cy="366712"/>
          </a:xfrm>
          <a:prstGeom prst="rect">
            <a:avLst/>
          </a:prstGeom>
          <a:noFill/>
          <a:ln w="9525">
            <a:noFill/>
            <a:miter lim="800000"/>
            <a:headEnd/>
            <a:tailEnd/>
          </a:ln>
        </p:spPr>
        <p:txBody>
          <a:bodyPr wrap="none">
            <a:spAutoFit/>
          </a:bodyPr>
          <a:lstStyle/>
          <a:p>
            <a:r>
              <a:rPr lang="en-US" b="1" i="1">
                <a:solidFill>
                  <a:schemeClr val="accent2"/>
                </a:solidFill>
              </a:rPr>
              <a:t>pc</a:t>
            </a:r>
            <a:r>
              <a:rPr lang="en-US" b="1" i="1" baseline="-25000">
                <a:solidFill>
                  <a:schemeClr val="accent2"/>
                </a:solidFill>
              </a:rPr>
              <a:t>4</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001" name="Rectangle 33"/>
          <p:cNvSpPr>
            <a:spLocks noChangeArrowheads="1"/>
          </p:cNvSpPr>
          <p:nvPr/>
        </p:nvSpPr>
        <p:spPr bwMode="auto">
          <a:xfrm>
            <a:off x="3027363" y="2608263"/>
            <a:ext cx="3030537" cy="2295525"/>
          </a:xfrm>
          <a:prstGeom prst="rect">
            <a:avLst/>
          </a:prstGeom>
          <a:solidFill>
            <a:schemeClr val="bg1">
              <a:alpha val="47842"/>
            </a:schemeClr>
          </a:solidFill>
          <a:ln w="28575" algn="ctr">
            <a:noFill/>
            <a:miter lim="800000"/>
            <a:headEnd/>
            <a:tailEnd/>
          </a:ln>
        </p:spPr>
        <p:txBody>
          <a:bodyPr wrap="none" anchor="ctr"/>
          <a:lstStyle/>
          <a:p>
            <a:endParaRPr lang="en-US"/>
          </a:p>
        </p:txBody>
      </p:sp>
      <p:sp>
        <p:nvSpPr>
          <p:cNvPr id="50179" name="Rectangle 2"/>
          <p:cNvSpPr>
            <a:spLocks noChangeArrowheads="1"/>
          </p:cNvSpPr>
          <p:nvPr/>
        </p:nvSpPr>
        <p:spPr bwMode="auto">
          <a:xfrm>
            <a:off x="147638" y="2563813"/>
            <a:ext cx="5451475" cy="2470150"/>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50180" name="Rectangle 3"/>
          <p:cNvSpPr>
            <a:spLocks noGrp="1" noChangeArrowheads="1"/>
          </p:cNvSpPr>
          <p:nvPr>
            <p:ph type="title"/>
          </p:nvPr>
        </p:nvSpPr>
        <p:spPr/>
        <p:txBody>
          <a:bodyPr/>
          <a:lstStyle/>
          <a:p>
            <a:pPr eaLnBrk="1" hangingPunct="1"/>
            <a:r>
              <a:rPr lang="en-US" smtClean="0"/>
              <a:t>Building Predicate Maps</a:t>
            </a:r>
          </a:p>
        </p:txBody>
      </p:sp>
      <p:sp>
        <p:nvSpPr>
          <p:cNvPr id="50181" name="Rectangle 12"/>
          <p:cNvSpPr>
            <a:spLocks noChangeArrowheads="1"/>
          </p:cNvSpPr>
          <p:nvPr/>
        </p:nvSpPr>
        <p:spPr bwMode="auto">
          <a:xfrm>
            <a:off x="-41275" y="2628900"/>
            <a:ext cx="3365500" cy="2420938"/>
          </a:xfrm>
          <a:prstGeom prst="rect">
            <a:avLst/>
          </a:prstGeom>
          <a:noFill/>
          <a:ln w="9525">
            <a:noFill/>
            <a:miter lim="800000"/>
            <a:headEnd/>
            <a:tailEnd/>
          </a:ln>
        </p:spPr>
        <p:txBody>
          <a:bodyPr wrap="none" lIns="0"/>
          <a:lstStyle/>
          <a:p>
            <a:pPr marL="342900" indent="-342900">
              <a:spcBef>
                <a:spcPct val="20000"/>
              </a:spcBef>
            </a:pPr>
            <a:r>
              <a:rPr lang="en-US">
                <a:solidFill>
                  <a:schemeClr val="accent2"/>
                </a:solidFill>
              </a:rPr>
              <a:t>	</a:t>
            </a:r>
            <a:r>
              <a:rPr lang="en-US" b="1" i="1">
                <a:solidFill>
                  <a:schemeClr val="accent2"/>
                </a:solidFill>
              </a:rPr>
              <a:t>pc</a:t>
            </a:r>
            <a:r>
              <a:rPr lang="en-US" b="1" i="1" baseline="-25000">
                <a:solidFill>
                  <a:schemeClr val="accent2"/>
                </a:solidFill>
              </a:rPr>
              <a:t>1</a:t>
            </a:r>
            <a:r>
              <a:rPr lang="en-US">
                <a:solidFill>
                  <a:schemeClr val="accent2"/>
                </a:solidFill>
              </a:rPr>
              <a:t>: </a:t>
            </a:r>
            <a:r>
              <a:rPr lang="en-US" b="1">
                <a:solidFill>
                  <a:schemeClr val="accent2"/>
                </a:solidFill>
              </a:rPr>
              <a:t>x = ctr</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2</a:t>
            </a:r>
            <a:r>
              <a:rPr lang="en-US" b="1">
                <a:solidFill>
                  <a:schemeClr val="accent2"/>
                </a:solidFill>
              </a:rPr>
              <a:t>: ctr = ctr + 1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3</a:t>
            </a:r>
            <a:r>
              <a:rPr lang="en-US" b="1">
                <a:solidFill>
                  <a:schemeClr val="accent2"/>
                </a:solidFill>
              </a:rPr>
              <a:t>: y = ctr </a:t>
            </a:r>
            <a:endParaRPr lang="en-US" b="1" baseline="-25000">
              <a:solidFill>
                <a:schemeClr val="accent2"/>
              </a:solidFill>
              <a:latin typeface="Lucida Sans Unicode" pitchFamily="34" charset="0"/>
            </a:endParaRPr>
          </a:p>
          <a:p>
            <a:pPr marL="342900" indent="-342900">
              <a:spcBef>
                <a:spcPct val="20000"/>
              </a:spcBef>
            </a:pPr>
            <a:endParaRPr lang="en-US" sz="700" b="1" baseline="-25000">
              <a:solidFill>
                <a:schemeClr val="accent2"/>
              </a:solidFill>
              <a:latin typeface="Lucida Sans Unicode" pitchFamily="34" charset="0"/>
            </a:endParaRPr>
          </a:p>
          <a:p>
            <a:pPr marL="342900" indent="-342900">
              <a:spcBef>
                <a:spcPct val="20000"/>
              </a:spcBef>
            </a:pPr>
            <a:r>
              <a:rPr lang="en-US" b="1" baseline="-25000">
                <a:solidFill>
                  <a:schemeClr val="accent2"/>
                </a:solidFill>
                <a:latin typeface="Lucida Sans Unicode" pitchFamily="34" charset="0"/>
              </a:rPr>
              <a:t>	</a:t>
            </a:r>
            <a:r>
              <a:rPr lang="en-US" b="1" i="1">
                <a:solidFill>
                  <a:schemeClr val="accent2"/>
                </a:solidFill>
              </a:rPr>
              <a:t>pc</a:t>
            </a:r>
            <a:r>
              <a:rPr lang="en-US" b="1" i="1" baseline="-25000">
                <a:solidFill>
                  <a:schemeClr val="accent2"/>
                </a:solidFill>
              </a:rPr>
              <a:t>4</a:t>
            </a:r>
            <a:r>
              <a:rPr lang="en-US" b="1">
                <a:solidFill>
                  <a:schemeClr val="accent2"/>
                </a:solidFill>
              </a:rPr>
              <a:t>: assume(x = i-1)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5</a:t>
            </a:r>
            <a:r>
              <a:rPr lang="en-US" b="1">
                <a:solidFill>
                  <a:schemeClr val="accent2"/>
                </a:solidFill>
              </a:rPr>
              <a:t>: assume(y </a:t>
            </a:r>
            <a:r>
              <a:rPr lang="en-US" b="1">
                <a:solidFill>
                  <a:schemeClr val="accent2"/>
                </a:solidFill>
                <a:sym typeface="Symbol" pitchFamily="18" charset="2"/>
              </a:rPr>
              <a:t></a:t>
            </a:r>
            <a:r>
              <a:rPr lang="en-US" b="1">
                <a:solidFill>
                  <a:schemeClr val="accent2"/>
                </a:solidFill>
              </a:rPr>
              <a:t> i)</a:t>
            </a:r>
            <a:endParaRPr lang="en-US" sz="2000">
              <a:solidFill>
                <a:schemeClr val="accent2"/>
              </a:solidFill>
              <a:latin typeface="Lucida Sans Unicode" pitchFamily="34" charset="0"/>
            </a:endParaRPr>
          </a:p>
        </p:txBody>
      </p:sp>
      <p:sp>
        <p:nvSpPr>
          <p:cNvPr id="50182" name="Rectangle 13"/>
          <p:cNvSpPr>
            <a:spLocks noChangeArrowheads="1"/>
          </p:cNvSpPr>
          <p:nvPr/>
        </p:nvSpPr>
        <p:spPr bwMode="auto">
          <a:xfrm>
            <a:off x="782638" y="2046288"/>
            <a:ext cx="1317625"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a:t>
            </a:r>
            <a:endParaRPr lang="en-US" sz="1600">
              <a:latin typeface="Lucida Sans Unicode" pitchFamily="34" charset="0"/>
            </a:endParaRPr>
          </a:p>
        </p:txBody>
      </p:sp>
      <p:sp>
        <p:nvSpPr>
          <p:cNvPr id="50183" name="Rectangle 14"/>
          <p:cNvSpPr>
            <a:spLocks noChangeArrowheads="1"/>
          </p:cNvSpPr>
          <p:nvPr/>
        </p:nvSpPr>
        <p:spPr bwMode="auto">
          <a:xfrm>
            <a:off x="3095625" y="2046288"/>
            <a:ext cx="2751138"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 Formula </a:t>
            </a:r>
            <a:endParaRPr lang="en-US" sz="1600">
              <a:latin typeface="Lucida Sans Unicode" pitchFamily="34" charset="0"/>
            </a:endParaRPr>
          </a:p>
        </p:txBody>
      </p:sp>
      <p:sp>
        <p:nvSpPr>
          <p:cNvPr id="50184" name="Rectangle 15"/>
          <p:cNvSpPr>
            <a:spLocks noChangeArrowheads="1"/>
          </p:cNvSpPr>
          <p:nvPr/>
        </p:nvSpPr>
        <p:spPr bwMode="auto">
          <a:xfrm>
            <a:off x="3006725" y="2628900"/>
            <a:ext cx="3024188" cy="2420938"/>
          </a:xfrm>
          <a:prstGeom prst="rect">
            <a:avLst/>
          </a:prstGeom>
          <a:noFill/>
          <a:ln w="9525">
            <a:noFill/>
            <a:miter lim="800000"/>
            <a:headEnd/>
            <a:tailEnd/>
          </a:ln>
        </p:spPr>
        <p:txBody>
          <a:bodyPr/>
          <a:lstStyle/>
          <a:p>
            <a:pPr marL="342900" indent="-342900">
              <a:spcBef>
                <a:spcPct val="20000"/>
              </a:spcBef>
            </a:pPr>
            <a:r>
              <a:rPr lang="en-US">
                <a:solidFill>
                  <a:schemeClr val="accent2"/>
                </a:solidFill>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rPr>
              <a:t>0</a:t>
            </a:r>
            <a:endParaRPr lang="en-US" b="1" i="1">
              <a:solidFill>
                <a:srgbClr val="649600"/>
              </a:solidFill>
            </a:endParaRPr>
          </a:p>
          <a:p>
            <a:pPr marL="342900" indent="-342900">
              <a:spcBef>
                <a:spcPct val="20000"/>
              </a:spcBef>
            </a:pPr>
            <a:endParaRPr lang="en-US" sz="700" b="1" i="1">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0</a:t>
            </a:r>
            <a:r>
              <a:rPr lang="en-US" b="1" i="1">
                <a:solidFill>
                  <a:srgbClr val="649600"/>
                </a:solidFill>
              </a:rPr>
              <a:t> +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a:t>
            </a:r>
            <a:endParaRPr lang="en-US" b="1" i="1" baseline="-25000">
              <a:solidFill>
                <a:srgbClr val="649600"/>
              </a:solidFill>
              <a:latin typeface="Lucida Sans Unicode" pitchFamily="34" charset="0"/>
            </a:endParaRPr>
          </a:p>
          <a:p>
            <a:pPr marL="342900" indent="-342900">
              <a:spcBef>
                <a:spcPct val="20000"/>
              </a:spcBef>
            </a:pPr>
            <a:endParaRPr lang="en-US" sz="700" b="1" i="1" baseline="-25000">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latin typeface="cmsy10" pitchFamily="34" charset="0"/>
              </a:rPr>
              <a:t>     </a:t>
            </a:r>
            <a:r>
              <a:rPr lang="en-US" b="1" i="1" baseline="-25000">
                <a:solidFill>
                  <a:srgbClr val="649600"/>
                </a:solidFill>
                <a:latin typeface="Lucida Sans Unicode" pitchFamily="34" charset="0"/>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r>
              <a:rPr lang="en-US" b="1" i="1">
                <a:solidFill>
                  <a:srgbClr val="649600"/>
                </a:solidFill>
                <a:latin typeface="Lucida Sans Unicode" pitchFamily="34" charset="0"/>
              </a:rPr>
              <a:t> </a:t>
            </a:r>
            <a:r>
              <a:rPr lang="en-US" b="1" i="1">
                <a:solidFill>
                  <a:srgbClr val="649600"/>
                </a:solidFill>
              </a:rPr>
              <a:t>-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latin typeface="Lucida Sans Unicode" pitchFamily="34" charset="0"/>
              </a:rPr>
              <a:t> </a:t>
            </a:r>
            <a:r>
              <a:rPr lang="en-US" b="1" i="1">
                <a:solidFill>
                  <a:srgbClr val="649600"/>
                </a:solidFill>
                <a:sym typeface="Symbol" pitchFamily="18" charset="2"/>
              </a:rPr>
              <a:t></a:t>
            </a:r>
            <a:r>
              <a:rPr lang="en-US" b="1" i="1">
                <a:solidFill>
                  <a:srgbClr val="649600"/>
                </a:solidFill>
              </a:rPr>
              <a:t>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p>
        </p:txBody>
      </p:sp>
      <p:sp>
        <p:nvSpPr>
          <p:cNvPr id="50185" name="Line 16"/>
          <p:cNvSpPr>
            <a:spLocks noChangeShapeType="1"/>
          </p:cNvSpPr>
          <p:nvPr/>
        </p:nvSpPr>
        <p:spPr bwMode="auto">
          <a:xfrm>
            <a:off x="3055938" y="2586038"/>
            <a:ext cx="0" cy="2247900"/>
          </a:xfrm>
          <a:prstGeom prst="line">
            <a:avLst/>
          </a:prstGeom>
          <a:noFill/>
          <a:ln w="9525" cap="rnd">
            <a:solidFill>
              <a:schemeClr val="accent2"/>
            </a:solidFill>
            <a:prstDash val="sysDot"/>
            <a:round/>
            <a:headEnd/>
            <a:tailEnd/>
          </a:ln>
        </p:spPr>
        <p:txBody>
          <a:bodyPr/>
          <a:lstStyle/>
          <a:p>
            <a:endParaRPr lang="en-US"/>
          </a:p>
        </p:txBody>
      </p:sp>
      <p:sp>
        <p:nvSpPr>
          <p:cNvPr id="50186" name="Rectangle 17"/>
          <p:cNvSpPr>
            <a:spLocks noChangeArrowheads="1"/>
          </p:cNvSpPr>
          <p:nvPr/>
        </p:nvSpPr>
        <p:spPr bwMode="auto">
          <a:xfrm>
            <a:off x="147638" y="2493963"/>
            <a:ext cx="3030537" cy="2295525"/>
          </a:xfrm>
          <a:prstGeom prst="rect">
            <a:avLst/>
          </a:prstGeom>
          <a:solidFill>
            <a:schemeClr val="bg1">
              <a:alpha val="47842"/>
            </a:schemeClr>
          </a:solidFill>
          <a:ln w="28575" algn="ctr">
            <a:noFill/>
            <a:miter lim="800000"/>
            <a:headEnd/>
            <a:tailEnd/>
          </a:ln>
        </p:spPr>
        <p:txBody>
          <a:bodyPr wrap="none" anchor="ctr"/>
          <a:lstStyle/>
          <a:p>
            <a:endParaRPr lang="en-US"/>
          </a:p>
        </p:txBody>
      </p:sp>
      <p:sp>
        <p:nvSpPr>
          <p:cNvPr id="211990" name="Rectangle 22"/>
          <p:cNvSpPr>
            <a:spLocks noChangeArrowheads="1"/>
          </p:cNvSpPr>
          <p:nvPr/>
        </p:nvSpPr>
        <p:spPr bwMode="auto">
          <a:xfrm>
            <a:off x="404813" y="5276850"/>
            <a:ext cx="8080375" cy="1111250"/>
          </a:xfrm>
          <a:prstGeom prst="rect">
            <a:avLst/>
          </a:prstGeom>
          <a:noFill/>
          <a:ln w="9525">
            <a:noFill/>
            <a:miter lim="800000"/>
            <a:headEnd/>
            <a:tailEnd/>
          </a:ln>
        </p:spPr>
        <p:txBody>
          <a:bodyPr>
            <a:spAutoFit/>
          </a:bodyPr>
          <a:lstStyle/>
          <a:p>
            <a:pPr>
              <a:buFontTx/>
              <a:buChar char="•"/>
            </a:pPr>
            <a:r>
              <a:rPr lang="en-US" sz="2400">
                <a:solidFill>
                  <a:schemeClr val="accent2"/>
                </a:solidFill>
                <a:latin typeface="Lucida Sans Unicode" pitchFamily="34" charset="0"/>
              </a:rPr>
              <a:t>Cut + Interpolate at </a:t>
            </a:r>
            <a:r>
              <a:rPr lang="en-US" sz="2400" b="1" i="1">
                <a:solidFill>
                  <a:srgbClr val="BA00BA"/>
                </a:solidFill>
                <a:latin typeface="Lucida Sans Unicode" pitchFamily="34" charset="0"/>
              </a:rPr>
              <a:t>each</a:t>
            </a:r>
            <a:r>
              <a:rPr lang="en-US" sz="2400">
                <a:solidFill>
                  <a:schemeClr val="accent2"/>
                </a:solidFill>
                <a:latin typeface="Lucida Sans Unicode" pitchFamily="34" charset="0"/>
              </a:rPr>
              <a:t> point</a:t>
            </a:r>
          </a:p>
          <a:p>
            <a:endParaRPr lang="en-US" sz="900">
              <a:solidFill>
                <a:schemeClr val="accent2"/>
              </a:solidFill>
              <a:latin typeface="Lucida Sans Unicode" pitchFamily="34" charset="0"/>
            </a:endParaRPr>
          </a:p>
          <a:p>
            <a:pPr>
              <a:buFontTx/>
              <a:buChar char="•"/>
            </a:pPr>
            <a:r>
              <a:rPr lang="en-US" sz="2400">
                <a:solidFill>
                  <a:schemeClr val="accent2"/>
                </a:solidFill>
                <a:latin typeface="Lucida Sans Unicode" pitchFamily="34" charset="0"/>
              </a:rPr>
              <a:t>Pred. Map:  </a:t>
            </a:r>
            <a:r>
              <a:rPr lang="en-US" sz="2400" b="1" i="1">
                <a:solidFill>
                  <a:schemeClr val="accent2"/>
                </a:solidFill>
              </a:rPr>
              <a:t>pc</a:t>
            </a:r>
            <a:r>
              <a:rPr lang="en-US" sz="2400" b="1" i="1" baseline="-25000">
                <a:solidFill>
                  <a:schemeClr val="accent2"/>
                </a:solidFill>
              </a:rPr>
              <a:t>i</a:t>
            </a:r>
            <a:r>
              <a:rPr lang="en-US" sz="2400">
                <a:solidFill>
                  <a:schemeClr val="accent2"/>
                </a:solidFill>
                <a:latin typeface="Lucida Sans Unicode" pitchFamily="34" charset="0"/>
              </a:rPr>
              <a:t> </a:t>
            </a:r>
            <a:r>
              <a:rPr lang="en-US" sz="2400">
                <a:solidFill>
                  <a:schemeClr val="accent2"/>
                </a:solidFill>
                <a:latin typeface="Lucida Sans Unicode" pitchFamily="34" charset="0"/>
                <a:sym typeface="MT Extra" pitchFamily="18" charset="2"/>
              </a:rPr>
              <a:t></a:t>
            </a:r>
            <a:r>
              <a:rPr lang="en-US" sz="2400">
                <a:solidFill>
                  <a:schemeClr val="accent2"/>
                </a:solidFill>
                <a:latin typeface="Lucida Sans Unicode" pitchFamily="34" charset="0"/>
              </a:rPr>
              <a:t> Interpolant from cut i</a:t>
            </a:r>
          </a:p>
          <a:p>
            <a:endParaRPr lang="en-US" sz="1000">
              <a:solidFill>
                <a:schemeClr val="accent2"/>
              </a:solidFill>
              <a:latin typeface="Lucida Sans Unicode" pitchFamily="34" charset="0"/>
            </a:endParaRPr>
          </a:p>
        </p:txBody>
      </p:sp>
      <p:sp>
        <p:nvSpPr>
          <p:cNvPr id="211992" name="Rectangle 24"/>
          <p:cNvSpPr>
            <a:spLocks noChangeArrowheads="1"/>
          </p:cNvSpPr>
          <p:nvPr/>
        </p:nvSpPr>
        <p:spPr bwMode="auto">
          <a:xfrm>
            <a:off x="6078538" y="2232025"/>
            <a:ext cx="704850"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4000" b="1" baseline="30000">
                <a:solidFill>
                  <a:schemeClr val="accent2"/>
                </a:solidFill>
                <a:sym typeface="Symbol" pitchFamily="18" charset="2"/>
              </a:rPr>
              <a:t>-</a:t>
            </a:r>
            <a:endParaRPr lang="en-US" sz="4000" b="1" baseline="-25000">
              <a:solidFill>
                <a:schemeClr val="accent2"/>
              </a:solidFill>
              <a:sym typeface="Symbol" pitchFamily="18" charset="2"/>
            </a:endParaRPr>
          </a:p>
        </p:txBody>
      </p:sp>
      <p:sp>
        <p:nvSpPr>
          <p:cNvPr id="211993" name="Rectangle 25"/>
          <p:cNvSpPr>
            <a:spLocks noChangeArrowheads="1"/>
          </p:cNvSpPr>
          <p:nvPr/>
        </p:nvSpPr>
        <p:spPr bwMode="auto">
          <a:xfrm>
            <a:off x="6122988" y="3084513"/>
            <a:ext cx="681037"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p>
        </p:txBody>
      </p:sp>
      <p:sp>
        <p:nvSpPr>
          <p:cNvPr id="211994" name="AutoShape 26"/>
          <p:cNvSpPr>
            <a:spLocks noChangeArrowheads="1"/>
          </p:cNvSpPr>
          <p:nvPr/>
        </p:nvSpPr>
        <p:spPr bwMode="auto">
          <a:xfrm>
            <a:off x="6646863" y="2728913"/>
            <a:ext cx="1035050" cy="590550"/>
          </a:xfrm>
          <a:prstGeom prst="rightArrow">
            <a:avLst>
              <a:gd name="adj1" fmla="val 42861"/>
              <a:gd name="adj2" fmla="val 38770"/>
            </a:avLst>
          </a:prstGeom>
          <a:gradFill rotWithShape="1">
            <a:gsLst>
              <a:gs pos="0">
                <a:srgbClr val="ADB2F1"/>
              </a:gs>
              <a:gs pos="100000">
                <a:srgbClr val="797CA8"/>
              </a:gs>
            </a:gsLst>
            <a:lin ang="0" scaled="1"/>
          </a:gradFill>
          <a:ln w="9525">
            <a:noFill/>
            <a:miter lim="800000"/>
            <a:headEnd/>
            <a:tailEnd/>
          </a:ln>
        </p:spPr>
        <p:txBody>
          <a:bodyPr wrap="none" lIns="0" rIns="0" anchor="ctr">
            <a:spAutoFit/>
          </a:bodyPr>
          <a:lstStyle/>
          <a:p>
            <a:pPr algn="ctr"/>
            <a:r>
              <a:rPr lang="en-US" sz="1400" b="1" i="1">
                <a:solidFill>
                  <a:schemeClr val="bg1"/>
                </a:solidFill>
                <a:latin typeface="Lucida Sans Unicode" pitchFamily="34" charset="0"/>
              </a:rPr>
              <a:t>Interpolate</a:t>
            </a:r>
          </a:p>
        </p:txBody>
      </p:sp>
      <p:sp>
        <p:nvSpPr>
          <p:cNvPr id="211996" name="Rectangle 28"/>
          <p:cNvSpPr>
            <a:spLocks noChangeArrowheads="1"/>
          </p:cNvSpPr>
          <p:nvPr/>
        </p:nvSpPr>
        <p:spPr bwMode="auto">
          <a:xfrm>
            <a:off x="7759700" y="2822575"/>
            <a:ext cx="1143000" cy="366713"/>
          </a:xfrm>
          <a:prstGeom prst="rect">
            <a:avLst/>
          </a:prstGeom>
          <a:noFill/>
          <a:ln w="9525">
            <a:noFill/>
            <a:miter lim="800000"/>
            <a:headEnd/>
            <a:tailEnd/>
          </a:ln>
        </p:spPr>
        <p:txBody>
          <a:bodyPr wrap="none">
            <a:spAutoFit/>
          </a:bodyPr>
          <a:lstStyle/>
          <a:p>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latin typeface="Lucida Sans Unicode" pitchFamily="34" charset="0"/>
              </a:rPr>
              <a:t> = ctr</a:t>
            </a:r>
            <a:r>
              <a:rPr lang="en-US" b="1" i="1" baseline="-25000">
                <a:solidFill>
                  <a:srgbClr val="649600"/>
                </a:solidFill>
                <a:latin typeface="Lucida Sans Unicode" pitchFamily="34" charset="0"/>
              </a:rPr>
              <a:t>0</a:t>
            </a:r>
            <a:endParaRPr lang="en-US" b="1" i="1" baseline="-25000">
              <a:solidFill>
                <a:schemeClr val="folHlink"/>
              </a:solidFill>
              <a:latin typeface="Lucida Sans Unicode" pitchFamily="34" charset="0"/>
            </a:endParaRPr>
          </a:p>
        </p:txBody>
      </p:sp>
      <p:sp>
        <p:nvSpPr>
          <p:cNvPr id="211997" name="Rectangle 29"/>
          <p:cNvSpPr>
            <a:spLocks noChangeArrowheads="1"/>
          </p:cNvSpPr>
          <p:nvPr/>
        </p:nvSpPr>
        <p:spPr bwMode="auto">
          <a:xfrm>
            <a:off x="6856413" y="1671638"/>
            <a:ext cx="2063750" cy="700087"/>
          </a:xfrm>
          <a:prstGeom prst="rect">
            <a:avLst/>
          </a:prstGeom>
          <a:noFill/>
          <a:ln w="28575">
            <a:solidFill>
              <a:schemeClr val="accent2"/>
            </a:solidFill>
            <a:miter lim="800000"/>
            <a:headEnd/>
            <a:tailEnd/>
          </a:ln>
        </p:spPr>
        <p:txBody>
          <a:bodyPr>
            <a:spAutoFit/>
          </a:bodyPr>
          <a:lstStyle/>
          <a:p>
            <a:r>
              <a:rPr lang="en-US" b="1">
                <a:latin typeface="Lucida Sans Unicode" pitchFamily="34" charset="0"/>
              </a:rPr>
              <a:t>Predicate Map</a:t>
            </a:r>
            <a:r>
              <a:rPr lang="en-US" b="1">
                <a:solidFill>
                  <a:schemeClr val="accent2"/>
                </a:solidFill>
                <a:latin typeface="Lucida Sans Unicode" pitchFamily="34" charset="0"/>
              </a:rPr>
              <a:t> </a:t>
            </a:r>
          </a:p>
          <a:p>
            <a:r>
              <a:rPr lang="en-US" b="1" i="1">
                <a:solidFill>
                  <a:schemeClr val="accent2"/>
                </a:solidFill>
              </a:rPr>
              <a:t>pc</a:t>
            </a:r>
            <a:r>
              <a:rPr lang="en-US" b="1" i="1" baseline="-25000">
                <a:solidFill>
                  <a:schemeClr val="accent2"/>
                </a:solidFill>
              </a:rPr>
              <a:t>2</a:t>
            </a:r>
            <a:r>
              <a:rPr lang="en-US">
                <a:solidFill>
                  <a:schemeClr val="accent2"/>
                </a:solidFill>
                <a:latin typeface="Lucida Sans Unicode" pitchFamily="34" charset="0"/>
              </a:rPr>
              <a:t>: </a:t>
            </a:r>
            <a:r>
              <a:rPr lang="en-US" sz="2000" b="1" i="1">
                <a:solidFill>
                  <a:srgbClr val="BA00BA"/>
                </a:solidFill>
                <a:latin typeface="Lucida Sans Unicode" pitchFamily="34" charset="0"/>
              </a:rPr>
              <a:t>x= ctr</a:t>
            </a:r>
          </a:p>
        </p:txBody>
      </p:sp>
      <p:sp>
        <p:nvSpPr>
          <p:cNvPr id="212002" name="Line 34"/>
          <p:cNvSpPr>
            <a:spLocks noChangeShapeType="1"/>
          </p:cNvSpPr>
          <p:nvPr/>
        </p:nvSpPr>
        <p:spPr bwMode="auto">
          <a:xfrm flipH="1" flipV="1">
            <a:off x="357188" y="3046413"/>
            <a:ext cx="2755900" cy="4762"/>
          </a:xfrm>
          <a:prstGeom prst="line">
            <a:avLst/>
          </a:prstGeom>
          <a:noFill/>
          <a:ln w="19050">
            <a:solidFill>
              <a:schemeClr val="accent2"/>
            </a:solidFill>
            <a:prstDash val="dash"/>
            <a:round/>
            <a:headEnd/>
            <a:tailEnd type="none" w="lg" len="lg"/>
          </a:ln>
        </p:spPr>
        <p:txBody>
          <a:bodyPr/>
          <a:lstStyle/>
          <a:p>
            <a:endParaRPr lang="en-US"/>
          </a:p>
        </p:txBody>
      </p:sp>
      <p:sp>
        <p:nvSpPr>
          <p:cNvPr id="212003" name="Line 35"/>
          <p:cNvSpPr>
            <a:spLocks noChangeShapeType="1"/>
          </p:cNvSpPr>
          <p:nvPr/>
        </p:nvSpPr>
        <p:spPr bwMode="auto">
          <a:xfrm flipH="1">
            <a:off x="3117850" y="3048000"/>
            <a:ext cx="3529013" cy="6350"/>
          </a:xfrm>
          <a:prstGeom prst="line">
            <a:avLst/>
          </a:prstGeom>
          <a:noFill/>
          <a:ln w="19050">
            <a:solidFill>
              <a:srgbClr val="80AE00"/>
            </a:solidFill>
            <a:prstDash val="dash"/>
            <a:round/>
            <a:headEnd/>
            <a:tailEnd type="none" w="lg" len="lg"/>
          </a:ln>
        </p:spPr>
        <p:txBody>
          <a:bodyPr/>
          <a:lstStyle/>
          <a:p>
            <a:endParaRPr lang="en-US"/>
          </a:p>
        </p:txBody>
      </p:sp>
      <p:sp>
        <p:nvSpPr>
          <p:cNvPr id="212004" name="Rectangle 36"/>
          <p:cNvSpPr>
            <a:spLocks noChangeArrowheads="1"/>
          </p:cNvSpPr>
          <p:nvPr/>
        </p:nvSpPr>
        <p:spPr bwMode="auto">
          <a:xfrm>
            <a:off x="207963" y="3097213"/>
            <a:ext cx="549275" cy="366712"/>
          </a:xfrm>
          <a:prstGeom prst="rect">
            <a:avLst/>
          </a:prstGeom>
          <a:noFill/>
          <a:ln w="9525">
            <a:noFill/>
            <a:miter lim="800000"/>
            <a:headEnd/>
            <a:tailEnd/>
          </a:ln>
        </p:spPr>
        <p:txBody>
          <a:bodyPr wrap="none">
            <a:spAutoFit/>
          </a:bodyPr>
          <a:lstStyle/>
          <a:p>
            <a:r>
              <a:rPr lang="en-US" b="1" i="1">
                <a:solidFill>
                  <a:schemeClr val="accent2"/>
                </a:solidFill>
              </a:rPr>
              <a:t>pc</a:t>
            </a:r>
            <a:r>
              <a:rPr lang="en-US" b="1" i="1" baseline="-25000">
                <a:solidFill>
                  <a:schemeClr val="accent2"/>
                </a:solidFill>
              </a:rPr>
              <a:t>2</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199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1990">
                                            <p:txEl>
                                              <p:pRg st="2" end="2"/>
                                            </p:txEl>
                                          </p:spTgt>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212001"/>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1199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199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199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199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200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200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200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19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001" grpId="0" animBg="1"/>
      <p:bldP spid="211990" grpId="0" build="p"/>
      <p:bldP spid="211992" grpId="0"/>
      <p:bldP spid="211993" grpId="0"/>
      <p:bldP spid="211994" grpId="0" animBg="1"/>
      <p:bldP spid="211996" grpId="0"/>
      <p:bldP spid="211997" grpId="0" animBg="1"/>
      <p:bldP spid="212002" grpId="0" animBg="1"/>
      <p:bldP spid="212003" grpId="0" animBg="1"/>
      <p:bldP spid="21200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147638" y="2563813"/>
            <a:ext cx="5451475" cy="2470150"/>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51203" name="Rectangle 3"/>
          <p:cNvSpPr>
            <a:spLocks noGrp="1" noChangeArrowheads="1"/>
          </p:cNvSpPr>
          <p:nvPr>
            <p:ph type="title"/>
          </p:nvPr>
        </p:nvSpPr>
        <p:spPr/>
        <p:txBody>
          <a:bodyPr/>
          <a:lstStyle/>
          <a:p>
            <a:pPr eaLnBrk="1" hangingPunct="1"/>
            <a:r>
              <a:rPr lang="en-US" smtClean="0"/>
              <a:t>Building Predicate Maps</a:t>
            </a:r>
          </a:p>
        </p:txBody>
      </p:sp>
      <p:sp>
        <p:nvSpPr>
          <p:cNvPr id="51204" name="Rectangle 4"/>
          <p:cNvSpPr>
            <a:spLocks noChangeArrowheads="1"/>
          </p:cNvSpPr>
          <p:nvPr/>
        </p:nvSpPr>
        <p:spPr bwMode="auto">
          <a:xfrm>
            <a:off x="-41275" y="2628900"/>
            <a:ext cx="3365500" cy="2420938"/>
          </a:xfrm>
          <a:prstGeom prst="rect">
            <a:avLst/>
          </a:prstGeom>
          <a:noFill/>
          <a:ln w="9525">
            <a:noFill/>
            <a:miter lim="800000"/>
            <a:headEnd/>
            <a:tailEnd/>
          </a:ln>
        </p:spPr>
        <p:txBody>
          <a:bodyPr wrap="none" lIns="0"/>
          <a:lstStyle/>
          <a:p>
            <a:pPr marL="342900" indent="-342900">
              <a:spcBef>
                <a:spcPct val="20000"/>
              </a:spcBef>
            </a:pPr>
            <a:r>
              <a:rPr lang="en-US">
                <a:solidFill>
                  <a:schemeClr val="accent2"/>
                </a:solidFill>
              </a:rPr>
              <a:t>	</a:t>
            </a:r>
            <a:r>
              <a:rPr lang="en-US" b="1" i="1">
                <a:solidFill>
                  <a:schemeClr val="accent2"/>
                </a:solidFill>
              </a:rPr>
              <a:t>pc</a:t>
            </a:r>
            <a:r>
              <a:rPr lang="en-US" b="1" i="1" baseline="-25000">
                <a:solidFill>
                  <a:schemeClr val="accent2"/>
                </a:solidFill>
              </a:rPr>
              <a:t>1</a:t>
            </a:r>
            <a:r>
              <a:rPr lang="en-US">
                <a:solidFill>
                  <a:schemeClr val="accent2"/>
                </a:solidFill>
              </a:rPr>
              <a:t>: </a:t>
            </a:r>
            <a:r>
              <a:rPr lang="en-US" b="1">
                <a:solidFill>
                  <a:schemeClr val="accent2"/>
                </a:solidFill>
              </a:rPr>
              <a:t>x = ctr</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2</a:t>
            </a:r>
            <a:r>
              <a:rPr lang="en-US" b="1">
                <a:solidFill>
                  <a:schemeClr val="accent2"/>
                </a:solidFill>
              </a:rPr>
              <a:t>: ctr = ctr + 1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3</a:t>
            </a:r>
            <a:r>
              <a:rPr lang="en-US" b="1">
                <a:solidFill>
                  <a:schemeClr val="accent2"/>
                </a:solidFill>
              </a:rPr>
              <a:t>: y = ctr </a:t>
            </a:r>
            <a:endParaRPr lang="en-US" b="1" baseline="-25000">
              <a:solidFill>
                <a:schemeClr val="accent2"/>
              </a:solidFill>
              <a:latin typeface="Lucida Sans Unicode" pitchFamily="34" charset="0"/>
            </a:endParaRPr>
          </a:p>
          <a:p>
            <a:pPr marL="342900" indent="-342900">
              <a:spcBef>
                <a:spcPct val="20000"/>
              </a:spcBef>
            </a:pPr>
            <a:endParaRPr lang="en-US" sz="700" b="1" baseline="-25000">
              <a:solidFill>
                <a:schemeClr val="accent2"/>
              </a:solidFill>
              <a:latin typeface="Lucida Sans Unicode" pitchFamily="34" charset="0"/>
            </a:endParaRPr>
          </a:p>
          <a:p>
            <a:pPr marL="342900" indent="-342900">
              <a:spcBef>
                <a:spcPct val="20000"/>
              </a:spcBef>
            </a:pPr>
            <a:r>
              <a:rPr lang="en-US" b="1" baseline="-25000">
                <a:solidFill>
                  <a:schemeClr val="accent2"/>
                </a:solidFill>
                <a:latin typeface="Lucida Sans Unicode" pitchFamily="34" charset="0"/>
              </a:rPr>
              <a:t>	</a:t>
            </a:r>
            <a:r>
              <a:rPr lang="en-US" b="1" i="1">
                <a:solidFill>
                  <a:schemeClr val="accent2"/>
                </a:solidFill>
              </a:rPr>
              <a:t>pc</a:t>
            </a:r>
            <a:r>
              <a:rPr lang="en-US" b="1" i="1" baseline="-25000">
                <a:solidFill>
                  <a:schemeClr val="accent2"/>
                </a:solidFill>
              </a:rPr>
              <a:t>4</a:t>
            </a:r>
            <a:r>
              <a:rPr lang="en-US" b="1">
                <a:solidFill>
                  <a:schemeClr val="accent2"/>
                </a:solidFill>
              </a:rPr>
              <a:t>: assume(x = i-1)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5</a:t>
            </a:r>
            <a:r>
              <a:rPr lang="en-US" b="1">
                <a:solidFill>
                  <a:schemeClr val="accent2"/>
                </a:solidFill>
              </a:rPr>
              <a:t>: assume(y </a:t>
            </a:r>
            <a:r>
              <a:rPr lang="en-US" b="1">
                <a:solidFill>
                  <a:schemeClr val="accent2"/>
                </a:solidFill>
                <a:sym typeface="Symbol" pitchFamily="18" charset="2"/>
              </a:rPr>
              <a:t></a:t>
            </a:r>
            <a:r>
              <a:rPr lang="en-US" b="1">
                <a:solidFill>
                  <a:schemeClr val="accent2"/>
                </a:solidFill>
              </a:rPr>
              <a:t> i)</a:t>
            </a:r>
            <a:endParaRPr lang="en-US" sz="2000">
              <a:solidFill>
                <a:schemeClr val="accent2"/>
              </a:solidFill>
              <a:latin typeface="Lucida Sans Unicode" pitchFamily="34" charset="0"/>
            </a:endParaRPr>
          </a:p>
        </p:txBody>
      </p:sp>
      <p:sp>
        <p:nvSpPr>
          <p:cNvPr id="51205" name="Rectangle 5"/>
          <p:cNvSpPr>
            <a:spLocks noChangeArrowheads="1"/>
          </p:cNvSpPr>
          <p:nvPr/>
        </p:nvSpPr>
        <p:spPr bwMode="auto">
          <a:xfrm>
            <a:off x="782638" y="2046288"/>
            <a:ext cx="1317625"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a:t>
            </a:r>
            <a:endParaRPr lang="en-US" sz="1600">
              <a:latin typeface="Lucida Sans Unicode" pitchFamily="34" charset="0"/>
            </a:endParaRPr>
          </a:p>
        </p:txBody>
      </p:sp>
      <p:sp>
        <p:nvSpPr>
          <p:cNvPr id="51206" name="Rectangle 6"/>
          <p:cNvSpPr>
            <a:spLocks noChangeArrowheads="1"/>
          </p:cNvSpPr>
          <p:nvPr/>
        </p:nvSpPr>
        <p:spPr bwMode="auto">
          <a:xfrm>
            <a:off x="3095625" y="2046288"/>
            <a:ext cx="2751138"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 Formula </a:t>
            </a:r>
            <a:endParaRPr lang="en-US" sz="1600">
              <a:latin typeface="Lucida Sans Unicode" pitchFamily="34" charset="0"/>
            </a:endParaRPr>
          </a:p>
        </p:txBody>
      </p:sp>
      <p:sp>
        <p:nvSpPr>
          <p:cNvPr id="51207" name="Rectangle 7"/>
          <p:cNvSpPr>
            <a:spLocks noChangeArrowheads="1"/>
          </p:cNvSpPr>
          <p:nvPr/>
        </p:nvSpPr>
        <p:spPr bwMode="auto">
          <a:xfrm>
            <a:off x="3006725" y="2628900"/>
            <a:ext cx="3024188" cy="2420938"/>
          </a:xfrm>
          <a:prstGeom prst="rect">
            <a:avLst/>
          </a:prstGeom>
          <a:noFill/>
          <a:ln w="9525">
            <a:noFill/>
            <a:miter lim="800000"/>
            <a:headEnd/>
            <a:tailEnd/>
          </a:ln>
        </p:spPr>
        <p:txBody>
          <a:bodyPr/>
          <a:lstStyle/>
          <a:p>
            <a:pPr marL="342900" indent="-342900">
              <a:spcBef>
                <a:spcPct val="20000"/>
              </a:spcBef>
            </a:pPr>
            <a:r>
              <a:rPr lang="en-US">
                <a:solidFill>
                  <a:schemeClr val="accent2"/>
                </a:solidFill>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rPr>
              <a:t>0</a:t>
            </a:r>
            <a:endParaRPr lang="en-US" b="1" i="1">
              <a:solidFill>
                <a:srgbClr val="649600"/>
              </a:solidFill>
            </a:endParaRPr>
          </a:p>
          <a:p>
            <a:pPr marL="342900" indent="-342900">
              <a:spcBef>
                <a:spcPct val="20000"/>
              </a:spcBef>
            </a:pPr>
            <a:endParaRPr lang="en-US" sz="700" b="1" i="1">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0</a:t>
            </a:r>
            <a:r>
              <a:rPr lang="en-US" b="1" i="1">
                <a:solidFill>
                  <a:srgbClr val="649600"/>
                </a:solidFill>
              </a:rPr>
              <a:t> +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a:t>
            </a:r>
            <a:endParaRPr lang="en-US" b="1" i="1" baseline="-25000">
              <a:solidFill>
                <a:srgbClr val="649600"/>
              </a:solidFill>
              <a:latin typeface="Lucida Sans Unicode" pitchFamily="34" charset="0"/>
            </a:endParaRPr>
          </a:p>
          <a:p>
            <a:pPr marL="342900" indent="-342900">
              <a:spcBef>
                <a:spcPct val="20000"/>
              </a:spcBef>
            </a:pPr>
            <a:endParaRPr lang="en-US" sz="700" b="1" i="1" baseline="-25000">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latin typeface="cmsy10" pitchFamily="34" charset="0"/>
              </a:rPr>
              <a:t>     </a:t>
            </a:r>
            <a:r>
              <a:rPr lang="en-US" b="1" i="1" baseline="-25000">
                <a:solidFill>
                  <a:srgbClr val="649600"/>
                </a:solidFill>
                <a:latin typeface="Lucida Sans Unicode" pitchFamily="34" charset="0"/>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r>
              <a:rPr lang="en-US" b="1" i="1">
                <a:solidFill>
                  <a:srgbClr val="649600"/>
                </a:solidFill>
                <a:latin typeface="Lucida Sans Unicode" pitchFamily="34" charset="0"/>
              </a:rPr>
              <a:t> </a:t>
            </a:r>
            <a:r>
              <a:rPr lang="en-US" b="1" i="1">
                <a:solidFill>
                  <a:srgbClr val="649600"/>
                </a:solidFill>
              </a:rPr>
              <a:t>-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latin typeface="Lucida Sans Unicode" pitchFamily="34" charset="0"/>
              </a:rPr>
              <a:t> </a:t>
            </a:r>
            <a:r>
              <a:rPr lang="en-US" b="1" i="1">
                <a:solidFill>
                  <a:srgbClr val="649600"/>
                </a:solidFill>
                <a:sym typeface="Symbol" pitchFamily="18" charset="2"/>
              </a:rPr>
              <a:t></a:t>
            </a:r>
            <a:r>
              <a:rPr lang="en-US" b="1" i="1">
                <a:solidFill>
                  <a:srgbClr val="649600"/>
                </a:solidFill>
              </a:rPr>
              <a:t>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p>
        </p:txBody>
      </p:sp>
      <p:sp>
        <p:nvSpPr>
          <p:cNvPr id="51208" name="Line 8"/>
          <p:cNvSpPr>
            <a:spLocks noChangeShapeType="1"/>
          </p:cNvSpPr>
          <p:nvPr/>
        </p:nvSpPr>
        <p:spPr bwMode="auto">
          <a:xfrm>
            <a:off x="3055938" y="2586038"/>
            <a:ext cx="0" cy="2247900"/>
          </a:xfrm>
          <a:prstGeom prst="line">
            <a:avLst/>
          </a:prstGeom>
          <a:noFill/>
          <a:ln w="9525" cap="rnd">
            <a:solidFill>
              <a:schemeClr val="accent2"/>
            </a:solidFill>
            <a:prstDash val="sysDot"/>
            <a:round/>
            <a:headEnd/>
            <a:tailEnd/>
          </a:ln>
        </p:spPr>
        <p:txBody>
          <a:bodyPr/>
          <a:lstStyle/>
          <a:p>
            <a:endParaRPr lang="en-US"/>
          </a:p>
        </p:txBody>
      </p:sp>
      <p:sp>
        <p:nvSpPr>
          <p:cNvPr id="51209" name="Rectangle 9"/>
          <p:cNvSpPr>
            <a:spLocks noChangeArrowheads="1"/>
          </p:cNvSpPr>
          <p:nvPr/>
        </p:nvSpPr>
        <p:spPr bwMode="auto">
          <a:xfrm>
            <a:off x="147638" y="2493963"/>
            <a:ext cx="3030537" cy="2295525"/>
          </a:xfrm>
          <a:prstGeom prst="rect">
            <a:avLst/>
          </a:prstGeom>
          <a:solidFill>
            <a:schemeClr val="bg1">
              <a:alpha val="47842"/>
            </a:schemeClr>
          </a:solidFill>
          <a:ln w="28575" algn="ctr">
            <a:noFill/>
            <a:miter lim="800000"/>
            <a:headEnd/>
            <a:tailEnd/>
          </a:ln>
        </p:spPr>
        <p:txBody>
          <a:bodyPr wrap="none" anchor="ctr"/>
          <a:lstStyle/>
          <a:p>
            <a:endParaRPr lang="en-US"/>
          </a:p>
        </p:txBody>
      </p:sp>
      <p:sp>
        <p:nvSpPr>
          <p:cNvPr id="51210" name="Rectangle 10"/>
          <p:cNvSpPr>
            <a:spLocks noChangeArrowheads="1"/>
          </p:cNvSpPr>
          <p:nvPr/>
        </p:nvSpPr>
        <p:spPr bwMode="auto">
          <a:xfrm>
            <a:off x="404813" y="5276850"/>
            <a:ext cx="8080375" cy="1111250"/>
          </a:xfrm>
          <a:prstGeom prst="rect">
            <a:avLst/>
          </a:prstGeom>
          <a:noFill/>
          <a:ln w="9525">
            <a:noFill/>
            <a:miter lim="800000"/>
            <a:headEnd/>
            <a:tailEnd/>
          </a:ln>
        </p:spPr>
        <p:txBody>
          <a:bodyPr>
            <a:spAutoFit/>
          </a:bodyPr>
          <a:lstStyle/>
          <a:p>
            <a:pPr>
              <a:buFontTx/>
              <a:buChar char="•"/>
            </a:pPr>
            <a:r>
              <a:rPr lang="en-US" sz="2400">
                <a:solidFill>
                  <a:schemeClr val="accent2"/>
                </a:solidFill>
                <a:latin typeface="Lucida Sans Unicode" pitchFamily="34" charset="0"/>
              </a:rPr>
              <a:t>Cut + Interpolate at </a:t>
            </a:r>
            <a:r>
              <a:rPr lang="en-US" sz="2400" b="1" i="1">
                <a:solidFill>
                  <a:srgbClr val="BA00BA"/>
                </a:solidFill>
                <a:latin typeface="Lucida Sans Unicode" pitchFamily="34" charset="0"/>
              </a:rPr>
              <a:t>each</a:t>
            </a:r>
            <a:r>
              <a:rPr lang="en-US" sz="2400">
                <a:solidFill>
                  <a:schemeClr val="accent2"/>
                </a:solidFill>
                <a:latin typeface="Lucida Sans Unicode" pitchFamily="34" charset="0"/>
              </a:rPr>
              <a:t> point</a:t>
            </a:r>
          </a:p>
          <a:p>
            <a:endParaRPr lang="en-US" sz="900">
              <a:solidFill>
                <a:schemeClr val="accent2"/>
              </a:solidFill>
              <a:latin typeface="Lucida Sans Unicode" pitchFamily="34" charset="0"/>
            </a:endParaRPr>
          </a:p>
          <a:p>
            <a:pPr>
              <a:buFontTx/>
              <a:buChar char="•"/>
            </a:pPr>
            <a:r>
              <a:rPr lang="en-US" sz="2400">
                <a:solidFill>
                  <a:schemeClr val="accent2"/>
                </a:solidFill>
                <a:latin typeface="Lucida Sans Unicode" pitchFamily="34" charset="0"/>
              </a:rPr>
              <a:t>Pred. Map:  </a:t>
            </a:r>
            <a:r>
              <a:rPr lang="en-US" sz="2400" b="1" i="1">
                <a:solidFill>
                  <a:schemeClr val="accent2"/>
                </a:solidFill>
              </a:rPr>
              <a:t>pc</a:t>
            </a:r>
            <a:r>
              <a:rPr lang="en-US" sz="2400" b="1" i="1" baseline="-25000">
                <a:solidFill>
                  <a:schemeClr val="accent2"/>
                </a:solidFill>
              </a:rPr>
              <a:t>i</a:t>
            </a:r>
            <a:r>
              <a:rPr lang="en-US" sz="2400">
                <a:solidFill>
                  <a:schemeClr val="accent2"/>
                </a:solidFill>
                <a:latin typeface="Lucida Sans Unicode" pitchFamily="34" charset="0"/>
              </a:rPr>
              <a:t> </a:t>
            </a:r>
            <a:r>
              <a:rPr lang="en-US" sz="2400">
                <a:solidFill>
                  <a:schemeClr val="accent2"/>
                </a:solidFill>
                <a:latin typeface="Lucida Sans Unicode" pitchFamily="34" charset="0"/>
                <a:sym typeface="MT Extra" pitchFamily="18" charset="2"/>
              </a:rPr>
              <a:t></a:t>
            </a:r>
            <a:r>
              <a:rPr lang="en-US" sz="2400">
                <a:solidFill>
                  <a:schemeClr val="accent2"/>
                </a:solidFill>
                <a:latin typeface="Lucida Sans Unicode" pitchFamily="34" charset="0"/>
              </a:rPr>
              <a:t> Interpolant from cut i</a:t>
            </a:r>
          </a:p>
          <a:p>
            <a:endParaRPr lang="en-US" sz="1000">
              <a:solidFill>
                <a:schemeClr val="accent2"/>
              </a:solidFill>
              <a:latin typeface="Lucida Sans Unicode" pitchFamily="34" charset="0"/>
            </a:endParaRPr>
          </a:p>
        </p:txBody>
      </p:sp>
      <p:sp>
        <p:nvSpPr>
          <p:cNvPr id="51211" name="Rectangle 11"/>
          <p:cNvSpPr>
            <a:spLocks noChangeArrowheads="1"/>
          </p:cNvSpPr>
          <p:nvPr/>
        </p:nvSpPr>
        <p:spPr bwMode="auto">
          <a:xfrm>
            <a:off x="6069013" y="2714625"/>
            <a:ext cx="681037"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endParaRPr lang="en-US" sz="3600" b="1" baseline="-25000">
              <a:solidFill>
                <a:schemeClr val="accent2"/>
              </a:solidFill>
              <a:sym typeface="Symbol" pitchFamily="18" charset="2"/>
            </a:endParaRPr>
          </a:p>
        </p:txBody>
      </p:sp>
      <p:sp>
        <p:nvSpPr>
          <p:cNvPr id="51212" name="Rectangle 12"/>
          <p:cNvSpPr>
            <a:spLocks noChangeArrowheads="1"/>
          </p:cNvSpPr>
          <p:nvPr/>
        </p:nvSpPr>
        <p:spPr bwMode="auto">
          <a:xfrm>
            <a:off x="6113463" y="3568700"/>
            <a:ext cx="681037"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p>
        </p:txBody>
      </p:sp>
      <p:sp>
        <p:nvSpPr>
          <p:cNvPr id="51213" name="AutoShape 13"/>
          <p:cNvSpPr>
            <a:spLocks noChangeArrowheads="1"/>
          </p:cNvSpPr>
          <p:nvPr/>
        </p:nvSpPr>
        <p:spPr bwMode="auto">
          <a:xfrm>
            <a:off x="6637338" y="3213100"/>
            <a:ext cx="1035050" cy="590550"/>
          </a:xfrm>
          <a:prstGeom prst="rightArrow">
            <a:avLst>
              <a:gd name="adj1" fmla="val 42861"/>
              <a:gd name="adj2" fmla="val 38770"/>
            </a:avLst>
          </a:prstGeom>
          <a:gradFill rotWithShape="1">
            <a:gsLst>
              <a:gs pos="0">
                <a:srgbClr val="ADB2F1"/>
              </a:gs>
              <a:gs pos="100000">
                <a:srgbClr val="797CA8"/>
              </a:gs>
            </a:gsLst>
            <a:lin ang="0" scaled="1"/>
          </a:gradFill>
          <a:ln w="9525">
            <a:noFill/>
            <a:miter lim="800000"/>
            <a:headEnd/>
            <a:tailEnd/>
          </a:ln>
        </p:spPr>
        <p:txBody>
          <a:bodyPr wrap="none" lIns="0" rIns="0" anchor="ctr">
            <a:spAutoFit/>
          </a:bodyPr>
          <a:lstStyle/>
          <a:p>
            <a:pPr algn="ctr"/>
            <a:r>
              <a:rPr lang="en-US" sz="1400" b="1" i="1">
                <a:solidFill>
                  <a:schemeClr val="bg1"/>
                </a:solidFill>
                <a:latin typeface="Lucida Sans Unicode" pitchFamily="34" charset="0"/>
              </a:rPr>
              <a:t>Interpolate</a:t>
            </a:r>
          </a:p>
        </p:txBody>
      </p:sp>
      <p:sp>
        <p:nvSpPr>
          <p:cNvPr id="51214" name="Rectangle 16"/>
          <p:cNvSpPr>
            <a:spLocks noChangeArrowheads="1"/>
          </p:cNvSpPr>
          <p:nvPr/>
        </p:nvSpPr>
        <p:spPr bwMode="auto">
          <a:xfrm>
            <a:off x="6856413" y="1671638"/>
            <a:ext cx="2063750" cy="1004887"/>
          </a:xfrm>
          <a:prstGeom prst="rect">
            <a:avLst/>
          </a:prstGeom>
          <a:noFill/>
          <a:ln w="28575">
            <a:solidFill>
              <a:schemeClr val="accent2"/>
            </a:solidFill>
            <a:miter lim="800000"/>
            <a:headEnd/>
            <a:tailEnd/>
          </a:ln>
        </p:spPr>
        <p:txBody>
          <a:bodyPr>
            <a:spAutoFit/>
          </a:bodyPr>
          <a:lstStyle/>
          <a:p>
            <a:r>
              <a:rPr lang="en-US" b="1">
                <a:latin typeface="Lucida Sans Unicode" pitchFamily="34" charset="0"/>
              </a:rPr>
              <a:t>Predicate Map</a:t>
            </a:r>
            <a:r>
              <a:rPr lang="en-US" b="1">
                <a:solidFill>
                  <a:schemeClr val="accent2"/>
                </a:solidFill>
                <a:latin typeface="Lucida Sans Unicode" pitchFamily="34" charset="0"/>
              </a:rPr>
              <a:t> </a:t>
            </a:r>
          </a:p>
          <a:p>
            <a:r>
              <a:rPr lang="en-US" b="1" i="1">
                <a:solidFill>
                  <a:schemeClr val="accent2"/>
                </a:solidFill>
              </a:rPr>
              <a:t>pc</a:t>
            </a:r>
            <a:r>
              <a:rPr lang="en-US" b="1" i="1" baseline="-25000">
                <a:solidFill>
                  <a:schemeClr val="accent2"/>
                </a:solidFill>
              </a:rPr>
              <a:t>2</a:t>
            </a:r>
            <a:r>
              <a:rPr lang="en-US">
                <a:solidFill>
                  <a:schemeClr val="accent2"/>
                </a:solidFill>
                <a:latin typeface="Lucida Sans Unicode" pitchFamily="34" charset="0"/>
              </a:rPr>
              <a:t>: </a:t>
            </a:r>
            <a:r>
              <a:rPr lang="en-US" sz="2000" b="1" i="1">
                <a:solidFill>
                  <a:srgbClr val="649600"/>
                </a:solidFill>
                <a:latin typeface="Lucida Sans Unicode" pitchFamily="34" charset="0"/>
              </a:rPr>
              <a:t>x = ctr</a:t>
            </a:r>
            <a:endParaRPr lang="en-US" sz="2000" b="1" i="1">
              <a:solidFill>
                <a:schemeClr val="accent2"/>
              </a:solidFill>
              <a:latin typeface="Lucida Sans Unicode" pitchFamily="34" charset="0"/>
            </a:endParaRPr>
          </a:p>
          <a:p>
            <a:r>
              <a:rPr lang="en-US" b="1" i="1">
                <a:solidFill>
                  <a:schemeClr val="accent2"/>
                </a:solidFill>
              </a:rPr>
              <a:t>pc</a:t>
            </a:r>
            <a:r>
              <a:rPr lang="en-US" b="1" i="1" baseline="-25000">
                <a:solidFill>
                  <a:schemeClr val="accent2"/>
                </a:solidFill>
              </a:rPr>
              <a:t>3</a:t>
            </a:r>
            <a:r>
              <a:rPr lang="en-US" b="1">
                <a:solidFill>
                  <a:schemeClr val="accent2"/>
                </a:solidFill>
                <a:latin typeface="Lucida Sans Unicode" pitchFamily="34" charset="0"/>
              </a:rPr>
              <a:t>:</a:t>
            </a:r>
            <a:r>
              <a:rPr lang="en-US" b="1" i="1">
                <a:solidFill>
                  <a:srgbClr val="BA00BA"/>
                </a:solidFill>
                <a:latin typeface="Lucida Sans Unicode" pitchFamily="34" charset="0"/>
              </a:rPr>
              <a:t> </a:t>
            </a:r>
            <a:r>
              <a:rPr lang="en-US" sz="2000" b="1" i="1">
                <a:solidFill>
                  <a:srgbClr val="BA00BA"/>
                </a:solidFill>
                <a:latin typeface="Lucida Sans Unicode" pitchFamily="34" charset="0"/>
              </a:rPr>
              <a:t>x= ctr-1</a:t>
            </a:r>
          </a:p>
        </p:txBody>
      </p:sp>
      <p:sp>
        <p:nvSpPr>
          <p:cNvPr id="51215" name="Rectangle 21"/>
          <p:cNvSpPr>
            <a:spLocks noChangeArrowheads="1"/>
          </p:cNvSpPr>
          <p:nvPr/>
        </p:nvSpPr>
        <p:spPr bwMode="auto">
          <a:xfrm>
            <a:off x="7672388" y="3328988"/>
            <a:ext cx="1346200" cy="366712"/>
          </a:xfrm>
          <a:prstGeom prst="rect">
            <a:avLst/>
          </a:prstGeom>
          <a:noFill/>
          <a:ln w="9525">
            <a:noFill/>
            <a:miter lim="800000"/>
            <a:headEnd/>
            <a:tailEnd/>
          </a:ln>
        </p:spPr>
        <p:txBody>
          <a:bodyPr wrap="none">
            <a:spAutoFit/>
          </a:bodyPr>
          <a:lstStyle/>
          <a:p>
            <a:r>
              <a:rPr lang="en-US" b="1" i="1">
                <a:solidFill>
                  <a:schemeClr val="accent2"/>
                </a:solidFill>
                <a:latin typeface="Lucida Sans Unicode" pitchFamily="34" charset="0"/>
              </a:rPr>
              <a:t>x</a:t>
            </a:r>
            <a:r>
              <a:rPr lang="en-US" b="1" i="1" baseline="-25000">
                <a:solidFill>
                  <a:schemeClr val="accent2"/>
                </a:solidFill>
                <a:latin typeface="Lucida Sans Unicode" pitchFamily="34" charset="0"/>
              </a:rPr>
              <a:t>1</a:t>
            </a:r>
            <a:r>
              <a:rPr lang="en-US" b="1" i="1">
                <a:solidFill>
                  <a:schemeClr val="accent2"/>
                </a:solidFill>
                <a:latin typeface="Lucida Sans Unicode" pitchFamily="34" charset="0"/>
              </a:rPr>
              <a:t>= ctr</a:t>
            </a:r>
            <a:r>
              <a:rPr lang="en-US" b="1" i="1" baseline="-25000">
                <a:solidFill>
                  <a:schemeClr val="accent2"/>
                </a:solidFill>
                <a:latin typeface="Lucida Sans Unicode" pitchFamily="34" charset="0"/>
              </a:rPr>
              <a:t>1</a:t>
            </a:r>
            <a:r>
              <a:rPr lang="en-US" b="1" i="1">
                <a:solidFill>
                  <a:schemeClr val="accent2"/>
                </a:solidFill>
                <a:latin typeface="Lucida Sans Unicode" pitchFamily="34" charset="0"/>
              </a:rPr>
              <a:t>-1</a:t>
            </a:r>
          </a:p>
        </p:txBody>
      </p:sp>
      <p:sp>
        <p:nvSpPr>
          <p:cNvPr id="51216" name="Line 23"/>
          <p:cNvSpPr>
            <a:spLocks noChangeShapeType="1"/>
          </p:cNvSpPr>
          <p:nvPr/>
        </p:nvSpPr>
        <p:spPr bwMode="auto">
          <a:xfrm flipH="1" flipV="1">
            <a:off x="325438" y="3508375"/>
            <a:ext cx="2755900" cy="4763"/>
          </a:xfrm>
          <a:prstGeom prst="line">
            <a:avLst/>
          </a:prstGeom>
          <a:noFill/>
          <a:ln w="19050">
            <a:solidFill>
              <a:schemeClr val="accent2"/>
            </a:solidFill>
            <a:prstDash val="dash"/>
            <a:round/>
            <a:headEnd/>
            <a:tailEnd type="none" w="lg" len="lg"/>
          </a:ln>
        </p:spPr>
        <p:txBody>
          <a:bodyPr/>
          <a:lstStyle/>
          <a:p>
            <a:endParaRPr lang="en-US"/>
          </a:p>
        </p:txBody>
      </p:sp>
      <p:sp>
        <p:nvSpPr>
          <p:cNvPr id="51217" name="Line 24"/>
          <p:cNvSpPr>
            <a:spLocks noChangeShapeType="1"/>
          </p:cNvSpPr>
          <p:nvPr/>
        </p:nvSpPr>
        <p:spPr bwMode="auto">
          <a:xfrm flipH="1">
            <a:off x="3086100" y="3508375"/>
            <a:ext cx="3529013" cy="7938"/>
          </a:xfrm>
          <a:prstGeom prst="line">
            <a:avLst/>
          </a:prstGeom>
          <a:noFill/>
          <a:ln w="19050">
            <a:solidFill>
              <a:srgbClr val="80AE00"/>
            </a:solidFill>
            <a:prstDash val="dash"/>
            <a:round/>
            <a:headEnd/>
            <a:tailEnd type="none" w="lg" len="lg"/>
          </a:ln>
        </p:spPr>
        <p:txBody>
          <a:bodyPr/>
          <a:lstStyle/>
          <a:p>
            <a:endParaRPr lang="en-US"/>
          </a:p>
        </p:txBody>
      </p:sp>
      <p:sp>
        <p:nvSpPr>
          <p:cNvPr id="51218" name="Rectangle 26"/>
          <p:cNvSpPr>
            <a:spLocks noChangeArrowheads="1"/>
          </p:cNvSpPr>
          <p:nvPr/>
        </p:nvSpPr>
        <p:spPr bwMode="auto">
          <a:xfrm>
            <a:off x="206375" y="3538538"/>
            <a:ext cx="549275" cy="366712"/>
          </a:xfrm>
          <a:prstGeom prst="rect">
            <a:avLst/>
          </a:prstGeom>
          <a:noFill/>
          <a:ln w="9525">
            <a:noFill/>
            <a:miter lim="800000"/>
            <a:headEnd/>
            <a:tailEnd/>
          </a:ln>
        </p:spPr>
        <p:txBody>
          <a:bodyPr wrap="none">
            <a:spAutoFit/>
          </a:bodyPr>
          <a:lstStyle/>
          <a:p>
            <a:r>
              <a:rPr lang="en-US" b="1" i="1">
                <a:solidFill>
                  <a:schemeClr val="accent2"/>
                </a:solidFill>
              </a:rPr>
              <a:t>pc</a:t>
            </a:r>
            <a:r>
              <a:rPr lang="en-US" b="1" i="1" baseline="-25000">
                <a:solidFill>
                  <a:schemeClr val="accent2"/>
                </a:solidFill>
              </a:rPr>
              <a:t>3</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147638" y="2563813"/>
            <a:ext cx="5451475" cy="2470150"/>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52227" name="Rectangle 7"/>
          <p:cNvSpPr>
            <a:spLocks noChangeArrowheads="1"/>
          </p:cNvSpPr>
          <p:nvPr/>
        </p:nvSpPr>
        <p:spPr bwMode="auto">
          <a:xfrm>
            <a:off x="3006725" y="2628900"/>
            <a:ext cx="3024188" cy="2420938"/>
          </a:xfrm>
          <a:prstGeom prst="rect">
            <a:avLst/>
          </a:prstGeom>
          <a:noFill/>
          <a:ln w="9525">
            <a:noFill/>
            <a:miter lim="800000"/>
            <a:headEnd/>
            <a:tailEnd/>
          </a:ln>
        </p:spPr>
        <p:txBody>
          <a:bodyPr/>
          <a:lstStyle/>
          <a:p>
            <a:pPr marL="342900" indent="-342900">
              <a:spcBef>
                <a:spcPct val="20000"/>
              </a:spcBef>
            </a:pPr>
            <a:r>
              <a:rPr lang="en-US">
                <a:solidFill>
                  <a:schemeClr val="accent2"/>
                </a:solidFill>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rPr>
              <a:t>0</a:t>
            </a:r>
            <a:endParaRPr lang="en-US" b="1" i="1">
              <a:solidFill>
                <a:srgbClr val="649600"/>
              </a:solidFill>
            </a:endParaRPr>
          </a:p>
          <a:p>
            <a:pPr marL="342900" indent="-342900">
              <a:spcBef>
                <a:spcPct val="20000"/>
              </a:spcBef>
            </a:pPr>
            <a:endParaRPr lang="en-US" sz="700" b="1" i="1">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0</a:t>
            </a:r>
            <a:r>
              <a:rPr lang="en-US" b="1" i="1">
                <a:solidFill>
                  <a:srgbClr val="649600"/>
                </a:solidFill>
              </a:rPr>
              <a:t> +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a:t>
            </a:r>
            <a:endParaRPr lang="en-US" b="1" i="1" baseline="-25000">
              <a:solidFill>
                <a:srgbClr val="649600"/>
              </a:solidFill>
              <a:latin typeface="Lucida Sans Unicode" pitchFamily="34" charset="0"/>
            </a:endParaRPr>
          </a:p>
          <a:p>
            <a:pPr marL="342900" indent="-342900">
              <a:spcBef>
                <a:spcPct val="20000"/>
              </a:spcBef>
            </a:pPr>
            <a:endParaRPr lang="en-US" sz="700" b="1" i="1" baseline="-25000">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latin typeface="cmsy10" pitchFamily="34" charset="0"/>
              </a:rPr>
              <a:t>     </a:t>
            </a:r>
            <a:r>
              <a:rPr lang="en-US" b="1" i="1" baseline="-25000">
                <a:solidFill>
                  <a:srgbClr val="649600"/>
                </a:solidFill>
                <a:latin typeface="Lucida Sans Unicode" pitchFamily="34" charset="0"/>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r>
              <a:rPr lang="en-US" b="1" i="1">
                <a:solidFill>
                  <a:srgbClr val="649600"/>
                </a:solidFill>
                <a:latin typeface="Lucida Sans Unicode" pitchFamily="34" charset="0"/>
              </a:rPr>
              <a:t> </a:t>
            </a:r>
            <a:r>
              <a:rPr lang="en-US" b="1" i="1">
                <a:solidFill>
                  <a:srgbClr val="649600"/>
                </a:solidFill>
              </a:rPr>
              <a:t>-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latin typeface="Lucida Sans Unicode" pitchFamily="34" charset="0"/>
              </a:rPr>
              <a:t> </a:t>
            </a:r>
            <a:r>
              <a:rPr lang="en-US" b="1" i="1">
                <a:solidFill>
                  <a:srgbClr val="649600"/>
                </a:solidFill>
                <a:sym typeface="Symbol" pitchFamily="18" charset="2"/>
              </a:rPr>
              <a:t></a:t>
            </a:r>
            <a:r>
              <a:rPr lang="en-US" b="1" i="1">
                <a:solidFill>
                  <a:srgbClr val="649600"/>
                </a:solidFill>
              </a:rPr>
              <a:t>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p>
        </p:txBody>
      </p:sp>
      <p:sp>
        <p:nvSpPr>
          <p:cNvPr id="52228" name="Rectangle 3"/>
          <p:cNvSpPr>
            <a:spLocks noGrp="1" noChangeArrowheads="1"/>
          </p:cNvSpPr>
          <p:nvPr>
            <p:ph type="title"/>
          </p:nvPr>
        </p:nvSpPr>
        <p:spPr/>
        <p:txBody>
          <a:bodyPr/>
          <a:lstStyle/>
          <a:p>
            <a:pPr eaLnBrk="1" hangingPunct="1"/>
            <a:r>
              <a:rPr lang="en-US" smtClean="0"/>
              <a:t>Building Predicate Maps</a:t>
            </a:r>
          </a:p>
        </p:txBody>
      </p:sp>
      <p:sp>
        <p:nvSpPr>
          <p:cNvPr id="52229" name="Rectangle 4"/>
          <p:cNvSpPr>
            <a:spLocks noChangeArrowheads="1"/>
          </p:cNvSpPr>
          <p:nvPr/>
        </p:nvSpPr>
        <p:spPr bwMode="auto">
          <a:xfrm>
            <a:off x="-41275" y="2628900"/>
            <a:ext cx="3365500" cy="2420938"/>
          </a:xfrm>
          <a:prstGeom prst="rect">
            <a:avLst/>
          </a:prstGeom>
          <a:noFill/>
          <a:ln w="9525">
            <a:noFill/>
            <a:miter lim="800000"/>
            <a:headEnd/>
            <a:tailEnd/>
          </a:ln>
        </p:spPr>
        <p:txBody>
          <a:bodyPr wrap="none" lIns="0"/>
          <a:lstStyle/>
          <a:p>
            <a:pPr marL="342900" indent="-342900">
              <a:spcBef>
                <a:spcPct val="20000"/>
              </a:spcBef>
            </a:pPr>
            <a:r>
              <a:rPr lang="en-US">
                <a:solidFill>
                  <a:schemeClr val="accent2"/>
                </a:solidFill>
              </a:rPr>
              <a:t>	</a:t>
            </a:r>
            <a:r>
              <a:rPr lang="en-US" b="1" i="1">
                <a:solidFill>
                  <a:schemeClr val="accent2"/>
                </a:solidFill>
              </a:rPr>
              <a:t>pc</a:t>
            </a:r>
            <a:r>
              <a:rPr lang="en-US" b="1" i="1" baseline="-25000">
                <a:solidFill>
                  <a:schemeClr val="accent2"/>
                </a:solidFill>
              </a:rPr>
              <a:t>1</a:t>
            </a:r>
            <a:r>
              <a:rPr lang="en-US">
                <a:solidFill>
                  <a:schemeClr val="accent2"/>
                </a:solidFill>
              </a:rPr>
              <a:t>: </a:t>
            </a:r>
            <a:r>
              <a:rPr lang="en-US" b="1">
                <a:solidFill>
                  <a:schemeClr val="accent2"/>
                </a:solidFill>
              </a:rPr>
              <a:t>x = ctr</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2</a:t>
            </a:r>
            <a:r>
              <a:rPr lang="en-US" b="1">
                <a:solidFill>
                  <a:schemeClr val="accent2"/>
                </a:solidFill>
              </a:rPr>
              <a:t>: ctr = ctr + 1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3</a:t>
            </a:r>
            <a:r>
              <a:rPr lang="en-US" b="1">
                <a:solidFill>
                  <a:schemeClr val="accent2"/>
                </a:solidFill>
              </a:rPr>
              <a:t>: y = ctr </a:t>
            </a:r>
            <a:endParaRPr lang="en-US" b="1" baseline="-25000">
              <a:solidFill>
                <a:schemeClr val="accent2"/>
              </a:solidFill>
              <a:latin typeface="Lucida Sans Unicode" pitchFamily="34" charset="0"/>
            </a:endParaRPr>
          </a:p>
          <a:p>
            <a:pPr marL="342900" indent="-342900">
              <a:spcBef>
                <a:spcPct val="20000"/>
              </a:spcBef>
            </a:pPr>
            <a:endParaRPr lang="en-US" sz="700" b="1" baseline="-25000">
              <a:solidFill>
                <a:schemeClr val="accent2"/>
              </a:solidFill>
              <a:latin typeface="Lucida Sans Unicode" pitchFamily="34" charset="0"/>
            </a:endParaRPr>
          </a:p>
          <a:p>
            <a:pPr marL="342900" indent="-342900">
              <a:spcBef>
                <a:spcPct val="20000"/>
              </a:spcBef>
            </a:pPr>
            <a:r>
              <a:rPr lang="en-US" b="1" baseline="-25000">
                <a:solidFill>
                  <a:schemeClr val="accent2"/>
                </a:solidFill>
                <a:latin typeface="Lucida Sans Unicode" pitchFamily="34" charset="0"/>
              </a:rPr>
              <a:t>	</a:t>
            </a:r>
            <a:r>
              <a:rPr lang="en-US" b="1" i="1">
                <a:solidFill>
                  <a:schemeClr val="accent2"/>
                </a:solidFill>
              </a:rPr>
              <a:t>pc</a:t>
            </a:r>
            <a:r>
              <a:rPr lang="en-US" b="1" i="1" baseline="-25000">
                <a:solidFill>
                  <a:schemeClr val="accent2"/>
                </a:solidFill>
              </a:rPr>
              <a:t>4</a:t>
            </a:r>
            <a:r>
              <a:rPr lang="en-US" b="1">
                <a:solidFill>
                  <a:schemeClr val="accent2"/>
                </a:solidFill>
              </a:rPr>
              <a:t>: assume(x = i-1)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5</a:t>
            </a:r>
            <a:r>
              <a:rPr lang="en-US" b="1">
                <a:solidFill>
                  <a:schemeClr val="accent2"/>
                </a:solidFill>
              </a:rPr>
              <a:t>: assume(y </a:t>
            </a:r>
            <a:r>
              <a:rPr lang="en-US" b="1">
                <a:solidFill>
                  <a:schemeClr val="accent2"/>
                </a:solidFill>
                <a:sym typeface="Symbol" pitchFamily="18" charset="2"/>
              </a:rPr>
              <a:t></a:t>
            </a:r>
            <a:r>
              <a:rPr lang="en-US" b="1">
                <a:solidFill>
                  <a:schemeClr val="accent2"/>
                </a:solidFill>
              </a:rPr>
              <a:t> i)</a:t>
            </a:r>
            <a:endParaRPr lang="en-US" sz="2000">
              <a:solidFill>
                <a:schemeClr val="accent2"/>
              </a:solidFill>
              <a:latin typeface="Lucida Sans Unicode" pitchFamily="34" charset="0"/>
            </a:endParaRPr>
          </a:p>
        </p:txBody>
      </p:sp>
      <p:sp>
        <p:nvSpPr>
          <p:cNvPr id="52230" name="Rectangle 5"/>
          <p:cNvSpPr>
            <a:spLocks noChangeArrowheads="1"/>
          </p:cNvSpPr>
          <p:nvPr/>
        </p:nvSpPr>
        <p:spPr bwMode="auto">
          <a:xfrm>
            <a:off x="782638" y="2046288"/>
            <a:ext cx="1317625"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a:t>
            </a:r>
            <a:endParaRPr lang="en-US" sz="1600">
              <a:latin typeface="Lucida Sans Unicode" pitchFamily="34" charset="0"/>
            </a:endParaRPr>
          </a:p>
        </p:txBody>
      </p:sp>
      <p:sp>
        <p:nvSpPr>
          <p:cNvPr id="52231" name="Rectangle 6"/>
          <p:cNvSpPr>
            <a:spLocks noChangeArrowheads="1"/>
          </p:cNvSpPr>
          <p:nvPr/>
        </p:nvSpPr>
        <p:spPr bwMode="auto">
          <a:xfrm>
            <a:off x="3095625" y="2046288"/>
            <a:ext cx="2751138"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 Formula </a:t>
            </a:r>
            <a:endParaRPr lang="en-US" sz="1600">
              <a:latin typeface="Lucida Sans Unicode" pitchFamily="34" charset="0"/>
            </a:endParaRPr>
          </a:p>
        </p:txBody>
      </p:sp>
      <p:sp>
        <p:nvSpPr>
          <p:cNvPr id="52232" name="Line 8"/>
          <p:cNvSpPr>
            <a:spLocks noChangeShapeType="1"/>
          </p:cNvSpPr>
          <p:nvPr/>
        </p:nvSpPr>
        <p:spPr bwMode="auto">
          <a:xfrm>
            <a:off x="3055938" y="2586038"/>
            <a:ext cx="0" cy="2247900"/>
          </a:xfrm>
          <a:prstGeom prst="line">
            <a:avLst/>
          </a:prstGeom>
          <a:noFill/>
          <a:ln w="9525" cap="rnd">
            <a:solidFill>
              <a:schemeClr val="accent2"/>
            </a:solidFill>
            <a:prstDash val="sysDot"/>
            <a:round/>
            <a:headEnd/>
            <a:tailEnd/>
          </a:ln>
        </p:spPr>
        <p:txBody>
          <a:bodyPr/>
          <a:lstStyle/>
          <a:p>
            <a:endParaRPr lang="en-US"/>
          </a:p>
        </p:txBody>
      </p:sp>
      <p:sp>
        <p:nvSpPr>
          <p:cNvPr id="52233" name="Rectangle 9"/>
          <p:cNvSpPr>
            <a:spLocks noChangeArrowheads="1"/>
          </p:cNvSpPr>
          <p:nvPr/>
        </p:nvSpPr>
        <p:spPr bwMode="auto">
          <a:xfrm>
            <a:off x="147638" y="2493963"/>
            <a:ext cx="3030537" cy="2295525"/>
          </a:xfrm>
          <a:prstGeom prst="rect">
            <a:avLst/>
          </a:prstGeom>
          <a:solidFill>
            <a:schemeClr val="bg1">
              <a:alpha val="47842"/>
            </a:schemeClr>
          </a:solidFill>
          <a:ln w="28575" algn="ctr">
            <a:noFill/>
            <a:miter lim="800000"/>
            <a:headEnd/>
            <a:tailEnd/>
          </a:ln>
        </p:spPr>
        <p:txBody>
          <a:bodyPr wrap="none" anchor="ctr"/>
          <a:lstStyle/>
          <a:p>
            <a:endParaRPr lang="en-US"/>
          </a:p>
        </p:txBody>
      </p:sp>
      <p:sp>
        <p:nvSpPr>
          <p:cNvPr id="52234" name="Rectangle 10"/>
          <p:cNvSpPr>
            <a:spLocks noChangeArrowheads="1"/>
          </p:cNvSpPr>
          <p:nvPr/>
        </p:nvSpPr>
        <p:spPr bwMode="auto">
          <a:xfrm>
            <a:off x="404813" y="5276850"/>
            <a:ext cx="8080375" cy="1111250"/>
          </a:xfrm>
          <a:prstGeom prst="rect">
            <a:avLst/>
          </a:prstGeom>
          <a:noFill/>
          <a:ln w="9525">
            <a:noFill/>
            <a:miter lim="800000"/>
            <a:headEnd/>
            <a:tailEnd/>
          </a:ln>
        </p:spPr>
        <p:txBody>
          <a:bodyPr>
            <a:spAutoFit/>
          </a:bodyPr>
          <a:lstStyle/>
          <a:p>
            <a:pPr>
              <a:buFontTx/>
              <a:buChar char="•"/>
            </a:pPr>
            <a:r>
              <a:rPr lang="en-US" sz="2400">
                <a:solidFill>
                  <a:schemeClr val="accent2"/>
                </a:solidFill>
                <a:latin typeface="Lucida Sans Unicode" pitchFamily="34" charset="0"/>
              </a:rPr>
              <a:t>Cut + Interpolate at </a:t>
            </a:r>
            <a:r>
              <a:rPr lang="en-US" sz="2400" b="1" i="1">
                <a:solidFill>
                  <a:srgbClr val="BA00BA"/>
                </a:solidFill>
                <a:latin typeface="Lucida Sans Unicode" pitchFamily="34" charset="0"/>
              </a:rPr>
              <a:t>each</a:t>
            </a:r>
            <a:r>
              <a:rPr lang="en-US" sz="2400">
                <a:solidFill>
                  <a:schemeClr val="accent2"/>
                </a:solidFill>
                <a:latin typeface="Lucida Sans Unicode" pitchFamily="34" charset="0"/>
              </a:rPr>
              <a:t> point</a:t>
            </a:r>
          </a:p>
          <a:p>
            <a:endParaRPr lang="en-US" sz="900">
              <a:solidFill>
                <a:schemeClr val="accent2"/>
              </a:solidFill>
              <a:latin typeface="Lucida Sans Unicode" pitchFamily="34" charset="0"/>
            </a:endParaRPr>
          </a:p>
          <a:p>
            <a:pPr>
              <a:buFontTx/>
              <a:buChar char="•"/>
            </a:pPr>
            <a:r>
              <a:rPr lang="en-US" sz="2400">
                <a:solidFill>
                  <a:schemeClr val="accent2"/>
                </a:solidFill>
                <a:latin typeface="Lucida Sans Unicode" pitchFamily="34" charset="0"/>
              </a:rPr>
              <a:t>Pred. Map:  </a:t>
            </a:r>
            <a:r>
              <a:rPr lang="en-US" sz="2400" b="1" i="1">
                <a:solidFill>
                  <a:schemeClr val="accent2"/>
                </a:solidFill>
              </a:rPr>
              <a:t>pc</a:t>
            </a:r>
            <a:r>
              <a:rPr lang="en-US" sz="2400" b="1" i="1" baseline="-25000">
                <a:solidFill>
                  <a:schemeClr val="accent2"/>
                </a:solidFill>
              </a:rPr>
              <a:t>i</a:t>
            </a:r>
            <a:r>
              <a:rPr lang="en-US" sz="2400">
                <a:solidFill>
                  <a:schemeClr val="accent2"/>
                </a:solidFill>
                <a:latin typeface="Lucida Sans Unicode" pitchFamily="34" charset="0"/>
              </a:rPr>
              <a:t> </a:t>
            </a:r>
            <a:r>
              <a:rPr lang="en-US" sz="2400">
                <a:solidFill>
                  <a:schemeClr val="accent2"/>
                </a:solidFill>
                <a:latin typeface="Lucida Sans Unicode" pitchFamily="34" charset="0"/>
                <a:sym typeface="MT Extra" pitchFamily="18" charset="2"/>
              </a:rPr>
              <a:t></a:t>
            </a:r>
            <a:r>
              <a:rPr lang="en-US" sz="2400">
                <a:solidFill>
                  <a:schemeClr val="accent2"/>
                </a:solidFill>
                <a:latin typeface="Lucida Sans Unicode" pitchFamily="34" charset="0"/>
              </a:rPr>
              <a:t> Interpolant from cut i</a:t>
            </a:r>
          </a:p>
          <a:p>
            <a:endParaRPr lang="en-US" sz="1000">
              <a:solidFill>
                <a:schemeClr val="accent2"/>
              </a:solidFill>
              <a:latin typeface="Lucida Sans Unicode" pitchFamily="34" charset="0"/>
            </a:endParaRPr>
          </a:p>
        </p:txBody>
      </p:sp>
      <p:sp>
        <p:nvSpPr>
          <p:cNvPr id="52235" name="Rectangle 11"/>
          <p:cNvSpPr>
            <a:spLocks noChangeArrowheads="1"/>
          </p:cNvSpPr>
          <p:nvPr/>
        </p:nvSpPr>
        <p:spPr bwMode="auto">
          <a:xfrm>
            <a:off x="6080125" y="3586163"/>
            <a:ext cx="681038"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endParaRPr lang="en-US" sz="3600" b="1" baseline="-25000">
              <a:solidFill>
                <a:schemeClr val="accent2"/>
              </a:solidFill>
              <a:sym typeface="Symbol" pitchFamily="18" charset="2"/>
            </a:endParaRPr>
          </a:p>
        </p:txBody>
      </p:sp>
      <p:sp>
        <p:nvSpPr>
          <p:cNvPr id="52236" name="Rectangle 12"/>
          <p:cNvSpPr>
            <a:spLocks noChangeArrowheads="1"/>
          </p:cNvSpPr>
          <p:nvPr/>
        </p:nvSpPr>
        <p:spPr bwMode="auto">
          <a:xfrm>
            <a:off x="6124575" y="4440238"/>
            <a:ext cx="681038"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p>
        </p:txBody>
      </p:sp>
      <p:sp>
        <p:nvSpPr>
          <p:cNvPr id="52237" name="AutoShape 13"/>
          <p:cNvSpPr>
            <a:spLocks noChangeArrowheads="1"/>
          </p:cNvSpPr>
          <p:nvPr/>
        </p:nvSpPr>
        <p:spPr bwMode="auto">
          <a:xfrm>
            <a:off x="6648450" y="4084638"/>
            <a:ext cx="1035050" cy="590550"/>
          </a:xfrm>
          <a:prstGeom prst="rightArrow">
            <a:avLst>
              <a:gd name="adj1" fmla="val 42861"/>
              <a:gd name="adj2" fmla="val 38770"/>
            </a:avLst>
          </a:prstGeom>
          <a:gradFill rotWithShape="1">
            <a:gsLst>
              <a:gs pos="0">
                <a:srgbClr val="ADB2F1"/>
              </a:gs>
              <a:gs pos="100000">
                <a:srgbClr val="797CA8"/>
              </a:gs>
            </a:gsLst>
            <a:lin ang="0" scaled="1"/>
          </a:gradFill>
          <a:ln w="9525">
            <a:noFill/>
            <a:miter lim="800000"/>
            <a:headEnd/>
            <a:tailEnd/>
          </a:ln>
        </p:spPr>
        <p:txBody>
          <a:bodyPr wrap="none" lIns="0" rIns="0" anchor="ctr">
            <a:spAutoFit/>
          </a:bodyPr>
          <a:lstStyle/>
          <a:p>
            <a:pPr algn="ctr"/>
            <a:r>
              <a:rPr lang="en-US" sz="1400" b="1" i="1">
                <a:solidFill>
                  <a:schemeClr val="bg1"/>
                </a:solidFill>
                <a:latin typeface="Lucida Sans Unicode" pitchFamily="34" charset="0"/>
              </a:rPr>
              <a:t>Interpolate</a:t>
            </a:r>
          </a:p>
        </p:txBody>
      </p:sp>
      <p:sp>
        <p:nvSpPr>
          <p:cNvPr id="52238" name="Rectangle 14"/>
          <p:cNvSpPr>
            <a:spLocks noChangeArrowheads="1"/>
          </p:cNvSpPr>
          <p:nvPr/>
        </p:nvSpPr>
        <p:spPr bwMode="auto">
          <a:xfrm>
            <a:off x="6856413" y="1671638"/>
            <a:ext cx="2063750" cy="1614487"/>
          </a:xfrm>
          <a:prstGeom prst="rect">
            <a:avLst/>
          </a:prstGeom>
          <a:noFill/>
          <a:ln w="28575">
            <a:solidFill>
              <a:schemeClr val="accent2"/>
            </a:solidFill>
            <a:miter lim="800000"/>
            <a:headEnd/>
            <a:tailEnd/>
          </a:ln>
        </p:spPr>
        <p:txBody>
          <a:bodyPr>
            <a:spAutoFit/>
          </a:bodyPr>
          <a:lstStyle/>
          <a:p>
            <a:r>
              <a:rPr lang="en-US" b="1">
                <a:latin typeface="Lucida Sans Unicode" pitchFamily="34" charset="0"/>
              </a:rPr>
              <a:t>Predicate Map</a:t>
            </a:r>
            <a:r>
              <a:rPr lang="en-US" b="1">
                <a:solidFill>
                  <a:schemeClr val="accent2"/>
                </a:solidFill>
                <a:latin typeface="Lucida Sans Unicode" pitchFamily="34" charset="0"/>
              </a:rPr>
              <a:t> </a:t>
            </a:r>
          </a:p>
          <a:p>
            <a:r>
              <a:rPr lang="en-US" b="1" i="1">
                <a:solidFill>
                  <a:schemeClr val="accent2"/>
                </a:solidFill>
              </a:rPr>
              <a:t>pc</a:t>
            </a:r>
            <a:r>
              <a:rPr lang="en-US" b="1" i="1" baseline="-25000">
                <a:solidFill>
                  <a:schemeClr val="accent2"/>
                </a:solidFill>
              </a:rPr>
              <a:t>2</a:t>
            </a:r>
            <a:r>
              <a:rPr lang="en-US">
                <a:solidFill>
                  <a:schemeClr val="accent2"/>
                </a:solidFill>
                <a:latin typeface="Lucida Sans Unicode" pitchFamily="34" charset="0"/>
              </a:rPr>
              <a:t>: </a:t>
            </a:r>
            <a:r>
              <a:rPr lang="en-US" sz="2000" b="1" i="1">
                <a:solidFill>
                  <a:srgbClr val="649600"/>
                </a:solidFill>
                <a:latin typeface="Lucida Sans Unicode" pitchFamily="34" charset="0"/>
              </a:rPr>
              <a:t>x = ctr</a:t>
            </a:r>
            <a:endParaRPr lang="en-US" sz="2400" b="1" i="1">
              <a:solidFill>
                <a:schemeClr val="accent2"/>
              </a:solidFill>
              <a:latin typeface="Lucida Sans Unicode" pitchFamily="34" charset="0"/>
            </a:endParaRPr>
          </a:p>
          <a:p>
            <a:r>
              <a:rPr lang="en-US" b="1" i="1">
                <a:solidFill>
                  <a:schemeClr val="accent2"/>
                </a:solidFill>
              </a:rPr>
              <a:t>pc</a:t>
            </a:r>
            <a:r>
              <a:rPr lang="en-US" b="1" i="1" baseline="-25000">
                <a:solidFill>
                  <a:schemeClr val="accent2"/>
                </a:solidFill>
              </a:rPr>
              <a:t>3</a:t>
            </a:r>
            <a:r>
              <a:rPr lang="en-US" b="1">
                <a:solidFill>
                  <a:schemeClr val="accent2"/>
                </a:solidFill>
                <a:latin typeface="Lucida Sans Unicode" pitchFamily="34" charset="0"/>
              </a:rPr>
              <a:t>:</a:t>
            </a:r>
            <a:r>
              <a:rPr lang="en-US" b="1" i="1">
                <a:solidFill>
                  <a:srgbClr val="BA00BA"/>
                </a:solidFill>
                <a:latin typeface="Lucida Sans Unicode" pitchFamily="34" charset="0"/>
              </a:rPr>
              <a:t> </a:t>
            </a:r>
            <a:r>
              <a:rPr lang="en-US" sz="2000" b="1" i="1">
                <a:solidFill>
                  <a:srgbClr val="649600"/>
                </a:solidFill>
                <a:latin typeface="Lucida Sans Unicode" pitchFamily="34" charset="0"/>
              </a:rPr>
              <a:t>x = ctr-1</a:t>
            </a:r>
            <a:endParaRPr lang="en-US" sz="2400" b="1" i="1">
              <a:solidFill>
                <a:schemeClr val="accent2"/>
              </a:solidFill>
              <a:latin typeface="Lucida Sans Unicode" pitchFamily="34" charset="0"/>
            </a:endParaRPr>
          </a:p>
          <a:p>
            <a:r>
              <a:rPr lang="en-US" b="1" i="1">
                <a:solidFill>
                  <a:schemeClr val="accent2"/>
                </a:solidFill>
              </a:rPr>
              <a:t>pc</a:t>
            </a:r>
            <a:r>
              <a:rPr lang="en-US" b="1" i="1" baseline="-25000">
                <a:solidFill>
                  <a:schemeClr val="accent2"/>
                </a:solidFill>
              </a:rPr>
              <a:t>4</a:t>
            </a:r>
            <a:r>
              <a:rPr lang="en-US" sz="2000" b="1">
                <a:solidFill>
                  <a:schemeClr val="accent2"/>
                </a:solidFill>
                <a:latin typeface="Lucida Sans Unicode" pitchFamily="34" charset="0"/>
              </a:rPr>
              <a:t>:</a:t>
            </a:r>
            <a:r>
              <a:rPr lang="en-US" sz="2000" b="1" i="1">
                <a:solidFill>
                  <a:srgbClr val="BA00BA"/>
                </a:solidFill>
                <a:latin typeface="Lucida Sans Unicode" pitchFamily="34" charset="0"/>
              </a:rPr>
              <a:t> </a:t>
            </a:r>
            <a:r>
              <a:rPr lang="en-US" sz="2000" b="1" i="1">
                <a:solidFill>
                  <a:srgbClr val="649600"/>
                </a:solidFill>
                <a:latin typeface="Lucida Sans Unicode" pitchFamily="34" charset="0"/>
              </a:rPr>
              <a:t>y = x+1</a:t>
            </a:r>
            <a:endParaRPr lang="en-US" sz="2400" b="1" i="1">
              <a:solidFill>
                <a:schemeClr val="accent2"/>
              </a:solidFill>
              <a:latin typeface="Lucida Sans Unicode" pitchFamily="34" charset="0"/>
            </a:endParaRPr>
          </a:p>
          <a:p>
            <a:r>
              <a:rPr lang="en-US" b="1" i="1">
                <a:solidFill>
                  <a:schemeClr val="accent2"/>
                </a:solidFill>
              </a:rPr>
              <a:t>pc</a:t>
            </a:r>
            <a:r>
              <a:rPr lang="en-US" b="1" i="1" baseline="-25000">
                <a:solidFill>
                  <a:schemeClr val="accent2"/>
                </a:solidFill>
              </a:rPr>
              <a:t>5</a:t>
            </a:r>
            <a:r>
              <a:rPr lang="en-US" b="1">
                <a:solidFill>
                  <a:schemeClr val="accent2"/>
                </a:solidFill>
                <a:latin typeface="Lucida Sans Unicode" pitchFamily="34" charset="0"/>
              </a:rPr>
              <a:t>:</a:t>
            </a:r>
            <a:r>
              <a:rPr lang="en-US" b="1" i="1">
                <a:solidFill>
                  <a:srgbClr val="BA00BA"/>
                </a:solidFill>
                <a:latin typeface="Lucida Sans Unicode" pitchFamily="34" charset="0"/>
              </a:rPr>
              <a:t> </a:t>
            </a:r>
            <a:r>
              <a:rPr lang="en-US" sz="2000" b="1" i="1">
                <a:solidFill>
                  <a:srgbClr val="BA00BA"/>
                </a:solidFill>
                <a:latin typeface="Lucida Sans Unicode" pitchFamily="34" charset="0"/>
              </a:rPr>
              <a:t>y= i</a:t>
            </a:r>
          </a:p>
        </p:txBody>
      </p:sp>
      <p:sp>
        <p:nvSpPr>
          <p:cNvPr id="52239" name="Rectangle 17"/>
          <p:cNvSpPr>
            <a:spLocks noChangeArrowheads="1"/>
          </p:cNvSpPr>
          <p:nvPr/>
        </p:nvSpPr>
        <p:spPr bwMode="auto">
          <a:xfrm>
            <a:off x="7683500" y="4200525"/>
            <a:ext cx="819150" cy="366713"/>
          </a:xfrm>
          <a:prstGeom prst="rect">
            <a:avLst/>
          </a:prstGeom>
          <a:noFill/>
          <a:ln w="9525">
            <a:noFill/>
            <a:miter lim="800000"/>
            <a:headEnd/>
            <a:tailEnd/>
          </a:ln>
        </p:spPr>
        <p:txBody>
          <a:bodyPr wrap="none">
            <a:spAutoFit/>
          </a:bodyPr>
          <a:lstStyle/>
          <a:p>
            <a:r>
              <a:rPr lang="en-US" b="1" i="1">
                <a:solidFill>
                  <a:schemeClr val="accent2"/>
                </a:solidFill>
                <a:latin typeface="Lucida Sans Unicode" pitchFamily="34" charset="0"/>
              </a:rPr>
              <a:t>y</a:t>
            </a:r>
            <a:r>
              <a:rPr lang="en-US" b="1" i="1" baseline="-25000">
                <a:solidFill>
                  <a:schemeClr val="accent2"/>
                </a:solidFill>
                <a:latin typeface="Lucida Sans Unicode" pitchFamily="34" charset="0"/>
              </a:rPr>
              <a:t>1</a:t>
            </a:r>
            <a:r>
              <a:rPr lang="en-US" b="1" i="1">
                <a:solidFill>
                  <a:schemeClr val="accent2"/>
                </a:solidFill>
                <a:latin typeface="Lucida Sans Unicode" pitchFamily="34" charset="0"/>
              </a:rPr>
              <a:t>= i</a:t>
            </a:r>
            <a:r>
              <a:rPr lang="en-US" b="1" i="1" baseline="-25000">
                <a:solidFill>
                  <a:schemeClr val="accent2"/>
                </a:solidFill>
                <a:latin typeface="Lucida Sans Unicode" pitchFamily="34" charset="0"/>
              </a:rPr>
              <a:t>0</a:t>
            </a:r>
          </a:p>
        </p:txBody>
      </p:sp>
      <p:sp>
        <p:nvSpPr>
          <p:cNvPr id="52240" name="Line 18"/>
          <p:cNvSpPr>
            <a:spLocks noChangeShapeType="1"/>
          </p:cNvSpPr>
          <p:nvPr/>
        </p:nvSpPr>
        <p:spPr bwMode="auto">
          <a:xfrm flipH="1" flipV="1">
            <a:off x="314325" y="4391025"/>
            <a:ext cx="2755900" cy="4763"/>
          </a:xfrm>
          <a:prstGeom prst="line">
            <a:avLst/>
          </a:prstGeom>
          <a:noFill/>
          <a:ln w="19050">
            <a:solidFill>
              <a:schemeClr val="accent2"/>
            </a:solidFill>
            <a:prstDash val="dash"/>
            <a:round/>
            <a:headEnd/>
            <a:tailEnd type="none" w="lg" len="lg"/>
          </a:ln>
        </p:spPr>
        <p:txBody>
          <a:bodyPr/>
          <a:lstStyle/>
          <a:p>
            <a:endParaRPr lang="en-US"/>
          </a:p>
        </p:txBody>
      </p:sp>
      <p:sp>
        <p:nvSpPr>
          <p:cNvPr id="52241" name="Line 19"/>
          <p:cNvSpPr>
            <a:spLocks noChangeShapeType="1"/>
          </p:cNvSpPr>
          <p:nvPr/>
        </p:nvSpPr>
        <p:spPr bwMode="auto">
          <a:xfrm flipH="1">
            <a:off x="3074988" y="4392613"/>
            <a:ext cx="3529012" cy="6350"/>
          </a:xfrm>
          <a:prstGeom prst="line">
            <a:avLst/>
          </a:prstGeom>
          <a:noFill/>
          <a:ln w="19050">
            <a:solidFill>
              <a:srgbClr val="80AE00"/>
            </a:solidFill>
            <a:prstDash val="dash"/>
            <a:round/>
            <a:headEnd/>
            <a:tailEnd type="none" w="lg" len="lg"/>
          </a:ln>
        </p:spPr>
        <p:txBody>
          <a:bodyPr/>
          <a:lstStyle/>
          <a:p>
            <a:endParaRPr lang="en-US"/>
          </a:p>
        </p:txBody>
      </p:sp>
      <p:sp>
        <p:nvSpPr>
          <p:cNvPr id="52242" name="Rectangle 20"/>
          <p:cNvSpPr>
            <a:spLocks noChangeArrowheads="1"/>
          </p:cNvSpPr>
          <p:nvPr/>
        </p:nvSpPr>
        <p:spPr bwMode="auto">
          <a:xfrm>
            <a:off x="207963" y="4432300"/>
            <a:ext cx="549275" cy="366713"/>
          </a:xfrm>
          <a:prstGeom prst="rect">
            <a:avLst/>
          </a:prstGeom>
          <a:noFill/>
          <a:ln w="9525">
            <a:noFill/>
            <a:miter lim="800000"/>
            <a:headEnd/>
            <a:tailEnd/>
          </a:ln>
        </p:spPr>
        <p:txBody>
          <a:bodyPr wrap="none">
            <a:spAutoFit/>
          </a:bodyPr>
          <a:lstStyle/>
          <a:p>
            <a:r>
              <a:rPr lang="en-US" b="1" i="1">
                <a:solidFill>
                  <a:schemeClr val="accent2"/>
                </a:solidFill>
              </a:rPr>
              <a:t>pc</a:t>
            </a:r>
            <a:r>
              <a:rPr lang="en-US" b="1" i="1" baseline="-25000">
                <a:solidFill>
                  <a:schemeClr val="accent2"/>
                </a:solidFill>
              </a:rPr>
              <a:t>5</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9"/>
          <p:cNvSpPr>
            <a:spLocks noChangeArrowheads="1"/>
          </p:cNvSpPr>
          <p:nvPr/>
        </p:nvSpPr>
        <p:spPr bwMode="auto">
          <a:xfrm>
            <a:off x="147638" y="2493963"/>
            <a:ext cx="5719762" cy="2295525"/>
          </a:xfrm>
          <a:prstGeom prst="rect">
            <a:avLst/>
          </a:prstGeom>
          <a:solidFill>
            <a:schemeClr val="bg1">
              <a:alpha val="47842"/>
            </a:schemeClr>
          </a:solidFill>
          <a:ln w="28575" algn="ctr">
            <a:noFill/>
            <a:miter lim="800000"/>
            <a:headEnd/>
            <a:tailEnd/>
          </a:ln>
        </p:spPr>
        <p:txBody>
          <a:bodyPr wrap="none" anchor="ctr"/>
          <a:lstStyle/>
          <a:p>
            <a:endParaRPr lang="en-US"/>
          </a:p>
        </p:txBody>
      </p:sp>
      <p:sp>
        <p:nvSpPr>
          <p:cNvPr id="53251" name="Rectangle 2"/>
          <p:cNvSpPr>
            <a:spLocks noChangeArrowheads="1"/>
          </p:cNvSpPr>
          <p:nvPr/>
        </p:nvSpPr>
        <p:spPr bwMode="auto">
          <a:xfrm>
            <a:off x="147638" y="2563813"/>
            <a:ext cx="5451475" cy="2470150"/>
          </a:xfrm>
          <a:prstGeom prst="rect">
            <a:avLst/>
          </a:prstGeom>
          <a:solidFill>
            <a:schemeClr val="bg1">
              <a:alpha val="50195"/>
            </a:schemeClr>
          </a:solidFill>
          <a:ln w="28575" algn="ctr">
            <a:noFill/>
            <a:miter lim="800000"/>
            <a:headEnd/>
            <a:tailEnd/>
          </a:ln>
        </p:spPr>
        <p:txBody>
          <a:bodyPr wrap="none" anchor="ctr"/>
          <a:lstStyle/>
          <a:p>
            <a:endParaRPr lang="en-US"/>
          </a:p>
        </p:txBody>
      </p:sp>
      <p:sp>
        <p:nvSpPr>
          <p:cNvPr id="53252" name="Rectangle 3"/>
          <p:cNvSpPr>
            <a:spLocks noGrp="1" noChangeArrowheads="1"/>
          </p:cNvSpPr>
          <p:nvPr>
            <p:ph type="title"/>
          </p:nvPr>
        </p:nvSpPr>
        <p:spPr/>
        <p:txBody>
          <a:bodyPr/>
          <a:lstStyle/>
          <a:p>
            <a:pPr eaLnBrk="1" hangingPunct="1"/>
            <a:r>
              <a:rPr lang="en-US" smtClean="0"/>
              <a:t>Building Predicate Maps</a:t>
            </a:r>
          </a:p>
        </p:txBody>
      </p:sp>
      <p:sp>
        <p:nvSpPr>
          <p:cNvPr id="53253" name="Rectangle 4"/>
          <p:cNvSpPr>
            <a:spLocks noChangeArrowheads="1"/>
          </p:cNvSpPr>
          <p:nvPr/>
        </p:nvSpPr>
        <p:spPr bwMode="auto">
          <a:xfrm>
            <a:off x="-41275" y="2628900"/>
            <a:ext cx="3365500" cy="2420938"/>
          </a:xfrm>
          <a:prstGeom prst="rect">
            <a:avLst/>
          </a:prstGeom>
          <a:noFill/>
          <a:ln w="9525">
            <a:noFill/>
            <a:miter lim="800000"/>
            <a:headEnd/>
            <a:tailEnd/>
          </a:ln>
        </p:spPr>
        <p:txBody>
          <a:bodyPr wrap="none" lIns="0"/>
          <a:lstStyle/>
          <a:p>
            <a:pPr marL="342900" indent="-342900">
              <a:spcBef>
                <a:spcPct val="20000"/>
              </a:spcBef>
            </a:pPr>
            <a:r>
              <a:rPr lang="en-US">
                <a:solidFill>
                  <a:schemeClr val="accent2"/>
                </a:solidFill>
              </a:rPr>
              <a:t>	</a:t>
            </a:r>
            <a:r>
              <a:rPr lang="en-US" b="1" i="1">
                <a:solidFill>
                  <a:schemeClr val="accent2"/>
                </a:solidFill>
              </a:rPr>
              <a:t>pc</a:t>
            </a:r>
            <a:r>
              <a:rPr lang="en-US" b="1" i="1" baseline="-25000">
                <a:solidFill>
                  <a:schemeClr val="accent2"/>
                </a:solidFill>
              </a:rPr>
              <a:t>1</a:t>
            </a:r>
            <a:r>
              <a:rPr lang="en-US">
                <a:solidFill>
                  <a:schemeClr val="accent2"/>
                </a:solidFill>
              </a:rPr>
              <a:t>: </a:t>
            </a:r>
            <a:r>
              <a:rPr lang="en-US" b="1">
                <a:solidFill>
                  <a:schemeClr val="accent2"/>
                </a:solidFill>
              </a:rPr>
              <a:t>x = ctr</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2</a:t>
            </a:r>
            <a:r>
              <a:rPr lang="en-US" b="1">
                <a:solidFill>
                  <a:schemeClr val="accent2"/>
                </a:solidFill>
              </a:rPr>
              <a:t>: ctr = ctr + 1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3</a:t>
            </a:r>
            <a:r>
              <a:rPr lang="en-US" b="1">
                <a:solidFill>
                  <a:schemeClr val="accent2"/>
                </a:solidFill>
              </a:rPr>
              <a:t>: y = ctr </a:t>
            </a:r>
            <a:endParaRPr lang="en-US" b="1" baseline="-25000">
              <a:solidFill>
                <a:schemeClr val="accent2"/>
              </a:solidFill>
              <a:latin typeface="Lucida Sans Unicode" pitchFamily="34" charset="0"/>
            </a:endParaRPr>
          </a:p>
          <a:p>
            <a:pPr marL="342900" indent="-342900">
              <a:spcBef>
                <a:spcPct val="20000"/>
              </a:spcBef>
            </a:pPr>
            <a:endParaRPr lang="en-US" sz="700" b="1" baseline="-25000">
              <a:solidFill>
                <a:schemeClr val="accent2"/>
              </a:solidFill>
              <a:latin typeface="Lucida Sans Unicode" pitchFamily="34" charset="0"/>
            </a:endParaRPr>
          </a:p>
          <a:p>
            <a:pPr marL="342900" indent="-342900">
              <a:spcBef>
                <a:spcPct val="20000"/>
              </a:spcBef>
            </a:pPr>
            <a:r>
              <a:rPr lang="en-US" b="1" baseline="-25000">
                <a:solidFill>
                  <a:schemeClr val="accent2"/>
                </a:solidFill>
                <a:latin typeface="Lucida Sans Unicode" pitchFamily="34" charset="0"/>
              </a:rPr>
              <a:t>	</a:t>
            </a:r>
            <a:r>
              <a:rPr lang="en-US" b="1" i="1">
                <a:solidFill>
                  <a:schemeClr val="accent2"/>
                </a:solidFill>
              </a:rPr>
              <a:t>pc</a:t>
            </a:r>
            <a:r>
              <a:rPr lang="en-US" b="1" i="1" baseline="-25000">
                <a:solidFill>
                  <a:schemeClr val="accent2"/>
                </a:solidFill>
              </a:rPr>
              <a:t>4</a:t>
            </a:r>
            <a:r>
              <a:rPr lang="en-US" b="1">
                <a:solidFill>
                  <a:schemeClr val="accent2"/>
                </a:solidFill>
              </a:rPr>
              <a:t>: assume(x = i-1)</a:t>
            </a:r>
          </a:p>
          <a:p>
            <a:pPr marL="342900" indent="-342900">
              <a:spcBef>
                <a:spcPct val="20000"/>
              </a:spcBef>
            </a:pPr>
            <a:endParaRPr lang="en-US" sz="700" b="1">
              <a:solidFill>
                <a:schemeClr val="accent2"/>
              </a:solidFill>
            </a:endParaRPr>
          </a:p>
          <a:p>
            <a:pPr marL="342900" indent="-342900">
              <a:spcBef>
                <a:spcPct val="20000"/>
              </a:spcBef>
            </a:pPr>
            <a:r>
              <a:rPr lang="en-US" b="1">
                <a:solidFill>
                  <a:schemeClr val="accent2"/>
                </a:solidFill>
              </a:rPr>
              <a:t>	</a:t>
            </a:r>
            <a:r>
              <a:rPr lang="en-US" b="1" i="1">
                <a:solidFill>
                  <a:schemeClr val="accent2"/>
                </a:solidFill>
              </a:rPr>
              <a:t>pc</a:t>
            </a:r>
            <a:r>
              <a:rPr lang="en-US" b="1" i="1" baseline="-25000">
                <a:solidFill>
                  <a:schemeClr val="accent2"/>
                </a:solidFill>
              </a:rPr>
              <a:t>5</a:t>
            </a:r>
            <a:r>
              <a:rPr lang="en-US" b="1">
                <a:solidFill>
                  <a:schemeClr val="accent2"/>
                </a:solidFill>
              </a:rPr>
              <a:t>: assume(y </a:t>
            </a:r>
            <a:r>
              <a:rPr lang="en-US" b="1">
                <a:solidFill>
                  <a:schemeClr val="accent2"/>
                </a:solidFill>
                <a:sym typeface="Symbol" pitchFamily="18" charset="2"/>
              </a:rPr>
              <a:t></a:t>
            </a:r>
            <a:r>
              <a:rPr lang="en-US" b="1">
                <a:solidFill>
                  <a:schemeClr val="accent2"/>
                </a:solidFill>
              </a:rPr>
              <a:t> i)</a:t>
            </a:r>
            <a:endParaRPr lang="en-US" sz="2000">
              <a:solidFill>
                <a:schemeClr val="accent2"/>
              </a:solidFill>
              <a:latin typeface="Lucida Sans Unicode" pitchFamily="34" charset="0"/>
            </a:endParaRPr>
          </a:p>
        </p:txBody>
      </p:sp>
      <p:sp>
        <p:nvSpPr>
          <p:cNvPr id="53254" name="Rectangle 5"/>
          <p:cNvSpPr>
            <a:spLocks noChangeArrowheads="1"/>
          </p:cNvSpPr>
          <p:nvPr/>
        </p:nvSpPr>
        <p:spPr bwMode="auto">
          <a:xfrm>
            <a:off x="782638" y="2046288"/>
            <a:ext cx="1317625"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a:t>
            </a:r>
            <a:endParaRPr lang="en-US" sz="1600">
              <a:latin typeface="Lucida Sans Unicode" pitchFamily="34" charset="0"/>
            </a:endParaRPr>
          </a:p>
        </p:txBody>
      </p:sp>
      <p:sp>
        <p:nvSpPr>
          <p:cNvPr id="53255" name="Rectangle 6"/>
          <p:cNvSpPr>
            <a:spLocks noChangeArrowheads="1"/>
          </p:cNvSpPr>
          <p:nvPr/>
        </p:nvSpPr>
        <p:spPr bwMode="auto">
          <a:xfrm>
            <a:off x="3095625" y="2046288"/>
            <a:ext cx="2751138" cy="366712"/>
          </a:xfrm>
          <a:prstGeom prst="rect">
            <a:avLst/>
          </a:prstGeom>
          <a:noFill/>
          <a:ln w="38100">
            <a:noFill/>
            <a:miter lim="800000"/>
            <a:headEnd/>
            <a:tailEnd/>
          </a:ln>
        </p:spPr>
        <p:txBody>
          <a:bodyPr anchor="ctr">
            <a:spAutoFit/>
          </a:bodyPr>
          <a:lstStyle/>
          <a:p>
            <a:pPr algn="ctr"/>
            <a:r>
              <a:rPr lang="en-US">
                <a:latin typeface="Lucida Sans Unicode" pitchFamily="34" charset="0"/>
              </a:rPr>
              <a:t>Trace Formula </a:t>
            </a:r>
            <a:endParaRPr lang="en-US" sz="1600">
              <a:latin typeface="Lucida Sans Unicode" pitchFamily="34" charset="0"/>
            </a:endParaRPr>
          </a:p>
        </p:txBody>
      </p:sp>
      <p:sp>
        <p:nvSpPr>
          <p:cNvPr id="53256" name="Rectangle 7"/>
          <p:cNvSpPr>
            <a:spLocks noChangeArrowheads="1"/>
          </p:cNvSpPr>
          <p:nvPr/>
        </p:nvSpPr>
        <p:spPr bwMode="auto">
          <a:xfrm>
            <a:off x="3006725" y="2628900"/>
            <a:ext cx="3024188" cy="2420938"/>
          </a:xfrm>
          <a:prstGeom prst="rect">
            <a:avLst/>
          </a:prstGeom>
          <a:noFill/>
          <a:ln w="9525">
            <a:noFill/>
            <a:miter lim="800000"/>
            <a:headEnd/>
            <a:tailEnd/>
          </a:ln>
        </p:spPr>
        <p:txBody>
          <a:bodyPr/>
          <a:lstStyle/>
          <a:p>
            <a:pPr marL="342900" indent="-342900">
              <a:spcBef>
                <a:spcPct val="20000"/>
              </a:spcBef>
            </a:pPr>
            <a:r>
              <a:rPr lang="en-US">
                <a:solidFill>
                  <a:schemeClr val="accent2"/>
                </a:solidFill>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rPr>
              <a:t>0</a:t>
            </a:r>
            <a:endParaRPr lang="en-US" b="1" i="1">
              <a:solidFill>
                <a:srgbClr val="649600"/>
              </a:solidFill>
            </a:endParaRPr>
          </a:p>
          <a:p>
            <a:pPr marL="342900" indent="-342900">
              <a:spcBef>
                <a:spcPct val="20000"/>
              </a:spcBef>
            </a:pPr>
            <a:endParaRPr lang="en-US" sz="700" b="1" i="1">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0</a:t>
            </a:r>
            <a:r>
              <a:rPr lang="en-US" b="1" i="1">
                <a:solidFill>
                  <a:srgbClr val="649600"/>
                </a:solidFill>
              </a:rPr>
              <a:t> +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ctr</a:t>
            </a:r>
            <a:r>
              <a:rPr lang="en-US" b="1" i="1" baseline="-25000">
                <a:solidFill>
                  <a:srgbClr val="649600"/>
                </a:solidFill>
                <a:latin typeface="Lucida Sans Unicode" pitchFamily="34" charset="0"/>
              </a:rPr>
              <a:t>1</a:t>
            </a:r>
            <a:r>
              <a:rPr lang="en-US" b="1" i="1">
                <a:solidFill>
                  <a:srgbClr val="649600"/>
                </a:solidFill>
              </a:rPr>
              <a:t> </a:t>
            </a:r>
            <a:endParaRPr lang="en-US" b="1" i="1" baseline="-25000">
              <a:solidFill>
                <a:srgbClr val="649600"/>
              </a:solidFill>
              <a:latin typeface="Lucida Sans Unicode" pitchFamily="34" charset="0"/>
            </a:endParaRPr>
          </a:p>
          <a:p>
            <a:pPr marL="342900" indent="-342900">
              <a:spcBef>
                <a:spcPct val="20000"/>
              </a:spcBef>
            </a:pPr>
            <a:endParaRPr lang="en-US" sz="700" b="1" i="1" baseline="-25000">
              <a:solidFill>
                <a:srgbClr val="649600"/>
              </a:solidFill>
              <a:latin typeface="Lucida Sans Unicode" pitchFamily="34" charset="0"/>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latin typeface="cmsy10" pitchFamily="34" charset="0"/>
              </a:rPr>
              <a:t>   </a:t>
            </a:r>
            <a:r>
              <a:rPr lang="en-US" b="1" i="1" baseline="-25000">
                <a:solidFill>
                  <a:srgbClr val="649600"/>
                </a:solidFill>
                <a:latin typeface="Lucida Sans Unicode" pitchFamily="34" charset="0"/>
              </a:rPr>
              <a:t>  </a:t>
            </a:r>
            <a:r>
              <a:rPr lang="en-US" b="1" i="1">
                <a:solidFill>
                  <a:srgbClr val="649600"/>
                </a:solidFill>
                <a:latin typeface="Lucida Sans Unicode" pitchFamily="34" charset="0"/>
              </a:rPr>
              <a:t>x</a:t>
            </a:r>
            <a:r>
              <a:rPr lang="en-US" b="1" i="1" baseline="-25000">
                <a:solidFill>
                  <a:srgbClr val="649600"/>
                </a:solidFill>
                <a:latin typeface="Lucida Sans Unicode" pitchFamily="34" charset="0"/>
              </a:rPr>
              <a:t>1</a:t>
            </a:r>
            <a:r>
              <a:rPr lang="en-US" b="1" i="1">
                <a:solidFill>
                  <a:srgbClr val="649600"/>
                </a:solidFill>
              </a:rPr>
              <a:t> =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r>
              <a:rPr lang="en-US" b="1" i="1">
                <a:solidFill>
                  <a:srgbClr val="649600"/>
                </a:solidFill>
                <a:latin typeface="Lucida Sans Unicode" pitchFamily="34" charset="0"/>
              </a:rPr>
              <a:t> </a:t>
            </a:r>
            <a:r>
              <a:rPr lang="en-US" b="1" i="1">
                <a:solidFill>
                  <a:srgbClr val="649600"/>
                </a:solidFill>
              </a:rPr>
              <a:t>- </a:t>
            </a:r>
            <a:r>
              <a:rPr lang="en-US" b="1" i="1">
                <a:solidFill>
                  <a:srgbClr val="649600"/>
                </a:solidFill>
                <a:latin typeface="Lucida Sans Unicode" pitchFamily="34" charset="0"/>
              </a:rPr>
              <a:t>1</a:t>
            </a:r>
          </a:p>
          <a:p>
            <a:pPr marL="342900" indent="-342900">
              <a:spcBef>
                <a:spcPct val="20000"/>
              </a:spcBef>
            </a:pPr>
            <a:endParaRPr lang="en-US" sz="700" b="1" i="1">
              <a:solidFill>
                <a:srgbClr val="649600"/>
              </a:solidFill>
            </a:endParaRPr>
          </a:p>
          <a:p>
            <a:pPr marL="342900" indent="-342900">
              <a:spcBef>
                <a:spcPct val="20000"/>
              </a:spcBef>
            </a:pPr>
            <a:r>
              <a:rPr lang="en-US" b="1" i="1">
                <a:solidFill>
                  <a:srgbClr val="649600"/>
                </a:solidFill>
                <a:latin typeface="cmsy10" pitchFamily="34" charset="0"/>
              </a:rPr>
              <a:t>   </a:t>
            </a:r>
            <a:r>
              <a:rPr lang="en-US" b="1" i="1">
                <a:solidFill>
                  <a:srgbClr val="649600"/>
                </a:solidFill>
                <a:latin typeface="cmsy10" pitchFamily="34" charset="0"/>
                <a:sym typeface="Symbol" pitchFamily="18" charset="2"/>
              </a:rPr>
              <a:t></a:t>
            </a:r>
            <a:r>
              <a:rPr lang="en-US" b="1" i="1">
                <a:solidFill>
                  <a:srgbClr val="649600"/>
                </a:solidFill>
              </a:rPr>
              <a:t>   </a:t>
            </a:r>
            <a:r>
              <a:rPr lang="en-US" b="1" i="1">
                <a:solidFill>
                  <a:srgbClr val="649600"/>
                </a:solidFill>
                <a:latin typeface="Lucida Sans Unicode" pitchFamily="34" charset="0"/>
              </a:rPr>
              <a:t>y</a:t>
            </a:r>
            <a:r>
              <a:rPr lang="en-US" b="1" i="1" baseline="-25000">
                <a:solidFill>
                  <a:srgbClr val="649600"/>
                </a:solidFill>
                <a:latin typeface="Lucida Sans Unicode" pitchFamily="34" charset="0"/>
              </a:rPr>
              <a:t>1</a:t>
            </a:r>
            <a:r>
              <a:rPr lang="en-US" b="1" i="1">
                <a:solidFill>
                  <a:srgbClr val="649600"/>
                </a:solidFill>
                <a:latin typeface="Lucida Sans Unicode" pitchFamily="34" charset="0"/>
              </a:rPr>
              <a:t> </a:t>
            </a:r>
            <a:r>
              <a:rPr lang="en-US" b="1" i="1">
                <a:solidFill>
                  <a:srgbClr val="649600"/>
                </a:solidFill>
                <a:sym typeface="Symbol" pitchFamily="18" charset="2"/>
              </a:rPr>
              <a:t></a:t>
            </a:r>
            <a:r>
              <a:rPr lang="en-US" b="1" i="1">
                <a:solidFill>
                  <a:srgbClr val="649600"/>
                </a:solidFill>
              </a:rPr>
              <a:t> </a:t>
            </a:r>
            <a:r>
              <a:rPr lang="en-US" b="1" i="1">
                <a:solidFill>
                  <a:srgbClr val="649600"/>
                </a:solidFill>
                <a:latin typeface="Lucida Sans Unicode" pitchFamily="34" charset="0"/>
              </a:rPr>
              <a:t>i</a:t>
            </a:r>
            <a:r>
              <a:rPr lang="en-US" b="1" i="1" baseline="-25000">
                <a:solidFill>
                  <a:srgbClr val="649600"/>
                </a:solidFill>
                <a:latin typeface="Lucida Sans Unicode" pitchFamily="34" charset="0"/>
              </a:rPr>
              <a:t>0</a:t>
            </a:r>
          </a:p>
        </p:txBody>
      </p:sp>
      <p:sp>
        <p:nvSpPr>
          <p:cNvPr id="53257" name="Line 8"/>
          <p:cNvSpPr>
            <a:spLocks noChangeShapeType="1"/>
          </p:cNvSpPr>
          <p:nvPr/>
        </p:nvSpPr>
        <p:spPr bwMode="auto">
          <a:xfrm>
            <a:off x="3055938" y="2586038"/>
            <a:ext cx="0" cy="2247900"/>
          </a:xfrm>
          <a:prstGeom prst="line">
            <a:avLst/>
          </a:prstGeom>
          <a:noFill/>
          <a:ln w="9525" cap="rnd">
            <a:solidFill>
              <a:schemeClr val="accent2"/>
            </a:solidFill>
            <a:prstDash val="sysDot"/>
            <a:round/>
            <a:headEnd/>
            <a:tailEnd/>
          </a:ln>
        </p:spPr>
        <p:txBody>
          <a:bodyPr/>
          <a:lstStyle/>
          <a:p>
            <a:endParaRPr lang="en-US"/>
          </a:p>
        </p:txBody>
      </p:sp>
      <p:sp>
        <p:nvSpPr>
          <p:cNvPr id="53258" name="Rectangle 14"/>
          <p:cNvSpPr>
            <a:spLocks noChangeArrowheads="1"/>
          </p:cNvSpPr>
          <p:nvPr/>
        </p:nvSpPr>
        <p:spPr bwMode="auto">
          <a:xfrm>
            <a:off x="6856413" y="1671638"/>
            <a:ext cx="2063750" cy="1614487"/>
          </a:xfrm>
          <a:prstGeom prst="rect">
            <a:avLst/>
          </a:prstGeom>
          <a:noFill/>
          <a:ln w="28575">
            <a:solidFill>
              <a:schemeClr val="accent2"/>
            </a:solidFill>
            <a:miter lim="800000"/>
            <a:headEnd/>
            <a:tailEnd/>
          </a:ln>
        </p:spPr>
        <p:txBody>
          <a:bodyPr>
            <a:spAutoFit/>
          </a:bodyPr>
          <a:lstStyle/>
          <a:p>
            <a:r>
              <a:rPr lang="en-US" b="1">
                <a:latin typeface="Lucida Sans Unicode" pitchFamily="34" charset="0"/>
              </a:rPr>
              <a:t>Predicate Map</a:t>
            </a:r>
            <a:r>
              <a:rPr lang="en-US" b="1">
                <a:solidFill>
                  <a:schemeClr val="accent2"/>
                </a:solidFill>
                <a:latin typeface="Lucida Sans Unicode" pitchFamily="34" charset="0"/>
              </a:rPr>
              <a:t> </a:t>
            </a:r>
          </a:p>
          <a:p>
            <a:r>
              <a:rPr lang="en-US" b="1" i="1">
                <a:solidFill>
                  <a:schemeClr val="accent2"/>
                </a:solidFill>
              </a:rPr>
              <a:t>pc</a:t>
            </a:r>
            <a:r>
              <a:rPr lang="en-US" b="1" i="1" baseline="-25000">
                <a:solidFill>
                  <a:schemeClr val="accent2"/>
                </a:solidFill>
              </a:rPr>
              <a:t>2</a:t>
            </a:r>
            <a:r>
              <a:rPr lang="en-US">
                <a:solidFill>
                  <a:schemeClr val="accent2"/>
                </a:solidFill>
                <a:latin typeface="Lucida Sans Unicode" pitchFamily="34" charset="0"/>
              </a:rPr>
              <a:t>: </a:t>
            </a:r>
            <a:r>
              <a:rPr lang="en-US" sz="2000" b="1" i="1">
                <a:solidFill>
                  <a:srgbClr val="649600"/>
                </a:solidFill>
                <a:latin typeface="Lucida Sans Unicode" pitchFamily="34" charset="0"/>
              </a:rPr>
              <a:t>x = ctr</a:t>
            </a:r>
            <a:endParaRPr lang="en-US" sz="2400" b="1" i="1">
              <a:solidFill>
                <a:schemeClr val="accent2"/>
              </a:solidFill>
              <a:latin typeface="Lucida Sans Unicode" pitchFamily="34" charset="0"/>
            </a:endParaRPr>
          </a:p>
          <a:p>
            <a:r>
              <a:rPr lang="en-US" b="1" i="1">
                <a:solidFill>
                  <a:schemeClr val="accent2"/>
                </a:solidFill>
              </a:rPr>
              <a:t>pc</a:t>
            </a:r>
            <a:r>
              <a:rPr lang="en-US" b="1" i="1" baseline="-25000">
                <a:solidFill>
                  <a:schemeClr val="accent2"/>
                </a:solidFill>
              </a:rPr>
              <a:t>3</a:t>
            </a:r>
            <a:r>
              <a:rPr lang="en-US" b="1">
                <a:solidFill>
                  <a:schemeClr val="accent2"/>
                </a:solidFill>
                <a:latin typeface="Lucida Sans Unicode" pitchFamily="34" charset="0"/>
              </a:rPr>
              <a:t>:</a:t>
            </a:r>
            <a:r>
              <a:rPr lang="en-US" b="1" i="1">
                <a:solidFill>
                  <a:srgbClr val="BA00BA"/>
                </a:solidFill>
                <a:latin typeface="Lucida Sans Unicode" pitchFamily="34" charset="0"/>
              </a:rPr>
              <a:t> </a:t>
            </a:r>
            <a:r>
              <a:rPr lang="en-US" sz="2000" b="1" i="1">
                <a:solidFill>
                  <a:srgbClr val="649600"/>
                </a:solidFill>
                <a:latin typeface="Lucida Sans Unicode" pitchFamily="34" charset="0"/>
              </a:rPr>
              <a:t>x = ctr-1</a:t>
            </a:r>
            <a:endParaRPr lang="en-US" sz="2400" b="1" i="1">
              <a:solidFill>
                <a:schemeClr val="accent2"/>
              </a:solidFill>
              <a:latin typeface="Lucida Sans Unicode" pitchFamily="34" charset="0"/>
            </a:endParaRPr>
          </a:p>
          <a:p>
            <a:r>
              <a:rPr lang="en-US" b="1" i="1">
                <a:solidFill>
                  <a:schemeClr val="accent2"/>
                </a:solidFill>
              </a:rPr>
              <a:t>pc</a:t>
            </a:r>
            <a:r>
              <a:rPr lang="en-US" b="1" i="1" baseline="-25000">
                <a:solidFill>
                  <a:schemeClr val="accent2"/>
                </a:solidFill>
              </a:rPr>
              <a:t>4</a:t>
            </a:r>
            <a:r>
              <a:rPr lang="en-US" sz="2000" b="1">
                <a:solidFill>
                  <a:schemeClr val="accent2"/>
                </a:solidFill>
                <a:latin typeface="Lucida Sans Unicode" pitchFamily="34" charset="0"/>
              </a:rPr>
              <a:t>:</a:t>
            </a:r>
            <a:r>
              <a:rPr lang="en-US" sz="2000" b="1" i="1">
                <a:solidFill>
                  <a:srgbClr val="BA00BA"/>
                </a:solidFill>
                <a:latin typeface="Lucida Sans Unicode" pitchFamily="34" charset="0"/>
              </a:rPr>
              <a:t> </a:t>
            </a:r>
            <a:r>
              <a:rPr lang="en-US" sz="2000" b="1" i="1">
                <a:solidFill>
                  <a:srgbClr val="649600"/>
                </a:solidFill>
                <a:latin typeface="Lucida Sans Unicode" pitchFamily="34" charset="0"/>
              </a:rPr>
              <a:t>y = x+1</a:t>
            </a:r>
            <a:endParaRPr lang="en-US" sz="2400" b="1" i="1">
              <a:solidFill>
                <a:schemeClr val="accent2"/>
              </a:solidFill>
              <a:latin typeface="Lucida Sans Unicode" pitchFamily="34" charset="0"/>
            </a:endParaRPr>
          </a:p>
          <a:p>
            <a:r>
              <a:rPr lang="en-US" b="1" i="1">
                <a:solidFill>
                  <a:schemeClr val="accent2"/>
                </a:solidFill>
              </a:rPr>
              <a:t>pc</a:t>
            </a:r>
            <a:r>
              <a:rPr lang="en-US" b="1" i="1" baseline="-25000">
                <a:solidFill>
                  <a:schemeClr val="accent2"/>
                </a:solidFill>
              </a:rPr>
              <a:t>5</a:t>
            </a:r>
            <a:r>
              <a:rPr lang="en-US" b="1">
                <a:solidFill>
                  <a:schemeClr val="accent2"/>
                </a:solidFill>
                <a:latin typeface="Lucida Sans Unicode" pitchFamily="34" charset="0"/>
              </a:rPr>
              <a:t>:</a:t>
            </a:r>
            <a:r>
              <a:rPr lang="en-US" b="1" i="1">
                <a:solidFill>
                  <a:srgbClr val="BA00BA"/>
                </a:solidFill>
                <a:latin typeface="Lucida Sans Unicode" pitchFamily="34" charset="0"/>
              </a:rPr>
              <a:t> </a:t>
            </a:r>
            <a:r>
              <a:rPr lang="en-US" sz="2000" b="1" i="1">
                <a:solidFill>
                  <a:srgbClr val="649600"/>
                </a:solidFill>
                <a:latin typeface="Lucida Sans Unicode" pitchFamily="34" charset="0"/>
              </a:rPr>
              <a:t>y = i</a:t>
            </a:r>
            <a:r>
              <a:rPr lang="en-US" b="1" i="1">
                <a:solidFill>
                  <a:srgbClr val="649600"/>
                </a:solidFill>
              </a:rPr>
              <a:t> </a:t>
            </a:r>
            <a:endParaRPr lang="en-US" sz="2000" b="1" i="1">
              <a:solidFill>
                <a:srgbClr val="BA00BA"/>
              </a:solidFill>
              <a:latin typeface="Lucida Sans Unicode" pitchFamily="34" charset="0"/>
            </a:endParaRPr>
          </a:p>
        </p:txBody>
      </p:sp>
      <p:sp>
        <p:nvSpPr>
          <p:cNvPr id="217106" name="Rectangle 18"/>
          <p:cNvSpPr>
            <a:spLocks noChangeArrowheads="1"/>
          </p:cNvSpPr>
          <p:nvPr/>
        </p:nvSpPr>
        <p:spPr bwMode="auto">
          <a:xfrm>
            <a:off x="141288" y="5292725"/>
            <a:ext cx="8816975" cy="547688"/>
          </a:xfrm>
          <a:prstGeom prst="rect">
            <a:avLst/>
          </a:prstGeom>
          <a:noFill/>
          <a:ln w="28575" algn="ctr">
            <a:solidFill>
              <a:schemeClr val="accent2"/>
            </a:solidFill>
            <a:miter lim="800000"/>
            <a:headEnd/>
            <a:tailEnd/>
          </a:ln>
        </p:spPr>
        <p:txBody>
          <a:bodyPr>
            <a:spAutoFit/>
          </a:bodyPr>
          <a:lstStyle/>
          <a:p>
            <a:pPr marL="457200" indent="-457200"/>
            <a:r>
              <a:rPr lang="en-US" sz="2400">
                <a:solidFill>
                  <a:schemeClr val="accent2"/>
                </a:solidFill>
                <a:latin typeface="Lucida Sans Unicode" pitchFamily="34" charset="0"/>
              </a:rPr>
              <a:t>Theorem:</a:t>
            </a:r>
            <a:r>
              <a:rPr lang="en-US" sz="2800">
                <a:solidFill>
                  <a:schemeClr val="accent2"/>
                </a:solidFill>
                <a:latin typeface="Lucida Sans Unicode" pitchFamily="34" charset="0"/>
              </a:rPr>
              <a:t> </a:t>
            </a:r>
            <a:r>
              <a:rPr lang="en-US" sz="2400" b="1" i="1">
                <a:solidFill>
                  <a:srgbClr val="CC00CC"/>
                </a:solidFill>
                <a:latin typeface="Lucida Sans Unicode" pitchFamily="34" charset="0"/>
              </a:rPr>
              <a:t>Predicate</a:t>
            </a:r>
            <a:r>
              <a:rPr lang="en-US" sz="2400">
                <a:solidFill>
                  <a:srgbClr val="CC00CC"/>
                </a:solidFill>
                <a:latin typeface="Lucida Sans Unicode" pitchFamily="34" charset="0"/>
              </a:rPr>
              <a:t> </a:t>
            </a:r>
            <a:r>
              <a:rPr lang="en-US" sz="2400" b="1" i="1">
                <a:solidFill>
                  <a:srgbClr val="CC00CC"/>
                </a:solidFill>
                <a:latin typeface="Lucida Sans Unicode" pitchFamily="34" charset="0"/>
              </a:rPr>
              <a:t>map</a:t>
            </a:r>
            <a:r>
              <a:rPr lang="en-US" sz="2400">
                <a:solidFill>
                  <a:schemeClr val="accent2"/>
                </a:solidFill>
                <a:latin typeface="Lucida Sans Unicode" pitchFamily="34" charset="0"/>
              </a:rPr>
              <a:t> makes trace </a:t>
            </a:r>
            <a:r>
              <a:rPr lang="en-US" sz="2400" b="1" i="1">
                <a:solidFill>
                  <a:srgbClr val="CC00CC"/>
                </a:solidFill>
                <a:latin typeface="Lucida Sans Unicode" pitchFamily="34" charset="0"/>
              </a:rPr>
              <a:t>abstractly infeasible</a:t>
            </a:r>
            <a:endParaRPr lang="en-US" sz="1400" b="1" i="1">
              <a:solidFill>
                <a:srgbClr val="CC00CC"/>
              </a:solidFill>
              <a:latin typeface="Lucida Sans Unicode"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17106"/>
                                        </p:tgtEl>
                                        <p:attrNameLst>
                                          <p:attrName>style.visibility</p:attrName>
                                        </p:attrNameLst>
                                      </p:cBhvr>
                                      <p:to>
                                        <p:strVal val="visible"/>
                                      </p:to>
                                    </p:set>
                                    <p:animEffect transition="in" filter="fade">
                                      <p:cBhvr>
                                        <p:cTn id="7" dur="1000"/>
                                        <p:tgtEl>
                                          <p:spTgt spid="217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06"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19113" y="750888"/>
            <a:ext cx="8229600" cy="911225"/>
          </a:xfrm>
        </p:spPr>
        <p:txBody>
          <a:bodyPr/>
          <a:lstStyle/>
          <a:p>
            <a:pPr eaLnBrk="1" hangingPunct="1"/>
            <a:r>
              <a:rPr lang="en-US" sz="4000" smtClean="0"/>
              <a:t>Plan</a:t>
            </a:r>
          </a:p>
        </p:txBody>
      </p:sp>
      <p:sp>
        <p:nvSpPr>
          <p:cNvPr id="54275" name="Rectangle 3"/>
          <p:cNvSpPr>
            <a:spLocks noGrp="1" noChangeArrowheads="1"/>
          </p:cNvSpPr>
          <p:nvPr>
            <p:ph type="body" sz="half" idx="1"/>
          </p:nvPr>
        </p:nvSpPr>
        <p:spPr>
          <a:xfrm>
            <a:off x="381000" y="1730375"/>
            <a:ext cx="8305800" cy="4759325"/>
          </a:xfrm>
          <a:noFill/>
        </p:spPr>
        <p:txBody>
          <a:bodyPr/>
          <a:lstStyle/>
          <a:p>
            <a:pPr marL="457200" indent="-457200" eaLnBrk="1" hangingPunct="1">
              <a:buFontTx/>
              <a:buAutoNum type="arabicPeriod"/>
            </a:pPr>
            <a:r>
              <a:rPr lang="en-US" sz="3600" smtClean="0"/>
              <a:t>Motivation</a:t>
            </a:r>
          </a:p>
          <a:p>
            <a:pPr marL="457200" indent="-457200" eaLnBrk="1" hangingPunct="1">
              <a:buFontTx/>
              <a:buAutoNum type="arabicPeriod"/>
            </a:pPr>
            <a:endParaRPr lang="en-US" sz="3600" smtClean="0"/>
          </a:p>
          <a:p>
            <a:pPr marL="457200" indent="-457200" eaLnBrk="1" hangingPunct="1">
              <a:buFontTx/>
              <a:buAutoNum type="arabicPeriod"/>
            </a:pPr>
            <a:r>
              <a:rPr lang="en-US" sz="3600" smtClean="0"/>
              <a:t>Refinement using Traces</a:t>
            </a:r>
          </a:p>
          <a:p>
            <a:pPr marL="838200" lvl="1" indent="-381000" eaLnBrk="1" hangingPunct="1">
              <a:buFontTx/>
              <a:buChar char="•"/>
            </a:pPr>
            <a:r>
              <a:rPr lang="en-US" sz="3200" smtClean="0"/>
              <a:t>Simple </a:t>
            </a:r>
          </a:p>
          <a:p>
            <a:pPr marL="838200" lvl="1" indent="-381000" eaLnBrk="1" hangingPunct="1">
              <a:buFontTx/>
              <a:buChar char="•"/>
            </a:pPr>
            <a:r>
              <a:rPr lang="en-US" sz="3200" smtClean="0"/>
              <a:t>Procedure calls</a:t>
            </a:r>
          </a:p>
          <a:p>
            <a:pPr marL="838200" lvl="1" indent="-381000" eaLnBrk="1" hangingPunct="1">
              <a:buFontTx/>
              <a:buChar char="•"/>
            </a:pPr>
            <a:endParaRPr lang="en-US" sz="3200" smtClean="0"/>
          </a:p>
          <a:p>
            <a:pPr marL="457200" indent="-457200" eaLnBrk="1" hangingPunct="1">
              <a:buFontTx/>
              <a:buAutoNum type="arabicPeriod"/>
            </a:pPr>
            <a:r>
              <a:rPr lang="en-US" sz="3600" smtClean="0"/>
              <a:t> Results</a:t>
            </a:r>
            <a:endParaRPr lang="en-US" sz="4000" smtClean="0"/>
          </a:p>
        </p:txBody>
      </p:sp>
      <p:sp>
        <p:nvSpPr>
          <p:cNvPr id="54276" name="Rectangle 4"/>
          <p:cNvSpPr>
            <a:spLocks noChangeArrowheads="1"/>
          </p:cNvSpPr>
          <p:nvPr/>
        </p:nvSpPr>
        <p:spPr bwMode="auto">
          <a:xfrm>
            <a:off x="139700" y="1668463"/>
            <a:ext cx="6410325" cy="2543175"/>
          </a:xfrm>
          <a:prstGeom prst="rect">
            <a:avLst/>
          </a:prstGeom>
          <a:solidFill>
            <a:schemeClr val="bg1">
              <a:alpha val="54117"/>
            </a:schemeClr>
          </a:solidFill>
          <a:ln w="28575" algn="ctr">
            <a:noFill/>
            <a:miter lim="800000"/>
            <a:headEnd/>
            <a:tailEnd/>
          </a:ln>
        </p:spPr>
        <p:txBody>
          <a:bodyPr wrap="none" anchor="ctr"/>
          <a:lstStyle/>
          <a:p>
            <a:endParaRPr lang="en-US"/>
          </a:p>
        </p:txBody>
      </p:sp>
      <p:sp>
        <p:nvSpPr>
          <p:cNvPr id="54277" name="Rectangle 5"/>
          <p:cNvSpPr>
            <a:spLocks noChangeArrowheads="1"/>
          </p:cNvSpPr>
          <p:nvPr/>
        </p:nvSpPr>
        <p:spPr bwMode="auto">
          <a:xfrm>
            <a:off x="341313" y="5192713"/>
            <a:ext cx="6410325" cy="1489075"/>
          </a:xfrm>
          <a:prstGeom prst="rect">
            <a:avLst/>
          </a:prstGeom>
          <a:solidFill>
            <a:schemeClr val="bg1">
              <a:alpha val="54117"/>
            </a:schemeClr>
          </a:solidFill>
          <a:ln w="28575" algn="ctr">
            <a:no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mtClean="0"/>
              <a:t>A Lattice of Abstractions</a:t>
            </a:r>
          </a:p>
        </p:txBody>
      </p:sp>
      <p:sp>
        <p:nvSpPr>
          <p:cNvPr id="7171" name="Rectangle 5"/>
          <p:cNvSpPr>
            <a:spLocks noGrp="1" noChangeArrowheads="1"/>
          </p:cNvSpPr>
          <p:nvPr>
            <p:ph type="body" idx="1"/>
          </p:nvPr>
        </p:nvSpPr>
        <p:spPr/>
        <p:txBody>
          <a:bodyPr/>
          <a:lstStyle/>
          <a:p>
            <a:pPr eaLnBrk="1" hangingPunct="1"/>
            <a:r>
              <a:rPr lang="en-US" smtClean="0"/>
              <a:t>Every element is an abstract domain</a:t>
            </a:r>
          </a:p>
          <a:p>
            <a:pPr eaLnBrk="1" hangingPunct="1"/>
            <a:r>
              <a:rPr lang="en-US" smtClean="0"/>
              <a:t>A </a:t>
            </a:r>
            <a:r>
              <a:rPr lang="en-US" smtClean="0">
                <a:sym typeface="Math B" pitchFamily="2" charset="2"/>
              </a:rPr>
              <a:t> A’ if there exists a Galois Connection from A to A’</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Traces with Procedure Calls</a:t>
            </a:r>
          </a:p>
        </p:txBody>
      </p:sp>
      <p:sp>
        <p:nvSpPr>
          <p:cNvPr id="260099" name="Freeform 3"/>
          <p:cNvSpPr>
            <a:spLocks/>
          </p:cNvSpPr>
          <p:nvPr/>
        </p:nvSpPr>
        <p:spPr bwMode="auto">
          <a:xfrm>
            <a:off x="4030663" y="2320925"/>
            <a:ext cx="720725" cy="3629025"/>
          </a:xfrm>
          <a:custGeom>
            <a:avLst/>
            <a:gdLst>
              <a:gd name="T0" fmla="*/ 2147483647 w 454"/>
              <a:gd name="T1" fmla="*/ 0 h 1974"/>
              <a:gd name="T2" fmla="*/ 2147483647 w 454"/>
              <a:gd name="T3" fmla="*/ 2147483647 h 1974"/>
              <a:gd name="T4" fmla="*/ 2147483647 w 454"/>
              <a:gd name="T5" fmla="*/ 2147483647 h 1974"/>
              <a:gd name="T6" fmla="*/ 2147483647 w 454"/>
              <a:gd name="T7" fmla="*/ 2147483647 h 1974"/>
              <a:gd name="T8" fmla="*/ 2147483647 w 454"/>
              <a:gd name="T9" fmla="*/ 2147483647 h 1974"/>
              <a:gd name="T10" fmla="*/ 2147483647 w 454"/>
              <a:gd name="T11" fmla="*/ 2147483647 h 1974"/>
              <a:gd name="T12" fmla="*/ 2147483647 w 454"/>
              <a:gd name="T13" fmla="*/ 2147483647 h 1974"/>
              <a:gd name="T14" fmla="*/ 2147483647 w 454"/>
              <a:gd name="T15" fmla="*/ 2147483647 h 1974"/>
              <a:gd name="T16" fmla="*/ 2147483647 w 454"/>
              <a:gd name="T17" fmla="*/ 2147483647 h 1974"/>
              <a:gd name="T18" fmla="*/ 2147483647 w 454"/>
              <a:gd name="T19" fmla="*/ 2147483647 h 1974"/>
              <a:gd name="T20" fmla="*/ 2147483647 w 454"/>
              <a:gd name="T21" fmla="*/ 2147483647 h 1974"/>
              <a:gd name="T22" fmla="*/ 2147483647 w 454"/>
              <a:gd name="T23" fmla="*/ 2147483647 h 1974"/>
              <a:gd name="T24" fmla="*/ 0 w 454"/>
              <a:gd name="T25" fmla="*/ 2147483647 h 1974"/>
              <a:gd name="T26" fmla="*/ 0 w 454"/>
              <a:gd name="T27" fmla="*/ 2147483647 h 19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4"/>
              <a:gd name="T43" fmla="*/ 0 h 1974"/>
              <a:gd name="T44" fmla="*/ 454 w 454"/>
              <a:gd name="T45" fmla="*/ 1974 h 19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4" h="1974">
                <a:moveTo>
                  <a:pt x="23" y="0"/>
                </a:moveTo>
                <a:lnTo>
                  <a:pt x="23" y="220"/>
                </a:lnTo>
                <a:lnTo>
                  <a:pt x="250" y="220"/>
                </a:lnTo>
                <a:lnTo>
                  <a:pt x="250" y="419"/>
                </a:lnTo>
                <a:lnTo>
                  <a:pt x="454" y="419"/>
                </a:lnTo>
                <a:lnTo>
                  <a:pt x="450" y="932"/>
                </a:lnTo>
                <a:lnTo>
                  <a:pt x="250" y="932"/>
                </a:lnTo>
                <a:lnTo>
                  <a:pt x="244" y="1163"/>
                </a:lnTo>
                <a:lnTo>
                  <a:pt x="1" y="1163"/>
                </a:lnTo>
                <a:lnTo>
                  <a:pt x="1" y="1348"/>
                </a:lnTo>
                <a:lnTo>
                  <a:pt x="238" y="1348"/>
                </a:lnTo>
                <a:lnTo>
                  <a:pt x="238" y="1716"/>
                </a:lnTo>
                <a:lnTo>
                  <a:pt x="0" y="1715"/>
                </a:lnTo>
                <a:lnTo>
                  <a:pt x="0" y="1974"/>
                </a:lnTo>
              </a:path>
            </a:pathLst>
          </a:custGeom>
          <a:noFill/>
          <a:ln w="25400">
            <a:solidFill>
              <a:srgbClr val="80AE00"/>
            </a:solidFill>
            <a:round/>
            <a:headEnd/>
            <a:tailEnd/>
          </a:ln>
        </p:spPr>
        <p:txBody>
          <a:bodyPr/>
          <a:lstStyle/>
          <a:p>
            <a:endParaRPr lang="en-US"/>
          </a:p>
        </p:txBody>
      </p:sp>
      <p:sp>
        <p:nvSpPr>
          <p:cNvPr id="260100" name="Rectangle 4"/>
          <p:cNvSpPr>
            <a:spLocks noChangeArrowheads="1"/>
          </p:cNvSpPr>
          <p:nvPr/>
        </p:nvSpPr>
        <p:spPr bwMode="auto">
          <a:xfrm>
            <a:off x="3571875" y="1835150"/>
            <a:ext cx="1944688" cy="396875"/>
          </a:xfrm>
          <a:prstGeom prst="rect">
            <a:avLst/>
          </a:prstGeom>
          <a:noFill/>
          <a:ln w="9525">
            <a:noFill/>
            <a:miter lim="800000"/>
            <a:headEnd/>
            <a:tailEnd/>
          </a:ln>
        </p:spPr>
        <p:txBody>
          <a:bodyPr wrap="none">
            <a:spAutoFit/>
          </a:bodyPr>
          <a:lstStyle/>
          <a:p>
            <a:r>
              <a:rPr kumimoji="1" lang="en-US" sz="2000" b="1">
                <a:latin typeface="Lucida Sans Unicode" pitchFamily="34" charset="0"/>
                <a:sym typeface="Wingdings" pitchFamily="2" charset="2"/>
              </a:rPr>
              <a:t>Trace Formula</a:t>
            </a:r>
          </a:p>
        </p:txBody>
      </p:sp>
      <p:sp>
        <p:nvSpPr>
          <p:cNvPr id="260101" name="Rectangle 5"/>
          <p:cNvSpPr>
            <a:spLocks noChangeArrowheads="1"/>
          </p:cNvSpPr>
          <p:nvPr/>
        </p:nvSpPr>
        <p:spPr bwMode="auto">
          <a:xfrm>
            <a:off x="5040313" y="3449638"/>
            <a:ext cx="273050" cy="457200"/>
          </a:xfrm>
          <a:prstGeom prst="rect">
            <a:avLst/>
          </a:prstGeom>
          <a:noFill/>
          <a:ln w="9525">
            <a:noFill/>
            <a:miter lim="800000"/>
            <a:headEnd/>
            <a:tailEnd/>
          </a:ln>
        </p:spPr>
        <p:txBody>
          <a:bodyPr wrap="none">
            <a:spAutoFit/>
          </a:bodyPr>
          <a:lstStyle/>
          <a:p>
            <a:r>
              <a:rPr lang="en-US" sz="2400" b="1">
                <a:solidFill>
                  <a:schemeClr val="accent2"/>
                </a:solidFill>
                <a:latin typeface="Lucida Sans Unicode" pitchFamily="34" charset="0"/>
              </a:rPr>
              <a:t>i</a:t>
            </a:r>
          </a:p>
        </p:txBody>
      </p:sp>
      <p:sp>
        <p:nvSpPr>
          <p:cNvPr id="260102" name="Freeform 6"/>
          <p:cNvSpPr>
            <a:spLocks/>
          </p:cNvSpPr>
          <p:nvPr/>
        </p:nvSpPr>
        <p:spPr bwMode="auto">
          <a:xfrm rot="5400000" flipV="1">
            <a:off x="4902994" y="3455194"/>
            <a:ext cx="46038" cy="323850"/>
          </a:xfrm>
          <a:custGeom>
            <a:avLst/>
            <a:gdLst>
              <a:gd name="T0" fmla="*/ 0 w 1"/>
              <a:gd name="T1" fmla="*/ 2147483647 h 459"/>
              <a:gd name="T2" fmla="*/ 0 w 1"/>
              <a:gd name="T3" fmla="*/ 0 h 459"/>
              <a:gd name="T4" fmla="*/ 0 60000 65536"/>
              <a:gd name="T5" fmla="*/ 0 60000 65536"/>
              <a:gd name="T6" fmla="*/ 0 w 1"/>
              <a:gd name="T7" fmla="*/ 0 h 459"/>
              <a:gd name="T8" fmla="*/ 1 w 1"/>
              <a:gd name="T9" fmla="*/ 459 h 459"/>
            </a:gdLst>
            <a:ahLst/>
            <a:cxnLst>
              <a:cxn ang="T4">
                <a:pos x="T0" y="T1"/>
              </a:cxn>
              <a:cxn ang="T5">
                <a:pos x="T2" y="T3"/>
              </a:cxn>
            </a:cxnLst>
            <a:rect l="T6" t="T7" r="T8" b="T9"/>
            <a:pathLst>
              <a:path w="1" h="459">
                <a:moveTo>
                  <a:pt x="0" y="459"/>
                </a:moveTo>
                <a:lnTo>
                  <a:pt x="0" y="0"/>
                </a:lnTo>
              </a:path>
            </a:pathLst>
          </a:custGeom>
          <a:noFill/>
          <a:ln w="19050" cap="flat">
            <a:solidFill>
              <a:schemeClr val="accent2"/>
            </a:solidFill>
            <a:prstDash val="dash"/>
            <a:round/>
            <a:headEnd/>
            <a:tailEnd type="stealth" w="lg" len="lg"/>
          </a:ln>
        </p:spPr>
        <p:txBody>
          <a:bodyPr/>
          <a:lstStyle/>
          <a:p>
            <a:endParaRPr lang="en-US"/>
          </a:p>
        </p:txBody>
      </p:sp>
      <p:sp>
        <p:nvSpPr>
          <p:cNvPr id="260103" name="Rectangle 7"/>
          <p:cNvSpPr>
            <a:spLocks noChangeArrowheads="1"/>
          </p:cNvSpPr>
          <p:nvPr/>
        </p:nvSpPr>
        <p:spPr bwMode="auto">
          <a:xfrm>
            <a:off x="1096963" y="2222500"/>
            <a:ext cx="2889250" cy="3898900"/>
          </a:xfrm>
          <a:prstGeom prst="rect">
            <a:avLst/>
          </a:prstGeom>
          <a:noFill/>
          <a:ln w="9525">
            <a:solidFill>
              <a:schemeClr val="accent2"/>
            </a:solidFill>
            <a:miter lim="800000"/>
            <a:headEnd/>
            <a:tailEnd/>
          </a:ln>
        </p:spPr>
        <p:txBody>
          <a:bodyPr/>
          <a:lstStyle/>
          <a:p>
            <a:pPr marL="342900" indent="-342900">
              <a:spcBef>
                <a:spcPct val="20000"/>
              </a:spcBef>
            </a:pPr>
            <a:r>
              <a:rPr lang="en-US" sz="1200" b="1" i="1">
                <a:solidFill>
                  <a:schemeClr val="accent2"/>
                </a:solidFill>
              </a:rPr>
              <a:t>pc</a:t>
            </a:r>
            <a:r>
              <a:rPr lang="en-US" sz="1200" b="1" i="1" baseline="-25000">
                <a:solidFill>
                  <a:schemeClr val="accent2"/>
                </a:solidFill>
              </a:rPr>
              <a:t>1</a:t>
            </a:r>
            <a:r>
              <a:rPr lang="en-US" sz="1200">
                <a:solidFill>
                  <a:schemeClr val="accent2"/>
                </a:solidFill>
              </a:rPr>
              <a:t>: </a:t>
            </a:r>
            <a:r>
              <a:rPr lang="en-US" sz="1200" b="1">
                <a:solidFill>
                  <a:schemeClr val="accent2"/>
                </a:solidFill>
              </a:rPr>
              <a:t>x</a:t>
            </a:r>
            <a:r>
              <a:rPr lang="en-US" sz="1200" b="1" baseline="-25000">
                <a:solidFill>
                  <a:schemeClr val="accent2"/>
                </a:solidFill>
              </a:rPr>
              <a:t>1</a:t>
            </a:r>
            <a:r>
              <a:rPr lang="en-US" sz="1200" b="1">
                <a:solidFill>
                  <a:schemeClr val="accent2"/>
                </a:solidFill>
              </a:rPr>
              <a:t> = 3</a:t>
            </a:r>
          </a:p>
          <a:p>
            <a:pPr marL="342900" indent="-342900">
              <a:spcBef>
                <a:spcPct val="20000"/>
              </a:spcBef>
            </a:pPr>
            <a:r>
              <a:rPr lang="en-US" sz="1200" b="1" i="1">
                <a:solidFill>
                  <a:schemeClr val="accent2"/>
                </a:solidFill>
              </a:rPr>
              <a:t>pc</a:t>
            </a:r>
            <a:r>
              <a:rPr lang="en-US" sz="1200" b="1" i="1" baseline="-25000">
                <a:solidFill>
                  <a:schemeClr val="accent2"/>
                </a:solidFill>
              </a:rPr>
              <a:t>2</a:t>
            </a:r>
            <a:r>
              <a:rPr lang="en-US" sz="1200" b="1">
                <a:solidFill>
                  <a:schemeClr val="accent2"/>
                </a:solidFill>
              </a:rPr>
              <a:t>: assume (x</a:t>
            </a:r>
            <a:r>
              <a:rPr lang="en-US" sz="1200" b="1" baseline="-25000">
                <a:solidFill>
                  <a:schemeClr val="accent2"/>
                </a:solidFill>
              </a:rPr>
              <a:t>1</a:t>
            </a:r>
            <a:r>
              <a:rPr lang="en-US" sz="1200" b="1">
                <a:solidFill>
                  <a:schemeClr val="accent2"/>
                </a:solidFill>
              </a:rPr>
              <a:t>&gt;0)</a:t>
            </a:r>
          </a:p>
          <a:p>
            <a:pPr marL="342900" indent="-342900">
              <a:spcBef>
                <a:spcPct val="20000"/>
              </a:spcBef>
            </a:pPr>
            <a:r>
              <a:rPr lang="en-US" sz="1200" b="1">
                <a:solidFill>
                  <a:schemeClr val="accent2"/>
                </a:solidFill>
              </a:rPr>
              <a:t>	</a:t>
            </a:r>
            <a:r>
              <a:rPr lang="en-US" sz="1200" b="1" i="1">
                <a:solidFill>
                  <a:schemeClr val="accent2"/>
                </a:solidFill>
              </a:rPr>
              <a:t>pc</a:t>
            </a:r>
            <a:r>
              <a:rPr lang="en-US" sz="1200" b="1" i="1" baseline="-25000">
                <a:solidFill>
                  <a:schemeClr val="accent2"/>
                </a:solidFill>
              </a:rPr>
              <a:t>3</a:t>
            </a:r>
            <a:r>
              <a:rPr lang="en-US" sz="1200" b="1">
                <a:solidFill>
                  <a:schemeClr val="accent2"/>
                </a:solidFill>
              </a:rPr>
              <a:t>: </a:t>
            </a:r>
            <a:r>
              <a:rPr lang="en-US" sz="1600" b="1">
                <a:solidFill>
                  <a:srgbClr val="FF6600"/>
                </a:solidFill>
              </a:rPr>
              <a:t>x</a:t>
            </a:r>
            <a:r>
              <a:rPr lang="en-US" sz="1600" b="1" baseline="-25000">
                <a:solidFill>
                  <a:srgbClr val="FF6600"/>
                </a:solidFill>
              </a:rPr>
              <a:t>3</a:t>
            </a:r>
            <a:r>
              <a:rPr lang="en-US" sz="1600" b="1">
                <a:solidFill>
                  <a:srgbClr val="FF6600"/>
                </a:solidFill>
              </a:rPr>
              <a:t> = f</a:t>
            </a:r>
            <a:r>
              <a:rPr lang="en-US" sz="1600" b="1" baseline="-25000">
                <a:solidFill>
                  <a:srgbClr val="FF6600"/>
                </a:solidFill>
              </a:rPr>
              <a:t>1</a:t>
            </a:r>
            <a:r>
              <a:rPr lang="en-US" sz="1600" b="1">
                <a:solidFill>
                  <a:srgbClr val="FF6600"/>
                </a:solidFill>
              </a:rPr>
              <a:t>(x</a:t>
            </a:r>
            <a:r>
              <a:rPr lang="en-US" sz="1600" b="1" baseline="-25000">
                <a:solidFill>
                  <a:srgbClr val="FF6600"/>
                </a:solidFill>
              </a:rPr>
              <a:t>1</a:t>
            </a:r>
            <a:r>
              <a:rPr lang="en-US" sz="1600" b="1">
                <a:solidFill>
                  <a:srgbClr val="FF6600"/>
                </a:solidFill>
              </a:rPr>
              <a:t>)</a:t>
            </a:r>
          </a:p>
          <a:p>
            <a:pPr marL="342900" indent="-342900">
              <a:spcBef>
                <a:spcPct val="20000"/>
              </a:spcBef>
            </a:pPr>
            <a:r>
              <a:rPr lang="en-US" sz="1200" b="1">
                <a:solidFill>
                  <a:schemeClr val="accent2"/>
                </a:solidFill>
              </a:rPr>
              <a:t>	</a:t>
            </a:r>
            <a:r>
              <a:rPr lang="en-US" sz="1200" b="1" i="1">
                <a:solidFill>
                  <a:schemeClr val="accent2"/>
                </a:solidFill>
              </a:rPr>
              <a:t>pc</a:t>
            </a:r>
            <a:r>
              <a:rPr lang="en-US" sz="1200" b="1" i="1" baseline="-25000">
                <a:solidFill>
                  <a:schemeClr val="accent2"/>
                </a:solidFill>
              </a:rPr>
              <a:t>4</a:t>
            </a:r>
            <a:r>
              <a:rPr lang="en-US" sz="1200" b="1">
                <a:solidFill>
                  <a:schemeClr val="accent2"/>
                </a:solidFill>
              </a:rPr>
              <a:t>: y</a:t>
            </a:r>
            <a:r>
              <a:rPr lang="en-US" sz="1200" b="1" baseline="-25000">
                <a:solidFill>
                  <a:schemeClr val="accent2"/>
                </a:solidFill>
              </a:rPr>
              <a:t>2</a:t>
            </a:r>
            <a:r>
              <a:rPr lang="en-US" sz="1200" b="1">
                <a:solidFill>
                  <a:schemeClr val="accent2"/>
                </a:solidFill>
              </a:rPr>
              <a:t> = y</a:t>
            </a:r>
            <a:r>
              <a:rPr lang="en-US" sz="1200" b="1" baseline="-25000">
                <a:solidFill>
                  <a:schemeClr val="accent2"/>
                </a:solidFill>
              </a:rPr>
              <a:t>1</a:t>
            </a:r>
            <a:endParaRPr lang="en-US" sz="1200" b="1">
              <a:solidFill>
                <a:schemeClr val="accent2"/>
              </a:solidFill>
            </a:endParaRPr>
          </a:p>
          <a:p>
            <a:pPr marL="342900" indent="-342900">
              <a:spcBef>
                <a:spcPct val="20000"/>
              </a:spcBef>
            </a:pPr>
            <a:r>
              <a:rPr lang="en-US" sz="1200" b="1">
                <a:solidFill>
                  <a:schemeClr val="accent2"/>
                </a:solidFill>
              </a:rPr>
              <a:t>		</a:t>
            </a:r>
            <a:r>
              <a:rPr lang="en-US" sz="1200" b="1" i="1">
                <a:solidFill>
                  <a:schemeClr val="accent2"/>
                </a:solidFill>
              </a:rPr>
              <a:t>pc</a:t>
            </a:r>
            <a:r>
              <a:rPr lang="en-US" sz="1200" b="1" i="1" baseline="-25000">
                <a:solidFill>
                  <a:schemeClr val="accent2"/>
                </a:solidFill>
              </a:rPr>
              <a:t>5</a:t>
            </a:r>
            <a:r>
              <a:rPr lang="en-US" sz="1200" b="1">
                <a:solidFill>
                  <a:schemeClr val="accent2"/>
                </a:solidFill>
              </a:rPr>
              <a:t>: </a:t>
            </a:r>
            <a:r>
              <a:rPr lang="en-US" sz="1600" b="1">
                <a:solidFill>
                  <a:srgbClr val="E60000"/>
                </a:solidFill>
              </a:rPr>
              <a:t>y</a:t>
            </a:r>
            <a:r>
              <a:rPr lang="en-US" sz="1600" b="1" baseline="-25000">
                <a:solidFill>
                  <a:srgbClr val="E60000"/>
                </a:solidFill>
              </a:rPr>
              <a:t>3</a:t>
            </a:r>
            <a:r>
              <a:rPr lang="en-US" sz="1600" b="1">
                <a:solidFill>
                  <a:srgbClr val="E60000"/>
                </a:solidFill>
              </a:rPr>
              <a:t> = f</a:t>
            </a:r>
            <a:r>
              <a:rPr lang="en-US" sz="1600" b="1" baseline="-25000">
                <a:solidFill>
                  <a:srgbClr val="E60000"/>
                </a:solidFill>
              </a:rPr>
              <a:t>2</a:t>
            </a:r>
            <a:r>
              <a:rPr lang="en-US" sz="1600" b="1">
                <a:solidFill>
                  <a:srgbClr val="E60000"/>
                </a:solidFill>
              </a:rPr>
              <a:t>(y</a:t>
            </a:r>
            <a:r>
              <a:rPr lang="en-US" sz="1600" b="1" baseline="-25000">
                <a:solidFill>
                  <a:srgbClr val="E60000"/>
                </a:solidFill>
              </a:rPr>
              <a:t>2</a:t>
            </a:r>
            <a:r>
              <a:rPr lang="en-US" sz="1600" b="1">
                <a:solidFill>
                  <a:srgbClr val="E60000"/>
                </a:solidFill>
              </a:rPr>
              <a:t>)</a:t>
            </a:r>
          </a:p>
          <a:p>
            <a:pPr marL="342900" indent="-342900">
              <a:spcBef>
                <a:spcPct val="20000"/>
              </a:spcBef>
            </a:pPr>
            <a:r>
              <a:rPr lang="en-US" sz="1200" b="1">
                <a:solidFill>
                  <a:schemeClr val="accent2"/>
                </a:solidFill>
              </a:rPr>
              <a:t>		</a:t>
            </a:r>
            <a:r>
              <a:rPr lang="en-US" sz="1200" b="1" i="1">
                <a:solidFill>
                  <a:schemeClr val="accent2"/>
                </a:solidFill>
              </a:rPr>
              <a:t>pc</a:t>
            </a:r>
            <a:r>
              <a:rPr lang="en-US" sz="1200" b="1" i="1" baseline="-25000">
                <a:solidFill>
                  <a:schemeClr val="accent2"/>
                </a:solidFill>
              </a:rPr>
              <a:t>6</a:t>
            </a:r>
            <a:r>
              <a:rPr lang="en-US" sz="1200" b="1">
                <a:solidFill>
                  <a:schemeClr val="accent2"/>
                </a:solidFill>
              </a:rPr>
              <a:t>: z</a:t>
            </a:r>
            <a:r>
              <a:rPr lang="en-US" sz="1200" b="1" baseline="-25000">
                <a:solidFill>
                  <a:schemeClr val="accent2"/>
                </a:solidFill>
              </a:rPr>
              <a:t>2</a:t>
            </a:r>
            <a:r>
              <a:rPr lang="en-US" sz="1200" b="1">
                <a:solidFill>
                  <a:schemeClr val="accent2"/>
                </a:solidFill>
              </a:rPr>
              <a:t> = z</a:t>
            </a:r>
            <a:r>
              <a:rPr lang="en-US" sz="1200" b="1" i="1" baseline="-25000">
                <a:solidFill>
                  <a:schemeClr val="accent2"/>
                </a:solidFill>
              </a:rPr>
              <a:t>1</a:t>
            </a:r>
            <a:r>
              <a:rPr lang="en-US" sz="1200" b="1">
                <a:solidFill>
                  <a:schemeClr val="accent2"/>
                </a:solidFill>
              </a:rPr>
              <a:t>+1</a:t>
            </a:r>
          </a:p>
          <a:p>
            <a:pPr marL="342900" indent="-342900">
              <a:spcBef>
                <a:spcPct val="20000"/>
              </a:spcBef>
            </a:pPr>
            <a:r>
              <a:rPr lang="en-US" sz="1200" b="1">
                <a:solidFill>
                  <a:schemeClr val="accent2"/>
                </a:solidFill>
              </a:rPr>
              <a:t>		</a:t>
            </a:r>
            <a:r>
              <a:rPr lang="en-US" sz="1200" b="1" i="1">
                <a:solidFill>
                  <a:schemeClr val="accent2"/>
                </a:solidFill>
              </a:rPr>
              <a:t>pc</a:t>
            </a:r>
            <a:r>
              <a:rPr lang="en-US" sz="1200" b="1" i="1" baseline="-25000">
                <a:solidFill>
                  <a:schemeClr val="accent2"/>
                </a:solidFill>
              </a:rPr>
              <a:t>7</a:t>
            </a:r>
            <a:r>
              <a:rPr lang="en-US" sz="1200" b="1">
                <a:solidFill>
                  <a:schemeClr val="accent2"/>
                </a:solidFill>
              </a:rPr>
              <a:t>: z</a:t>
            </a:r>
            <a:r>
              <a:rPr lang="en-US" sz="1200" b="1" baseline="-25000">
                <a:solidFill>
                  <a:schemeClr val="accent2"/>
                </a:solidFill>
              </a:rPr>
              <a:t>3</a:t>
            </a:r>
            <a:r>
              <a:rPr lang="en-US" sz="1200" b="1">
                <a:solidFill>
                  <a:schemeClr val="accent2"/>
                </a:solidFill>
              </a:rPr>
              <a:t> = 2*z</a:t>
            </a:r>
            <a:r>
              <a:rPr lang="en-US" sz="1200" b="1" baseline="-25000">
                <a:solidFill>
                  <a:schemeClr val="accent2"/>
                </a:solidFill>
              </a:rPr>
              <a:t>2</a:t>
            </a:r>
            <a:endParaRPr lang="en-US" sz="1200" b="1">
              <a:solidFill>
                <a:schemeClr val="accent2"/>
              </a:solidFill>
            </a:endParaRPr>
          </a:p>
          <a:p>
            <a:pPr marL="342900" indent="-342900">
              <a:spcBef>
                <a:spcPct val="20000"/>
              </a:spcBef>
            </a:pPr>
            <a:r>
              <a:rPr lang="en-US" sz="1200" b="1">
                <a:solidFill>
                  <a:schemeClr val="accent2"/>
                </a:solidFill>
              </a:rPr>
              <a:t>		</a:t>
            </a:r>
            <a:r>
              <a:rPr lang="en-US" sz="1200" b="1" i="1">
                <a:solidFill>
                  <a:schemeClr val="accent2"/>
                </a:solidFill>
              </a:rPr>
              <a:t>pc</a:t>
            </a:r>
            <a:r>
              <a:rPr lang="en-US" sz="1200" b="1" i="1" baseline="-25000">
                <a:solidFill>
                  <a:schemeClr val="accent2"/>
                </a:solidFill>
              </a:rPr>
              <a:t>8</a:t>
            </a:r>
            <a:r>
              <a:rPr lang="en-US" sz="1200" b="1">
                <a:solidFill>
                  <a:schemeClr val="accent2"/>
                </a:solidFill>
              </a:rPr>
              <a:t>: </a:t>
            </a:r>
            <a:r>
              <a:rPr lang="en-US" sz="1600" b="1">
                <a:solidFill>
                  <a:srgbClr val="E60000"/>
                </a:solidFill>
              </a:rPr>
              <a:t>return z</a:t>
            </a:r>
            <a:r>
              <a:rPr lang="en-US" sz="1600" b="1" baseline="-25000">
                <a:solidFill>
                  <a:srgbClr val="E60000"/>
                </a:solidFill>
              </a:rPr>
              <a:t>3</a:t>
            </a:r>
            <a:endParaRPr lang="en-US" sz="1600" b="1">
              <a:solidFill>
                <a:srgbClr val="E60000"/>
              </a:solidFill>
            </a:endParaRPr>
          </a:p>
          <a:p>
            <a:pPr marL="342900" indent="-342900">
              <a:spcBef>
                <a:spcPct val="20000"/>
              </a:spcBef>
            </a:pPr>
            <a:r>
              <a:rPr lang="en-US" sz="1200" b="1">
                <a:solidFill>
                  <a:schemeClr val="accent2"/>
                </a:solidFill>
              </a:rPr>
              <a:t>	</a:t>
            </a:r>
            <a:r>
              <a:rPr lang="en-US" sz="1200" b="1" i="1">
                <a:solidFill>
                  <a:schemeClr val="accent2"/>
                </a:solidFill>
              </a:rPr>
              <a:t>pc</a:t>
            </a:r>
            <a:r>
              <a:rPr lang="en-US" sz="1200" b="1" i="1" baseline="-25000">
                <a:solidFill>
                  <a:schemeClr val="accent2"/>
                </a:solidFill>
              </a:rPr>
              <a:t>9</a:t>
            </a:r>
            <a:r>
              <a:rPr lang="en-US" sz="1200" b="1">
                <a:solidFill>
                  <a:schemeClr val="accent2"/>
                </a:solidFill>
              </a:rPr>
              <a:t>: </a:t>
            </a:r>
            <a:r>
              <a:rPr lang="en-US" sz="1600" b="1">
                <a:solidFill>
                  <a:srgbClr val="FF6600"/>
                </a:solidFill>
              </a:rPr>
              <a:t>return y</a:t>
            </a:r>
            <a:r>
              <a:rPr lang="en-US" sz="1600" b="1" baseline="-25000">
                <a:solidFill>
                  <a:srgbClr val="FF6600"/>
                </a:solidFill>
              </a:rPr>
              <a:t>3</a:t>
            </a:r>
            <a:endParaRPr lang="en-US" sz="1600" b="1">
              <a:solidFill>
                <a:srgbClr val="FF6600"/>
              </a:solidFill>
            </a:endParaRPr>
          </a:p>
          <a:p>
            <a:pPr marL="342900" indent="-342900">
              <a:spcBef>
                <a:spcPct val="20000"/>
              </a:spcBef>
            </a:pPr>
            <a:r>
              <a:rPr lang="en-US" sz="1200" b="1" i="1">
                <a:solidFill>
                  <a:schemeClr val="accent2"/>
                </a:solidFill>
              </a:rPr>
              <a:t>pc</a:t>
            </a:r>
            <a:r>
              <a:rPr lang="en-US" sz="1200" b="1" i="1" baseline="-25000">
                <a:solidFill>
                  <a:schemeClr val="accent2"/>
                </a:solidFill>
              </a:rPr>
              <a:t>10</a:t>
            </a:r>
            <a:r>
              <a:rPr lang="en-US" sz="1200" b="1">
                <a:solidFill>
                  <a:schemeClr val="accent2"/>
                </a:solidFill>
              </a:rPr>
              <a:t>: x</a:t>
            </a:r>
            <a:r>
              <a:rPr lang="en-US" sz="1200" b="1" baseline="-25000">
                <a:solidFill>
                  <a:schemeClr val="accent2"/>
                </a:solidFill>
              </a:rPr>
              <a:t>4</a:t>
            </a:r>
            <a:r>
              <a:rPr lang="en-US" sz="1200" b="1">
                <a:solidFill>
                  <a:schemeClr val="accent2"/>
                </a:solidFill>
              </a:rPr>
              <a:t> = x</a:t>
            </a:r>
            <a:r>
              <a:rPr lang="en-US" sz="1200" b="1" baseline="-25000">
                <a:solidFill>
                  <a:schemeClr val="accent2"/>
                </a:solidFill>
              </a:rPr>
              <a:t>3</a:t>
            </a:r>
            <a:r>
              <a:rPr lang="en-US" sz="1200" b="1">
                <a:solidFill>
                  <a:schemeClr val="accent2"/>
                </a:solidFill>
              </a:rPr>
              <a:t>+1</a:t>
            </a:r>
          </a:p>
          <a:p>
            <a:pPr marL="342900" indent="-342900">
              <a:spcBef>
                <a:spcPct val="20000"/>
              </a:spcBef>
            </a:pPr>
            <a:r>
              <a:rPr lang="en-US" sz="1200" b="1">
                <a:solidFill>
                  <a:schemeClr val="accent2"/>
                </a:solidFill>
              </a:rPr>
              <a:t>	</a:t>
            </a:r>
            <a:r>
              <a:rPr lang="en-US" sz="1200" b="1" i="1">
                <a:solidFill>
                  <a:schemeClr val="accent2"/>
                </a:solidFill>
              </a:rPr>
              <a:t>pc</a:t>
            </a:r>
            <a:r>
              <a:rPr lang="en-US" sz="1200" b="1" i="1" baseline="-25000">
                <a:solidFill>
                  <a:schemeClr val="accent2"/>
                </a:solidFill>
              </a:rPr>
              <a:t>11</a:t>
            </a:r>
            <a:r>
              <a:rPr lang="en-US" sz="1200" b="1">
                <a:solidFill>
                  <a:schemeClr val="accent2"/>
                </a:solidFill>
              </a:rPr>
              <a:t>: </a:t>
            </a:r>
            <a:r>
              <a:rPr lang="en-US" sz="1600" b="1">
                <a:solidFill>
                  <a:srgbClr val="80AE00"/>
                </a:solidFill>
              </a:rPr>
              <a:t>x</a:t>
            </a:r>
            <a:r>
              <a:rPr lang="en-US" sz="1600" b="1" baseline="-25000">
                <a:solidFill>
                  <a:srgbClr val="80AE00"/>
                </a:solidFill>
              </a:rPr>
              <a:t>5</a:t>
            </a:r>
            <a:r>
              <a:rPr lang="en-US" sz="1600" b="1">
                <a:solidFill>
                  <a:srgbClr val="80AE00"/>
                </a:solidFill>
              </a:rPr>
              <a:t> = f</a:t>
            </a:r>
            <a:r>
              <a:rPr lang="en-US" sz="1600" b="1" baseline="-25000">
                <a:solidFill>
                  <a:srgbClr val="80AE00"/>
                </a:solidFill>
              </a:rPr>
              <a:t>3</a:t>
            </a:r>
            <a:r>
              <a:rPr lang="en-US" sz="1600" b="1">
                <a:solidFill>
                  <a:srgbClr val="80AE00"/>
                </a:solidFill>
              </a:rPr>
              <a:t>(x</a:t>
            </a:r>
            <a:r>
              <a:rPr lang="en-US" sz="1600" b="1" baseline="-25000">
                <a:solidFill>
                  <a:srgbClr val="80AE00"/>
                </a:solidFill>
              </a:rPr>
              <a:t>4</a:t>
            </a:r>
            <a:r>
              <a:rPr lang="en-US" sz="1600" b="1">
                <a:solidFill>
                  <a:srgbClr val="80AE00"/>
                </a:solidFill>
              </a:rPr>
              <a:t>)</a:t>
            </a:r>
          </a:p>
          <a:p>
            <a:pPr marL="342900" indent="-342900">
              <a:spcBef>
                <a:spcPct val="20000"/>
              </a:spcBef>
            </a:pPr>
            <a:r>
              <a:rPr lang="en-US" sz="1200" b="1">
                <a:solidFill>
                  <a:schemeClr val="accent2"/>
                </a:solidFill>
              </a:rPr>
              <a:t>	</a:t>
            </a:r>
            <a:r>
              <a:rPr lang="en-US" sz="1200" b="1" i="1">
                <a:solidFill>
                  <a:schemeClr val="accent2"/>
                </a:solidFill>
              </a:rPr>
              <a:t>pc</a:t>
            </a:r>
            <a:r>
              <a:rPr lang="en-US" sz="1200" b="1" i="1" baseline="-25000">
                <a:solidFill>
                  <a:schemeClr val="accent2"/>
                </a:solidFill>
              </a:rPr>
              <a:t>12</a:t>
            </a:r>
            <a:r>
              <a:rPr lang="en-US" sz="1200" b="1">
                <a:solidFill>
                  <a:schemeClr val="accent2"/>
                </a:solidFill>
              </a:rPr>
              <a:t>: assume(w</a:t>
            </a:r>
            <a:r>
              <a:rPr lang="en-US" sz="1200" b="1" baseline="-25000">
                <a:solidFill>
                  <a:schemeClr val="accent2"/>
                </a:solidFill>
              </a:rPr>
              <a:t>1</a:t>
            </a:r>
            <a:r>
              <a:rPr lang="en-US" sz="1200" b="1">
                <a:solidFill>
                  <a:schemeClr val="accent2"/>
                </a:solidFill>
              </a:rPr>
              <a:t>&lt;5)</a:t>
            </a:r>
          </a:p>
          <a:p>
            <a:pPr marL="342900" indent="-342900">
              <a:spcBef>
                <a:spcPct val="20000"/>
              </a:spcBef>
            </a:pPr>
            <a:r>
              <a:rPr lang="en-US" sz="1200" b="1">
                <a:solidFill>
                  <a:schemeClr val="accent2"/>
                </a:solidFill>
              </a:rPr>
              <a:t>	</a:t>
            </a:r>
            <a:r>
              <a:rPr lang="en-US" sz="1200" b="1" i="1">
                <a:solidFill>
                  <a:schemeClr val="accent2"/>
                </a:solidFill>
              </a:rPr>
              <a:t>pc</a:t>
            </a:r>
            <a:r>
              <a:rPr lang="en-US" sz="1200" b="1" i="1" baseline="-25000">
                <a:solidFill>
                  <a:schemeClr val="accent2"/>
                </a:solidFill>
              </a:rPr>
              <a:t>13</a:t>
            </a:r>
            <a:r>
              <a:rPr lang="en-US" sz="1200" b="1">
                <a:solidFill>
                  <a:schemeClr val="accent2"/>
                </a:solidFill>
              </a:rPr>
              <a:t>: </a:t>
            </a:r>
            <a:r>
              <a:rPr lang="en-US" sz="1600" b="1">
                <a:solidFill>
                  <a:srgbClr val="80AE00"/>
                </a:solidFill>
              </a:rPr>
              <a:t>return w</a:t>
            </a:r>
            <a:r>
              <a:rPr lang="en-US" sz="1600" b="1" baseline="-25000">
                <a:solidFill>
                  <a:srgbClr val="80AE00"/>
                </a:solidFill>
              </a:rPr>
              <a:t>1</a:t>
            </a:r>
          </a:p>
          <a:p>
            <a:pPr marL="342900" indent="-342900">
              <a:spcBef>
                <a:spcPct val="20000"/>
              </a:spcBef>
            </a:pPr>
            <a:r>
              <a:rPr lang="en-US" sz="1200" b="1" i="1">
                <a:solidFill>
                  <a:schemeClr val="accent2"/>
                </a:solidFill>
              </a:rPr>
              <a:t>pc</a:t>
            </a:r>
            <a:r>
              <a:rPr lang="en-US" sz="1200" b="1" i="1" baseline="-25000">
                <a:solidFill>
                  <a:schemeClr val="accent2"/>
                </a:solidFill>
              </a:rPr>
              <a:t>14</a:t>
            </a:r>
            <a:r>
              <a:rPr lang="en-US" sz="1200" b="1">
                <a:solidFill>
                  <a:schemeClr val="accent2"/>
                </a:solidFill>
              </a:rPr>
              <a:t>: assume x</a:t>
            </a:r>
            <a:r>
              <a:rPr lang="en-US" sz="1200" b="1" baseline="-25000">
                <a:solidFill>
                  <a:schemeClr val="accent2"/>
                </a:solidFill>
              </a:rPr>
              <a:t>4</a:t>
            </a:r>
            <a:r>
              <a:rPr lang="en-US" sz="1200" b="1">
                <a:solidFill>
                  <a:schemeClr val="accent2"/>
                </a:solidFill>
              </a:rPr>
              <a:t>&gt;5</a:t>
            </a:r>
          </a:p>
          <a:p>
            <a:pPr marL="342900" indent="-342900">
              <a:spcBef>
                <a:spcPct val="20000"/>
              </a:spcBef>
            </a:pPr>
            <a:r>
              <a:rPr lang="en-US" sz="1200" b="1" i="1">
                <a:solidFill>
                  <a:schemeClr val="accent2"/>
                </a:solidFill>
              </a:rPr>
              <a:t>pc</a:t>
            </a:r>
            <a:r>
              <a:rPr lang="en-US" sz="1200" b="1" i="1" baseline="-25000">
                <a:solidFill>
                  <a:schemeClr val="accent2"/>
                </a:solidFill>
              </a:rPr>
              <a:t>15</a:t>
            </a:r>
            <a:r>
              <a:rPr lang="en-US" sz="1200" b="1">
                <a:solidFill>
                  <a:schemeClr val="accent2"/>
                </a:solidFill>
              </a:rPr>
              <a:t>: assume (x</a:t>
            </a:r>
            <a:r>
              <a:rPr lang="en-US" sz="1200" b="1" baseline="-25000">
                <a:solidFill>
                  <a:schemeClr val="accent2"/>
                </a:solidFill>
              </a:rPr>
              <a:t>1</a:t>
            </a:r>
            <a:r>
              <a:rPr lang="en-US" sz="1200" b="1">
                <a:solidFill>
                  <a:schemeClr val="accent2"/>
                </a:solidFill>
              </a:rPr>
              <a:t>=x</a:t>
            </a:r>
            <a:r>
              <a:rPr lang="en-US" sz="1200" b="1" baseline="-25000">
                <a:solidFill>
                  <a:schemeClr val="accent2"/>
                </a:solidFill>
              </a:rPr>
              <a:t>3</a:t>
            </a:r>
            <a:r>
              <a:rPr lang="en-US" sz="1200" b="1">
                <a:solidFill>
                  <a:schemeClr val="accent2"/>
                </a:solidFill>
              </a:rPr>
              <a:t>+2)</a:t>
            </a:r>
            <a:endParaRPr lang="en-US" sz="1400">
              <a:solidFill>
                <a:schemeClr val="accent2"/>
              </a:solidFill>
              <a:latin typeface="Lucida Sans Unicode" pitchFamily="34" charset="0"/>
            </a:endParaRPr>
          </a:p>
        </p:txBody>
      </p:sp>
      <p:sp>
        <p:nvSpPr>
          <p:cNvPr id="260104" name="Rectangle 8"/>
          <p:cNvSpPr>
            <a:spLocks noChangeArrowheads="1"/>
          </p:cNvSpPr>
          <p:nvPr/>
        </p:nvSpPr>
        <p:spPr bwMode="auto">
          <a:xfrm>
            <a:off x="1096963" y="2222500"/>
            <a:ext cx="2889250" cy="3906838"/>
          </a:xfrm>
          <a:prstGeom prst="rect">
            <a:avLst/>
          </a:prstGeom>
          <a:noFill/>
          <a:ln w="9525">
            <a:solidFill>
              <a:schemeClr val="accent2"/>
            </a:solidFill>
            <a:miter lim="800000"/>
            <a:headEnd/>
            <a:tailEnd/>
          </a:ln>
        </p:spPr>
        <p:txBody>
          <a:bodyPr/>
          <a:lstStyle/>
          <a:p>
            <a:pPr marL="342900" indent="-342900">
              <a:spcBef>
                <a:spcPct val="20000"/>
              </a:spcBef>
            </a:pPr>
            <a:r>
              <a:rPr lang="en-US" sz="1200" b="1" i="1">
                <a:solidFill>
                  <a:schemeClr val="accent2"/>
                </a:solidFill>
              </a:rPr>
              <a:t>pc</a:t>
            </a:r>
            <a:r>
              <a:rPr lang="en-US" sz="1200" b="1" i="1" baseline="-25000">
                <a:solidFill>
                  <a:schemeClr val="accent2"/>
                </a:solidFill>
              </a:rPr>
              <a:t>1</a:t>
            </a:r>
            <a:r>
              <a:rPr lang="en-US" sz="1200">
                <a:solidFill>
                  <a:schemeClr val="accent2"/>
                </a:solidFill>
              </a:rPr>
              <a:t>: </a:t>
            </a:r>
            <a:r>
              <a:rPr lang="en-US" sz="1200" b="1">
                <a:solidFill>
                  <a:schemeClr val="accent2"/>
                </a:solidFill>
              </a:rPr>
              <a:t>x</a:t>
            </a:r>
            <a:r>
              <a:rPr lang="en-US" sz="1200" b="1" baseline="-25000">
                <a:solidFill>
                  <a:schemeClr val="accent2"/>
                </a:solidFill>
              </a:rPr>
              <a:t>1</a:t>
            </a:r>
            <a:r>
              <a:rPr lang="en-US" sz="1200" b="1">
                <a:solidFill>
                  <a:schemeClr val="accent2"/>
                </a:solidFill>
              </a:rPr>
              <a:t> = 3</a:t>
            </a:r>
          </a:p>
          <a:p>
            <a:pPr marL="342900" indent="-342900">
              <a:spcBef>
                <a:spcPct val="20000"/>
              </a:spcBef>
            </a:pPr>
            <a:r>
              <a:rPr lang="en-US" sz="1200" b="1" i="1">
                <a:solidFill>
                  <a:schemeClr val="accent2"/>
                </a:solidFill>
              </a:rPr>
              <a:t>pc</a:t>
            </a:r>
            <a:r>
              <a:rPr lang="en-US" sz="1200" b="1" i="1" baseline="-25000">
                <a:solidFill>
                  <a:schemeClr val="accent2"/>
                </a:solidFill>
              </a:rPr>
              <a:t>2</a:t>
            </a:r>
            <a:r>
              <a:rPr lang="en-US" sz="1200" b="1">
                <a:solidFill>
                  <a:schemeClr val="accent2"/>
                </a:solidFill>
              </a:rPr>
              <a:t>: assume (x</a:t>
            </a:r>
            <a:r>
              <a:rPr lang="en-US" sz="1200" b="1" baseline="-25000">
                <a:solidFill>
                  <a:schemeClr val="accent2"/>
                </a:solidFill>
              </a:rPr>
              <a:t>1</a:t>
            </a:r>
            <a:r>
              <a:rPr lang="en-US" sz="1200" b="1">
                <a:solidFill>
                  <a:schemeClr val="accent2"/>
                </a:solidFill>
              </a:rPr>
              <a:t>&gt;0)</a:t>
            </a:r>
          </a:p>
          <a:p>
            <a:pPr marL="342900" indent="-342900">
              <a:spcBef>
                <a:spcPct val="20000"/>
              </a:spcBef>
            </a:pPr>
            <a:r>
              <a:rPr lang="en-US" sz="1200" b="1" i="1">
                <a:solidFill>
                  <a:schemeClr val="accent2"/>
                </a:solidFill>
              </a:rPr>
              <a:t>pc</a:t>
            </a:r>
            <a:r>
              <a:rPr lang="en-US" sz="1200" b="1" i="1" baseline="-25000">
                <a:solidFill>
                  <a:schemeClr val="accent2"/>
                </a:solidFill>
              </a:rPr>
              <a:t>3</a:t>
            </a:r>
            <a:r>
              <a:rPr lang="en-US" sz="1200" b="1">
                <a:solidFill>
                  <a:schemeClr val="accent2"/>
                </a:solidFill>
              </a:rPr>
              <a:t>: </a:t>
            </a:r>
            <a:r>
              <a:rPr lang="en-US" sz="1600" b="1">
                <a:solidFill>
                  <a:srgbClr val="FF6600"/>
                </a:solidFill>
              </a:rPr>
              <a:t>x</a:t>
            </a:r>
            <a:r>
              <a:rPr lang="en-US" sz="1600" b="1" baseline="-25000">
                <a:solidFill>
                  <a:srgbClr val="FF6600"/>
                </a:solidFill>
              </a:rPr>
              <a:t>3</a:t>
            </a:r>
            <a:r>
              <a:rPr lang="en-US" sz="1600" b="1">
                <a:solidFill>
                  <a:srgbClr val="FF6600"/>
                </a:solidFill>
              </a:rPr>
              <a:t> = f</a:t>
            </a:r>
            <a:r>
              <a:rPr lang="en-US" sz="1600" b="1" baseline="-25000">
                <a:solidFill>
                  <a:srgbClr val="FF6600"/>
                </a:solidFill>
              </a:rPr>
              <a:t>1</a:t>
            </a:r>
            <a:r>
              <a:rPr lang="en-US" sz="1600" b="1">
                <a:solidFill>
                  <a:srgbClr val="FF6600"/>
                </a:solidFill>
              </a:rPr>
              <a:t>(x</a:t>
            </a:r>
            <a:r>
              <a:rPr lang="en-US" sz="1600" b="1" baseline="-25000">
                <a:solidFill>
                  <a:srgbClr val="FF6600"/>
                </a:solidFill>
              </a:rPr>
              <a:t>1</a:t>
            </a:r>
            <a:r>
              <a:rPr lang="en-US" sz="1600" b="1">
                <a:solidFill>
                  <a:srgbClr val="FF6600"/>
                </a:solidFill>
              </a:rPr>
              <a:t>)</a:t>
            </a:r>
          </a:p>
          <a:p>
            <a:pPr marL="342900" indent="-342900">
              <a:spcBef>
                <a:spcPct val="20000"/>
              </a:spcBef>
            </a:pPr>
            <a:r>
              <a:rPr lang="en-US" sz="1200" b="1" i="1">
                <a:solidFill>
                  <a:schemeClr val="accent2"/>
                </a:solidFill>
              </a:rPr>
              <a:t>pc</a:t>
            </a:r>
            <a:r>
              <a:rPr lang="en-US" sz="1200" b="1" i="1" baseline="-25000">
                <a:solidFill>
                  <a:schemeClr val="accent2"/>
                </a:solidFill>
              </a:rPr>
              <a:t>4</a:t>
            </a:r>
            <a:r>
              <a:rPr lang="en-US" sz="1200" b="1">
                <a:solidFill>
                  <a:schemeClr val="accent2"/>
                </a:solidFill>
              </a:rPr>
              <a:t>: y</a:t>
            </a:r>
            <a:r>
              <a:rPr lang="en-US" sz="1200" b="1" baseline="-25000">
                <a:solidFill>
                  <a:schemeClr val="accent2"/>
                </a:solidFill>
              </a:rPr>
              <a:t>2</a:t>
            </a:r>
            <a:r>
              <a:rPr lang="en-US" sz="1200" b="1">
                <a:solidFill>
                  <a:schemeClr val="accent2"/>
                </a:solidFill>
              </a:rPr>
              <a:t> = y</a:t>
            </a:r>
            <a:r>
              <a:rPr lang="en-US" sz="1200" b="1" baseline="-25000">
                <a:solidFill>
                  <a:schemeClr val="accent2"/>
                </a:solidFill>
              </a:rPr>
              <a:t>1</a:t>
            </a:r>
            <a:endParaRPr lang="en-US" sz="1200" b="1">
              <a:solidFill>
                <a:schemeClr val="accent2"/>
              </a:solidFill>
            </a:endParaRPr>
          </a:p>
          <a:p>
            <a:pPr marL="342900" indent="-342900">
              <a:spcBef>
                <a:spcPct val="20000"/>
              </a:spcBef>
            </a:pPr>
            <a:r>
              <a:rPr lang="en-US" sz="1200" b="1" i="1">
                <a:solidFill>
                  <a:schemeClr val="accent2"/>
                </a:solidFill>
              </a:rPr>
              <a:t>pc</a:t>
            </a:r>
            <a:r>
              <a:rPr lang="en-US" sz="1200" b="1" i="1" baseline="-25000">
                <a:solidFill>
                  <a:schemeClr val="accent2"/>
                </a:solidFill>
              </a:rPr>
              <a:t>5</a:t>
            </a:r>
            <a:r>
              <a:rPr lang="en-US" sz="1200" b="1">
                <a:solidFill>
                  <a:schemeClr val="accent2"/>
                </a:solidFill>
              </a:rPr>
              <a:t>: </a:t>
            </a:r>
            <a:r>
              <a:rPr lang="en-US" sz="1600" b="1">
                <a:solidFill>
                  <a:srgbClr val="E60000"/>
                </a:solidFill>
              </a:rPr>
              <a:t>y</a:t>
            </a:r>
            <a:r>
              <a:rPr lang="en-US" sz="1600" b="1" baseline="-25000">
                <a:solidFill>
                  <a:srgbClr val="E60000"/>
                </a:solidFill>
              </a:rPr>
              <a:t>3</a:t>
            </a:r>
            <a:r>
              <a:rPr lang="en-US" sz="1600" b="1">
                <a:solidFill>
                  <a:srgbClr val="E60000"/>
                </a:solidFill>
              </a:rPr>
              <a:t> = f</a:t>
            </a:r>
            <a:r>
              <a:rPr lang="en-US" sz="1600" b="1" baseline="-25000">
                <a:solidFill>
                  <a:srgbClr val="E60000"/>
                </a:solidFill>
              </a:rPr>
              <a:t>2</a:t>
            </a:r>
            <a:r>
              <a:rPr lang="en-US" sz="1600" b="1">
                <a:solidFill>
                  <a:srgbClr val="E60000"/>
                </a:solidFill>
              </a:rPr>
              <a:t>(y</a:t>
            </a:r>
            <a:r>
              <a:rPr lang="en-US" sz="1600" b="1" baseline="-25000">
                <a:solidFill>
                  <a:srgbClr val="E60000"/>
                </a:solidFill>
              </a:rPr>
              <a:t>2</a:t>
            </a:r>
            <a:r>
              <a:rPr lang="en-US" sz="1600" b="1">
                <a:solidFill>
                  <a:srgbClr val="E60000"/>
                </a:solidFill>
              </a:rPr>
              <a:t>)</a:t>
            </a:r>
          </a:p>
          <a:p>
            <a:pPr marL="342900" indent="-342900">
              <a:spcBef>
                <a:spcPct val="20000"/>
              </a:spcBef>
            </a:pPr>
            <a:r>
              <a:rPr lang="en-US" sz="1200" b="1" i="1">
                <a:solidFill>
                  <a:schemeClr val="accent2"/>
                </a:solidFill>
              </a:rPr>
              <a:t>pc</a:t>
            </a:r>
            <a:r>
              <a:rPr lang="en-US" sz="1200" b="1" i="1" baseline="-25000">
                <a:solidFill>
                  <a:schemeClr val="accent2"/>
                </a:solidFill>
              </a:rPr>
              <a:t>6</a:t>
            </a:r>
            <a:r>
              <a:rPr lang="en-US" sz="1200" b="1">
                <a:solidFill>
                  <a:schemeClr val="accent2"/>
                </a:solidFill>
              </a:rPr>
              <a:t>: z</a:t>
            </a:r>
            <a:r>
              <a:rPr lang="en-US" sz="1200" b="1" baseline="-25000">
                <a:solidFill>
                  <a:schemeClr val="accent2"/>
                </a:solidFill>
              </a:rPr>
              <a:t>2</a:t>
            </a:r>
            <a:r>
              <a:rPr lang="en-US" sz="1200" b="1">
                <a:solidFill>
                  <a:schemeClr val="accent2"/>
                </a:solidFill>
              </a:rPr>
              <a:t> = z</a:t>
            </a:r>
            <a:r>
              <a:rPr lang="en-US" sz="1200" b="1" i="1" baseline="-25000">
                <a:solidFill>
                  <a:schemeClr val="accent2"/>
                </a:solidFill>
              </a:rPr>
              <a:t>1</a:t>
            </a:r>
            <a:r>
              <a:rPr lang="en-US" sz="1200" b="1">
                <a:solidFill>
                  <a:schemeClr val="accent2"/>
                </a:solidFill>
              </a:rPr>
              <a:t>+1</a:t>
            </a:r>
          </a:p>
          <a:p>
            <a:pPr marL="342900" indent="-342900">
              <a:spcBef>
                <a:spcPct val="20000"/>
              </a:spcBef>
            </a:pPr>
            <a:r>
              <a:rPr lang="en-US" sz="1200" b="1" i="1">
                <a:solidFill>
                  <a:schemeClr val="accent2"/>
                </a:solidFill>
              </a:rPr>
              <a:t>pc</a:t>
            </a:r>
            <a:r>
              <a:rPr lang="en-US" sz="1200" b="1" i="1" baseline="-25000">
                <a:solidFill>
                  <a:schemeClr val="accent2"/>
                </a:solidFill>
              </a:rPr>
              <a:t>7</a:t>
            </a:r>
            <a:r>
              <a:rPr lang="en-US" sz="1200" b="1">
                <a:solidFill>
                  <a:schemeClr val="accent2"/>
                </a:solidFill>
              </a:rPr>
              <a:t>: z</a:t>
            </a:r>
            <a:r>
              <a:rPr lang="en-US" sz="1200" b="1" baseline="-25000">
                <a:solidFill>
                  <a:schemeClr val="accent2"/>
                </a:solidFill>
              </a:rPr>
              <a:t>3</a:t>
            </a:r>
            <a:r>
              <a:rPr lang="en-US" sz="1200" b="1">
                <a:solidFill>
                  <a:schemeClr val="accent2"/>
                </a:solidFill>
              </a:rPr>
              <a:t> = 2*z</a:t>
            </a:r>
            <a:r>
              <a:rPr lang="en-US" sz="1200" b="1" baseline="-25000">
                <a:solidFill>
                  <a:schemeClr val="accent2"/>
                </a:solidFill>
              </a:rPr>
              <a:t>2</a:t>
            </a:r>
            <a:endParaRPr lang="en-US" sz="1200" b="1">
              <a:solidFill>
                <a:schemeClr val="accent2"/>
              </a:solidFill>
            </a:endParaRPr>
          </a:p>
          <a:p>
            <a:pPr marL="342900" indent="-342900">
              <a:spcBef>
                <a:spcPct val="20000"/>
              </a:spcBef>
            </a:pPr>
            <a:r>
              <a:rPr lang="en-US" sz="1200" b="1" i="1">
                <a:solidFill>
                  <a:schemeClr val="accent2"/>
                </a:solidFill>
              </a:rPr>
              <a:t>pc</a:t>
            </a:r>
            <a:r>
              <a:rPr lang="en-US" sz="1200" b="1" i="1" baseline="-25000">
                <a:solidFill>
                  <a:schemeClr val="accent2"/>
                </a:solidFill>
              </a:rPr>
              <a:t>8</a:t>
            </a:r>
            <a:r>
              <a:rPr lang="en-US" sz="1200" b="1">
                <a:solidFill>
                  <a:schemeClr val="accent2"/>
                </a:solidFill>
              </a:rPr>
              <a:t>: </a:t>
            </a:r>
            <a:r>
              <a:rPr lang="en-US" sz="1600" b="1">
                <a:solidFill>
                  <a:srgbClr val="E60000"/>
                </a:solidFill>
              </a:rPr>
              <a:t>return z</a:t>
            </a:r>
            <a:r>
              <a:rPr lang="en-US" sz="1600" b="1" baseline="-25000">
                <a:solidFill>
                  <a:srgbClr val="E60000"/>
                </a:solidFill>
              </a:rPr>
              <a:t>3</a:t>
            </a:r>
            <a:endParaRPr lang="en-US" sz="1600" b="1">
              <a:solidFill>
                <a:srgbClr val="E60000"/>
              </a:solidFill>
            </a:endParaRPr>
          </a:p>
          <a:p>
            <a:pPr marL="342900" indent="-342900">
              <a:spcBef>
                <a:spcPct val="20000"/>
              </a:spcBef>
            </a:pPr>
            <a:r>
              <a:rPr lang="en-US" sz="1200" b="1" i="1">
                <a:solidFill>
                  <a:schemeClr val="accent2"/>
                </a:solidFill>
              </a:rPr>
              <a:t>pc</a:t>
            </a:r>
            <a:r>
              <a:rPr lang="en-US" sz="1200" b="1" i="1" baseline="-25000">
                <a:solidFill>
                  <a:schemeClr val="accent2"/>
                </a:solidFill>
              </a:rPr>
              <a:t>9</a:t>
            </a:r>
            <a:r>
              <a:rPr lang="en-US" sz="1200" b="1">
                <a:solidFill>
                  <a:schemeClr val="accent2"/>
                </a:solidFill>
              </a:rPr>
              <a:t>: </a:t>
            </a:r>
            <a:r>
              <a:rPr lang="en-US" sz="1600" b="1">
                <a:solidFill>
                  <a:srgbClr val="FF6600"/>
                </a:solidFill>
              </a:rPr>
              <a:t>return y</a:t>
            </a:r>
            <a:r>
              <a:rPr lang="en-US" sz="1600" b="1" baseline="-25000">
                <a:solidFill>
                  <a:srgbClr val="FF6600"/>
                </a:solidFill>
              </a:rPr>
              <a:t>3</a:t>
            </a:r>
            <a:endParaRPr lang="en-US" sz="1600" b="1">
              <a:solidFill>
                <a:srgbClr val="FF6600"/>
              </a:solidFill>
            </a:endParaRPr>
          </a:p>
          <a:p>
            <a:pPr marL="342900" indent="-342900">
              <a:spcBef>
                <a:spcPct val="20000"/>
              </a:spcBef>
            </a:pPr>
            <a:r>
              <a:rPr lang="en-US" sz="1200" b="1" i="1">
                <a:solidFill>
                  <a:schemeClr val="accent2"/>
                </a:solidFill>
              </a:rPr>
              <a:t>pc</a:t>
            </a:r>
            <a:r>
              <a:rPr lang="en-US" sz="1200" b="1" i="1" baseline="-25000">
                <a:solidFill>
                  <a:schemeClr val="accent2"/>
                </a:solidFill>
              </a:rPr>
              <a:t>10</a:t>
            </a:r>
            <a:r>
              <a:rPr lang="en-US" sz="1200" b="1">
                <a:solidFill>
                  <a:schemeClr val="accent2"/>
                </a:solidFill>
              </a:rPr>
              <a:t>: x</a:t>
            </a:r>
            <a:r>
              <a:rPr lang="en-US" sz="1200" b="1" baseline="-25000">
                <a:solidFill>
                  <a:schemeClr val="accent2"/>
                </a:solidFill>
              </a:rPr>
              <a:t>4</a:t>
            </a:r>
            <a:r>
              <a:rPr lang="en-US" sz="1200" b="1">
                <a:solidFill>
                  <a:schemeClr val="accent2"/>
                </a:solidFill>
              </a:rPr>
              <a:t> = x</a:t>
            </a:r>
            <a:r>
              <a:rPr lang="en-US" sz="1200" b="1" baseline="-25000">
                <a:solidFill>
                  <a:schemeClr val="accent2"/>
                </a:solidFill>
              </a:rPr>
              <a:t>3</a:t>
            </a:r>
            <a:r>
              <a:rPr lang="en-US" sz="1200" b="1">
                <a:solidFill>
                  <a:schemeClr val="accent2"/>
                </a:solidFill>
              </a:rPr>
              <a:t>+1</a:t>
            </a:r>
          </a:p>
          <a:p>
            <a:pPr marL="342900" indent="-342900">
              <a:spcBef>
                <a:spcPct val="20000"/>
              </a:spcBef>
            </a:pPr>
            <a:r>
              <a:rPr lang="en-US" sz="1200" b="1" i="1">
                <a:solidFill>
                  <a:schemeClr val="accent2"/>
                </a:solidFill>
              </a:rPr>
              <a:t>pc</a:t>
            </a:r>
            <a:r>
              <a:rPr lang="en-US" sz="1200" b="1" i="1" baseline="-25000">
                <a:solidFill>
                  <a:schemeClr val="accent2"/>
                </a:solidFill>
              </a:rPr>
              <a:t>11</a:t>
            </a:r>
            <a:r>
              <a:rPr lang="en-US" sz="1200" b="1">
                <a:solidFill>
                  <a:schemeClr val="accent2"/>
                </a:solidFill>
              </a:rPr>
              <a:t>: </a:t>
            </a:r>
            <a:r>
              <a:rPr lang="en-US" sz="1600" b="1">
                <a:solidFill>
                  <a:srgbClr val="80AE00"/>
                </a:solidFill>
              </a:rPr>
              <a:t>x</a:t>
            </a:r>
            <a:r>
              <a:rPr lang="en-US" sz="1600" b="1" baseline="-25000">
                <a:solidFill>
                  <a:srgbClr val="80AE00"/>
                </a:solidFill>
              </a:rPr>
              <a:t>5</a:t>
            </a:r>
            <a:r>
              <a:rPr lang="en-US" sz="1600" b="1">
                <a:solidFill>
                  <a:srgbClr val="80AE00"/>
                </a:solidFill>
              </a:rPr>
              <a:t> = f</a:t>
            </a:r>
            <a:r>
              <a:rPr lang="en-US" sz="1600" b="1" baseline="-25000">
                <a:solidFill>
                  <a:srgbClr val="80AE00"/>
                </a:solidFill>
              </a:rPr>
              <a:t>3</a:t>
            </a:r>
            <a:r>
              <a:rPr lang="en-US" sz="1600" b="1">
                <a:solidFill>
                  <a:srgbClr val="80AE00"/>
                </a:solidFill>
              </a:rPr>
              <a:t>(x</a:t>
            </a:r>
            <a:r>
              <a:rPr lang="en-US" sz="1600" b="1" baseline="-25000">
                <a:solidFill>
                  <a:srgbClr val="80AE00"/>
                </a:solidFill>
              </a:rPr>
              <a:t>4</a:t>
            </a:r>
            <a:r>
              <a:rPr lang="en-US" sz="1600" b="1">
                <a:solidFill>
                  <a:srgbClr val="80AE00"/>
                </a:solidFill>
              </a:rPr>
              <a:t>)</a:t>
            </a:r>
          </a:p>
          <a:p>
            <a:pPr marL="342900" indent="-342900">
              <a:spcBef>
                <a:spcPct val="20000"/>
              </a:spcBef>
            </a:pPr>
            <a:r>
              <a:rPr lang="en-US" sz="1200" b="1" i="1">
                <a:solidFill>
                  <a:schemeClr val="accent2"/>
                </a:solidFill>
              </a:rPr>
              <a:t>pc</a:t>
            </a:r>
            <a:r>
              <a:rPr lang="en-US" sz="1200" b="1" i="1" baseline="-25000">
                <a:solidFill>
                  <a:schemeClr val="accent2"/>
                </a:solidFill>
              </a:rPr>
              <a:t>12</a:t>
            </a:r>
            <a:r>
              <a:rPr lang="en-US" sz="1200" b="1">
                <a:solidFill>
                  <a:schemeClr val="accent2"/>
                </a:solidFill>
              </a:rPr>
              <a:t>: assume(w</a:t>
            </a:r>
            <a:r>
              <a:rPr lang="en-US" sz="1200" b="1" baseline="-25000">
                <a:solidFill>
                  <a:schemeClr val="accent2"/>
                </a:solidFill>
              </a:rPr>
              <a:t>1</a:t>
            </a:r>
            <a:r>
              <a:rPr lang="en-US" sz="1200" b="1">
                <a:solidFill>
                  <a:schemeClr val="accent2"/>
                </a:solidFill>
              </a:rPr>
              <a:t>&lt;5)</a:t>
            </a:r>
          </a:p>
          <a:p>
            <a:pPr marL="342900" indent="-342900">
              <a:spcBef>
                <a:spcPct val="20000"/>
              </a:spcBef>
            </a:pPr>
            <a:r>
              <a:rPr lang="en-US" sz="1200" b="1" i="1">
                <a:solidFill>
                  <a:schemeClr val="accent2"/>
                </a:solidFill>
              </a:rPr>
              <a:t>pc</a:t>
            </a:r>
            <a:r>
              <a:rPr lang="en-US" sz="1200" b="1" i="1" baseline="-25000">
                <a:solidFill>
                  <a:schemeClr val="accent2"/>
                </a:solidFill>
              </a:rPr>
              <a:t>13</a:t>
            </a:r>
            <a:r>
              <a:rPr lang="en-US" sz="1200" b="1">
                <a:solidFill>
                  <a:schemeClr val="accent2"/>
                </a:solidFill>
              </a:rPr>
              <a:t>: </a:t>
            </a:r>
            <a:r>
              <a:rPr lang="en-US" sz="1600" b="1">
                <a:solidFill>
                  <a:srgbClr val="80AE00"/>
                </a:solidFill>
              </a:rPr>
              <a:t>return w</a:t>
            </a:r>
            <a:r>
              <a:rPr lang="en-US" sz="1600" b="1" baseline="-25000">
                <a:solidFill>
                  <a:srgbClr val="80AE00"/>
                </a:solidFill>
              </a:rPr>
              <a:t>1</a:t>
            </a:r>
          </a:p>
          <a:p>
            <a:pPr marL="342900" indent="-342900">
              <a:spcBef>
                <a:spcPct val="20000"/>
              </a:spcBef>
            </a:pPr>
            <a:r>
              <a:rPr lang="en-US" sz="1200" b="1" i="1">
                <a:solidFill>
                  <a:schemeClr val="accent2"/>
                </a:solidFill>
              </a:rPr>
              <a:t>pc</a:t>
            </a:r>
            <a:r>
              <a:rPr lang="en-US" sz="1200" b="1" i="1" baseline="-25000">
                <a:solidFill>
                  <a:schemeClr val="accent2"/>
                </a:solidFill>
              </a:rPr>
              <a:t>14</a:t>
            </a:r>
            <a:r>
              <a:rPr lang="en-US" sz="1200" b="1">
                <a:solidFill>
                  <a:schemeClr val="accent2"/>
                </a:solidFill>
              </a:rPr>
              <a:t>: assume x</a:t>
            </a:r>
            <a:r>
              <a:rPr lang="en-US" sz="1200" b="1" baseline="-25000">
                <a:solidFill>
                  <a:schemeClr val="accent2"/>
                </a:solidFill>
              </a:rPr>
              <a:t>4</a:t>
            </a:r>
            <a:r>
              <a:rPr lang="en-US" sz="1200" b="1">
                <a:solidFill>
                  <a:schemeClr val="accent2"/>
                </a:solidFill>
              </a:rPr>
              <a:t>&gt;5</a:t>
            </a:r>
          </a:p>
          <a:p>
            <a:pPr marL="342900" indent="-342900">
              <a:spcBef>
                <a:spcPct val="20000"/>
              </a:spcBef>
            </a:pPr>
            <a:r>
              <a:rPr lang="en-US" sz="1200" b="1" i="1">
                <a:solidFill>
                  <a:schemeClr val="accent2"/>
                </a:solidFill>
              </a:rPr>
              <a:t>pc</a:t>
            </a:r>
            <a:r>
              <a:rPr lang="en-US" sz="1200" b="1" i="1" baseline="-25000">
                <a:solidFill>
                  <a:schemeClr val="accent2"/>
                </a:solidFill>
              </a:rPr>
              <a:t>15</a:t>
            </a:r>
            <a:r>
              <a:rPr lang="en-US" sz="1200" b="1">
                <a:solidFill>
                  <a:schemeClr val="accent2"/>
                </a:solidFill>
              </a:rPr>
              <a:t>: assume(x</a:t>
            </a:r>
            <a:r>
              <a:rPr lang="en-US" sz="1200" b="1" baseline="-25000">
                <a:solidFill>
                  <a:schemeClr val="accent2"/>
                </a:solidFill>
              </a:rPr>
              <a:t>1</a:t>
            </a:r>
            <a:r>
              <a:rPr lang="en-US" sz="1200" b="1">
                <a:solidFill>
                  <a:schemeClr val="accent2"/>
                </a:solidFill>
              </a:rPr>
              <a:t>=x</a:t>
            </a:r>
            <a:r>
              <a:rPr lang="en-US" sz="1200" b="1" baseline="-25000">
                <a:solidFill>
                  <a:schemeClr val="accent2"/>
                </a:solidFill>
              </a:rPr>
              <a:t>3</a:t>
            </a:r>
            <a:r>
              <a:rPr lang="en-US" sz="1200" b="1">
                <a:solidFill>
                  <a:schemeClr val="accent2"/>
                </a:solidFill>
              </a:rPr>
              <a:t>+2)</a:t>
            </a:r>
          </a:p>
        </p:txBody>
      </p:sp>
      <p:sp>
        <p:nvSpPr>
          <p:cNvPr id="260105" name="Freeform 9"/>
          <p:cNvSpPr>
            <a:spLocks/>
          </p:cNvSpPr>
          <p:nvPr/>
        </p:nvSpPr>
        <p:spPr bwMode="auto">
          <a:xfrm>
            <a:off x="1146175" y="2287588"/>
            <a:ext cx="817563" cy="3662362"/>
          </a:xfrm>
          <a:custGeom>
            <a:avLst/>
            <a:gdLst>
              <a:gd name="T0" fmla="*/ 2147483647 w 454"/>
              <a:gd name="T1" fmla="*/ 0 h 1974"/>
              <a:gd name="T2" fmla="*/ 2147483647 w 454"/>
              <a:gd name="T3" fmla="*/ 2147483647 h 1974"/>
              <a:gd name="T4" fmla="*/ 2147483647 w 454"/>
              <a:gd name="T5" fmla="*/ 2147483647 h 1974"/>
              <a:gd name="T6" fmla="*/ 2147483647 w 454"/>
              <a:gd name="T7" fmla="*/ 2147483647 h 1974"/>
              <a:gd name="T8" fmla="*/ 2147483647 w 454"/>
              <a:gd name="T9" fmla="*/ 2147483647 h 1974"/>
              <a:gd name="T10" fmla="*/ 2147483647 w 454"/>
              <a:gd name="T11" fmla="*/ 2147483647 h 1974"/>
              <a:gd name="T12" fmla="*/ 2147483647 w 454"/>
              <a:gd name="T13" fmla="*/ 2147483647 h 1974"/>
              <a:gd name="T14" fmla="*/ 2147483647 w 454"/>
              <a:gd name="T15" fmla="*/ 2147483647 h 1974"/>
              <a:gd name="T16" fmla="*/ 2147483647 w 454"/>
              <a:gd name="T17" fmla="*/ 2147483647 h 1974"/>
              <a:gd name="T18" fmla="*/ 2147483647 w 454"/>
              <a:gd name="T19" fmla="*/ 2147483647 h 1974"/>
              <a:gd name="T20" fmla="*/ 2147483647 w 454"/>
              <a:gd name="T21" fmla="*/ 2147483647 h 1974"/>
              <a:gd name="T22" fmla="*/ 2147483647 w 454"/>
              <a:gd name="T23" fmla="*/ 2147483647 h 1974"/>
              <a:gd name="T24" fmla="*/ 0 w 454"/>
              <a:gd name="T25" fmla="*/ 2147483647 h 1974"/>
              <a:gd name="T26" fmla="*/ 0 w 454"/>
              <a:gd name="T27" fmla="*/ 2147483647 h 19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4"/>
              <a:gd name="T43" fmla="*/ 0 h 1974"/>
              <a:gd name="T44" fmla="*/ 454 w 454"/>
              <a:gd name="T45" fmla="*/ 1974 h 19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4" h="1974">
                <a:moveTo>
                  <a:pt x="23" y="0"/>
                </a:moveTo>
                <a:lnTo>
                  <a:pt x="23" y="220"/>
                </a:lnTo>
                <a:lnTo>
                  <a:pt x="250" y="220"/>
                </a:lnTo>
                <a:lnTo>
                  <a:pt x="250" y="419"/>
                </a:lnTo>
                <a:lnTo>
                  <a:pt x="454" y="419"/>
                </a:lnTo>
                <a:lnTo>
                  <a:pt x="450" y="932"/>
                </a:lnTo>
                <a:lnTo>
                  <a:pt x="250" y="932"/>
                </a:lnTo>
                <a:lnTo>
                  <a:pt x="244" y="1163"/>
                </a:lnTo>
                <a:lnTo>
                  <a:pt x="1" y="1163"/>
                </a:lnTo>
                <a:lnTo>
                  <a:pt x="1" y="1348"/>
                </a:lnTo>
                <a:lnTo>
                  <a:pt x="238" y="1348"/>
                </a:lnTo>
                <a:lnTo>
                  <a:pt x="238" y="1716"/>
                </a:lnTo>
                <a:lnTo>
                  <a:pt x="0" y="1715"/>
                </a:lnTo>
                <a:lnTo>
                  <a:pt x="0" y="1974"/>
                </a:lnTo>
              </a:path>
            </a:pathLst>
          </a:custGeom>
          <a:noFill/>
          <a:ln w="25400">
            <a:solidFill>
              <a:schemeClr val="accent2"/>
            </a:solidFill>
            <a:round/>
            <a:headEnd/>
            <a:tailEnd/>
          </a:ln>
        </p:spPr>
        <p:txBody>
          <a:bodyPr/>
          <a:lstStyle/>
          <a:p>
            <a:endParaRPr lang="en-US"/>
          </a:p>
        </p:txBody>
      </p:sp>
      <p:sp>
        <p:nvSpPr>
          <p:cNvPr id="55306" name="Rectangle 10"/>
          <p:cNvSpPr>
            <a:spLocks noChangeArrowheads="1"/>
          </p:cNvSpPr>
          <p:nvPr/>
        </p:nvSpPr>
        <p:spPr bwMode="auto">
          <a:xfrm>
            <a:off x="1866900" y="1835150"/>
            <a:ext cx="941388" cy="396875"/>
          </a:xfrm>
          <a:prstGeom prst="rect">
            <a:avLst/>
          </a:prstGeom>
          <a:noFill/>
          <a:ln w="9525">
            <a:noFill/>
            <a:miter lim="800000"/>
            <a:headEnd/>
            <a:tailEnd/>
          </a:ln>
        </p:spPr>
        <p:txBody>
          <a:bodyPr wrap="none">
            <a:spAutoFit/>
          </a:bodyPr>
          <a:lstStyle/>
          <a:p>
            <a:r>
              <a:rPr kumimoji="1" lang="en-US" sz="2000" b="1">
                <a:latin typeface="Lucida Sans Unicode" pitchFamily="34" charset="0"/>
                <a:sym typeface="Wingdings" pitchFamily="2" charset="2"/>
              </a:rPr>
              <a:t>Trace </a:t>
            </a:r>
          </a:p>
        </p:txBody>
      </p:sp>
      <p:sp>
        <p:nvSpPr>
          <p:cNvPr id="260107" name="Rectangle 11"/>
          <p:cNvSpPr>
            <a:spLocks noChangeArrowheads="1"/>
          </p:cNvSpPr>
          <p:nvPr/>
        </p:nvSpPr>
        <p:spPr bwMode="auto">
          <a:xfrm>
            <a:off x="2239963" y="3449638"/>
            <a:ext cx="273050" cy="457200"/>
          </a:xfrm>
          <a:prstGeom prst="rect">
            <a:avLst/>
          </a:prstGeom>
          <a:noFill/>
          <a:ln w="9525">
            <a:noFill/>
            <a:miter lim="800000"/>
            <a:headEnd/>
            <a:tailEnd/>
          </a:ln>
        </p:spPr>
        <p:txBody>
          <a:bodyPr wrap="none">
            <a:spAutoFit/>
          </a:bodyPr>
          <a:lstStyle/>
          <a:p>
            <a:r>
              <a:rPr lang="en-US" sz="2400" b="1">
                <a:solidFill>
                  <a:schemeClr val="accent2"/>
                </a:solidFill>
                <a:latin typeface="Lucida Sans Unicode" pitchFamily="34" charset="0"/>
              </a:rPr>
              <a:t>i</a:t>
            </a:r>
          </a:p>
        </p:txBody>
      </p:sp>
      <p:sp>
        <p:nvSpPr>
          <p:cNvPr id="260108" name="Freeform 12"/>
          <p:cNvSpPr>
            <a:spLocks/>
          </p:cNvSpPr>
          <p:nvPr/>
        </p:nvSpPr>
        <p:spPr bwMode="auto">
          <a:xfrm rot="5400000" flipV="1">
            <a:off x="2102644" y="3455194"/>
            <a:ext cx="46038" cy="323850"/>
          </a:xfrm>
          <a:custGeom>
            <a:avLst/>
            <a:gdLst>
              <a:gd name="T0" fmla="*/ 0 w 1"/>
              <a:gd name="T1" fmla="*/ 2147483647 h 459"/>
              <a:gd name="T2" fmla="*/ 0 w 1"/>
              <a:gd name="T3" fmla="*/ 0 h 459"/>
              <a:gd name="T4" fmla="*/ 0 60000 65536"/>
              <a:gd name="T5" fmla="*/ 0 60000 65536"/>
              <a:gd name="T6" fmla="*/ 0 w 1"/>
              <a:gd name="T7" fmla="*/ 0 h 459"/>
              <a:gd name="T8" fmla="*/ 1 w 1"/>
              <a:gd name="T9" fmla="*/ 459 h 459"/>
            </a:gdLst>
            <a:ahLst/>
            <a:cxnLst>
              <a:cxn ang="T4">
                <a:pos x="T0" y="T1"/>
              </a:cxn>
              <a:cxn ang="T5">
                <a:pos x="T2" y="T3"/>
              </a:cxn>
            </a:cxnLst>
            <a:rect l="T6" t="T7" r="T8" b="T9"/>
            <a:pathLst>
              <a:path w="1" h="459">
                <a:moveTo>
                  <a:pt x="0" y="459"/>
                </a:moveTo>
                <a:lnTo>
                  <a:pt x="0" y="0"/>
                </a:lnTo>
              </a:path>
            </a:pathLst>
          </a:custGeom>
          <a:noFill/>
          <a:ln w="19050" cap="flat">
            <a:solidFill>
              <a:schemeClr val="accent2"/>
            </a:solidFill>
            <a:prstDash val="dash"/>
            <a:round/>
            <a:headEnd/>
            <a:tailEnd type="stealth" w="lg" len="lg"/>
          </a:ln>
        </p:spPr>
        <p:txBody>
          <a:bodyPr/>
          <a:lstStyle/>
          <a:p>
            <a:endParaRPr lang="en-US"/>
          </a:p>
        </p:txBody>
      </p:sp>
      <p:sp>
        <p:nvSpPr>
          <p:cNvPr id="260111" name="Rectangle 15"/>
          <p:cNvSpPr>
            <a:spLocks noChangeArrowheads="1"/>
          </p:cNvSpPr>
          <p:nvPr/>
        </p:nvSpPr>
        <p:spPr bwMode="auto">
          <a:xfrm>
            <a:off x="5403850" y="2871788"/>
            <a:ext cx="2771775" cy="850900"/>
          </a:xfrm>
          <a:prstGeom prst="rect">
            <a:avLst/>
          </a:prstGeom>
          <a:noFill/>
          <a:ln w="28575" algn="ctr">
            <a:solidFill>
              <a:schemeClr val="accent2"/>
            </a:solidFill>
            <a:miter lim="800000"/>
            <a:headEnd/>
            <a:tailEnd/>
          </a:ln>
        </p:spPr>
        <p:txBody>
          <a:bodyPr>
            <a:spAutoFit/>
          </a:bodyPr>
          <a:lstStyle/>
          <a:p>
            <a:pPr marL="457200" indent="-457200"/>
            <a:r>
              <a:rPr lang="en-US" sz="2400">
                <a:solidFill>
                  <a:schemeClr val="accent2"/>
                </a:solidFill>
                <a:latin typeface="Lucida Sans Unicode" pitchFamily="34" charset="0"/>
              </a:rPr>
              <a:t>Find predicate </a:t>
            </a:r>
          </a:p>
          <a:p>
            <a:pPr marL="457200" indent="-457200"/>
            <a:r>
              <a:rPr lang="en-US" sz="2400">
                <a:solidFill>
                  <a:schemeClr val="accent2"/>
                </a:solidFill>
                <a:latin typeface="Lucida Sans Unicode" pitchFamily="34" charset="0"/>
              </a:rPr>
              <a:t>needed at point i</a:t>
            </a:r>
            <a:endParaRPr lang="en-US" sz="1400" b="1" i="1">
              <a:solidFill>
                <a:srgbClr val="CC00CC"/>
              </a:solidFill>
              <a:latin typeface="Lucida Sans Unicode" pitchFamily="3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0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2000"/>
                                        <p:tgtEl>
                                          <p:spTgt spid="260104"/>
                                        </p:tgtEl>
                                      </p:cBhvr>
                                    </p:animEffect>
                                    <p:set>
                                      <p:cBhvr>
                                        <p:cTn id="11" dur="1" fill="hold">
                                          <p:stCondLst>
                                            <p:cond delay="1999"/>
                                          </p:stCondLst>
                                        </p:cTn>
                                        <p:tgtEl>
                                          <p:spTgt spid="260104"/>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260103"/>
                                        </p:tgtEl>
                                        <p:attrNameLst>
                                          <p:attrName>style.visibility</p:attrName>
                                        </p:attrNameLst>
                                      </p:cBhvr>
                                      <p:to>
                                        <p:strVal val="visible"/>
                                      </p:to>
                                    </p:set>
                                    <p:animEffect transition="in" filter="fade">
                                      <p:cBhvr>
                                        <p:cTn id="14" dur="500"/>
                                        <p:tgtEl>
                                          <p:spTgt spid="26010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3000"/>
                                        <p:tgtEl>
                                          <p:spTgt spid="260103"/>
                                        </p:tgtEl>
                                      </p:cBhvr>
                                    </p:animEffect>
                                    <p:set>
                                      <p:cBhvr>
                                        <p:cTn id="19" dur="1" fill="hold">
                                          <p:stCondLst>
                                            <p:cond delay="2999"/>
                                          </p:stCondLst>
                                        </p:cTn>
                                        <p:tgtEl>
                                          <p:spTgt spid="260103"/>
                                        </p:tgtEl>
                                        <p:attrNameLst>
                                          <p:attrName>style.visibility</p:attrName>
                                        </p:attrNameLst>
                                      </p:cBhvr>
                                      <p:to>
                                        <p:strVal val="hidden"/>
                                      </p:to>
                                    </p:set>
                                  </p:childTnLst>
                                </p:cTn>
                              </p:par>
                              <p:par>
                                <p:cTn id="20" presetID="10" presetClass="entr" presetSubtype="0" fill="hold" grpId="0" nodeType="withEffect">
                                  <p:stCondLst>
                                    <p:cond delay="0"/>
                                  </p:stCondLst>
                                  <p:childTnLst>
                                    <p:set>
                                      <p:cBhvr>
                                        <p:cTn id="21" dur="1" fill="hold">
                                          <p:stCondLst>
                                            <p:cond delay="0"/>
                                          </p:stCondLst>
                                        </p:cTn>
                                        <p:tgtEl>
                                          <p:spTgt spid="260105"/>
                                        </p:tgtEl>
                                        <p:attrNameLst>
                                          <p:attrName>style.visibility</p:attrName>
                                        </p:attrNameLst>
                                      </p:cBhvr>
                                      <p:to>
                                        <p:strVal val="visible"/>
                                      </p:to>
                                    </p:set>
                                    <p:animEffect transition="in" filter="fade">
                                      <p:cBhvr>
                                        <p:cTn id="22" dur="500"/>
                                        <p:tgtEl>
                                          <p:spTgt spid="26010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0099"/>
                                        </p:tgtEl>
                                        <p:attrNameLst>
                                          <p:attrName>style.visibility</p:attrName>
                                        </p:attrNameLst>
                                      </p:cBhvr>
                                      <p:to>
                                        <p:strVal val="visible"/>
                                      </p:to>
                                    </p:set>
                                    <p:animEffect transition="in" filter="fade">
                                      <p:cBhvr>
                                        <p:cTn id="27" dur="500"/>
                                        <p:tgtEl>
                                          <p:spTgt spid="26009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60100"/>
                                        </p:tgtEl>
                                        <p:attrNameLst>
                                          <p:attrName>style.visibility</p:attrName>
                                        </p:attrNameLst>
                                      </p:cBhvr>
                                      <p:to>
                                        <p:strVal val="visible"/>
                                      </p:to>
                                    </p:set>
                                    <p:animEffect transition="in" filter="fade">
                                      <p:cBhvr>
                                        <p:cTn id="30" dur="500"/>
                                        <p:tgtEl>
                                          <p:spTgt spid="260100"/>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010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010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010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0107"/>
                                        </p:tgtEl>
                                        <p:attrNameLst>
                                          <p:attrName>style.visibility</p:attrName>
                                        </p:attrNameLst>
                                      </p:cBhvr>
                                      <p:to>
                                        <p:strVal val="visible"/>
                                      </p:to>
                                    </p:set>
                                  </p:childTnLst>
                                </p:cTn>
                              </p:par>
                            </p:childTnLst>
                          </p:cTn>
                        </p:par>
                        <p:par>
                          <p:cTn id="41" fill="hold">
                            <p:stCondLst>
                              <p:cond delay="0"/>
                            </p:stCondLst>
                            <p:childTnLst>
                              <p:par>
                                <p:cTn id="42" presetID="10" presetClass="entr" presetSubtype="0" fill="hold" grpId="0" nodeType="afterEffect">
                                  <p:stCondLst>
                                    <p:cond delay="0"/>
                                  </p:stCondLst>
                                  <p:childTnLst>
                                    <p:set>
                                      <p:cBhvr>
                                        <p:cTn id="43" dur="1" fill="hold">
                                          <p:stCondLst>
                                            <p:cond delay="0"/>
                                          </p:stCondLst>
                                        </p:cTn>
                                        <p:tgtEl>
                                          <p:spTgt spid="260111"/>
                                        </p:tgtEl>
                                        <p:attrNameLst>
                                          <p:attrName>style.visibility</p:attrName>
                                        </p:attrNameLst>
                                      </p:cBhvr>
                                      <p:to>
                                        <p:strVal val="visible"/>
                                      </p:to>
                                    </p:set>
                                    <p:animEffect transition="in" filter="fade">
                                      <p:cBhvr>
                                        <p:cTn id="44" dur="1000"/>
                                        <p:tgtEl>
                                          <p:spTgt spid="260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9" grpId="0" animBg="1"/>
      <p:bldP spid="260100" grpId="0"/>
      <p:bldP spid="260101" grpId="0"/>
      <p:bldP spid="260102" grpId="0" animBg="1"/>
      <p:bldP spid="260103" grpId="0" animBg="1"/>
      <p:bldP spid="260103" grpId="1" animBg="1"/>
      <p:bldP spid="260104" grpId="0" animBg="1"/>
      <p:bldP spid="260104" grpId="1" animBg="1"/>
      <p:bldP spid="260105" grpId="0" animBg="1"/>
      <p:bldP spid="260107" grpId="0"/>
      <p:bldP spid="260108" grpId="0" animBg="1"/>
      <p:bldP spid="260111"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Interprocedural Analysis</a:t>
            </a:r>
          </a:p>
        </p:txBody>
      </p:sp>
      <p:sp>
        <p:nvSpPr>
          <p:cNvPr id="56323" name="Freeform 3"/>
          <p:cNvSpPr>
            <a:spLocks/>
          </p:cNvSpPr>
          <p:nvPr/>
        </p:nvSpPr>
        <p:spPr bwMode="auto">
          <a:xfrm>
            <a:off x="4030663" y="2347913"/>
            <a:ext cx="720725" cy="3133725"/>
          </a:xfrm>
          <a:custGeom>
            <a:avLst/>
            <a:gdLst>
              <a:gd name="T0" fmla="*/ 2147483647 w 454"/>
              <a:gd name="T1" fmla="*/ 0 h 1974"/>
              <a:gd name="T2" fmla="*/ 2147483647 w 454"/>
              <a:gd name="T3" fmla="*/ 2147483647 h 1974"/>
              <a:gd name="T4" fmla="*/ 2147483647 w 454"/>
              <a:gd name="T5" fmla="*/ 2147483647 h 1974"/>
              <a:gd name="T6" fmla="*/ 2147483647 w 454"/>
              <a:gd name="T7" fmla="*/ 2147483647 h 1974"/>
              <a:gd name="T8" fmla="*/ 2147483647 w 454"/>
              <a:gd name="T9" fmla="*/ 2147483647 h 1974"/>
              <a:gd name="T10" fmla="*/ 2147483647 w 454"/>
              <a:gd name="T11" fmla="*/ 2147483647 h 1974"/>
              <a:gd name="T12" fmla="*/ 2147483647 w 454"/>
              <a:gd name="T13" fmla="*/ 2147483647 h 1974"/>
              <a:gd name="T14" fmla="*/ 2147483647 w 454"/>
              <a:gd name="T15" fmla="*/ 2147483647 h 1974"/>
              <a:gd name="T16" fmla="*/ 2147483647 w 454"/>
              <a:gd name="T17" fmla="*/ 2147483647 h 1974"/>
              <a:gd name="T18" fmla="*/ 2147483647 w 454"/>
              <a:gd name="T19" fmla="*/ 2147483647 h 1974"/>
              <a:gd name="T20" fmla="*/ 2147483647 w 454"/>
              <a:gd name="T21" fmla="*/ 2147483647 h 1974"/>
              <a:gd name="T22" fmla="*/ 2147483647 w 454"/>
              <a:gd name="T23" fmla="*/ 2147483647 h 1974"/>
              <a:gd name="T24" fmla="*/ 0 w 454"/>
              <a:gd name="T25" fmla="*/ 2147483647 h 1974"/>
              <a:gd name="T26" fmla="*/ 0 w 454"/>
              <a:gd name="T27" fmla="*/ 2147483647 h 19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4"/>
              <a:gd name="T43" fmla="*/ 0 h 1974"/>
              <a:gd name="T44" fmla="*/ 454 w 454"/>
              <a:gd name="T45" fmla="*/ 1974 h 19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4" h="1974">
                <a:moveTo>
                  <a:pt x="23" y="0"/>
                </a:moveTo>
                <a:lnTo>
                  <a:pt x="23" y="220"/>
                </a:lnTo>
                <a:lnTo>
                  <a:pt x="250" y="220"/>
                </a:lnTo>
                <a:lnTo>
                  <a:pt x="250" y="419"/>
                </a:lnTo>
                <a:lnTo>
                  <a:pt x="454" y="419"/>
                </a:lnTo>
                <a:lnTo>
                  <a:pt x="450" y="932"/>
                </a:lnTo>
                <a:lnTo>
                  <a:pt x="250" y="932"/>
                </a:lnTo>
                <a:lnTo>
                  <a:pt x="244" y="1163"/>
                </a:lnTo>
                <a:lnTo>
                  <a:pt x="1" y="1163"/>
                </a:lnTo>
                <a:lnTo>
                  <a:pt x="1" y="1348"/>
                </a:lnTo>
                <a:lnTo>
                  <a:pt x="238" y="1348"/>
                </a:lnTo>
                <a:lnTo>
                  <a:pt x="238" y="1716"/>
                </a:lnTo>
                <a:lnTo>
                  <a:pt x="0" y="1715"/>
                </a:lnTo>
                <a:lnTo>
                  <a:pt x="0" y="1974"/>
                </a:lnTo>
              </a:path>
            </a:pathLst>
          </a:custGeom>
          <a:noFill/>
          <a:ln w="25400">
            <a:solidFill>
              <a:srgbClr val="80AE00"/>
            </a:solidFill>
            <a:round/>
            <a:headEnd/>
            <a:tailEnd/>
          </a:ln>
        </p:spPr>
        <p:txBody>
          <a:bodyPr/>
          <a:lstStyle/>
          <a:p>
            <a:endParaRPr lang="en-US"/>
          </a:p>
        </p:txBody>
      </p:sp>
      <p:sp>
        <p:nvSpPr>
          <p:cNvPr id="56324" name="Rectangle 4"/>
          <p:cNvSpPr>
            <a:spLocks noChangeArrowheads="1"/>
          </p:cNvSpPr>
          <p:nvPr/>
        </p:nvSpPr>
        <p:spPr bwMode="auto">
          <a:xfrm>
            <a:off x="3571875" y="1835150"/>
            <a:ext cx="1944688" cy="396875"/>
          </a:xfrm>
          <a:prstGeom prst="rect">
            <a:avLst/>
          </a:prstGeom>
          <a:noFill/>
          <a:ln w="9525">
            <a:noFill/>
            <a:miter lim="800000"/>
            <a:headEnd/>
            <a:tailEnd/>
          </a:ln>
        </p:spPr>
        <p:txBody>
          <a:bodyPr wrap="none">
            <a:spAutoFit/>
          </a:bodyPr>
          <a:lstStyle/>
          <a:p>
            <a:r>
              <a:rPr kumimoji="1" lang="en-US" sz="2000" b="1">
                <a:latin typeface="Lucida Sans Unicode" pitchFamily="34" charset="0"/>
                <a:sym typeface="Wingdings" pitchFamily="2" charset="2"/>
              </a:rPr>
              <a:t>Trace Formula</a:t>
            </a:r>
          </a:p>
        </p:txBody>
      </p:sp>
      <p:sp>
        <p:nvSpPr>
          <p:cNvPr id="56325" name="Rectangle 5"/>
          <p:cNvSpPr>
            <a:spLocks noChangeArrowheads="1"/>
          </p:cNvSpPr>
          <p:nvPr/>
        </p:nvSpPr>
        <p:spPr bwMode="auto">
          <a:xfrm>
            <a:off x="5040313" y="3449638"/>
            <a:ext cx="273050" cy="457200"/>
          </a:xfrm>
          <a:prstGeom prst="rect">
            <a:avLst/>
          </a:prstGeom>
          <a:noFill/>
          <a:ln w="9525">
            <a:noFill/>
            <a:miter lim="800000"/>
            <a:headEnd/>
            <a:tailEnd/>
          </a:ln>
        </p:spPr>
        <p:txBody>
          <a:bodyPr wrap="none">
            <a:spAutoFit/>
          </a:bodyPr>
          <a:lstStyle/>
          <a:p>
            <a:r>
              <a:rPr lang="en-US" sz="2400" b="1">
                <a:solidFill>
                  <a:schemeClr val="accent2"/>
                </a:solidFill>
                <a:latin typeface="Lucida Sans Unicode" pitchFamily="34" charset="0"/>
              </a:rPr>
              <a:t>i</a:t>
            </a:r>
          </a:p>
        </p:txBody>
      </p:sp>
      <p:sp>
        <p:nvSpPr>
          <p:cNvPr id="56326" name="Freeform 6"/>
          <p:cNvSpPr>
            <a:spLocks/>
          </p:cNvSpPr>
          <p:nvPr/>
        </p:nvSpPr>
        <p:spPr bwMode="auto">
          <a:xfrm rot="5400000" flipV="1">
            <a:off x="4902994" y="3455194"/>
            <a:ext cx="46038" cy="323850"/>
          </a:xfrm>
          <a:custGeom>
            <a:avLst/>
            <a:gdLst>
              <a:gd name="T0" fmla="*/ 0 w 1"/>
              <a:gd name="T1" fmla="*/ 2147483647 h 459"/>
              <a:gd name="T2" fmla="*/ 0 w 1"/>
              <a:gd name="T3" fmla="*/ 0 h 459"/>
              <a:gd name="T4" fmla="*/ 0 60000 65536"/>
              <a:gd name="T5" fmla="*/ 0 60000 65536"/>
              <a:gd name="T6" fmla="*/ 0 w 1"/>
              <a:gd name="T7" fmla="*/ 0 h 459"/>
              <a:gd name="T8" fmla="*/ 1 w 1"/>
              <a:gd name="T9" fmla="*/ 459 h 459"/>
            </a:gdLst>
            <a:ahLst/>
            <a:cxnLst>
              <a:cxn ang="T4">
                <a:pos x="T0" y="T1"/>
              </a:cxn>
              <a:cxn ang="T5">
                <a:pos x="T2" y="T3"/>
              </a:cxn>
            </a:cxnLst>
            <a:rect l="T6" t="T7" r="T8" b="T9"/>
            <a:pathLst>
              <a:path w="1" h="459">
                <a:moveTo>
                  <a:pt x="0" y="459"/>
                </a:moveTo>
                <a:lnTo>
                  <a:pt x="0" y="0"/>
                </a:lnTo>
              </a:path>
            </a:pathLst>
          </a:custGeom>
          <a:noFill/>
          <a:ln w="19050" cap="flat">
            <a:solidFill>
              <a:schemeClr val="accent2"/>
            </a:solidFill>
            <a:prstDash val="dash"/>
            <a:round/>
            <a:headEnd/>
            <a:tailEnd type="stealth" w="lg" len="lg"/>
          </a:ln>
        </p:spPr>
        <p:txBody>
          <a:bodyPr/>
          <a:lstStyle/>
          <a:p>
            <a:endParaRPr lang="en-US"/>
          </a:p>
        </p:txBody>
      </p:sp>
      <p:sp>
        <p:nvSpPr>
          <p:cNvPr id="56327" name="Freeform 9"/>
          <p:cNvSpPr>
            <a:spLocks/>
          </p:cNvSpPr>
          <p:nvPr/>
        </p:nvSpPr>
        <p:spPr bwMode="auto">
          <a:xfrm>
            <a:off x="1146175" y="2347913"/>
            <a:ext cx="817563" cy="3133725"/>
          </a:xfrm>
          <a:custGeom>
            <a:avLst/>
            <a:gdLst>
              <a:gd name="T0" fmla="*/ 2147483647 w 454"/>
              <a:gd name="T1" fmla="*/ 0 h 1974"/>
              <a:gd name="T2" fmla="*/ 2147483647 w 454"/>
              <a:gd name="T3" fmla="*/ 2147483647 h 1974"/>
              <a:gd name="T4" fmla="*/ 2147483647 w 454"/>
              <a:gd name="T5" fmla="*/ 2147483647 h 1974"/>
              <a:gd name="T6" fmla="*/ 2147483647 w 454"/>
              <a:gd name="T7" fmla="*/ 2147483647 h 1974"/>
              <a:gd name="T8" fmla="*/ 2147483647 w 454"/>
              <a:gd name="T9" fmla="*/ 2147483647 h 1974"/>
              <a:gd name="T10" fmla="*/ 2147483647 w 454"/>
              <a:gd name="T11" fmla="*/ 2147483647 h 1974"/>
              <a:gd name="T12" fmla="*/ 2147483647 w 454"/>
              <a:gd name="T13" fmla="*/ 2147483647 h 1974"/>
              <a:gd name="T14" fmla="*/ 2147483647 w 454"/>
              <a:gd name="T15" fmla="*/ 2147483647 h 1974"/>
              <a:gd name="T16" fmla="*/ 2147483647 w 454"/>
              <a:gd name="T17" fmla="*/ 2147483647 h 1974"/>
              <a:gd name="T18" fmla="*/ 2147483647 w 454"/>
              <a:gd name="T19" fmla="*/ 2147483647 h 1974"/>
              <a:gd name="T20" fmla="*/ 2147483647 w 454"/>
              <a:gd name="T21" fmla="*/ 2147483647 h 1974"/>
              <a:gd name="T22" fmla="*/ 2147483647 w 454"/>
              <a:gd name="T23" fmla="*/ 2147483647 h 1974"/>
              <a:gd name="T24" fmla="*/ 0 w 454"/>
              <a:gd name="T25" fmla="*/ 2147483647 h 1974"/>
              <a:gd name="T26" fmla="*/ 0 w 454"/>
              <a:gd name="T27" fmla="*/ 2147483647 h 19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4"/>
              <a:gd name="T43" fmla="*/ 0 h 1974"/>
              <a:gd name="T44" fmla="*/ 454 w 454"/>
              <a:gd name="T45" fmla="*/ 1974 h 19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4" h="1974">
                <a:moveTo>
                  <a:pt x="23" y="0"/>
                </a:moveTo>
                <a:lnTo>
                  <a:pt x="23" y="220"/>
                </a:lnTo>
                <a:lnTo>
                  <a:pt x="250" y="220"/>
                </a:lnTo>
                <a:lnTo>
                  <a:pt x="250" y="419"/>
                </a:lnTo>
                <a:lnTo>
                  <a:pt x="454" y="419"/>
                </a:lnTo>
                <a:lnTo>
                  <a:pt x="450" y="932"/>
                </a:lnTo>
                <a:lnTo>
                  <a:pt x="250" y="932"/>
                </a:lnTo>
                <a:lnTo>
                  <a:pt x="244" y="1163"/>
                </a:lnTo>
                <a:lnTo>
                  <a:pt x="1" y="1163"/>
                </a:lnTo>
                <a:lnTo>
                  <a:pt x="1" y="1348"/>
                </a:lnTo>
                <a:lnTo>
                  <a:pt x="238" y="1348"/>
                </a:lnTo>
                <a:lnTo>
                  <a:pt x="238" y="1716"/>
                </a:lnTo>
                <a:lnTo>
                  <a:pt x="0" y="1715"/>
                </a:lnTo>
                <a:lnTo>
                  <a:pt x="0" y="1974"/>
                </a:lnTo>
              </a:path>
            </a:pathLst>
          </a:custGeom>
          <a:noFill/>
          <a:ln w="25400">
            <a:solidFill>
              <a:schemeClr val="accent2"/>
            </a:solidFill>
            <a:round/>
            <a:headEnd/>
            <a:tailEnd/>
          </a:ln>
        </p:spPr>
        <p:txBody>
          <a:bodyPr/>
          <a:lstStyle/>
          <a:p>
            <a:endParaRPr lang="en-US"/>
          </a:p>
        </p:txBody>
      </p:sp>
      <p:sp>
        <p:nvSpPr>
          <p:cNvPr id="56328" name="Rectangle 10"/>
          <p:cNvSpPr>
            <a:spLocks noChangeArrowheads="1"/>
          </p:cNvSpPr>
          <p:nvPr/>
        </p:nvSpPr>
        <p:spPr bwMode="auto">
          <a:xfrm>
            <a:off x="1866900" y="1835150"/>
            <a:ext cx="941388" cy="396875"/>
          </a:xfrm>
          <a:prstGeom prst="rect">
            <a:avLst/>
          </a:prstGeom>
          <a:noFill/>
          <a:ln w="9525">
            <a:noFill/>
            <a:miter lim="800000"/>
            <a:headEnd/>
            <a:tailEnd/>
          </a:ln>
        </p:spPr>
        <p:txBody>
          <a:bodyPr wrap="none">
            <a:spAutoFit/>
          </a:bodyPr>
          <a:lstStyle/>
          <a:p>
            <a:r>
              <a:rPr kumimoji="1" lang="en-US" sz="2000" b="1">
                <a:latin typeface="Lucida Sans Unicode" pitchFamily="34" charset="0"/>
                <a:sym typeface="Wingdings" pitchFamily="2" charset="2"/>
              </a:rPr>
              <a:t>Trace </a:t>
            </a:r>
          </a:p>
        </p:txBody>
      </p:sp>
      <p:sp>
        <p:nvSpPr>
          <p:cNvPr id="56329" name="Rectangle 11"/>
          <p:cNvSpPr>
            <a:spLocks noChangeArrowheads="1"/>
          </p:cNvSpPr>
          <p:nvPr/>
        </p:nvSpPr>
        <p:spPr bwMode="auto">
          <a:xfrm>
            <a:off x="2239963" y="3449638"/>
            <a:ext cx="273050" cy="457200"/>
          </a:xfrm>
          <a:prstGeom prst="rect">
            <a:avLst/>
          </a:prstGeom>
          <a:noFill/>
          <a:ln w="9525">
            <a:noFill/>
            <a:miter lim="800000"/>
            <a:headEnd/>
            <a:tailEnd/>
          </a:ln>
        </p:spPr>
        <p:txBody>
          <a:bodyPr wrap="none">
            <a:spAutoFit/>
          </a:bodyPr>
          <a:lstStyle/>
          <a:p>
            <a:r>
              <a:rPr lang="en-US" sz="2400" b="1">
                <a:solidFill>
                  <a:schemeClr val="accent2"/>
                </a:solidFill>
                <a:latin typeface="Lucida Sans Unicode" pitchFamily="34" charset="0"/>
              </a:rPr>
              <a:t>i</a:t>
            </a:r>
          </a:p>
        </p:txBody>
      </p:sp>
      <p:sp>
        <p:nvSpPr>
          <p:cNvPr id="56330" name="Freeform 12"/>
          <p:cNvSpPr>
            <a:spLocks/>
          </p:cNvSpPr>
          <p:nvPr/>
        </p:nvSpPr>
        <p:spPr bwMode="auto">
          <a:xfrm rot="5400000" flipV="1">
            <a:off x="2102644" y="3455194"/>
            <a:ext cx="46038" cy="323850"/>
          </a:xfrm>
          <a:custGeom>
            <a:avLst/>
            <a:gdLst>
              <a:gd name="T0" fmla="*/ 0 w 1"/>
              <a:gd name="T1" fmla="*/ 2147483647 h 459"/>
              <a:gd name="T2" fmla="*/ 0 w 1"/>
              <a:gd name="T3" fmla="*/ 0 h 459"/>
              <a:gd name="T4" fmla="*/ 0 60000 65536"/>
              <a:gd name="T5" fmla="*/ 0 60000 65536"/>
              <a:gd name="T6" fmla="*/ 0 w 1"/>
              <a:gd name="T7" fmla="*/ 0 h 459"/>
              <a:gd name="T8" fmla="*/ 1 w 1"/>
              <a:gd name="T9" fmla="*/ 459 h 459"/>
            </a:gdLst>
            <a:ahLst/>
            <a:cxnLst>
              <a:cxn ang="T4">
                <a:pos x="T0" y="T1"/>
              </a:cxn>
              <a:cxn ang="T5">
                <a:pos x="T2" y="T3"/>
              </a:cxn>
            </a:cxnLst>
            <a:rect l="T6" t="T7" r="T8" b="T9"/>
            <a:pathLst>
              <a:path w="1" h="459">
                <a:moveTo>
                  <a:pt x="0" y="459"/>
                </a:moveTo>
                <a:lnTo>
                  <a:pt x="0" y="0"/>
                </a:lnTo>
              </a:path>
            </a:pathLst>
          </a:custGeom>
          <a:noFill/>
          <a:ln w="19050" cap="flat">
            <a:solidFill>
              <a:schemeClr val="accent2"/>
            </a:solidFill>
            <a:prstDash val="dash"/>
            <a:round/>
            <a:headEnd/>
            <a:tailEnd type="stealth" w="lg" len="lg"/>
          </a:ln>
        </p:spPr>
        <p:txBody>
          <a:bodyPr/>
          <a:lstStyle/>
          <a:p>
            <a:endParaRPr lang="en-US"/>
          </a:p>
        </p:txBody>
      </p:sp>
      <p:sp>
        <p:nvSpPr>
          <p:cNvPr id="56331" name="Rectangle 13"/>
          <p:cNvSpPr>
            <a:spLocks noChangeArrowheads="1"/>
          </p:cNvSpPr>
          <p:nvPr/>
        </p:nvSpPr>
        <p:spPr bwMode="auto">
          <a:xfrm>
            <a:off x="508000" y="5762625"/>
            <a:ext cx="4238625" cy="685800"/>
          </a:xfrm>
          <a:prstGeom prst="rect">
            <a:avLst/>
          </a:prstGeom>
          <a:noFill/>
          <a:ln w="38100">
            <a:noFill/>
            <a:miter lim="800000"/>
            <a:headEnd/>
            <a:tailEnd/>
          </a:ln>
        </p:spPr>
        <p:txBody>
          <a:bodyPr wrap="none" rIns="0"/>
          <a:lstStyle/>
          <a:p>
            <a:pPr marL="342900" indent="-342900">
              <a:spcBef>
                <a:spcPct val="20000"/>
              </a:spcBef>
            </a:pPr>
            <a:r>
              <a:rPr lang="en-US" sz="1600">
                <a:solidFill>
                  <a:schemeClr val="accent2"/>
                </a:solidFill>
                <a:latin typeface="Lucida Sans Unicode" pitchFamily="34" charset="0"/>
              </a:rPr>
              <a:t>Procedure Summaries</a:t>
            </a:r>
            <a:r>
              <a:rPr lang="en-US" sz="1400">
                <a:solidFill>
                  <a:schemeClr val="accent2"/>
                </a:solidFill>
                <a:latin typeface="Lucida Sans Unicode" pitchFamily="34" charset="0"/>
              </a:rPr>
              <a:t> [Reps,Horwitz,Sagiv ’95] </a:t>
            </a:r>
          </a:p>
          <a:p>
            <a:pPr marL="342900" indent="-342900">
              <a:spcBef>
                <a:spcPct val="20000"/>
              </a:spcBef>
            </a:pPr>
            <a:r>
              <a:rPr lang="en-US" sz="1600">
                <a:solidFill>
                  <a:schemeClr val="accent2"/>
                </a:solidFill>
                <a:latin typeface="Lucida Sans Unicode" pitchFamily="34" charset="0"/>
              </a:rPr>
              <a:t>Polymorphic Predicate Abstraction </a:t>
            </a:r>
            <a:r>
              <a:rPr lang="en-US" sz="1400">
                <a:solidFill>
                  <a:schemeClr val="accent2"/>
                </a:solidFill>
                <a:latin typeface="Lucida Sans Unicode" pitchFamily="34" charset="0"/>
              </a:rPr>
              <a:t>[Ball,Millstein,Rajamani ’02]</a:t>
            </a:r>
          </a:p>
        </p:txBody>
      </p:sp>
      <p:sp>
        <p:nvSpPr>
          <p:cNvPr id="261134" name="Rectangle 14"/>
          <p:cNvSpPr>
            <a:spLocks noChangeArrowheads="1"/>
          </p:cNvSpPr>
          <p:nvPr/>
        </p:nvSpPr>
        <p:spPr bwMode="auto">
          <a:xfrm>
            <a:off x="5397500" y="3917950"/>
            <a:ext cx="3527425" cy="1550988"/>
          </a:xfrm>
          <a:prstGeom prst="rect">
            <a:avLst/>
          </a:prstGeom>
          <a:noFill/>
          <a:ln w="28575">
            <a:solidFill>
              <a:schemeClr val="accent2"/>
            </a:solidFill>
            <a:miter lim="800000"/>
            <a:headEnd/>
            <a:tailEnd/>
          </a:ln>
        </p:spPr>
        <p:txBody>
          <a:bodyPr wrap="none" rIns="0"/>
          <a:lstStyle/>
          <a:p>
            <a:pPr marL="342900" indent="-342900">
              <a:spcBef>
                <a:spcPct val="20000"/>
              </a:spcBef>
            </a:pPr>
            <a:r>
              <a:rPr lang="en-US" b="1">
                <a:latin typeface="Lucida Sans Unicode" pitchFamily="34" charset="0"/>
              </a:rPr>
              <a:t>Require at each point i</a:t>
            </a:r>
            <a:r>
              <a:rPr lang="en-US" b="1"/>
              <a:t>:</a:t>
            </a:r>
            <a:r>
              <a:rPr lang="en-US" b="1">
                <a:solidFill>
                  <a:schemeClr val="accent2"/>
                </a:solidFill>
              </a:rPr>
              <a:t> </a:t>
            </a:r>
          </a:p>
          <a:p>
            <a:pPr marL="342900" indent="-342900">
              <a:spcBef>
                <a:spcPct val="20000"/>
              </a:spcBef>
            </a:pPr>
            <a:r>
              <a:rPr lang="en-US" sz="2000" b="1" i="1">
                <a:solidFill>
                  <a:srgbClr val="BA00BA"/>
                </a:solidFill>
                <a:latin typeface="Lucida Sans Unicode" pitchFamily="34" charset="0"/>
              </a:rPr>
              <a:t>Well-scoped</a:t>
            </a:r>
            <a:r>
              <a:rPr lang="en-US" sz="2000" b="1" i="1">
                <a:solidFill>
                  <a:schemeClr val="accent2"/>
                </a:solidFill>
                <a:latin typeface="Lucida Sans Unicode" pitchFamily="34" charset="0"/>
              </a:rPr>
              <a:t> </a:t>
            </a:r>
            <a:r>
              <a:rPr lang="en-US" sz="2000">
                <a:solidFill>
                  <a:schemeClr val="accent2"/>
                </a:solidFill>
                <a:latin typeface="Lucida Sans Unicode" pitchFamily="34" charset="0"/>
              </a:rPr>
              <a:t>predicates</a:t>
            </a:r>
            <a:endParaRPr lang="en-US" sz="2400">
              <a:solidFill>
                <a:schemeClr val="accent2"/>
              </a:solidFill>
              <a:latin typeface="Lucida Sans Unicode" pitchFamily="34" charset="0"/>
            </a:endParaRPr>
          </a:p>
          <a:p>
            <a:pPr marL="342900" indent="-342900">
              <a:spcBef>
                <a:spcPct val="20000"/>
              </a:spcBef>
            </a:pPr>
            <a:r>
              <a:rPr lang="en-US" sz="2000" b="1">
                <a:solidFill>
                  <a:schemeClr val="accent2"/>
                </a:solidFill>
                <a:latin typeface="Lucida Sans Unicode" pitchFamily="34" charset="0"/>
              </a:rPr>
              <a:t>YES</a:t>
            </a:r>
            <a:r>
              <a:rPr lang="en-US" sz="2000">
                <a:solidFill>
                  <a:schemeClr val="accent2"/>
                </a:solidFill>
                <a:latin typeface="Lucida Sans Unicode" pitchFamily="34" charset="0"/>
              </a:rPr>
              <a:t>: Variables </a:t>
            </a:r>
            <a:r>
              <a:rPr lang="en-US" sz="2000" b="1" i="1">
                <a:solidFill>
                  <a:srgbClr val="CC0099"/>
                </a:solidFill>
                <a:latin typeface="Lucida Sans Unicode" pitchFamily="34" charset="0"/>
              </a:rPr>
              <a:t>visible </a:t>
            </a:r>
            <a:r>
              <a:rPr lang="en-US" sz="2000">
                <a:solidFill>
                  <a:schemeClr val="accent2"/>
                </a:solidFill>
                <a:latin typeface="Lucida Sans Unicode" pitchFamily="34" charset="0"/>
              </a:rPr>
              <a:t>at i</a:t>
            </a:r>
          </a:p>
          <a:p>
            <a:pPr marL="342900" indent="-342900">
              <a:spcBef>
                <a:spcPct val="20000"/>
              </a:spcBef>
            </a:pPr>
            <a:r>
              <a:rPr lang="en-US" sz="2000" b="1">
                <a:solidFill>
                  <a:srgbClr val="E60000"/>
                </a:solidFill>
                <a:latin typeface="Lucida Sans Unicode" pitchFamily="34" charset="0"/>
              </a:rPr>
              <a:t>NO</a:t>
            </a:r>
            <a:r>
              <a:rPr lang="en-US" sz="2000">
                <a:solidFill>
                  <a:schemeClr val="accent2"/>
                </a:solidFill>
                <a:latin typeface="Lucida Sans Unicode" pitchFamily="34" charset="0"/>
              </a:rPr>
              <a:t>: Caller’s local variables </a:t>
            </a:r>
            <a:endParaRPr lang="en-US" sz="500">
              <a:solidFill>
                <a:schemeClr val="accent2"/>
              </a:solidFill>
              <a:latin typeface="Lucida Sans Unicode" pitchFamily="34" charset="0"/>
            </a:endParaRPr>
          </a:p>
        </p:txBody>
      </p:sp>
      <p:sp>
        <p:nvSpPr>
          <p:cNvPr id="56333" name="Rectangle 19"/>
          <p:cNvSpPr>
            <a:spLocks noChangeArrowheads="1"/>
          </p:cNvSpPr>
          <p:nvPr/>
        </p:nvSpPr>
        <p:spPr bwMode="auto">
          <a:xfrm>
            <a:off x="5403850" y="2871788"/>
            <a:ext cx="2771775" cy="850900"/>
          </a:xfrm>
          <a:prstGeom prst="rect">
            <a:avLst/>
          </a:prstGeom>
          <a:noFill/>
          <a:ln w="28575" algn="ctr">
            <a:solidFill>
              <a:schemeClr val="accent2"/>
            </a:solidFill>
            <a:miter lim="800000"/>
            <a:headEnd/>
            <a:tailEnd/>
          </a:ln>
        </p:spPr>
        <p:txBody>
          <a:bodyPr>
            <a:spAutoFit/>
          </a:bodyPr>
          <a:lstStyle/>
          <a:p>
            <a:pPr marL="457200" indent="-457200"/>
            <a:r>
              <a:rPr lang="en-US" sz="2400">
                <a:solidFill>
                  <a:schemeClr val="accent2"/>
                </a:solidFill>
                <a:latin typeface="Lucida Sans Unicode" pitchFamily="34" charset="0"/>
              </a:rPr>
              <a:t>Find predicate </a:t>
            </a:r>
          </a:p>
          <a:p>
            <a:pPr marL="457200" indent="-457200"/>
            <a:r>
              <a:rPr lang="en-US" sz="2400">
                <a:solidFill>
                  <a:schemeClr val="accent2"/>
                </a:solidFill>
                <a:latin typeface="Lucida Sans Unicode" pitchFamily="34" charset="0"/>
              </a:rPr>
              <a:t>needed at point i</a:t>
            </a:r>
            <a:endParaRPr lang="en-US" sz="1400" b="1" i="1">
              <a:solidFill>
                <a:srgbClr val="CC00CC"/>
              </a:solidFill>
              <a:latin typeface="Lucida Sans Unicode" pitchFamily="34" charset="0"/>
            </a:endParaRPr>
          </a:p>
        </p:txBody>
      </p:sp>
      <p:sp>
        <p:nvSpPr>
          <p:cNvPr id="261140" name="Oval 20"/>
          <p:cNvSpPr>
            <a:spLocks noChangeArrowheads="1"/>
          </p:cNvSpPr>
          <p:nvPr/>
        </p:nvSpPr>
        <p:spPr bwMode="auto">
          <a:xfrm>
            <a:off x="1762125" y="3081338"/>
            <a:ext cx="395288" cy="382587"/>
          </a:xfrm>
          <a:prstGeom prst="ellipse">
            <a:avLst/>
          </a:prstGeom>
          <a:gradFill rotWithShape="1">
            <a:gsLst>
              <a:gs pos="0">
                <a:schemeClr val="accent2"/>
              </a:gs>
              <a:gs pos="100000">
                <a:schemeClr val="accent2">
                  <a:gamma/>
                  <a:tint val="65882"/>
                  <a:invGamma/>
                </a:schemeClr>
              </a:gs>
            </a:gsLst>
            <a:lin ang="5400000" scaled="1"/>
          </a:gradFill>
          <a:ln w="38100">
            <a:noFill/>
            <a:round/>
            <a:headEnd/>
            <a:tailEnd/>
          </a:ln>
          <a:effectLst/>
        </p:spPr>
        <p:txBody>
          <a:bodyPr wrap="none" tIns="100584" anchor="ctr"/>
          <a:lstStyle/>
          <a:p>
            <a:pPr algn="ctr">
              <a:defRPr/>
            </a:pPr>
            <a:r>
              <a:rPr lang="en-US" sz="1600" b="1">
                <a:solidFill>
                  <a:schemeClr val="bg1"/>
                </a:solidFill>
                <a:latin typeface="Lucida Sans Unicode" pitchFamily="34" charset="0"/>
              </a:rPr>
              <a:t>YES</a:t>
            </a:r>
          </a:p>
        </p:txBody>
      </p:sp>
      <p:sp>
        <p:nvSpPr>
          <p:cNvPr id="261141" name="Oval 21"/>
          <p:cNvSpPr>
            <a:spLocks noChangeArrowheads="1"/>
          </p:cNvSpPr>
          <p:nvPr/>
        </p:nvSpPr>
        <p:spPr bwMode="auto">
          <a:xfrm>
            <a:off x="1423988" y="3884613"/>
            <a:ext cx="342900" cy="285750"/>
          </a:xfrm>
          <a:prstGeom prst="ellipse">
            <a:avLst/>
          </a:prstGeom>
          <a:gradFill rotWithShape="1">
            <a:gsLst>
              <a:gs pos="0">
                <a:srgbClr val="E60000"/>
              </a:gs>
              <a:gs pos="100000">
                <a:srgbClr val="EF5757"/>
              </a:gs>
            </a:gsLst>
            <a:lin ang="5400000" scaled="1"/>
          </a:gradFill>
          <a:ln w="38100">
            <a:noFill/>
            <a:round/>
            <a:headEnd/>
            <a:tailEnd/>
          </a:ln>
        </p:spPr>
        <p:txBody>
          <a:bodyPr wrap="none" tIns="100584" anchor="ctr"/>
          <a:lstStyle/>
          <a:p>
            <a:pPr algn="ctr"/>
            <a:r>
              <a:rPr lang="en-US" sz="1600" b="1">
                <a:solidFill>
                  <a:schemeClr val="bg1"/>
                </a:solidFill>
                <a:latin typeface="Lucida Sans Unicode" pitchFamily="34" charset="0"/>
              </a:rPr>
              <a:t>NO</a:t>
            </a:r>
          </a:p>
        </p:txBody>
      </p:sp>
      <p:sp>
        <p:nvSpPr>
          <p:cNvPr id="261142" name="Oval 22"/>
          <p:cNvSpPr>
            <a:spLocks noChangeArrowheads="1"/>
          </p:cNvSpPr>
          <p:nvPr/>
        </p:nvSpPr>
        <p:spPr bwMode="auto">
          <a:xfrm>
            <a:off x="1420813" y="2719388"/>
            <a:ext cx="342900" cy="285750"/>
          </a:xfrm>
          <a:prstGeom prst="ellipse">
            <a:avLst/>
          </a:prstGeom>
          <a:gradFill rotWithShape="1">
            <a:gsLst>
              <a:gs pos="0">
                <a:srgbClr val="E60000"/>
              </a:gs>
              <a:gs pos="100000">
                <a:srgbClr val="EF5757"/>
              </a:gs>
            </a:gsLst>
            <a:lin ang="5400000" scaled="1"/>
          </a:gradFill>
          <a:ln w="38100">
            <a:noFill/>
            <a:round/>
            <a:headEnd/>
            <a:tailEnd/>
          </a:ln>
        </p:spPr>
        <p:txBody>
          <a:bodyPr wrap="none" tIns="100584" anchor="ctr"/>
          <a:lstStyle/>
          <a:p>
            <a:pPr algn="ctr"/>
            <a:r>
              <a:rPr lang="en-US" sz="1600" b="1">
                <a:solidFill>
                  <a:schemeClr val="bg1"/>
                </a:solidFill>
                <a:latin typeface="Lucida Sans Unicode" pitchFamily="34" charset="0"/>
              </a:rPr>
              <a:t>NO</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11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11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114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11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34" grpId="0" animBg="1"/>
      <p:bldP spid="261140" grpId="0" animBg="1"/>
      <p:bldP spid="261141" grpId="0" animBg="1"/>
      <p:bldP spid="261142"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Problems with Cutting</a:t>
            </a:r>
          </a:p>
        </p:txBody>
      </p:sp>
      <p:sp>
        <p:nvSpPr>
          <p:cNvPr id="57347" name="Freeform 3"/>
          <p:cNvSpPr>
            <a:spLocks/>
          </p:cNvSpPr>
          <p:nvPr/>
        </p:nvSpPr>
        <p:spPr bwMode="auto">
          <a:xfrm>
            <a:off x="4030663" y="2347913"/>
            <a:ext cx="720725" cy="3133725"/>
          </a:xfrm>
          <a:custGeom>
            <a:avLst/>
            <a:gdLst>
              <a:gd name="T0" fmla="*/ 2147483647 w 454"/>
              <a:gd name="T1" fmla="*/ 0 h 1974"/>
              <a:gd name="T2" fmla="*/ 2147483647 w 454"/>
              <a:gd name="T3" fmla="*/ 2147483647 h 1974"/>
              <a:gd name="T4" fmla="*/ 2147483647 w 454"/>
              <a:gd name="T5" fmla="*/ 2147483647 h 1974"/>
              <a:gd name="T6" fmla="*/ 2147483647 w 454"/>
              <a:gd name="T7" fmla="*/ 2147483647 h 1974"/>
              <a:gd name="T8" fmla="*/ 2147483647 w 454"/>
              <a:gd name="T9" fmla="*/ 2147483647 h 1974"/>
              <a:gd name="T10" fmla="*/ 2147483647 w 454"/>
              <a:gd name="T11" fmla="*/ 2147483647 h 1974"/>
              <a:gd name="T12" fmla="*/ 2147483647 w 454"/>
              <a:gd name="T13" fmla="*/ 2147483647 h 1974"/>
              <a:gd name="T14" fmla="*/ 2147483647 w 454"/>
              <a:gd name="T15" fmla="*/ 2147483647 h 1974"/>
              <a:gd name="T16" fmla="*/ 2147483647 w 454"/>
              <a:gd name="T17" fmla="*/ 2147483647 h 1974"/>
              <a:gd name="T18" fmla="*/ 2147483647 w 454"/>
              <a:gd name="T19" fmla="*/ 2147483647 h 1974"/>
              <a:gd name="T20" fmla="*/ 2147483647 w 454"/>
              <a:gd name="T21" fmla="*/ 2147483647 h 1974"/>
              <a:gd name="T22" fmla="*/ 2147483647 w 454"/>
              <a:gd name="T23" fmla="*/ 2147483647 h 1974"/>
              <a:gd name="T24" fmla="*/ 0 w 454"/>
              <a:gd name="T25" fmla="*/ 2147483647 h 1974"/>
              <a:gd name="T26" fmla="*/ 0 w 454"/>
              <a:gd name="T27" fmla="*/ 2147483647 h 19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4"/>
              <a:gd name="T43" fmla="*/ 0 h 1974"/>
              <a:gd name="T44" fmla="*/ 454 w 454"/>
              <a:gd name="T45" fmla="*/ 1974 h 19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4" h="1974">
                <a:moveTo>
                  <a:pt x="23" y="0"/>
                </a:moveTo>
                <a:lnTo>
                  <a:pt x="23" y="220"/>
                </a:lnTo>
                <a:lnTo>
                  <a:pt x="250" y="220"/>
                </a:lnTo>
                <a:lnTo>
                  <a:pt x="250" y="419"/>
                </a:lnTo>
                <a:lnTo>
                  <a:pt x="454" y="419"/>
                </a:lnTo>
                <a:lnTo>
                  <a:pt x="450" y="932"/>
                </a:lnTo>
                <a:lnTo>
                  <a:pt x="250" y="932"/>
                </a:lnTo>
                <a:lnTo>
                  <a:pt x="244" y="1163"/>
                </a:lnTo>
                <a:lnTo>
                  <a:pt x="1" y="1163"/>
                </a:lnTo>
                <a:lnTo>
                  <a:pt x="1" y="1348"/>
                </a:lnTo>
                <a:lnTo>
                  <a:pt x="238" y="1348"/>
                </a:lnTo>
                <a:lnTo>
                  <a:pt x="238" y="1716"/>
                </a:lnTo>
                <a:lnTo>
                  <a:pt x="0" y="1715"/>
                </a:lnTo>
                <a:lnTo>
                  <a:pt x="0" y="1974"/>
                </a:lnTo>
              </a:path>
            </a:pathLst>
          </a:custGeom>
          <a:noFill/>
          <a:ln w="25400">
            <a:solidFill>
              <a:srgbClr val="80AE00"/>
            </a:solidFill>
            <a:round/>
            <a:headEnd/>
            <a:tailEnd/>
          </a:ln>
        </p:spPr>
        <p:txBody>
          <a:bodyPr/>
          <a:lstStyle/>
          <a:p>
            <a:endParaRPr lang="en-US"/>
          </a:p>
        </p:txBody>
      </p:sp>
      <p:sp>
        <p:nvSpPr>
          <p:cNvPr id="57348" name="Rectangle 4"/>
          <p:cNvSpPr>
            <a:spLocks noChangeArrowheads="1"/>
          </p:cNvSpPr>
          <p:nvPr/>
        </p:nvSpPr>
        <p:spPr bwMode="auto">
          <a:xfrm>
            <a:off x="3571875" y="1835150"/>
            <a:ext cx="1944688" cy="396875"/>
          </a:xfrm>
          <a:prstGeom prst="rect">
            <a:avLst/>
          </a:prstGeom>
          <a:noFill/>
          <a:ln w="9525">
            <a:noFill/>
            <a:miter lim="800000"/>
            <a:headEnd/>
            <a:tailEnd/>
          </a:ln>
        </p:spPr>
        <p:txBody>
          <a:bodyPr wrap="none">
            <a:spAutoFit/>
          </a:bodyPr>
          <a:lstStyle/>
          <a:p>
            <a:r>
              <a:rPr kumimoji="1" lang="en-US" sz="2000" b="1">
                <a:latin typeface="Lucida Sans Unicode" pitchFamily="34" charset="0"/>
                <a:sym typeface="Wingdings" pitchFamily="2" charset="2"/>
              </a:rPr>
              <a:t>Trace Formula</a:t>
            </a:r>
          </a:p>
        </p:txBody>
      </p:sp>
      <p:sp>
        <p:nvSpPr>
          <p:cNvPr id="57349" name="Rectangle 5"/>
          <p:cNvSpPr>
            <a:spLocks noChangeArrowheads="1"/>
          </p:cNvSpPr>
          <p:nvPr/>
        </p:nvSpPr>
        <p:spPr bwMode="auto">
          <a:xfrm>
            <a:off x="5040313" y="3578225"/>
            <a:ext cx="273050" cy="457200"/>
          </a:xfrm>
          <a:prstGeom prst="rect">
            <a:avLst/>
          </a:prstGeom>
          <a:noFill/>
          <a:ln w="9525">
            <a:noFill/>
            <a:miter lim="800000"/>
            <a:headEnd/>
            <a:tailEnd/>
          </a:ln>
        </p:spPr>
        <p:txBody>
          <a:bodyPr wrap="none">
            <a:spAutoFit/>
          </a:bodyPr>
          <a:lstStyle/>
          <a:p>
            <a:r>
              <a:rPr lang="en-US" sz="2400" b="1">
                <a:solidFill>
                  <a:schemeClr val="accent2"/>
                </a:solidFill>
                <a:latin typeface="Lucida Sans Unicode" pitchFamily="34" charset="0"/>
              </a:rPr>
              <a:t>i</a:t>
            </a:r>
          </a:p>
        </p:txBody>
      </p:sp>
      <p:sp>
        <p:nvSpPr>
          <p:cNvPr id="57350" name="Freeform 7"/>
          <p:cNvSpPr>
            <a:spLocks/>
          </p:cNvSpPr>
          <p:nvPr/>
        </p:nvSpPr>
        <p:spPr bwMode="auto">
          <a:xfrm>
            <a:off x="1146175" y="2347913"/>
            <a:ext cx="817563" cy="3133725"/>
          </a:xfrm>
          <a:custGeom>
            <a:avLst/>
            <a:gdLst>
              <a:gd name="T0" fmla="*/ 2147483647 w 454"/>
              <a:gd name="T1" fmla="*/ 0 h 1974"/>
              <a:gd name="T2" fmla="*/ 2147483647 w 454"/>
              <a:gd name="T3" fmla="*/ 2147483647 h 1974"/>
              <a:gd name="T4" fmla="*/ 2147483647 w 454"/>
              <a:gd name="T5" fmla="*/ 2147483647 h 1974"/>
              <a:gd name="T6" fmla="*/ 2147483647 w 454"/>
              <a:gd name="T7" fmla="*/ 2147483647 h 1974"/>
              <a:gd name="T8" fmla="*/ 2147483647 w 454"/>
              <a:gd name="T9" fmla="*/ 2147483647 h 1974"/>
              <a:gd name="T10" fmla="*/ 2147483647 w 454"/>
              <a:gd name="T11" fmla="*/ 2147483647 h 1974"/>
              <a:gd name="T12" fmla="*/ 2147483647 w 454"/>
              <a:gd name="T13" fmla="*/ 2147483647 h 1974"/>
              <a:gd name="T14" fmla="*/ 2147483647 w 454"/>
              <a:gd name="T15" fmla="*/ 2147483647 h 1974"/>
              <a:gd name="T16" fmla="*/ 2147483647 w 454"/>
              <a:gd name="T17" fmla="*/ 2147483647 h 1974"/>
              <a:gd name="T18" fmla="*/ 2147483647 w 454"/>
              <a:gd name="T19" fmla="*/ 2147483647 h 1974"/>
              <a:gd name="T20" fmla="*/ 2147483647 w 454"/>
              <a:gd name="T21" fmla="*/ 2147483647 h 1974"/>
              <a:gd name="T22" fmla="*/ 2147483647 w 454"/>
              <a:gd name="T23" fmla="*/ 2147483647 h 1974"/>
              <a:gd name="T24" fmla="*/ 0 w 454"/>
              <a:gd name="T25" fmla="*/ 2147483647 h 1974"/>
              <a:gd name="T26" fmla="*/ 0 w 454"/>
              <a:gd name="T27" fmla="*/ 2147483647 h 19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4"/>
              <a:gd name="T43" fmla="*/ 0 h 1974"/>
              <a:gd name="T44" fmla="*/ 454 w 454"/>
              <a:gd name="T45" fmla="*/ 1974 h 19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4" h="1974">
                <a:moveTo>
                  <a:pt x="23" y="0"/>
                </a:moveTo>
                <a:lnTo>
                  <a:pt x="23" y="220"/>
                </a:lnTo>
                <a:lnTo>
                  <a:pt x="250" y="220"/>
                </a:lnTo>
                <a:lnTo>
                  <a:pt x="250" y="419"/>
                </a:lnTo>
                <a:lnTo>
                  <a:pt x="454" y="419"/>
                </a:lnTo>
                <a:lnTo>
                  <a:pt x="450" y="932"/>
                </a:lnTo>
                <a:lnTo>
                  <a:pt x="250" y="932"/>
                </a:lnTo>
                <a:lnTo>
                  <a:pt x="244" y="1163"/>
                </a:lnTo>
                <a:lnTo>
                  <a:pt x="1" y="1163"/>
                </a:lnTo>
                <a:lnTo>
                  <a:pt x="1" y="1348"/>
                </a:lnTo>
                <a:lnTo>
                  <a:pt x="238" y="1348"/>
                </a:lnTo>
                <a:lnTo>
                  <a:pt x="238" y="1716"/>
                </a:lnTo>
                <a:lnTo>
                  <a:pt x="0" y="1715"/>
                </a:lnTo>
                <a:lnTo>
                  <a:pt x="0" y="1974"/>
                </a:lnTo>
              </a:path>
            </a:pathLst>
          </a:custGeom>
          <a:noFill/>
          <a:ln w="25400">
            <a:solidFill>
              <a:schemeClr val="accent2"/>
            </a:solidFill>
            <a:round/>
            <a:headEnd/>
            <a:tailEnd/>
          </a:ln>
        </p:spPr>
        <p:txBody>
          <a:bodyPr/>
          <a:lstStyle/>
          <a:p>
            <a:endParaRPr lang="en-US"/>
          </a:p>
        </p:txBody>
      </p:sp>
      <p:sp>
        <p:nvSpPr>
          <p:cNvPr id="57351" name="Rectangle 8"/>
          <p:cNvSpPr>
            <a:spLocks noChangeArrowheads="1"/>
          </p:cNvSpPr>
          <p:nvPr/>
        </p:nvSpPr>
        <p:spPr bwMode="auto">
          <a:xfrm>
            <a:off x="1866900" y="1835150"/>
            <a:ext cx="941388" cy="396875"/>
          </a:xfrm>
          <a:prstGeom prst="rect">
            <a:avLst/>
          </a:prstGeom>
          <a:noFill/>
          <a:ln w="9525">
            <a:noFill/>
            <a:miter lim="800000"/>
            <a:headEnd/>
            <a:tailEnd/>
          </a:ln>
        </p:spPr>
        <p:txBody>
          <a:bodyPr wrap="none">
            <a:spAutoFit/>
          </a:bodyPr>
          <a:lstStyle/>
          <a:p>
            <a:r>
              <a:rPr kumimoji="1" lang="en-US" sz="2000" b="1">
                <a:latin typeface="Lucida Sans Unicode" pitchFamily="34" charset="0"/>
                <a:sym typeface="Wingdings" pitchFamily="2" charset="2"/>
              </a:rPr>
              <a:t>Trace </a:t>
            </a:r>
          </a:p>
        </p:txBody>
      </p:sp>
      <p:sp>
        <p:nvSpPr>
          <p:cNvPr id="57352" name="Rectangle 9"/>
          <p:cNvSpPr>
            <a:spLocks noChangeArrowheads="1"/>
          </p:cNvSpPr>
          <p:nvPr/>
        </p:nvSpPr>
        <p:spPr bwMode="auto">
          <a:xfrm>
            <a:off x="2239963" y="3578225"/>
            <a:ext cx="273050" cy="457200"/>
          </a:xfrm>
          <a:prstGeom prst="rect">
            <a:avLst/>
          </a:prstGeom>
          <a:noFill/>
          <a:ln w="9525">
            <a:noFill/>
            <a:miter lim="800000"/>
            <a:headEnd/>
            <a:tailEnd/>
          </a:ln>
        </p:spPr>
        <p:txBody>
          <a:bodyPr wrap="none">
            <a:spAutoFit/>
          </a:bodyPr>
          <a:lstStyle/>
          <a:p>
            <a:r>
              <a:rPr lang="en-US" sz="2400" b="1">
                <a:solidFill>
                  <a:schemeClr val="accent2"/>
                </a:solidFill>
                <a:latin typeface="Lucida Sans Unicode" pitchFamily="34" charset="0"/>
              </a:rPr>
              <a:t>i</a:t>
            </a:r>
          </a:p>
        </p:txBody>
      </p:sp>
      <p:sp>
        <p:nvSpPr>
          <p:cNvPr id="57353" name="Line 13"/>
          <p:cNvSpPr>
            <a:spLocks noChangeShapeType="1"/>
          </p:cNvSpPr>
          <p:nvPr/>
        </p:nvSpPr>
        <p:spPr bwMode="auto">
          <a:xfrm flipH="1" flipV="1">
            <a:off x="336550" y="3584575"/>
            <a:ext cx="2760663" cy="7938"/>
          </a:xfrm>
          <a:prstGeom prst="line">
            <a:avLst/>
          </a:prstGeom>
          <a:noFill/>
          <a:ln w="19050">
            <a:solidFill>
              <a:schemeClr val="accent2"/>
            </a:solidFill>
            <a:prstDash val="dash"/>
            <a:round/>
            <a:headEnd/>
            <a:tailEnd type="none" w="lg" len="lg"/>
          </a:ln>
        </p:spPr>
        <p:txBody>
          <a:bodyPr/>
          <a:lstStyle/>
          <a:p>
            <a:endParaRPr lang="en-US"/>
          </a:p>
        </p:txBody>
      </p:sp>
      <p:sp>
        <p:nvSpPr>
          <p:cNvPr id="57354" name="Line 14"/>
          <p:cNvSpPr>
            <a:spLocks noChangeShapeType="1"/>
          </p:cNvSpPr>
          <p:nvPr/>
        </p:nvSpPr>
        <p:spPr bwMode="auto">
          <a:xfrm flipH="1">
            <a:off x="3097213" y="3584575"/>
            <a:ext cx="3529012" cy="7938"/>
          </a:xfrm>
          <a:prstGeom prst="line">
            <a:avLst/>
          </a:prstGeom>
          <a:noFill/>
          <a:ln w="19050">
            <a:solidFill>
              <a:srgbClr val="80AE00"/>
            </a:solidFill>
            <a:prstDash val="dash"/>
            <a:round/>
            <a:headEnd/>
            <a:tailEnd type="none" w="lg" len="lg"/>
          </a:ln>
        </p:spPr>
        <p:txBody>
          <a:bodyPr/>
          <a:lstStyle/>
          <a:p>
            <a:endParaRPr lang="en-US"/>
          </a:p>
        </p:txBody>
      </p:sp>
      <p:sp>
        <p:nvSpPr>
          <p:cNvPr id="262159" name="Oval 15"/>
          <p:cNvSpPr>
            <a:spLocks noChangeArrowheads="1"/>
          </p:cNvSpPr>
          <p:nvPr/>
        </p:nvSpPr>
        <p:spPr bwMode="auto">
          <a:xfrm>
            <a:off x="4338638" y="2754313"/>
            <a:ext cx="179387" cy="188912"/>
          </a:xfrm>
          <a:prstGeom prst="ellipse">
            <a:avLst/>
          </a:prstGeom>
          <a:noFill/>
          <a:ln w="38100">
            <a:solidFill>
              <a:schemeClr val="folHlink"/>
            </a:solidFill>
            <a:round/>
            <a:headEnd/>
            <a:tailEnd/>
          </a:ln>
        </p:spPr>
        <p:txBody>
          <a:bodyPr wrap="none" anchor="ctr"/>
          <a:lstStyle/>
          <a:p>
            <a:endParaRPr lang="en-US"/>
          </a:p>
        </p:txBody>
      </p:sp>
      <p:sp>
        <p:nvSpPr>
          <p:cNvPr id="262161" name="Oval 17"/>
          <p:cNvSpPr>
            <a:spLocks noChangeArrowheads="1"/>
          </p:cNvSpPr>
          <p:nvPr/>
        </p:nvSpPr>
        <p:spPr bwMode="auto">
          <a:xfrm>
            <a:off x="4335463" y="3913188"/>
            <a:ext cx="179387" cy="188912"/>
          </a:xfrm>
          <a:prstGeom prst="ellipse">
            <a:avLst/>
          </a:prstGeom>
          <a:noFill/>
          <a:ln w="38100">
            <a:solidFill>
              <a:schemeClr val="folHlink"/>
            </a:solidFill>
            <a:round/>
            <a:headEnd/>
            <a:tailEnd/>
          </a:ln>
        </p:spPr>
        <p:txBody>
          <a:bodyPr wrap="none" anchor="ctr"/>
          <a:lstStyle/>
          <a:p>
            <a:endParaRPr lang="en-US"/>
          </a:p>
        </p:txBody>
      </p:sp>
      <p:sp>
        <p:nvSpPr>
          <p:cNvPr id="57357" name="Rectangle 18"/>
          <p:cNvSpPr>
            <a:spLocks noChangeArrowheads="1"/>
          </p:cNvSpPr>
          <p:nvPr/>
        </p:nvSpPr>
        <p:spPr bwMode="auto">
          <a:xfrm>
            <a:off x="5892800" y="2816225"/>
            <a:ext cx="681038"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endParaRPr lang="en-US" sz="3600" b="1" baseline="-25000">
              <a:solidFill>
                <a:schemeClr val="accent2"/>
              </a:solidFill>
              <a:sym typeface="Symbol" pitchFamily="18" charset="2"/>
            </a:endParaRPr>
          </a:p>
        </p:txBody>
      </p:sp>
      <p:sp>
        <p:nvSpPr>
          <p:cNvPr id="57358" name="Rectangle 19"/>
          <p:cNvSpPr>
            <a:spLocks noChangeArrowheads="1"/>
          </p:cNvSpPr>
          <p:nvPr/>
        </p:nvSpPr>
        <p:spPr bwMode="auto">
          <a:xfrm>
            <a:off x="5889625" y="3659188"/>
            <a:ext cx="681038"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endParaRPr lang="en-US" sz="3200" b="1" baseline="30000">
              <a:solidFill>
                <a:schemeClr val="accent2"/>
              </a:solidFill>
              <a:sym typeface="Symbol" pitchFamily="18" charset="2"/>
            </a:endParaRPr>
          </a:p>
        </p:txBody>
      </p:sp>
      <p:sp>
        <p:nvSpPr>
          <p:cNvPr id="262164" name="Oval 20"/>
          <p:cNvSpPr>
            <a:spLocks noChangeArrowheads="1"/>
          </p:cNvSpPr>
          <p:nvPr/>
        </p:nvSpPr>
        <p:spPr bwMode="auto">
          <a:xfrm>
            <a:off x="1506538" y="2760663"/>
            <a:ext cx="179387" cy="188912"/>
          </a:xfrm>
          <a:prstGeom prst="ellipse">
            <a:avLst/>
          </a:prstGeom>
          <a:noFill/>
          <a:ln w="38100">
            <a:solidFill>
              <a:schemeClr val="accent2"/>
            </a:solidFill>
            <a:round/>
            <a:headEnd/>
            <a:tailEnd/>
          </a:ln>
        </p:spPr>
        <p:txBody>
          <a:bodyPr wrap="none" anchor="ctr"/>
          <a:lstStyle/>
          <a:p>
            <a:endParaRPr lang="en-US"/>
          </a:p>
        </p:txBody>
      </p:sp>
      <p:sp>
        <p:nvSpPr>
          <p:cNvPr id="262165" name="Oval 21"/>
          <p:cNvSpPr>
            <a:spLocks noChangeArrowheads="1"/>
          </p:cNvSpPr>
          <p:nvPr/>
        </p:nvSpPr>
        <p:spPr bwMode="auto">
          <a:xfrm>
            <a:off x="1503363" y="3919538"/>
            <a:ext cx="179387" cy="188912"/>
          </a:xfrm>
          <a:prstGeom prst="ellipse">
            <a:avLst/>
          </a:prstGeom>
          <a:noFill/>
          <a:ln w="38100">
            <a:solidFill>
              <a:schemeClr val="accent2"/>
            </a:solidFill>
            <a:round/>
            <a:headEnd/>
            <a:tailEnd/>
          </a:ln>
        </p:spPr>
        <p:txBody>
          <a:bodyPr wrap="none" anchor="ctr"/>
          <a:lstStyle/>
          <a:p>
            <a:endParaRPr lang="en-US"/>
          </a:p>
        </p:txBody>
      </p:sp>
      <p:sp>
        <p:nvSpPr>
          <p:cNvPr id="262166" name="Rectangle 22"/>
          <p:cNvSpPr>
            <a:spLocks noChangeArrowheads="1"/>
          </p:cNvSpPr>
          <p:nvPr/>
        </p:nvSpPr>
        <p:spPr bwMode="auto">
          <a:xfrm>
            <a:off x="939800" y="5761038"/>
            <a:ext cx="5662613" cy="779462"/>
          </a:xfrm>
          <a:prstGeom prst="rect">
            <a:avLst/>
          </a:prstGeom>
          <a:noFill/>
          <a:ln w="28575">
            <a:solidFill>
              <a:schemeClr val="accent2"/>
            </a:solidFill>
            <a:miter lim="800000"/>
            <a:headEnd/>
            <a:tailEnd/>
          </a:ln>
        </p:spPr>
        <p:txBody>
          <a:bodyPr wrap="none" rIns="0"/>
          <a:lstStyle/>
          <a:p>
            <a:pPr marL="342900" indent="-342900">
              <a:spcBef>
                <a:spcPct val="20000"/>
              </a:spcBef>
            </a:pPr>
            <a:r>
              <a:rPr lang="en-US" b="1">
                <a:solidFill>
                  <a:schemeClr val="accent2"/>
                </a:solidFill>
              </a:rPr>
              <a:t> </a:t>
            </a:r>
            <a:r>
              <a:rPr lang="en-US" sz="2000" b="1" i="1">
                <a:solidFill>
                  <a:srgbClr val="BA00BA"/>
                </a:solidFill>
                <a:latin typeface="Lucida Sans Unicode" pitchFamily="34" charset="0"/>
              </a:rPr>
              <a:t>Caller variables </a:t>
            </a:r>
            <a:r>
              <a:rPr lang="en-US" sz="2000" b="1">
                <a:solidFill>
                  <a:schemeClr val="accent2"/>
                </a:solidFill>
                <a:latin typeface="Lucida Sans Unicode" pitchFamily="34" charset="0"/>
              </a:rPr>
              <a:t>common to  </a:t>
            </a:r>
            <a:r>
              <a:rPr lang="en-US" sz="2000" b="1">
                <a:solidFill>
                  <a:schemeClr val="accent2"/>
                </a:solidFill>
                <a:latin typeface="Lucida Sans Unicode" pitchFamily="34" charset="0"/>
                <a:sym typeface="Symbol" pitchFamily="18" charset="2"/>
              </a:rPr>
              <a:t></a:t>
            </a:r>
            <a:r>
              <a:rPr lang="en-US" sz="2000" baseline="30000">
                <a:solidFill>
                  <a:schemeClr val="accent2"/>
                </a:solidFill>
                <a:latin typeface="Lucida Sans Unicode" pitchFamily="34" charset="0"/>
                <a:sym typeface="Symbol" pitchFamily="18" charset="2"/>
              </a:rPr>
              <a:t>-</a:t>
            </a:r>
            <a:r>
              <a:rPr lang="en-US" sz="2000" b="1">
                <a:solidFill>
                  <a:schemeClr val="accent2"/>
                </a:solidFill>
                <a:latin typeface="Lucida Sans Unicode" pitchFamily="34" charset="0"/>
              </a:rPr>
              <a:t> and </a:t>
            </a:r>
            <a:r>
              <a:rPr lang="en-US" sz="2000" b="1">
                <a:solidFill>
                  <a:schemeClr val="accent2"/>
                </a:solidFill>
                <a:latin typeface="Lucida Sans Unicode" pitchFamily="34" charset="0"/>
                <a:sym typeface="Symbol" pitchFamily="18" charset="2"/>
              </a:rPr>
              <a:t></a:t>
            </a:r>
            <a:r>
              <a:rPr lang="en-US" sz="2000" baseline="30000">
                <a:solidFill>
                  <a:schemeClr val="accent2"/>
                </a:solidFill>
                <a:latin typeface="Lucida Sans Unicode" pitchFamily="34" charset="0"/>
                <a:sym typeface="Symbol" pitchFamily="18" charset="2"/>
              </a:rPr>
              <a:t>+</a:t>
            </a:r>
          </a:p>
          <a:p>
            <a:pPr marL="342900" indent="-342900">
              <a:spcBef>
                <a:spcPct val="20000"/>
              </a:spcBef>
              <a:buFontTx/>
              <a:buChar char="•"/>
            </a:pPr>
            <a:r>
              <a:rPr lang="en-US" sz="2000" b="1">
                <a:solidFill>
                  <a:schemeClr val="accent2"/>
                </a:solidFill>
                <a:latin typeface="Lucida Sans Unicode" pitchFamily="34" charset="0"/>
              </a:rPr>
              <a:t>Unsuitable interpolant: not well-scoped</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2165"/>
                                        </p:tgtEl>
                                        <p:attrNameLst>
                                          <p:attrName>style.visibility</p:attrName>
                                        </p:attrNameLst>
                                      </p:cBhvr>
                                      <p:to>
                                        <p:strVal val="visible"/>
                                      </p:to>
                                    </p:set>
                                    <p:animEffect transition="in" filter="fade">
                                      <p:cBhvr>
                                        <p:cTn id="7" dur="500"/>
                                        <p:tgtEl>
                                          <p:spTgt spid="26216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2164"/>
                                        </p:tgtEl>
                                        <p:attrNameLst>
                                          <p:attrName>style.visibility</p:attrName>
                                        </p:attrNameLst>
                                      </p:cBhvr>
                                      <p:to>
                                        <p:strVal val="visible"/>
                                      </p:to>
                                    </p:set>
                                    <p:animEffect transition="in" filter="fade">
                                      <p:cBhvr>
                                        <p:cTn id="10" dur="500"/>
                                        <p:tgtEl>
                                          <p:spTgt spid="26216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2159"/>
                                        </p:tgtEl>
                                        <p:attrNameLst>
                                          <p:attrName>style.visibility</p:attrName>
                                        </p:attrNameLst>
                                      </p:cBhvr>
                                      <p:to>
                                        <p:strVal val="visible"/>
                                      </p:to>
                                    </p:set>
                                    <p:animEffect transition="in" filter="fade">
                                      <p:cBhvr>
                                        <p:cTn id="13" dur="500"/>
                                        <p:tgtEl>
                                          <p:spTgt spid="26215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2161"/>
                                        </p:tgtEl>
                                        <p:attrNameLst>
                                          <p:attrName>style.visibility</p:attrName>
                                        </p:attrNameLst>
                                      </p:cBhvr>
                                      <p:to>
                                        <p:strVal val="visible"/>
                                      </p:to>
                                    </p:set>
                                    <p:animEffect transition="in" filter="fade">
                                      <p:cBhvr>
                                        <p:cTn id="16" dur="500"/>
                                        <p:tgtEl>
                                          <p:spTgt spid="26216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62166"/>
                                        </p:tgtEl>
                                        <p:attrNameLst>
                                          <p:attrName>style.visibility</p:attrName>
                                        </p:attrNameLst>
                                      </p:cBhvr>
                                      <p:to>
                                        <p:strVal val="visible"/>
                                      </p:to>
                                    </p:set>
                                    <p:animEffect transition="in" filter="fade">
                                      <p:cBhvr>
                                        <p:cTn id="21" dur="500"/>
                                        <p:tgtEl>
                                          <p:spTgt spid="262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59" grpId="0" animBg="1"/>
      <p:bldP spid="262161" grpId="0" animBg="1"/>
      <p:bldP spid="262164" grpId="0" animBg="1"/>
      <p:bldP spid="262165" grpId="0" animBg="1"/>
      <p:bldP spid="262166"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mtClean="0"/>
              <a:t>Interprocedural Cuts</a:t>
            </a:r>
          </a:p>
        </p:txBody>
      </p:sp>
      <p:sp>
        <p:nvSpPr>
          <p:cNvPr id="58371" name="Freeform 3"/>
          <p:cNvSpPr>
            <a:spLocks/>
          </p:cNvSpPr>
          <p:nvPr/>
        </p:nvSpPr>
        <p:spPr bwMode="auto">
          <a:xfrm>
            <a:off x="4030663" y="2347913"/>
            <a:ext cx="720725" cy="3133725"/>
          </a:xfrm>
          <a:custGeom>
            <a:avLst/>
            <a:gdLst>
              <a:gd name="T0" fmla="*/ 2147483647 w 454"/>
              <a:gd name="T1" fmla="*/ 0 h 1974"/>
              <a:gd name="T2" fmla="*/ 2147483647 w 454"/>
              <a:gd name="T3" fmla="*/ 2147483647 h 1974"/>
              <a:gd name="T4" fmla="*/ 2147483647 w 454"/>
              <a:gd name="T5" fmla="*/ 2147483647 h 1974"/>
              <a:gd name="T6" fmla="*/ 2147483647 w 454"/>
              <a:gd name="T7" fmla="*/ 2147483647 h 1974"/>
              <a:gd name="T8" fmla="*/ 2147483647 w 454"/>
              <a:gd name="T9" fmla="*/ 2147483647 h 1974"/>
              <a:gd name="T10" fmla="*/ 2147483647 w 454"/>
              <a:gd name="T11" fmla="*/ 2147483647 h 1974"/>
              <a:gd name="T12" fmla="*/ 2147483647 w 454"/>
              <a:gd name="T13" fmla="*/ 2147483647 h 1974"/>
              <a:gd name="T14" fmla="*/ 2147483647 w 454"/>
              <a:gd name="T15" fmla="*/ 2147483647 h 1974"/>
              <a:gd name="T16" fmla="*/ 2147483647 w 454"/>
              <a:gd name="T17" fmla="*/ 2147483647 h 1974"/>
              <a:gd name="T18" fmla="*/ 2147483647 w 454"/>
              <a:gd name="T19" fmla="*/ 2147483647 h 1974"/>
              <a:gd name="T20" fmla="*/ 2147483647 w 454"/>
              <a:gd name="T21" fmla="*/ 2147483647 h 1974"/>
              <a:gd name="T22" fmla="*/ 2147483647 w 454"/>
              <a:gd name="T23" fmla="*/ 2147483647 h 1974"/>
              <a:gd name="T24" fmla="*/ 0 w 454"/>
              <a:gd name="T25" fmla="*/ 2147483647 h 1974"/>
              <a:gd name="T26" fmla="*/ 0 w 454"/>
              <a:gd name="T27" fmla="*/ 2147483647 h 19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4"/>
              <a:gd name="T43" fmla="*/ 0 h 1974"/>
              <a:gd name="T44" fmla="*/ 454 w 454"/>
              <a:gd name="T45" fmla="*/ 1974 h 19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4" h="1974">
                <a:moveTo>
                  <a:pt x="23" y="0"/>
                </a:moveTo>
                <a:lnTo>
                  <a:pt x="23" y="220"/>
                </a:lnTo>
                <a:lnTo>
                  <a:pt x="250" y="220"/>
                </a:lnTo>
                <a:lnTo>
                  <a:pt x="250" y="419"/>
                </a:lnTo>
                <a:lnTo>
                  <a:pt x="454" y="419"/>
                </a:lnTo>
                <a:lnTo>
                  <a:pt x="450" y="932"/>
                </a:lnTo>
                <a:lnTo>
                  <a:pt x="250" y="932"/>
                </a:lnTo>
                <a:lnTo>
                  <a:pt x="244" y="1163"/>
                </a:lnTo>
                <a:lnTo>
                  <a:pt x="1" y="1163"/>
                </a:lnTo>
                <a:lnTo>
                  <a:pt x="1" y="1348"/>
                </a:lnTo>
                <a:lnTo>
                  <a:pt x="238" y="1348"/>
                </a:lnTo>
                <a:lnTo>
                  <a:pt x="238" y="1716"/>
                </a:lnTo>
                <a:lnTo>
                  <a:pt x="0" y="1715"/>
                </a:lnTo>
                <a:lnTo>
                  <a:pt x="0" y="1974"/>
                </a:lnTo>
              </a:path>
            </a:pathLst>
          </a:custGeom>
          <a:noFill/>
          <a:ln w="25400">
            <a:solidFill>
              <a:srgbClr val="80AE00"/>
            </a:solidFill>
            <a:round/>
            <a:headEnd/>
            <a:tailEnd/>
          </a:ln>
        </p:spPr>
        <p:txBody>
          <a:bodyPr/>
          <a:lstStyle/>
          <a:p>
            <a:endParaRPr lang="en-US"/>
          </a:p>
        </p:txBody>
      </p:sp>
      <p:sp>
        <p:nvSpPr>
          <p:cNvPr id="58372" name="Rectangle 4"/>
          <p:cNvSpPr>
            <a:spLocks noChangeArrowheads="1"/>
          </p:cNvSpPr>
          <p:nvPr/>
        </p:nvSpPr>
        <p:spPr bwMode="auto">
          <a:xfrm>
            <a:off x="3571875" y="1835150"/>
            <a:ext cx="1944688" cy="396875"/>
          </a:xfrm>
          <a:prstGeom prst="rect">
            <a:avLst/>
          </a:prstGeom>
          <a:noFill/>
          <a:ln w="9525">
            <a:noFill/>
            <a:miter lim="800000"/>
            <a:headEnd/>
            <a:tailEnd/>
          </a:ln>
        </p:spPr>
        <p:txBody>
          <a:bodyPr wrap="none">
            <a:spAutoFit/>
          </a:bodyPr>
          <a:lstStyle/>
          <a:p>
            <a:r>
              <a:rPr kumimoji="1" lang="en-US" sz="2000" b="1">
                <a:latin typeface="Lucida Sans Unicode" pitchFamily="34" charset="0"/>
                <a:sym typeface="Wingdings" pitchFamily="2" charset="2"/>
              </a:rPr>
              <a:t>Trace Formula</a:t>
            </a:r>
          </a:p>
        </p:txBody>
      </p:sp>
      <p:sp>
        <p:nvSpPr>
          <p:cNvPr id="58373" name="Rectangle 6"/>
          <p:cNvSpPr>
            <a:spLocks noChangeArrowheads="1"/>
          </p:cNvSpPr>
          <p:nvPr/>
        </p:nvSpPr>
        <p:spPr bwMode="auto">
          <a:xfrm>
            <a:off x="5040313" y="3449638"/>
            <a:ext cx="273050" cy="457200"/>
          </a:xfrm>
          <a:prstGeom prst="rect">
            <a:avLst/>
          </a:prstGeom>
          <a:noFill/>
          <a:ln w="9525">
            <a:noFill/>
            <a:miter lim="800000"/>
            <a:headEnd/>
            <a:tailEnd/>
          </a:ln>
        </p:spPr>
        <p:txBody>
          <a:bodyPr wrap="none">
            <a:spAutoFit/>
          </a:bodyPr>
          <a:lstStyle/>
          <a:p>
            <a:r>
              <a:rPr lang="en-US" sz="2400" b="1">
                <a:solidFill>
                  <a:schemeClr val="accent2"/>
                </a:solidFill>
                <a:latin typeface="Lucida Sans Unicode" pitchFamily="34" charset="0"/>
              </a:rPr>
              <a:t>i</a:t>
            </a:r>
          </a:p>
        </p:txBody>
      </p:sp>
      <p:sp>
        <p:nvSpPr>
          <p:cNvPr id="58374" name="Freeform 7"/>
          <p:cNvSpPr>
            <a:spLocks/>
          </p:cNvSpPr>
          <p:nvPr/>
        </p:nvSpPr>
        <p:spPr bwMode="auto">
          <a:xfrm rot="5400000" flipV="1">
            <a:off x="4902994" y="3455194"/>
            <a:ext cx="46038" cy="323850"/>
          </a:xfrm>
          <a:custGeom>
            <a:avLst/>
            <a:gdLst>
              <a:gd name="T0" fmla="*/ 0 w 1"/>
              <a:gd name="T1" fmla="*/ 2147483647 h 459"/>
              <a:gd name="T2" fmla="*/ 0 w 1"/>
              <a:gd name="T3" fmla="*/ 0 h 459"/>
              <a:gd name="T4" fmla="*/ 0 60000 65536"/>
              <a:gd name="T5" fmla="*/ 0 60000 65536"/>
              <a:gd name="T6" fmla="*/ 0 w 1"/>
              <a:gd name="T7" fmla="*/ 0 h 459"/>
              <a:gd name="T8" fmla="*/ 1 w 1"/>
              <a:gd name="T9" fmla="*/ 459 h 459"/>
            </a:gdLst>
            <a:ahLst/>
            <a:cxnLst>
              <a:cxn ang="T4">
                <a:pos x="T0" y="T1"/>
              </a:cxn>
              <a:cxn ang="T5">
                <a:pos x="T2" y="T3"/>
              </a:cxn>
            </a:cxnLst>
            <a:rect l="T6" t="T7" r="T8" b="T9"/>
            <a:pathLst>
              <a:path w="1" h="459">
                <a:moveTo>
                  <a:pt x="0" y="459"/>
                </a:moveTo>
                <a:lnTo>
                  <a:pt x="0" y="0"/>
                </a:lnTo>
              </a:path>
            </a:pathLst>
          </a:custGeom>
          <a:noFill/>
          <a:ln w="19050" cap="flat">
            <a:solidFill>
              <a:schemeClr val="accent2"/>
            </a:solidFill>
            <a:prstDash val="dash"/>
            <a:round/>
            <a:headEnd/>
            <a:tailEnd type="stealth" w="lg" len="lg"/>
          </a:ln>
        </p:spPr>
        <p:txBody>
          <a:bodyPr/>
          <a:lstStyle/>
          <a:p>
            <a:endParaRPr lang="en-US"/>
          </a:p>
        </p:txBody>
      </p:sp>
      <p:sp>
        <p:nvSpPr>
          <p:cNvPr id="228360" name="AutoShape 8"/>
          <p:cNvSpPr>
            <a:spLocks noChangeArrowheads="1"/>
          </p:cNvSpPr>
          <p:nvPr/>
        </p:nvSpPr>
        <p:spPr bwMode="auto">
          <a:xfrm rot="-2299098">
            <a:off x="4832350" y="2755900"/>
            <a:ext cx="287338" cy="227013"/>
          </a:xfrm>
          <a:prstGeom prst="leftArrow">
            <a:avLst>
              <a:gd name="adj1" fmla="val 50000"/>
              <a:gd name="adj2" fmla="val 31643"/>
            </a:avLst>
          </a:prstGeom>
          <a:noFill/>
          <a:ln w="38100">
            <a:solidFill>
              <a:schemeClr val="accent2"/>
            </a:solidFill>
            <a:miter lim="800000"/>
            <a:headEnd/>
            <a:tailEnd/>
          </a:ln>
        </p:spPr>
        <p:txBody>
          <a:bodyPr wrap="none" anchor="ctr"/>
          <a:lstStyle/>
          <a:p>
            <a:endParaRPr lang="en-US"/>
          </a:p>
        </p:txBody>
      </p:sp>
      <p:sp>
        <p:nvSpPr>
          <p:cNvPr id="228361" name="Rectangle 9"/>
          <p:cNvSpPr>
            <a:spLocks noChangeArrowheads="1"/>
          </p:cNvSpPr>
          <p:nvPr/>
        </p:nvSpPr>
        <p:spPr bwMode="auto">
          <a:xfrm>
            <a:off x="5040313" y="2584450"/>
            <a:ext cx="1733550" cy="341313"/>
          </a:xfrm>
          <a:prstGeom prst="rect">
            <a:avLst/>
          </a:prstGeom>
          <a:noFill/>
          <a:ln w="38100">
            <a:noFill/>
            <a:miter lim="800000"/>
            <a:headEnd/>
            <a:tailEnd/>
          </a:ln>
        </p:spPr>
        <p:txBody>
          <a:bodyPr wrap="none" rIns="0"/>
          <a:lstStyle/>
          <a:p>
            <a:pPr marL="342900" indent="-342900">
              <a:spcBef>
                <a:spcPct val="20000"/>
              </a:spcBef>
            </a:pPr>
            <a:r>
              <a:rPr lang="en-US" sz="1400" b="1">
                <a:solidFill>
                  <a:schemeClr val="accent2"/>
                </a:solidFill>
              </a:rPr>
              <a:t> </a:t>
            </a:r>
            <a:r>
              <a:rPr lang="en-US" sz="1600" b="1">
                <a:solidFill>
                  <a:schemeClr val="accent2"/>
                </a:solidFill>
                <a:latin typeface="Lucida Sans Unicode" pitchFamily="34" charset="0"/>
              </a:rPr>
              <a:t>Call begins </a:t>
            </a:r>
            <a:endParaRPr lang="en-US">
              <a:solidFill>
                <a:srgbClr val="5757FF"/>
              </a:solidFill>
              <a:latin typeface="Lucida Sans Unicode" pitchFamily="34" charset="0"/>
            </a:endParaRPr>
          </a:p>
        </p:txBody>
      </p:sp>
      <p:sp>
        <p:nvSpPr>
          <p:cNvPr id="58377" name="Freeform 12"/>
          <p:cNvSpPr>
            <a:spLocks/>
          </p:cNvSpPr>
          <p:nvPr/>
        </p:nvSpPr>
        <p:spPr bwMode="auto">
          <a:xfrm>
            <a:off x="1146175" y="2347913"/>
            <a:ext cx="817563" cy="3133725"/>
          </a:xfrm>
          <a:custGeom>
            <a:avLst/>
            <a:gdLst>
              <a:gd name="T0" fmla="*/ 2147483647 w 454"/>
              <a:gd name="T1" fmla="*/ 0 h 1974"/>
              <a:gd name="T2" fmla="*/ 2147483647 w 454"/>
              <a:gd name="T3" fmla="*/ 2147483647 h 1974"/>
              <a:gd name="T4" fmla="*/ 2147483647 w 454"/>
              <a:gd name="T5" fmla="*/ 2147483647 h 1974"/>
              <a:gd name="T6" fmla="*/ 2147483647 w 454"/>
              <a:gd name="T7" fmla="*/ 2147483647 h 1974"/>
              <a:gd name="T8" fmla="*/ 2147483647 w 454"/>
              <a:gd name="T9" fmla="*/ 2147483647 h 1974"/>
              <a:gd name="T10" fmla="*/ 2147483647 w 454"/>
              <a:gd name="T11" fmla="*/ 2147483647 h 1974"/>
              <a:gd name="T12" fmla="*/ 2147483647 w 454"/>
              <a:gd name="T13" fmla="*/ 2147483647 h 1974"/>
              <a:gd name="T14" fmla="*/ 2147483647 w 454"/>
              <a:gd name="T15" fmla="*/ 2147483647 h 1974"/>
              <a:gd name="T16" fmla="*/ 2147483647 w 454"/>
              <a:gd name="T17" fmla="*/ 2147483647 h 1974"/>
              <a:gd name="T18" fmla="*/ 2147483647 w 454"/>
              <a:gd name="T19" fmla="*/ 2147483647 h 1974"/>
              <a:gd name="T20" fmla="*/ 2147483647 w 454"/>
              <a:gd name="T21" fmla="*/ 2147483647 h 1974"/>
              <a:gd name="T22" fmla="*/ 2147483647 w 454"/>
              <a:gd name="T23" fmla="*/ 2147483647 h 1974"/>
              <a:gd name="T24" fmla="*/ 0 w 454"/>
              <a:gd name="T25" fmla="*/ 2147483647 h 1974"/>
              <a:gd name="T26" fmla="*/ 0 w 454"/>
              <a:gd name="T27" fmla="*/ 2147483647 h 19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4"/>
              <a:gd name="T43" fmla="*/ 0 h 1974"/>
              <a:gd name="T44" fmla="*/ 454 w 454"/>
              <a:gd name="T45" fmla="*/ 1974 h 19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4" h="1974">
                <a:moveTo>
                  <a:pt x="23" y="0"/>
                </a:moveTo>
                <a:lnTo>
                  <a:pt x="23" y="220"/>
                </a:lnTo>
                <a:lnTo>
                  <a:pt x="250" y="220"/>
                </a:lnTo>
                <a:lnTo>
                  <a:pt x="250" y="419"/>
                </a:lnTo>
                <a:lnTo>
                  <a:pt x="454" y="419"/>
                </a:lnTo>
                <a:lnTo>
                  <a:pt x="450" y="932"/>
                </a:lnTo>
                <a:lnTo>
                  <a:pt x="250" y="932"/>
                </a:lnTo>
                <a:lnTo>
                  <a:pt x="244" y="1163"/>
                </a:lnTo>
                <a:lnTo>
                  <a:pt x="1" y="1163"/>
                </a:lnTo>
                <a:lnTo>
                  <a:pt x="1" y="1348"/>
                </a:lnTo>
                <a:lnTo>
                  <a:pt x="238" y="1348"/>
                </a:lnTo>
                <a:lnTo>
                  <a:pt x="238" y="1716"/>
                </a:lnTo>
                <a:lnTo>
                  <a:pt x="0" y="1715"/>
                </a:lnTo>
                <a:lnTo>
                  <a:pt x="0" y="1974"/>
                </a:lnTo>
              </a:path>
            </a:pathLst>
          </a:custGeom>
          <a:noFill/>
          <a:ln w="25400">
            <a:solidFill>
              <a:schemeClr val="accent2"/>
            </a:solidFill>
            <a:round/>
            <a:headEnd/>
            <a:tailEnd/>
          </a:ln>
        </p:spPr>
        <p:txBody>
          <a:bodyPr/>
          <a:lstStyle/>
          <a:p>
            <a:endParaRPr lang="en-US"/>
          </a:p>
        </p:txBody>
      </p:sp>
      <p:sp>
        <p:nvSpPr>
          <p:cNvPr id="58378" name="Rectangle 15"/>
          <p:cNvSpPr>
            <a:spLocks noChangeArrowheads="1"/>
          </p:cNvSpPr>
          <p:nvPr/>
        </p:nvSpPr>
        <p:spPr bwMode="auto">
          <a:xfrm>
            <a:off x="1866900" y="1835150"/>
            <a:ext cx="941388" cy="396875"/>
          </a:xfrm>
          <a:prstGeom prst="rect">
            <a:avLst/>
          </a:prstGeom>
          <a:noFill/>
          <a:ln w="9525">
            <a:noFill/>
            <a:miter lim="800000"/>
            <a:headEnd/>
            <a:tailEnd/>
          </a:ln>
        </p:spPr>
        <p:txBody>
          <a:bodyPr wrap="none">
            <a:spAutoFit/>
          </a:bodyPr>
          <a:lstStyle/>
          <a:p>
            <a:r>
              <a:rPr kumimoji="1" lang="en-US" sz="2000" b="1">
                <a:latin typeface="Lucida Sans Unicode" pitchFamily="34" charset="0"/>
                <a:sym typeface="Wingdings" pitchFamily="2" charset="2"/>
              </a:rPr>
              <a:t>Trace </a:t>
            </a:r>
          </a:p>
        </p:txBody>
      </p:sp>
      <p:sp>
        <p:nvSpPr>
          <p:cNvPr id="58379" name="Rectangle 16"/>
          <p:cNvSpPr>
            <a:spLocks noChangeArrowheads="1"/>
          </p:cNvSpPr>
          <p:nvPr/>
        </p:nvSpPr>
        <p:spPr bwMode="auto">
          <a:xfrm>
            <a:off x="2239963" y="3449638"/>
            <a:ext cx="273050" cy="457200"/>
          </a:xfrm>
          <a:prstGeom prst="rect">
            <a:avLst/>
          </a:prstGeom>
          <a:noFill/>
          <a:ln w="9525">
            <a:noFill/>
            <a:miter lim="800000"/>
            <a:headEnd/>
            <a:tailEnd/>
          </a:ln>
        </p:spPr>
        <p:txBody>
          <a:bodyPr wrap="none">
            <a:spAutoFit/>
          </a:bodyPr>
          <a:lstStyle/>
          <a:p>
            <a:r>
              <a:rPr lang="en-US" sz="2400" b="1">
                <a:solidFill>
                  <a:schemeClr val="accent2"/>
                </a:solidFill>
                <a:latin typeface="Lucida Sans Unicode" pitchFamily="34" charset="0"/>
              </a:rPr>
              <a:t>i</a:t>
            </a:r>
          </a:p>
        </p:txBody>
      </p:sp>
      <p:sp>
        <p:nvSpPr>
          <p:cNvPr id="58380" name="Freeform 17"/>
          <p:cNvSpPr>
            <a:spLocks/>
          </p:cNvSpPr>
          <p:nvPr/>
        </p:nvSpPr>
        <p:spPr bwMode="auto">
          <a:xfrm rot="5400000" flipV="1">
            <a:off x="2102644" y="3455194"/>
            <a:ext cx="46038" cy="323850"/>
          </a:xfrm>
          <a:custGeom>
            <a:avLst/>
            <a:gdLst>
              <a:gd name="T0" fmla="*/ 0 w 1"/>
              <a:gd name="T1" fmla="*/ 2147483647 h 459"/>
              <a:gd name="T2" fmla="*/ 0 w 1"/>
              <a:gd name="T3" fmla="*/ 0 h 459"/>
              <a:gd name="T4" fmla="*/ 0 60000 65536"/>
              <a:gd name="T5" fmla="*/ 0 60000 65536"/>
              <a:gd name="T6" fmla="*/ 0 w 1"/>
              <a:gd name="T7" fmla="*/ 0 h 459"/>
              <a:gd name="T8" fmla="*/ 1 w 1"/>
              <a:gd name="T9" fmla="*/ 459 h 459"/>
            </a:gdLst>
            <a:ahLst/>
            <a:cxnLst>
              <a:cxn ang="T4">
                <a:pos x="T0" y="T1"/>
              </a:cxn>
              <a:cxn ang="T5">
                <a:pos x="T2" y="T3"/>
              </a:cxn>
            </a:cxnLst>
            <a:rect l="T6" t="T7" r="T8" b="T9"/>
            <a:pathLst>
              <a:path w="1" h="459">
                <a:moveTo>
                  <a:pt x="0" y="459"/>
                </a:moveTo>
                <a:lnTo>
                  <a:pt x="0" y="0"/>
                </a:lnTo>
              </a:path>
            </a:pathLst>
          </a:custGeom>
          <a:noFill/>
          <a:ln w="19050" cap="flat">
            <a:solidFill>
              <a:schemeClr val="accent2"/>
            </a:solidFill>
            <a:prstDash val="dash"/>
            <a:round/>
            <a:headEnd/>
            <a:tailEnd type="stealth" w="lg" len="lg"/>
          </a:ln>
        </p:spPr>
        <p:txBody>
          <a:bodyPr/>
          <a:lstStyle/>
          <a:p>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83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83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60" grpId="0" animBg="1"/>
      <p:bldP spid="228361"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Interprocedural Cuts</a:t>
            </a:r>
          </a:p>
        </p:txBody>
      </p:sp>
      <p:sp>
        <p:nvSpPr>
          <p:cNvPr id="59395" name="Freeform 19"/>
          <p:cNvSpPr>
            <a:spLocks/>
          </p:cNvSpPr>
          <p:nvPr/>
        </p:nvSpPr>
        <p:spPr bwMode="auto">
          <a:xfrm>
            <a:off x="4406900" y="3060700"/>
            <a:ext cx="781050" cy="542925"/>
          </a:xfrm>
          <a:custGeom>
            <a:avLst/>
            <a:gdLst>
              <a:gd name="T0" fmla="*/ 2147483647 w 458"/>
              <a:gd name="T1" fmla="*/ 2147483647 h 414"/>
              <a:gd name="T2" fmla="*/ 0 w 458"/>
              <a:gd name="T3" fmla="*/ 2147483647 h 414"/>
              <a:gd name="T4" fmla="*/ 0 w 458"/>
              <a:gd name="T5" fmla="*/ 0 h 414"/>
              <a:gd name="T6" fmla="*/ 2147483647 w 458"/>
              <a:gd name="T7" fmla="*/ 0 h 414"/>
              <a:gd name="T8" fmla="*/ 0 60000 65536"/>
              <a:gd name="T9" fmla="*/ 0 60000 65536"/>
              <a:gd name="T10" fmla="*/ 0 60000 65536"/>
              <a:gd name="T11" fmla="*/ 0 60000 65536"/>
              <a:gd name="T12" fmla="*/ 0 w 458"/>
              <a:gd name="T13" fmla="*/ 0 h 414"/>
              <a:gd name="T14" fmla="*/ 458 w 458"/>
              <a:gd name="T15" fmla="*/ 414 h 414"/>
            </a:gdLst>
            <a:ahLst/>
            <a:cxnLst>
              <a:cxn ang="T8">
                <a:pos x="T0" y="T1"/>
              </a:cxn>
              <a:cxn ang="T9">
                <a:pos x="T2" y="T3"/>
              </a:cxn>
              <a:cxn ang="T10">
                <a:pos x="T4" y="T5"/>
              </a:cxn>
              <a:cxn ang="T11">
                <a:pos x="T6" y="T7"/>
              </a:cxn>
            </a:cxnLst>
            <a:rect l="T12" t="T13" r="T14" b="T15"/>
            <a:pathLst>
              <a:path w="458" h="414">
                <a:moveTo>
                  <a:pt x="414" y="412"/>
                </a:moveTo>
                <a:lnTo>
                  <a:pt x="0" y="414"/>
                </a:lnTo>
                <a:lnTo>
                  <a:pt x="0" y="0"/>
                </a:lnTo>
                <a:lnTo>
                  <a:pt x="458" y="0"/>
                </a:lnTo>
              </a:path>
            </a:pathLst>
          </a:custGeom>
          <a:noFill/>
          <a:ln w="31750" cap="flat">
            <a:solidFill>
              <a:srgbClr val="000080"/>
            </a:solidFill>
            <a:prstDash val="dash"/>
            <a:round/>
            <a:headEnd/>
            <a:tailEnd type="stealth" w="lg" len="lg"/>
          </a:ln>
        </p:spPr>
        <p:txBody>
          <a:bodyPr/>
          <a:lstStyle/>
          <a:p>
            <a:endParaRPr lang="en-US"/>
          </a:p>
        </p:txBody>
      </p:sp>
      <p:sp>
        <p:nvSpPr>
          <p:cNvPr id="59396" name="Rectangle 22"/>
          <p:cNvSpPr>
            <a:spLocks noChangeArrowheads="1"/>
          </p:cNvSpPr>
          <p:nvPr/>
        </p:nvSpPr>
        <p:spPr bwMode="auto">
          <a:xfrm>
            <a:off x="4819650" y="2928938"/>
            <a:ext cx="681038"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endParaRPr lang="en-US" sz="3600" b="1" baseline="-25000">
              <a:solidFill>
                <a:schemeClr val="accent2"/>
              </a:solidFill>
              <a:sym typeface="Symbol" pitchFamily="18" charset="2"/>
            </a:endParaRPr>
          </a:p>
        </p:txBody>
      </p:sp>
      <p:sp>
        <p:nvSpPr>
          <p:cNvPr id="59397" name="Rectangle 23"/>
          <p:cNvSpPr>
            <a:spLocks noChangeArrowheads="1"/>
          </p:cNvSpPr>
          <p:nvPr/>
        </p:nvSpPr>
        <p:spPr bwMode="auto">
          <a:xfrm>
            <a:off x="3571875" y="2928938"/>
            <a:ext cx="681038"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endParaRPr lang="en-US" sz="3200" b="1" baseline="30000">
              <a:solidFill>
                <a:schemeClr val="accent2"/>
              </a:solidFill>
              <a:sym typeface="Symbol" pitchFamily="18" charset="2"/>
            </a:endParaRPr>
          </a:p>
        </p:txBody>
      </p:sp>
      <p:sp>
        <p:nvSpPr>
          <p:cNvPr id="59398" name="Rectangle 41"/>
          <p:cNvSpPr>
            <a:spLocks noChangeArrowheads="1"/>
          </p:cNvSpPr>
          <p:nvPr/>
        </p:nvSpPr>
        <p:spPr bwMode="auto">
          <a:xfrm>
            <a:off x="3571875" y="1835150"/>
            <a:ext cx="1944688" cy="396875"/>
          </a:xfrm>
          <a:prstGeom prst="rect">
            <a:avLst/>
          </a:prstGeom>
          <a:noFill/>
          <a:ln w="9525">
            <a:noFill/>
            <a:miter lim="800000"/>
            <a:headEnd/>
            <a:tailEnd/>
          </a:ln>
        </p:spPr>
        <p:txBody>
          <a:bodyPr wrap="none">
            <a:spAutoFit/>
          </a:bodyPr>
          <a:lstStyle/>
          <a:p>
            <a:r>
              <a:rPr kumimoji="1" lang="en-US" sz="2000" b="1">
                <a:latin typeface="Lucida Sans Unicode" pitchFamily="34" charset="0"/>
                <a:sym typeface="Wingdings" pitchFamily="2" charset="2"/>
              </a:rPr>
              <a:t>Trace Formula</a:t>
            </a:r>
          </a:p>
        </p:txBody>
      </p:sp>
      <p:sp>
        <p:nvSpPr>
          <p:cNvPr id="59399" name="Rectangle 43"/>
          <p:cNvSpPr>
            <a:spLocks noChangeArrowheads="1"/>
          </p:cNvSpPr>
          <p:nvPr/>
        </p:nvSpPr>
        <p:spPr bwMode="auto">
          <a:xfrm>
            <a:off x="5040313" y="3449638"/>
            <a:ext cx="273050" cy="457200"/>
          </a:xfrm>
          <a:prstGeom prst="rect">
            <a:avLst/>
          </a:prstGeom>
          <a:noFill/>
          <a:ln w="9525">
            <a:noFill/>
            <a:miter lim="800000"/>
            <a:headEnd/>
            <a:tailEnd/>
          </a:ln>
        </p:spPr>
        <p:txBody>
          <a:bodyPr wrap="none">
            <a:spAutoFit/>
          </a:bodyPr>
          <a:lstStyle/>
          <a:p>
            <a:r>
              <a:rPr lang="en-US" sz="2400" b="1">
                <a:solidFill>
                  <a:schemeClr val="accent2"/>
                </a:solidFill>
                <a:latin typeface="Lucida Sans Unicode" pitchFamily="34" charset="0"/>
              </a:rPr>
              <a:t>i</a:t>
            </a:r>
          </a:p>
        </p:txBody>
      </p:sp>
      <p:sp>
        <p:nvSpPr>
          <p:cNvPr id="59400" name="AutoShape 45"/>
          <p:cNvSpPr>
            <a:spLocks noChangeArrowheads="1"/>
          </p:cNvSpPr>
          <p:nvPr/>
        </p:nvSpPr>
        <p:spPr bwMode="auto">
          <a:xfrm rot="-2299098">
            <a:off x="4832350" y="2755900"/>
            <a:ext cx="287338" cy="227013"/>
          </a:xfrm>
          <a:prstGeom prst="leftArrow">
            <a:avLst>
              <a:gd name="adj1" fmla="val 50000"/>
              <a:gd name="adj2" fmla="val 31643"/>
            </a:avLst>
          </a:prstGeom>
          <a:noFill/>
          <a:ln w="38100">
            <a:solidFill>
              <a:schemeClr val="accent2"/>
            </a:solidFill>
            <a:miter lim="800000"/>
            <a:headEnd/>
            <a:tailEnd/>
          </a:ln>
        </p:spPr>
        <p:txBody>
          <a:bodyPr wrap="none" anchor="ctr"/>
          <a:lstStyle/>
          <a:p>
            <a:endParaRPr lang="en-US"/>
          </a:p>
        </p:txBody>
      </p:sp>
      <p:sp>
        <p:nvSpPr>
          <p:cNvPr id="59401" name="Rectangle 46"/>
          <p:cNvSpPr>
            <a:spLocks noChangeArrowheads="1"/>
          </p:cNvSpPr>
          <p:nvPr/>
        </p:nvSpPr>
        <p:spPr bwMode="auto">
          <a:xfrm>
            <a:off x="5040313" y="2584450"/>
            <a:ext cx="1733550" cy="341313"/>
          </a:xfrm>
          <a:prstGeom prst="rect">
            <a:avLst/>
          </a:prstGeom>
          <a:noFill/>
          <a:ln w="38100">
            <a:noFill/>
            <a:miter lim="800000"/>
            <a:headEnd/>
            <a:tailEnd/>
          </a:ln>
        </p:spPr>
        <p:txBody>
          <a:bodyPr wrap="none" rIns="0"/>
          <a:lstStyle/>
          <a:p>
            <a:pPr marL="342900" indent="-342900">
              <a:spcBef>
                <a:spcPct val="20000"/>
              </a:spcBef>
            </a:pPr>
            <a:r>
              <a:rPr lang="en-US" sz="1400" b="1">
                <a:solidFill>
                  <a:schemeClr val="accent2"/>
                </a:solidFill>
              </a:rPr>
              <a:t> </a:t>
            </a:r>
            <a:r>
              <a:rPr lang="en-US" sz="1600" b="1">
                <a:solidFill>
                  <a:schemeClr val="accent2"/>
                </a:solidFill>
                <a:latin typeface="Lucida Sans Unicode" pitchFamily="34" charset="0"/>
              </a:rPr>
              <a:t>Call begins </a:t>
            </a:r>
            <a:endParaRPr lang="en-US">
              <a:solidFill>
                <a:srgbClr val="5757FF"/>
              </a:solidFill>
              <a:latin typeface="Lucida Sans Unicode" pitchFamily="34" charset="0"/>
            </a:endParaRPr>
          </a:p>
        </p:txBody>
      </p:sp>
      <p:sp>
        <p:nvSpPr>
          <p:cNvPr id="59402" name="Freeform 47"/>
          <p:cNvSpPr>
            <a:spLocks/>
          </p:cNvSpPr>
          <p:nvPr/>
        </p:nvSpPr>
        <p:spPr bwMode="auto">
          <a:xfrm>
            <a:off x="4030663" y="2347913"/>
            <a:ext cx="720725" cy="3133725"/>
          </a:xfrm>
          <a:custGeom>
            <a:avLst/>
            <a:gdLst>
              <a:gd name="T0" fmla="*/ 2147483647 w 454"/>
              <a:gd name="T1" fmla="*/ 0 h 1974"/>
              <a:gd name="T2" fmla="*/ 2147483647 w 454"/>
              <a:gd name="T3" fmla="*/ 2147483647 h 1974"/>
              <a:gd name="T4" fmla="*/ 2147483647 w 454"/>
              <a:gd name="T5" fmla="*/ 2147483647 h 1974"/>
              <a:gd name="T6" fmla="*/ 2147483647 w 454"/>
              <a:gd name="T7" fmla="*/ 2147483647 h 1974"/>
              <a:gd name="T8" fmla="*/ 2147483647 w 454"/>
              <a:gd name="T9" fmla="*/ 2147483647 h 1974"/>
              <a:gd name="T10" fmla="*/ 2147483647 w 454"/>
              <a:gd name="T11" fmla="*/ 2147483647 h 1974"/>
              <a:gd name="T12" fmla="*/ 2147483647 w 454"/>
              <a:gd name="T13" fmla="*/ 2147483647 h 1974"/>
              <a:gd name="T14" fmla="*/ 2147483647 w 454"/>
              <a:gd name="T15" fmla="*/ 2147483647 h 1974"/>
              <a:gd name="T16" fmla="*/ 2147483647 w 454"/>
              <a:gd name="T17" fmla="*/ 2147483647 h 1974"/>
              <a:gd name="T18" fmla="*/ 2147483647 w 454"/>
              <a:gd name="T19" fmla="*/ 2147483647 h 1974"/>
              <a:gd name="T20" fmla="*/ 2147483647 w 454"/>
              <a:gd name="T21" fmla="*/ 2147483647 h 1974"/>
              <a:gd name="T22" fmla="*/ 2147483647 w 454"/>
              <a:gd name="T23" fmla="*/ 2147483647 h 1974"/>
              <a:gd name="T24" fmla="*/ 0 w 454"/>
              <a:gd name="T25" fmla="*/ 2147483647 h 1974"/>
              <a:gd name="T26" fmla="*/ 0 w 454"/>
              <a:gd name="T27" fmla="*/ 2147483647 h 19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4"/>
              <a:gd name="T43" fmla="*/ 0 h 1974"/>
              <a:gd name="T44" fmla="*/ 454 w 454"/>
              <a:gd name="T45" fmla="*/ 1974 h 19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4" h="1974">
                <a:moveTo>
                  <a:pt x="23" y="0"/>
                </a:moveTo>
                <a:lnTo>
                  <a:pt x="23" y="220"/>
                </a:lnTo>
                <a:lnTo>
                  <a:pt x="250" y="220"/>
                </a:lnTo>
                <a:lnTo>
                  <a:pt x="250" y="419"/>
                </a:lnTo>
                <a:lnTo>
                  <a:pt x="454" y="419"/>
                </a:lnTo>
                <a:lnTo>
                  <a:pt x="450" y="932"/>
                </a:lnTo>
                <a:lnTo>
                  <a:pt x="250" y="932"/>
                </a:lnTo>
                <a:lnTo>
                  <a:pt x="244" y="1163"/>
                </a:lnTo>
                <a:lnTo>
                  <a:pt x="1" y="1163"/>
                </a:lnTo>
                <a:lnTo>
                  <a:pt x="1" y="1348"/>
                </a:lnTo>
                <a:lnTo>
                  <a:pt x="238" y="1348"/>
                </a:lnTo>
                <a:lnTo>
                  <a:pt x="238" y="1716"/>
                </a:lnTo>
                <a:lnTo>
                  <a:pt x="0" y="1715"/>
                </a:lnTo>
                <a:lnTo>
                  <a:pt x="0" y="1974"/>
                </a:lnTo>
              </a:path>
            </a:pathLst>
          </a:custGeom>
          <a:noFill/>
          <a:ln w="25400">
            <a:solidFill>
              <a:srgbClr val="80AE00"/>
            </a:solidFill>
            <a:round/>
            <a:headEnd/>
            <a:tailEnd/>
          </a:ln>
        </p:spPr>
        <p:txBody>
          <a:bodyPr/>
          <a:lstStyle/>
          <a:p>
            <a:endParaRPr lang="en-US"/>
          </a:p>
        </p:txBody>
      </p:sp>
      <p:sp>
        <p:nvSpPr>
          <p:cNvPr id="59403" name="Freeform 48"/>
          <p:cNvSpPr>
            <a:spLocks/>
          </p:cNvSpPr>
          <p:nvPr/>
        </p:nvSpPr>
        <p:spPr bwMode="auto">
          <a:xfrm>
            <a:off x="1146175" y="2347913"/>
            <a:ext cx="817563" cy="3133725"/>
          </a:xfrm>
          <a:custGeom>
            <a:avLst/>
            <a:gdLst>
              <a:gd name="T0" fmla="*/ 2147483647 w 454"/>
              <a:gd name="T1" fmla="*/ 0 h 1974"/>
              <a:gd name="T2" fmla="*/ 2147483647 w 454"/>
              <a:gd name="T3" fmla="*/ 2147483647 h 1974"/>
              <a:gd name="T4" fmla="*/ 2147483647 w 454"/>
              <a:gd name="T5" fmla="*/ 2147483647 h 1974"/>
              <a:gd name="T6" fmla="*/ 2147483647 w 454"/>
              <a:gd name="T7" fmla="*/ 2147483647 h 1974"/>
              <a:gd name="T8" fmla="*/ 2147483647 w 454"/>
              <a:gd name="T9" fmla="*/ 2147483647 h 1974"/>
              <a:gd name="T10" fmla="*/ 2147483647 w 454"/>
              <a:gd name="T11" fmla="*/ 2147483647 h 1974"/>
              <a:gd name="T12" fmla="*/ 2147483647 w 454"/>
              <a:gd name="T13" fmla="*/ 2147483647 h 1974"/>
              <a:gd name="T14" fmla="*/ 2147483647 w 454"/>
              <a:gd name="T15" fmla="*/ 2147483647 h 1974"/>
              <a:gd name="T16" fmla="*/ 2147483647 w 454"/>
              <a:gd name="T17" fmla="*/ 2147483647 h 1974"/>
              <a:gd name="T18" fmla="*/ 2147483647 w 454"/>
              <a:gd name="T19" fmla="*/ 2147483647 h 1974"/>
              <a:gd name="T20" fmla="*/ 2147483647 w 454"/>
              <a:gd name="T21" fmla="*/ 2147483647 h 1974"/>
              <a:gd name="T22" fmla="*/ 2147483647 w 454"/>
              <a:gd name="T23" fmla="*/ 2147483647 h 1974"/>
              <a:gd name="T24" fmla="*/ 0 w 454"/>
              <a:gd name="T25" fmla="*/ 2147483647 h 1974"/>
              <a:gd name="T26" fmla="*/ 0 w 454"/>
              <a:gd name="T27" fmla="*/ 2147483647 h 19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4"/>
              <a:gd name="T43" fmla="*/ 0 h 1974"/>
              <a:gd name="T44" fmla="*/ 454 w 454"/>
              <a:gd name="T45" fmla="*/ 1974 h 19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4" h="1974">
                <a:moveTo>
                  <a:pt x="23" y="0"/>
                </a:moveTo>
                <a:lnTo>
                  <a:pt x="23" y="220"/>
                </a:lnTo>
                <a:lnTo>
                  <a:pt x="250" y="220"/>
                </a:lnTo>
                <a:lnTo>
                  <a:pt x="250" y="419"/>
                </a:lnTo>
                <a:lnTo>
                  <a:pt x="454" y="419"/>
                </a:lnTo>
                <a:lnTo>
                  <a:pt x="450" y="932"/>
                </a:lnTo>
                <a:lnTo>
                  <a:pt x="250" y="932"/>
                </a:lnTo>
                <a:lnTo>
                  <a:pt x="244" y="1163"/>
                </a:lnTo>
                <a:lnTo>
                  <a:pt x="1" y="1163"/>
                </a:lnTo>
                <a:lnTo>
                  <a:pt x="1" y="1348"/>
                </a:lnTo>
                <a:lnTo>
                  <a:pt x="238" y="1348"/>
                </a:lnTo>
                <a:lnTo>
                  <a:pt x="238" y="1716"/>
                </a:lnTo>
                <a:lnTo>
                  <a:pt x="0" y="1715"/>
                </a:lnTo>
                <a:lnTo>
                  <a:pt x="0" y="1974"/>
                </a:lnTo>
              </a:path>
            </a:pathLst>
          </a:custGeom>
          <a:noFill/>
          <a:ln w="25400">
            <a:solidFill>
              <a:schemeClr val="accent2"/>
            </a:solidFill>
            <a:round/>
            <a:headEnd/>
            <a:tailEnd/>
          </a:ln>
        </p:spPr>
        <p:txBody>
          <a:bodyPr/>
          <a:lstStyle/>
          <a:p>
            <a:endParaRPr lang="en-US"/>
          </a:p>
        </p:txBody>
      </p:sp>
      <p:sp>
        <p:nvSpPr>
          <p:cNvPr id="59404" name="Rectangle 49"/>
          <p:cNvSpPr>
            <a:spLocks noChangeArrowheads="1"/>
          </p:cNvSpPr>
          <p:nvPr/>
        </p:nvSpPr>
        <p:spPr bwMode="auto">
          <a:xfrm>
            <a:off x="1866900" y="1835150"/>
            <a:ext cx="941388" cy="396875"/>
          </a:xfrm>
          <a:prstGeom prst="rect">
            <a:avLst/>
          </a:prstGeom>
          <a:noFill/>
          <a:ln w="9525">
            <a:noFill/>
            <a:miter lim="800000"/>
            <a:headEnd/>
            <a:tailEnd/>
          </a:ln>
        </p:spPr>
        <p:txBody>
          <a:bodyPr wrap="none">
            <a:spAutoFit/>
          </a:bodyPr>
          <a:lstStyle/>
          <a:p>
            <a:r>
              <a:rPr kumimoji="1" lang="en-US" sz="2000" b="1">
                <a:latin typeface="Lucida Sans Unicode" pitchFamily="34" charset="0"/>
                <a:sym typeface="Wingdings" pitchFamily="2" charset="2"/>
              </a:rPr>
              <a:t>Trace </a:t>
            </a:r>
          </a:p>
        </p:txBody>
      </p:sp>
      <p:sp>
        <p:nvSpPr>
          <p:cNvPr id="59405" name="Rectangle 50"/>
          <p:cNvSpPr>
            <a:spLocks noChangeArrowheads="1"/>
          </p:cNvSpPr>
          <p:nvPr/>
        </p:nvSpPr>
        <p:spPr bwMode="auto">
          <a:xfrm>
            <a:off x="2239963" y="3449638"/>
            <a:ext cx="273050" cy="457200"/>
          </a:xfrm>
          <a:prstGeom prst="rect">
            <a:avLst/>
          </a:prstGeom>
          <a:noFill/>
          <a:ln w="9525">
            <a:noFill/>
            <a:miter lim="800000"/>
            <a:headEnd/>
            <a:tailEnd/>
          </a:ln>
        </p:spPr>
        <p:txBody>
          <a:bodyPr wrap="none">
            <a:spAutoFit/>
          </a:bodyPr>
          <a:lstStyle/>
          <a:p>
            <a:r>
              <a:rPr lang="en-US" sz="2400" b="1">
                <a:solidFill>
                  <a:schemeClr val="accent2"/>
                </a:solidFill>
                <a:latin typeface="Lucida Sans Unicode" pitchFamily="34" charset="0"/>
              </a:rPr>
              <a:t>i</a:t>
            </a:r>
          </a:p>
        </p:txBody>
      </p:sp>
      <p:sp>
        <p:nvSpPr>
          <p:cNvPr id="59406" name="Freeform 51"/>
          <p:cNvSpPr>
            <a:spLocks/>
          </p:cNvSpPr>
          <p:nvPr/>
        </p:nvSpPr>
        <p:spPr bwMode="auto">
          <a:xfrm rot="5400000" flipV="1">
            <a:off x="2102644" y="3455194"/>
            <a:ext cx="46038" cy="323850"/>
          </a:xfrm>
          <a:custGeom>
            <a:avLst/>
            <a:gdLst>
              <a:gd name="T0" fmla="*/ 0 w 1"/>
              <a:gd name="T1" fmla="*/ 2147483647 h 459"/>
              <a:gd name="T2" fmla="*/ 0 w 1"/>
              <a:gd name="T3" fmla="*/ 0 h 459"/>
              <a:gd name="T4" fmla="*/ 0 60000 65536"/>
              <a:gd name="T5" fmla="*/ 0 60000 65536"/>
              <a:gd name="T6" fmla="*/ 0 w 1"/>
              <a:gd name="T7" fmla="*/ 0 h 459"/>
              <a:gd name="T8" fmla="*/ 1 w 1"/>
              <a:gd name="T9" fmla="*/ 459 h 459"/>
            </a:gdLst>
            <a:ahLst/>
            <a:cxnLst>
              <a:cxn ang="T4">
                <a:pos x="T0" y="T1"/>
              </a:cxn>
              <a:cxn ang="T5">
                <a:pos x="T2" y="T3"/>
              </a:cxn>
            </a:cxnLst>
            <a:rect l="T6" t="T7" r="T8" b="T9"/>
            <a:pathLst>
              <a:path w="1" h="459">
                <a:moveTo>
                  <a:pt x="0" y="459"/>
                </a:moveTo>
                <a:lnTo>
                  <a:pt x="0" y="0"/>
                </a:lnTo>
              </a:path>
            </a:pathLst>
          </a:custGeom>
          <a:noFill/>
          <a:ln w="19050" cap="flat">
            <a:solidFill>
              <a:schemeClr val="accent2"/>
            </a:solidFill>
            <a:prstDash val="dash"/>
            <a:round/>
            <a:headEnd/>
            <a:tailEnd type="stealth" w="lg" len="lg"/>
          </a:ln>
        </p:spPr>
        <p:txBody>
          <a:bodyPr/>
          <a:lstStyle/>
          <a:p>
            <a:endParaRPr lang="en-US"/>
          </a:p>
        </p:txBody>
      </p:sp>
      <p:sp>
        <p:nvSpPr>
          <p:cNvPr id="59407" name="Rectangle 52"/>
          <p:cNvSpPr>
            <a:spLocks noChangeArrowheads="1"/>
          </p:cNvSpPr>
          <p:nvPr/>
        </p:nvSpPr>
        <p:spPr bwMode="auto">
          <a:xfrm>
            <a:off x="1214438" y="5673725"/>
            <a:ext cx="6732587" cy="457200"/>
          </a:xfrm>
          <a:prstGeom prst="rect">
            <a:avLst/>
          </a:prstGeom>
          <a:noFill/>
          <a:ln w="9525">
            <a:noFill/>
            <a:miter lim="800000"/>
            <a:headEnd/>
            <a:tailEnd/>
          </a:ln>
        </p:spPr>
        <p:txBody>
          <a:bodyPr>
            <a:spAutoFit/>
          </a:bodyPr>
          <a:lstStyle/>
          <a:p>
            <a:r>
              <a:rPr lang="en-US" sz="2400" b="1">
                <a:solidFill>
                  <a:schemeClr val="accent2"/>
                </a:solidFill>
                <a:latin typeface="Lucida Sans Unicode" pitchFamily="34" charset="0"/>
              </a:rPr>
              <a:t>Predicate at  </a:t>
            </a:r>
            <a:r>
              <a:rPr lang="en-US" sz="2400" b="1" i="1">
                <a:solidFill>
                  <a:schemeClr val="accent2"/>
                </a:solidFill>
              </a:rPr>
              <a:t>pc</a:t>
            </a:r>
            <a:r>
              <a:rPr lang="en-US" sz="2400" b="1" i="1" baseline="-25000">
                <a:solidFill>
                  <a:schemeClr val="accent2"/>
                </a:solidFill>
              </a:rPr>
              <a:t>i</a:t>
            </a:r>
            <a:r>
              <a:rPr lang="en-US" sz="2400" b="1">
                <a:solidFill>
                  <a:schemeClr val="accent2"/>
                </a:solidFill>
              </a:rPr>
              <a:t> </a:t>
            </a:r>
            <a:r>
              <a:rPr lang="en-US" sz="2400" b="1">
                <a:solidFill>
                  <a:schemeClr val="accent2"/>
                </a:solidFill>
                <a:latin typeface="Lucida Sans Unicode" pitchFamily="34" charset="0"/>
              </a:rPr>
              <a:t>= Interpolant from cut i</a:t>
            </a:r>
            <a:r>
              <a:rPr lang="en-US" sz="2400" b="1" baseline="-25000">
                <a:solidFill>
                  <a:schemeClr val="accent2"/>
                </a:solidFill>
                <a:latin typeface="Lucida Sans Unicode" pitchFamily="34" charset="0"/>
              </a:rPr>
              <a:t> </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t>Common Variables</a:t>
            </a:r>
          </a:p>
        </p:txBody>
      </p:sp>
      <p:sp>
        <p:nvSpPr>
          <p:cNvPr id="158742" name="AutoShape 22"/>
          <p:cNvSpPr>
            <a:spLocks noChangeArrowheads="1"/>
          </p:cNvSpPr>
          <p:nvPr/>
        </p:nvSpPr>
        <p:spPr bwMode="auto">
          <a:xfrm rot="-7292650">
            <a:off x="5314157" y="2870993"/>
            <a:ext cx="647700" cy="373063"/>
          </a:xfrm>
          <a:prstGeom prst="leftArrow">
            <a:avLst>
              <a:gd name="adj1" fmla="val 50000"/>
              <a:gd name="adj2" fmla="val 43404"/>
            </a:avLst>
          </a:prstGeom>
          <a:noFill/>
          <a:ln w="38100">
            <a:solidFill>
              <a:schemeClr val="accent2"/>
            </a:solidFill>
            <a:miter lim="800000"/>
            <a:headEnd/>
            <a:tailEnd/>
          </a:ln>
        </p:spPr>
        <p:txBody>
          <a:bodyPr wrap="none" anchor="ctr"/>
          <a:lstStyle/>
          <a:p>
            <a:endParaRPr lang="en-US"/>
          </a:p>
        </p:txBody>
      </p:sp>
      <p:sp>
        <p:nvSpPr>
          <p:cNvPr id="158743" name="Rectangle 23"/>
          <p:cNvSpPr>
            <a:spLocks noChangeArrowheads="1"/>
          </p:cNvSpPr>
          <p:nvPr/>
        </p:nvSpPr>
        <p:spPr bwMode="auto">
          <a:xfrm>
            <a:off x="5824538" y="2725738"/>
            <a:ext cx="1160462" cy="396875"/>
          </a:xfrm>
          <a:prstGeom prst="rect">
            <a:avLst/>
          </a:prstGeom>
          <a:noFill/>
          <a:ln w="9525">
            <a:noFill/>
            <a:miter lim="800000"/>
            <a:headEnd/>
            <a:tailEnd/>
          </a:ln>
        </p:spPr>
        <p:txBody>
          <a:bodyPr wrap="none">
            <a:spAutoFit/>
          </a:bodyPr>
          <a:lstStyle/>
          <a:p>
            <a:r>
              <a:rPr lang="en-US" sz="2000" b="1">
                <a:solidFill>
                  <a:schemeClr val="accent2"/>
                </a:solidFill>
                <a:latin typeface="Lucida Sans Unicode" pitchFamily="34" charset="0"/>
              </a:rPr>
              <a:t>Formals</a:t>
            </a:r>
            <a:endParaRPr lang="en-US" sz="2000" b="1" baseline="-25000">
              <a:solidFill>
                <a:schemeClr val="accent2"/>
              </a:solidFill>
              <a:latin typeface="Lucida Sans Unicode" pitchFamily="34" charset="0"/>
            </a:endParaRPr>
          </a:p>
        </p:txBody>
      </p:sp>
      <p:sp>
        <p:nvSpPr>
          <p:cNvPr id="158744" name="AutoShape 24"/>
          <p:cNvSpPr>
            <a:spLocks noChangeArrowheads="1"/>
          </p:cNvSpPr>
          <p:nvPr/>
        </p:nvSpPr>
        <p:spPr bwMode="auto">
          <a:xfrm rot="-5400000">
            <a:off x="5441950" y="3449638"/>
            <a:ext cx="446088" cy="373062"/>
          </a:xfrm>
          <a:prstGeom prst="leftArrow">
            <a:avLst>
              <a:gd name="adj1" fmla="val 50000"/>
              <a:gd name="adj2" fmla="val 29894"/>
            </a:avLst>
          </a:prstGeom>
          <a:noFill/>
          <a:ln w="38100">
            <a:solidFill>
              <a:schemeClr val="accent2"/>
            </a:solidFill>
            <a:miter lim="800000"/>
            <a:headEnd/>
            <a:tailEnd/>
          </a:ln>
        </p:spPr>
        <p:txBody>
          <a:bodyPr wrap="none" anchor="ctr"/>
          <a:lstStyle/>
          <a:p>
            <a:endParaRPr lang="en-US"/>
          </a:p>
        </p:txBody>
      </p:sp>
      <p:sp>
        <p:nvSpPr>
          <p:cNvPr id="158745" name="Rectangle 25"/>
          <p:cNvSpPr>
            <a:spLocks noChangeArrowheads="1"/>
          </p:cNvSpPr>
          <p:nvPr/>
        </p:nvSpPr>
        <p:spPr bwMode="auto">
          <a:xfrm>
            <a:off x="5832475" y="3443288"/>
            <a:ext cx="1903413" cy="396875"/>
          </a:xfrm>
          <a:prstGeom prst="rect">
            <a:avLst/>
          </a:prstGeom>
          <a:noFill/>
          <a:ln w="9525">
            <a:noFill/>
            <a:miter lim="800000"/>
            <a:headEnd/>
            <a:tailEnd/>
          </a:ln>
        </p:spPr>
        <p:txBody>
          <a:bodyPr wrap="none">
            <a:spAutoFit/>
          </a:bodyPr>
          <a:lstStyle/>
          <a:p>
            <a:r>
              <a:rPr lang="en-US" sz="2000" b="1">
                <a:solidFill>
                  <a:schemeClr val="accent2"/>
                </a:solidFill>
                <a:latin typeface="Lucida Sans Unicode" pitchFamily="34" charset="0"/>
              </a:rPr>
              <a:t>Current locals</a:t>
            </a:r>
            <a:endParaRPr lang="en-US" sz="2000" b="1" baseline="-25000">
              <a:solidFill>
                <a:schemeClr val="accent2"/>
              </a:solidFill>
              <a:latin typeface="Lucida Sans Unicode" pitchFamily="34" charset="0"/>
            </a:endParaRPr>
          </a:p>
        </p:txBody>
      </p:sp>
      <p:sp>
        <p:nvSpPr>
          <p:cNvPr id="60423" name="Rectangle 54"/>
          <p:cNvSpPr>
            <a:spLocks noChangeArrowheads="1"/>
          </p:cNvSpPr>
          <p:nvPr/>
        </p:nvSpPr>
        <p:spPr bwMode="auto">
          <a:xfrm>
            <a:off x="3571875" y="1835150"/>
            <a:ext cx="1944688" cy="396875"/>
          </a:xfrm>
          <a:prstGeom prst="rect">
            <a:avLst/>
          </a:prstGeom>
          <a:noFill/>
          <a:ln w="9525">
            <a:noFill/>
            <a:miter lim="800000"/>
            <a:headEnd/>
            <a:tailEnd/>
          </a:ln>
        </p:spPr>
        <p:txBody>
          <a:bodyPr wrap="none">
            <a:spAutoFit/>
          </a:bodyPr>
          <a:lstStyle/>
          <a:p>
            <a:r>
              <a:rPr kumimoji="1" lang="en-US" sz="2000" b="1">
                <a:latin typeface="Lucida Sans Unicode" pitchFamily="34" charset="0"/>
                <a:sym typeface="Wingdings" pitchFamily="2" charset="2"/>
              </a:rPr>
              <a:t>Trace Formula</a:t>
            </a:r>
          </a:p>
        </p:txBody>
      </p:sp>
      <p:sp>
        <p:nvSpPr>
          <p:cNvPr id="60424" name="Rectangle 55"/>
          <p:cNvSpPr>
            <a:spLocks noChangeArrowheads="1"/>
          </p:cNvSpPr>
          <p:nvPr/>
        </p:nvSpPr>
        <p:spPr bwMode="auto">
          <a:xfrm>
            <a:off x="1214438" y="5673725"/>
            <a:ext cx="6732587" cy="457200"/>
          </a:xfrm>
          <a:prstGeom prst="rect">
            <a:avLst/>
          </a:prstGeom>
          <a:noFill/>
          <a:ln w="9525">
            <a:noFill/>
            <a:miter lim="800000"/>
            <a:headEnd/>
            <a:tailEnd/>
          </a:ln>
        </p:spPr>
        <p:txBody>
          <a:bodyPr>
            <a:spAutoFit/>
          </a:bodyPr>
          <a:lstStyle/>
          <a:p>
            <a:r>
              <a:rPr lang="en-US" sz="2400" b="1">
                <a:solidFill>
                  <a:schemeClr val="accent2"/>
                </a:solidFill>
                <a:latin typeface="Lucida Sans Unicode" pitchFamily="34" charset="0"/>
              </a:rPr>
              <a:t>Predicate at  </a:t>
            </a:r>
            <a:r>
              <a:rPr lang="en-US" sz="2400" b="1" i="1">
                <a:solidFill>
                  <a:schemeClr val="accent2"/>
                </a:solidFill>
              </a:rPr>
              <a:t>pc</a:t>
            </a:r>
            <a:r>
              <a:rPr lang="en-US" sz="2400" b="1" i="1" baseline="-25000">
                <a:solidFill>
                  <a:schemeClr val="accent2"/>
                </a:solidFill>
              </a:rPr>
              <a:t>i</a:t>
            </a:r>
            <a:r>
              <a:rPr lang="en-US" sz="2400" b="1">
                <a:solidFill>
                  <a:schemeClr val="accent2"/>
                </a:solidFill>
              </a:rPr>
              <a:t> </a:t>
            </a:r>
            <a:r>
              <a:rPr lang="en-US" sz="2400" b="1">
                <a:solidFill>
                  <a:schemeClr val="accent2"/>
                </a:solidFill>
                <a:latin typeface="Lucida Sans Unicode" pitchFamily="34" charset="0"/>
              </a:rPr>
              <a:t>= Interpolant from i-cut</a:t>
            </a:r>
            <a:r>
              <a:rPr lang="en-US" sz="2400" b="1" baseline="-25000">
                <a:solidFill>
                  <a:schemeClr val="accent2"/>
                </a:solidFill>
                <a:latin typeface="Lucida Sans Unicode" pitchFamily="34" charset="0"/>
              </a:rPr>
              <a:t> </a:t>
            </a:r>
          </a:p>
        </p:txBody>
      </p:sp>
      <p:sp>
        <p:nvSpPr>
          <p:cNvPr id="60425" name="Rectangle 56"/>
          <p:cNvSpPr>
            <a:spLocks noChangeArrowheads="1"/>
          </p:cNvSpPr>
          <p:nvPr/>
        </p:nvSpPr>
        <p:spPr bwMode="auto">
          <a:xfrm>
            <a:off x="5040313" y="3449638"/>
            <a:ext cx="273050" cy="457200"/>
          </a:xfrm>
          <a:prstGeom prst="rect">
            <a:avLst/>
          </a:prstGeom>
          <a:noFill/>
          <a:ln w="9525">
            <a:noFill/>
            <a:miter lim="800000"/>
            <a:headEnd/>
            <a:tailEnd/>
          </a:ln>
        </p:spPr>
        <p:txBody>
          <a:bodyPr wrap="none">
            <a:spAutoFit/>
          </a:bodyPr>
          <a:lstStyle/>
          <a:p>
            <a:r>
              <a:rPr lang="en-US" sz="2400" b="1">
                <a:solidFill>
                  <a:schemeClr val="accent2"/>
                </a:solidFill>
                <a:latin typeface="Lucida Sans Unicode" pitchFamily="34" charset="0"/>
              </a:rPr>
              <a:t>i</a:t>
            </a:r>
          </a:p>
        </p:txBody>
      </p:sp>
      <p:sp>
        <p:nvSpPr>
          <p:cNvPr id="60426" name="Freeform 60"/>
          <p:cNvSpPr>
            <a:spLocks/>
          </p:cNvSpPr>
          <p:nvPr/>
        </p:nvSpPr>
        <p:spPr bwMode="auto">
          <a:xfrm>
            <a:off x="4030663" y="2347913"/>
            <a:ext cx="720725" cy="3133725"/>
          </a:xfrm>
          <a:custGeom>
            <a:avLst/>
            <a:gdLst>
              <a:gd name="T0" fmla="*/ 2147483647 w 454"/>
              <a:gd name="T1" fmla="*/ 0 h 1974"/>
              <a:gd name="T2" fmla="*/ 2147483647 w 454"/>
              <a:gd name="T3" fmla="*/ 2147483647 h 1974"/>
              <a:gd name="T4" fmla="*/ 2147483647 w 454"/>
              <a:gd name="T5" fmla="*/ 2147483647 h 1974"/>
              <a:gd name="T6" fmla="*/ 2147483647 w 454"/>
              <a:gd name="T7" fmla="*/ 2147483647 h 1974"/>
              <a:gd name="T8" fmla="*/ 2147483647 w 454"/>
              <a:gd name="T9" fmla="*/ 2147483647 h 1974"/>
              <a:gd name="T10" fmla="*/ 2147483647 w 454"/>
              <a:gd name="T11" fmla="*/ 2147483647 h 1974"/>
              <a:gd name="T12" fmla="*/ 2147483647 w 454"/>
              <a:gd name="T13" fmla="*/ 2147483647 h 1974"/>
              <a:gd name="T14" fmla="*/ 2147483647 w 454"/>
              <a:gd name="T15" fmla="*/ 2147483647 h 1974"/>
              <a:gd name="T16" fmla="*/ 2147483647 w 454"/>
              <a:gd name="T17" fmla="*/ 2147483647 h 1974"/>
              <a:gd name="T18" fmla="*/ 2147483647 w 454"/>
              <a:gd name="T19" fmla="*/ 2147483647 h 1974"/>
              <a:gd name="T20" fmla="*/ 2147483647 w 454"/>
              <a:gd name="T21" fmla="*/ 2147483647 h 1974"/>
              <a:gd name="T22" fmla="*/ 2147483647 w 454"/>
              <a:gd name="T23" fmla="*/ 2147483647 h 1974"/>
              <a:gd name="T24" fmla="*/ 0 w 454"/>
              <a:gd name="T25" fmla="*/ 2147483647 h 1974"/>
              <a:gd name="T26" fmla="*/ 0 w 454"/>
              <a:gd name="T27" fmla="*/ 2147483647 h 19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4"/>
              <a:gd name="T43" fmla="*/ 0 h 1974"/>
              <a:gd name="T44" fmla="*/ 454 w 454"/>
              <a:gd name="T45" fmla="*/ 1974 h 19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4" h="1974">
                <a:moveTo>
                  <a:pt x="23" y="0"/>
                </a:moveTo>
                <a:lnTo>
                  <a:pt x="23" y="220"/>
                </a:lnTo>
                <a:lnTo>
                  <a:pt x="250" y="220"/>
                </a:lnTo>
                <a:lnTo>
                  <a:pt x="250" y="419"/>
                </a:lnTo>
                <a:lnTo>
                  <a:pt x="454" y="419"/>
                </a:lnTo>
                <a:lnTo>
                  <a:pt x="450" y="932"/>
                </a:lnTo>
                <a:lnTo>
                  <a:pt x="250" y="932"/>
                </a:lnTo>
                <a:lnTo>
                  <a:pt x="244" y="1163"/>
                </a:lnTo>
                <a:lnTo>
                  <a:pt x="1" y="1163"/>
                </a:lnTo>
                <a:lnTo>
                  <a:pt x="1" y="1348"/>
                </a:lnTo>
                <a:lnTo>
                  <a:pt x="238" y="1348"/>
                </a:lnTo>
                <a:lnTo>
                  <a:pt x="238" y="1716"/>
                </a:lnTo>
                <a:lnTo>
                  <a:pt x="0" y="1715"/>
                </a:lnTo>
                <a:lnTo>
                  <a:pt x="0" y="1974"/>
                </a:lnTo>
              </a:path>
            </a:pathLst>
          </a:custGeom>
          <a:noFill/>
          <a:ln w="25400">
            <a:solidFill>
              <a:srgbClr val="80AE00"/>
            </a:solidFill>
            <a:round/>
            <a:headEnd/>
            <a:tailEnd/>
          </a:ln>
        </p:spPr>
        <p:txBody>
          <a:bodyPr/>
          <a:lstStyle/>
          <a:p>
            <a:endParaRPr lang="en-US"/>
          </a:p>
        </p:txBody>
      </p:sp>
      <p:sp>
        <p:nvSpPr>
          <p:cNvPr id="60427" name="Freeform 61"/>
          <p:cNvSpPr>
            <a:spLocks/>
          </p:cNvSpPr>
          <p:nvPr/>
        </p:nvSpPr>
        <p:spPr bwMode="auto">
          <a:xfrm>
            <a:off x="1146175" y="2347913"/>
            <a:ext cx="817563" cy="3133725"/>
          </a:xfrm>
          <a:custGeom>
            <a:avLst/>
            <a:gdLst>
              <a:gd name="T0" fmla="*/ 2147483647 w 454"/>
              <a:gd name="T1" fmla="*/ 0 h 1974"/>
              <a:gd name="T2" fmla="*/ 2147483647 w 454"/>
              <a:gd name="T3" fmla="*/ 2147483647 h 1974"/>
              <a:gd name="T4" fmla="*/ 2147483647 w 454"/>
              <a:gd name="T5" fmla="*/ 2147483647 h 1974"/>
              <a:gd name="T6" fmla="*/ 2147483647 w 454"/>
              <a:gd name="T7" fmla="*/ 2147483647 h 1974"/>
              <a:gd name="T8" fmla="*/ 2147483647 w 454"/>
              <a:gd name="T9" fmla="*/ 2147483647 h 1974"/>
              <a:gd name="T10" fmla="*/ 2147483647 w 454"/>
              <a:gd name="T11" fmla="*/ 2147483647 h 1974"/>
              <a:gd name="T12" fmla="*/ 2147483647 w 454"/>
              <a:gd name="T13" fmla="*/ 2147483647 h 1974"/>
              <a:gd name="T14" fmla="*/ 2147483647 w 454"/>
              <a:gd name="T15" fmla="*/ 2147483647 h 1974"/>
              <a:gd name="T16" fmla="*/ 2147483647 w 454"/>
              <a:gd name="T17" fmla="*/ 2147483647 h 1974"/>
              <a:gd name="T18" fmla="*/ 2147483647 w 454"/>
              <a:gd name="T19" fmla="*/ 2147483647 h 1974"/>
              <a:gd name="T20" fmla="*/ 2147483647 w 454"/>
              <a:gd name="T21" fmla="*/ 2147483647 h 1974"/>
              <a:gd name="T22" fmla="*/ 2147483647 w 454"/>
              <a:gd name="T23" fmla="*/ 2147483647 h 1974"/>
              <a:gd name="T24" fmla="*/ 0 w 454"/>
              <a:gd name="T25" fmla="*/ 2147483647 h 1974"/>
              <a:gd name="T26" fmla="*/ 0 w 454"/>
              <a:gd name="T27" fmla="*/ 2147483647 h 19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4"/>
              <a:gd name="T43" fmla="*/ 0 h 1974"/>
              <a:gd name="T44" fmla="*/ 454 w 454"/>
              <a:gd name="T45" fmla="*/ 1974 h 19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4" h="1974">
                <a:moveTo>
                  <a:pt x="23" y="0"/>
                </a:moveTo>
                <a:lnTo>
                  <a:pt x="23" y="220"/>
                </a:lnTo>
                <a:lnTo>
                  <a:pt x="250" y="220"/>
                </a:lnTo>
                <a:lnTo>
                  <a:pt x="250" y="419"/>
                </a:lnTo>
                <a:lnTo>
                  <a:pt x="454" y="419"/>
                </a:lnTo>
                <a:lnTo>
                  <a:pt x="450" y="932"/>
                </a:lnTo>
                <a:lnTo>
                  <a:pt x="250" y="932"/>
                </a:lnTo>
                <a:lnTo>
                  <a:pt x="244" y="1163"/>
                </a:lnTo>
                <a:lnTo>
                  <a:pt x="1" y="1163"/>
                </a:lnTo>
                <a:lnTo>
                  <a:pt x="1" y="1348"/>
                </a:lnTo>
                <a:lnTo>
                  <a:pt x="238" y="1348"/>
                </a:lnTo>
                <a:lnTo>
                  <a:pt x="238" y="1716"/>
                </a:lnTo>
                <a:lnTo>
                  <a:pt x="0" y="1715"/>
                </a:lnTo>
                <a:lnTo>
                  <a:pt x="0" y="1974"/>
                </a:lnTo>
              </a:path>
            </a:pathLst>
          </a:custGeom>
          <a:noFill/>
          <a:ln w="25400">
            <a:solidFill>
              <a:schemeClr val="accent2"/>
            </a:solidFill>
            <a:round/>
            <a:headEnd/>
            <a:tailEnd/>
          </a:ln>
        </p:spPr>
        <p:txBody>
          <a:bodyPr/>
          <a:lstStyle/>
          <a:p>
            <a:endParaRPr lang="en-US"/>
          </a:p>
        </p:txBody>
      </p:sp>
      <p:sp>
        <p:nvSpPr>
          <p:cNvPr id="60428" name="Rectangle 62"/>
          <p:cNvSpPr>
            <a:spLocks noChangeArrowheads="1"/>
          </p:cNvSpPr>
          <p:nvPr/>
        </p:nvSpPr>
        <p:spPr bwMode="auto">
          <a:xfrm>
            <a:off x="1866900" y="1835150"/>
            <a:ext cx="941388" cy="396875"/>
          </a:xfrm>
          <a:prstGeom prst="rect">
            <a:avLst/>
          </a:prstGeom>
          <a:noFill/>
          <a:ln w="9525">
            <a:noFill/>
            <a:miter lim="800000"/>
            <a:headEnd/>
            <a:tailEnd/>
          </a:ln>
        </p:spPr>
        <p:txBody>
          <a:bodyPr wrap="none">
            <a:spAutoFit/>
          </a:bodyPr>
          <a:lstStyle/>
          <a:p>
            <a:r>
              <a:rPr kumimoji="1" lang="en-US" sz="2000" b="1">
                <a:latin typeface="Lucida Sans Unicode" pitchFamily="34" charset="0"/>
                <a:sym typeface="Wingdings" pitchFamily="2" charset="2"/>
              </a:rPr>
              <a:t>Trace </a:t>
            </a:r>
          </a:p>
        </p:txBody>
      </p:sp>
      <p:sp>
        <p:nvSpPr>
          <p:cNvPr id="60429" name="Rectangle 63"/>
          <p:cNvSpPr>
            <a:spLocks noChangeArrowheads="1"/>
          </p:cNvSpPr>
          <p:nvPr/>
        </p:nvSpPr>
        <p:spPr bwMode="auto">
          <a:xfrm>
            <a:off x="2239963" y="3449638"/>
            <a:ext cx="273050" cy="457200"/>
          </a:xfrm>
          <a:prstGeom prst="rect">
            <a:avLst/>
          </a:prstGeom>
          <a:noFill/>
          <a:ln w="9525">
            <a:noFill/>
            <a:miter lim="800000"/>
            <a:headEnd/>
            <a:tailEnd/>
          </a:ln>
        </p:spPr>
        <p:txBody>
          <a:bodyPr wrap="none">
            <a:spAutoFit/>
          </a:bodyPr>
          <a:lstStyle/>
          <a:p>
            <a:r>
              <a:rPr lang="en-US" sz="2400" b="1">
                <a:solidFill>
                  <a:schemeClr val="accent2"/>
                </a:solidFill>
                <a:latin typeface="Lucida Sans Unicode" pitchFamily="34" charset="0"/>
              </a:rPr>
              <a:t>i</a:t>
            </a:r>
          </a:p>
        </p:txBody>
      </p:sp>
      <p:sp>
        <p:nvSpPr>
          <p:cNvPr id="60430" name="Freeform 64"/>
          <p:cNvSpPr>
            <a:spLocks/>
          </p:cNvSpPr>
          <p:nvPr/>
        </p:nvSpPr>
        <p:spPr bwMode="auto">
          <a:xfrm rot="5400000" flipV="1">
            <a:off x="2102644" y="3455194"/>
            <a:ext cx="46038" cy="323850"/>
          </a:xfrm>
          <a:custGeom>
            <a:avLst/>
            <a:gdLst>
              <a:gd name="T0" fmla="*/ 0 w 1"/>
              <a:gd name="T1" fmla="*/ 2147483647 h 459"/>
              <a:gd name="T2" fmla="*/ 0 w 1"/>
              <a:gd name="T3" fmla="*/ 0 h 459"/>
              <a:gd name="T4" fmla="*/ 0 60000 65536"/>
              <a:gd name="T5" fmla="*/ 0 60000 65536"/>
              <a:gd name="T6" fmla="*/ 0 w 1"/>
              <a:gd name="T7" fmla="*/ 0 h 459"/>
              <a:gd name="T8" fmla="*/ 1 w 1"/>
              <a:gd name="T9" fmla="*/ 459 h 459"/>
            </a:gdLst>
            <a:ahLst/>
            <a:cxnLst>
              <a:cxn ang="T4">
                <a:pos x="T0" y="T1"/>
              </a:cxn>
              <a:cxn ang="T5">
                <a:pos x="T2" y="T3"/>
              </a:cxn>
            </a:cxnLst>
            <a:rect l="T6" t="T7" r="T8" b="T9"/>
            <a:pathLst>
              <a:path w="1" h="459">
                <a:moveTo>
                  <a:pt x="0" y="459"/>
                </a:moveTo>
                <a:lnTo>
                  <a:pt x="0" y="0"/>
                </a:lnTo>
              </a:path>
            </a:pathLst>
          </a:custGeom>
          <a:noFill/>
          <a:ln w="19050" cap="flat">
            <a:solidFill>
              <a:schemeClr val="accent2"/>
            </a:solidFill>
            <a:prstDash val="dash"/>
            <a:round/>
            <a:headEnd/>
            <a:tailEnd type="stealth" w="lg" len="lg"/>
          </a:ln>
        </p:spPr>
        <p:txBody>
          <a:bodyPr/>
          <a:lstStyle/>
          <a:p>
            <a:endParaRPr lang="en-US"/>
          </a:p>
        </p:txBody>
      </p:sp>
      <p:sp>
        <p:nvSpPr>
          <p:cNvPr id="60431" name="Freeform 66"/>
          <p:cNvSpPr>
            <a:spLocks/>
          </p:cNvSpPr>
          <p:nvPr/>
        </p:nvSpPr>
        <p:spPr bwMode="auto">
          <a:xfrm>
            <a:off x="4406900" y="3060700"/>
            <a:ext cx="781050" cy="542925"/>
          </a:xfrm>
          <a:custGeom>
            <a:avLst/>
            <a:gdLst>
              <a:gd name="T0" fmla="*/ 2147483647 w 458"/>
              <a:gd name="T1" fmla="*/ 2147483647 h 414"/>
              <a:gd name="T2" fmla="*/ 0 w 458"/>
              <a:gd name="T3" fmla="*/ 2147483647 h 414"/>
              <a:gd name="T4" fmla="*/ 0 w 458"/>
              <a:gd name="T5" fmla="*/ 0 h 414"/>
              <a:gd name="T6" fmla="*/ 2147483647 w 458"/>
              <a:gd name="T7" fmla="*/ 0 h 414"/>
              <a:gd name="T8" fmla="*/ 0 60000 65536"/>
              <a:gd name="T9" fmla="*/ 0 60000 65536"/>
              <a:gd name="T10" fmla="*/ 0 60000 65536"/>
              <a:gd name="T11" fmla="*/ 0 60000 65536"/>
              <a:gd name="T12" fmla="*/ 0 w 458"/>
              <a:gd name="T13" fmla="*/ 0 h 414"/>
              <a:gd name="T14" fmla="*/ 458 w 458"/>
              <a:gd name="T15" fmla="*/ 414 h 414"/>
            </a:gdLst>
            <a:ahLst/>
            <a:cxnLst>
              <a:cxn ang="T8">
                <a:pos x="T0" y="T1"/>
              </a:cxn>
              <a:cxn ang="T9">
                <a:pos x="T2" y="T3"/>
              </a:cxn>
              <a:cxn ang="T10">
                <a:pos x="T4" y="T5"/>
              </a:cxn>
              <a:cxn ang="T11">
                <a:pos x="T6" y="T7"/>
              </a:cxn>
            </a:cxnLst>
            <a:rect l="T12" t="T13" r="T14" b="T15"/>
            <a:pathLst>
              <a:path w="458" h="414">
                <a:moveTo>
                  <a:pt x="414" y="412"/>
                </a:moveTo>
                <a:lnTo>
                  <a:pt x="0" y="414"/>
                </a:lnTo>
                <a:lnTo>
                  <a:pt x="0" y="0"/>
                </a:lnTo>
                <a:lnTo>
                  <a:pt x="458" y="0"/>
                </a:lnTo>
              </a:path>
            </a:pathLst>
          </a:custGeom>
          <a:noFill/>
          <a:ln w="31750" cap="flat">
            <a:solidFill>
              <a:srgbClr val="000080"/>
            </a:solidFill>
            <a:prstDash val="dash"/>
            <a:round/>
            <a:headEnd/>
            <a:tailEnd type="stealth" w="lg" len="lg"/>
          </a:ln>
        </p:spPr>
        <p:txBody>
          <a:bodyPr/>
          <a:lstStyle/>
          <a:p>
            <a:endParaRPr lang="en-US"/>
          </a:p>
        </p:txBody>
      </p:sp>
      <p:sp>
        <p:nvSpPr>
          <p:cNvPr id="60432" name="Rectangle 67"/>
          <p:cNvSpPr>
            <a:spLocks noChangeArrowheads="1"/>
          </p:cNvSpPr>
          <p:nvPr/>
        </p:nvSpPr>
        <p:spPr bwMode="auto">
          <a:xfrm>
            <a:off x="4819650" y="2928938"/>
            <a:ext cx="681038"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endParaRPr lang="en-US" sz="3600" b="1" baseline="-25000">
              <a:solidFill>
                <a:schemeClr val="accent2"/>
              </a:solidFill>
              <a:sym typeface="Symbol" pitchFamily="18" charset="2"/>
            </a:endParaRPr>
          </a:p>
        </p:txBody>
      </p:sp>
      <p:sp>
        <p:nvSpPr>
          <p:cNvPr id="60433" name="Rectangle 68"/>
          <p:cNvSpPr>
            <a:spLocks noChangeArrowheads="1"/>
          </p:cNvSpPr>
          <p:nvPr/>
        </p:nvSpPr>
        <p:spPr bwMode="auto">
          <a:xfrm>
            <a:off x="3571875" y="2928938"/>
            <a:ext cx="681038" cy="641350"/>
          </a:xfrm>
          <a:prstGeom prst="rect">
            <a:avLst/>
          </a:prstGeom>
          <a:noFill/>
          <a:ln w="9525">
            <a:noFill/>
            <a:miter lim="800000"/>
            <a:headEnd/>
            <a:tailEnd/>
          </a:ln>
        </p:spPr>
        <p:txBody>
          <a:bodyPr wrap="none">
            <a:spAutoFit/>
          </a:bodyPr>
          <a:lstStyle/>
          <a:p>
            <a:r>
              <a:rPr lang="en-US" sz="3600" b="1">
                <a:solidFill>
                  <a:schemeClr val="accent2"/>
                </a:solidFill>
                <a:sym typeface="Symbol" pitchFamily="18" charset="2"/>
              </a:rPr>
              <a:t></a:t>
            </a:r>
            <a:r>
              <a:rPr lang="en-US" sz="3600" b="1" baseline="30000">
                <a:solidFill>
                  <a:schemeClr val="accent2"/>
                </a:solidFill>
                <a:sym typeface="Symbol" pitchFamily="18" charset="2"/>
              </a:rPr>
              <a:t>+</a:t>
            </a:r>
            <a:endParaRPr lang="en-US" sz="3200" b="1" baseline="30000">
              <a:solidFill>
                <a:schemeClr val="accent2"/>
              </a:solidFill>
              <a:sym typeface="Symbol" pitchFamily="18" charset="2"/>
            </a:endParaRPr>
          </a:p>
        </p:txBody>
      </p:sp>
      <p:sp>
        <p:nvSpPr>
          <p:cNvPr id="158789" name="Rectangle 69"/>
          <p:cNvSpPr>
            <a:spLocks noChangeArrowheads="1"/>
          </p:cNvSpPr>
          <p:nvPr/>
        </p:nvSpPr>
        <p:spPr bwMode="auto">
          <a:xfrm>
            <a:off x="3784600" y="3686175"/>
            <a:ext cx="1244600" cy="1920875"/>
          </a:xfrm>
          <a:prstGeom prst="rect">
            <a:avLst/>
          </a:prstGeom>
          <a:solidFill>
            <a:schemeClr val="bg1">
              <a:alpha val="70195"/>
            </a:schemeClr>
          </a:solidFill>
          <a:ln w="28575" algn="ctr">
            <a:noFill/>
            <a:miter lim="800000"/>
            <a:headEnd/>
            <a:tailEnd/>
          </a:ln>
        </p:spPr>
        <p:txBody>
          <a:bodyPr wrap="none" anchor="ctr"/>
          <a:lstStyle/>
          <a:p>
            <a:endParaRPr lang="en-US"/>
          </a:p>
        </p:txBody>
      </p:sp>
      <p:sp>
        <p:nvSpPr>
          <p:cNvPr id="158790" name="Rectangle 70"/>
          <p:cNvSpPr>
            <a:spLocks noChangeArrowheads="1"/>
          </p:cNvSpPr>
          <p:nvPr/>
        </p:nvSpPr>
        <p:spPr bwMode="auto">
          <a:xfrm>
            <a:off x="3695700" y="2274888"/>
            <a:ext cx="1244600" cy="758825"/>
          </a:xfrm>
          <a:prstGeom prst="rect">
            <a:avLst/>
          </a:prstGeom>
          <a:solidFill>
            <a:schemeClr val="bg1">
              <a:alpha val="70195"/>
            </a:schemeClr>
          </a:solidFill>
          <a:ln w="28575" algn="ctr">
            <a:noFill/>
            <a:miter lim="800000"/>
            <a:headEnd/>
            <a:tailEnd/>
          </a:ln>
        </p:spPr>
        <p:txBody>
          <a:bodyPr wrap="none" anchor="ctr"/>
          <a:lstStyle/>
          <a:p>
            <a:endParaRPr lang="en-US"/>
          </a:p>
        </p:txBody>
      </p:sp>
      <p:sp>
        <p:nvSpPr>
          <p:cNvPr id="158791" name="Rectangle 71"/>
          <p:cNvSpPr>
            <a:spLocks noChangeArrowheads="1"/>
          </p:cNvSpPr>
          <p:nvPr/>
        </p:nvSpPr>
        <p:spPr bwMode="auto">
          <a:xfrm>
            <a:off x="5824538" y="2684463"/>
            <a:ext cx="2606675" cy="1174750"/>
          </a:xfrm>
          <a:prstGeom prst="rect">
            <a:avLst/>
          </a:prstGeom>
          <a:noFill/>
          <a:ln w="9525">
            <a:solidFill>
              <a:srgbClr val="000080"/>
            </a:solidFill>
            <a:miter lim="800000"/>
            <a:headEnd/>
            <a:tailEnd/>
          </a:ln>
        </p:spPr>
        <p:txBody>
          <a:bodyPr wrap="none" anchor="ctr"/>
          <a:lstStyle/>
          <a:p>
            <a:endParaRPr lang="en-US"/>
          </a:p>
        </p:txBody>
      </p:sp>
      <p:sp>
        <p:nvSpPr>
          <p:cNvPr id="158792" name="Rectangle 72"/>
          <p:cNvSpPr>
            <a:spLocks noChangeArrowheads="1"/>
          </p:cNvSpPr>
          <p:nvPr/>
        </p:nvSpPr>
        <p:spPr bwMode="auto">
          <a:xfrm>
            <a:off x="5805488" y="2713038"/>
            <a:ext cx="2511425" cy="396875"/>
          </a:xfrm>
          <a:prstGeom prst="rect">
            <a:avLst/>
          </a:prstGeom>
          <a:noFill/>
          <a:ln w="9525">
            <a:noFill/>
            <a:miter lim="800000"/>
            <a:headEnd/>
            <a:tailEnd/>
          </a:ln>
        </p:spPr>
        <p:txBody>
          <a:bodyPr wrap="none">
            <a:spAutoFit/>
          </a:bodyPr>
          <a:lstStyle/>
          <a:p>
            <a:r>
              <a:rPr kumimoji="1" lang="en-US" sz="2000" b="1">
                <a:latin typeface="Lucida Sans Unicode" pitchFamily="34" charset="0"/>
                <a:sym typeface="Wingdings" pitchFamily="2" charset="2"/>
              </a:rPr>
              <a:t>Common Variables</a:t>
            </a:r>
          </a:p>
        </p:txBody>
      </p:sp>
      <p:sp>
        <p:nvSpPr>
          <p:cNvPr id="158793" name="Rectangle 73"/>
          <p:cNvSpPr>
            <a:spLocks noChangeArrowheads="1"/>
          </p:cNvSpPr>
          <p:nvPr/>
        </p:nvSpPr>
        <p:spPr bwMode="auto">
          <a:xfrm>
            <a:off x="5822950" y="3098800"/>
            <a:ext cx="1160463" cy="396875"/>
          </a:xfrm>
          <a:prstGeom prst="rect">
            <a:avLst/>
          </a:prstGeom>
          <a:noFill/>
          <a:ln w="9525">
            <a:noFill/>
            <a:miter lim="800000"/>
            <a:headEnd/>
            <a:tailEnd/>
          </a:ln>
        </p:spPr>
        <p:txBody>
          <a:bodyPr wrap="none">
            <a:spAutoFit/>
          </a:bodyPr>
          <a:lstStyle/>
          <a:p>
            <a:r>
              <a:rPr lang="en-US" sz="2000" b="1">
                <a:solidFill>
                  <a:schemeClr val="accent2"/>
                </a:solidFill>
                <a:latin typeface="Lucida Sans Unicode" pitchFamily="34" charset="0"/>
              </a:rPr>
              <a:t>Formals</a:t>
            </a:r>
            <a:endParaRPr lang="en-US" sz="2000" b="1" baseline="-25000">
              <a:solidFill>
                <a:schemeClr val="accent2"/>
              </a:solidFill>
              <a:latin typeface="Lucida Sans Unicode" pitchFamily="34" charset="0"/>
            </a:endParaRPr>
          </a:p>
        </p:txBody>
      </p:sp>
      <p:sp>
        <p:nvSpPr>
          <p:cNvPr id="158794" name="Rectangle 74"/>
          <p:cNvSpPr>
            <a:spLocks noChangeArrowheads="1"/>
          </p:cNvSpPr>
          <p:nvPr/>
        </p:nvSpPr>
        <p:spPr bwMode="auto">
          <a:xfrm>
            <a:off x="5813425" y="3914775"/>
            <a:ext cx="1714500" cy="396875"/>
          </a:xfrm>
          <a:prstGeom prst="rect">
            <a:avLst/>
          </a:prstGeom>
          <a:noFill/>
          <a:ln w="9525">
            <a:noFill/>
            <a:miter lim="800000"/>
            <a:headEnd/>
            <a:tailEnd/>
          </a:ln>
        </p:spPr>
        <p:txBody>
          <a:bodyPr wrap="none">
            <a:spAutoFit/>
          </a:bodyPr>
          <a:lstStyle/>
          <a:p>
            <a:r>
              <a:rPr kumimoji="1" lang="en-US" sz="2000" b="1" i="1">
                <a:solidFill>
                  <a:srgbClr val="CC0099"/>
                </a:solidFill>
                <a:latin typeface="Lucida Sans Unicode" pitchFamily="34" charset="0"/>
                <a:sym typeface="Wingdings" pitchFamily="2" charset="2"/>
              </a:rPr>
              <a:t>Well-scoped</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8742"/>
                                        </p:tgtEl>
                                        <p:attrNameLst>
                                          <p:attrName>style.visibility</p:attrName>
                                        </p:attrNameLst>
                                      </p:cBhvr>
                                      <p:to>
                                        <p:strVal val="visible"/>
                                      </p:to>
                                    </p:set>
                                  </p:childTnLst>
                                  <p:subTnLst>
                                    <p:set>
                                      <p:cBhvr override="childStyle">
                                        <p:cTn dur="1" fill="hold" display="0" masterRel="nextClick" afterEffect="1"/>
                                        <p:tgtEl>
                                          <p:spTgt spid="158742"/>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158743"/>
                                        </p:tgtEl>
                                        <p:attrNameLst>
                                          <p:attrName>style.visibility</p:attrName>
                                        </p:attrNameLst>
                                      </p:cBhvr>
                                      <p:to>
                                        <p:strVal val="visible"/>
                                      </p:to>
                                    </p:set>
                                  </p:childTnLst>
                                  <p:subTnLst>
                                    <p:set>
                                      <p:cBhvr override="childStyle">
                                        <p:cTn dur="1" fill="hold" display="0" masterRel="nextClick" afterEffect="1"/>
                                        <p:tgtEl>
                                          <p:spTgt spid="158743"/>
                                        </p:tgtEl>
                                        <p:attrNameLst>
                                          <p:attrName>style.visibility</p:attrName>
                                        </p:attrNameLst>
                                      </p:cBhvr>
                                      <p:to>
                                        <p:strVal val="hidden"/>
                                      </p:to>
                                    </p:set>
                                  </p:subTnLst>
                                </p:cTn>
                              </p:par>
                              <p:par>
                                <p:cTn id="9" presetID="1" presetClass="entr" presetSubtype="0" fill="hold" grpId="0" nodeType="withEffect">
                                  <p:stCondLst>
                                    <p:cond delay="0"/>
                                  </p:stCondLst>
                                  <p:childTnLst>
                                    <p:set>
                                      <p:cBhvr>
                                        <p:cTn id="10" dur="1" fill="hold">
                                          <p:stCondLst>
                                            <p:cond delay="0"/>
                                          </p:stCondLst>
                                        </p:cTn>
                                        <p:tgtEl>
                                          <p:spTgt spid="158789"/>
                                        </p:tgtEl>
                                        <p:attrNameLst>
                                          <p:attrName>style.visibility</p:attrName>
                                        </p:attrNameLst>
                                      </p:cBhvr>
                                      <p:to>
                                        <p:strVal val="visible"/>
                                      </p:to>
                                    </p:set>
                                  </p:childTnLst>
                                  <p:subTnLst>
                                    <p:set>
                                      <p:cBhvr override="childStyle">
                                        <p:cTn dur="1" fill="hold" display="0" masterRel="nextClick" afterEffect="1"/>
                                        <p:tgtEl>
                                          <p:spTgt spid="158789"/>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8744"/>
                                        </p:tgtEl>
                                        <p:attrNameLst>
                                          <p:attrName>style.visibility</p:attrName>
                                        </p:attrNameLst>
                                      </p:cBhvr>
                                      <p:to>
                                        <p:strVal val="visible"/>
                                      </p:to>
                                    </p:set>
                                  </p:childTnLst>
                                  <p:subTnLst>
                                    <p:set>
                                      <p:cBhvr override="childStyle">
                                        <p:cTn dur="1" fill="hold" display="0" masterRel="nextClick" afterEffect="1"/>
                                        <p:tgtEl>
                                          <p:spTgt spid="158744"/>
                                        </p:tgtEl>
                                        <p:attrNameLst>
                                          <p:attrName>style.visibility</p:attrName>
                                        </p:attrNameLst>
                                      </p:cBhvr>
                                      <p:to>
                                        <p:strVal val="hidden"/>
                                      </p:to>
                                    </p:set>
                                  </p:subTnLst>
                                </p:cTn>
                              </p:par>
                              <p:par>
                                <p:cTn id="15" presetID="1" presetClass="entr" presetSubtype="0" fill="hold" grpId="0" nodeType="withEffect">
                                  <p:stCondLst>
                                    <p:cond delay="0"/>
                                  </p:stCondLst>
                                  <p:childTnLst>
                                    <p:set>
                                      <p:cBhvr>
                                        <p:cTn id="16" dur="1" fill="hold">
                                          <p:stCondLst>
                                            <p:cond delay="0"/>
                                          </p:stCondLst>
                                        </p:cTn>
                                        <p:tgtEl>
                                          <p:spTgt spid="15874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8790"/>
                                        </p:tgtEl>
                                        <p:attrNameLst>
                                          <p:attrName>style.visibility</p:attrName>
                                        </p:attrNameLst>
                                      </p:cBhvr>
                                      <p:to>
                                        <p:strVal val="visible"/>
                                      </p:to>
                                    </p:set>
                                  </p:childTnLst>
                                  <p:subTnLst>
                                    <p:set>
                                      <p:cBhvr override="childStyle">
                                        <p:cTn dur="1" fill="hold" display="0" masterRel="nextClick" afterEffect="1"/>
                                        <p:tgtEl>
                                          <p:spTgt spid="158790"/>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879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879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879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87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42" grpId="0" animBg="1"/>
      <p:bldP spid="158743" grpId="0"/>
      <p:bldP spid="158744" grpId="0" animBg="1"/>
      <p:bldP spid="158745" grpId="0"/>
      <p:bldP spid="158789" grpId="0" animBg="1"/>
      <p:bldP spid="158790" grpId="0" animBg="1"/>
      <p:bldP spid="158791" grpId="0" animBg="1"/>
      <p:bldP spid="158792" grpId="0"/>
      <p:bldP spid="158793" grpId="0"/>
      <p:bldP spid="158794"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519113" y="750888"/>
            <a:ext cx="8229600" cy="911225"/>
          </a:xfrm>
        </p:spPr>
        <p:txBody>
          <a:bodyPr/>
          <a:lstStyle/>
          <a:p>
            <a:pPr eaLnBrk="1" hangingPunct="1"/>
            <a:r>
              <a:rPr lang="en-US" sz="4000" smtClean="0"/>
              <a:t>Plan</a:t>
            </a:r>
          </a:p>
        </p:txBody>
      </p:sp>
      <p:sp>
        <p:nvSpPr>
          <p:cNvPr id="61443" name="Rectangle 3"/>
          <p:cNvSpPr>
            <a:spLocks noGrp="1" noChangeArrowheads="1"/>
          </p:cNvSpPr>
          <p:nvPr>
            <p:ph type="body" sz="half" idx="1"/>
          </p:nvPr>
        </p:nvSpPr>
        <p:spPr>
          <a:xfrm>
            <a:off x="381000" y="1730375"/>
            <a:ext cx="8305800" cy="4759325"/>
          </a:xfrm>
          <a:noFill/>
        </p:spPr>
        <p:txBody>
          <a:bodyPr/>
          <a:lstStyle/>
          <a:p>
            <a:pPr marL="457200" indent="-457200" eaLnBrk="1" hangingPunct="1">
              <a:buFontTx/>
              <a:buAutoNum type="arabicPeriod"/>
            </a:pPr>
            <a:r>
              <a:rPr lang="en-US" sz="3600" smtClean="0"/>
              <a:t>Motivation</a:t>
            </a:r>
          </a:p>
          <a:p>
            <a:pPr marL="457200" indent="-457200" eaLnBrk="1" hangingPunct="1">
              <a:buFontTx/>
              <a:buAutoNum type="arabicPeriod"/>
            </a:pPr>
            <a:endParaRPr lang="en-US" sz="3600" smtClean="0"/>
          </a:p>
          <a:p>
            <a:pPr marL="457200" indent="-457200" eaLnBrk="1" hangingPunct="1">
              <a:buFontTx/>
              <a:buAutoNum type="arabicPeriod"/>
            </a:pPr>
            <a:r>
              <a:rPr lang="en-US" sz="3600" smtClean="0"/>
              <a:t>Refinement using Traces</a:t>
            </a:r>
          </a:p>
          <a:p>
            <a:pPr marL="838200" lvl="1" indent="-381000" eaLnBrk="1" hangingPunct="1">
              <a:buFontTx/>
              <a:buChar char="•"/>
            </a:pPr>
            <a:r>
              <a:rPr lang="en-US" sz="3200" smtClean="0"/>
              <a:t>Simple </a:t>
            </a:r>
          </a:p>
          <a:p>
            <a:pPr marL="838200" lvl="1" indent="-381000" eaLnBrk="1" hangingPunct="1">
              <a:buFontTx/>
              <a:buChar char="•"/>
            </a:pPr>
            <a:r>
              <a:rPr lang="en-US" sz="3200" smtClean="0"/>
              <a:t>Procedure calls</a:t>
            </a:r>
          </a:p>
          <a:p>
            <a:pPr marL="838200" lvl="1" indent="-381000" eaLnBrk="1" hangingPunct="1">
              <a:buFontTx/>
              <a:buChar char="•"/>
            </a:pPr>
            <a:endParaRPr lang="en-US" sz="3200" smtClean="0"/>
          </a:p>
          <a:p>
            <a:pPr marL="457200" indent="-457200" eaLnBrk="1" hangingPunct="1">
              <a:buFontTx/>
              <a:buAutoNum type="arabicPeriod"/>
            </a:pPr>
            <a:r>
              <a:rPr lang="en-US" sz="3600" smtClean="0"/>
              <a:t> Results</a:t>
            </a:r>
            <a:endParaRPr lang="en-US" sz="4000" smtClean="0"/>
          </a:p>
        </p:txBody>
      </p:sp>
      <p:sp>
        <p:nvSpPr>
          <p:cNvPr id="61444" name="Rectangle 4"/>
          <p:cNvSpPr>
            <a:spLocks noChangeArrowheads="1"/>
          </p:cNvSpPr>
          <p:nvPr/>
        </p:nvSpPr>
        <p:spPr bwMode="auto">
          <a:xfrm>
            <a:off x="139700" y="1668463"/>
            <a:ext cx="6410325" cy="3295650"/>
          </a:xfrm>
          <a:prstGeom prst="rect">
            <a:avLst/>
          </a:prstGeom>
          <a:solidFill>
            <a:schemeClr val="bg1">
              <a:alpha val="54117"/>
            </a:schemeClr>
          </a:solidFill>
          <a:ln w="28575" algn="ctr">
            <a:no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p:spPr>
        <p:txBody>
          <a:bodyPr lIns="92075" tIns="46038" rIns="92075" bIns="46038"/>
          <a:lstStyle/>
          <a:p>
            <a:pPr eaLnBrk="1" hangingPunct="1"/>
            <a:r>
              <a:rPr lang="en-US" smtClean="0"/>
              <a:t>Implementation</a:t>
            </a:r>
          </a:p>
        </p:txBody>
      </p:sp>
      <p:sp>
        <p:nvSpPr>
          <p:cNvPr id="62467" name="Rectangle 83"/>
          <p:cNvSpPr>
            <a:spLocks noChangeArrowheads="1"/>
          </p:cNvSpPr>
          <p:nvPr/>
        </p:nvSpPr>
        <p:spPr bwMode="auto">
          <a:xfrm>
            <a:off x="390525" y="2076450"/>
            <a:ext cx="8305800" cy="414655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800">
                <a:solidFill>
                  <a:schemeClr val="accent2"/>
                </a:solidFill>
                <a:latin typeface="Lucida Sans Unicode" pitchFamily="34" charset="0"/>
              </a:rPr>
              <a:t>Algorithms implemented in BLAST</a:t>
            </a:r>
          </a:p>
          <a:p>
            <a:pPr marL="742950" lvl="1" indent="-285750">
              <a:lnSpc>
                <a:spcPct val="90000"/>
              </a:lnSpc>
              <a:spcBef>
                <a:spcPct val="20000"/>
              </a:spcBef>
              <a:buFontTx/>
              <a:buChar char="–"/>
            </a:pPr>
            <a:r>
              <a:rPr lang="en-US" sz="2400">
                <a:solidFill>
                  <a:schemeClr val="accent2"/>
                </a:solidFill>
                <a:latin typeface="Lucida Sans Unicode" pitchFamily="34" charset="0"/>
              </a:rPr>
              <a:t>Verifier for C programs, Lazy Abstraction </a:t>
            </a:r>
            <a:r>
              <a:rPr lang="en-US">
                <a:solidFill>
                  <a:schemeClr val="accent2"/>
                </a:solidFill>
                <a:latin typeface="Lucida Sans Unicode" pitchFamily="34" charset="0"/>
              </a:rPr>
              <a:t>[POPL ’02]</a:t>
            </a:r>
          </a:p>
          <a:p>
            <a:pPr marL="342900" indent="-342900">
              <a:lnSpc>
                <a:spcPct val="90000"/>
              </a:lnSpc>
              <a:spcBef>
                <a:spcPct val="20000"/>
              </a:spcBef>
              <a:buFontTx/>
              <a:buChar char="•"/>
            </a:pPr>
            <a:endParaRPr lang="en-US" sz="2000">
              <a:solidFill>
                <a:schemeClr val="accent2"/>
              </a:solidFill>
              <a:latin typeface="Lucida Sans Unicode" pitchFamily="34" charset="0"/>
            </a:endParaRPr>
          </a:p>
          <a:p>
            <a:pPr marL="342900" indent="-342900">
              <a:lnSpc>
                <a:spcPct val="90000"/>
              </a:lnSpc>
              <a:spcBef>
                <a:spcPct val="20000"/>
              </a:spcBef>
              <a:buFontTx/>
              <a:buChar char="•"/>
            </a:pPr>
            <a:r>
              <a:rPr lang="en-US" sz="2800">
                <a:solidFill>
                  <a:schemeClr val="accent2"/>
                </a:solidFill>
                <a:latin typeface="Lucida Sans Unicode" pitchFamily="34" charset="0"/>
              </a:rPr>
              <a:t>FOCI : Interpolating decision procedure</a:t>
            </a:r>
          </a:p>
          <a:p>
            <a:pPr marL="742950" lvl="1" indent="-285750">
              <a:lnSpc>
                <a:spcPct val="90000"/>
              </a:lnSpc>
              <a:spcBef>
                <a:spcPct val="20000"/>
              </a:spcBef>
            </a:pPr>
            <a:endParaRPr lang="en-US" sz="2400">
              <a:solidFill>
                <a:schemeClr val="accent2"/>
              </a:solidFill>
              <a:latin typeface="Lucida Sans Unicode" pitchFamily="34" charset="0"/>
            </a:endParaRPr>
          </a:p>
          <a:p>
            <a:pPr marL="342900" indent="-342900">
              <a:lnSpc>
                <a:spcPct val="90000"/>
              </a:lnSpc>
              <a:spcBef>
                <a:spcPct val="20000"/>
              </a:spcBef>
              <a:buFontTx/>
              <a:buChar char="•"/>
            </a:pPr>
            <a:r>
              <a:rPr lang="en-US" sz="2800">
                <a:solidFill>
                  <a:schemeClr val="accent2"/>
                </a:solidFill>
                <a:latin typeface="Lucida Sans Unicode" pitchFamily="34" charset="0"/>
              </a:rPr>
              <a:t>Examples:</a:t>
            </a:r>
          </a:p>
          <a:p>
            <a:pPr marL="742950" lvl="1" indent="-285750">
              <a:lnSpc>
                <a:spcPct val="90000"/>
              </a:lnSpc>
              <a:spcBef>
                <a:spcPct val="20000"/>
              </a:spcBef>
              <a:buFontTx/>
              <a:buChar char="–"/>
            </a:pPr>
            <a:r>
              <a:rPr lang="en-US" sz="2400">
                <a:solidFill>
                  <a:schemeClr val="accent2"/>
                </a:solidFill>
                <a:latin typeface="Lucida Sans Unicode" pitchFamily="34" charset="0"/>
              </a:rPr>
              <a:t>Windows Device Drivers (DDK)</a:t>
            </a:r>
          </a:p>
          <a:p>
            <a:pPr marL="742950" lvl="1" indent="-285750">
              <a:lnSpc>
                <a:spcPct val="90000"/>
              </a:lnSpc>
              <a:spcBef>
                <a:spcPct val="20000"/>
              </a:spcBef>
              <a:buFontTx/>
              <a:buChar char="–"/>
            </a:pPr>
            <a:r>
              <a:rPr lang="en-US" sz="2400">
                <a:solidFill>
                  <a:schemeClr val="accent2"/>
                </a:solidFill>
                <a:latin typeface="Lucida Sans Unicode" pitchFamily="34" charset="0"/>
              </a:rPr>
              <a:t>IRP Specification: 22 state FSM</a:t>
            </a:r>
          </a:p>
          <a:p>
            <a:pPr marL="742950" lvl="1" indent="-285750">
              <a:lnSpc>
                <a:spcPct val="90000"/>
              </a:lnSpc>
              <a:spcBef>
                <a:spcPct val="20000"/>
              </a:spcBef>
              <a:buFontTx/>
              <a:buChar char="–"/>
            </a:pPr>
            <a:r>
              <a:rPr lang="en-US" sz="2400">
                <a:solidFill>
                  <a:schemeClr val="accent2"/>
                </a:solidFill>
                <a:latin typeface="Lucida Sans Unicode" pitchFamily="34" charset="0"/>
              </a:rPr>
              <a:t>Current: Security properties of Linux programs</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p:spPr>
        <p:txBody>
          <a:bodyPr lIns="92075" tIns="46038" rIns="92075" bIns="46038"/>
          <a:lstStyle/>
          <a:p>
            <a:pPr eaLnBrk="1" hangingPunct="1"/>
            <a:r>
              <a:rPr lang="en-US" smtClean="0"/>
              <a:t>Results</a:t>
            </a:r>
          </a:p>
        </p:txBody>
      </p:sp>
      <p:sp>
        <p:nvSpPr>
          <p:cNvPr id="63491" name="Rectangle 3"/>
          <p:cNvSpPr>
            <a:spLocks noChangeArrowheads="1"/>
          </p:cNvSpPr>
          <p:nvPr/>
        </p:nvSpPr>
        <p:spPr bwMode="auto">
          <a:xfrm>
            <a:off x="7680325" y="5264150"/>
            <a:ext cx="1160463" cy="311150"/>
          </a:xfrm>
          <a:prstGeom prst="rect">
            <a:avLst/>
          </a:prstGeom>
          <a:noFill/>
          <a:ln w="9525">
            <a:noFill/>
            <a:miter lim="800000"/>
            <a:headEnd/>
            <a:tailEnd/>
          </a:ln>
        </p:spPr>
        <p:txBody>
          <a:bodyPr/>
          <a:lstStyle/>
          <a:p>
            <a:pPr>
              <a:spcBef>
                <a:spcPct val="20000"/>
              </a:spcBef>
            </a:pPr>
            <a:endParaRPr lang="en-US" sz="2400">
              <a:solidFill>
                <a:schemeClr val="accent2"/>
              </a:solidFill>
              <a:latin typeface="Lucida Sans Unicode" pitchFamily="34" charset="0"/>
            </a:endParaRPr>
          </a:p>
        </p:txBody>
      </p:sp>
      <p:sp>
        <p:nvSpPr>
          <p:cNvPr id="63492" name="Rectangle 4"/>
          <p:cNvSpPr>
            <a:spLocks noChangeArrowheads="1"/>
          </p:cNvSpPr>
          <p:nvPr/>
        </p:nvSpPr>
        <p:spPr bwMode="auto">
          <a:xfrm>
            <a:off x="7688263" y="5575300"/>
            <a:ext cx="1160462" cy="309563"/>
          </a:xfrm>
          <a:prstGeom prst="rect">
            <a:avLst/>
          </a:prstGeom>
          <a:noFill/>
          <a:ln w="9525">
            <a:noFill/>
            <a:miter lim="800000"/>
            <a:headEnd/>
            <a:tailEnd/>
          </a:ln>
        </p:spPr>
        <p:txBody>
          <a:bodyPr/>
          <a:lstStyle/>
          <a:p>
            <a:pPr>
              <a:spcBef>
                <a:spcPct val="20000"/>
              </a:spcBef>
            </a:pPr>
            <a:r>
              <a:rPr lang="en-US" sz="1400">
                <a:solidFill>
                  <a:schemeClr val="accent2"/>
                </a:solidFill>
                <a:latin typeface="Lucida Sans Unicode" pitchFamily="34" charset="0"/>
              </a:rPr>
              <a:t> </a:t>
            </a:r>
            <a:endParaRPr lang="en-US" sz="2400">
              <a:solidFill>
                <a:schemeClr val="accent2"/>
              </a:solidFill>
              <a:latin typeface="Lucida Sans Unicode" pitchFamily="34" charset="0"/>
            </a:endParaRPr>
          </a:p>
        </p:txBody>
      </p:sp>
      <p:sp>
        <p:nvSpPr>
          <p:cNvPr id="63493" name="Rectangle 5"/>
          <p:cNvSpPr>
            <a:spLocks noChangeArrowheads="1"/>
          </p:cNvSpPr>
          <p:nvPr/>
        </p:nvSpPr>
        <p:spPr bwMode="auto">
          <a:xfrm>
            <a:off x="7688263" y="4956175"/>
            <a:ext cx="1160462" cy="309563"/>
          </a:xfrm>
          <a:prstGeom prst="rect">
            <a:avLst/>
          </a:prstGeom>
          <a:noFill/>
          <a:ln w="9525">
            <a:noFill/>
            <a:miter lim="800000"/>
            <a:headEnd/>
            <a:tailEnd/>
          </a:ln>
        </p:spPr>
        <p:txBody>
          <a:bodyPr/>
          <a:lstStyle/>
          <a:p>
            <a:pPr>
              <a:spcBef>
                <a:spcPct val="20000"/>
              </a:spcBef>
            </a:pPr>
            <a:r>
              <a:rPr lang="en-US" sz="1400">
                <a:solidFill>
                  <a:schemeClr val="accent2"/>
                </a:solidFill>
                <a:latin typeface="Lucida Sans Unicode" pitchFamily="34" charset="0"/>
              </a:rPr>
              <a:t> </a:t>
            </a:r>
            <a:endParaRPr lang="en-US" sz="2400">
              <a:solidFill>
                <a:schemeClr val="accent2"/>
              </a:solidFill>
              <a:latin typeface="Lucida Sans Unicode" pitchFamily="34" charset="0"/>
            </a:endParaRPr>
          </a:p>
        </p:txBody>
      </p:sp>
      <p:sp>
        <p:nvSpPr>
          <p:cNvPr id="63494" name="Rectangle 6"/>
          <p:cNvSpPr>
            <a:spLocks noChangeArrowheads="1"/>
          </p:cNvSpPr>
          <p:nvPr/>
        </p:nvSpPr>
        <p:spPr bwMode="auto">
          <a:xfrm>
            <a:off x="7688263" y="3405188"/>
            <a:ext cx="1160462" cy="311150"/>
          </a:xfrm>
          <a:prstGeom prst="rect">
            <a:avLst/>
          </a:prstGeom>
          <a:noFill/>
          <a:ln w="9525">
            <a:noFill/>
            <a:miter lim="800000"/>
            <a:headEnd/>
            <a:tailEnd/>
          </a:ln>
        </p:spPr>
        <p:txBody>
          <a:bodyPr/>
          <a:lstStyle/>
          <a:p>
            <a:pPr>
              <a:spcBef>
                <a:spcPct val="20000"/>
              </a:spcBef>
            </a:pPr>
            <a:r>
              <a:rPr lang="en-US" sz="1400">
                <a:solidFill>
                  <a:schemeClr val="accent2"/>
                </a:solidFill>
                <a:latin typeface="Lucida Sans Unicode" pitchFamily="34" charset="0"/>
              </a:rPr>
              <a:t> </a:t>
            </a:r>
            <a:endParaRPr lang="en-US" sz="2400">
              <a:solidFill>
                <a:schemeClr val="accent2"/>
              </a:solidFill>
              <a:latin typeface="Lucida Sans Unicode" pitchFamily="34" charset="0"/>
            </a:endParaRPr>
          </a:p>
        </p:txBody>
      </p:sp>
      <p:graphicFrame>
        <p:nvGraphicFramePr>
          <p:cNvPr id="271367" name="Group 7"/>
          <p:cNvGraphicFramePr>
            <a:graphicFrameLocks noGrp="1"/>
          </p:cNvGraphicFramePr>
          <p:nvPr>
            <p:ph idx="1"/>
          </p:nvPr>
        </p:nvGraphicFramePr>
        <p:xfrm>
          <a:off x="501650" y="1801813"/>
          <a:ext cx="8156575" cy="4492627"/>
        </p:xfrm>
        <a:graphic>
          <a:graphicData uri="http://schemas.openxmlformats.org/drawingml/2006/table">
            <a:tbl>
              <a:tblPr/>
              <a:tblGrid>
                <a:gridCol w="1622425"/>
                <a:gridCol w="900113"/>
                <a:gridCol w="1547812"/>
                <a:gridCol w="1620838"/>
                <a:gridCol w="1295400"/>
                <a:gridCol w="1169987"/>
              </a:tblGrid>
              <a:tr h="420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chemeClr val="accent2"/>
                          </a:solidFill>
                          <a:effectLst/>
                          <a:latin typeface="Lucida Sans Unicode" pitchFamily="34" charset="0"/>
                        </a:rPr>
                        <a:t>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chemeClr val="accent2"/>
                          </a:solidFill>
                          <a:effectLst/>
                          <a:latin typeface="Lucida Sans Unicode" pitchFamily="34" charset="0"/>
                        </a:rPr>
                        <a:t>LOC*</a:t>
                      </a: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1" i="1" u="none" strike="noStrike" cap="none" normalizeH="0" baseline="0" smtClean="0">
                        <a:ln>
                          <a:noFill/>
                        </a:ln>
                        <a:solidFill>
                          <a:schemeClr val="accent2"/>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accent2"/>
                          </a:solidFill>
                          <a:effectLst/>
                          <a:latin typeface="Lucida Sans Unicode" pitchFamily="34" charset="0"/>
                        </a:rPr>
                        <a:t>Previous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accent2"/>
                          </a:solidFill>
                          <a:effectLst/>
                          <a:latin typeface="Lucida Sans Unicode" pitchFamily="34" charset="0"/>
                        </a:rPr>
                        <a:t>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accent2"/>
                          </a:solidFill>
                          <a:effectLst/>
                          <a:latin typeface="Lucida Sans Unicode" pitchFamily="34" charset="0"/>
                        </a:rPr>
                        <a:t>New</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accent2"/>
                          </a:solidFill>
                          <a:effectLst/>
                          <a:latin typeface="Lucida Sans Unicode" pitchFamily="34" charset="0"/>
                        </a:rPr>
                        <a:t> Time</a:t>
                      </a:r>
                      <a:endParaRPr kumimoji="0" lang="en-US" sz="2000" b="1" i="1" u="none" strike="noStrike" cap="none" normalizeH="0" baseline="0" smtClean="0">
                        <a:ln>
                          <a:noFill/>
                        </a:ln>
                        <a:solidFill>
                          <a:schemeClr val="accent2"/>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accent2"/>
                          </a:solidFill>
                          <a:effectLst/>
                          <a:latin typeface="Lucida Sans Unicode" pitchFamily="34" charset="0"/>
                        </a:rPr>
                        <a:t>Predicates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accent2"/>
                          </a:solidFill>
                          <a:effectLst/>
                          <a:latin typeface="Lucida Sans Unicode" pitchFamily="34" charset="0"/>
                        </a:rPr>
                        <a:t>   Total        Average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06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Courier New" pitchFamily="49" charset="0"/>
                        </a:rPr>
                        <a:t>kbfiltr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12k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1m12s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3m48s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72</a:t>
                      </a:r>
                      <a:endParaRPr kumimoji="0" lang="en-US" sz="2000" b="1" i="1" u="none" strike="noStrike" cap="none" normalizeH="0" baseline="0" smtClean="0">
                        <a:ln>
                          <a:noFill/>
                        </a:ln>
                        <a:solidFill>
                          <a:srgbClr val="CC0099"/>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Courier New" pitchFamily="49" charset="0"/>
                        </a:rPr>
                        <a:t>floppy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17k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7m10s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25m20s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240</a:t>
                      </a:r>
                      <a:endParaRPr kumimoji="0" lang="en-US" sz="2000" b="1" i="1" u="none" strike="noStrike" cap="none" normalizeH="0" baseline="0" smtClean="0">
                        <a:ln>
                          <a:noFill/>
                        </a:ln>
                        <a:solidFill>
                          <a:srgbClr val="CC0099"/>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Courier New" pitchFamily="49" charset="0"/>
                        </a:rPr>
                        <a:t>diskperf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14k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5m36s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13m32s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140</a:t>
                      </a:r>
                      <a:endParaRPr kumimoji="0" lang="en-US" sz="2000" b="1" i="1" u="none" strike="noStrike" cap="none" normalizeH="0" baseline="0" smtClean="0">
                        <a:ln>
                          <a:noFill/>
                        </a:ln>
                        <a:solidFill>
                          <a:srgbClr val="CC0099"/>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Courier New" pitchFamily="49" charset="0"/>
                        </a:rPr>
                        <a:t>cdaudio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18k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20m18s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23m51s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256</a:t>
                      </a:r>
                      <a:endParaRPr kumimoji="0" lang="en-US" sz="2000" b="1" i="1" u="none" strike="noStrike" cap="none" normalizeH="0" baseline="0" smtClean="0">
                        <a:ln>
                          <a:noFill/>
                        </a:ln>
                        <a:solidFill>
                          <a:srgbClr val="CC0099"/>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Courier New" pitchFamily="49" charset="0"/>
                        </a:rPr>
                        <a:t>parport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61k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rgbClr val="CC0099"/>
                          </a:solidFill>
                          <a:effectLst/>
                          <a:latin typeface="Lucida Sans Unicode" pitchFamily="34" charset="0"/>
                        </a:rPr>
                        <a:t>DNF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rgbClr val="CC0099"/>
                          </a:solidFill>
                          <a:effectLst/>
                          <a:latin typeface="Lucida Sans Unicode" pitchFamily="34" charset="0"/>
                        </a:rPr>
                        <a:t>74m58s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753</a:t>
                      </a:r>
                      <a:endParaRPr kumimoji="0" lang="en-US" sz="2000" b="1" i="1" u="none" strike="noStrike" cap="none" normalizeH="0" baseline="0" smtClean="0">
                        <a:ln>
                          <a:noFill/>
                        </a:ln>
                        <a:solidFill>
                          <a:srgbClr val="CC0099"/>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8.1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Courier New" pitchFamily="49" charset="0"/>
                        </a:rPr>
                        <a:t>parclass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138k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rgbClr val="CC0099"/>
                          </a:solidFill>
                          <a:effectLst/>
                          <a:latin typeface="Lucida Sans Unicode" pitchFamily="34" charset="0"/>
                        </a:rPr>
                        <a:t>DNF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rgbClr val="CC0099"/>
                          </a:solidFill>
                          <a:effectLst/>
                          <a:latin typeface="Lucida Sans Unicode" pitchFamily="34" charset="0"/>
                        </a:rPr>
                        <a:t>77m40s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382</a:t>
                      </a:r>
                      <a:endParaRPr kumimoji="0" lang="en-US" sz="2000" b="1" i="1" u="none" strike="noStrike" cap="none" normalizeH="0" baseline="0" smtClean="0">
                        <a:ln>
                          <a:noFill/>
                        </a:ln>
                        <a:solidFill>
                          <a:srgbClr val="CC0099"/>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552" name="Rectangle 64"/>
          <p:cNvSpPr>
            <a:spLocks noChangeArrowheads="1"/>
          </p:cNvSpPr>
          <p:nvPr/>
        </p:nvSpPr>
        <p:spPr bwMode="auto">
          <a:xfrm>
            <a:off x="1890713" y="3281363"/>
            <a:ext cx="180975" cy="133350"/>
          </a:xfrm>
          <a:prstGeom prst="rect">
            <a:avLst/>
          </a:prstGeom>
          <a:gradFill rotWithShape="0">
            <a:gsLst>
              <a:gs pos="0">
                <a:srgbClr val="FF0000"/>
              </a:gs>
              <a:gs pos="100000">
                <a:srgbClr val="FF6C6C"/>
              </a:gs>
            </a:gsLst>
            <a:lin ang="2700000" scaled="1"/>
          </a:gradFill>
          <a:ln w="9525">
            <a:noFill/>
            <a:miter lim="800000"/>
            <a:headEnd/>
            <a:tailEnd/>
          </a:ln>
        </p:spPr>
        <p:txBody>
          <a:bodyPr anchor="ctr">
            <a:spAutoFit/>
          </a:bodyPr>
          <a:lstStyle/>
          <a:p>
            <a:endParaRPr lang="en-US"/>
          </a:p>
        </p:txBody>
      </p:sp>
      <p:sp>
        <p:nvSpPr>
          <p:cNvPr id="63553" name="Rectangle 65"/>
          <p:cNvSpPr>
            <a:spLocks noChangeArrowheads="1"/>
          </p:cNvSpPr>
          <p:nvPr/>
        </p:nvSpPr>
        <p:spPr bwMode="auto">
          <a:xfrm>
            <a:off x="1890713" y="5157788"/>
            <a:ext cx="180975" cy="133350"/>
          </a:xfrm>
          <a:prstGeom prst="rect">
            <a:avLst/>
          </a:prstGeom>
          <a:gradFill rotWithShape="0">
            <a:gsLst>
              <a:gs pos="0">
                <a:srgbClr val="FF0000"/>
              </a:gs>
              <a:gs pos="100000">
                <a:srgbClr val="FF6C6C"/>
              </a:gs>
            </a:gsLst>
            <a:lin ang="2700000" scaled="1"/>
          </a:gradFill>
          <a:ln w="9525">
            <a:noFill/>
            <a:miter lim="800000"/>
            <a:headEnd/>
            <a:tailEnd/>
          </a:ln>
        </p:spPr>
        <p:txBody>
          <a:bodyPr anchor="ctr">
            <a:spAutoFit/>
          </a:bodyPr>
          <a:lstStyle/>
          <a:p>
            <a:endParaRPr lang="en-US"/>
          </a:p>
        </p:txBody>
      </p:sp>
      <p:sp>
        <p:nvSpPr>
          <p:cNvPr id="63554" name="Rectangle 66"/>
          <p:cNvSpPr>
            <a:spLocks noChangeArrowheads="1"/>
          </p:cNvSpPr>
          <p:nvPr/>
        </p:nvSpPr>
        <p:spPr bwMode="auto">
          <a:xfrm>
            <a:off x="1890713" y="2643188"/>
            <a:ext cx="180975" cy="133350"/>
          </a:xfrm>
          <a:prstGeom prst="rect">
            <a:avLst/>
          </a:prstGeom>
          <a:gradFill rotWithShape="0">
            <a:gsLst>
              <a:gs pos="0">
                <a:srgbClr val="FF0000"/>
              </a:gs>
              <a:gs pos="100000">
                <a:srgbClr val="FF6C6C"/>
              </a:gs>
            </a:gsLst>
            <a:lin ang="2700000" scaled="1"/>
          </a:gradFill>
          <a:ln w="9525">
            <a:noFill/>
            <a:miter lim="800000"/>
            <a:headEnd/>
            <a:tailEnd/>
          </a:ln>
        </p:spPr>
        <p:txBody>
          <a:bodyPr anchor="ctr">
            <a:spAutoFit/>
          </a:bodyPr>
          <a:lstStyle/>
          <a:p>
            <a:endParaRPr lang="en-US"/>
          </a:p>
        </p:txBody>
      </p:sp>
      <p:sp>
        <p:nvSpPr>
          <p:cNvPr id="63555" name="Rectangle 67"/>
          <p:cNvSpPr>
            <a:spLocks noChangeArrowheads="1"/>
          </p:cNvSpPr>
          <p:nvPr/>
        </p:nvSpPr>
        <p:spPr bwMode="auto">
          <a:xfrm>
            <a:off x="1890713" y="5730875"/>
            <a:ext cx="180975" cy="133350"/>
          </a:xfrm>
          <a:prstGeom prst="rect">
            <a:avLst/>
          </a:prstGeom>
          <a:gradFill rotWithShape="0">
            <a:gsLst>
              <a:gs pos="0">
                <a:srgbClr val="FF0000"/>
              </a:gs>
              <a:gs pos="100000">
                <a:srgbClr val="FF6C6C"/>
              </a:gs>
            </a:gsLst>
            <a:lin ang="2700000" scaled="1"/>
          </a:gradFill>
          <a:ln w="9525">
            <a:noFill/>
            <a:miter lim="800000"/>
            <a:headEnd/>
            <a:tailEnd/>
          </a:ln>
        </p:spPr>
        <p:txBody>
          <a:bodyPr anchor="ctr">
            <a:spAutoFit/>
          </a:bodyPr>
          <a:lstStyle/>
          <a:p>
            <a:endParaRPr lang="en-US"/>
          </a:p>
        </p:txBody>
      </p:sp>
      <p:sp>
        <p:nvSpPr>
          <p:cNvPr id="63556" name="Text Box 68"/>
          <p:cNvSpPr txBox="1">
            <a:spLocks noChangeArrowheads="1"/>
          </p:cNvSpPr>
          <p:nvPr/>
        </p:nvSpPr>
        <p:spPr bwMode="auto">
          <a:xfrm>
            <a:off x="501650" y="296863"/>
            <a:ext cx="1730375" cy="1069975"/>
          </a:xfrm>
          <a:prstGeom prst="rect">
            <a:avLst/>
          </a:prstGeom>
          <a:noFill/>
          <a:ln w="9525">
            <a:noFill/>
            <a:miter lim="800000"/>
            <a:headEnd/>
            <a:tailEnd/>
          </a:ln>
        </p:spPr>
        <p:txBody>
          <a:bodyPr>
            <a:spAutoFit/>
          </a:bodyPr>
          <a:lstStyle/>
          <a:p>
            <a:pPr eaLnBrk="0" hangingPunct="0">
              <a:spcBef>
                <a:spcPct val="50000"/>
              </a:spcBef>
              <a:buClr>
                <a:schemeClr val="accent2"/>
              </a:buClr>
              <a:buSzPct val="60000"/>
              <a:buFont typeface="Wingdings" pitchFamily="2" charset="2"/>
              <a:buNone/>
            </a:pPr>
            <a:r>
              <a:rPr kumimoji="1" lang="en-US" sz="1600">
                <a:solidFill>
                  <a:srgbClr val="003366"/>
                </a:solidFill>
                <a:latin typeface="Arial" charset="0"/>
              </a:rPr>
              <a:t>Windows DDK</a:t>
            </a:r>
          </a:p>
          <a:p>
            <a:pPr eaLnBrk="0" hangingPunct="0">
              <a:spcBef>
                <a:spcPct val="50000"/>
              </a:spcBef>
              <a:buClr>
                <a:schemeClr val="accent2"/>
              </a:buClr>
              <a:buSzPct val="60000"/>
              <a:buFont typeface="Wingdings" pitchFamily="2" charset="2"/>
              <a:buNone/>
            </a:pPr>
            <a:r>
              <a:rPr kumimoji="1" lang="en-US" sz="1600" i="1">
                <a:solidFill>
                  <a:srgbClr val="003366"/>
                </a:solidFill>
                <a:latin typeface="Arial" charset="0"/>
              </a:rPr>
              <a:t>IRP </a:t>
            </a:r>
          </a:p>
          <a:p>
            <a:pPr eaLnBrk="0" hangingPunct="0">
              <a:spcBef>
                <a:spcPct val="50000"/>
              </a:spcBef>
              <a:buClr>
                <a:schemeClr val="accent2"/>
              </a:buClr>
              <a:buSzPct val="60000"/>
              <a:buFont typeface="Wingdings" pitchFamily="2" charset="2"/>
              <a:buNone/>
            </a:pPr>
            <a:r>
              <a:rPr kumimoji="1" lang="en-US" sz="1600">
                <a:solidFill>
                  <a:srgbClr val="003366"/>
                </a:solidFill>
                <a:latin typeface="Arial" charset="0"/>
              </a:rPr>
              <a:t>22 state</a:t>
            </a:r>
          </a:p>
        </p:txBody>
      </p:sp>
      <p:sp>
        <p:nvSpPr>
          <p:cNvPr id="63557" name="Rectangle 69"/>
          <p:cNvSpPr>
            <a:spLocks noChangeArrowheads="1"/>
          </p:cNvSpPr>
          <p:nvPr/>
        </p:nvSpPr>
        <p:spPr bwMode="auto">
          <a:xfrm>
            <a:off x="503238" y="6413500"/>
            <a:ext cx="1971675" cy="366713"/>
          </a:xfrm>
          <a:prstGeom prst="rect">
            <a:avLst/>
          </a:prstGeom>
          <a:noFill/>
          <a:ln w="9525">
            <a:noFill/>
            <a:miter lim="800000"/>
            <a:headEnd/>
            <a:tailEnd/>
          </a:ln>
        </p:spPr>
        <p:txBody>
          <a:bodyPr wrap="none">
            <a:spAutoFit/>
          </a:bodyPr>
          <a:lstStyle/>
          <a:p>
            <a:r>
              <a:rPr lang="en-US" b="1" i="1">
                <a:solidFill>
                  <a:schemeClr val="accent2"/>
                </a:solidFill>
                <a:latin typeface="Lucida Sans Unicode" pitchFamily="34" charset="0"/>
              </a:rPr>
              <a:t>* Pre-processed</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p:spPr>
        <p:txBody>
          <a:bodyPr lIns="92075" tIns="46038" rIns="92075" bIns="46038"/>
          <a:lstStyle/>
          <a:p>
            <a:pPr eaLnBrk="1" hangingPunct="1"/>
            <a:r>
              <a:rPr lang="en-US" smtClean="0"/>
              <a:t>Localizing works…</a:t>
            </a:r>
          </a:p>
        </p:txBody>
      </p:sp>
      <p:sp>
        <p:nvSpPr>
          <p:cNvPr id="64515" name="Rectangle 3"/>
          <p:cNvSpPr>
            <a:spLocks noChangeArrowheads="1"/>
          </p:cNvSpPr>
          <p:nvPr/>
        </p:nvSpPr>
        <p:spPr bwMode="auto">
          <a:xfrm>
            <a:off x="7680325" y="5264150"/>
            <a:ext cx="1160463" cy="311150"/>
          </a:xfrm>
          <a:prstGeom prst="rect">
            <a:avLst/>
          </a:prstGeom>
          <a:noFill/>
          <a:ln w="9525">
            <a:noFill/>
            <a:miter lim="800000"/>
            <a:headEnd/>
            <a:tailEnd/>
          </a:ln>
        </p:spPr>
        <p:txBody>
          <a:bodyPr/>
          <a:lstStyle/>
          <a:p>
            <a:pPr>
              <a:spcBef>
                <a:spcPct val="20000"/>
              </a:spcBef>
            </a:pPr>
            <a:endParaRPr lang="en-US" sz="2400">
              <a:solidFill>
                <a:schemeClr val="accent2"/>
              </a:solidFill>
              <a:latin typeface="Lucida Sans Unicode" pitchFamily="34" charset="0"/>
            </a:endParaRPr>
          </a:p>
        </p:txBody>
      </p:sp>
      <p:sp>
        <p:nvSpPr>
          <p:cNvPr id="64516" name="Rectangle 4"/>
          <p:cNvSpPr>
            <a:spLocks noChangeArrowheads="1"/>
          </p:cNvSpPr>
          <p:nvPr/>
        </p:nvSpPr>
        <p:spPr bwMode="auto">
          <a:xfrm>
            <a:off x="7688263" y="5575300"/>
            <a:ext cx="1160462" cy="309563"/>
          </a:xfrm>
          <a:prstGeom prst="rect">
            <a:avLst/>
          </a:prstGeom>
          <a:noFill/>
          <a:ln w="9525">
            <a:noFill/>
            <a:miter lim="800000"/>
            <a:headEnd/>
            <a:tailEnd/>
          </a:ln>
        </p:spPr>
        <p:txBody>
          <a:bodyPr/>
          <a:lstStyle/>
          <a:p>
            <a:pPr>
              <a:spcBef>
                <a:spcPct val="20000"/>
              </a:spcBef>
            </a:pPr>
            <a:r>
              <a:rPr lang="en-US" sz="1400">
                <a:solidFill>
                  <a:schemeClr val="accent2"/>
                </a:solidFill>
                <a:latin typeface="Lucida Sans Unicode" pitchFamily="34" charset="0"/>
              </a:rPr>
              <a:t> </a:t>
            </a:r>
            <a:endParaRPr lang="en-US" sz="2400">
              <a:solidFill>
                <a:schemeClr val="accent2"/>
              </a:solidFill>
              <a:latin typeface="Lucida Sans Unicode" pitchFamily="34" charset="0"/>
            </a:endParaRPr>
          </a:p>
        </p:txBody>
      </p:sp>
      <p:sp>
        <p:nvSpPr>
          <p:cNvPr id="64517" name="Rectangle 5"/>
          <p:cNvSpPr>
            <a:spLocks noChangeArrowheads="1"/>
          </p:cNvSpPr>
          <p:nvPr/>
        </p:nvSpPr>
        <p:spPr bwMode="auto">
          <a:xfrm>
            <a:off x="7688263" y="4956175"/>
            <a:ext cx="1160462" cy="309563"/>
          </a:xfrm>
          <a:prstGeom prst="rect">
            <a:avLst/>
          </a:prstGeom>
          <a:noFill/>
          <a:ln w="9525">
            <a:noFill/>
            <a:miter lim="800000"/>
            <a:headEnd/>
            <a:tailEnd/>
          </a:ln>
        </p:spPr>
        <p:txBody>
          <a:bodyPr/>
          <a:lstStyle/>
          <a:p>
            <a:pPr>
              <a:spcBef>
                <a:spcPct val="20000"/>
              </a:spcBef>
            </a:pPr>
            <a:r>
              <a:rPr lang="en-US" sz="1400">
                <a:solidFill>
                  <a:schemeClr val="accent2"/>
                </a:solidFill>
                <a:latin typeface="Lucida Sans Unicode" pitchFamily="34" charset="0"/>
              </a:rPr>
              <a:t> </a:t>
            </a:r>
            <a:endParaRPr lang="en-US" sz="2400">
              <a:solidFill>
                <a:schemeClr val="accent2"/>
              </a:solidFill>
              <a:latin typeface="Lucida Sans Unicode" pitchFamily="34" charset="0"/>
            </a:endParaRPr>
          </a:p>
        </p:txBody>
      </p:sp>
      <p:sp>
        <p:nvSpPr>
          <p:cNvPr id="64518" name="Rectangle 6"/>
          <p:cNvSpPr>
            <a:spLocks noChangeArrowheads="1"/>
          </p:cNvSpPr>
          <p:nvPr/>
        </p:nvSpPr>
        <p:spPr bwMode="auto">
          <a:xfrm>
            <a:off x="7688263" y="3405188"/>
            <a:ext cx="1160462" cy="311150"/>
          </a:xfrm>
          <a:prstGeom prst="rect">
            <a:avLst/>
          </a:prstGeom>
          <a:noFill/>
          <a:ln w="9525">
            <a:noFill/>
            <a:miter lim="800000"/>
            <a:headEnd/>
            <a:tailEnd/>
          </a:ln>
        </p:spPr>
        <p:txBody>
          <a:bodyPr/>
          <a:lstStyle/>
          <a:p>
            <a:pPr>
              <a:spcBef>
                <a:spcPct val="20000"/>
              </a:spcBef>
            </a:pPr>
            <a:r>
              <a:rPr lang="en-US" sz="1400">
                <a:solidFill>
                  <a:schemeClr val="accent2"/>
                </a:solidFill>
                <a:latin typeface="Lucida Sans Unicode" pitchFamily="34" charset="0"/>
              </a:rPr>
              <a:t> </a:t>
            </a:r>
            <a:endParaRPr lang="en-US" sz="2400">
              <a:solidFill>
                <a:schemeClr val="accent2"/>
              </a:solidFill>
              <a:latin typeface="Lucida Sans Unicode" pitchFamily="34" charset="0"/>
            </a:endParaRPr>
          </a:p>
        </p:txBody>
      </p:sp>
      <p:graphicFrame>
        <p:nvGraphicFramePr>
          <p:cNvPr id="270422" name="Group 86"/>
          <p:cNvGraphicFramePr>
            <a:graphicFrameLocks noGrp="1"/>
          </p:cNvGraphicFramePr>
          <p:nvPr>
            <p:ph idx="1"/>
          </p:nvPr>
        </p:nvGraphicFramePr>
        <p:xfrm>
          <a:off x="501650" y="1801813"/>
          <a:ext cx="8156575" cy="4492627"/>
        </p:xfrm>
        <a:graphic>
          <a:graphicData uri="http://schemas.openxmlformats.org/drawingml/2006/table">
            <a:tbl>
              <a:tblPr/>
              <a:tblGrid>
                <a:gridCol w="1622425"/>
                <a:gridCol w="900113"/>
                <a:gridCol w="1547812"/>
                <a:gridCol w="1620838"/>
                <a:gridCol w="1295400"/>
                <a:gridCol w="1169987"/>
              </a:tblGrid>
              <a:tr h="420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chemeClr val="accent2"/>
                          </a:solidFill>
                          <a:effectLst/>
                          <a:latin typeface="Lucida Sans Unicode" pitchFamily="34" charset="0"/>
                        </a:rPr>
                        <a:t>Program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chemeClr val="accent2"/>
                          </a:solidFill>
                          <a:effectLst/>
                          <a:latin typeface="Lucida Sans Unicode" pitchFamily="34" charset="0"/>
                        </a:rPr>
                        <a:t>LOC*</a:t>
                      </a: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1" i="1" u="none" strike="noStrike" cap="none" normalizeH="0" baseline="0" smtClean="0">
                        <a:ln>
                          <a:noFill/>
                        </a:ln>
                        <a:solidFill>
                          <a:schemeClr val="accent2"/>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accent2"/>
                          </a:solidFill>
                          <a:effectLst/>
                          <a:latin typeface="Lucida Sans Unicode" pitchFamily="34" charset="0"/>
                        </a:rPr>
                        <a:t>Previous</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accent2"/>
                          </a:solidFill>
                          <a:effectLst/>
                          <a:latin typeface="Lucida Sans Unicode" pitchFamily="34" charset="0"/>
                        </a:rPr>
                        <a:t>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accent2"/>
                          </a:solidFill>
                          <a:effectLst/>
                          <a:latin typeface="Lucida Sans Unicode" pitchFamily="34" charset="0"/>
                        </a:rPr>
                        <a:t>New</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accent2"/>
                          </a:solidFill>
                          <a:effectLst/>
                          <a:latin typeface="Lucida Sans Unicode" pitchFamily="34" charset="0"/>
                        </a:rPr>
                        <a:t> Time</a:t>
                      </a:r>
                      <a:endParaRPr kumimoji="0" lang="en-US" sz="2000" b="1" i="1" u="none" strike="noStrike" cap="none" normalizeH="0" baseline="0" smtClean="0">
                        <a:ln>
                          <a:noFill/>
                        </a:ln>
                        <a:solidFill>
                          <a:schemeClr val="accent2"/>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accent2"/>
                          </a:solidFill>
                          <a:effectLst/>
                          <a:latin typeface="Lucida Sans Unicode" pitchFamily="34" charset="0"/>
                        </a:rPr>
                        <a:t>Predicates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accent2"/>
                          </a:solidFill>
                          <a:effectLst/>
                          <a:latin typeface="Lucida Sans Unicode" pitchFamily="34" charset="0"/>
                        </a:rPr>
                        <a:t>   Total        Average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06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Courier New" pitchFamily="49" charset="0"/>
                        </a:rPr>
                        <a:t>kbfiltr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12k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1m12s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3m48s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72</a:t>
                      </a:r>
                      <a:endParaRPr kumimoji="0" lang="en-US" sz="2000" b="1" i="1" u="none" strike="noStrike" cap="none" normalizeH="0" baseline="0" smtClean="0">
                        <a:ln>
                          <a:noFill/>
                        </a:ln>
                        <a:solidFill>
                          <a:srgbClr val="CC0099"/>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rgbClr val="CC0099"/>
                          </a:solidFill>
                          <a:effectLst/>
                          <a:latin typeface="Lucida Sans Unicode" pitchFamily="34"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Courier New" pitchFamily="49" charset="0"/>
                        </a:rPr>
                        <a:t>floppy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17k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7m10s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25m20s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240</a:t>
                      </a:r>
                      <a:endParaRPr kumimoji="0" lang="en-US" sz="2000" b="1" i="1" u="none" strike="noStrike" cap="none" normalizeH="0" baseline="0" smtClean="0">
                        <a:ln>
                          <a:noFill/>
                        </a:ln>
                        <a:solidFill>
                          <a:srgbClr val="CC0099"/>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rgbClr val="CC0099"/>
                          </a:solidFill>
                          <a:effectLst/>
                          <a:latin typeface="Lucida Sans Unicode" pitchFamily="34" charset="0"/>
                        </a:rPr>
                        <a:t>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Courier New" pitchFamily="49" charset="0"/>
                        </a:rPr>
                        <a:t>diskperf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14k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5m36s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13m32s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140</a:t>
                      </a:r>
                      <a:endParaRPr kumimoji="0" lang="en-US" sz="2000" b="1" i="1" u="none" strike="noStrike" cap="none" normalizeH="0" baseline="0" smtClean="0">
                        <a:ln>
                          <a:noFill/>
                        </a:ln>
                        <a:solidFill>
                          <a:srgbClr val="CC0099"/>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rgbClr val="CC0099"/>
                          </a:solidFill>
                          <a:effectLst/>
                          <a:latin typeface="Lucida Sans Unicode"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Courier New" pitchFamily="49" charset="0"/>
                        </a:rPr>
                        <a:t>cdaudio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18k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20m18s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23m51s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256</a:t>
                      </a:r>
                      <a:endParaRPr kumimoji="0" lang="en-US" sz="2000" b="1" i="1" u="none" strike="noStrike" cap="none" normalizeH="0" baseline="0" smtClean="0">
                        <a:ln>
                          <a:noFill/>
                        </a:ln>
                        <a:solidFill>
                          <a:srgbClr val="CC0099"/>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rgbClr val="CC0099"/>
                          </a:solidFill>
                          <a:effectLst/>
                          <a:latin typeface="Lucida Sans Unicode" pitchFamily="34" charset="0"/>
                        </a:rPr>
                        <a:t>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Courier New" pitchFamily="49" charset="0"/>
                        </a:rPr>
                        <a:t>parport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61k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DNF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74m58s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753</a:t>
                      </a:r>
                      <a:endParaRPr kumimoji="0" lang="en-US" sz="2000" b="1" i="1" u="none" strike="noStrike" cap="none" normalizeH="0" baseline="0" smtClean="0">
                        <a:ln>
                          <a:noFill/>
                        </a:ln>
                        <a:solidFill>
                          <a:srgbClr val="CC0099"/>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rgbClr val="CC0099"/>
                          </a:solidFill>
                          <a:effectLst/>
                          <a:latin typeface="Lucida Sans Unicode" pitchFamily="34" charset="0"/>
                        </a:rPr>
                        <a:t>8.1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accent2"/>
                          </a:solidFill>
                          <a:effectLst/>
                          <a:latin typeface="Courier New" pitchFamily="49" charset="0"/>
                        </a:rPr>
                        <a:t>parclass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138k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DNF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77m40s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accent2"/>
                          </a:solidFill>
                          <a:effectLst/>
                          <a:latin typeface="Lucida Sans Unicode" pitchFamily="34" charset="0"/>
                        </a:rPr>
                        <a:t>382</a:t>
                      </a:r>
                      <a:endParaRPr kumimoji="0" lang="en-US" sz="2000" b="1" i="1" u="none" strike="noStrike" cap="none" normalizeH="0" baseline="0" smtClean="0">
                        <a:ln>
                          <a:noFill/>
                        </a:ln>
                        <a:solidFill>
                          <a:srgbClr val="CC0099"/>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1" i="1" u="none" strike="noStrike" cap="none" normalizeH="0" baseline="0" smtClean="0">
                          <a:ln>
                            <a:noFill/>
                          </a:ln>
                          <a:solidFill>
                            <a:srgbClr val="CC0099"/>
                          </a:solidFill>
                          <a:effectLst/>
                          <a:latin typeface="Lucida Sans Unicode" pitchFamily="34" charset="0"/>
                        </a:rPr>
                        <a:t>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4576" name="Rectangle 57"/>
          <p:cNvSpPr>
            <a:spLocks noChangeArrowheads="1"/>
          </p:cNvSpPr>
          <p:nvPr/>
        </p:nvSpPr>
        <p:spPr bwMode="auto">
          <a:xfrm>
            <a:off x="1890713" y="3281363"/>
            <a:ext cx="180975" cy="133350"/>
          </a:xfrm>
          <a:prstGeom prst="rect">
            <a:avLst/>
          </a:prstGeom>
          <a:gradFill rotWithShape="0">
            <a:gsLst>
              <a:gs pos="0">
                <a:srgbClr val="FF0000"/>
              </a:gs>
              <a:gs pos="100000">
                <a:srgbClr val="FF6C6C"/>
              </a:gs>
            </a:gsLst>
            <a:lin ang="2700000" scaled="1"/>
          </a:gradFill>
          <a:ln w="9525">
            <a:noFill/>
            <a:miter lim="800000"/>
            <a:headEnd/>
            <a:tailEnd/>
          </a:ln>
        </p:spPr>
        <p:txBody>
          <a:bodyPr anchor="ctr">
            <a:spAutoFit/>
          </a:bodyPr>
          <a:lstStyle/>
          <a:p>
            <a:endParaRPr lang="en-US"/>
          </a:p>
        </p:txBody>
      </p:sp>
      <p:sp>
        <p:nvSpPr>
          <p:cNvPr id="64577" name="Rectangle 58"/>
          <p:cNvSpPr>
            <a:spLocks noChangeArrowheads="1"/>
          </p:cNvSpPr>
          <p:nvPr/>
        </p:nvSpPr>
        <p:spPr bwMode="auto">
          <a:xfrm>
            <a:off x="1890713" y="5157788"/>
            <a:ext cx="180975" cy="133350"/>
          </a:xfrm>
          <a:prstGeom prst="rect">
            <a:avLst/>
          </a:prstGeom>
          <a:gradFill rotWithShape="0">
            <a:gsLst>
              <a:gs pos="0">
                <a:srgbClr val="FF0000"/>
              </a:gs>
              <a:gs pos="100000">
                <a:srgbClr val="FF6C6C"/>
              </a:gs>
            </a:gsLst>
            <a:lin ang="2700000" scaled="1"/>
          </a:gradFill>
          <a:ln w="9525">
            <a:noFill/>
            <a:miter lim="800000"/>
            <a:headEnd/>
            <a:tailEnd/>
          </a:ln>
        </p:spPr>
        <p:txBody>
          <a:bodyPr anchor="ctr">
            <a:spAutoFit/>
          </a:bodyPr>
          <a:lstStyle/>
          <a:p>
            <a:endParaRPr lang="en-US"/>
          </a:p>
        </p:txBody>
      </p:sp>
      <p:sp>
        <p:nvSpPr>
          <p:cNvPr id="64578" name="Rectangle 59"/>
          <p:cNvSpPr>
            <a:spLocks noChangeArrowheads="1"/>
          </p:cNvSpPr>
          <p:nvPr/>
        </p:nvSpPr>
        <p:spPr bwMode="auto">
          <a:xfrm>
            <a:off x="1890713" y="2643188"/>
            <a:ext cx="180975" cy="133350"/>
          </a:xfrm>
          <a:prstGeom prst="rect">
            <a:avLst/>
          </a:prstGeom>
          <a:gradFill rotWithShape="0">
            <a:gsLst>
              <a:gs pos="0">
                <a:srgbClr val="FF0000"/>
              </a:gs>
              <a:gs pos="100000">
                <a:srgbClr val="FF6C6C"/>
              </a:gs>
            </a:gsLst>
            <a:lin ang="2700000" scaled="1"/>
          </a:gradFill>
          <a:ln w="9525">
            <a:noFill/>
            <a:miter lim="800000"/>
            <a:headEnd/>
            <a:tailEnd/>
          </a:ln>
        </p:spPr>
        <p:txBody>
          <a:bodyPr anchor="ctr">
            <a:spAutoFit/>
          </a:bodyPr>
          <a:lstStyle/>
          <a:p>
            <a:endParaRPr lang="en-US"/>
          </a:p>
        </p:txBody>
      </p:sp>
      <p:sp>
        <p:nvSpPr>
          <p:cNvPr id="64579" name="Rectangle 60"/>
          <p:cNvSpPr>
            <a:spLocks noChangeArrowheads="1"/>
          </p:cNvSpPr>
          <p:nvPr/>
        </p:nvSpPr>
        <p:spPr bwMode="auto">
          <a:xfrm>
            <a:off x="1890713" y="5730875"/>
            <a:ext cx="180975" cy="133350"/>
          </a:xfrm>
          <a:prstGeom prst="rect">
            <a:avLst/>
          </a:prstGeom>
          <a:gradFill rotWithShape="0">
            <a:gsLst>
              <a:gs pos="0">
                <a:srgbClr val="FF0000"/>
              </a:gs>
              <a:gs pos="100000">
                <a:srgbClr val="FF6C6C"/>
              </a:gs>
            </a:gsLst>
            <a:lin ang="2700000" scaled="1"/>
          </a:gradFill>
          <a:ln w="9525">
            <a:noFill/>
            <a:miter lim="800000"/>
            <a:headEnd/>
            <a:tailEnd/>
          </a:ln>
        </p:spPr>
        <p:txBody>
          <a:bodyPr anchor="ctr">
            <a:spAutoFit/>
          </a:bodyPr>
          <a:lstStyle/>
          <a:p>
            <a:endParaRPr lang="en-US"/>
          </a:p>
        </p:txBody>
      </p:sp>
      <p:sp>
        <p:nvSpPr>
          <p:cNvPr id="64580" name="Text Box 61"/>
          <p:cNvSpPr txBox="1">
            <a:spLocks noChangeArrowheads="1"/>
          </p:cNvSpPr>
          <p:nvPr/>
        </p:nvSpPr>
        <p:spPr bwMode="auto">
          <a:xfrm>
            <a:off x="501650" y="296863"/>
            <a:ext cx="1730375" cy="1069975"/>
          </a:xfrm>
          <a:prstGeom prst="rect">
            <a:avLst/>
          </a:prstGeom>
          <a:noFill/>
          <a:ln w="9525">
            <a:noFill/>
            <a:miter lim="800000"/>
            <a:headEnd/>
            <a:tailEnd/>
          </a:ln>
        </p:spPr>
        <p:txBody>
          <a:bodyPr>
            <a:spAutoFit/>
          </a:bodyPr>
          <a:lstStyle/>
          <a:p>
            <a:pPr eaLnBrk="0" hangingPunct="0">
              <a:spcBef>
                <a:spcPct val="50000"/>
              </a:spcBef>
              <a:buClr>
                <a:schemeClr val="accent2"/>
              </a:buClr>
              <a:buSzPct val="60000"/>
              <a:buFont typeface="Wingdings" pitchFamily="2" charset="2"/>
              <a:buNone/>
            </a:pPr>
            <a:r>
              <a:rPr kumimoji="1" lang="en-US" sz="1600">
                <a:solidFill>
                  <a:srgbClr val="003366"/>
                </a:solidFill>
                <a:latin typeface="Arial" charset="0"/>
              </a:rPr>
              <a:t>Windows DDK</a:t>
            </a:r>
          </a:p>
          <a:p>
            <a:pPr eaLnBrk="0" hangingPunct="0">
              <a:spcBef>
                <a:spcPct val="50000"/>
              </a:spcBef>
              <a:buClr>
                <a:schemeClr val="accent2"/>
              </a:buClr>
              <a:buSzPct val="60000"/>
              <a:buFont typeface="Wingdings" pitchFamily="2" charset="2"/>
              <a:buNone/>
            </a:pPr>
            <a:r>
              <a:rPr kumimoji="1" lang="en-US" sz="1600" i="1">
                <a:solidFill>
                  <a:srgbClr val="003366"/>
                </a:solidFill>
                <a:latin typeface="Arial" charset="0"/>
              </a:rPr>
              <a:t>IRP </a:t>
            </a:r>
          </a:p>
          <a:p>
            <a:pPr eaLnBrk="0" hangingPunct="0">
              <a:spcBef>
                <a:spcPct val="50000"/>
              </a:spcBef>
              <a:buClr>
                <a:schemeClr val="accent2"/>
              </a:buClr>
              <a:buSzPct val="60000"/>
              <a:buFont typeface="Wingdings" pitchFamily="2" charset="2"/>
              <a:buNone/>
            </a:pPr>
            <a:r>
              <a:rPr kumimoji="1" lang="en-US" sz="1600">
                <a:solidFill>
                  <a:srgbClr val="003366"/>
                </a:solidFill>
                <a:latin typeface="Arial" charset="0"/>
              </a:rPr>
              <a:t>22 state</a:t>
            </a:r>
          </a:p>
        </p:txBody>
      </p:sp>
      <p:sp>
        <p:nvSpPr>
          <p:cNvPr id="64581" name="Rectangle 62"/>
          <p:cNvSpPr>
            <a:spLocks noChangeArrowheads="1"/>
          </p:cNvSpPr>
          <p:nvPr/>
        </p:nvSpPr>
        <p:spPr bwMode="auto">
          <a:xfrm>
            <a:off x="503238" y="6413500"/>
            <a:ext cx="1971675" cy="366713"/>
          </a:xfrm>
          <a:prstGeom prst="rect">
            <a:avLst/>
          </a:prstGeom>
          <a:noFill/>
          <a:ln w="9525">
            <a:noFill/>
            <a:miter lim="800000"/>
            <a:headEnd/>
            <a:tailEnd/>
          </a:ln>
        </p:spPr>
        <p:txBody>
          <a:bodyPr wrap="none">
            <a:spAutoFit/>
          </a:bodyPr>
          <a:lstStyle/>
          <a:p>
            <a:r>
              <a:rPr lang="en-US" b="1" i="1">
                <a:solidFill>
                  <a:schemeClr val="accent2"/>
                </a:solidFill>
                <a:latin typeface="Lucida Sans Unicode" pitchFamily="34" charset="0"/>
              </a:rPr>
              <a:t>* Pre-processed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528638" y="368300"/>
            <a:ext cx="8229600" cy="1220788"/>
          </a:xfrm>
        </p:spPr>
        <p:txBody>
          <a:bodyPr/>
          <a:lstStyle/>
          <a:p>
            <a:pPr algn="l" eaLnBrk="1" hangingPunct="1"/>
            <a:r>
              <a:rPr lang="en-US" sz="4000" smtClean="0"/>
              <a:t>But how to find the appropriate abstract domain</a:t>
            </a:r>
          </a:p>
        </p:txBody>
      </p:sp>
      <p:sp>
        <p:nvSpPr>
          <p:cNvPr id="8195" name="Rectangle 6"/>
          <p:cNvSpPr>
            <a:spLocks noGrp="1" noChangeArrowheads="1"/>
          </p:cNvSpPr>
          <p:nvPr>
            <p:ph type="body" idx="1"/>
          </p:nvPr>
        </p:nvSpPr>
        <p:spPr>
          <a:xfrm>
            <a:off x="457200" y="1989138"/>
            <a:ext cx="8229600" cy="4395787"/>
          </a:xfrm>
        </p:spPr>
        <p:txBody>
          <a:bodyPr/>
          <a:lstStyle/>
          <a:p>
            <a:pPr eaLnBrk="1" hangingPunct="1"/>
            <a:r>
              <a:rPr lang="en-US" smtClean="0"/>
              <a:t>Precision vs. Scalability</a:t>
            </a:r>
          </a:p>
          <a:p>
            <a:pPr eaLnBrk="1" hangingPunct="1"/>
            <a:r>
              <a:rPr lang="en-US" smtClean="0"/>
              <a:t>Sometimes precision improves scalability</a:t>
            </a:r>
          </a:p>
          <a:p>
            <a:pPr eaLnBrk="1" hangingPunct="1"/>
            <a:r>
              <a:rPr lang="en-US" smtClean="0"/>
              <a:t>Specialize the abstraction for the desired property</a:t>
            </a:r>
          </a:p>
          <a:p>
            <a:pPr eaLnBrk="1" hangingPunct="1"/>
            <a:endParaRPr lang="en-US" smtClean="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528638" y="649288"/>
            <a:ext cx="8229600" cy="911225"/>
          </a:xfrm>
        </p:spPr>
        <p:txBody>
          <a:bodyPr/>
          <a:lstStyle/>
          <a:p>
            <a:pPr algn="l" eaLnBrk="1" hangingPunct="1"/>
            <a:r>
              <a:rPr lang="en-US" smtClean="0"/>
              <a:t>Conclusion</a:t>
            </a:r>
          </a:p>
        </p:txBody>
      </p:sp>
      <p:sp>
        <p:nvSpPr>
          <p:cNvPr id="65539" name="Text Box 3"/>
          <p:cNvSpPr txBox="1">
            <a:spLocks noChangeArrowheads="1"/>
          </p:cNvSpPr>
          <p:nvPr/>
        </p:nvSpPr>
        <p:spPr bwMode="auto">
          <a:xfrm>
            <a:off x="3727450" y="3124200"/>
            <a:ext cx="1531938" cy="250825"/>
          </a:xfrm>
          <a:prstGeom prst="rect">
            <a:avLst/>
          </a:prstGeom>
          <a:noFill/>
          <a:ln w="9525">
            <a:noFill/>
            <a:miter lim="800000"/>
            <a:headEnd/>
            <a:tailEnd/>
          </a:ln>
        </p:spPr>
        <p:txBody>
          <a:bodyPr lIns="0" rIns="0">
            <a:spAutoFit/>
          </a:bodyPr>
          <a:lstStyle/>
          <a:p>
            <a:pPr lvl="1" algn="r" eaLnBrk="0" hangingPunct="0">
              <a:lnSpc>
                <a:spcPct val="65000"/>
              </a:lnSpc>
              <a:spcBef>
                <a:spcPct val="50000"/>
              </a:spcBef>
            </a:pPr>
            <a:endParaRPr kumimoji="1" lang="en-US" sz="1600">
              <a:latin typeface="Arial" charset="0"/>
              <a:sym typeface="Wingdings" pitchFamily="2" charset="2"/>
            </a:endParaRPr>
          </a:p>
        </p:txBody>
      </p:sp>
      <p:sp>
        <p:nvSpPr>
          <p:cNvPr id="161796" name="Rectangle 4"/>
          <p:cNvSpPr>
            <a:spLocks noGrp="1" noChangeArrowheads="1"/>
          </p:cNvSpPr>
          <p:nvPr>
            <p:ph type="body" sz="half" idx="1"/>
          </p:nvPr>
        </p:nvSpPr>
        <p:spPr>
          <a:xfrm>
            <a:off x="381000" y="1730375"/>
            <a:ext cx="8305800" cy="4822825"/>
          </a:xfrm>
        </p:spPr>
        <p:txBody>
          <a:bodyPr/>
          <a:lstStyle/>
          <a:p>
            <a:pPr eaLnBrk="1" hangingPunct="1"/>
            <a:r>
              <a:rPr lang="en-US" smtClean="0"/>
              <a:t>Scalability </a:t>
            </a:r>
            <a:r>
              <a:rPr lang="en-US" b="1" i="1" smtClean="0">
                <a:solidFill>
                  <a:srgbClr val="CC00CC"/>
                </a:solidFill>
              </a:rPr>
              <a:t>and</a:t>
            </a:r>
            <a:r>
              <a:rPr lang="en-US" smtClean="0"/>
              <a:t>  Precision by </a:t>
            </a:r>
            <a:r>
              <a:rPr lang="en-US" b="1" i="1" smtClean="0">
                <a:solidFill>
                  <a:srgbClr val="CC00CC"/>
                </a:solidFill>
              </a:rPr>
              <a:t>localizing</a:t>
            </a:r>
          </a:p>
          <a:p>
            <a:pPr eaLnBrk="1" hangingPunct="1"/>
            <a:r>
              <a:rPr lang="en-US" smtClean="0"/>
              <a:t>Craig Interpolation</a:t>
            </a:r>
            <a:endParaRPr lang="en-US" sz="2400" smtClean="0"/>
          </a:p>
          <a:p>
            <a:pPr lvl="1" eaLnBrk="1" hangingPunct="1"/>
            <a:r>
              <a:rPr lang="en-US" sz="2000" smtClean="0"/>
              <a:t>Interprocedural cuts give well-scoped predicates</a:t>
            </a:r>
          </a:p>
          <a:p>
            <a:pPr lvl="1" eaLnBrk="1" hangingPunct="1">
              <a:buFontTx/>
              <a:buNone/>
            </a:pPr>
            <a:endParaRPr lang="en-US" sz="2000" smtClean="0"/>
          </a:p>
          <a:p>
            <a:pPr lvl="1" eaLnBrk="1" hangingPunct="1"/>
            <a:endParaRPr lang="en-US" sz="1000" smtClean="0"/>
          </a:p>
          <a:p>
            <a:pPr eaLnBrk="1" hangingPunct="1"/>
            <a:r>
              <a:rPr lang="en-US" smtClean="0"/>
              <a:t>Some Current and Future Work:</a:t>
            </a:r>
          </a:p>
          <a:p>
            <a:pPr lvl="1" eaLnBrk="1" hangingPunct="1"/>
            <a:r>
              <a:rPr lang="en-US" smtClean="0"/>
              <a:t>Multithreaded Programs</a:t>
            </a:r>
          </a:p>
          <a:p>
            <a:pPr lvl="2" eaLnBrk="1" hangingPunct="1"/>
            <a:r>
              <a:rPr lang="en-US" smtClean="0"/>
              <a:t>Project local info of thread to predicates over globals</a:t>
            </a:r>
          </a:p>
          <a:p>
            <a:pPr lvl="1" eaLnBrk="1" hangingPunct="1"/>
            <a:r>
              <a:rPr lang="en-US" smtClean="0"/>
              <a:t>Hierarchical trace analysis</a:t>
            </a:r>
          </a:p>
          <a:p>
            <a:pPr lvl="1" eaLnBrk="1" hangingPunct="1"/>
            <a:endParaRPr lang="en-US"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79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179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179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1796">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1796">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1796">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179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6"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l" eaLnBrk="1" hangingPunct="1"/>
            <a:r>
              <a:rPr lang="en-US" smtClean="0"/>
              <a:t>Limitations of CEGAR</a:t>
            </a:r>
          </a:p>
        </p:txBody>
      </p:sp>
      <p:sp>
        <p:nvSpPr>
          <p:cNvPr id="66563" name="Rectangle 3"/>
          <p:cNvSpPr>
            <a:spLocks noGrp="1" noChangeArrowheads="1"/>
          </p:cNvSpPr>
          <p:nvPr>
            <p:ph type="body" idx="1"/>
          </p:nvPr>
        </p:nvSpPr>
        <p:spPr/>
        <p:txBody>
          <a:bodyPr/>
          <a:lstStyle/>
          <a:p>
            <a:pPr eaLnBrk="1" hangingPunct="1">
              <a:lnSpc>
                <a:spcPct val="90000"/>
              </a:lnSpc>
            </a:pPr>
            <a:r>
              <a:rPr lang="en-US" smtClean="0"/>
              <a:t>Limited to powerset/relational abstract domains</a:t>
            </a:r>
          </a:p>
          <a:p>
            <a:pPr eaLnBrk="1" hangingPunct="1">
              <a:lnSpc>
                <a:spcPct val="90000"/>
              </a:lnSpc>
            </a:pPr>
            <a:r>
              <a:rPr lang="en-US" smtClean="0"/>
              <a:t>Interpolant computations</a:t>
            </a:r>
          </a:p>
          <a:p>
            <a:pPr eaLnBrk="1" hangingPunct="1">
              <a:lnSpc>
                <a:spcPct val="90000"/>
              </a:lnSpc>
            </a:pPr>
            <a:r>
              <a:rPr lang="en-US" smtClean="0"/>
              <a:t>Interactions with widening</a:t>
            </a:r>
          </a:p>
          <a:p>
            <a:pPr eaLnBrk="1" hangingPunct="1">
              <a:lnSpc>
                <a:spcPct val="90000"/>
              </a:lnSpc>
            </a:pPr>
            <a:r>
              <a:rPr lang="en-US" smtClean="0"/>
              <a:t>Starting on the right foot</a:t>
            </a:r>
            <a:endParaRPr lang="en-US" smtClean="0">
              <a:ea typeface="Lucida Sans Unicode" pitchFamily="34" charset="0"/>
              <a:cs typeface="Lucida Sans Unicode" pitchFamily="34" charset="0"/>
            </a:endParaRPr>
          </a:p>
          <a:p>
            <a:pPr eaLnBrk="1" hangingPunct="1">
              <a:lnSpc>
                <a:spcPct val="90000"/>
              </a:lnSpc>
            </a:pPr>
            <a:r>
              <a:rPr lang="en-US" smtClean="0"/>
              <a:t>Unnecessary refinement steps</a:t>
            </a:r>
          </a:p>
          <a:p>
            <a:pPr eaLnBrk="1" hangingPunct="1">
              <a:lnSpc>
                <a:spcPct val="90000"/>
              </a:lnSpc>
            </a:pPr>
            <a:r>
              <a:rPr lang="en-US" smtClean="0"/>
              <a:t>Long and infinite number of refinement steps</a:t>
            </a:r>
          </a:p>
          <a:p>
            <a:pPr eaLnBrk="1" hangingPunct="1">
              <a:lnSpc>
                <a:spcPct val="90000"/>
              </a:lnSpc>
            </a:pPr>
            <a:r>
              <a:rPr lang="en-US" smtClean="0"/>
              <a:t>Long traces</a:t>
            </a: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914400" y="677863"/>
            <a:ext cx="8229600" cy="911225"/>
          </a:xfrm>
        </p:spPr>
        <p:txBody>
          <a:bodyPr/>
          <a:lstStyle/>
          <a:p>
            <a:pPr algn="l" eaLnBrk="1" hangingPunct="1"/>
            <a:r>
              <a:rPr lang="en-US" smtClean="0"/>
              <a:t>Unnecessary Refinement</a:t>
            </a:r>
            <a:r>
              <a:rPr lang="en-US" smtClean="0">
                <a:ea typeface="Lucida Sans Unicode" pitchFamily="34" charset="0"/>
                <a:cs typeface="Lucida Sans Unicode" pitchFamily="34" charset="0"/>
              </a:rPr>
              <a:t>s</a:t>
            </a:r>
          </a:p>
        </p:txBody>
      </p:sp>
      <p:sp>
        <p:nvSpPr>
          <p:cNvPr id="67587" name="Text Box 4"/>
          <p:cNvSpPr txBox="1">
            <a:spLocks noChangeArrowheads="1"/>
          </p:cNvSpPr>
          <p:nvPr/>
        </p:nvSpPr>
        <p:spPr bwMode="auto">
          <a:xfrm>
            <a:off x="1258888" y="2168525"/>
            <a:ext cx="4826000" cy="1604963"/>
          </a:xfrm>
          <a:prstGeom prst="rect">
            <a:avLst/>
          </a:prstGeom>
          <a:noFill/>
          <a:ln w="9525">
            <a:noFill/>
            <a:miter lim="800000"/>
            <a:headEnd/>
            <a:tailEnd/>
          </a:ln>
        </p:spPr>
        <p:txBody>
          <a:bodyPr>
            <a:spAutoFit/>
          </a:bodyPr>
          <a:lstStyle/>
          <a:p>
            <a:pPr>
              <a:spcBef>
                <a:spcPct val="50000"/>
              </a:spcBef>
            </a:pPr>
            <a:r>
              <a:rPr lang="en-US"/>
              <a:t>x = 0</a:t>
            </a:r>
          </a:p>
          <a:p>
            <a:pPr>
              <a:spcBef>
                <a:spcPct val="50000"/>
              </a:spcBef>
            </a:pPr>
            <a:r>
              <a:rPr lang="en-US"/>
              <a:t>while (x &lt; 10</a:t>
            </a:r>
            <a:r>
              <a:rPr lang="en-US" baseline="30000"/>
              <a:t>6</a:t>
            </a:r>
            <a:r>
              <a:rPr lang="en-US"/>
              <a:t>) do</a:t>
            </a:r>
          </a:p>
          <a:p>
            <a:pPr>
              <a:spcBef>
                <a:spcPct val="50000"/>
              </a:spcBef>
            </a:pPr>
            <a:r>
              <a:rPr lang="en-US"/>
              <a:t>    x = x + 1</a:t>
            </a:r>
          </a:p>
          <a:p>
            <a:pPr>
              <a:spcBef>
                <a:spcPct val="50000"/>
              </a:spcBef>
            </a:pPr>
            <a:r>
              <a:rPr lang="en-US"/>
              <a:t>assert x &lt; 100</a:t>
            </a: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914400" y="677863"/>
            <a:ext cx="8229600" cy="911225"/>
          </a:xfrm>
        </p:spPr>
        <p:txBody>
          <a:bodyPr/>
          <a:lstStyle/>
          <a:p>
            <a:pPr algn="l" eaLnBrk="1" hangingPunct="1"/>
            <a:r>
              <a:rPr lang="en-US" smtClean="0"/>
              <a:t>Unsuccessful Refinement</a:t>
            </a:r>
            <a:r>
              <a:rPr lang="en-US" smtClean="0">
                <a:ea typeface="Lucida Sans Unicode" pitchFamily="34" charset="0"/>
                <a:cs typeface="Lucida Sans Unicode" pitchFamily="34" charset="0"/>
              </a:rPr>
              <a:t> Set</a:t>
            </a:r>
          </a:p>
        </p:txBody>
      </p:sp>
      <p:sp>
        <p:nvSpPr>
          <p:cNvPr id="68611" name="Text Box 3"/>
          <p:cNvSpPr txBox="1">
            <a:spLocks noChangeArrowheads="1"/>
          </p:cNvSpPr>
          <p:nvPr/>
        </p:nvSpPr>
        <p:spPr bwMode="auto">
          <a:xfrm>
            <a:off x="1258888" y="2168525"/>
            <a:ext cx="4826000" cy="4081463"/>
          </a:xfrm>
          <a:prstGeom prst="rect">
            <a:avLst/>
          </a:prstGeom>
          <a:noFill/>
          <a:ln w="9525">
            <a:noFill/>
            <a:miter lim="800000"/>
            <a:headEnd/>
            <a:tailEnd/>
          </a:ln>
        </p:spPr>
        <p:txBody>
          <a:bodyPr>
            <a:spAutoFit/>
          </a:bodyPr>
          <a:lstStyle/>
          <a:p>
            <a:pPr>
              <a:spcBef>
                <a:spcPct val="50000"/>
              </a:spcBef>
            </a:pPr>
            <a:r>
              <a:rPr lang="en-US"/>
              <a:t>x = malloc();</a:t>
            </a:r>
          </a:p>
          <a:p>
            <a:pPr>
              <a:spcBef>
                <a:spcPct val="50000"/>
              </a:spcBef>
            </a:pPr>
            <a:r>
              <a:rPr lang="en-US"/>
              <a:t>y = x ;</a:t>
            </a:r>
          </a:p>
          <a:p>
            <a:pPr>
              <a:spcBef>
                <a:spcPct val="50000"/>
              </a:spcBef>
            </a:pPr>
            <a:r>
              <a:rPr lang="en-US"/>
              <a:t>while (…)</a:t>
            </a:r>
          </a:p>
          <a:p>
            <a:pPr>
              <a:spcBef>
                <a:spcPct val="50000"/>
              </a:spcBef>
            </a:pPr>
            <a:r>
              <a:rPr lang="en-US"/>
              <a:t>     t = malloc();</a:t>
            </a:r>
          </a:p>
          <a:p>
            <a:pPr>
              <a:spcBef>
                <a:spcPct val="50000"/>
              </a:spcBef>
            </a:pPr>
            <a:r>
              <a:rPr lang="en-US"/>
              <a:t>     t-&gt;next = x</a:t>
            </a:r>
          </a:p>
          <a:p>
            <a:pPr>
              <a:spcBef>
                <a:spcPct val="50000"/>
              </a:spcBef>
            </a:pPr>
            <a:r>
              <a:rPr lang="en-US"/>
              <a:t>     x = t;</a:t>
            </a:r>
          </a:p>
          <a:p>
            <a:pPr>
              <a:spcBef>
                <a:spcPct val="50000"/>
              </a:spcBef>
            </a:pPr>
            <a:r>
              <a:rPr lang="en-US"/>
              <a:t>…</a:t>
            </a:r>
          </a:p>
          <a:p>
            <a:pPr>
              <a:spcBef>
                <a:spcPct val="50000"/>
              </a:spcBef>
            </a:pPr>
            <a:r>
              <a:rPr lang="en-US"/>
              <a:t>while (x !=y) do</a:t>
            </a:r>
          </a:p>
          <a:p>
            <a:pPr>
              <a:spcBef>
                <a:spcPct val="50000"/>
              </a:spcBef>
            </a:pPr>
            <a:r>
              <a:rPr lang="en-US"/>
              <a:t>     assert x != null;</a:t>
            </a:r>
          </a:p>
          <a:p>
            <a:pPr>
              <a:spcBef>
                <a:spcPct val="50000"/>
              </a:spcBef>
            </a:pPr>
            <a:r>
              <a:rPr lang="en-US"/>
              <a:t>     x = x-&gt;next  </a:t>
            </a: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l" eaLnBrk="1" hangingPunct="1"/>
            <a:r>
              <a:rPr lang="en-US" smtClean="0"/>
              <a:t>Long Traces</a:t>
            </a:r>
          </a:p>
        </p:txBody>
      </p:sp>
      <p:sp>
        <p:nvSpPr>
          <p:cNvPr id="309251" name="Text Box 3"/>
          <p:cNvSpPr txBox="1">
            <a:spLocks noGrp="1" noChangeArrowheads="1"/>
          </p:cNvSpPr>
          <p:nvPr>
            <p:ph type="body" sz="half" idx="1"/>
          </p:nvPr>
        </p:nvSpPr>
        <p:spPr>
          <a:xfrm>
            <a:off x="457200" y="1730375"/>
            <a:ext cx="3581400" cy="4395788"/>
          </a:xfrm>
          <a:solidFill>
            <a:srgbClr val="DADAF0"/>
          </a:solidFill>
          <a:effectLst>
            <a:outerShdw dist="81320" dir="2319588" algn="ctr" rotWithShape="0">
              <a:schemeClr val="bg2">
                <a:alpha val="50000"/>
              </a:schemeClr>
            </a:outerShdw>
          </a:effectLst>
        </p:spPr>
        <p:txBody>
          <a:bodyPr/>
          <a:lstStyle/>
          <a:p>
            <a:pPr eaLnBrk="1" hangingPunct="1">
              <a:lnSpc>
                <a:spcPct val="80000"/>
              </a:lnSpc>
              <a:buFontTx/>
              <a:buNone/>
              <a:defRPr/>
            </a:pPr>
            <a:r>
              <a:rPr kumimoji="1" lang="en-US" sz="2000" b="1" smtClean="0"/>
              <a:t>Example</a:t>
            </a:r>
            <a:r>
              <a:rPr kumimoji="1" lang="en-US" sz="2000" smtClean="0"/>
              <a:t> ( ) {</a:t>
            </a:r>
          </a:p>
          <a:p>
            <a:pPr eaLnBrk="1" hangingPunct="1">
              <a:lnSpc>
                <a:spcPct val="80000"/>
              </a:lnSpc>
              <a:buFontTx/>
              <a:buNone/>
              <a:defRPr/>
            </a:pPr>
            <a:r>
              <a:rPr kumimoji="1" lang="en-US" sz="2000" i="1" smtClean="0">
                <a:sym typeface="Wingdings" pitchFamily="2" charset="2"/>
              </a:rPr>
              <a:t>1</a:t>
            </a:r>
            <a:r>
              <a:rPr kumimoji="1" lang="en-US" sz="2000" smtClean="0">
                <a:sym typeface="Wingdings" pitchFamily="2" charset="2"/>
              </a:rPr>
              <a:t>:c = 0;</a:t>
            </a:r>
          </a:p>
          <a:p>
            <a:pPr eaLnBrk="1" hangingPunct="1">
              <a:lnSpc>
                <a:spcPct val="80000"/>
              </a:lnSpc>
              <a:buFontTx/>
              <a:buNone/>
              <a:defRPr/>
            </a:pPr>
            <a:r>
              <a:rPr kumimoji="1" lang="en-US" sz="2000" i="1" smtClean="0">
                <a:sym typeface="Wingdings" pitchFamily="2" charset="2"/>
              </a:rPr>
              <a:t>2</a:t>
            </a:r>
            <a:r>
              <a:rPr kumimoji="1" lang="en-US" sz="2000" smtClean="0">
                <a:sym typeface="Wingdings" pitchFamily="2" charset="2"/>
              </a:rPr>
              <a:t>:for(i=1;i&lt;1000;i++)</a:t>
            </a:r>
          </a:p>
          <a:p>
            <a:pPr eaLnBrk="1" hangingPunct="1">
              <a:lnSpc>
                <a:spcPct val="80000"/>
              </a:lnSpc>
              <a:buFontTx/>
              <a:buNone/>
              <a:defRPr/>
            </a:pPr>
            <a:r>
              <a:rPr kumimoji="1" lang="en-US" sz="2000" i="1" smtClean="0">
                <a:sym typeface="Wingdings" pitchFamily="2" charset="2"/>
              </a:rPr>
              <a:t>3</a:t>
            </a:r>
            <a:r>
              <a:rPr kumimoji="1" lang="en-US" sz="2000" smtClean="0">
                <a:sym typeface="Wingdings" pitchFamily="2" charset="2"/>
              </a:rPr>
              <a:t>:   c = c + f(i);</a:t>
            </a:r>
          </a:p>
          <a:p>
            <a:pPr eaLnBrk="1" hangingPunct="1">
              <a:lnSpc>
                <a:spcPct val="80000"/>
              </a:lnSpc>
              <a:buFontTx/>
              <a:buNone/>
              <a:defRPr/>
            </a:pPr>
            <a:endParaRPr kumimoji="1" lang="en-US" sz="2000" smtClean="0">
              <a:sym typeface="Wingdings" pitchFamily="2" charset="2"/>
            </a:endParaRPr>
          </a:p>
          <a:p>
            <a:pPr eaLnBrk="1" hangingPunct="1">
              <a:lnSpc>
                <a:spcPct val="80000"/>
              </a:lnSpc>
              <a:buFontTx/>
              <a:buNone/>
              <a:defRPr/>
            </a:pPr>
            <a:r>
              <a:rPr kumimoji="1" lang="en-US" sz="2000" i="1" smtClean="0">
                <a:sym typeface="Wingdings" pitchFamily="2" charset="2"/>
              </a:rPr>
              <a:t>4</a:t>
            </a:r>
            <a:r>
              <a:rPr kumimoji="1" lang="en-US" sz="2000" smtClean="0">
                <a:sym typeface="Wingdings" pitchFamily="2" charset="2"/>
              </a:rPr>
              <a:t>:if (a&gt;0) {</a:t>
            </a:r>
          </a:p>
          <a:p>
            <a:pPr eaLnBrk="1" hangingPunct="1">
              <a:lnSpc>
                <a:spcPct val="80000"/>
              </a:lnSpc>
              <a:buFontTx/>
              <a:buNone/>
              <a:defRPr/>
            </a:pPr>
            <a:r>
              <a:rPr kumimoji="1" lang="en-US" sz="2000" i="1" smtClean="0">
                <a:sym typeface="Wingdings" pitchFamily="2" charset="2"/>
              </a:rPr>
              <a:t>5</a:t>
            </a:r>
            <a:r>
              <a:rPr kumimoji="1" lang="en-US" sz="2000" smtClean="0">
                <a:sym typeface="Wingdings" pitchFamily="2" charset="2"/>
              </a:rPr>
              <a:t>:   if (x==0) {</a:t>
            </a:r>
          </a:p>
          <a:p>
            <a:pPr eaLnBrk="1" hangingPunct="1">
              <a:lnSpc>
                <a:spcPct val="80000"/>
              </a:lnSpc>
              <a:buFontTx/>
              <a:buNone/>
              <a:defRPr/>
            </a:pPr>
            <a:r>
              <a:rPr kumimoji="1" lang="en-US" sz="2000" smtClean="0">
                <a:solidFill>
                  <a:srgbClr val="FF0000"/>
                </a:solidFill>
                <a:sym typeface="Wingdings" pitchFamily="2" charset="2"/>
              </a:rPr>
              <a:t>ERR</a:t>
            </a:r>
            <a:r>
              <a:rPr kumimoji="1" lang="en-US" sz="2000" smtClean="0">
                <a:sym typeface="Wingdings" pitchFamily="2" charset="2"/>
              </a:rPr>
              <a:t>:  ;</a:t>
            </a:r>
          </a:p>
          <a:p>
            <a:pPr eaLnBrk="1" hangingPunct="1">
              <a:lnSpc>
                <a:spcPct val="80000"/>
              </a:lnSpc>
              <a:buFontTx/>
              <a:buNone/>
              <a:defRPr/>
            </a:pPr>
            <a:r>
              <a:rPr kumimoji="1" lang="en-US" sz="2000" smtClean="0">
                <a:sym typeface="Wingdings" pitchFamily="2" charset="2"/>
              </a:rPr>
              <a:t>      }</a:t>
            </a:r>
          </a:p>
          <a:p>
            <a:pPr eaLnBrk="1" hangingPunct="1">
              <a:lnSpc>
                <a:spcPct val="80000"/>
              </a:lnSpc>
              <a:buFontTx/>
              <a:buNone/>
              <a:defRPr/>
            </a:pPr>
            <a:r>
              <a:rPr kumimoji="1" lang="en-US" sz="2000" smtClean="0">
                <a:sym typeface="Wingdings" pitchFamily="2" charset="2"/>
              </a:rPr>
              <a:t>  }</a:t>
            </a:r>
          </a:p>
          <a:p>
            <a:pPr eaLnBrk="1" hangingPunct="1">
              <a:lnSpc>
                <a:spcPct val="80000"/>
              </a:lnSpc>
              <a:buFontTx/>
              <a:buNone/>
              <a:defRPr/>
            </a:pPr>
            <a:r>
              <a:rPr kumimoji="1" lang="en-US" sz="2000" smtClean="0">
                <a:sym typeface="Wingdings" pitchFamily="2" charset="2"/>
              </a:rPr>
              <a:t>}</a:t>
            </a:r>
          </a:p>
        </p:txBody>
      </p:sp>
      <p:sp>
        <p:nvSpPr>
          <p:cNvPr id="309252" name="Rectangle 4"/>
          <p:cNvSpPr>
            <a:spLocks noGrp="1" noChangeArrowheads="1"/>
          </p:cNvSpPr>
          <p:nvPr>
            <p:ph type="body" sz="half" idx="2"/>
          </p:nvPr>
        </p:nvSpPr>
        <p:spPr>
          <a:xfrm>
            <a:off x="4427538" y="1752600"/>
            <a:ext cx="4495800" cy="4953000"/>
          </a:xfrm>
        </p:spPr>
        <p:txBody>
          <a:bodyPr/>
          <a:lstStyle/>
          <a:p>
            <a:pPr eaLnBrk="1" hangingPunct="1"/>
            <a:r>
              <a:rPr lang="en-US" sz="2000" smtClean="0"/>
              <a:t>Assume f always terminates</a:t>
            </a:r>
          </a:p>
          <a:p>
            <a:pPr eaLnBrk="1" hangingPunct="1"/>
            <a:endParaRPr lang="en-US" sz="2000" smtClean="0"/>
          </a:p>
          <a:p>
            <a:pPr eaLnBrk="1" hangingPunct="1"/>
            <a:r>
              <a:rPr lang="en-US" sz="2000" smtClean="0">
                <a:solidFill>
                  <a:srgbClr val="FF0000"/>
                </a:solidFill>
              </a:rPr>
              <a:t>ERR</a:t>
            </a:r>
            <a:r>
              <a:rPr lang="en-US" sz="2000" smtClean="0"/>
              <a:t> is reachable</a:t>
            </a:r>
          </a:p>
          <a:p>
            <a:pPr lvl="1" eaLnBrk="1" hangingPunct="1"/>
            <a:r>
              <a:rPr lang="en-US" sz="1800" smtClean="0"/>
              <a:t>a and x are unconstrained</a:t>
            </a:r>
          </a:p>
          <a:p>
            <a:pPr eaLnBrk="1" hangingPunct="1"/>
            <a:endParaRPr lang="en-US" sz="2000" smtClean="0"/>
          </a:p>
          <a:p>
            <a:pPr eaLnBrk="1" hangingPunct="1"/>
            <a:r>
              <a:rPr lang="en-US" sz="2000" smtClean="0"/>
              <a:t>Any </a:t>
            </a:r>
            <a:r>
              <a:rPr lang="en-US" sz="2000" smtClean="0">
                <a:solidFill>
                  <a:srgbClr val="CC0099"/>
                </a:solidFill>
              </a:rPr>
              <a:t>feasible</a:t>
            </a:r>
            <a:r>
              <a:rPr lang="en-US" sz="2000" smtClean="0"/>
              <a:t> path to error must unroll the loop 1000 times </a:t>
            </a:r>
            <a:r>
              <a:rPr lang="en-US" sz="2000" smtClean="0">
                <a:solidFill>
                  <a:srgbClr val="FF0000"/>
                </a:solidFill>
              </a:rPr>
              <a:t>AND</a:t>
            </a:r>
            <a:r>
              <a:rPr lang="en-US" sz="2000" smtClean="0"/>
              <a:t> find feasible paths through f</a:t>
            </a:r>
          </a:p>
          <a:p>
            <a:pPr eaLnBrk="1" hangingPunct="1"/>
            <a:endParaRPr lang="en-US" sz="2000" smtClean="0"/>
          </a:p>
          <a:p>
            <a:pPr eaLnBrk="1" hangingPunct="1"/>
            <a:r>
              <a:rPr lang="en-US" sz="2000" smtClean="0"/>
              <a:t>Any other path must be dismissed as a false positive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925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9252">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9252">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9252">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925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2" grpId="0" build="allAtOnce"/>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lgn="l" eaLnBrk="1" hangingPunct="1"/>
            <a:r>
              <a:rPr lang="en-US" smtClean="0"/>
              <a:t>Long Traces</a:t>
            </a:r>
          </a:p>
        </p:txBody>
      </p:sp>
      <p:sp>
        <p:nvSpPr>
          <p:cNvPr id="311299" name="Text Box 3"/>
          <p:cNvSpPr txBox="1">
            <a:spLocks noGrp="1" noChangeArrowheads="1"/>
          </p:cNvSpPr>
          <p:nvPr>
            <p:ph type="body" sz="half" idx="1"/>
          </p:nvPr>
        </p:nvSpPr>
        <p:spPr>
          <a:xfrm>
            <a:off x="457200" y="1730375"/>
            <a:ext cx="3581400" cy="4395788"/>
          </a:xfrm>
          <a:solidFill>
            <a:srgbClr val="DADAF0"/>
          </a:solidFill>
          <a:effectLst>
            <a:outerShdw dist="81320" dir="2319588" algn="ctr" rotWithShape="0">
              <a:schemeClr val="bg2">
                <a:alpha val="50000"/>
              </a:schemeClr>
            </a:outerShdw>
          </a:effectLst>
        </p:spPr>
        <p:txBody>
          <a:bodyPr/>
          <a:lstStyle/>
          <a:p>
            <a:pPr eaLnBrk="1" hangingPunct="1">
              <a:lnSpc>
                <a:spcPct val="90000"/>
              </a:lnSpc>
              <a:buFontTx/>
              <a:buNone/>
              <a:defRPr/>
            </a:pPr>
            <a:r>
              <a:rPr kumimoji="1" lang="en-US" sz="2000" b="1" smtClean="0"/>
              <a:t>Example</a:t>
            </a:r>
            <a:r>
              <a:rPr kumimoji="1" lang="en-US" sz="2000" smtClean="0"/>
              <a:t> ( ) {</a:t>
            </a:r>
          </a:p>
          <a:p>
            <a:pPr eaLnBrk="1" hangingPunct="1">
              <a:lnSpc>
                <a:spcPct val="90000"/>
              </a:lnSpc>
              <a:buFontTx/>
              <a:buNone/>
              <a:defRPr/>
            </a:pPr>
            <a:r>
              <a:rPr kumimoji="1" lang="en-US" sz="2000" i="1" smtClean="0">
                <a:sym typeface="Wingdings" pitchFamily="2" charset="2"/>
              </a:rPr>
              <a:t>1</a:t>
            </a:r>
            <a:r>
              <a:rPr kumimoji="1" lang="en-US" sz="2000" smtClean="0">
                <a:sym typeface="Wingdings" pitchFamily="2" charset="2"/>
              </a:rPr>
              <a:t>:c = 0;</a:t>
            </a:r>
          </a:p>
          <a:p>
            <a:pPr eaLnBrk="1" hangingPunct="1">
              <a:lnSpc>
                <a:spcPct val="90000"/>
              </a:lnSpc>
              <a:buFontTx/>
              <a:buNone/>
              <a:defRPr/>
            </a:pPr>
            <a:r>
              <a:rPr kumimoji="1" lang="en-US" sz="2000" i="1" smtClean="0">
                <a:sym typeface="Wingdings" pitchFamily="2" charset="2"/>
              </a:rPr>
              <a:t>2</a:t>
            </a:r>
            <a:r>
              <a:rPr kumimoji="1" lang="en-US" sz="2000" smtClean="0">
                <a:sym typeface="Wingdings" pitchFamily="2" charset="2"/>
              </a:rPr>
              <a:t>:for(i=1;i&lt;1000;i++)</a:t>
            </a:r>
          </a:p>
          <a:p>
            <a:pPr eaLnBrk="1" hangingPunct="1">
              <a:lnSpc>
                <a:spcPct val="90000"/>
              </a:lnSpc>
              <a:buFontTx/>
              <a:buNone/>
              <a:defRPr/>
            </a:pPr>
            <a:r>
              <a:rPr kumimoji="1" lang="en-US" sz="2000" i="1" smtClean="0">
                <a:sym typeface="Wingdings" pitchFamily="2" charset="2"/>
              </a:rPr>
              <a:t>3</a:t>
            </a:r>
            <a:r>
              <a:rPr kumimoji="1" lang="en-US" sz="2000" smtClean="0">
                <a:sym typeface="Wingdings" pitchFamily="2" charset="2"/>
              </a:rPr>
              <a:t>:   c = c + f(i);</a:t>
            </a:r>
          </a:p>
          <a:p>
            <a:pPr eaLnBrk="1" hangingPunct="1">
              <a:lnSpc>
                <a:spcPct val="90000"/>
              </a:lnSpc>
              <a:buFontTx/>
              <a:buNone/>
              <a:defRPr/>
            </a:pPr>
            <a:endParaRPr kumimoji="1" lang="en-US" sz="2000" smtClean="0">
              <a:sym typeface="Wingdings" pitchFamily="2" charset="2"/>
            </a:endParaRPr>
          </a:p>
          <a:p>
            <a:pPr eaLnBrk="1" hangingPunct="1">
              <a:lnSpc>
                <a:spcPct val="90000"/>
              </a:lnSpc>
              <a:buFontTx/>
              <a:buNone/>
              <a:defRPr/>
            </a:pPr>
            <a:r>
              <a:rPr kumimoji="1" lang="en-US" sz="2000" i="1" smtClean="0">
                <a:sym typeface="Wingdings" pitchFamily="2" charset="2"/>
              </a:rPr>
              <a:t>4</a:t>
            </a:r>
            <a:r>
              <a:rPr kumimoji="1" lang="en-US" sz="2000" smtClean="0">
                <a:sym typeface="Wingdings" pitchFamily="2" charset="2"/>
              </a:rPr>
              <a:t>:if (a&gt;0) {</a:t>
            </a:r>
          </a:p>
          <a:p>
            <a:pPr eaLnBrk="1" hangingPunct="1">
              <a:lnSpc>
                <a:spcPct val="90000"/>
              </a:lnSpc>
              <a:buFontTx/>
              <a:buNone/>
              <a:defRPr/>
            </a:pPr>
            <a:r>
              <a:rPr kumimoji="1" lang="en-US" sz="2000" i="1" smtClean="0">
                <a:sym typeface="Wingdings" pitchFamily="2" charset="2"/>
              </a:rPr>
              <a:t>5</a:t>
            </a:r>
            <a:r>
              <a:rPr kumimoji="1" lang="en-US" sz="2000" smtClean="0">
                <a:sym typeface="Wingdings" pitchFamily="2" charset="2"/>
              </a:rPr>
              <a:t>:   if (x==0) {</a:t>
            </a:r>
          </a:p>
          <a:p>
            <a:pPr eaLnBrk="1" hangingPunct="1">
              <a:lnSpc>
                <a:spcPct val="90000"/>
              </a:lnSpc>
              <a:buFontTx/>
              <a:buNone/>
              <a:defRPr/>
            </a:pPr>
            <a:r>
              <a:rPr kumimoji="1" lang="en-US" sz="2000" smtClean="0">
                <a:solidFill>
                  <a:srgbClr val="FF0000"/>
                </a:solidFill>
                <a:sym typeface="Wingdings" pitchFamily="2" charset="2"/>
              </a:rPr>
              <a:t>ERR</a:t>
            </a:r>
            <a:r>
              <a:rPr kumimoji="1" lang="en-US" sz="2000" smtClean="0">
                <a:sym typeface="Wingdings" pitchFamily="2" charset="2"/>
              </a:rPr>
              <a:t>:  ;</a:t>
            </a:r>
          </a:p>
          <a:p>
            <a:pPr eaLnBrk="1" hangingPunct="1">
              <a:lnSpc>
                <a:spcPct val="90000"/>
              </a:lnSpc>
              <a:buFontTx/>
              <a:buNone/>
              <a:defRPr/>
            </a:pPr>
            <a:r>
              <a:rPr kumimoji="1" lang="en-US" sz="2000" smtClean="0">
                <a:sym typeface="Wingdings" pitchFamily="2" charset="2"/>
              </a:rPr>
              <a:t>      }</a:t>
            </a:r>
          </a:p>
          <a:p>
            <a:pPr eaLnBrk="1" hangingPunct="1">
              <a:lnSpc>
                <a:spcPct val="90000"/>
              </a:lnSpc>
              <a:buFontTx/>
              <a:buNone/>
              <a:defRPr/>
            </a:pPr>
            <a:r>
              <a:rPr kumimoji="1" lang="en-US" sz="2000" smtClean="0">
                <a:sym typeface="Wingdings" pitchFamily="2" charset="2"/>
              </a:rPr>
              <a:t>  }</a:t>
            </a:r>
          </a:p>
          <a:p>
            <a:pPr eaLnBrk="1" hangingPunct="1">
              <a:lnSpc>
                <a:spcPct val="90000"/>
              </a:lnSpc>
              <a:buFontTx/>
              <a:buNone/>
              <a:defRPr/>
            </a:pPr>
            <a:r>
              <a:rPr kumimoji="1" lang="en-US" sz="2000" smtClean="0">
                <a:sym typeface="Wingdings" pitchFamily="2" charset="2"/>
              </a:rPr>
              <a:t>}</a:t>
            </a:r>
          </a:p>
        </p:txBody>
      </p:sp>
      <p:sp>
        <p:nvSpPr>
          <p:cNvPr id="70660" name="Rectangle 4"/>
          <p:cNvSpPr>
            <a:spLocks noGrp="1" noChangeArrowheads="1"/>
          </p:cNvSpPr>
          <p:nvPr>
            <p:ph type="body" sz="half" idx="2"/>
          </p:nvPr>
        </p:nvSpPr>
        <p:spPr>
          <a:xfrm>
            <a:off x="4211638" y="1592263"/>
            <a:ext cx="4724400" cy="4953000"/>
          </a:xfrm>
        </p:spPr>
        <p:txBody>
          <a:bodyPr/>
          <a:lstStyle/>
          <a:p>
            <a:pPr eaLnBrk="1" hangingPunct="1">
              <a:lnSpc>
                <a:spcPct val="90000"/>
              </a:lnSpc>
            </a:pPr>
            <a:r>
              <a:rPr lang="en-US" sz="2000" smtClean="0"/>
              <a:t>Intuitively, the for loop is irrelevant</a:t>
            </a:r>
          </a:p>
          <a:p>
            <a:pPr eaLnBrk="1" hangingPunct="1">
              <a:lnSpc>
                <a:spcPct val="90000"/>
              </a:lnSpc>
            </a:pPr>
            <a:endParaRPr lang="en-US" sz="2000" smtClean="0"/>
          </a:p>
          <a:p>
            <a:pPr eaLnBrk="1" hangingPunct="1">
              <a:lnSpc>
                <a:spcPct val="90000"/>
              </a:lnSpc>
            </a:pPr>
            <a:r>
              <a:rPr lang="en-US" sz="2000" smtClean="0">
                <a:solidFill>
                  <a:srgbClr val="FF0066"/>
                </a:solidFill>
              </a:rPr>
              <a:t>ERR</a:t>
            </a:r>
            <a:r>
              <a:rPr lang="en-US" sz="2000" smtClean="0"/>
              <a:t> reachable as long as </a:t>
            </a:r>
            <a:r>
              <a:rPr lang="en-US" sz="2000" smtClean="0">
                <a:solidFill>
                  <a:srgbClr val="FF0000"/>
                </a:solidFill>
              </a:rPr>
              <a:t>there exists  some path</a:t>
            </a:r>
            <a:r>
              <a:rPr lang="en-US" sz="2000" smtClean="0"/>
              <a:t> from 2 to 4 that does not modify a or x</a:t>
            </a:r>
          </a:p>
          <a:p>
            <a:pPr eaLnBrk="1" hangingPunct="1">
              <a:lnSpc>
                <a:spcPct val="90000"/>
              </a:lnSpc>
            </a:pPr>
            <a:endParaRPr lang="en-US" sz="2000" smtClean="0"/>
          </a:p>
          <a:p>
            <a:pPr eaLnBrk="1" hangingPunct="1">
              <a:lnSpc>
                <a:spcPct val="90000"/>
              </a:lnSpc>
            </a:pPr>
            <a:r>
              <a:rPr lang="en-US" sz="2000" smtClean="0"/>
              <a:t>Can we use static analysis to </a:t>
            </a:r>
            <a:r>
              <a:rPr lang="en-US" sz="2000" smtClean="0">
                <a:solidFill>
                  <a:srgbClr val="FF0000"/>
                </a:solidFill>
              </a:rPr>
              <a:t>precisely</a:t>
            </a:r>
            <a:r>
              <a:rPr lang="en-US" sz="2000" smtClean="0"/>
              <a:t> report a statement is reachable </a:t>
            </a:r>
            <a:r>
              <a:rPr lang="en-US" sz="2000" i="1" smtClean="0">
                <a:solidFill>
                  <a:srgbClr val="FF0000"/>
                </a:solidFill>
              </a:rPr>
              <a:t>without</a:t>
            </a:r>
            <a:r>
              <a:rPr lang="en-US" sz="2000" smtClean="0"/>
              <a:t> finding a feasible path?</a:t>
            </a: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304800"/>
            <a:ext cx="8229600" cy="1143000"/>
          </a:xfrm>
        </p:spPr>
        <p:txBody>
          <a:bodyPr/>
          <a:lstStyle/>
          <a:p>
            <a:pPr algn="l" eaLnBrk="1" hangingPunct="1"/>
            <a:r>
              <a:rPr lang="en-US" smtClean="0"/>
              <a:t>Long Traces</a:t>
            </a:r>
          </a:p>
        </p:txBody>
      </p:sp>
      <p:sp>
        <p:nvSpPr>
          <p:cNvPr id="313347" name="Text Box 3"/>
          <p:cNvSpPr txBox="1">
            <a:spLocks noGrp="1" noChangeArrowheads="1"/>
          </p:cNvSpPr>
          <p:nvPr>
            <p:ph type="body" sz="half" idx="1"/>
          </p:nvPr>
        </p:nvSpPr>
        <p:spPr>
          <a:xfrm>
            <a:off x="457200" y="1730375"/>
            <a:ext cx="3581400" cy="4395788"/>
          </a:xfrm>
          <a:solidFill>
            <a:srgbClr val="DADAF0"/>
          </a:solidFill>
          <a:effectLst>
            <a:outerShdw dist="81320" dir="2319588" algn="ctr" rotWithShape="0">
              <a:schemeClr val="bg2">
                <a:alpha val="50000"/>
              </a:schemeClr>
            </a:outerShdw>
          </a:effectLst>
        </p:spPr>
        <p:txBody>
          <a:bodyPr/>
          <a:lstStyle/>
          <a:p>
            <a:pPr eaLnBrk="1" hangingPunct="1">
              <a:lnSpc>
                <a:spcPct val="90000"/>
              </a:lnSpc>
              <a:buFontTx/>
              <a:buNone/>
              <a:defRPr/>
            </a:pPr>
            <a:r>
              <a:rPr kumimoji="1" lang="en-US" sz="2000" b="1" smtClean="0"/>
              <a:t>Example</a:t>
            </a:r>
            <a:r>
              <a:rPr kumimoji="1" lang="en-US" sz="2000" smtClean="0"/>
              <a:t> ( ) {</a:t>
            </a:r>
          </a:p>
          <a:p>
            <a:pPr eaLnBrk="1" hangingPunct="1">
              <a:lnSpc>
                <a:spcPct val="90000"/>
              </a:lnSpc>
              <a:buFontTx/>
              <a:buNone/>
              <a:defRPr/>
            </a:pPr>
            <a:r>
              <a:rPr kumimoji="1" lang="en-US" sz="2000" i="1" smtClean="0">
                <a:sym typeface="Wingdings" pitchFamily="2" charset="2"/>
              </a:rPr>
              <a:t>1</a:t>
            </a:r>
            <a:r>
              <a:rPr kumimoji="1" lang="en-US" sz="2000" smtClean="0">
                <a:sym typeface="Wingdings" pitchFamily="2" charset="2"/>
              </a:rPr>
              <a:t>:c = 0;</a:t>
            </a:r>
          </a:p>
          <a:p>
            <a:pPr eaLnBrk="1" hangingPunct="1">
              <a:lnSpc>
                <a:spcPct val="90000"/>
              </a:lnSpc>
              <a:buFontTx/>
              <a:buNone/>
              <a:defRPr/>
            </a:pPr>
            <a:r>
              <a:rPr kumimoji="1" lang="en-US" sz="2000" i="1" smtClean="0">
                <a:sym typeface="Wingdings" pitchFamily="2" charset="2"/>
              </a:rPr>
              <a:t>2</a:t>
            </a:r>
            <a:r>
              <a:rPr kumimoji="1" lang="en-US" sz="2000" smtClean="0">
                <a:sym typeface="Wingdings" pitchFamily="2" charset="2"/>
              </a:rPr>
              <a:t>:for(i=1;i&lt;1000;i++)</a:t>
            </a:r>
          </a:p>
          <a:p>
            <a:pPr eaLnBrk="1" hangingPunct="1">
              <a:lnSpc>
                <a:spcPct val="90000"/>
              </a:lnSpc>
              <a:buFontTx/>
              <a:buNone/>
              <a:defRPr/>
            </a:pPr>
            <a:r>
              <a:rPr kumimoji="1" lang="en-US" sz="2000" i="1" smtClean="0">
                <a:sym typeface="Wingdings" pitchFamily="2" charset="2"/>
              </a:rPr>
              <a:t>3</a:t>
            </a:r>
            <a:r>
              <a:rPr kumimoji="1" lang="en-US" sz="2000" smtClean="0">
                <a:sym typeface="Wingdings" pitchFamily="2" charset="2"/>
              </a:rPr>
              <a:t>:   c = c + f(i);</a:t>
            </a:r>
          </a:p>
          <a:p>
            <a:pPr eaLnBrk="1" hangingPunct="1">
              <a:lnSpc>
                <a:spcPct val="90000"/>
              </a:lnSpc>
              <a:buFontTx/>
              <a:buNone/>
              <a:defRPr/>
            </a:pPr>
            <a:endParaRPr kumimoji="1" lang="en-US" sz="2000" smtClean="0">
              <a:sym typeface="Wingdings" pitchFamily="2" charset="2"/>
            </a:endParaRPr>
          </a:p>
          <a:p>
            <a:pPr eaLnBrk="1" hangingPunct="1">
              <a:lnSpc>
                <a:spcPct val="90000"/>
              </a:lnSpc>
              <a:buFontTx/>
              <a:buNone/>
              <a:defRPr/>
            </a:pPr>
            <a:r>
              <a:rPr kumimoji="1" lang="en-US" sz="2000" i="1" smtClean="0">
                <a:sym typeface="Wingdings" pitchFamily="2" charset="2"/>
              </a:rPr>
              <a:t>4</a:t>
            </a:r>
            <a:r>
              <a:rPr kumimoji="1" lang="en-US" sz="2000" smtClean="0">
                <a:sym typeface="Wingdings" pitchFamily="2" charset="2"/>
              </a:rPr>
              <a:t>:if (a&gt;0) {</a:t>
            </a:r>
          </a:p>
          <a:p>
            <a:pPr eaLnBrk="1" hangingPunct="1">
              <a:lnSpc>
                <a:spcPct val="90000"/>
              </a:lnSpc>
              <a:buFontTx/>
              <a:buNone/>
              <a:defRPr/>
            </a:pPr>
            <a:r>
              <a:rPr kumimoji="1" lang="en-US" sz="2000" i="1" smtClean="0">
                <a:sym typeface="Wingdings" pitchFamily="2" charset="2"/>
              </a:rPr>
              <a:t>5</a:t>
            </a:r>
            <a:r>
              <a:rPr kumimoji="1" lang="en-US" sz="2000" smtClean="0">
                <a:sym typeface="Wingdings" pitchFamily="2" charset="2"/>
              </a:rPr>
              <a:t>:   if (x==0) {</a:t>
            </a:r>
          </a:p>
          <a:p>
            <a:pPr eaLnBrk="1" hangingPunct="1">
              <a:lnSpc>
                <a:spcPct val="90000"/>
              </a:lnSpc>
              <a:buFontTx/>
              <a:buNone/>
              <a:defRPr/>
            </a:pPr>
            <a:r>
              <a:rPr kumimoji="1" lang="en-US" sz="2000" smtClean="0">
                <a:solidFill>
                  <a:srgbClr val="FF0000"/>
                </a:solidFill>
                <a:sym typeface="Wingdings" pitchFamily="2" charset="2"/>
              </a:rPr>
              <a:t>ERR</a:t>
            </a:r>
            <a:r>
              <a:rPr kumimoji="1" lang="en-US" sz="2000" smtClean="0">
                <a:sym typeface="Wingdings" pitchFamily="2" charset="2"/>
              </a:rPr>
              <a:t>:  ;</a:t>
            </a:r>
          </a:p>
          <a:p>
            <a:pPr eaLnBrk="1" hangingPunct="1">
              <a:lnSpc>
                <a:spcPct val="90000"/>
              </a:lnSpc>
              <a:buFontTx/>
              <a:buNone/>
              <a:defRPr/>
            </a:pPr>
            <a:r>
              <a:rPr kumimoji="1" lang="en-US" sz="2000" smtClean="0">
                <a:sym typeface="Wingdings" pitchFamily="2" charset="2"/>
              </a:rPr>
              <a:t>      }</a:t>
            </a:r>
          </a:p>
          <a:p>
            <a:pPr eaLnBrk="1" hangingPunct="1">
              <a:lnSpc>
                <a:spcPct val="90000"/>
              </a:lnSpc>
              <a:buFontTx/>
              <a:buNone/>
              <a:defRPr/>
            </a:pPr>
            <a:r>
              <a:rPr kumimoji="1" lang="en-US" sz="2000" smtClean="0">
                <a:sym typeface="Wingdings" pitchFamily="2" charset="2"/>
              </a:rPr>
              <a:t>  }</a:t>
            </a:r>
          </a:p>
          <a:p>
            <a:pPr eaLnBrk="1" hangingPunct="1">
              <a:lnSpc>
                <a:spcPct val="90000"/>
              </a:lnSpc>
              <a:buFontTx/>
              <a:buNone/>
              <a:defRPr/>
            </a:pPr>
            <a:r>
              <a:rPr kumimoji="1" lang="en-US" sz="2000" smtClean="0">
                <a:sym typeface="Wingdings" pitchFamily="2" charset="2"/>
              </a:rPr>
              <a:t>}</a:t>
            </a:r>
          </a:p>
        </p:txBody>
      </p:sp>
      <p:sp>
        <p:nvSpPr>
          <p:cNvPr id="71684" name="Text Box 4"/>
          <p:cNvSpPr txBox="1">
            <a:spLocks noChangeArrowheads="1"/>
          </p:cNvSpPr>
          <p:nvPr/>
        </p:nvSpPr>
        <p:spPr bwMode="auto">
          <a:xfrm>
            <a:off x="5257800" y="1828800"/>
            <a:ext cx="900113" cy="311150"/>
          </a:xfrm>
          <a:prstGeom prst="rect">
            <a:avLst/>
          </a:prstGeom>
          <a:noFill/>
          <a:ln w="9525">
            <a:noFill/>
            <a:miter lim="800000"/>
            <a:headEnd/>
            <a:tailEnd/>
          </a:ln>
        </p:spPr>
        <p:txBody>
          <a:bodyPr rIns="0">
            <a:spAutoFit/>
          </a:bodyPr>
          <a:lstStyle/>
          <a:p>
            <a:pPr eaLnBrk="0" hangingPunct="0">
              <a:lnSpc>
                <a:spcPct val="80000"/>
              </a:lnSpc>
              <a:spcBef>
                <a:spcPct val="80000"/>
              </a:spcBef>
            </a:pPr>
            <a:r>
              <a:rPr kumimoji="1" lang="en-US" sz="1400" b="1" i="1">
                <a:solidFill>
                  <a:srgbClr val="669900"/>
                </a:solidFill>
                <a:latin typeface="cmsy10" pitchFamily="34" charset="0"/>
                <a:sym typeface="Wingdings" pitchFamily="2" charset="2"/>
              </a:rPr>
              <a:t> </a:t>
            </a:r>
            <a:r>
              <a:rPr kumimoji="1" lang="en-US" b="1" i="1">
                <a:solidFill>
                  <a:srgbClr val="669900"/>
                </a:solidFill>
                <a:latin typeface="Trebuchet MS" pitchFamily="34" charset="0"/>
                <a:sym typeface="Wingdings" pitchFamily="2" charset="2"/>
              </a:rPr>
              <a:t>c =  0</a:t>
            </a:r>
          </a:p>
        </p:txBody>
      </p:sp>
      <p:sp>
        <p:nvSpPr>
          <p:cNvPr id="71685" name="Rectangle 5"/>
          <p:cNvSpPr>
            <a:spLocks noChangeArrowheads="1"/>
          </p:cNvSpPr>
          <p:nvPr/>
        </p:nvSpPr>
        <p:spPr bwMode="auto">
          <a:xfrm>
            <a:off x="4975225" y="1524000"/>
            <a:ext cx="323850" cy="311150"/>
          </a:xfrm>
          <a:prstGeom prst="rect">
            <a:avLst/>
          </a:prstGeom>
          <a:solidFill>
            <a:srgbClr val="AFAFDD"/>
          </a:solidFill>
          <a:ln w="19050">
            <a:solidFill>
              <a:schemeClr val="tx1"/>
            </a:solidFill>
            <a:miter lim="800000"/>
            <a:headEnd/>
            <a:tailEnd/>
          </a:ln>
        </p:spPr>
        <p:txBody>
          <a:bodyPr tIns="137160" anchor="ctr">
            <a:spAutoFit/>
          </a:bodyPr>
          <a:lstStyle/>
          <a:p>
            <a:pPr algn="ctr" eaLnBrk="0" hangingPunct="0">
              <a:lnSpc>
                <a:spcPct val="45000"/>
              </a:lnSpc>
              <a:spcBef>
                <a:spcPct val="50000"/>
              </a:spcBef>
            </a:pPr>
            <a:r>
              <a:rPr kumimoji="1" lang="en-US" sz="1600" b="1">
                <a:latin typeface="Trebuchet MS" pitchFamily="34" charset="0"/>
              </a:rPr>
              <a:t>1</a:t>
            </a:r>
          </a:p>
        </p:txBody>
      </p:sp>
      <p:cxnSp>
        <p:nvCxnSpPr>
          <p:cNvPr id="71686" name="AutoShape 6"/>
          <p:cNvCxnSpPr>
            <a:cxnSpLocks noChangeShapeType="1"/>
            <a:stCxn id="71685" idx="2"/>
          </p:cNvCxnSpPr>
          <p:nvPr/>
        </p:nvCxnSpPr>
        <p:spPr bwMode="auto">
          <a:xfrm flipH="1">
            <a:off x="5129213" y="1844675"/>
            <a:ext cx="7937" cy="342900"/>
          </a:xfrm>
          <a:prstGeom prst="straightConnector1">
            <a:avLst/>
          </a:prstGeom>
          <a:noFill/>
          <a:ln w="9525">
            <a:solidFill>
              <a:schemeClr val="tx1"/>
            </a:solidFill>
            <a:round/>
            <a:headEnd/>
            <a:tailEnd type="triangle" w="med" len="med"/>
          </a:ln>
        </p:spPr>
      </p:cxnSp>
      <p:sp>
        <p:nvSpPr>
          <p:cNvPr id="71687" name="Text Box 7"/>
          <p:cNvSpPr txBox="1">
            <a:spLocks noChangeArrowheads="1"/>
          </p:cNvSpPr>
          <p:nvPr/>
        </p:nvSpPr>
        <p:spPr bwMode="auto">
          <a:xfrm>
            <a:off x="5257800" y="2514600"/>
            <a:ext cx="900113" cy="311150"/>
          </a:xfrm>
          <a:prstGeom prst="rect">
            <a:avLst/>
          </a:prstGeom>
          <a:noFill/>
          <a:ln w="9525">
            <a:noFill/>
            <a:miter lim="800000"/>
            <a:headEnd/>
            <a:tailEnd/>
          </a:ln>
        </p:spPr>
        <p:txBody>
          <a:bodyPr rIns="0">
            <a:spAutoFit/>
          </a:bodyPr>
          <a:lstStyle/>
          <a:p>
            <a:pPr eaLnBrk="0" hangingPunct="0">
              <a:lnSpc>
                <a:spcPct val="80000"/>
              </a:lnSpc>
              <a:spcBef>
                <a:spcPct val="80000"/>
              </a:spcBef>
            </a:pPr>
            <a:r>
              <a:rPr kumimoji="1" lang="en-US" b="1" i="1">
                <a:solidFill>
                  <a:srgbClr val="669900"/>
                </a:solidFill>
                <a:latin typeface="Trebuchet MS" pitchFamily="34" charset="0"/>
                <a:sym typeface="Wingdings" pitchFamily="2" charset="2"/>
              </a:rPr>
              <a:t>i = 1</a:t>
            </a:r>
          </a:p>
        </p:txBody>
      </p:sp>
      <p:sp>
        <p:nvSpPr>
          <p:cNvPr id="71688" name="Rectangle 8"/>
          <p:cNvSpPr>
            <a:spLocks noChangeArrowheads="1"/>
          </p:cNvSpPr>
          <p:nvPr/>
        </p:nvSpPr>
        <p:spPr bwMode="auto">
          <a:xfrm>
            <a:off x="4975225" y="2209800"/>
            <a:ext cx="323850" cy="311150"/>
          </a:xfrm>
          <a:prstGeom prst="rect">
            <a:avLst/>
          </a:prstGeom>
          <a:noFill/>
          <a:ln w="19050">
            <a:solidFill>
              <a:schemeClr val="tx1"/>
            </a:solidFill>
            <a:miter lim="800000"/>
            <a:headEnd/>
            <a:tailEnd/>
          </a:ln>
        </p:spPr>
        <p:txBody>
          <a:bodyPr tIns="137160" anchor="ctr">
            <a:spAutoFit/>
          </a:bodyPr>
          <a:lstStyle/>
          <a:p>
            <a:pPr algn="ctr" eaLnBrk="0" hangingPunct="0">
              <a:lnSpc>
                <a:spcPct val="45000"/>
              </a:lnSpc>
              <a:spcBef>
                <a:spcPct val="50000"/>
              </a:spcBef>
            </a:pPr>
            <a:r>
              <a:rPr kumimoji="1" lang="en-US" sz="1600" b="1">
                <a:latin typeface="Trebuchet MS" pitchFamily="34" charset="0"/>
              </a:rPr>
              <a:t>2</a:t>
            </a:r>
          </a:p>
        </p:txBody>
      </p:sp>
      <p:cxnSp>
        <p:nvCxnSpPr>
          <p:cNvPr id="71689" name="AutoShape 9"/>
          <p:cNvCxnSpPr>
            <a:cxnSpLocks noChangeShapeType="1"/>
            <a:stCxn id="71688" idx="2"/>
            <a:endCxn id="71691" idx="0"/>
          </p:cNvCxnSpPr>
          <p:nvPr/>
        </p:nvCxnSpPr>
        <p:spPr bwMode="auto">
          <a:xfrm>
            <a:off x="5137150" y="2530475"/>
            <a:ext cx="1588" cy="355600"/>
          </a:xfrm>
          <a:prstGeom prst="straightConnector1">
            <a:avLst/>
          </a:prstGeom>
          <a:noFill/>
          <a:ln w="9525">
            <a:solidFill>
              <a:schemeClr val="tx1"/>
            </a:solidFill>
            <a:round/>
            <a:headEnd/>
            <a:tailEnd type="triangle" w="med" len="med"/>
          </a:ln>
        </p:spPr>
      </p:cxnSp>
      <p:sp>
        <p:nvSpPr>
          <p:cNvPr id="71690" name="Text Box 10"/>
          <p:cNvSpPr txBox="1">
            <a:spLocks noChangeArrowheads="1"/>
          </p:cNvSpPr>
          <p:nvPr/>
        </p:nvSpPr>
        <p:spPr bwMode="auto">
          <a:xfrm>
            <a:off x="5257800" y="4572000"/>
            <a:ext cx="900113" cy="311150"/>
          </a:xfrm>
          <a:prstGeom prst="rect">
            <a:avLst/>
          </a:prstGeom>
          <a:noFill/>
          <a:ln w="9525">
            <a:noFill/>
            <a:miter lim="800000"/>
            <a:headEnd/>
            <a:tailEnd/>
          </a:ln>
        </p:spPr>
        <p:txBody>
          <a:bodyPr rIns="0">
            <a:spAutoFit/>
          </a:bodyPr>
          <a:lstStyle/>
          <a:p>
            <a:pPr eaLnBrk="0" hangingPunct="0">
              <a:lnSpc>
                <a:spcPct val="80000"/>
              </a:lnSpc>
              <a:spcBef>
                <a:spcPct val="80000"/>
              </a:spcBef>
            </a:pPr>
            <a:r>
              <a:rPr kumimoji="1" lang="en-US" b="1" i="1">
                <a:solidFill>
                  <a:srgbClr val="669900"/>
                </a:solidFill>
                <a:latin typeface="Trebuchet MS" pitchFamily="34" charset="0"/>
                <a:sym typeface="Wingdings" pitchFamily="2" charset="2"/>
              </a:rPr>
              <a:t>i</a:t>
            </a:r>
            <a:r>
              <a:rPr kumimoji="1" lang="en-US" b="1" i="1">
                <a:solidFill>
                  <a:srgbClr val="669900"/>
                </a:solidFill>
                <a:latin typeface="cmsy10" pitchFamily="34" charset="0"/>
                <a:sym typeface="Wingdings" pitchFamily="2" charset="2"/>
              </a:rPr>
              <a:t>¸</a:t>
            </a:r>
            <a:r>
              <a:rPr kumimoji="1" lang="en-US" b="1" i="1">
                <a:solidFill>
                  <a:srgbClr val="669900"/>
                </a:solidFill>
                <a:latin typeface="Trebuchet MS" pitchFamily="34" charset="0"/>
                <a:sym typeface="Wingdings" pitchFamily="2" charset="2"/>
              </a:rPr>
              <a:t>1000</a:t>
            </a:r>
          </a:p>
        </p:txBody>
      </p:sp>
      <p:sp>
        <p:nvSpPr>
          <p:cNvPr id="71691" name="Rectangle 11"/>
          <p:cNvSpPr>
            <a:spLocks noChangeArrowheads="1"/>
          </p:cNvSpPr>
          <p:nvPr/>
        </p:nvSpPr>
        <p:spPr bwMode="auto">
          <a:xfrm>
            <a:off x="4914900" y="2895600"/>
            <a:ext cx="446088" cy="311150"/>
          </a:xfrm>
          <a:prstGeom prst="rect">
            <a:avLst/>
          </a:prstGeom>
          <a:noFill/>
          <a:ln w="19050">
            <a:solidFill>
              <a:schemeClr val="tx1"/>
            </a:solidFill>
            <a:miter lim="800000"/>
            <a:headEnd/>
            <a:tailEnd/>
          </a:ln>
        </p:spPr>
        <p:txBody>
          <a:bodyPr tIns="137160" anchor="ctr">
            <a:spAutoFit/>
          </a:bodyPr>
          <a:lstStyle/>
          <a:p>
            <a:pPr algn="ctr" eaLnBrk="0" hangingPunct="0">
              <a:lnSpc>
                <a:spcPct val="45000"/>
              </a:lnSpc>
              <a:spcBef>
                <a:spcPct val="50000"/>
              </a:spcBef>
            </a:pPr>
            <a:r>
              <a:rPr kumimoji="1" lang="en-US" sz="1600" b="1">
                <a:latin typeface="Trebuchet MS" pitchFamily="34" charset="0"/>
              </a:rPr>
              <a:t>2’</a:t>
            </a:r>
          </a:p>
        </p:txBody>
      </p:sp>
      <p:cxnSp>
        <p:nvCxnSpPr>
          <p:cNvPr id="71692" name="AutoShape 12"/>
          <p:cNvCxnSpPr>
            <a:cxnSpLocks noChangeShapeType="1"/>
            <a:stCxn id="71691" idx="2"/>
            <a:endCxn id="71693" idx="0"/>
          </p:cNvCxnSpPr>
          <p:nvPr/>
        </p:nvCxnSpPr>
        <p:spPr bwMode="auto">
          <a:xfrm flipH="1">
            <a:off x="5137150" y="3216275"/>
            <a:ext cx="1588" cy="279400"/>
          </a:xfrm>
          <a:prstGeom prst="straightConnector1">
            <a:avLst/>
          </a:prstGeom>
          <a:noFill/>
          <a:ln w="9525">
            <a:solidFill>
              <a:schemeClr val="tx1"/>
            </a:solidFill>
            <a:round/>
            <a:headEnd/>
            <a:tailEnd type="triangle" w="med" len="med"/>
          </a:ln>
        </p:spPr>
      </p:cxnSp>
      <p:sp>
        <p:nvSpPr>
          <p:cNvPr id="71693" name="Rectangle 13"/>
          <p:cNvSpPr>
            <a:spLocks noChangeArrowheads="1"/>
          </p:cNvSpPr>
          <p:nvPr/>
        </p:nvSpPr>
        <p:spPr bwMode="auto">
          <a:xfrm>
            <a:off x="4975225" y="3505200"/>
            <a:ext cx="323850" cy="311150"/>
          </a:xfrm>
          <a:prstGeom prst="rect">
            <a:avLst/>
          </a:prstGeom>
          <a:noFill/>
          <a:ln w="19050">
            <a:solidFill>
              <a:schemeClr val="tx1"/>
            </a:solidFill>
            <a:miter lim="800000"/>
            <a:headEnd/>
            <a:tailEnd/>
          </a:ln>
        </p:spPr>
        <p:txBody>
          <a:bodyPr tIns="137160" anchor="ctr">
            <a:spAutoFit/>
          </a:bodyPr>
          <a:lstStyle/>
          <a:p>
            <a:pPr algn="ctr" eaLnBrk="0" hangingPunct="0">
              <a:lnSpc>
                <a:spcPct val="45000"/>
              </a:lnSpc>
              <a:spcBef>
                <a:spcPct val="50000"/>
              </a:spcBef>
            </a:pPr>
            <a:r>
              <a:rPr kumimoji="1" lang="en-US" sz="1600" b="1">
                <a:latin typeface="Trebuchet MS" pitchFamily="34" charset="0"/>
              </a:rPr>
              <a:t>3</a:t>
            </a:r>
          </a:p>
        </p:txBody>
      </p:sp>
      <p:sp>
        <p:nvSpPr>
          <p:cNvPr id="71694" name="Text Box 14"/>
          <p:cNvSpPr txBox="1">
            <a:spLocks noChangeArrowheads="1"/>
          </p:cNvSpPr>
          <p:nvPr/>
        </p:nvSpPr>
        <p:spPr bwMode="auto">
          <a:xfrm>
            <a:off x="5257800" y="3810000"/>
            <a:ext cx="1828800" cy="311150"/>
          </a:xfrm>
          <a:prstGeom prst="rect">
            <a:avLst/>
          </a:prstGeom>
          <a:noFill/>
          <a:ln w="9525">
            <a:noFill/>
            <a:miter lim="800000"/>
            <a:headEnd/>
            <a:tailEnd/>
          </a:ln>
        </p:spPr>
        <p:txBody>
          <a:bodyPr rIns="0">
            <a:spAutoFit/>
          </a:bodyPr>
          <a:lstStyle/>
          <a:p>
            <a:pPr eaLnBrk="0" hangingPunct="0">
              <a:lnSpc>
                <a:spcPct val="80000"/>
              </a:lnSpc>
              <a:spcBef>
                <a:spcPct val="80000"/>
              </a:spcBef>
            </a:pPr>
            <a:r>
              <a:rPr kumimoji="1" lang="en-US" b="1" i="1">
                <a:solidFill>
                  <a:srgbClr val="669900"/>
                </a:solidFill>
                <a:latin typeface="Trebuchet MS" pitchFamily="34" charset="0"/>
                <a:sym typeface="Wingdings" pitchFamily="2" charset="2"/>
              </a:rPr>
              <a:t>c = c + f(i);i++</a:t>
            </a:r>
          </a:p>
        </p:txBody>
      </p:sp>
      <p:cxnSp>
        <p:nvCxnSpPr>
          <p:cNvPr id="71695" name="AutoShape 15"/>
          <p:cNvCxnSpPr>
            <a:cxnSpLocks noChangeShapeType="1"/>
          </p:cNvCxnSpPr>
          <p:nvPr/>
        </p:nvCxnSpPr>
        <p:spPr bwMode="auto">
          <a:xfrm>
            <a:off x="5105400" y="3810000"/>
            <a:ext cx="0" cy="360363"/>
          </a:xfrm>
          <a:prstGeom prst="straightConnector1">
            <a:avLst/>
          </a:prstGeom>
          <a:noFill/>
          <a:ln w="12700">
            <a:solidFill>
              <a:schemeClr val="tx1"/>
            </a:solidFill>
            <a:prstDash val="dash"/>
            <a:round/>
            <a:headEnd/>
            <a:tailEnd type="triangle" w="med" len="med"/>
          </a:ln>
        </p:spPr>
      </p:cxnSp>
      <p:sp>
        <p:nvSpPr>
          <p:cNvPr id="71696" name="Rectangle 16"/>
          <p:cNvSpPr>
            <a:spLocks noChangeArrowheads="1"/>
          </p:cNvSpPr>
          <p:nvPr/>
        </p:nvSpPr>
        <p:spPr bwMode="auto">
          <a:xfrm>
            <a:off x="4975225" y="4876800"/>
            <a:ext cx="323850" cy="311150"/>
          </a:xfrm>
          <a:prstGeom prst="rect">
            <a:avLst/>
          </a:prstGeom>
          <a:noFill/>
          <a:ln w="19050">
            <a:solidFill>
              <a:schemeClr val="tx1"/>
            </a:solidFill>
            <a:miter lim="800000"/>
            <a:headEnd/>
            <a:tailEnd/>
          </a:ln>
        </p:spPr>
        <p:txBody>
          <a:bodyPr tIns="137160" anchor="ctr">
            <a:spAutoFit/>
          </a:bodyPr>
          <a:lstStyle/>
          <a:p>
            <a:pPr algn="ctr" eaLnBrk="0" hangingPunct="0">
              <a:lnSpc>
                <a:spcPct val="45000"/>
              </a:lnSpc>
              <a:spcBef>
                <a:spcPct val="50000"/>
              </a:spcBef>
            </a:pPr>
            <a:r>
              <a:rPr kumimoji="1" lang="en-US" sz="1600" b="1">
                <a:latin typeface="Trebuchet MS" pitchFamily="34" charset="0"/>
              </a:rPr>
              <a:t>4</a:t>
            </a:r>
          </a:p>
        </p:txBody>
      </p:sp>
      <p:cxnSp>
        <p:nvCxnSpPr>
          <p:cNvPr id="71697" name="AutoShape 17"/>
          <p:cNvCxnSpPr>
            <a:cxnSpLocks noChangeShapeType="1"/>
          </p:cNvCxnSpPr>
          <p:nvPr/>
        </p:nvCxnSpPr>
        <p:spPr bwMode="auto">
          <a:xfrm>
            <a:off x="5105400" y="4495800"/>
            <a:ext cx="0" cy="381000"/>
          </a:xfrm>
          <a:prstGeom prst="straightConnector1">
            <a:avLst/>
          </a:prstGeom>
          <a:noFill/>
          <a:ln w="9525">
            <a:solidFill>
              <a:schemeClr val="tx1"/>
            </a:solidFill>
            <a:round/>
            <a:headEnd/>
            <a:tailEnd type="triangle" w="med" len="med"/>
          </a:ln>
        </p:spPr>
      </p:cxnSp>
      <p:sp>
        <p:nvSpPr>
          <p:cNvPr id="71698" name="Rectangle 18"/>
          <p:cNvSpPr>
            <a:spLocks noChangeArrowheads="1"/>
          </p:cNvSpPr>
          <p:nvPr/>
        </p:nvSpPr>
        <p:spPr bwMode="auto">
          <a:xfrm>
            <a:off x="4975225" y="6248400"/>
            <a:ext cx="323850" cy="311150"/>
          </a:xfrm>
          <a:prstGeom prst="rect">
            <a:avLst/>
          </a:prstGeom>
          <a:solidFill>
            <a:srgbClr val="FF0000">
              <a:alpha val="58823"/>
            </a:srgbClr>
          </a:solidFill>
          <a:ln w="19050">
            <a:solidFill>
              <a:schemeClr val="tx1"/>
            </a:solidFill>
            <a:miter lim="800000"/>
            <a:headEnd/>
            <a:tailEnd/>
          </a:ln>
        </p:spPr>
        <p:txBody>
          <a:bodyPr tIns="137160" anchor="ctr">
            <a:spAutoFit/>
          </a:bodyPr>
          <a:lstStyle/>
          <a:p>
            <a:pPr algn="ctr" eaLnBrk="0" hangingPunct="0">
              <a:lnSpc>
                <a:spcPct val="45000"/>
              </a:lnSpc>
              <a:spcBef>
                <a:spcPct val="50000"/>
              </a:spcBef>
            </a:pPr>
            <a:endParaRPr kumimoji="1" lang="en-US" sz="1600" b="1">
              <a:latin typeface="Trebuchet MS" pitchFamily="34" charset="0"/>
            </a:endParaRPr>
          </a:p>
        </p:txBody>
      </p:sp>
      <p:sp>
        <p:nvSpPr>
          <p:cNvPr id="71699" name="Rectangle 19"/>
          <p:cNvSpPr>
            <a:spLocks noChangeArrowheads="1"/>
          </p:cNvSpPr>
          <p:nvPr/>
        </p:nvSpPr>
        <p:spPr bwMode="auto">
          <a:xfrm>
            <a:off x="4914900" y="4191000"/>
            <a:ext cx="446088" cy="311150"/>
          </a:xfrm>
          <a:prstGeom prst="rect">
            <a:avLst/>
          </a:prstGeom>
          <a:noFill/>
          <a:ln w="19050">
            <a:solidFill>
              <a:schemeClr val="tx1"/>
            </a:solidFill>
            <a:miter lim="800000"/>
            <a:headEnd/>
            <a:tailEnd/>
          </a:ln>
        </p:spPr>
        <p:txBody>
          <a:bodyPr tIns="137160" anchor="ctr">
            <a:spAutoFit/>
          </a:bodyPr>
          <a:lstStyle/>
          <a:p>
            <a:pPr algn="ctr" eaLnBrk="0" hangingPunct="0">
              <a:lnSpc>
                <a:spcPct val="45000"/>
              </a:lnSpc>
              <a:spcBef>
                <a:spcPct val="50000"/>
              </a:spcBef>
            </a:pPr>
            <a:r>
              <a:rPr kumimoji="1" lang="en-US" sz="1600" b="1">
                <a:latin typeface="Trebuchet MS" pitchFamily="34" charset="0"/>
              </a:rPr>
              <a:t>2’</a:t>
            </a:r>
          </a:p>
        </p:txBody>
      </p:sp>
      <p:sp>
        <p:nvSpPr>
          <p:cNvPr id="71700" name="Text Box 20"/>
          <p:cNvSpPr txBox="1">
            <a:spLocks noChangeArrowheads="1"/>
          </p:cNvSpPr>
          <p:nvPr/>
        </p:nvSpPr>
        <p:spPr bwMode="auto">
          <a:xfrm>
            <a:off x="5257800" y="3200400"/>
            <a:ext cx="900113" cy="311150"/>
          </a:xfrm>
          <a:prstGeom prst="rect">
            <a:avLst/>
          </a:prstGeom>
          <a:noFill/>
          <a:ln w="9525">
            <a:noFill/>
            <a:miter lim="800000"/>
            <a:headEnd/>
            <a:tailEnd/>
          </a:ln>
        </p:spPr>
        <p:txBody>
          <a:bodyPr rIns="0">
            <a:spAutoFit/>
          </a:bodyPr>
          <a:lstStyle/>
          <a:p>
            <a:pPr eaLnBrk="0" hangingPunct="0">
              <a:lnSpc>
                <a:spcPct val="80000"/>
              </a:lnSpc>
              <a:spcBef>
                <a:spcPct val="80000"/>
              </a:spcBef>
            </a:pPr>
            <a:r>
              <a:rPr kumimoji="1" lang="en-US" b="1" i="1">
                <a:solidFill>
                  <a:srgbClr val="669900"/>
                </a:solidFill>
                <a:latin typeface="Trebuchet MS" pitchFamily="34" charset="0"/>
                <a:sym typeface="Wingdings" pitchFamily="2" charset="2"/>
              </a:rPr>
              <a:t>i&lt;1000</a:t>
            </a:r>
          </a:p>
        </p:txBody>
      </p:sp>
      <p:sp>
        <p:nvSpPr>
          <p:cNvPr id="71701" name="Text Box 21"/>
          <p:cNvSpPr txBox="1">
            <a:spLocks noChangeArrowheads="1"/>
          </p:cNvSpPr>
          <p:nvPr/>
        </p:nvSpPr>
        <p:spPr bwMode="auto">
          <a:xfrm>
            <a:off x="5257800" y="5257800"/>
            <a:ext cx="900113" cy="311150"/>
          </a:xfrm>
          <a:prstGeom prst="rect">
            <a:avLst/>
          </a:prstGeom>
          <a:noFill/>
          <a:ln w="9525">
            <a:noFill/>
            <a:miter lim="800000"/>
            <a:headEnd/>
            <a:tailEnd/>
          </a:ln>
        </p:spPr>
        <p:txBody>
          <a:bodyPr rIns="0">
            <a:spAutoFit/>
          </a:bodyPr>
          <a:lstStyle/>
          <a:p>
            <a:pPr eaLnBrk="0" hangingPunct="0">
              <a:lnSpc>
                <a:spcPct val="80000"/>
              </a:lnSpc>
              <a:spcBef>
                <a:spcPct val="80000"/>
              </a:spcBef>
            </a:pPr>
            <a:r>
              <a:rPr kumimoji="1" lang="en-US" b="1" i="1">
                <a:solidFill>
                  <a:srgbClr val="669900"/>
                </a:solidFill>
                <a:latin typeface="Trebuchet MS" pitchFamily="34" charset="0"/>
                <a:sym typeface="Wingdings" pitchFamily="2" charset="2"/>
              </a:rPr>
              <a:t>a&gt;0</a:t>
            </a:r>
          </a:p>
        </p:txBody>
      </p:sp>
      <p:sp>
        <p:nvSpPr>
          <p:cNvPr id="71702" name="Text Box 22"/>
          <p:cNvSpPr txBox="1">
            <a:spLocks noChangeArrowheads="1"/>
          </p:cNvSpPr>
          <p:nvPr/>
        </p:nvSpPr>
        <p:spPr bwMode="auto">
          <a:xfrm>
            <a:off x="5257800" y="5867400"/>
            <a:ext cx="900113" cy="311150"/>
          </a:xfrm>
          <a:prstGeom prst="rect">
            <a:avLst/>
          </a:prstGeom>
          <a:noFill/>
          <a:ln w="9525">
            <a:noFill/>
            <a:miter lim="800000"/>
            <a:headEnd/>
            <a:tailEnd/>
          </a:ln>
        </p:spPr>
        <p:txBody>
          <a:bodyPr rIns="0">
            <a:spAutoFit/>
          </a:bodyPr>
          <a:lstStyle/>
          <a:p>
            <a:pPr eaLnBrk="0" hangingPunct="0">
              <a:lnSpc>
                <a:spcPct val="80000"/>
              </a:lnSpc>
              <a:spcBef>
                <a:spcPct val="80000"/>
              </a:spcBef>
            </a:pPr>
            <a:r>
              <a:rPr kumimoji="1" lang="en-US" b="1" i="1">
                <a:solidFill>
                  <a:srgbClr val="669900"/>
                </a:solidFill>
                <a:latin typeface="Trebuchet MS" pitchFamily="34" charset="0"/>
                <a:sym typeface="Wingdings" pitchFamily="2" charset="2"/>
              </a:rPr>
              <a:t>x==0</a:t>
            </a:r>
          </a:p>
        </p:txBody>
      </p:sp>
      <p:sp>
        <p:nvSpPr>
          <p:cNvPr id="71703" name="Rectangle 23"/>
          <p:cNvSpPr>
            <a:spLocks noChangeArrowheads="1"/>
          </p:cNvSpPr>
          <p:nvPr/>
        </p:nvSpPr>
        <p:spPr bwMode="auto">
          <a:xfrm>
            <a:off x="4975225" y="5562600"/>
            <a:ext cx="323850" cy="311150"/>
          </a:xfrm>
          <a:prstGeom prst="rect">
            <a:avLst/>
          </a:prstGeom>
          <a:noFill/>
          <a:ln w="19050">
            <a:solidFill>
              <a:schemeClr val="tx1"/>
            </a:solidFill>
            <a:miter lim="800000"/>
            <a:headEnd/>
            <a:tailEnd/>
          </a:ln>
        </p:spPr>
        <p:txBody>
          <a:bodyPr tIns="137160" anchor="ctr">
            <a:spAutoFit/>
          </a:bodyPr>
          <a:lstStyle/>
          <a:p>
            <a:pPr algn="ctr" eaLnBrk="0" hangingPunct="0">
              <a:lnSpc>
                <a:spcPct val="45000"/>
              </a:lnSpc>
              <a:spcBef>
                <a:spcPct val="50000"/>
              </a:spcBef>
            </a:pPr>
            <a:r>
              <a:rPr kumimoji="1" lang="en-US" sz="1600" b="1">
                <a:latin typeface="Trebuchet MS" pitchFamily="34" charset="0"/>
              </a:rPr>
              <a:t>5</a:t>
            </a:r>
          </a:p>
        </p:txBody>
      </p:sp>
      <p:cxnSp>
        <p:nvCxnSpPr>
          <p:cNvPr id="71704" name="AutoShape 24"/>
          <p:cNvCxnSpPr>
            <a:cxnSpLocks noChangeShapeType="1"/>
          </p:cNvCxnSpPr>
          <p:nvPr/>
        </p:nvCxnSpPr>
        <p:spPr bwMode="auto">
          <a:xfrm>
            <a:off x="5105400" y="5181600"/>
            <a:ext cx="0" cy="381000"/>
          </a:xfrm>
          <a:prstGeom prst="straightConnector1">
            <a:avLst/>
          </a:prstGeom>
          <a:noFill/>
          <a:ln w="9525">
            <a:solidFill>
              <a:schemeClr val="tx1"/>
            </a:solidFill>
            <a:round/>
            <a:headEnd/>
            <a:tailEnd type="triangle" w="med" len="med"/>
          </a:ln>
        </p:spPr>
      </p:cxnSp>
      <p:cxnSp>
        <p:nvCxnSpPr>
          <p:cNvPr id="71705" name="AutoShape 25"/>
          <p:cNvCxnSpPr>
            <a:cxnSpLocks noChangeShapeType="1"/>
          </p:cNvCxnSpPr>
          <p:nvPr/>
        </p:nvCxnSpPr>
        <p:spPr bwMode="auto">
          <a:xfrm>
            <a:off x="5105400" y="5867400"/>
            <a:ext cx="0" cy="381000"/>
          </a:xfrm>
          <a:prstGeom prst="straightConnector1">
            <a:avLst/>
          </a:prstGeom>
          <a:noFill/>
          <a:ln w="9525">
            <a:solidFill>
              <a:schemeClr val="tx1"/>
            </a:solidFill>
            <a:round/>
            <a:headEnd/>
            <a:tailEnd type="triangle" w="med" len="med"/>
          </a:ln>
        </p:spPr>
      </p:cxnSp>
      <p:sp>
        <p:nvSpPr>
          <p:cNvPr id="313370" name="Rectangle 26"/>
          <p:cNvSpPr>
            <a:spLocks noChangeArrowheads="1"/>
          </p:cNvSpPr>
          <p:nvPr/>
        </p:nvSpPr>
        <p:spPr bwMode="auto">
          <a:xfrm>
            <a:off x="7261225" y="1524000"/>
            <a:ext cx="323850" cy="311150"/>
          </a:xfrm>
          <a:prstGeom prst="rect">
            <a:avLst/>
          </a:prstGeom>
          <a:solidFill>
            <a:srgbClr val="AFAFDD"/>
          </a:solidFill>
          <a:ln w="19050">
            <a:solidFill>
              <a:schemeClr val="tx1"/>
            </a:solidFill>
            <a:miter lim="800000"/>
            <a:headEnd/>
            <a:tailEnd/>
          </a:ln>
        </p:spPr>
        <p:txBody>
          <a:bodyPr tIns="137160" anchor="ctr">
            <a:spAutoFit/>
          </a:bodyPr>
          <a:lstStyle/>
          <a:p>
            <a:pPr algn="ctr" eaLnBrk="0" hangingPunct="0">
              <a:lnSpc>
                <a:spcPct val="45000"/>
              </a:lnSpc>
              <a:spcBef>
                <a:spcPct val="50000"/>
              </a:spcBef>
            </a:pPr>
            <a:r>
              <a:rPr kumimoji="1" lang="en-US" sz="1600" b="1">
                <a:latin typeface="Trebuchet MS" pitchFamily="34" charset="0"/>
              </a:rPr>
              <a:t>1</a:t>
            </a:r>
          </a:p>
        </p:txBody>
      </p:sp>
      <p:cxnSp>
        <p:nvCxnSpPr>
          <p:cNvPr id="313371" name="AutoShape 27"/>
          <p:cNvCxnSpPr>
            <a:cxnSpLocks noChangeShapeType="1"/>
            <a:stCxn id="313370" idx="2"/>
            <a:endCxn id="313372" idx="0"/>
          </p:cNvCxnSpPr>
          <p:nvPr/>
        </p:nvCxnSpPr>
        <p:spPr bwMode="auto">
          <a:xfrm>
            <a:off x="7423150" y="1844675"/>
            <a:ext cx="0" cy="3022600"/>
          </a:xfrm>
          <a:prstGeom prst="straightConnector1">
            <a:avLst/>
          </a:prstGeom>
          <a:noFill/>
          <a:ln w="9525">
            <a:solidFill>
              <a:schemeClr val="tx1"/>
            </a:solidFill>
            <a:prstDash val="dash"/>
            <a:round/>
            <a:headEnd/>
            <a:tailEnd type="triangle" w="med" len="med"/>
          </a:ln>
        </p:spPr>
      </p:cxnSp>
      <p:sp>
        <p:nvSpPr>
          <p:cNvPr id="313372" name="Rectangle 28"/>
          <p:cNvSpPr>
            <a:spLocks noChangeArrowheads="1"/>
          </p:cNvSpPr>
          <p:nvPr/>
        </p:nvSpPr>
        <p:spPr bwMode="auto">
          <a:xfrm>
            <a:off x="7261225" y="4876800"/>
            <a:ext cx="323850" cy="311150"/>
          </a:xfrm>
          <a:prstGeom prst="rect">
            <a:avLst/>
          </a:prstGeom>
          <a:noFill/>
          <a:ln w="19050">
            <a:solidFill>
              <a:schemeClr val="tx1"/>
            </a:solidFill>
            <a:miter lim="800000"/>
            <a:headEnd/>
            <a:tailEnd/>
          </a:ln>
        </p:spPr>
        <p:txBody>
          <a:bodyPr tIns="137160" anchor="ctr">
            <a:spAutoFit/>
          </a:bodyPr>
          <a:lstStyle/>
          <a:p>
            <a:pPr algn="ctr" eaLnBrk="0" hangingPunct="0">
              <a:lnSpc>
                <a:spcPct val="45000"/>
              </a:lnSpc>
              <a:spcBef>
                <a:spcPct val="50000"/>
              </a:spcBef>
            </a:pPr>
            <a:r>
              <a:rPr kumimoji="1" lang="en-US" sz="1600" b="1">
                <a:latin typeface="Trebuchet MS" pitchFamily="34" charset="0"/>
              </a:rPr>
              <a:t>4</a:t>
            </a:r>
          </a:p>
        </p:txBody>
      </p:sp>
      <p:sp>
        <p:nvSpPr>
          <p:cNvPr id="313373" name="Rectangle 29"/>
          <p:cNvSpPr>
            <a:spLocks noChangeArrowheads="1"/>
          </p:cNvSpPr>
          <p:nvPr/>
        </p:nvSpPr>
        <p:spPr bwMode="auto">
          <a:xfrm>
            <a:off x="7261225" y="6248400"/>
            <a:ext cx="323850" cy="311150"/>
          </a:xfrm>
          <a:prstGeom prst="rect">
            <a:avLst/>
          </a:prstGeom>
          <a:solidFill>
            <a:srgbClr val="FF0000">
              <a:alpha val="58823"/>
            </a:srgbClr>
          </a:solidFill>
          <a:ln w="19050">
            <a:solidFill>
              <a:schemeClr val="tx1"/>
            </a:solidFill>
            <a:miter lim="800000"/>
            <a:headEnd/>
            <a:tailEnd/>
          </a:ln>
        </p:spPr>
        <p:txBody>
          <a:bodyPr tIns="137160" anchor="ctr">
            <a:spAutoFit/>
          </a:bodyPr>
          <a:lstStyle/>
          <a:p>
            <a:pPr algn="ctr" eaLnBrk="0" hangingPunct="0">
              <a:lnSpc>
                <a:spcPct val="45000"/>
              </a:lnSpc>
              <a:spcBef>
                <a:spcPct val="50000"/>
              </a:spcBef>
            </a:pPr>
            <a:endParaRPr kumimoji="1" lang="en-US" sz="1600" b="1">
              <a:latin typeface="Trebuchet MS" pitchFamily="34" charset="0"/>
            </a:endParaRPr>
          </a:p>
        </p:txBody>
      </p:sp>
      <p:sp>
        <p:nvSpPr>
          <p:cNvPr id="313374" name="Text Box 30"/>
          <p:cNvSpPr txBox="1">
            <a:spLocks noChangeArrowheads="1"/>
          </p:cNvSpPr>
          <p:nvPr/>
        </p:nvSpPr>
        <p:spPr bwMode="auto">
          <a:xfrm>
            <a:off x="7543800" y="5257800"/>
            <a:ext cx="900113" cy="311150"/>
          </a:xfrm>
          <a:prstGeom prst="rect">
            <a:avLst/>
          </a:prstGeom>
          <a:noFill/>
          <a:ln w="9525">
            <a:noFill/>
            <a:miter lim="800000"/>
            <a:headEnd/>
            <a:tailEnd/>
          </a:ln>
        </p:spPr>
        <p:txBody>
          <a:bodyPr rIns="0">
            <a:spAutoFit/>
          </a:bodyPr>
          <a:lstStyle/>
          <a:p>
            <a:pPr eaLnBrk="0" hangingPunct="0">
              <a:lnSpc>
                <a:spcPct val="80000"/>
              </a:lnSpc>
              <a:spcBef>
                <a:spcPct val="80000"/>
              </a:spcBef>
            </a:pPr>
            <a:r>
              <a:rPr kumimoji="1" lang="en-US" b="1" i="1">
                <a:solidFill>
                  <a:srgbClr val="669900"/>
                </a:solidFill>
                <a:latin typeface="Trebuchet MS" pitchFamily="34" charset="0"/>
                <a:sym typeface="Wingdings" pitchFamily="2" charset="2"/>
              </a:rPr>
              <a:t>a&gt;0</a:t>
            </a:r>
          </a:p>
        </p:txBody>
      </p:sp>
      <p:sp>
        <p:nvSpPr>
          <p:cNvPr id="313375" name="Text Box 31"/>
          <p:cNvSpPr txBox="1">
            <a:spLocks noChangeArrowheads="1"/>
          </p:cNvSpPr>
          <p:nvPr/>
        </p:nvSpPr>
        <p:spPr bwMode="auto">
          <a:xfrm>
            <a:off x="7543800" y="5867400"/>
            <a:ext cx="900113" cy="311150"/>
          </a:xfrm>
          <a:prstGeom prst="rect">
            <a:avLst/>
          </a:prstGeom>
          <a:noFill/>
          <a:ln w="9525">
            <a:noFill/>
            <a:miter lim="800000"/>
            <a:headEnd/>
            <a:tailEnd/>
          </a:ln>
        </p:spPr>
        <p:txBody>
          <a:bodyPr rIns="0">
            <a:spAutoFit/>
          </a:bodyPr>
          <a:lstStyle/>
          <a:p>
            <a:pPr eaLnBrk="0" hangingPunct="0">
              <a:lnSpc>
                <a:spcPct val="80000"/>
              </a:lnSpc>
              <a:spcBef>
                <a:spcPct val="80000"/>
              </a:spcBef>
            </a:pPr>
            <a:r>
              <a:rPr kumimoji="1" lang="en-US" b="1" i="1">
                <a:solidFill>
                  <a:srgbClr val="669900"/>
                </a:solidFill>
                <a:latin typeface="Trebuchet MS" pitchFamily="34" charset="0"/>
                <a:sym typeface="Wingdings" pitchFamily="2" charset="2"/>
              </a:rPr>
              <a:t>x==0</a:t>
            </a:r>
          </a:p>
        </p:txBody>
      </p:sp>
      <p:sp>
        <p:nvSpPr>
          <p:cNvPr id="313376" name="Rectangle 32"/>
          <p:cNvSpPr>
            <a:spLocks noChangeArrowheads="1"/>
          </p:cNvSpPr>
          <p:nvPr/>
        </p:nvSpPr>
        <p:spPr bwMode="auto">
          <a:xfrm>
            <a:off x="7261225" y="5562600"/>
            <a:ext cx="323850" cy="311150"/>
          </a:xfrm>
          <a:prstGeom prst="rect">
            <a:avLst/>
          </a:prstGeom>
          <a:noFill/>
          <a:ln w="19050">
            <a:solidFill>
              <a:schemeClr val="tx1"/>
            </a:solidFill>
            <a:miter lim="800000"/>
            <a:headEnd/>
            <a:tailEnd/>
          </a:ln>
        </p:spPr>
        <p:txBody>
          <a:bodyPr tIns="137160" anchor="ctr">
            <a:spAutoFit/>
          </a:bodyPr>
          <a:lstStyle/>
          <a:p>
            <a:pPr algn="ctr" eaLnBrk="0" hangingPunct="0">
              <a:lnSpc>
                <a:spcPct val="45000"/>
              </a:lnSpc>
              <a:spcBef>
                <a:spcPct val="50000"/>
              </a:spcBef>
            </a:pPr>
            <a:r>
              <a:rPr kumimoji="1" lang="en-US" sz="1600" b="1">
                <a:latin typeface="Trebuchet MS" pitchFamily="34" charset="0"/>
              </a:rPr>
              <a:t>5</a:t>
            </a:r>
          </a:p>
        </p:txBody>
      </p:sp>
      <p:cxnSp>
        <p:nvCxnSpPr>
          <p:cNvPr id="313377" name="AutoShape 33"/>
          <p:cNvCxnSpPr>
            <a:cxnSpLocks noChangeShapeType="1"/>
          </p:cNvCxnSpPr>
          <p:nvPr/>
        </p:nvCxnSpPr>
        <p:spPr bwMode="auto">
          <a:xfrm>
            <a:off x="7391400" y="5181600"/>
            <a:ext cx="0" cy="381000"/>
          </a:xfrm>
          <a:prstGeom prst="straightConnector1">
            <a:avLst/>
          </a:prstGeom>
          <a:noFill/>
          <a:ln w="9525">
            <a:solidFill>
              <a:schemeClr val="tx1"/>
            </a:solidFill>
            <a:round/>
            <a:headEnd/>
            <a:tailEnd type="triangle" w="med" len="med"/>
          </a:ln>
        </p:spPr>
      </p:cxnSp>
      <p:cxnSp>
        <p:nvCxnSpPr>
          <p:cNvPr id="313378" name="AutoShape 34"/>
          <p:cNvCxnSpPr>
            <a:cxnSpLocks noChangeShapeType="1"/>
          </p:cNvCxnSpPr>
          <p:nvPr/>
        </p:nvCxnSpPr>
        <p:spPr bwMode="auto">
          <a:xfrm>
            <a:off x="7391400" y="5867400"/>
            <a:ext cx="0" cy="381000"/>
          </a:xfrm>
          <a:prstGeom prst="straightConnector1">
            <a:avLst/>
          </a:prstGeom>
          <a:noFill/>
          <a:ln w="9525">
            <a:solidFill>
              <a:schemeClr val="tx1"/>
            </a:solidFill>
            <a:round/>
            <a:headEnd/>
            <a:tailEnd type="triangle"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3370"/>
                                        </p:tgtEl>
                                        <p:attrNameLst>
                                          <p:attrName>style.visibility</p:attrName>
                                        </p:attrNameLst>
                                      </p:cBhvr>
                                      <p:to>
                                        <p:strVal val="visible"/>
                                      </p:to>
                                    </p:set>
                                    <p:animEffect transition="in" filter="dissolve">
                                      <p:cBhvr>
                                        <p:cTn id="7" dur="500"/>
                                        <p:tgtEl>
                                          <p:spTgt spid="313370"/>
                                        </p:tgtEl>
                                      </p:cBhvr>
                                    </p:animEffect>
                                  </p:childTnLst>
                                </p:cTn>
                              </p:par>
                              <p:par>
                                <p:cTn id="8" presetID="9" presetClass="entr" presetSubtype="0" fill="hold" nodeType="withEffect">
                                  <p:stCondLst>
                                    <p:cond delay="0"/>
                                  </p:stCondLst>
                                  <p:childTnLst>
                                    <p:set>
                                      <p:cBhvr>
                                        <p:cTn id="9" dur="1" fill="hold">
                                          <p:stCondLst>
                                            <p:cond delay="0"/>
                                          </p:stCondLst>
                                        </p:cTn>
                                        <p:tgtEl>
                                          <p:spTgt spid="313371"/>
                                        </p:tgtEl>
                                        <p:attrNameLst>
                                          <p:attrName>style.visibility</p:attrName>
                                        </p:attrNameLst>
                                      </p:cBhvr>
                                      <p:to>
                                        <p:strVal val="visible"/>
                                      </p:to>
                                    </p:set>
                                    <p:animEffect transition="in" filter="dissolve">
                                      <p:cBhvr>
                                        <p:cTn id="10" dur="500"/>
                                        <p:tgtEl>
                                          <p:spTgt spid="313371"/>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13372"/>
                                        </p:tgtEl>
                                        <p:attrNameLst>
                                          <p:attrName>style.visibility</p:attrName>
                                        </p:attrNameLst>
                                      </p:cBhvr>
                                      <p:to>
                                        <p:strVal val="visible"/>
                                      </p:to>
                                    </p:set>
                                    <p:animEffect transition="in" filter="dissolve">
                                      <p:cBhvr>
                                        <p:cTn id="13" dur="500"/>
                                        <p:tgtEl>
                                          <p:spTgt spid="31337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13373"/>
                                        </p:tgtEl>
                                        <p:attrNameLst>
                                          <p:attrName>style.visibility</p:attrName>
                                        </p:attrNameLst>
                                      </p:cBhvr>
                                      <p:to>
                                        <p:strVal val="visible"/>
                                      </p:to>
                                    </p:set>
                                    <p:animEffect transition="in" filter="dissolve">
                                      <p:cBhvr>
                                        <p:cTn id="16" dur="500"/>
                                        <p:tgtEl>
                                          <p:spTgt spid="313373"/>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13374"/>
                                        </p:tgtEl>
                                        <p:attrNameLst>
                                          <p:attrName>style.visibility</p:attrName>
                                        </p:attrNameLst>
                                      </p:cBhvr>
                                      <p:to>
                                        <p:strVal val="visible"/>
                                      </p:to>
                                    </p:set>
                                    <p:animEffect transition="in" filter="dissolve">
                                      <p:cBhvr>
                                        <p:cTn id="19" dur="500"/>
                                        <p:tgtEl>
                                          <p:spTgt spid="313374"/>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13375"/>
                                        </p:tgtEl>
                                        <p:attrNameLst>
                                          <p:attrName>style.visibility</p:attrName>
                                        </p:attrNameLst>
                                      </p:cBhvr>
                                      <p:to>
                                        <p:strVal val="visible"/>
                                      </p:to>
                                    </p:set>
                                    <p:animEffect transition="in" filter="dissolve">
                                      <p:cBhvr>
                                        <p:cTn id="22" dur="500"/>
                                        <p:tgtEl>
                                          <p:spTgt spid="313375"/>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13376"/>
                                        </p:tgtEl>
                                        <p:attrNameLst>
                                          <p:attrName>style.visibility</p:attrName>
                                        </p:attrNameLst>
                                      </p:cBhvr>
                                      <p:to>
                                        <p:strVal val="visible"/>
                                      </p:to>
                                    </p:set>
                                    <p:animEffect transition="in" filter="dissolve">
                                      <p:cBhvr>
                                        <p:cTn id="25" dur="500"/>
                                        <p:tgtEl>
                                          <p:spTgt spid="313376"/>
                                        </p:tgtEl>
                                      </p:cBhvr>
                                    </p:animEffect>
                                  </p:childTnLst>
                                </p:cTn>
                              </p:par>
                              <p:par>
                                <p:cTn id="26" presetID="9" presetClass="entr" presetSubtype="0" fill="hold" nodeType="withEffect">
                                  <p:stCondLst>
                                    <p:cond delay="0"/>
                                  </p:stCondLst>
                                  <p:childTnLst>
                                    <p:set>
                                      <p:cBhvr>
                                        <p:cTn id="27" dur="1" fill="hold">
                                          <p:stCondLst>
                                            <p:cond delay="0"/>
                                          </p:stCondLst>
                                        </p:cTn>
                                        <p:tgtEl>
                                          <p:spTgt spid="313377"/>
                                        </p:tgtEl>
                                        <p:attrNameLst>
                                          <p:attrName>style.visibility</p:attrName>
                                        </p:attrNameLst>
                                      </p:cBhvr>
                                      <p:to>
                                        <p:strVal val="visible"/>
                                      </p:to>
                                    </p:set>
                                    <p:animEffect transition="in" filter="dissolve">
                                      <p:cBhvr>
                                        <p:cTn id="28" dur="500"/>
                                        <p:tgtEl>
                                          <p:spTgt spid="313377"/>
                                        </p:tgtEl>
                                      </p:cBhvr>
                                    </p:animEffect>
                                  </p:childTnLst>
                                </p:cTn>
                              </p:par>
                              <p:par>
                                <p:cTn id="29" presetID="9" presetClass="entr" presetSubtype="0" fill="hold" nodeType="withEffect">
                                  <p:stCondLst>
                                    <p:cond delay="0"/>
                                  </p:stCondLst>
                                  <p:childTnLst>
                                    <p:set>
                                      <p:cBhvr>
                                        <p:cTn id="30" dur="1" fill="hold">
                                          <p:stCondLst>
                                            <p:cond delay="0"/>
                                          </p:stCondLst>
                                        </p:cTn>
                                        <p:tgtEl>
                                          <p:spTgt spid="313378"/>
                                        </p:tgtEl>
                                        <p:attrNameLst>
                                          <p:attrName>style.visibility</p:attrName>
                                        </p:attrNameLst>
                                      </p:cBhvr>
                                      <p:to>
                                        <p:strVal val="visible"/>
                                      </p:to>
                                    </p:set>
                                    <p:animEffect transition="in" filter="dissolve">
                                      <p:cBhvr>
                                        <p:cTn id="31" dur="500"/>
                                        <p:tgtEl>
                                          <p:spTgt spid="313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70" grpId="0" animBg="1"/>
      <p:bldP spid="313372" grpId="0" animBg="1"/>
      <p:bldP spid="313373" grpId="0" animBg="1"/>
      <p:bldP spid="313374" grpId="0"/>
      <p:bldP spid="313375" grpId="0"/>
      <p:bldP spid="313376"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l" eaLnBrk="1" hangingPunct="1"/>
            <a:r>
              <a:rPr lang="en-US" smtClean="0"/>
              <a:t>Path Slice (PLDI’05)</a:t>
            </a:r>
          </a:p>
        </p:txBody>
      </p:sp>
      <p:sp>
        <p:nvSpPr>
          <p:cNvPr id="72707" name="Rectangle 3"/>
          <p:cNvSpPr>
            <a:spLocks noGrp="1" noChangeArrowheads="1"/>
          </p:cNvSpPr>
          <p:nvPr>
            <p:ph type="body" idx="1"/>
          </p:nvPr>
        </p:nvSpPr>
        <p:spPr/>
        <p:txBody>
          <a:bodyPr/>
          <a:lstStyle/>
          <a:p>
            <a:pPr marL="609600" indent="-609600" eaLnBrk="1" hangingPunct="1">
              <a:buFontTx/>
              <a:buNone/>
            </a:pPr>
            <a:r>
              <a:rPr lang="en-US" smtClean="0"/>
              <a:t>The </a:t>
            </a:r>
            <a:r>
              <a:rPr lang="en-US" smtClean="0">
                <a:solidFill>
                  <a:srgbClr val="FF0066"/>
                </a:solidFill>
              </a:rPr>
              <a:t>path slice</a:t>
            </a:r>
            <a:r>
              <a:rPr lang="en-US" smtClean="0"/>
              <a:t> of a program path </a:t>
            </a:r>
            <a:r>
              <a:rPr lang="en-US" smtClean="0">
                <a:solidFill>
                  <a:srgbClr val="0066FF"/>
                </a:solidFill>
                <a:latin typeface="Symbol" pitchFamily="18" charset="2"/>
                <a:sym typeface="Symbol" pitchFamily="18" charset="2"/>
              </a:rPr>
              <a:t></a:t>
            </a:r>
            <a:r>
              <a:rPr lang="en-US" smtClean="0"/>
              <a:t> is a subsequence of the edges of </a:t>
            </a:r>
            <a:r>
              <a:rPr lang="en-US" smtClean="0">
                <a:solidFill>
                  <a:srgbClr val="0066FF"/>
                </a:solidFill>
                <a:latin typeface="Symbol" pitchFamily="18" charset="2"/>
                <a:sym typeface="Symbol" pitchFamily="18" charset="2"/>
              </a:rPr>
              <a:t></a:t>
            </a:r>
            <a:r>
              <a:rPr lang="en-US" smtClean="0"/>
              <a:t> such that if the sequence of operations along the subsequence is: </a:t>
            </a:r>
          </a:p>
          <a:p>
            <a:pPr marL="609600" indent="-609600" eaLnBrk="1" hangingPunct="1">
              <a:buFontTx/>
              <a:buAutoNum type="arabicPeriod"/>
            </a:pPr>
            <a:r>
              <a:rPr lang="en-US" smtClean="0">
                <a:solidFill>
                  <a:srgbClr val="FF0000"/>
                </a:solidFill>
              </a:rPr>
              <a:t>infeasible</a:t>
            </a:r>
            <a:r>
              <a:rPr lang="en-US" smtClean="0"/>
              <a:t>, then </a:t>
            </a:r>
            <a:r>
              <a:rPr lang="en-US" smtClean="0">
                <a:solidFill>
                  <a:srgbClr val="0066FF"/>
                </a:solidFill>
                <a:latin typeface="Symbol" pitchFamily="18" charset="2"/>
                <a:sym typeface="Symbol" pitchFamily="18" charset="2"/>
              </a:rPr>
              <a:t></a:t>
            </a:r>
            <a:r>
              <a:rPr lang="en-US" smtClean="0"/>
              <a:t> is </a:t>
            </a:r>
            <a:r>
              <a:rPr lang="en-US" smtClean="0">
                <a:solidFill>
                  <a:srgbClr val="FF0000"/>
                </a:solidFill>
              </a:rPr>
              <a:t>infeasible</a:t>
            </a:r>
            <a:r>
              <a:rPr lang="en-US" smtClean="0"/>
              <a:t>, and</a:t>
            </a:r>
          </a:p>
          <a:p>
            <a:pPr marL="609600" indent="-609600" eaLnBrk="1" hangingPunct="1">
              <a:buFontTx/>
              <a:buAutoNum type="arabicPeriod"/>
            </a:pPr>
            <a:r>
              <a:rPr lang="en-US" smtClean="0">
                <a:solidFill>
                  <a:srgbClr val="669900"/>
                </a:solidFill>
              </a:rPr>
              <a:t>feasible</a:t>
            </a:r>
            <a:r>
              <a:rPr lang="en-US" smtClean="0"/>
              <a:t>, then the last location of </a:t>
            </a:r>
            <a:r>
              <a:rPr lang="en-US" smtClean="0">
                <a:solidFill>
                  <a:srgbClr val="0066FF"/>
                </a:solidFill>
                <a:latin typeface="Symbol" pitchFamily="18" charset="2"/>
                <a:sym typeface="Symbol" pitchFamily="18" charset="2"/>
              </a:rPr>
              <a:t></a:t>
            </a:r>
            <a:r>
              <a:rPr lang="en-US" smtClean="0"/>
              <a:t> is </a:t>
            </a:r>
            <a:r>
              <a:rPr lang="en-US" smtClean="0">
                <a:solidFill>
                  <a:srgbClr val="669900"/>
                </a:solidFill>
              </a:rPr>
              <a:t>reachable (</a:t>
            </a:r>
            <a:r>
              <a:rPr lang="en-US" smtClean="0">
                <a:solidFill>
                  <a:srgbClr val="0066FF"/>
                </a:solidFill>
              </a:rPr>
              <a:t>but</a:t>
            </a:r>
            <a:r>
              <a:rPr lang="en-US" smtClean="0">
                <a:solidFill>
                  <a:srgbClr val="669900"/>
                </a:solidFill>
              </a:rPr>
              <a:t> </a:t>
            </a:r>
            <a:r>
              <a:rPr lang="en-US" smtClean="0"/>
              <a:t>not necessarily</a:t>
            </a:r>
            <a:r>
              <a:rPr lang="en-US" smtClean="0">
                <a:solidFill>
                  <a:srgbClr val="669900"/>
                </a:solidFill>
              </a:rPr>
              <a:t> </a:t>
            </a:r>
            <a:r>
              <a:rPr lang="en-US" smtClean="0"/>
              <a:t>along</a:t>
            </a:r>
            <a:r>
              <a:rPr lang="en-US" smtClean="0">
                <a:solidFill>
                  <a:srgbClr val="669900"/>
                </a:solidFill>
              </a:rPr>
              <a:t> </a:t>
            </a:r>
            <a:r>
              <a:rPr lang="en-US" smtClean="0">
                <a:solidFill>
                  <a:srgbClr val="0066FF"/>
                </a:solidFill>
                <a:latin typeface="Symbol" pitchFamily="18" charset="2"/>
                <a:sym typeface="Symbol" pitchFamily="18" charset="2"/>
              </a:rPr>
              <a:t></a:t>
            </a:r>
            <a:r>
              <a:rPr lang="en-US" smtClean="0">
                <a:solidFill>
                  <a:srgbClr val="669900"/>
                </a:solidFill>
              </a:rPr>
              <a: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528638" y="440668"/>
            <a:ext cx="8229600" cy="911225"/>
          </a:xfrm>
        </p:spPr>
        <p:txBody>
          <a:bodyPr/>
          <a:lstStyle/>
          <a:p>
            <a:pPr algn="l" eaLnBrk="1" hangingPunct="1"/>
            <a:r>
              <a:rPr lang="en-US" sz="3600" dirty="0" smtClean="0"/>
              <a:t>Counter Example </a:t>
            </a:r>
            <a:br>
              <a:rPr lang="en-US" sz="3600" dirty="0" smtClean="0"/>
            </a:br>
            <a:r>
              <a:rPr lang="en-US" sz="3600" dirty="0" smtClean="0"/>
              <a:t>Guided Refinement (CEGAR)</a:t>
            </a:r>
          </a:p>
        </p:txBody>
      </p:sp>
      <p:sp>
        <p:nvSpPr>
          <p:cNvPr id="288773" name="Rectangle 5"/>
          <p:cNvSpPr>
            <a:spLocks noGrp="1" noChangeArrowheads="1"/>
          </p:cNvSpPr>
          <p:nvPr>
            <p:ph type="body" idx="1"/>
          </p:nvPr>
        </p:nvSpPr>
        <p:spPr/>
        <p:txBody>
          <a:bodyPr/>
          <a:lstStyle/>
          <a:p>
            <a:pPr eaLnBrk="1" hangingPunct="1">
              <a:lnSpc>
                <a:spcPct val="90000"/>
              </a:lnSpc>
            </a:pPr>
            <a:r>
              <a:rPr lang="en-US" smtClean="0"/>
              <a:t>Run the analysis with a simple abstract domain</a:t>
            </a:r>
          </a:p>
          <a:p>
            <a:pPr eaLnBrk="1" hangingPunct="1">
              <a:lnSpc>
                <a:spcPct val="90000"/>
              </a:lnSpc>
            </a:pPr>
            <a:r>
              <a:rPr lang="en-US" smtClean="0"/>
              <a:t>When the analysis verifies the property declare done</a:t>
            </a:r>
          </a:p>
          <a:p>
            <a:pPr eaLnBrk="1" hangingPunct="1">
              <a:lnSpc>
                <a:spcPct val="90000"/>
              </a:lnSpc>
            </a:pPr>
            <a:r>
              <a:rPr lang="en-US" smtClean="0"/>
              <a:t>If the analysis reports an error employs a theorem prover to identify if the error is feasible</a:t>
            </a:r>
          </a:p>
          <a:p>
            <a:pPr lvl="1" eaLnBrk="1" hangingPunct="1">
              <a:lnSpc>
                <a:spcPct val="90000"/>
              </a:lnSpc>
            </a:pPr>
            <a:r>
              <a:rPr lang="en-US" smtClean="0"/>
              <a:t>If the error is feasible generate a concrete trace</a:t>
            </a:r>
          </a:p>
          <a:p>
            <a:pPr lvl="1" eaLnBrk="1" hangingPunct="1">
              <a:lnSpc>
                <a:spcPct val="90000"/>
              </a:lnSpc>
            </a:pPr>
            <a:r>
              <a:rPr lang="en-US" smtClean="0"/>
              <a:t>If the error is spurious refine the abstract domain and repeat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87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87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877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877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877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877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87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pPr algn="l" eaLnBrk="1" hangingPunct="1"/>
            <a:r>
              <a:rPr lang="en-US" smtClean="0"/>
              <a:t>A Simple Example</a:t>
            </a:r>
          </a:p>
        </p:txBody>
      </p:sp>
      <p:sp>
        <p:nvSpPr>
          <p:cNvPr id="10243" name="Text Box 5"/>
          <p:cNvSpPr txBox="1">
            <a:spLocks noChangeArrowheads="1"/>
          </p:cNvSpPr>
          <p:nvPr/>
        </p:nvSpPr>
        <p:spPr bwMode="auto">
          <a:xfrm>
            <a:off x="179388" y="1589088"/>
            <a:ext cx="5483225" cy="2430462"/>
          </a:xfrm>
          <a:prstGeom prst="rect">
            <a:avLst/>
          </a:prstGeom>
          <a:noFill/>
          <a:ln w="9525">
            <a:noFill/>
            <a:miter lim="800000"/>
            <a:headEnd/>
            <a:tailEnd/>
          </a:ln>
        </p:spPr>
        <p:txBody>
          <a:bodyPr>
            <a:spAutoFit/>
          </a:bodyPr>
          <a:lstStyle/>
          <a:p>
            <a:pPr>
              <a:spcBef>
                <a:spcPct val="50000"/>
              </a:spcBef>
            </a:pPr>
            <a:r>
              <a:rPr lang="en-US"/>
              <a:t>z =5</a:t>
            </a:r>
          </a:p>
          <a:p>
            <a:pPr>
              <a:spcBef>
                <a:spcPct val="50000"/>
              </a:spcBef>
            </a:pPr>
            <a:r>
              <a:rPr lang="en-US"/>
              <a:t>if (y &gt;0)</a:t>
            </a:r>
          </a:p>
          <a:p>
            <a:pPr>
              <a:spcBef>
                <a:spcPct val="50000"/>
              </a:spcBef>
            </a:pPr>
            <a:r>
              <a:rPr lang="en-US"/>
              <a:t>   x = z;</a:t>
            </a:r>
          </a:p>
          <a:p>
            <a:pPr>
              <a:spcBef>
                <a:spcPct val="50000"/>
              </a:spcBef>
            </a:pPr>
            <a:r>
              <a:rPr lang="en-US"/>
              <a:t> else</a:t>
            </a:r>
          </a:p>
          <a:p>
            <a:pPr>
              <a:spcBef>
                <a:spcPct val="50000"/>
              </a:spcBef>
            </a:pPr>
            <a:r>
              <a:rPr lang="en-US"/>
              <a:t>  x = -y;</a:t>
            </a:r>
          </a:p>
          <a:p>
            <a:pPr>
              <a:spcBef>
                <a:spcPct val="50000"/>
              </a:spcBef>
            </a:pPr>
            <a:r>
              <a:rPr lang="en-US"/>
              <a:t>assert x &gt;0</a:t>
            </a:r>
          </a:p>
        </p:txBody>
      </p:sp>
      <p:sp>
        <p:nvSpPr>
          <p:cNvPr id="10244" name="Text Box 6"/>
          <p:cNvSpPr txBox="1">
            <a:spLocks noChangeArrowheads="1"/>
          </p:cNvSpPr>
          <p:nvPr/>
        </p:nvSpPr>
        <p:spPr bwMode="auto">
          <a:xfrm>
            <a:off x="5926138" y="3282950"/>
            <a:ext cx="973137" cy="376238"/>
          </a:xfrm>
          <a:prstGeom prst="rect">
            <a:avLst/>
          </a:prstGeom>
          <a:noFill/>
          <a:ln w="9525">
            <a:solidFill>
              <a:schemeClr val="tx1"/>
            </a:solidFill>
            <a:miter lim="800000"/>
            <a:headEnd/>
            <a:tailEnd/>
          </a:ln>
        </p:spPr>
        <p:txBody>
          <a:bodyPr>
            <a:spAutoFit/>
          </a:bodyPr>
          <a:lstStyle/>
          <a:p>
            <a:pPr>
              <a:spcBef>
                <a:spcPct val="50000"/>
              </a:spcBef>
            </a:pPr>
            <a:r>
              <a:rPr lang="en-US"/>
              <a:t>y </a:t>
            </a:r>
            <a:r>
              <a:rPr lang="en-US">
                <a:sym typeface="Symbol" pitchFamily="18" charset="2"/>
              </a:rPr>
              <a:t></a:t>
            </a:r>
            <a:r>
              <a:rPr lang="en-US"/>
              <a:t> 0</a:t>
            </a:r>
          </a:p>
        </p:txBody>
      </p:sp>
      <p:sp>
        <p:nvSpPr>
          <p:cNvPr id="10245" name="Text Box 7"/>
          <p:cNvSpPr txBox="1">
            <a:spLocks noChangeArrowheads="1"/>
          </p:cNvSpPr>
          <p:nvPr/>
        </p:nvSpPr>
        <p:spPr bwMode="auto">
          <a:xfrm>
            <a:off x="4176713" y="4133850"/>
            <a:ext cx="1187450" cy="376238"/>
          </a:xfrm>
          <a:prstGeom prst="rect">
            <a:avLst/>
          </a:prstGeom>
          <a:noFill/>
          <a:ln w="9525">
            <a:solidFill>
              <a:schemeClr val="tx1"/>
            </a:solidFill>
            <a:miter lim="800000"/>
            <a:headEnd/>
            <a:tailEnd/>
          </a:ln>
        </p:spPr>
        <p:txBody>
          <a:bodyPr>
            <a:spAutoFit/>
          </a:bodyPr>
          <a:lstStyle/>
          <a:p>
            <a:pPr>
              <a:spcBef>
                <a:spcPct val="50000"/>
              </a:spcBef>
            </a:pPr>
            <a:r>
              <a:rPr lang="en-US"/>
              <a:t>x = z</a:t>
            </a:r>
          </a:p>
        </p:txBody>
      </p:sp>
      <p:sp>
        <p:nvSpPr>
          <p:cNvPr id="10246" name="Text Box 8"/>
          <p:cNvSpPr txBox="1">
            <a:spLocks noChangeArrowheads="1"/>
          </p:cNvSpPr>
          <p:nvPr/>
        </p:nvSpPr>
        <p:spPr bwMode="auto">
          <a:xfrm>
            <a:off x="7462838" y="4133850"/>
            <a:ext cx="1270000" cy="376238"/>
          </a:xfrm>
          <a:prstGeom prst="rect">
            <a:avLst/>
          </a:prstGeom>
          <a:noFill/>
          <a:ln w="9525">
            <a:solidFill>
              <a:schemeClr val="tx1"/>
            </a:solidFill>
            <a:miter lim="800000"/>
            <a:headEnd/>
            <a:tailEnd/>
          </a:ln>
        </p:spPr>
        <p:txBody>
          <a:bodyPr>
            <a:spAutoFit/>
          </a:bodyPr>
          <a:lstStyle/>
          <a:p>
            <a:pPr>
              <a:spcBef>
                <a:spcPct val="50000"/>
              </a:spcBef>
            </a:pPr>
            <a:r>
              <a:rPr lang="en-US"/>
              <a:t>x = -y</a:t>
            </a:r>
          </a:p>
        </p:txBody>
      </p:sp>
      <p:sp>
        <p:nvSpPr>
          <p:cNvPr id="10247" name="Text Box 10"/>
          <p:cNvSpPr txBox="1">
            <a:spLocks noChangeArrowheads="1"/>
          </p:cNvSpPr>
          <p:nvPr/>
        </p:nvSpPr>
        <p:spPr bwMode="auto">
          <a:xfrm>
            <a:off x="5472113" y="5661025"/>
            <a:ext cx="1800225" cy="376238"/>
          </a:xfrm>
          <a:prstGeom prst="rect">
            <a:avLst/>
          </a:prstGeom>
          <a:noFill/>
          <a:ln w="9525">
            <a:solidFill>
              <a:schemeClr val="tx1"/>
            </a:solidFill>
            <a:miter lim="800000"/>
            <a:headEnd/>
            <a:tailEnd/>
          </a:ln>
        </p:spPr>
        <p:txBody>
          <a:bodyPr>
            <a:spAutoFit/>
          </a:bodyPr>
          <a:lstStyle/>
          <a:p>
            <a:pPr>
              <a:spcBef>
                <a:spcPct val="50000"/>
              </a:spcBef>
            </a:pPr>
            <a:r>
              <a:rPr lang="en-US">
                <a:cs typeface="Courier New" pitchFamily="49" charset="0"/>
              </a:rPr>
              <a:t>assert x &gt;0</a:t>
            </a:r>
          </a:p>
        </p:txBody>
      </p:sp>
      <p:sp>
        <p:nvSpPr>
          <p:cNvPr id="10248" name="Text Box 11"/>
          <p:cNvSpPr txBox="1">
            <a:spLocks noChangeArrowheads="1"/>
          </p:cNvSpPr>
          <p:nvPr/>
        </p:nvSpPr>
        <p:spPr bwMode="auto">
          <a:xfrm>
            <a:off x="5926138" y="2360613"/>
            <a:ext cx="973137" cy="376237"/>
          </a:xfrm>
          <a:prstGeom prst="rect">
            <a:avLst/>
          </a:prstGeom>
          <a:noFill/>
          <a:ln w="9525">
            <a:solidFill>
              <a:schemeClr val="tx1"/>
            </a:solidFill>
            <a:miter lim="800000"/>
            <a:headEnd/>
            <a:tailEnd/>
          </a:ln>
        </p:spPr>
        <p:txBody>
          <a:bodyPr>
            <a:spAutoFit/>
          </a:bodyPr>
          <a:lstStyle/>
          <a:p>
            <a:pPr>
              <a:spcBef>
                <a:spcPct val="50000"/>
              </a:spcBef>
            </a:pPr>
            <a:r>
              <a:rPr lang="en-US"/>
              <a:t>z = 5</a:t>
            </a:r>
          </a:p>
        </p:txBody>
      </p:sp>
      <p:cxnSp>
        <p:nvCxnSpPr>
          <p:cNvPr id="10249" name="AutoShape 12"/>
          <p:cNvCxnSpPr>
            <a:cxnSpLocks noChangeShapeType="1"/>
            <a:stCxn id="10248" idx="2"/>
            <a:endCxn id="10244" idx="0"/>
          </p:cNvCxnSpPr>
          <p:nvPr/>
        </p:nvCxnSpPr>
        <p:spPr bwMode="auto">
          <a:xfrm>
            <a:off x="6413500" y="2736850"/>
            <a:ext cx="0" cy="546100"/>
          </a:xfrm>
          <a:prstGeom prst="straightConnector1">
            <a:avLst/>
          </a:prstGeom>
          <a:noFill/>
          <a:ln w="9525">
            <a:solidFill>
              <a:schemeClr val="tx1"/>
            </a:solidFill>
            <a:round/>
            <a:headEnd/>
            <a:tailEnd type="triangle" w="med" len="med"/>
          </a:ln>
        </p:spPr>
      </p:cxnSp>
      <p:cxnSp>
        <p:nvCxnSpPr>
          <p:cNvPr id="10250" name="AutoShape 13"/>
          <p:cNvCxnSpPr>
            <a:cxnSpLocks noChangeShapeType="1"/>
            <a:stCxn id="10244" idx="2"/>
            <a:endCxn id="10245" idx="0"/>
          </p:cNvCxnSpPr>
          <p:nvPr/>
        </p:nvCxnSpPr>
        <p:spPr bwMode="auto">
          <a:xfrm flipH="1">
            <a:off x="4770438" y="3659188"/>
            <a:ext cx="1643062" cy="474662"/>
          </a:xfrm>
          <a:prstGeom prst="straightConnector1">
            <a:avLst/>
          </a:prstGeom>
          <a:noFill/>
          <a:ln w="9525">
            <a:solidFill>
              <a:schemeClr val="tx1"/>
            </a:solidFill>
            <a:round/>
            <a:headEnd/>
            <a:tailEnd type="triangle" w="med" len="med"/>
          </a:ln>
        </p:spPr>
      </p:cxnSp>
      <p:cxnSp>
        <p:nvCxnSpPr>
          <p:cNvPr id="10251" name="AutoShape 14"/>
          <p:cNvCxnSpPr>
            <a:cxnSpLocks noChangeShapeType="1"/>
            <a:stCxn id="10244" idx="2"/>
            <a:endCxn id="10246" idx="0"/>
          </p:cNvCxnSpPr>
          <p:nvPr/>
        </p:nvCxnSpPr>
        <p:spPr bwMode="auto">
          <a:xfrm>
            <a:off x="6413500" y="3659188"/>
            <a:ext cx="1684338" cy="474662"/>
          </a:xfrm>
          <a:prstGeom prst="straightConnector1">
            <a:avLst/>
          </a:prstGeom>
          <a:noFill/>
          <a:ln w="9525">
            <a:solidFill>
              <a:schemeClr val="tx1"/>
            </a:solidFill>
            <a:round/>
            <a:headEnd/>
            <a:tailEnd type="triangle" w="med" len="med"/>
          </a:ln>
        </p:spPr>
      </p:cxnSp>
      <p:cxnSp>
        <p:nvCxnSpPr>
          <p:cNvPr id="10252" name="AutoShape 15"/>
          <p:cNvCxnSpPr>
            <a:cxnSpLocks noChangeShapeType="1"/>
            <a:stCxn id="10246" idx="2"/>
            <a:endCxn id="10247" idx="0"/>
          </p:cNvCxnSpPr>
          <p:nvPr/>
        </p:nvCxnSpPr>
        <p:spPr bwMode="auto">
          <a:xfrm flipH="1">
            <a:off x="6372225" y="4510088"/>
            <a:ext cx="1725613" cy="1150937"/>
          </a:xfrm>
          <a:prstGeom prst="straightConnector1">
            <a:avLst/>
          </a:prstGeom>
          <a:noFill/>
          <a:ln w="9525">
            <a:solidFill>
              <a:schemeClr val="tx1"/>
            </a:solidFill>
            <a:round/>
            <a:headEnd/>
            <a:tailEnd type="triangle" w="med" len="med"/>
          </a:ln>
        </p:spPr>
      </p:cxnSp>
      <p:cxnSp>
        <p:nvCxnSpPr>
          <p:cNvPr id="10253" name="AutoShape 16"/>
          <p:cNvCxnSpPr>
            <a:cxnSpLocks noChangeShapeType="1"/>
            <a:stCxn id="10245" idx="2"/>
            <a:endCxn id="10247" idx="0"/>
          </p:cNvCxnSpPr>
          <p:nvPr/>
        </p:nvCxnSpPr>
        <p:spPr bwMode="auto">
          <a:xfrm>
            <a:off x="4770438" y="4510088"/>
            <a:ext cx="1601787" cy="1150937"/>
          </a:xfrm>
          <a:prstGeom prst="straightConnector1">
            <a:avLst/>
          </a:prstGeom>
          <a:noFill/>
          <a:ln w="9525">
            <a:solidFill>
              <a:schemeClr val="tx1"/>
            </a:solidFill>
            <a:round/>
            <a:headEnd/>
            <a:tailEnd type="triangle" w="med" len="med"/>
          </a:ln>
        </p:spPr>
      </p:cxnSp>
      <p:sp>
        <p:nvSpPr>
          <p:cNvPr id="10254" name="Text Box 17"/>
          <p:cNvSpPr txBox="1">
            <a:spLocks noChangeArrowheads="1"/>
          </p:cNvSpPr>
          <p:nvPr/>
        </p:nvSpPr>
        <p:spPr bwMode="auto">
          <a:xfrm>
            <a:off x="2376488" y="1808163"/>
            <a:ext cx="1474787" cy="366712"/>
          </a:xfrm>
          <a:prstGeom prst="rect">
            <a:avLst/>
          </a:prstGeom>
          <a:noFill/>
          <a:ln w="9525">
            <a:noFill/>
            <a:miter lim="800000"/>
            <a:headEnd/>
            <a:tailEnd/>
          </a:ln>
        </p:spPr>
        <p:txBody>
          <a:bodyPr>
            <a:spAutoFit/>
          </a:bodyPr>
          <a:lstStyle/>
          <a:p>
            <a:pPr>
              <a:spcBef>
                <a:spcPct val="50000"/>
              </a:spcBef>
            </a:pPr>
            <a:r>
              <a:rPr lang="en-US"/>
              <a:t>sign(x)</a:t>
            </a:r>
          </a:p>
        </p:txBody>
      </p:sp>
      <p:sp>
        <p:nvSpPr>
          <p:cNvPr id="291859" name="Text Box 19"/>
          <p:cNvSpPr txBox="1">
            <a:spLocks noChangeArrowheads="1"/>
          </p:cNvSpPr>
          <p:nvPr/>
        </p:nvSpPr>
        <p:spPr bwMode="auto">
          <a:xfrm>
            <a:off x="5926138" y="1808163"/>
            <a:ext cx="1166812"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a:t>
            </a:r>
            <a:r>
              <a:rPr lang="en-US">
                <a:sym typeface="Math C" pitchFamily="2" charset="2"/>
              </a:rPr>
              <a:t>]</a:t>
            </a:r>
          </a:p>
        </p:txBody>
      </p:sp>
      <p:sp>
        <p:nvSpPr>
          <p:cNvPr id="291860" name="Text Box 20"/>
          <p:cNvSpPr txBox="1">
            <a:spLocks noChangeArrowheads="1"/>
          </p:cNvSpPr>
          <p:nvPr/>
        </p:nvSpPr>
        <p:spPr bwMode="auto">
          <a:xfrm>
            <a:off x="5926138" y="2770188"/>
            <a:ext cx="1166812"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a:t>
            </a:r>
            <a:r>
              <a:rPr lang="en-US">
                <a:sym typeface="Math C" pitchFamily="2" charset="2"/>
              </a:rPr>
              <a:t>]</a:t>
            </a:r>
          </a:p>
        </p:txBody>
      </p:sp>
      <p:sp>
        <p:nvSpPr>
          <p:cNvPr id="291861" name="Text Box 21"/>
          <p:cNvSpPr txBox="1">
            <a:spLocks noChangeArrowheads="1"/>
          </p:cNvSpPr>
          <p:nvPr/>
        </p:nvSpPr>
        <p:spPr bwMode="auto">
          <a:xfrm>
            <a:off x="7437438" y="3644900"/>
            <a:ext cx="1166812" cy="366713"/>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a:t>
            </a:r>
            <a:r>
              <a:rPr lang="en-US">
                <a:sym typeface="Math C" pitchFamily="2" charset="2"/>
              </a:rPr>
              <a:t>]</a:t>
            </a:r>
          </a:p>
        </p:txBody>
      </p:sp>
      <p:sp>
        <p:nvSpPr>
          <p:cNvPr id="10258" name="Text Box 22"/>
          <p:cNvSpPr txBox="1">
            <a:spLocks noChangeArrowheads="1"/>
          </p:cNvSpPr>
          <p:nvPr/>
        </p:nvSpPr>
        <p:spPr bwMode="auto">
          <a:xfrm>
            <a:off x="5651500" y="3860800"/>
            <a:ext cx="263525" cy="366713"/>
          </a:xfrm>
          <a:prstGeom prst="rect">
            <a:avLst/>
          </a:prstGeom>
          <a:noFill/>
          <a:ln w="9525">
            <a:noFill/>
            <a:miter lim="800000"/>
            <a:headEnd/>
            <a:tailEnd/>
          </a:ln>
        </p:spPr>
        <p:txBody>
          <a:bodyPr>
            <a:spAutoFit/>
          </a:bodyPr>
          <a:lstStyle/>
          <a:p>
            <a:pPr>
              <a:spcBef>
                <a:spcPct val="50000"/>
              </a:spcBef>
            </a:pPr>
            <a:r>
              <a:rPr lang="en-US"/>
              <a:t>T</a:t>
            </a:r>
          </a:p>
        </p:txBody>
      </p:sp>
      <p:sp>
        <p:nvSpPr>
          <p:cNvPr id="10259" name="Text Box 23"/>
          <p:cNvSpPr txBox="1">
            <a:spLocks noChangeArrowheads="1"/>
          </p:cNvSpPr>
          <p:nvPr/>
        </p:nvSpPr>
        <p:spPr bwMode="auto">
          <a:xfrm>
            <a:off x="7008813" y="3854450"/>
            <a:ext cx="263525" cy="366713"/>
          </a:xfrm>
          <a:prstGeom prst="rect">
            <a:avLst/>
          </a:prstGeom>
          <a:noFill/>
          <a:ln w="9525">
            <a:noFill/>
            <a:miter lim="800000"/>
            <a:headEnd/>
            <a:tailEnd/>
          </a:ln>
        </p:spPr>
        <p:txBody>
          <a:bodyPr>
            <a:spAutoFit/>
          </a:bodyPr>
          <a:lstStyle/>
          <a:p>
            <a:pPr>
              <a:spcBef>
                <a:spcPct val="50000"/>
              </a:spcBef>
            </a:pPr>
            <a:r>
              <a:rPr lang="en-US"/>
              <a:t>F</a:t>
            </a:r>
          </a:p>
        </p:txBody>
      </p:sp>
      <p:sp>
        <p:nvSpPr>
          <p:cNvPr id="291864" name="Text Box 24"/>
          <p:cNvSpPr txBox="1">
            <a:spLocks noChangeArrowheads="1"/>
          </p:cNvSpPr>
          <p:nvPr/>
        </p:nvSpPr>
        <p:spPr bwMode="auto">
          <a:xfrm>
            <a:off x="4032250" y="3602038"/>
            <a:ext cx="1166813"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P]</a:t>
            </a:r>
          </a:p>
        </p:txBody>
      </p:sp>
      <p:sp>
        <p:nvSpPr>
          <p:cNvPr id="291865" name="Text Box 25"/>
          <p:cNvSpPr txBox="1">
            <a:spLocks noChangeArrowheads="1"/>
          </p:cNvSpPr>
          <p:nvPr/>
        </p:nvSpPr>
        <p:spPr bwMode="auto">
          <a:xfrm>
            <a:off x="4103688" y="4826000"/>
            <a:ext cx="1166812" cy="366713"/>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a:t>
            </a:r>
            <a:r>
              <a:rPr lang="en-US">
                <a:sym typeface="Math C" pitchFamily="2" charset="2"/>
              </a:rPr>
              <a:t>]</a:t>
            </a:r>
          </a:p>
        </p:txBody>
      </p:sp>
      <p:sp>
        <p:nvSpPr>
          <p:cNvPr id="291866" name="Text Box 26"/>
          <p:cNvSpPr txBox="1">
            <a:spLocks noChangeArrowheads="1"/>
          </p:cNvSpPr>
          <p:nvPr/>
        </p:nvSpPr>
        <p:spPr bwMode="auto">
          <a:xfrm>
            <a:off x="7596188" y="4754563"/>
            <a:ext cx="1166812" cy="366712"/>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a:t>
            </a:r>
            <a:r>
              <a:rPr lang="en-US">
                <a:sym typeface="Math C" pitchFamily="2" charset="2"/>
              </a:rPr>
              <a:t>]</a:t>
            </a:r>
          </a:p>
        </p:txBody>
      </p:sp>
      <p:sp>
        <p:nvSpPr>
          <p:cNvPr id="291869" name="Freeform 29"/>
          <p:cNvSpPr>
            <a:spLocks/>
          </p:cNvSpPr>
          <p:nvPr/>
        </p:nvSpPr>
        <p:spPr bwMode="auto">
          <a:xfrm>
            <a:off x="7038975" y="2046288"/>
            <a:ext cx="1909763" cy="3298825"/>
          </a:xfrm>
          <a:custGeom>
            <a:avLst/>
            <a:gdLst>
              <a:gd name="T0" fmla="*/ 2147483647 w 1203"/>
              <a:gd name="T1" fmla="*/ 0 h 2078"/>
              <a:gd name="T2" fmla="*/ 2147483647 w 1203"/>
              <a:gd name="T3" fmla="*/ 2147483647 h 2078"/>
              <a:gd name="T4" fmla="*/ 2147483647 w 1203"/>
              <a:gd name="T5" fmla="*/ 2147483647 h 2078"/>
              <a:gd name="T6" fmla="*/ 2147483647 w 1203"/>
              <a:gd name="T7" fmla="*/ 2147483647 h 2078"/>
              <a:gd name="T8" fmla="*/ 2147483647 w 1203"/>
              <a:gd name="T9" fmla="*/ 2147483647 h 2078"/>
              <a:gd name="T10" fmla="*/ 2147483647 w 1203"/>
              <a:gd name="T11" fmla="*/ 2147483647 h 2078"/>
              <a:gd name="T12" fmla="*/ 2147483647 w 1203"/>
              <a:gd name="T13" fmla="*/ 2147483647 h 2078"/>
              <a:gd name="T14" fmla="*/ 2147483647 w 1203"/>
              <a:gd name="T15" fmla="*/ 2147483647 h 2078"/>
              <a:gd name="T16" fmla="*/ 2147483647 w 1203"/>
              <a:gd name="T17" fmla="*/ 2147483647 h 2078"/>
              <a:gd name="T18" fmla="*/ 2147483647 w 1203"/>
              <a:gd name="T19" fmla="*/ 2147483647 h 2078"/>
              <a:gd name="T20" fmla="*/ 2147483647 w 1203"/>
              <a:gd name="T21" fmla="*/ 2147483647 h 2078"/>
              <a:gd name="T22" fmla="*/ 2147483647 w 1203"/>
              <a:gd name="T23" fmla="*/ 2147483647 h 2078"/>
              <a:gd name="T24" fmla="*/ 2147483647 w 1203"/>
              <a:gd name="T25" fmla="*/ 2147483647 h 2078"/>
              <a:gd name="T26" fmla="*/ 2147483647 w 1203"/>
              <a:gd name="T27" fmla="*/ 2147483647 h 2078"/>
              <a:gd name="T28" fmla="*/ 2147483647 w 1203"/>
              <a:gd name="T29" fmla="*/ 2147483647 h 2078"/>
              <a:gd name="T30" fmla="*/ 2147483647 w 1203"/>
              <a:gd name="T31" fmla="*/ 2147483647 h 2078"/>
              <a:gd name="T32" fmla="*/ 2147483647 w 1203"/>
              <a:gd name="T33" fmla="*/ 2147483647 h 2078"/>
              <a:gd name="T34" fmla="*/ 2147483647 w 1203"/>
              <a:gd name="T35" fmla="*/ 2147483647 h 2078"/>
              <a:gd name="T36" fmla="*/ 2147483647 w 1203"/>
              <a:gd name="T37" fmla="*/ 2147483647 h 2078"/>
              <a:gd name="T38" fmla="*/ 2147483647 w 1203"/>
              <a:gd name="T39" fmla="*/ 2147483647 h 2078"/>
              <a:gd name="T40" fmla="*/ 2147483647 w 1203"/>
              <a:gd name="T41" fmla="*/ 2147483647 h 2078"/>
              <a:gd name="T42" fmla="*/ 2147483647 w 1203"/>
              <a:gd name="T43" fmla="*/ 2147483647 h 207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03"/>
              <a:gd name="T67" fmla="*/ 0 h 2078"/>
              <a:gd name="T68" fmla="*/ 1203 w 1203"/>
              <a:gd name="T69" fmla="*/ 2078 h 207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03" h="2078">
                <a:moveTo>
                  <a:pt x="64" y="0"/>
                </a:moveTo>
                <a:cubicBezTo>
                  <a:pt x="0" y="257"/>
                  <a:pt x="46" y="531"/>
                  <a:pt x="57" y="796"/>
                </a:cubicBezTo>
                <a:cubicBezTo>
                  <a:pt x="57" y="800"/>
                  <a:pt x="92" y="804"/>
                  <a:pt x="167" y="816"/>
                </a:cubicBezTo>
                <a:cubicBezTo>
                  <a:pt x="247" y="843"/>
                  <a:pt x="325" y="873"/>
                  <a:pt x="407" y="898"/>
                </a:cubicBezTo>
                <a:cubicBezTo>
                  <a:pt x="475" y="919"/>
                  <a:pt x="409" y="903"/>
                  <a:pt x="469" y="933"/>
                </a:cubicBezTo>
                <a:cubicBezTo>
                  <a:pt x="494" y="946"/>
                  <a:pt x="540" y="949"/>
                  <a:pt x="565" y="953"/>
                </a:cubicBezTo>
                <a:cubicBezTo>
                  <a:pt x="611" y="969"/>
                  <a:pt x="656" y="986"/>
                  <a:pt x="702" y="1001"/>
                </a:cubicBezTo>
                <a:cubicBezTo>
                  <a:pt x="757" y="1056"/>
                  <a:pt x="834" y="1079"/>
                  <a:pt x="908" y="1104"/>
                </a:cubicBezTo>
                <a:cubicBezTo>
                  <a:pt x="940" y="1126"/>
                  <a:pt x="958" y="1149"/>
                  <a:pt x="997" y="1159"/>
                </a:cubicBezTo>
                <a:cubicBezTo>
                  <a:pt x="1034" y="1183"/>
                  <a:pt x="1062" y="1188"/>
                  <a:pt x="1100" y="1207"/>
                </a:cubicBezTo>
                <a:cubicBezTo>
                  <a:pt x="1140" y="1249"/>
                  <a:pt x="1128" y="1261"/>
                  <a:pt x="1148" y="1310"/>
                </a:cubicBezTo>
                <a:cubicBezTo>
                  <a:pt x="1161" y="1343"/>
                  <a:pt x="1182" y="1378"/>
                  <a:pt x="1203" y="1406"/>
                </a:cubicBezTo>
                <a:cubicBezTo>
                  <a:pt x="1196" y="1460"/>
                  <a:pt x="1192" y="1475"/>
                  <a:pt x="1161" y="1516"/>
                </a:cubicBezTo>
                <a:cubicBezTo>
                  <a:pt x="1147" y="1561"/>
                  <a:pt x="1159" y="1530"/>
                  <a:pt x="1107" y="1598"/>
                </a:cubicBezTo>
                <a:cubicBezTo>
                  <a:pt x="1084" y="1628"/>
                  <a:pt x="1069" y="1665"/>
                  <a:pt x="1045" y="1694"/>
                </a:cubicBezTo>
                <a:cubicBezTo>
                  <a:pt x="1030" y="1712"/>
                  <a:pt x="1012" y="1740"/>
                  <a:pt x="990" y="1749"/>
                </a:cubicBezTo>
                <a:cubicBezTo>
                  <a:pt x="977" y="1755"/>
                  <a:pt x="949" y="1762"/>
                  <a:pt x="949" y="1762"/>
                </a:cubicBezTo>
                <a:cubicBezTo>
                  <a:pt x="898" y="1796"/>
                  <a:pt x="842" y="1826"/>
                  <a:pt x="784" y="1845"/>
                </a:cubicBezTo>
                <a:cubicBezTo>
                  <a:pt x="781" y="1847"/>
                  <a:pt x="682" y="1927"/>
                  <a:pt x="681" y="1927"/>
                </a:cubicBezTo>
                <a:cubicBezTo>
                  <a:pt x="655" y="1935"/>
                  <a:pt x="626" y="1932"/>
                  <a:pt x="599" y="1934"/>
                </a:cubicBezTo>
                <a:cubicBezTo>
                  <a:pt x="567" y="1945"/>
                  <a:pt x="533" y="1950"/>
                  <a:pt x="503" y="1968"/>
                </a:cubicBezTo>
                <a:cubicBezTo>
                  <a:pt x="412" y="2023"/>
                  <a:pt x="365" y="2078"/>
                  <a:pt x="249" y="2078"/>
                </a:cubicBezTo>
              </a:path>
            </a:pathLst>
          </a:custGeom>
          <a:noFill/>
          <a:ln w="9525">
            <a:solidFill>
              <a:srgbClr val="E60000"/>
            </a:solidFill>
            <a:round/>
            <a:headEnd/>
            <a:tailEnd/>
          </a:ln>
        </p:spPr>
        <p:txBody>
          <a:bodyPr/>
          <a:lstStyle/>
          <a:p>
            <a:endParaRPr lang="en-US"/>
          </a:p>
        </p:txBody>
      </p:sp>
      <p:sp>
        <p:nvSpPr>
          <p:cNvPr id="291870" name="Text Box 30"/>
          <p:cNvSpPr txBox="1">
            <a:spLocks noChangeArrowheads="1"/>
          </p:cNvSpPr>
          <p:nvPr/>
        </p:nvSpPr>
        <p:spPr bwMode="auto">
          <a:xfrm>
            <a:off x="5818188" y="5006975"/>
            <a:ext cx="1166812" cy="366713"/>
          </a:xfrm>
          <a:prstGeom prst="rect">
            <a:avLst/>
          </a:prstGeom>
          <a:noFill/>
          <a:ln w="9525">
            <a:noFill/>
            <a:miter lim="800000"/>
            <a:headEnd/>
            <a:tailEnd/>
          </a:ln>
        </p:spPr>
        <p:txBody>
          <a:bodyPr>
            <a:spAutoFit/>
          </a:bodyPr>
          <a:lstStyle/>
          <a:p>
            <a:pPr>
              <a:spcBef>
                <a:spcPct val="50000"/>
              </a:spcBef>
            </a:pPr>
            <a:r>
              <a:rPr lang="en-US"/>
              <a:t>[x </a:t>
            </a:r>
            <a:r>
              <a:rPr lang="en-US">
                <a:sym typeface="Math C" pitchFamily="2" charset="2"/>
              </a:rPr>
              <a:t></a:t>
            </a:r>
            <a:r>
              <a:rPr lang="en-US">
                <a:sym typeface="Math B" pitchFamily="2" charset="2"/>
              </a:rPr>
              <a:t></a:t>
            </a:r>
            <a:r>
              <a:rPr lang="en-US">
                <a:sym typeface="Math C" pitchFamily="2" charset="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18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18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29186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186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18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291860"/>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291861"/>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29186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186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9186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9186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9187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2918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59" grpId="0"/>
      <p:bldP spid="291860" grpId="0"/>
      <p:bldP spid="291860" grpId="1"/>
      <p:bldP spid="291860" grpId="2"/>
      <p:bldP spid="291861" grpId="0"/>
      <p:bldP spid="291861" grpId="1"/>
      <p:bldP spid="291864" grpId="0"/>
      <p:bldP spid="291864" grpId="1"/>
      <p:bldP spid="291865" grpId="0"/>
      <p:bldP spid="291866" grpId="0"/>
      <p:bldP spid="291869" grpId="0" animBg="1"/>
      <p:bldP spid="291870" grpId="0"/>
      <p:bldP spid="291870" grpId="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9"/>
</p:tagLst>
</file>

<file path=ppt/tags/tag10.xml><?xml version="1.0" encoding="utf-8"?>
<p:tagLst xmlns:a="http://schemas.openxmlformats.org/drawingml/2006/main" xmlns:r="http://schemas.openxmlformats.org/officeDocument/2006/relationships" xmlns:p="http://schemas.openxmlformats.org/presentationml/2006/main">
  <p:tag name="TIMING" val="|2.9"/>
</p:tagLst>
</file>

<file path=ppt/tags/tag11.xml><?xml version="1.0" encoding="utf-8"?>
<p:tagLst xmlns:a="http://schemas.openxmlformats.org/drawingml/2006/main" xmlns:r="http://schemas.openxmlformats.org/officeDocument/2006/relationships" xmlns:p="http://schemas.openxmlformats.org/presentationml/2006/main">
  <p:tag name="TIMING" val="|1.9|4.|6.4|2.9"/>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TIMING" val="|6.4|8.7|1.1|8.7|0.8|0.5|10.7|7.7|5.6|7.|11.4"/>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TIMING" val="|10.7|6.8|1.1|8.4|1.6"/>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TIMING" val="|4.4|3.2|17.5|6.5|15.5|5.8|6.|6.6|3.5|19."/>
</p:tagLst>
</file>

<file path=ppt/tags/tag32.xml><?xml version="1.0" encoding="utf-8"?>
<p:tagLst xmlns:a="http://schemas.openxmlformats.org/drawingml/2006/main" xmlns:r="http://schemas.openxmlformats.org/officeDocument/2006/relationships" xmlns:p="http://schemas.openxmlformats.org/presentationml/2006/main">
  <p:tag name="TIMING" val="|30.9"/>
</p:tagLst>
</file>

<file path=ppt/tags/tag33.xml><?xml version="1.0" encoding="utf-8"?>
<p:tagLst xmlns:a="http://schemas.openxmlformats.org/drawingml/2006/main" xmlns:r="http://schemas.openxmlformats.org/officeDocument/2006/relationships" xmlns:p="http://schemas.openxmlformats.org/presentationml/2006/main">
  <p:tag name="TIMING" val="|3.4|24.8|27.4|8.3"/>
</p:tagLst>
</file>

<file path=ppt/tags/tag34.xml><?xml version="1.0" encoding="utf-8"?>
<p:tagLst xmlns:a="http://schemas.openxmlformats.org/drawingml/2006/main" xmlns:r="http://schemas.openxmlformats.org/officeDocument/2006/relationships" xmlns:p="http://schemas.openxmlformats.org/presentationml/2006/main">
  <p:tag name="TIMING" val="|6.3|5.|2.6|1.9|6.1|9.2|31.8"/>
</p:tagLst>
</file>

<file path=ppt/tags/tag35.xml><?xml version="1.0" encoding="utf-8"?>
<p:tagLst xmlns:a="http://schemas.openxmlformats.org/drawingml/2006/main" xmlns:r="http://schemas.openxmlformats.org/officeDocument/2006/relationships" xmlns:p="http://schemas.openxmlformats.org/presentationml/2006/main">
  <p:tag name="TIMING" val="|6.1|1.4|10.3|6.5"/>
</p:tagLst>
</file>

<file path=ppt/tags/tag36.xml><?xml version="1.0" encoding="utf-8"?>
<p:tagLst xmlns:a="http://schemas.openxmlformats.org/drawingml/2006/main" xmlns:r="http://schemas.openxmlformats.org/officeDocument/2006/relationships" xmlns:p="http://schemas.openxmlformats.org/presentationml/2006/main">
  <p:tag name="TIMING" val="|5.5"/>
</p:tagLst>
</file>

<file path=ppt/tags/tag37.xml><?xml version="1.0" encoding="utf-8"?>
<p:tagLst xmlns:a="http://schemas.openxmlformats.org/drawingml/2006/main" xmlns:r="http://schemas.openxmlformats.org/officeDocument/2006/relationships" xmlns:p="http://schemas.openxmlformats.org/presentationml/2006/main">
  <p:tag name="TIMING" val="|12.9"/>
</p:tagLst>
</file>

<file path=ppt/tags/tag38.xml><?xml version="1.0" encoding="utf-8"?>
<p:tagLst xmlns:a="http://schemas.openxmlformats.org/drawingml/2006/main" xmlns:r="http://schemas.openxmlformats.org/officeDocument/2006/relationships" xmlns:p="http://schemas.openxmlformats.org/presentationml/2006/main">
  <p:tag name="TIMING" val="|2.9|5.8|6.3|4.8|4.3|5.2|8.5"/>
</p:tagLst>
</file>

<file path=ppt/tags/tag39.xml><?xml version="1.0" encoding="utf-8"?>
<p:tagLst xmlns:a="http://schemas.openxmlformats.org/drawingml/2006/main" xmlns:r="http://schemas.openxmlformats.org/officeDocument/2006/relationships" xmlns:p="http://schemas.openxmlformats.org/presentationml/2006/main">
  <p:tag name="TIMING" val="|2.9|5.8|6.3|4.8|4.3|5.2|8.5"/>
</p:tagLst>
</file>

<file path=ppt/tags/tag4.xml><?xml version="1.0" encoding="utf-8"?>
<p:tagLst xmlns:a="http://schemas.openxmlformats.org/drawingml/2006/main" xmlns:r="http://schemas.openxmlformats.org/officeDocument/2006/relationships" xmlns:p="http://schemas.openxmlformats.org/presentationml/2006/main">
  <p:tag name="TIMING" val="|6.2|3.5|16.5|1.3|5.7|2.1|19.3|6.|6.3"/>
</p:tagLst>
</file>

<file path=ppt/tags/tag40.xml><?xml version="1.0" encoding="utf-8"?>
<p:tagLst xmlns:a="http://schemas.openxmlformats.org/drawingml/2006/main" xmlns:r="http://schemas.openxmlformats.org/officeDocument/2006/relationships" xmlns:p="http://schemas.openxmlformats.org/presentationml/2006/main">
  <p:tag name="TIMING" val="|2.9|5.8|6.3|4.8|4.3|5.2|8.5"/>
</p:tagLst>
</file>

<file path=ppt/tags/tag41.xml><?xml version="1.0" encoding="utf-8"?>
<p:tagLst xmlns:a="http://schemas.openxmlformats.org/drawingml/2006/main" xmlns:r="http://schemas.openxmlformats.org/officeDocument/2006/relationships" xmlns:p="http://schemas.openxmlformats.org/presentationml/2006/main">
  <p:tag name="TIMING" val="|3.9|10.7|1.9|2.2|2.2|4.9|2.9|1.|3.6"/>
</p:tagLst>
</file>

<file path=ppt/tags/tag42.xml><?xml version="1.0" encoding="utf-8"?>
<p:tagLst xmlns:a="http://schemas.openxmlformats.org/drawingml/2006/main" xmlns:r="http://schemas.openxmlformats.org/officeDocument/2006/relationships" xmlns:p="http://schemas.openxmlformats.org/presentationml/2006/main">
  <p:tag name="TIMING" val="|0.7"/>
</p:tagLst>
</file>

<file path=ppt/tags/tag43.xml><?xml version="1.0" encoding="utf-8"?>
<p:tagLst xmlns:a="http://schemas.openxmlformats.org/drawingml/2006/main" xmlns:r="http://schemas.openxmlformats.org/officeDocument/2006/relationships" xmlns:p="http://schemas.openxmlformats.org/presentationml/2006/main">
  <p:tag name="TIMING" val="|2.1|12.5"/>
</p:tagLst>
</file>

<file path=ppt/tags/tag44.xml><?xml version="1.0" encoding="utf-8"?>
<p:tagLst xmlns:a="http://schemas.openxmlformats.org/drawingml/2006/main" xmlns:r="http://schemas.openxmlformats.org/officeDocument/2006/relationships" xmlns:p="http://schemas.openxmlformats.org/presentationml/2006/main">
  <p:tag name="TIMING" val="|0.4|4.8|18.5|6.|5.2"/>
</p:tagLst>
</file>

<file path=ppt/tags/tag45.xml><?xml version="1.0" encoding="utf-8"?>
<p:tagLst xmlns:a="http://schemas.openxmlformats.org/drawingml/2006/main" xmlns:r="http://schemas.openxmlformats.org/officeDocument/2006/relationships" xmlns:p="http://schemas.openxmlformats.org/presentationml/2006/main">
  <p:tag name="TIMING" val="|8.5|7.6|3.4|6.5"/>
</p:tagLst>
</file>

<file path=ppt/tags/tag46.xml><?xml version="1.0" encoding="utf-8"?>
<p:tagLst xmlns:a="http://schemas.openxmlformats.org/drawingml/2006/main" xmlns:r="http://schemas.openxmlformats.org/officeDocument/2006/relationships" xmlns:p="http://schemas.openxmlformats.org/presentationml/2006/main">
  <p:tag name="TIMING" val="|1.5|7.7"/>
</p:tagLst>
</file>

<file path=ppt/tags/tag47.xml><?xml version="1.0" encoding="utf-8"?>
<p:tagLst xmlns:a="http://schemas.openxmlformats.org/drawingml/2006/main" xmlns:r="http://schemas.openxmlformats.org/officeDocument/2006/relationships" xmlns:p="http://schemas.openxmlformats.org/presentationml/2006/main">
  <p:tag name="TIMING" val="|7.5"/>
</p:tagLst>
</file>

<file path=ppt/tags/tag48.xml><?xml version="1.0" encoding="utf-8"?>
<p:tagLst xmlns:a="http://schemas.openxmlformats.org/drawingml/2006/main" xmlns:r="http://schemas.openxmlformats.org/officeDocument/2006/relationships" xmlns:p="http://schemas.openxmlformats.org/presentationml/2006/main">
  <p:tag name="TIMING" val="|2.|8.1|6.4"/>
</p:tagLst>
</file>

<file path=ppt/tags/tag49.xml><?xml version="1.0" encoding="utf-8"?>
<p:tagLst xmlns:a="http://schemas.openxmlformats.org/drawingml/2006/main" xmlns:r="http://schemas.openxmlformats.org/officeDocument/2006/relationships" xmlns:p="http://schemas.openxmlformats.org/presentationml/2006/main">
  <p:tag name="TIMING" val="|0.4|20.5"/>
</p:tagLst>
</file>

<file path=ppt/tags/tag5.xml><?xml version="1.0" encoding="utf-8"?>
<p:tagLst xmlns:a="http://schemas.openxmlformats.org/drawingml/2006/main" xmlns:r="http://schemas.openxmlformats.org/officeDocument/2006/relationships" xmlns:p="http://schemas.openxmlformats.org/presentationml/2006/main">
  <p:tag name="TIMING" val="|1.5|11.1|18.1|7.8|2.4|26.2|11.7"/>
</p:tagLst>
</file>

<file path=ppt/tags/tag6.xml><?xml version="1.0" encoding="utf-8"?>
<p:tagLst xmlns:a="http://schemas.openxmlformats.org/drawingml/2006/main" xmlns:r="http://schemas.openxmlformats.org/officeDocument/2006/relationships" xmlns:p="http://schemas.openxmlformats.org/presentationml/2006/main">
  <p:tag name="TIMING" val="|0.3|3.1|6.8"/>
</p:tagLst>
</file>

<file path=ppt/tags/tag7.xml><?xml version="1.0" encoding="utf-8"?>
<p:tagLst xmlns:a="http://schemas.openxmlformats.org/drawingml/2006/main" xmlns:r="http://schemas.openxmlformats.org/officeDocument/2006/relationships" xmlns:p="http://schemas.openxmlformats.org/presentationml/2006/main">
  <p:tag name="TIMING" val="|3.6|10.6|10.2|13.8"/>
</p:tagLst>
</file>

<file path=ppt/tags/tag8.xml><?xml version="1.0" encoding="utf-8"?>
<p:tagLst xmlns:a="http://schemas.openxmlformats.org/drawingml/2006/main" xmlns:r="http://schemas.openxmlformats.org/officeDocument/2006/relationships" xmlns:p="http://schemas.openxmlformats.org/presentationml/2006/main">
  <p:tag name="TIMING" val="|9.2|3.4|3.9|1.8|0.8|4.2|5.1|5.7|4.|4.6"/>
</p:tagLst>
</file>

<file path=ppt/tags/tag9.xml><?xml version="1.0" encoding="utf-8"?>
<p:tagLst xmlns:a="http://schemas.openxmlformats.org/drawingml/2006/main" xmlns:r="http://schemas.openxmlformats.org/officeDocument/2006/relationships" xmlns:p="http://schemas.openxmlformats.org/presentationml/2006/main">
  <p:tag name="TIMING" val="|7.6|1.9|1.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Lucida Sans Unicode"/>
        <a:ea typeface=""/>
        <a:cs typeface=""/>
      </a:majorFont>
      <a:minorFont>
        <a:latin typeface="Lucida Sans Unico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9918</TotalTime>
  <Words>3583</Words>
  <Application>Microsoft Office PowerPoint</Application>
  <PresentationFormat>On-screen Show (4:3)</PresentationFormat>
  <Paragraphs>1484</Paragraphs>
  <Slides>77</Slides>
  <Notes>10</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Default Design</vt:lpstr>
      <vt:lpstr>Counter Example  Guided Refinement CEGAR</vt:lpstr>
      <vt:lpstr>Challenges</vt:lpstr>
      <vt:lpstr>SLAM</vt:lpstr>
      <vt:lpstr>Slide 4</vt:lpstr>
      <vt:lpstr>Recap</vt:lpstr>
      <vt:lpstr>A Lattice of Abstractions</vt:lpstr>
      <vt:lpstr>But how to find the appropriate abstract domain</vt:lpstr>
      <vt:lpstr>Counter Example  Guided Refinement (CEGAR)</vt:lpstr>
      <vt:lpstr>A Simple Example</vt:lpstr>
      <vt:lpstr>A Simple Example</vt:lpstr>
      <vt:lpstr>A Simple Example</vt:lpstr>
      <vt:lpstr>Simple Example (local abstractions) </vt:lpstr>
      <vt:lpstr>Plan</vt:lpstr>
      <vt:lpstr>BLAST</vt:lpstr>
      <vt:lpstr> Abstractions from Proofs: POPL’04 </vt:lpstr>
      <vt:lpstr>Predicate Abstraction: A crash course </vt:lpstr>
      <vt:lpstr>(Predicate) Abstraction: A crash course</vt:lpstr>
      <vt:lpstr>The Predicate Abstraction Domain</vt:lpstr>
      <vt:lpstr>A Simple Example</vt:lpstr>
      <vt:lpstr>SLAM Example</vt:lpstr>
      <vt:lpstr>SLAM Example</vt:lpstr>
      <vt:lpstr>SLAM Example</vt:lpstr>
      <vt:lpstr>SLAM Example</vt:lpstr>
      <vt:lpstr>SLAM Example</vt:lpstr>
      <vt:lpstr>Scalability vs. Verification</vt:lpstr>
      <vt:lpstr>Example</vt:lpstr>
      <vt:lpstr>Example</vt:lpstr>
      <vt:lpstr>By Localizing Precision</vt:lpstr>
      <vt:lpstr>Counterexample Guided Refinement</vt:lpstr>
      <vt:lpstr>Counterexample Guided Refinement</vt:lpstr>
      <vt:lpstr>Counterexample Guided Refinement</vt:lpstr>
      <vt:lpstr>This Talk: Counterexample Analysis</vt:lpstr>
      <vt:lpstr>Plan</vt:lpstr>
      <vt:lpstr>Trace Formulas</vt:lpstr>
      <vt:lpstr>Representing States as Formulas</vt:lpstr>
      <vt:lpstr>Counterexample Analysis</vt:lpstr>
      <vt:lpstr>Counterexample Analysis</vt:lpstr>
      <vt:lpstr>Traces</vt:lpstr>
      <vt:lpstr>Trace Feasibility Formulas</vt:lpstr>
      <vt:lpstr>Counterexample Analysis</vt:lpstr>
      <vt:lpstr>Counterexample Analysis</vt:lpstr>
      <vt:lpstr>Proof of Unsatisfiability</vt:lpstr>
      <vt:lpstr>The Present State…</vt:lpstr>
      <vt:lpstr>What Predicate is needed ? </vt:lpstr>
      <vt:lpstr>What Predicate is needed ? </vt:lpstr>
      <vt:lpstr>What Predicate is needed ? </vt:lpstr>
      <vt:lpstr>What Predicate is needed ? </vt:lpstr>
      <vt:lpstr>Craig’s Interpolation Theorem [Craig ’57]</vt:lpstr>
      <vt:lpstr>Craig’s Interpolation Theorem (take 2)</vt:lpstr>
      <vt:lpstr>Examples of Craig’s Interpolation </vt:lpstr>
      <vt:lpstr>Craig’s Interpolation Theorem [Craig ’57]</vt:lpstr>
      <vt:lpstr>Interpolant = Predicate !</vt:lpstr>
      <vt:lpstr>Interpolant = Predicate !</vt:lpstr>
      <vt:lpstr>Interpolant = Predicate !</vt:lpstr>
      <vt:lpstr>Building Predicate Maps</vt:lpstr>
      <vt:lpstr>Building Predicate Maps</vt:lpstr>
      <vt:lpstr>Building Predicate Maps</vt:lpstr>
      <vt:lpstr>Building Predicate Maps</vt:lpstr>
      <vt:lpstr>Plan</vt:lpstr>
      <vt:lpstr>Traces with Procedure Calls</vt:lpstr>
      <vt:lpstr>Interprocedural Analysis</vt:lpstr>
      <vt:lpstr>Problems with Cutting</vt:lpstr>
      <vt:lpstr>Interprocedural Cuts</vt:lpstr>
      <vt:lpstr>Interprocedural Cuts</vt:lpstr>
      <vt:lpstr>Common Variables</vt:lpstr>
      <vt:lpstr>Plan</vt:lpstr>
      <vt:lpstr>Implementation</vt:lpstr>
      <vt:lpstr>Results</vt:lpstr>
      <vt:lpstr>Localizing works…</vt:lpstr>
      <vt:lpstr>Conclusion</vt:lpstr>
      <vt:lpstr>Limitations of CEGAR</vt:lpstr>
      <vt:lpstr>Unnecessary Refinements</vt:lpstr>
      <vt:lpstr>Unsuccessful Refinement Set</vt:lpstr>
      <vt:lpstr>Long Traces</vt:lpstr>
      <vt:lpstr>Long Traces</vt:lpstr>
      <vt:lpstr>Long Traces</vt:lpstr>
      <vt:lpstr>Path Slice (PLDI’05)</vt:lpstr>
    </vt:vector>
  </TitlesOfParts>
  <Company>UC Berkeley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dc:title>
  <dc:creator>Ranjit Jhala</dc:creator>
  <cp:lastModifiedBy>msagiv</cp:lastModifiedBy>
  <cp:revision>378</cp:revision>
  <dcterms:created xsi:type="dcterms:W3CDTF">2003-05-08T21:48:52Z</dcterms:created>
  <dcterms:modified xsi:type="dcterms:W3CDTF">2015-05-24T18:13:45Z</dcterms:modified>
</cp:coreProperties>
</file>