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trictFirstAndLastChars="0" saveSubset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309" r:id="rId2"/>
    <p:sldId id="470" r:id="rId3"/>
    <p:sldId id="512" r:id="rId4"/>
    <p:sldId id="458" r:id="rId5"/>
    <p:sldId id="459" r:id="rId6"/>
    <p:sldId id="460" r:id="rId7"/>
    <p:sldId id="497" r:id="rId8"/>
    <p:sldId id="511" r:id="rId9"/>
    <p:sldId id="509" r:id="rId10"/>
    <p:sldId id="510" r:id="rId11"/>
    <p:sldId id="496" r:id="rId12"/>
    <p:sldId id="463" r:id="rId13"/>
    <p:sldId id="480" r:id="rId14"/>
    <p:sldId id="481" r:id="rId15"/>
    <p:sldId id="482" r:id="rId16"/>
    <p:sldId id="483" r:id="rId17"/>
    <p:sldId id="484" r:id="rId18"/>
    <p:sldId id="490" r:id="rId19"/>
    <p:sldId id="492" r:id="rId20"/>
    <p:sldId id="485" r:id="rId21"/>
    <p:sldId id="491" r:id="rId22"/>
    <p:sldId id="501" r:id="rId23"/>
    <p:sldId id="502" r:id="rId24"/>
    <p:sldId id="503" r:id="rId25"/>
    <p:sldId id="504" r:id="rId26"/>
    <p:sldId id="505" r:id="rId27"/>
    <p:sldId id="489" r:id="rId28"/>
  </p:sldIdLst>
  <p:sldSz cx="9144000" cy="6858000" type="screen4x3"/>
  <p:notesSz cx="6769100" cy="9906000"/>
  <p:custShowLst>
    <p:custShow name="Custom Show 1" id="0">
      <p:sldLst>
        <p:sld r:id="rId2"/>
      </p:sldLst>
    </p:custShow>
    <p:custShow name="Custom Show 2" id="1">
      <p:sldLst>
        <p:sld r:id="rId2"/>
      </p:sldLst>
    </p:custShow>
  </p:custShowLst>
  <p:defaultTextStyle>
    <a:defPPr>
      <a:defRPr lang="he-IL"/>
    </a:defPPr>
    <a:lvl1pPr algn="ctr" rtl="0" eaLnBrk="0" fontAlgn="base" hangingPunct="0">
      <a:spcBef>
        <a:spcPct val="50000"/>
      </a:spcBef>
      <a:spcAft>
        <a:spcPct val="0"/>
      </a:spcAft>
      <a:buClr>
        <a:schemeClr val="accent2"/>
      </a:buClr>
      <a:buSzPct val="75000"/>
      <a:buFont typeface="Monotype Sorts" pitchFamily="2" charset="2"/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ctr" rtl="0" eaLnBrk="0" fontAlgn="base" hangingPunct="0">
      <a:spcBef>
        <a:spcPct val="50000"/>
      </a:spcBef>
      <a:spcAft>
        <a:spcPct val="0"/>
      </a:spcAft>
      <a:buClr>
        <a:schemeClr val="accent2"/>
      </a:buClr>
      <a:buSzPct val="75000"/>
      <a:buFont typeface="Monotype Sorts" pitchFamily="2" charset="2"/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ctr" rtl="0" eaLnBrk="0" fontAlgn="base" hangingPunct="0">
      <a:spcBef>
        <a:spcPct val="50000"/>
      </a:spcBef>
      <a:spcAft>
        <a:spcPct val="0"/>
      </a:spcAft>
      <a:buClr>
        <a:schemeClr val="accent2"/>
      </a:buClr>
      <a:buSzPct val="75000"/>
      <a:buFont typeface="Monotype Sorts" pitchFamily="2" charset="2"/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ctr" rtl="0" eaLnBrk="0" fontAlgn="base" hangingPunct="0">
      <a:spcBef>
        <a:spcPct val="50000"/>
      </a:spcBef>
      <a:spcAft>
        <a:spcPct val="0"/>
      </a:spcAft>
      <a:buClr>
        <a:schemeClr val="accent2"/>
      </a:buClr>
      <a:buSzPct val="75000"/>
      <a:buFont typeface="Monotype Sorts" pitchFamily="2" charset="2"/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ctr" rtl="0" eaLnBrk="0" fontAlgn="base" hangingPunct="0">
      <a:spcBef>
        <a:spcPct val="50000"/>
      </a:spcBef>
      <a:spcAft>
        <a:spcPct val="0"/>
      </a:spcAft>
      <a:buClr>
        <a:schemeClr val="accent2"/>
      </a:buClr>
      <a:buSzPct val="75000"/>
      <a:buFont typeface="Monotype Sorts" pitchFamily="2" charset="2"/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</p:showPr>
  <p:clrMru>
    <a:srgbClr val="99FFCC"/>
    <a:srgbClr val="66FF66"/>
    <a:srgbClr val="66FFFF"/>
    <a:srgbClr val="99FF99"/>
    <a:srgbClr val="0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aximized" horzBarState="maximized">
    <p:restoredLeft sz="84049" autoAdjust="0"/>
    <p:restoredTop sz="94660"/>
  </p:normalViewPr>
  <p:slideViewPr>
    <p:cSldViewPr snapToGrid="0" snapToObjects="1">
      <p:cViewPr varScale="1">
        <p:scale>
          <a:sx n="113" d="100"/>
          <a:sy n="113" d="100"/>
        </p:scale>
        <p:origin x="-23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52" d="100"/>
          <a:sy n="52" d="100"/>
        </p:scale>
        <p:origin x="-1902" y="-96"/>
      </p:cViewPr>
      <p:guideLst>
        <p:guide orient="horz" pos="3120"/>
        <p:guide pos="2132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33700" cy="4953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294" tIns="45647" rIns="91294" bIns="45647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buClrTx/>
              <a:buSzTx/>
              <a:buFontTx/>
              <a:buNone/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35400" y="0"/>
            <a:ext cx="2933700" cy="4953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294" tIns="45647" rIns="91294" bIns="45647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SzTx/>
              <a:buFontTx/>
              <a:buNone/>
              <a:defRPr sz="1200"/>
            </a:lvl1pPr>
          </a:lstStyle>
          <a:p>
            <a:pPr>
              <a:defRPr/>
            </a:pPr>
            <a:fld id="{97109FCD-915D-4714-92AF-6CF229E3852C}" type="datetime1">
              <a:rPr lang="en-US"/>
              <a:pPr>
                <a:defRPr/>
              </a:pPr>
              <a:t>5/12/2015</a:t>
            </a:fld>
            <a:endParaRPr lang="en-US"/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10700"/>
            <a:ext cx="2933700" cy="4953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294" tIns="45647" rIns="91294" bIns="45647" numCol="1" anchor="b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buClrTx/>
              <a:buSzTx/>
              <a:buFontTx/>
              <a:buNone/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35400" y="9410700"/>
            <a:ext cx="2933700" cy="4953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294" tIns="45647" rIns="91294" bIns="45647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SzTx/>
              <a:buFontTx/>
              <a:buNone/>
              <a:defRPr sz="1200">
                <a:cs typeface="Times New Roman" pitchFamily="18" charset="0"/>
              </a:defRPr>
            </a:lvl1pPr>
          </a:lstStyle>
          <a:p>
            <a:pPr>
              <a:defRPr/>
            </a:pPr>
            <a:fld id="{A6DEEA2F-AAD3-4D34-8CE9-055BE01039D1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algn="l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03288" y="4705350"/>
            <a:ext cx="4962525" cy="4457700"/>
          </a:xfrm>
          <a:prstGeom prst="rect">
            <a:avLst/>
          </a:prstGeom>
          <a:noFill/>
          <a:ln w="12700">
            <a:miter lim="800000"/>
            <a:headEnd/>
            <a:tailEnd/>
          </a:ln>
        </p:spPr>
        <p:txBody>
          <a:bodyPr lIns="90343" tIns="44379" rIns="90343" bIns="44379"/>
          <a:lstStyle/>
          <a:p>
            <a:pPr algn="r">
              <a:spcBef>
                <a:spcPct val="0"/>
              </a:spcBef>
            </a:pPr>
            <a:endParaRPr lang="en-US" sz="2400" smtClean="0">
              <a:cs typeface="Arial" charset="0"/>
            </a:endParaRPr>
          </a:p>
        </p:txBody>
      </p:sp>
      <p:sp>
        <p:nvSpPr>
          <p:cNvPr id="35843" name="Rectangle 3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908050" y="742950"/>
            <a:ext cx="4953000" cy="37147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08050" y="742950"/>
            <a:ext cx="4953000" cy="371475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6275" y="4705350"/>
            <a:ext cx="5416550" cy="44577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294" tIns="45647" rIns="91294" bIns="45647"/>
          <a:lstStyle/>
          <a:p>
            <a:endParaRPr lang="en-US" smtClean="0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ctrTitle" sz="quarter"/>
          </p:nvPr>
        </p:nvSpPr>
        <p:spPr>
          <a:xfrm>
            <a:off x="3810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Monotype Sort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quarter" idx="10"/>
          </p:nvPr>
        </p:nvSpPr>
        <p:spPr bwMode="auto">
          <a:xfrm>
            <a:off x="3810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l" rtl="1">
              <a:spcBef>
                <a:spcPct val="0"/>
              </a:spcBef>
              <a:buClrTx/>
              <a:buSzTx/>
              <a:buFontTx/>
              <a:buNone/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rtl="1">
              <a:spcBef>
                <a:spcPct val="0"/>
              </a:spcBef>
              <a:buClrTx/>
              <a:buSzTx/>
              <a:buFontTx/>
              <a:buNone/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8580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 rtl="1">
              <a:spcBef>
                <a:spcPct val="0"/>
              </a:spcBef>
              <a:buClrTx/>
              <a:buSzTx/>
              <a:buFontTx/>
              <a:buNone/>
              <a:defRPr sz="1400">
                <a:cs typeface="Times New Roman" pitchFamily="18" charset="0"/>
              </a:defRPr>
            </a:lvl1pPr>
          </a:lstStyle>
          <a:p>
            <a:pPr>
              <a:defRPr/>
            </a:pPr>
            <a:fld id="{CE2F22B9-93BD-4519-978C-4A3311F51EAD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62700" y="266700"/>
            <a:ext cx="1992313" cy="6319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266700"/>
            <a:ext cx="5829300" cy="6319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66700"/>
            <a:ext cx="7772400" cy="11049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27063" y="1676400"/>
            <a:ext cx="3787775" cy="49101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567238" y="1676400"/>
            <a:ext cx="3787775" cy="23780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67238" y="4206875"/>
            <a:ext cx="3787775" cy="23796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66700"/>
            <a:ext cx="7772400" cy="11049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627063" y="1676400"/>
            <a:ext cx="7727950" cy="4910138"/>
          </a:xfrm>
        </p:spPr>
        <p:txBody>
          <a:bodyPr/>
          <a:lstStyle/>
          <a:p>
            <a:pPr lvl="0"/>
            <a:endParaRPr lang="en-US" noProof="0" smtClean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7063" y="1676400"/>
            <a:ext cx="3787775" cy="4910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67238" y="1676400"/>
            <a:ext cx="3787775" cy="4910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266700"/>
            <a:ext cx="7772400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27063" y="1676400"/>
            <a:ext cx="7727950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9" r:id="rId1"/>
    <p:sldLayoutId id="2147484027" r:id="rId2"/>
    <p:sldLayoutId id="2147484028" r:id="rId3"/>
    <p:sldLayoutId id="2147484029" r:id="rId4"/>
    <p:sldLayoutId id="2147484030" r:id="rId5"/>
    <p:sldLayoutId id="2147484031" r:id="rId6"/>
    <p:sldLayoutId id="2147484032" r:id="rId7"/>
    <p:sldLayoutId id="2147484033" r:id="rId8"/>
    <p:sldLayoutId id="2147484034" r:id="rId9"/>
    <p:sldLayoutId id="2147484035" r:id="rId10"/>
    <p:sldLayoutId id="2147484036" r:id="rId11"/>
    <p:sldLayoutId id="2147484037" r:id="rId12"/>
    <p:sldLayoutId id="2147484038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Monotype Sorts" pitchFamily="2" charset="2"/>
        <a:buChar char="u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»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5000"/>
        <a:buFont typeface="Monotype Sorts" pitchFamily="2" charset="2"/>
        <a:buChar char="u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7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8A25412-0CA4-4087-A1FE-70B4CBE2CBB5}" type="slidenum">
              <a:rPr lang="he-IL" smtClean="0"/>
              <a:pPr/>
              <a:t>1</a:t>
            </a:fld>
            <a:endParaRPr lang="en-US" smtClean="0"/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96988" y="190500"/>
            <a:ext cx="5886450" cy="1157288"/>
          </a:xfrm>
          <a:noFill/>
        </p:spPr>
        <p:txBody>
          <a:bodyPr lIns="90488" tIns="44450" rIns="90488" bIns="44450" anchor="ctr"/>
          <a:lstStyle/>
          <a:p>
            <a:pPr algn="ctr"/>
            <a:r>
              <a:rPr lang="en-US" sz="4000" smtClean="0"/>
              <a:t>Iterative Program Analysis</a:t>
            </a:r>
            <a:br>
              <a:rPr lang="en-US" sz="4000" smtClean="0"/>
            </a:br>
            <a:r>
              <a:rPr lang="en-US" sz="4000" smtClean="0"/>
              <a:t>Abstract Interpretation</a:t>
            </a:r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3825" y="1930400"/>
            <a:ext cx="8763000" cy="5143500"/>
          </a:xfrm>
          <a:noFill/>
        </p:spPr>
        <p:txBody>
          <a:bodyPr lIns="90488" tIns="44450" rIns="90488" bIns="44450"/>
          <a:lstStyle/>
          <a:p>
            <a:pPr marL="336550" indent="-336550" defTabSz="895350"/>
            <a:r>
              <a:rPr lang="en-US" sz="2400" dirty="0" err="1" smtClean="0">
                <a:latin typeface="Courier New" pitchFamily="49" charset="0"/>
              </a:rPr>
              <a:t>Mooly</a:t>
            </a:r>
            <a:r>
              <a:rPr lang="en-US" sz="2400" dirty="0" smtClean="0">
                <a:latin typeface="Courier New" pitchFamily="49" charset="0"/>
              </a:rPr>
              <a:t> </a:t>
            </a:r>
            <a:r>
              <a:rPr lang="en-US" sz="2400" dirty="0" err="1" smtClean="0">
                <a:latin typeface="Courier New" pitchFamily="49" charset="0"/>
              </a:rPr>
              <a:t>Sagiv</a:t>
            </a:r>
            <a:endParaRPr lang="en-US" sz="2400" dirty="0" smtClean="0">
              <a:latin typeface="Courier New" pitchFamily="49" charset="0"/>
            </a:endParaRPr>
          </a:p>
          <a:p>
            <a:pPr marL="336550" indent="-336550" defTabSz="895350"/>
            <a:endParaRPr lang="en-US" sz="2400" dirty="0" smtClean="0">
              <a:latin typeface="Courier New" pitchFamily="49" charset="0"/>
            </a:endParaRPr>
          </a:p>
          <a:p>
            <a:pPr marL="336550" indent="-336550" defTabSz="895350"/>
            <a:r>
              <a:rPr lang="en-US" sz="2400" dirty="0" smtClean="0">
                <a:latin typeface="Courier New" pitchFamily="49" charset="0"/>
              </a:rPr>
              <a:t>Textbook: </a:t>
            </a:r>
            <a:r>
              <a:rPr lang="en-US" dirty="0" smtClean="0"/>
              <a:t>Principles of Program Analysis</a:t>
            </a:r>
          </a:p>
          <a:p>
            <a:pPr marL="336550" indent="-336550" defTabSz="895350"/>
            <a:r>
              <a:rPr lang="en-US" sz="2400" dirty="0" smtClean="0">
                <a:latin typeface="Courier New" pitchFamily="49" charset="0"/>
              </a:rPr>
              <a:t>Chapter 4</a:t>
            </a:r>
          </a:p>
          <a:p>
            <a:pPr marL="336550" indent="-336550" defTabSz="895350"/>
            <a:r>
              <a:rPr lang="en-US" dirty="0" smtClean="0"/>
              <a:t>POPL 79, 92 </a:t>
            </a:r>
            <a:r>
              <a:rPr lang="en-US" dirty="0" err="1" smtClean="0"/>
              <a:t>Cousot</a:t>
            </a:r>
            <a:r>
              <a:rPr lang="en-US" dirty="0" smtClean="0"/>
              <a:t> &amp; </a:t>
            </a:r>
            <a:r>
              <a:rPr lang="en-US" dirty="0" err="1" smtClean="0"/>
              <a:t>Cousot</a:t>
            </a:r>
            <a:endParaRPr lang="en-US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Collecting (Concrete)Interpretation of Flowchart Programs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A set of (usually infinite) states </a:t>
            </a:r>
            <a:r>
              <a:rPr lang="en-US" sz="2400" dirty="0" smtClean="0">
                <a:sym typeface="Symbol"/>
              </a:rPr>
              <a:t></a:t>
            </a:r>
          </a:p>
          <a:p>
            <a:r>
              <a:rPr lang="en-US" sz="2400" dirty="0" smtClean="0">
                <a:sym typeface="Symbol"/>
              </a:rPr>
              <a:t>A lattice &lt;P(), , , , , &gt;</a:t>
            </a:r>
          </a:p>
          <a:p>
            <a:r>
              <a:rPr lang="en-US" sz="2400" dirty="0" smtClean="0">
                <a:sym typeface="Symbol"/>
              </a:rPr>
              <a:t>A set of </a:t>
            </a:r>
            <a:r>
              <a:rPr lang="en-US" sz="2400" dirty="0" smtClean="0">
                <a:solidFill>
                  <a:srgbClr val="FF0000"/>
                </a:solidFill>
                <a:sym typeface="Symbol"/>
              </a:rPr>
              <a:t>initial states </a:t>
            </a:r>
            <a:r>
              <a:rPr lang="en-US" sz="2400" dirty="0" smtClean="0">
                <a:sym typeface="Symbol"/>
              </a:rPr>
              <a:t>at s: </a:t>
            </a:r>
            <a:r>
              <a:rPr lang="en-US" sz="2400" baseline="-25000" dirty="0" smtClean="0">
                <a:sym typeface="Symbol"/>
              </a:rPr>
              <a:t>s</a:t>
            </a:r>
            <a:r>
              <a:rPr lang="en-US" sz="2400" dirty="0" smtClean="0">
                <a:sym typeface="Symbol"/>
              </a:rPr>
              <a:t> </a:t>
            </a:r>
          </a:p>
          <a:p>
            <a:r>
              <a:rPr lang="en-US" sz="2400" dirty="0" smtClean="0">
                <a:sym typeface="Symbol"/>
              </a:rPr>
              <a:t>The semantics of operations on arcs</a:t>
            </a:r>
          </a:p>
          <a:p>
            <a:pPr lvl="1"/>
            <a:r>
              <a:rPr lang="en-US" sz="2000" dirty="0" smtClean="0">
                <a:sym typeface="Math B"/>
              </a:rPr>
              <a:t>assume e = {&lt;</a:t>
            </a:r>
            <a:r>
              <a:rPr lang="en-US" sz="2000" dirty="0" smtClean="0">
                <a:sym typeface="Symbol"/>
              </a:rPr>
              <a:t>,</a:t>
            </a:r>
            <a:r>
              <a:rPr lang="en-US" sz="2000" dirty="0" smtClean="0">
                <a:sym typeface="Symbol"/>
              </a:rPr>
              <a:t> </a:t>
            </a:r>
            <a:r>
              <a:rPr lang="en-US" sz="2000" dirty="0" smtClean="0">
                <a:sym typeface="Symbol"/>
              </a:rPr>
              <a:t>&gt; |  </a:t>
            </a:r>
            <a:r>
              <a:rPr lang="en-US" sz="2000" dirty="0" smtClean="0">
                <a:sym typeface="Math B"/>
              </a:rPr>
              <a:t> e }</a:t>
            </a:r>
          </a:p>
          <a:p>
            <a:pPr lvl="1"/>
            <a:r>
              <a:rPr lang="en-US" sz="2000" dirty="0" smtClean="0">
                <a:sym typeface="Math B"/>
              </a:rPr>
              <a:t>x := e = </a:t>
            </a:r>
            <a:r>
              <a:rPr lang="en-US" sz="2000" dirty="0" smtClean="0">
                <a:sym typeface="Math B"/>
              </a:rPr>
              <a:t>{&lt;</a:t>
            </a:r>
            <a:r>
              <a:rPr lang="en-US" sz="2000" dirty="0" smtClean="0">
                <a:sym typeface="Symbol"/>
              </a:rPr>
              <a:t>, </a:t>
            </a:r>
            <a:r>
              <a:rPr lang="en-US" sz="2000" dirty="0" smtClean="0">
                <a:sym typeface="Symbol"/>
              </a:rPr>
              <a:t>’&gt; </a:t>
            </a:r>
            <a:r>
              <a:rPr lang="en-US" sz="2000" dirty="0" smtClean="0">
                <a:sym typeface="Symbol"/>
              </a:rPr>
              <a:t>| </a:t>
            </a:r>
            <a:r>
              <a:rPr lang="en-US" sz="2000" dirty="0" smtClean="0">
                <a:sym typeface="Symbol"/>
              </a:rPr>
              <a:t>’ = [x </a:t>
            </a:r>
            <a:r>
              <a:rPr lang="en-US" sz="2000" dirty="0" smtClean="0">
                <a:sym typeface="Math C"/>
              </a:rPr>
              <a:t></a:t>
            </a:r>
            <a:r>
              <a:rPr lang="en-US" sz="2000" dirty="0" smtClean="0">
                <a:sym typeface="Math B"/>
              </a:rPr>
              <a:t> </a:t>
            </a:r>
            <a:r>
              <a:rPr lang="en-US" sz="2000" dirty="0" smtClean="0">
                <a:sym typeface="Math B"/>
              </a:rPr>
              <a:t>e</a:t>
            </a:r>
            <a:r>
              <a:rPr lang="en-US" sz="2000" dirty="0" smtClean="0">
                <a:sym typeface="Math B"/>
              </a:rPr>
              <a:t> </a:t>
            </a:r>
            <a:r>
              <a:rPr lang="en-US" sz="2000" dirty="0" smtClean="0">
                <a:sym typeface="Math B"/>
              </a:rPr>
              <a:t>(</a:t>
            </a:r>
            <a:r>
              <a:rPr lang="en-US" sz="2000" dirty="0" smtClean="0">
                <a:sym typeface="Symbol"/>
              </a:rPr>
              <a:t>)</a:t>
            </a:r>
            <a:r>
              <a:rPr lang="en-US" sz="2000" dirty="0" smtClean="0">
                <a:sym typeface="Math B"/>
              </a:rPr>
              <a:t>}</a:t>
            </a:r>
          </a:p>
          <a:p>
            <a:r>
              <a:rPr lang="en-US" sz="2400" dirty="0" smtClean="0">
                <a:sym typeface="Math B"/>
              </a:rPr>
              <a:t>The </a:t>
            </a:r>
            <a:r>
              <a:rPr lang="en-US" sz="2400" dirty="0" smtClean="0">
                <a:solidFill>
                  <a:srgbClr val="FF0000"/>
                </a:solidFill>
                <a:sym typeface="Math B"/>
              </a:rPr>
              <a:t>collecting interpretation </a:t>
            </a:r>
            <a:r>
              <a:rPr lang="en-US" sz="2400" dirty="0" smtClean="0">
                <a:sym typeface="Math B"/>
              </a:rPr>
              <a:t>is the least fixed point of the following system:</a:t>
            </a:r>
          </a:p>
          <a:p>
            <a:pPr lvl="1"/>
            <a:r>
              <a:rPr lang="en-US" sz="2000" dirty="0" smtClean="0">
                <a:sym typeface="Math B"/>
              </a:rPr>
              <a:t>CS[s]=</a:t>
            </a:r>
            <a:r>
              <a:rPr lang="en-US" sz="2000" dirty="0" smtClean="0">
                <a:sym typeface="Symbol"/>
              </a:rPr>
              <a:t> </a:t>
            </a:r>
            <a:r>
              <a:rPr lang="en-US" sz="2000" baseline="-25000" dirty="0" smtClean="0">
                <a:sym typeface="Symbol"/>
              </a:rPr>
              <a:t>s</a:t>
            </a:r>
          </a:p>
          <a:p>
            <a:pPr lvl="1"/>
            <a:r>
              <a:rPr lang="en-US" sz="2000" dirty="0" smtClean="0">
                <a:sym typeface="Symbol"/>
              </a:rPr>
              <a:t>CS[n] =  {</a:t>
            </a:r>
            <a:r>
              <a:rPr lang="en-US" sz="2000" dirty="0" smtClean="0">
                <a:sym typeface="Symbol"/>
              </a:rPr>
              <a:t></a:t>
            </a:r>
            <a:r>
              <a:rPr lang="en-US" sz="2000" dirty="0" smtClean="0">
                <a:sym typeface="Symbol"/>
              </a:rPr>
              <a:t>’ | &lt;m, n&gt;  E, CS[m},  </a:t>
            </a:r>
            <a:r>
              <a:rPr lang="en-US" sz="2000" dirty="0" smtClean="0">
                <a:sym typeface="Math B"/>
              </a:rPr>
              <a:t>&lt;</a:t>
            </a:r>
            <a:r>
              <a:rPr lang="en-US" sz="2000" dirty="0" smtClean="0">
                <a:sym typeface="Symbol"/>
              </a:rPr>
              <a:t>, </a:t>
            </a:r>
            <a:r>
              <a:rPr lang="en-US" sz="2000" dirty="0" smtClean="0">
                <a:sym typeface="Symbol"/>
              </a:rPr>
              <a:t>’&gt;  </a:t>
            </a:r>
            <a:r>
              <a:rPr lang="en-US" sz="2000" dirty="0" smtClean="0">
                <a:sym typeface="Math B"/>
              </a:rPr>
              <a:t>&lt;m, n&gt;</a:t>
            </a:r>
            <a:r>
              <a:rPr lang="en-US" sz="2000" dirty="0" smtClean="0">
                <a:sym typeface="Math B"/>
              </a:rPr>
              <a:t> </a:t>
            </a:r>
            <a:r>
              <a:rPr lang="en-US" sz="2000" dirty="0" smtClean="0">
                <a:sym typeface="Math B"/>
              </a:rPr>
              <a:t>}</a:t>
            </a:r>
            <a:br>
              <a:rPr lang="en-US" sz="2000" dirty="0" smtClean="0">
                <a:sym typeface="Math B"/>
              </a:rPr>
            </a:br>
            <a:r>
              <a:rPr lang="en-US" sz="2000" dirty="0" smtClean="0">
                <a:sym typeface="Math B"/>
              </a:rPr>
              <a:t>for n </a:t>
            </a:r>
            <a:r>
              <a:rPr lang="en-US" sz="2000" dirty="0" smtClean="0">
                <a:sym typeface="Symbol"/>
              </a:rPr>
              <a:t>s</a:t>
            </a:r>
            <a:endParaRPr lang="en-US" sz="2000" dirty="0" smtClean="0">
              <a:sym typeface="Math B"/>
            </a:endParaRPr>
          </a:p>
          <a:p>
            <a:pPr lvl="1"/>
            <a:endParaRPr lang="en-US" sz="2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Constant Propagation</a:t>
            </a: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>
                <a:sym typeface="Symbol" pitchFamily="18" charset="2"/>
              </a:rPr>
              <a:t>A </a:t>
            </a:r>
            <a:r>
              <a:rPr lang="en-US" sz="2000" dirty="0" smtClean="0">
                <a:sym typeface="Symbol" pitchFamily="18" charset="2"/>
              </a:rPr>
              <a:t>lattice &lt; [</a:t>
            </a:r>
            <a:r>
              <a:rPr lang="en-US" sz="2000" dirty="0" err="1" smtClean="0">
                <a:sym typeface="Symbol" pitchFamily="18" charset="2"/>
              </a:rPr>
              <a:t>Var</a:t>
            </a:r>
            <a:r>
              <a:rPr lang="en-US" sz="2000" dirty="0" smtClean="0">
                <a:sym typeface="Symbol" pitchFamily="18" charset="2"/>
              </a:rPr>
              <a:t>  Z{</a:t>
            </a:r>
            <a:r>
              <a:rPr lang="en-US" sz="2000" dirty="0" smtClean="0">
                <a:sym typeface="Math B" pitchFamily="2" charset="2"/>
              </a:rPr>
              <a:t>, </a:t>
            </a:r>
            <a:r>
              <a:rPr lang="en-US" sz="2000" dirty="0" smtClean="0">
                <a:sym typeface="Math B" pitchFamily="2" charset="2"/>
              </a:rPr>
              <a:t>}],</a:t>
            </a:r>
            <a:r>
              <a:rPr lang="en-US" sz="2000" dirty="0" smtClean="0">
                <a:sym typeface="Math B" pitchFamily="2" charset="2"/>
              </a:rPr>
              <a:t> , , , , </a:t>
            </a:r>
            <a:r>
              <a:rPr lang="en-US" sz="2000" dirty="0" smtClean="0">
                <a:sym typeface="Math B" pitchFamily="2" charset="2"/>
              </a:rPr>
              <a:t>&gt; </a:t>
            </a:r>
            <a:r>
              <a:rPr lang="en-US" sz="2000" dirty="0" smtClean="0">
                <a:sym typeface="Symbol" pitchFamily="18" charset="2"/>
              </a:rPr>
              <a:t> </a:t>
            </a:r>
            <a:endParaRPr lang="en-US" sz="2000" dirty="0" smtClean="0">
              <a:sym typeface="Symbol" pitchFamily="18" charset="2"/>
            </a:endParaRPr>
          </a:p>
          <a:p>
            <a:r>
              <a:rPr lang="en-US" sz="2000" dirty="0" smtClean="0">
                <a:sym typeface="Symbol" pitchFamily="18" charset="2"/>
              </a:rPr>
              <a:t></a:t>
            </a:r>
            <a:r>
              <a:rPr lang="en-US" sz="2000" dirty="0" smtClean="0">
                <a:sym typeface="Symbol" pitchFamily="18" charset="2"/>
              </a:rPr>
              <a:t>: [</a:t>
            </a:r>
            <a:r>
              <a:rPr lang="en-US" sz="2000" dirty="0" err="1" smtClean="0">
                <a:sym typeface="Symbol" pitchFamily="18" charset="2"/>
              </a:rPr>
              <a:t>Var</a:t>
            </a:r>
            <a:r>
              <a:rPr lang="en-US" sz="2000" dirty="0" smtClean="0">
                <a:sym typeface="Symbol" pitchFamily="18" charset="2"/>
              </a:rPr>
              <a:t>  Z]  [</a:t>
            </a:r>
            <a:r>
              <a:rPr lang="en-US" sz="2000" dirty="0" err="1" smtClean="0">
                <a:sym typeface="Symbol" pitchFamily="18" charset="2"/>
              </a:rPr>
              <a:t>Var</a:t>
            </a:r>
            <a:r>
              <a:rPr lang="en-US" sz="2000" dirty="0" smtClean="0">
                <a:sym typeface="Symbol" pitchFamily="18" charset="2"/>
              </a:rPr>
              <a:t>  Z{</a:t>
            </a:r>
            <a:r>
              <a:rPr lang="en-US" sz="2000" dirty="0" smtClean="0">
                <a:sym typeface="Math B" pitchFamily="2" charset="2"/>
              </a:rPr>
              <a:t>, }]</a:t>
            </a:r>
            <a:r>
              <a:rPr lang="en-US" sz="2000" dirty="0" smtClean="0">
                <a:sym typeface="Symbol" pitchFamily="18" charset="2"/>
              </a:rPr>
              <a:t> </a:t>
            </a:r>
          </a:p>
          <a:p>
            <a:pPr lvl="1"/>
            <a:r>
              <a:rPr lang="en-US" sz="1800" dirty="0" smtClean="0">
                <a:sym typeface="Symbol" pitchFamily="18" charset="2"/>
              </a:rPr>
              <a:t>() = ()</a:t>
            </a:r>
          </a:p>
          <a:p>
            <a:r>
              <a:rPr lang="en-US" sz="2000" dirty="0" smtClean="0">
                <a:sym typeface="Symbol" pitchFamily="18" charset="2"/>
              </a:rPr>
              <a:t>: P([</a:t>
            </a:r>
            <a:r>
              <a:rPr lang="en-US" sz="2000" dirty="0" err="1" smtClean="0">
                <a:sym typeface="Symbol" pitchFamily="18" charset="2"/>
              </a:rPr>
              <a:t>Var</a:t>
            </a:r>
            <a:r>
              <a:rPr lang="en-US" sz="2000" dirty="0" smtClean="0">
                <a:sym typeface="Symbol" pitchFamily="18" charset="2"/>
              </a:rPr>
              <a:t>  Z])  [</a:t>
            </a:r>
            <a:r>
              <a:rPr lang="en-US" sz="2000" dirty="0" err="1" smtClean="0">
                <a:sym typeface="Symbol" pitchFamily="18" charset="2"/>
              </a:rPr>
              <a:t>Var</a:t>
            </a:r>
            <a:r>
              <a:rPr lang="en-US" sz="2000" dirty="0" smtClean="0">
                <a:sym typeface="Symbol" pitchFamily="18" charset="2"/>
              </a:rPr>
              <a:t>  Z{</a:t>
            </a:r>
            <a:r>
              <a:rPr lang="en-US" sz="2000" dirty="0" smtClean="0">
                <a:sym typeface="Math B" pitchFamily="2" charset="2"/>
              </a:rPr>
              <a:t>, }] </a:t>
            </a:r>
          </a:p>
          <a:p>
            <a:pPr lvl="1"/>
            <a:r>
              <a:rPr lang="en-US" sz="1800" dirty="0" smtClean="0">
                <a:sym typeface="Symbol" pitchFamily="18" charset="2"/>
              </a:rPr>
              <a:t>(X) = </a:t>
            </a:r>
            <a:r>
              <a:rPr lang="en-US" sz="1800" dirty="0" smtClean="0">
                <a:sym typeface="Math B" pitchFamily="2" charset="2"/>
              </a:rPr>
              <a:t> {</a:t>
            </a:r>
            <a:r>
              <a:rPr lang="en-US" sz="1800" dirty="0" smtClean="0">
                <a:sym typeface="Symbol" pitchFamily="18" charset="2"/>
              </a:rPr>
              <a:t>() |  X} = </a:t>
            </a:r>
            <a:r>
              <a:rPr lang="en-US" sz="1800" dirty="0" smtClean="0">
                <a:sym typeface="Math B" pitchFamily="2" charset="2"/>
              </a:rPr>
              <a:t> {</a:t>
            </a:r>
            <a:r>
              <a:rPr lang="en-US" sz="1800" dirty="0" smtClean="0">
                <a:sym typeface="Symbol" pitchFamily="18" charset="2"/>
              </a:rPr>
              <a:t> |  X} </a:t>
            </a:r>
          </a:p>
          <a:p>
            <a:r>
              <a:rPr lang="en-US" sz="2000" dirty="0" smtClean="0">
                <a:sym typeface="Symbol" pitchFamily="18" charset="2"/>
              </a:rPr>
              <a:t>:[</a:t>
            </a:r>
            <a:r>
              <a:rPr lang="en-US" sz="2000" dirty="0" err="1" smtClean="0">
                <a:sym typeface="Symbol" pitchFamily="18" charset="2"/>
              </a:rPr>
              <a:t>Var</a:t>
            </a:r>
            <a:r>
              <a:rPr lang="en-US" sz="2000" dirty="0" smtClean="0">
                <a:sym typeface="Symbol" pitchFamily="18" charset="2"/>
              </a:rPr>
              <a:t>  Z {</a:t>
            </a:r>
            <a:r>
              <a:rPr lang="en-US" sz="2000" dirty="0" smtClean="0">
                <a:sym typeface="Math B" pitchFamily="2" charset="2"/>
              </a:rPr>
              <a:t>, }]</a:t>
            </a:r>
            <a:r>
              <a:rPr lang="en-US" sz="2000" dirty="0" smtClean="0">
                <a:sym typeface="Symbol" pitchFamily="18" charset="2"/>
              </a:rPr>
              <a:t>  P([</a:t>
            </a:r>
            <a:r>
              <a:rPr lang="en-US" sz="2000" dirty="0" err="1" smtClean="0">
                <a:sym typeface="Symbol" pitchFamily="18" charset="2"/>
              </a:rPr>
              <a:t>Var</a:t>
            </a:r>
            <a:r>
              <a:rPr lang="en-US" sz="2000" dirty="0" smtClean="0">
                <a:sym typeface="Symbol" pitchFamily="18" charset="2"/>
              </a:rPr>
              <a:t>  Z</a:t>
            </a:r>
            <a:r>
              <a:rPr lang="en-US" sz="2000" dirty="0" smtClean="0">
                <a:sym typeface="Math B" pitchFamily="2" charset="2"/>
              </a:rPr>
              <a:t>]) </a:t>
            </a:r>
          </a:p>
          <a:p>
            <a:pPr lvl="1"/>
            <a:r>
              <a:rPr lang="en-US" sz="1800" dirty="0" smtClean="0">
                <a:sym typeface="Symbol" pitchFamily="18" charset="2"/>
              </a:rPr>
              <a:t>(</a:t>
            </a:r>
            <a:r>
              <a:rPr lang="en-US" sz="1800" baseline="30000" dirty="0" smtClean="0">
                <a:sym typeface="Symbol" pitchFamily="18" charset="2"/>
              </a:rPr>
              <a:t>#</a:t>
            </a:r>
            <a:r>
              <a:rPr lang="en-US" sz="1800" dirty="0" smtClean="0">
                <a:sym typeface="Symbol" pitchFamily="18" charset="2"/>
              </a:rPr>
              <a:t>) = {</a:t>
            </a:r>
            <a:r>
              <a:rPr lang="en-US" sz="1800" dirty="0" smtClean="0">
                <a:sym typeface="Math B" pitchFamily="2" charset="2"/>
              </a:rPr>
              <a:t> | </a:t>
            </a:r>
            <a:r>
              <a:rPr lang="en-US" sz="1800" dirty="0" smtClean="0">
                <a:sym typeface="Symbol" pitchFamily="18" charset="2"/>
              </a:rPr>
              <a:t>() </a:t>
            </a:r>
            <a:r>
              <a:rPr lang="en-US" sz="1800" dirty="0" smtClean="0">
                <a:sym typeface="Math B" pitchFamily="2" charset="2"/>
              </a:rPr>
              <a:t></a:t>
            </a:r>
            <a:r>
              <a:rPr lang="en-US" sz="1800" dirty="0" smtClean="0">
                <a:sym typeface="Symbol" pitchFamily="18" charset="2"/>
              </a:rPr>
              <a:t> </a:t>
            </a:r>
            <a:r>
              <a:rPr lang="en-US" sz="1800" baseline="30000" dirty="0" smtClean="0">
                <a:sym typeface="Symbol" pitchFamily="18" charset="2"/>
              </a:rPr>
              <a:t>#</a:t>
            </a:r>
            <a:r>
              <a:rPr lang="en-US" sz="1800" dirty="0" smtClean="0">
                <a:sym typeface="Math B" pitchFamily="2" charset="2"/>
              </a:rPr>
              <a:t> </a:t>
            </a:r>
            <a:r>
              <a:rPr lang="en-US" sz="1800" dirty="0" smtClean="0">
                <a:sym typeface="Symbol" pitchFamily="18" charset="2"/>
              </a:rPr>
              <a:t>} = { |  </a:t>
            </a:r>
            <a:r>
              <a:rPr lang="en-US" sz="1800" dirty="0" smtClean="0">
                <a:sym typeface="Math B" pitchFamily="2" charset="2"/>
              </a:rPr>
              <a:t></a:t>
            </a:r>
            <a:r>
              <a:rPr lang="en-US" sz="1800" dirty="0" smtClean="0">
                <a:sym typeface="Symbol" pitchFamily="18" charset="2"/>
              </a:rPr>
              <a:t> </a:t>
            </a:r>
            <a:r>
              <a:rPr lang="en-US" sz="1800" baseline="30000" dirty="0" smtClean="0">
                <a:sym typeface="Symbol" pitchFamily="18" charset="2"/>
              </a:rPr>
              <a:t>#</a:t>
            </a:r>
            <a:r>
              <a:rPr lang="en-US" sz="1800" dirty="0" smtClean="0">
                <a:sym typeface="Math B" pitchFamily="2" charset="2"/>
              </a:rPr>
              <a:t> }</a:t>
            </a:r>
          </a:p>
          <a:p>
            <a:r>
              <a:rPr lang="en-US" sz="2400" dirty="0" smtClean="0">
                <a:sym typeface="Symbol"/>
              </a:rPr>
              <a:t>Initial value at s</a:t>
            </a:r>
          </a:p>
          <a:p>
            <a:r>
              <a:rPr lang="en-US" sz="2400" dirty="0" smtClean="0">
                <a:sym typeface="Symbol"/>
              </a:rPr>
              <a:t>The </a:t>
            </a:r>
            <a:r>
              <a:rPr lang="en-US" sz="2400" dirty="0" smtClean="0">
                <a:sym typeface="Symbol"/>
              </a:rPr>
              <a:t>semantics of operations on arcs</a:t>
            </a:r>
          </a:p>
          <a:p>
            <a:pPr lvl="1"/>
            <a:r>
              <a:rPr lang="en-US" sz="2000" dirty="0" smtClean="0">
                <a:sym typeface="Math B"/>
              </a:rPr>
              <a:t>assume </a:t>
            </a:r>
            <a:r>
              <a:rPr lang="en-US" sz="2000" dirty="0" smtClean="0">
                <a:sym typeface="Math B"/>
              </a:rPr>
              <a:t>x ==c</a:t>
            </a:r>
            <a:r>
              <a:rPr lang="en-US" sz="2000" baseline="30000" dirty="0" smtClean="0">
                <a:sym typeface="Math B"/>
              </a:rPr>
              <a:t>#</a:t>
            </a:r>
            <a:r>
              <a:rPr lang="en-US" sz="2000" dirty="0" smtClean="0">
                <a:sym typeface="Symbol"/>
              </a:rPr>
              <a:t> </a:t>
            </a:r>
            <a:r>
              <a:rPr lang="en-US" sz="2000" dirty="0" smtClean="0">
                <a:sym typeface="Math B"/>
              </a:rPr>
              <a:t> </a:t>
            </a:r>
            <a:endParaRPr lang="en-US" sz="2000" dirty="0" smtClean="0">
              <a:sym typeface="Math B"/>
            </a:endParaRPr>
          </a:p>
          <a:p>
            <a:pPr lvl="1"/>
            <a:r>
              <a:rPr lang="en-US" sz="2000" dirty="0" smtClean="0">
                <a:sym typeface="Math B"/>
              </a:rPr>
              <a:t>x := e</a:t>
            </a:r>
            <a:r>
              <a:rPr lang="en-US" sz="2000" dirty="0" smtClean="0">
                <a:sym typeface="Math B"/>
              </a:rPr>
              <a:t></a:t>
            </a:r>
            <a:r>
              <a:rPr lang="en-US" sz="2000" baseline="30000" dirty="0" smtClean="0">
                <a:sym typeface="Math B"/>
              </a:rPr>
              <a:t>#</a:t>
            </a:r>
            <a:r>
              <a:rPr lang="en-US" sz="2000" dirty="0" smtClean="0">
                <a:sym typeface="Math B"/>
              </a:rPr>
              <a:t> </a:t>
            </a:r>
            <a:r>
              <a:rPr lang="en-US" sz="2000" dirty="0" smtClean="0">
                <a:sym typeface="Math B"/>
              </a:rPr>
              <a:t>= </a:t>
            </a:r>
            <a:endParaRPr lang="en-US" sz="2400" dirty="0" smtClean="0">
              <a:sym typeface="Math B" pitchFamily="2" charset="2"/>
            </a:endParaRPr>
          </a:p>
          <a:p>
            <a:r>
              <a:rPr lang="en-US" sz="2400" dirty="0" smtClean="0">
                <a:sym typeface="Math B" pitchFamily="2" charset="2"/>
              </a:rPr>
              <a:t>Local Soundness and optimality</a:t>
            </a:r>
            <a:endParaRPr lang="en-US" sz="1800" dirty="0" smtClean="0">
              <a:sym typeface="Symbol" pitchFamily="18" charset="2"/>
            </a:endParaRPr>
          </a:p>
          <a:p>
            <a:pPr lvl="1">
              <a:buFontTx/>
              <a:buNone/>
            </a:pPr>
            <a:endParaRPr lang="en-US" sz="1800" dirty="0" smtClean="0">
              <a:sym typeface="Symbol" pitchFamily="18" charset="2"/>
            </a:endParaRPr>
          </a:p>
          <a:p>
            <a:pPr lvl="1"/>
            <a:endParaRPr lang="en-US" sz="1800" dirty="0" smtClean="0">
              <a:sym typeface="Symbol" pitchFamily="18" charset="2"/>
            </a:endParaRPr>
          </a:p>
          <a:p>
            <a:endParaRPr lang="en-US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93700"/>
            <a:ext cx="7772400" cy="1104900"/>
          </a:xfrm>
        </p:spPr>
        <p:txBody>
          <a:bodyPr/>
          <a:lstStyle/>
          <a:p>
            <a:pPr algn="ctr"/>
            <a:r>
              <a:rPr lang="en-US" sz="4000" b="1" smtClean="0"/>
              <a:t>Example: May-Be-Garbage</a:t>
            </a:r>
          </a:p>
        </p:txBody>
      </p:sp>
      <p:sp>
        <p:nvSpPr>
          <p:cNvPr id="325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A variable x </a:t>
            </a:r>
            <a:r>
              <a:rPr lang="en-US" smtClean="0">
                <a:solidFill>
                  <a:schemeClr val="tx2"/>
                </a:solidFill>
              </a:rPr>
              <a:t>may-be-garbage</a:t>
            </a:r>
            <a:r>
              <a:rPr lang="en-US" smtClean="0">
                <a:solidFill>
                  <a:schemeClr val="hlink"/>
                </a:solidFill>
              </a:rPr>
              <a:t> </a:t>
            </a:r>
            <a:r>
              <a:rPr lang="en-US" smtClean="0"/>
              <a:t>at a program point v if there exists a execution path leading to v in which x’s value is unpredictable:</a:t>
            </a:r>
          </a:p>
          <a:p>
            <a:pPr lvl="1"/>
            <a:r>
              <a:rPr lang="en-US" smtClean="0"/>
              <a:t>Was not assigned</a:t>
            </a:r>
          </a:p>
          <a:p>
            <a:pPr lvl="1"/>
            <a:r>
              <a:rPr lang="en-US" smtClean="0"/>
              <a:t>Was assigned using an unpredictable expression</a:t>
            </a:r>
          </a:p>
          <a:p>
            <a:r>
              <a:rPr lang="en-US" smtClean="0"/>
              <a:t>Lattice</a:t>
            </a:r>
          </a:p>
          <a:p>
            <a:r>
              <a:rPr lang="en-US" smtClean="0"/>
              <a:t>Galois connection</a:t>
            </a:r>
          </a:p>
          <a:p>
            <a:r>
              <a:rPr lang="en-US" smtClean="0"/>
              <a:t>Basic statements</a:t>
            </a:r>
          </a:p>
          <a:p>
            <a:r>
              <a:rPr lang="en-US" smtClean="0"/>
              <a:t>Soundness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6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563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Pointer Language</a:t>
            </a:r>
            <a:endParaRPr lang="en-US" dirty="0" smtClean="0"/>
          </a:p>
        </p:txBody>
      </p:sp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693739" y="1604963"/>
            <a:ext cx="3497262" cy="5191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/>
          <a:p>
            <a:pPr algn="l"/>
            <a:r>
              <a:rPr lang="en-US" sz="2800" i="1" dirty="0" smtClean="0"/>
              <a:t>a </a:t>
            </a:r>
            <a:r>
              <a:rPr lang="en-US" sz="2800" dirty="0" smtClean="0"/>
              <a:t>::= </a:t>
            </a:r>
            <a:r>
              <a:rPr lang="en-US" sz="2800" i="1" dirty="0"/>
              <a:t>x</a:t>
            </a:r>
            <a:r>
              <a:rPr lang="en-US" sz="2800" dirty="0"/>
              <a:t> | *</a:t>
            </a:r>
            <a:r>
              <a:rPr lang="en-US" sz="2800" i="1" dirty="0"/>
              <a:t>x </a:t>
            </a:r>
            <a:r>
              <a:rPr lang="en-US" sz="2800" dirty="0"/>
              <a:t>| &amp;</a:t>
            </a:r>
            <a:r>
              <a:rPr lang="en-US" sz="2800" i="1" dirty="0" smtClean="0"/>
              <a:t>x | … </a:t>
            </a:r>
            <a:endParaRPr lang="en-US" sz="2800" i="1" baseline="-25000" dirty="0"/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739771" y="4415934"/>
            <a:ext cx="1952629" cy="5238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/>
          <a:p>
            <a:pPr algn="l"/>
            <a:r>
              <a:rPr lang="en-US" sz="2800" i="1" dirty="0" smtClean="0"/>
              <a:t>x := a</a:t>
            </a:r>
            <a:endParaRPr lang="en-US" dirty="0"/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807501" y="5601308"/>
            <a:ext cx="1952629" cy="5238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/>
          <a:p>
            <a:pPr algn="l"/>
            <a:r>
              <a:rPr lang="en-US" sz="2800" i="1" dirty="0" smtClean="0"/>
              <a:t>*x := y</a:t>
            </a:r>
            <a:endParaRPr lang="en-US" dirty="0"/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727601" y="2426256"/>
            <a:ext cx="3497262" cy="5238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/>
          <a:p>
            <a:pPr algn="l"/>
            <a:r>
              <a:rPr lang="en-US" sz="2800" i="1" dirty="0" smtClean="0"/>
              <a:t>b :</a:t>
            </a:r>
            <a:r>
              <a:rPr lang="en-US" sz="2800" dirty="0" smtClean="0"/>
              <a:t>:= true | a = a| not b </a:t>
            </a:r>
            <a:r>
              <a:rPr lang="en-US" sz="2800" i="1" dirty="0" smtClean="0"/>
              <a:t> </a:t>
            </a:r>
            <a:endParaRPr lang="en-US" sz="2800" i="1" baseline="-25000" dirty="0"/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773633" y="3399888"/>
            <a:ext cx="1952629" cy="5238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/>
          <a:p>
            <a:pPr algn="l"/>
            <a:r>
              <a:rPr lang="en-US" sz="2800" i="1" dirty="0" smtClean="0"/>
              <a:t>assume b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63513"/>
            <a:ext cx="7772400" cy="738187"/>
          </a:xfrm>
        </p:spPr>
        <p:txBody>
          <a:bodyPr/>
          <a:lstStyle/>
          <a:p>
            <a:pPr algn="ctr"/>
            <a:r>
              <a:rPr lang="en-US" dirty="0" smtClean="0"/>
              <a:t>Collecting Semantics for Pointers</a:t>
            </a:r>
            <a:endParaRPr lang="en-US" dirty="0" smtClean="0"/>
          </a:p>
        </p:txBody>
      </p:sp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1260475" y="1136650"/>
            <a:ext cx="5029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l"/>
            <a:r>
              <a:rPr lang="en-US" dirty="0"/>
              <a:t>State1=</a:t>
            </a:r>
            <a:r>
              <a:rPr lang="en-US" dirty="0">
                <a:sym typeface="Math B" pitchFamily="2" charset="2"/>
              </a:rPr>
              <a:t> [</a:t>
            </a:r>
            <a:r>
              <a:rPr lang="en-US" dirty="0" err="1">
                <a:sym typeface="Math B" pitchFamily="2" charset="2"/>
              </a:rPr>
              <a:t>Loc</a:t>
            </a:r>
            <a:r>
              <a:rPr lang="en-US" dirty="0" err="1">
                <a:sym typeface="Symbol" pitchFamily="18" charset="2"/>
              </a:rPr>
              <a:t>LocZ</a:t>
            </a:r>
            <a:r>
              <a:rPr lang="en-US" dirty="0">
                <a:sym typeface="Symbol" pitchFamily="18" charset="2"/>
              </a:rPr>
              <a:t>]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09538"/>
            <a:ext cx="7772400" cy="490537"/>
          </a:xfrm>
        </p:spPr>
        <p:txBody>
          <a:bodyPr/>
          <a:lstStyle/>
          <a:p>
            <a:pPr algn="ctr"/>
            <a:r>
              <a:rPr lang="en-US" sz="3600" smtClean="0"/>
              <a:t>Points-To</a:t>
            </a:r>
            <a:r>
              <a:rPr lang="en-US" smtClean="0"/>
              <a:t> </a:t>
            </a:r>
            <a:r>
              <a:rPr lang="en-US" sz="3600" smtClean="0"/>
              <a:t>Analysis</a:t>
            </a:r>
            <a:r>
              <a:rPr lang="en-US" smtClean="0"/>
              <a:t> 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27063" y="476250"/>
            <a:ext cx="7727950" cy="6267450"/>
          </a:xfrm>
        </p:spPr>
        <p:txBody>
          <a:bodyPr/>
          <a:lstStyle/>
          <a:p>
            <a:r>
              <a:rPr lang="en-US" smtClean="0">
                <a:sym typeface="Math B" pitchFamily="2" charset="2"/>
              </a:rPr>
              <a:t>Lattice L</a:t>
            </a:r>
            <a:r>
              <a:rPr lang="en-US" baseline="-25000" smtClean="0">
                <a:sym typeface="Math B" pitchFamily="2" charset="2"/>
              </a:rPr>
              <a:t>pt</a:t>
            </a:r>
            <a:r>
              <a:rPr lang="en-US" smtClean="0">
                <a:sym typeface="Math B" pitchFamily="2" charset="2"/>
              </a:rPr>
              <a:t> = </a:t>
            </a:r>
            <a:endParaRPr lang="en-US" smtClean="0">
              <a:sym typeface="Symbol" pitchFamily="18" charset="2"/>
            </a:endParaRPr>
          </a:p>
          <a:p>
            <a:r>
              <a:rPr lang="en-US" smtClean="0">
                <a:sym typeface="Symbol" pitchFamily="18" charset="2"/>
              </a:rPr>
              <a:t>Galois connection</a:t>
            </a:r>
          </a:p>
          <a:p>
            <a:r>
              <a:rPr lang="en-US" smtClean="0">
                <a:sym typeface="Symbol" pitchFamily="18" charset="2"/>
              </a:rPr>
              <a:t>Meaning of statements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0" y="1025525"/>
            <a:ext cx="9144000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ctr">
            <a:spAutoFit/>
          </a:bodyPr>
          <a:lstStyle/>
          <a:p>
            <a:pPr algn="l"/>
            <a:r>
              <a:rPr lang="en-US" sz="3200"/>
              <a:t>t := &amp;a; </a:t>
            </a:r>
            <a:r>
              <a:rPr lang="en-US" sz="3200">
                <a:solidFill>
                  <a:schemeClr val="hlink"/>
                </a:solidFill>
              </a:rPr>
              <a:t/>
            </a:r>
            <a:br>
              <a:rPr lang="en-US" sz="3200">
                <a:solidFill>
                  <a:schemeClr val="hlink"/>
                </a:solidFill>
              </a:rPr>
            </a:br>
            <a:r>
              <a:rPr lang="en-US" sz="3200"/>
              <a:t>y := &amp;b; </a:t>
            </a:r>
          </a:p>
          <a:p>
            <a:pPr algn="l"/>
            <a:r>
              <a:rPr lang="en-US" sz="3200"/>
              <a:t>z := &amp;c;</a:t>
            </a:r>
            <a:endParaRPr lang="en-US" sz="3200">
              <a:solidFill>
                <a:schemeClr val="hlink"/>
              </a:solidFill>
            </a:endParaRPr>
          </a:p>
          <a:p>
            <a:pPr algn="l"/>
            <a:r>
              <a:rPr lang="en-US" sz="3200"/>
              <a:t> if x&gt; 0</a:t>
            </a:r>
            <a:r>
              <a:rPr lang="en-US" sz="3200">
                <a:solidFill>
                  <a:schemeClr val="hlink"/>
                </a:solidFill>
              </a:rPr>
              <a:t> </a:t>
            </a:r>
            <a:r>
              <a:rPr lang="en-US" sz="3200"/>
              <a:t>	</a:t>
            </a:r>
            <a:br>
              <a:rPr lang="en-US" sz="3200"/>
            </a:br>
            <a:r>
              <a:rPr lang="en-US" sz="3200"/>
              <a:t>	then </a:t>
            </a:r>
            <a:r>
              <a:rPr lang="en-US" sz="3200">
                <a:sym typeface="Symbol" pitchFamily="18" charset="2"/>
              </a:rPr>
              <a:t>p:= &amp;y;</a:t>
            </a:r>
            <a:r>
              <a:rPr lang="en-US" sz="3200"/>
              <a:t> </a:t>
            </a:r>
            <a:br>
              <a:rPr lang="en-US" sz="3200"/>
            </a:br>
            <a:r>
              <a:rPr lang="en-US" sz="3200"/>
              <a:t>      	else </a:t>
            </a:r>
            <a:r>
              <a:rPr lang="en-US" sz="3200">
                <a:sym typeface="Symbol" pitchFamily="18" charset="2"/>
              </a:rPr>
              <a:t>p:= &amp;z;</a:t>
            </a:r>
          </a:p>
          <a:p>
            <a:pPr algn="l"/>
            <a:r>
              <a:rPr lang="en-US" sz="3200">
                <a:solidFill>
                  <a:schemeClr val="hlink"/>
                </a:solidFill>
              </a:rPr>
              <a:t> </a:t>
            </a:r>
            <a:r>
              <a:rPr lang="en-US" sz="3200">
                <a:sym typeface="Symbol" pitchFamily="18" charset="2"/>
              </a:rPr>
              <a:t>*p := t;</a:t>
            </a:r>
          </a:p>
          <a:p>
            <a:pPr algn="l"/>
            <a:endParaRPr lang="en-US" sz="3200">
              <a:solidFill>
                <a:schemeClr val="hlink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2"/>
          <p:cNvSpPr txBox="1">
            <a:spLocks noChangeArrowheads="1"/>
          </p:cNvSpPr>
          <p:nvPr/>
        </p:nvSpPr>
        <p:spPr bwMode="auto">
          <a:xfrm>
            <a:off x="0" y="1050925"/>
            <a:ext cx="9144000" cy="496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ctr">
            <a:spAutoFit/>
          </a:bodyPr>
          <a:lstStyle/>
          <a:p>
            <a:pPr algn="l">
              <a:lnSpc>
                <a:spcPct val="75000"/>
              </a:lnSpc>
            </a:pPr>
            <a:r>
              <a:rPr lang="en-US" sz="3200">
                <a:solidFill>
                  <a:schemeClr val="tx2"/>
                </a:solidFill>
              </a:rPr>
              <a:t>/* </a:t>
            </a:r>
            <a:r>
              <a:rPr lang="en-US">
                <a:solidFill>
                  <a:schemeClr val="tx2"/>
                </a:solidFill>
                <a:sym typeface="Symbol" pitchFamily="18" charset="2"/>
              </a:rPr>
              <a:t> </a:t>
            </a:r>
            <a:r>
              <a:rPr lang="en-US" sz="3200">
                <a:solidFill>
                  <a:schemeClr val="tx2"/>
                </a:solidFill>
              </a:rPr>
              <a:t> */</a:t>
            </a:r>
            <a:r>
              <a:rPr lang="en-US" sz="3200"/>
              <a:t> t := &amp;a; </a:t>
            </a:r>
            <a:r>
              <a:rPr lang="en-US" sz="3200">
                <a:solidFill>
                  <a:schemeClr val="tx2"/>
                </a:solidFill>
              </a:rPr>
              <a:t>/* {(t, a)}*/</a:t>
            </a:r>
            <a:br>
              <a:rPr lang="en-US" sz="3200">
                <a:solidFill>
                  <a:schemeClr val="tx2"/>
                </a:solidFill>
              </a:rPr>
            </a:br>
            <a:r>
              <a:rPr lang="en-US" sz="3200">
                <a:solidFill>
                  <a:schemeClr val="hlink"/>
                </a:solidFill>
              </a:rPr>
              <a:t> </a:t>
            </a:r>
            <a:r>
              <a:rPr lang="en-US" sz="3200">
                <a:solidFill>
                  <a:schemeClr val="tx2"/>
                </a:solidFill>
              </a:rPr>
              <a:t>/* {(t, a)}*/</a:t>
            </a:r>
            <a:r>
              <a:rPr lang="en-US" sz="3200">
                <a:solidFill>
                  <a:schemeClr val="hlink"/>
                </a:solidFill>
              </a:rPr>
              <a:t>  </a:t>
            </a:r>
            <a:r>
              <a:rPr lang="en-US" sz="3200"/>
              <a:t>y := &amp;b; </a:t>
            </a:r>
            <a:r>
              <a:rPr lang="en-US" sz="3200">
                <a:solidFill>
                  <a:schemeClr val="tx2"/>
                </a:solidFill>
              </a:rPr>
              <a:t>/* {(t, a), (y, b) }*/</a:t>
            </a:r>
            <a:r>
              <a:rPr lang="en-US" sz="3200">
                <a:solidFill>
                  <a:schemeClr val="hlink"/>
                </a:solidFill>
              </a:rPr>
              <a:t> </a:t>
            </a:r>
          </a:p>
          <a:p>
            <a:pPr algn="l">
              <a:lnSpc>
                <a:spcPct val="75000"/>
              </a:lnSpc>
            </a:pPr>
            <a:r>
              <a:rPr lang="en-US" sz="3200">
                <a:solidFill>
                  <a:schemeClr val="tx2"/>
                </a:solidFill>
              </a:rPr>
              <a:t>/* {(t, a), (y, b)}*/</a:t>
            </a:r>
            <a:r>
              <a:rPr lang="en-US" sz="3200">
                <a:solidFill>
                  <a:schemeClr val="hlink"/>
                </a:solidFill>
              </a:rPr>
              <a:t> </a:t>
            </a:r>
            <a:r>
              <a:rPr lang="en-US" sz="3200"/>
              <a:t>z := &amp;c; </a:t>
            </a:r>
            <a:r>
              <a:rPr lang="en-US" sz="3200">
                <a:solidFill>
                  <a:schemeClr val="tx2"/>
                </a:solidFill>
              </a:rPr>
              <a:t>/* {(t, a), (y, b), (z, c) }*/</a:t>
            </a:r>
          </a:p>
          <a:p>
            <a:pPr algn="l">
              <a:lnSpc>
                <a:spcPct val="75000"/>
              </a:lnSpc>
            </a:pPr>
            <a:r>
              <a:rPr lang="en-US" sz="3200"/>
              <a:t> if x&gt; 0; </a:t>
            </a:r>
            <a:r>
              <a:rPr lang="en-US" sz="3200">
                <a:solidFill>
                  <a:schemeClr val="hlink"/>
                </a:solidFill>
              </a:rPr>
              <a:t> </a:t>
            </a:r>
            <a:r>
              <a:rPr lang="en-US" sz="3200"/>
              <a:t>	</a:t>
            </a:r>
            <a:br>
              <a:rPr lang="en-US" sz="3200"/>
            </a:br>
            <a:r>
              <a:rPr lang="en-US" sz="3200"/>
              <a:t>	then </a:t>
            </a:r>
            <a:r>
              <a:rPr lang="en-US" sz="3200">
                <a:sym typeface="Symbol" pitchFamily="18" charset="2"/>
              </a:rPr>
              <a:t>p:= &amp;y;</a:t>
            </a:r>
            <a:r>
              <a:rPr lang="en-US" sz="3200"/>
              <a:t> </a:t>
            </a:r>
            <a:r>
              <a:rPr lang="en-US" sz="3200">
                <a:solidFill>
                  <a:schemeClr val="tx2"/>
                </a:solidFill>
              </a:rPr>
              <a:t>/* {(t, a),  (y, b), (z, c), (p, y)}*/</a:t>
            </a:r>
            <a:r>
              <a:rPr lang="en-US" sz="3200"/>
              <a:t> </a:t>
            </a:r>
            <a:r>
              <a:rPr lang="en-US" sz="3200">
                <a:sym typeface="Symbol" pitchFamily="18" charset="2"/>
              </a:rPr>
              <a:t>	</a:t>
            </a:r>
          </a:p>
          <a:p>
            <a:pPr algn="l">
              <a:lnSpc>
                <a:spcPct val="75000"/>
              </a:lnSpc>
            </a:pPr>
            <a:r>
              <a:rPr lang="en-US" sz="3200"/>
              <a:t>	else </a:t>
            </a:r>
            <a:r>
              <a:rPr lang="en-US" sz="3200">
                <a:sym typeface="Symbol" pitchFamily="18" charset="2"/>
              </a:rPr>
              <a:t>p:= &amp;z; </a:t>
            </a:r>
            <a:r>
              <a:rPr lang="en-US" sz="3200">
                <a:solidFill>
                  <a:schemeClr val="tx2"/>
                </a:solidFill>
              </a:rPr>
              <a:t>/* {(t, a),  (y, b), (z, c), (p, z)}*/ </a:t>
            </a:r>
            <a:r>
              <a:rPr lang="en-US" sz="3200">
                <a:solidFill>
                  <a:schemeClr val="tx2"/>
                </a:solidFill>
                <a:sym typeface="Symbol" pitchFamily="18" charset="2"/>
              </a:rPr>
              <a:t/>
            </a:r>
            <a:br>
              <a:rPr lang="en-US" sz="3200">
                <a:solidFill>
                  <a:schemeClr val="tx2"/>
                </a:solidFill>
                <a:sym typeface="Symbol" pitchFamily="18" charset="2"/>
              </a:rPr>
            </a:br>
            <a:r>
              <a:rPr lang="en-US" sz="3200">
                <a:solidFill>
                  <a:schemeClr val="tx2"/>
                </a:solidFill>
              </a:rPr>
              <a:t>/* {(t, a),  (y, b), (z, c), (p, y), (p, z)}*/</a:t>
            </a:r>
            <a:r>
              <a:rPr lang="en-US" sz="3200"/>
              <a:t> </a:t>
            </a:r>
            <a:r>
              <a:rPr lang="en-US" sz="3200">
                <a:sym typeface="Symbol" pitchFamily="18" charset="2"/>
              </a:rPr>
              <a:t>	</a:t>
            </a:r>
          </a:p>
          <a:p>
            <a:pPr algn="l">
              <a:lnSpc>
                <a:spcPct val="75000"/>
              </a:lnSpc>
            </a:pPr>
            <a:r>
              <a:rPr lang="en-US" sz="3200">
                <a:solidFill>
                  <a:schemeClr val="hlink"/>
                </a:solidFill>
              </a:rPr>
              <a:t> </a:t>
            </a:r>
            <a:r>
              <a:rPr lang="en-US" sz="3200">
                <a:sym typeface="Symbol" pitchFamily="18" charset="2"/>
              </a:rPr>
              <a:t>*p := t;</a:t>
            </a:r>
          </a:p>
          <a:p>
            <a:pPr algn="l">
              <a:lnSpc>
                <a:spcPct val="75000"/>
              </a:lnSpc>
            </a:pPr>
            <a:r>
              <a:rPr lang="en-US" sz="3200">
                <a:solidFill>
                  <a:schemeClr val="tx2"/>
                </a:solidFill>
              </a:rPr>
              <a:t>/* {(t, a), (y, b), (y, c), (p, y), (p, z), (y, a), (z, a)}*/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63513"/>
            <a:ext cx="7772400" cy="738187"/>
          </a:xfrm>
        </p:spPr>
        <p:txBody>
          <a:bodyPr/>
          <a:lstStyle/>
          <a:p>
            <a:pPr algn="ctr"/>
            <a:r>
              <a:rPr lang="en-US" dirty="0" smtClean="0"/>
              <a:t>Abstract Transformers</a:t>
            </a:r>
            <a:endParaRPr lang="en-US" dirty="0" smtClean="0"/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2236788" y="2027751"/>
            <a:ext cx="5037137" cy="4771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lvl="1"/>
            <a:r>
              <a:rPr lang="en-US" dirty="0" smtClean="0">
                <a:sym typeface="Math B" pitchFamily="2" charset="2"/>
              </a:rPr>
              <a:t></a:t>
            </a:r>
            <a:r>
              <a:rPr lang="en-US" dirty="0"/>
              <a:t>x := a </a:t>
            </a:r>
            <a:r>
              <a:rPr lang="en-US" dirty="0" smtClean="0">
                <a:sym typeface="Math B" pitchFamily="2" charset="2"/>
              </a:rPr>
              <a:t></a:t>
            </a:r>
            <a:r>
              <a:rPr lang="en-US" baseline="30000" dirty="0" smtClean="0">
                <a:sym typeface="Math B" pitchFamily="2" charset="2"/>
              </a:rPr>
              <a:t>#</a:t>
            </a:r>
            <a:endParaRPr lang="en-US" baseline="30000" dirty="0"/>
          </a:p>
          <a:p>
            <a:pPr lvl="1"/>
            <a:r>
              <a:rPr lang="en-US" sz="2800" dirty="0">
                <a:sym typeface="Math B" pitchFamily="2" charset="2"/>
              </a:rPr>
              <a:t></a:t>
            </a:r>
            <a:r>
              <a:rPr lang="en-US" sz="2800" dirty="0"/>
              <a:t>x := &amp;y </a:t>
            </a:r>
            <a:r>
              <a:rPr lang="en-US" sz="2800" dirty="0" smtClean="0">
                <a:sym typeface="Math B" pitchFamily="2" charset="2"/>
              </a:rPr>
              <a:t></a:t>
            </a:r>
            <a:r>
              <a:rPr lang="en-US" sz="2800" baseline="30000" dirty="0" smtClean="0">
                <a:sym typeface="Math B" pitchFamily="2" charset="2"/>
              </a:rPr>
              <a:t>#</a:t>
            </a:r>
            <a:r>
              <a:rPr lang="en-US" sz="2800" dirty="0" smtClean="0"/>
              <a:t> </a:t>
            </a:r>
            <a:endParaRPr lang="en-US" sz="2800" dirty="0"/>
          </a:p>
          <a:p>
            <a:pPr lvl="1"/>
            <a:r>
              <a:rPr lang="en-US" sz="2800" dirty="0">
                <a:sym typeface="Math B" pitchFamily="2" charset="2"/>
              </a:rPr>
              <a:t></a:t>
            </a:r>
            <a:r>
              <a:rPr lang="en-US" sz="2800" dirty="0"/>
              <a:t>x := *y </a:t>
            </a:r>
            <a:r>
              <a:rPr lang="en-US" sz="2800" dirty="0" smtClean="0">
                <a:sym typeface="Math B" pitchFamily="2" charset="2"/>
              </a:rPr>
              <a:t></a:t>
            </a:r>
            <a:r>
              <a:rPr lang="en-US" sz="2800" baseline="30000" dirty="0" smtClean="0">
                <a:sym typeface="Math B" pitchFamily="2" charset="2"/>
              </a:rPr>
              <a:t>#</a:t>
            </a:r>
            <a:endParaRPr lang="en-US" sz="2800" baseline="30000" dirty="0"/>
          </a:p>
          <a:p>
            <a:pPr lvl="1"/>
            <a:r>
              <a:rPr lang="en-US" sz="2800" dirty="0">
                <a:sym typeface="Math B" pitchFamily="2" charset="2"/>
              </a:rPr>
              <a:t></a:t>
            </a:r>
            <a:r>
              <a:rPr lang="en-US" sz="2800" dirty="0"/>
              <a:t>x := y </a:t>
            </a:r>
            <a:r>
              <a:rPr lang="en-US" sz="2800" dirty="0" smtClean="0">
                <a:sym typeface="Math B" pitchFamily="2" charset="2"/>
              </a:rPr>
              <a:t></a:t>
            </a:r>
            <a:r>
              <a:rPr lang="en-US" sz="2800" baseline="30000" dirty="0" smtClean="0">
                <a:sym typeface="Math B" pitchFamily="2" charset="2"/>
              </a:rPr>
              <a:t>#</a:t>
            </a:r>
            <a:endParaRPr lang="en-US" sz="2800" baseline="30000" dirty="0"/>
          </a:p>
          <a:p>
            <a:pPr lvl="1"/>
            <a:r>
              <a:rPr lang="en-US" sz="2800" dirty="0">
                <a:sym typeface="Math B" pitchFamily="2" charset="2"/>
              </a:rPr>
              <a:t>*</a:t>
            </a:r>
            <a:r>
              <a:rPr lang="en-US" sz="2800" dirty="0"/>
              <a:t>x := y </a:t>
            </a:r>
            <a:r>
              <a:rPr lang="en-US" sz="2800" dirty="0" smtClean="0">
                <a:sym typeface="Math B" pitchFamily="2" charset="2"/>
              </a:rPr>
              <a:t></a:t>
            </a:r>
            <a:r>
              <a:rPr lang="en-US" sz="2800" baseline="30000" dirty="0" smtClean="0">
                <a:sym typeface="Math B" pitchFamily="2" charset="2"/>
              </a:rPr>
              <a:t>#</a:t>
            </a:r>
          </a:p>
          <a:p>
            <a:pPr lvl="1"/>
            <a:r>
              <a:rPr lang="en-US" sz="2800" dirty="0" smtClean="0">
                <a:sym typeface="Math B" pitchFamily="2" charset="2"/>
              </a:rPr>
              <a:t> assume x ==y</a:t>
            </a:r>
            <a:r>
              <a:rPr lang="en-US" sz="2800" dirty="0" smtClean="0">
                <a:sym typeface="Math B" pitchFamily="2" charset="2"/>
              </a:rPr>
              <a:t> </a:t>
            </a:r>
            <a:r>
              <a:rPr lang="en-US" sz="2800" dirty="0" smtClean="0">
                <a:sym typeface="Math B" pitchFamily="2" charset="2"/>
              </a:rPr>
              <a:t></a:t>
            </a:r>
            <a:r>
              <a:rPr lang="en-US" sz="2800" baseline="30000" dirty="0" smtClean="0">
                <a:sym typeface="Math B" pitchFamily="2" charset="2"/>
              </a:rPr>
              <a:t>#</a:t>
            </a:r>
          </a:p>
          <a:p>
            <a:pPr lvl="1"/>
            <a:r>
              <a:rPr lang="en-US" sz="2800" dirty="0" smtClean="0">
                <a:sym typeface="Math B" pitchFamily="2" charset="2"/>
              </a:rPr>
              <a:t> assume x </a:t>
            </a:r>
            <a:r>
              <a:rPr lang="en-US" sz="2800" dirty="0" smtClean="0">
                <a:sym typeface="Math B" pitchFamily="2" charset="2"/>
              </a:rPr>
              <a:t>!=</a:t>
            </a:r>
            <a:r>
              <a:rPr lang="en-US" sz="2800" dirty="0" smtClean="0">
                <a:sym typeface="Math B" pitchFamily="2" charset="2"/>
              </a:rPr>
              <a:t>y </a:t>
            </a:r>
            <a:r>
              <a:rPr lang="en-US" sz="2800" baseline="30000" dirty="0" smtClean="0">
                <a:sym typeface="Math B" pitchFamily="2" charset="2"/>
              </a:rPr>
              <a:t>#</a:t>
            </a:r>
            <a:endParaRPr lang="en-US" sz="2800" baseline="30000" dirty="0" smtClean="0"/>
          </a:p>
          <a:p>
            <a:pPr lvl="1"/>
            <a:endParaRPr lang="en-US" sz="2800" baseline="30000" dirty="0"/>
          </a:p>
        </p:txBody>
      </p:sp>
      <p:sp>
        <p:nvSpPr>
          <p:cNvPr id="25604" name="Text Box 4"/>
          <p:cNvSpPr txBox="1">
            <a:spLocks noChangeArrowheads="1"/>
          </p:cNvSpPr>
          <p:nvPr/>
        </p:nvSpPr>
        <p:spPr bwMode="auto">
          <a:xfrm>
            <a:off x="1260475" y="1136650"/>
            <a:ext cx="5029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l"/>
            <a:r>
              <a:rPr lang="en-US" dirty="0"/>
              <a:t>State</a:t>
            </a:r>
            <a:r>
              <a:rPr lang="en-US" baseline="30000" dirty="0"/>
              <a:t>#</a:t>
            </a:r>
            <a:r>
              <a:rPr lang="en-US" dirty="0"/>
              <a:t>=</a:t>
            </a:r>
            <a:r>
              <a:rPr lang="en-US" dirty="0">
                <a:sym typeface="Math B" pitchFamily="2" charset="2"/>
              </a:rPr>
              <a:t> P(</a:t>
            </a:r>
            <a:r>
              <a:rPr lang="en-US" dirty="0" err="1">
                <a:sym typeface="Math B" pitchFamily="2" charset="2"/>
              </a:rPr>
              <a:t>Var</a:t>
            </a:r>
            <a:r>
              <a:rPr lang="en-US" dirty="0">
                <a:sym typeface="Math B" pitchFamily="2" charset="2"/>
              </a:rPr>
              <a:t>* </a:t>
            </a:r>
            <a:r>
              <a:rPr lang="en-US" dirty="0">
                <a:sym typeface="Symbol" pitchFamily="18" charset="2"/>
              </a:rPr>
              <a:t> </a:t>
            </a:r>
            <a:r>
              <a:rPr lang="en-US" dirty="0" err="1">
                <a:sym typeface="Symbol" pitchFamily="18" charset="2"/>
              </a:rPr>
              <a:t>Var</a:t>
            </a:r>
            <a:r>
              <a:rPr lang="en-US" dirty="0">
                <a:sym typeface="Symbol" pitchFamily="18" charset="2"/>
              </a:rPr>
              <a:t>*)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2"/>
          <p:cNvSpPr txBox="1">
            <a:spLocks noChangeArrowheads="1"/>
          </p:cNvSpPr>
          <p:nvPr/>
        </p:nvSpPr>
        <p:spPr bwMode="auto">
          <a:xfrm>
            <a:off x="0" y="1050925"/>
            <a:ext cx="9144000" cy="496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ctr">
            <a:spAutoFit/>
          </a:bodyPr>
          <a:lstStyle/>
          <a:p>
            <a:pPr algn="l">
              <a:lnSpc>
                <a:spcPct val="75000"/>
              </a:lnSpc>
            </a:pPr>
            <a:r>
              <a:rPr lang="en-US" sz="3200">
                <a:solidFill>
                  <a:schemeClr val="tx2"/>
                </a:solidFill>
              </a:rPr>
              <a:t>/* </a:t>
            </a:r>
            <a:r>
              <a:rPr lang="en-US">
                <a:solidFill>
                  <a:schemeClr val="tx2"/>
                </a:solidFill>
                <a:sym typeface="Symbol" pitchFamily="18" charset="2"/>
              </a:rPr>
              <a:t> </a:t>
            </a:r>
            <a:r>
              <a:rPr lang="en-US" sz="3200">
                <a:solidFill>
                  <a:schemeClr val="tx2"/>
                </a:solidFill>
              </a:rPr>
              <a:t> */</a:t>
            </a:r>
            <a:r>
              <a:rPr lang="en-US" sz="3200"/>
              <a:t> t := &amp;a; </a:t>
            </a:r>
            <a:r>
              <a:rPr lang="en-US" sz="3200">
                <a:solidFill>
                  <a:schemeClr val="tx2"/>
                </a:solidFill>
              </a:rPr>
              <a:t>/* {(t, a)}*/</a:t>
            </a:r>
            <a:br>
              <a:rPr lang="en-US" sz="3200">
                <a:solidFill>
                  <a:schemeClr val="tx2"/>
                </a:solidFill>
              </a:rPr>
            </a:br>
            <a:r>
              <a:rPr lang="en-US" sz="3200">
                <a:solidFill>
                  <a:schemeClr val="hlink"/>
                </a:solidFill>
              </a:rPr>
              <a:t> </a:t>
            </a:r>
            <a:r>
              <a:rPr lang="en-US" sz="3200">
                <a:solidFill>
                  <a:schemeClr val="tx2"/>
                </a:solidFill>
              </a:rPr>
              <a:t>/* {(t, a)}*/</a:t>
            </a:r>
            <a:r>
              <a:rPr lang="en-US" sz="3200">
                <a:solidFill>
                  <a:schemeClr val="hlink"/>
                </a:solidFill>
              </a:rPr>
              <a:t>  </a:t>
            </a:r>
            <a:r>
              <a:rPr lang="en-US" sz="3200"/>
              <a:t>y := &amp;b; </a:t>
            </a:r>
            <a:r>
              <a:rPr lang="en-US" sz="3200">
                <a:solidFill>
                  <a:schemeClr val="tx2"/>
                </a:solidFill>
              </a:rPr>
              <a:t>/* {(t, a), (y, b) }*/</a:t>
            </a:r>
            <a:r>
              <a:rPr lang="en-US" sz="3200">
                <a:solidFill>
                  <a:schemeClr val="hlink"/>
                </a:solidFill>
              </a:rPr>
              <a:t> </a:t>
            </a:r>
          </a:p>
          <a:p>
            <a:pPr algn="l">
              <a:lnSpc>
                <a:spcPct val="75000"/>
              </a:lnSpc>
            </a:pPr>
            <a:r>
              <a:rPr lang="en-US" sz="3200">
                <a:solidFill>
                  <a:schemeClr val="tx2"/>
                </a:solidFill>
              </a:rPr>
              <a:t>/* {(t, a), (y, b)}*/</a:t>
            </a:r>
            <a:r>
              <a:rPr lang="en-US" sz="3200">
                <a:solidFill>
                  <a:schemeClr val="hlink"/>
                </a:solidFill>
              </a:rPr>
              <a:t> </a:t>
            </a:r>
            <a:r>
              <a:rPr lang="en-US" sz="3200"/>
              <a:t>z := &amp;c; </a:t>
            </a:r>
            <a:r>
              <a:rPr lang="en-US" sz="3200">
                <a:solidFill>
                  <a:schemeClr val="tx2"/>
                </a:solidFill>
              </a:rPr>
              <a:t>/* {(t, a), (y, b), (z, c) }*/</a:t>
            </a:r>
          </a:p>
          <a:p>
            <a:pPr algn="l">
              <a:lnSpc>
                <a:spcPct val="75000"/>
              </a:lnSpc>
            </a:pPr>
            <a:r>
              <a:rPr lang="en-US" sz="3200"/>
              <a:t> if x&gt; 0; </a:t>
            </a:r>
            <a:r>
              <a:rPr lang="en-US" sz="3200">
                <a:solidFill>
                  <a:schemeClr val="hlink"/>
                </a:solidFill>
              </a:rPr>
              <a:t> </a:t>
            </a:r>
            <a:r>
              <a:rPr lang="en-US" sz="3200"/>
              <a:t>	</a:t>
            </a:r>
            <a:br>
              <a:rPr lang="en-US" sz="3200"/>
            </a:br>
            <a:r>
              <a:rPr lang="en-US" sz="3200"/>
              <a:t>	then </a:t>
            </a:r>
            <a:r>
              <a:rPr lang="en-US" sz="3200">
                <a:sym typeface="Symbol" pitchFamily="18" charset="2"/>
              </a:rPr>
              <a:t>p:= &amp;y;</a:t>
            </a:r>
            <a:r>
              <a:rPr lang="en-US" sz="3200"/>
              <a:t> </a:t>
            </a:r>
            <a:r>
              <a:rPr lang="en-US" sz="3200">
                <a:solidFill>
                  <a:schemeClr val="tx2"/>
                </a:solidFill>
              </a:rPr>
              <a:t>/* {(t, a),  (y, b), (z, c), (p, y)}*/</a:t>
            </a:r>
            <a:r>
              <a:rPr lang="en-US" sz="3200"/>
              <a:t> </a:t>
            </a:r>
            <a:r>
              <a:rPr lang="en-US" sz="3200">
                <a:sym typeface="Symbol" pitchFamily="18" charset="2"/>
              </a:rPr>
              <a:t>	</a:t>
            </a:r>
          </a:p>
          <a:p>
            <a:pPr algn="l">
              <a:lnSpc>
                <a:spcPct val="75000"/>
              </a:lnSpc>
            </a:pPr>
            <a:r>
              <a:rPr lang="en-US" sz="3200"/>
              <a:t>	else </a:t>
            </a:r>
            <a:r>
              <a:rPr lang="en-US" sz="3200">
                <a:sym typeface="Symbol" pitchFamily="18" charset="2"/>
              </a:rPr>
              <a:t>p:= &amp;z; </a:t>
            </a:r>
            <a:r>
              <a:rPr lang="en-US" sz="3200">
                <a:solidFill>
                  <a:schemeClr val="tx2"/>
                </a:solidFill>
              </a:rPr>
              <a:t>/* {(t, a),  (y, b), (z, c), (p, z)}*/ </a:t>
            </a:r>
            <a:r>
              <a:rPr lang="en-US" sz="3200">
                <a:solidFill>
                  <a:schemeClr val="tx2"/>
                </a:solidFill>
                <a:sym typeface="Symbol" pitchFamily="18" charset="2"/>
              </a:rPr>
              <a:t/>
            </a:r>
            <a:br>
              <a:rPr lang="en-US" sz="3200">
                <a:solidFill>
                  <a:schemeClr val="tx2"/>
                </a:solidFill>
                <a:sym typeface="Symbol" pitchFamily="18" charset="2"/>
              </a:rPr>
            </a:br>
            <a:r>
              <a:rPr lang="en-US" sz="3200">
                <a:solidFill>
                  <a:schemeClr val="tx2"/>
                </a:solidFill>
              </a:rPr>
              <a:t>/* {(t, a),  (y, b), (z, c), (p, y), (p, z)}*/</a:t>
            </a:r>
            <a:r>
              <a:rPr lang="en-US" sz="3200"/>
              <a:t> </a:t>
            </a:r>
            <a:r>
              <a:rPr lang="en-US" sz="3200">
                <a:sym typeface="Symbol" pitchFamily="18" charset="2"/>
              </a:rPr>
              <a:t>	</a:t>
            </a:r>
          </a:p>
          <a:p>
            <a:pPr algn="l">
              <a:lnSpc>
                <a:spcPct val="75000"/>
              </a:lnSpc>
            </a:pPr>
            <a:r>
              <a:rPr lang="en-US" sz="3200">
                <a:solidFill>
                  <a:schemeClr val="hlink"/>
                </a:solidFill>
              </a:rPr>
              <a:t> </a:t>
            </a:r>
            <a:r>
              <a:rPr lang="en-US" sz="3200">
                <a:sym typeface="Symbol" pitchFamily="18" charset="2"/>
              </a:rPr>
              <a:t>*p := t;</a:t>
            </a:r>
          </a:p>
          <a:p>
            <a:pPr algn="l">
              <a:lnSpc>
                <a:spcPct val="75000"/>
              </a:lnSpc>
            </a:pPr>
            <a:r>
              <a:rPr lang="en-US" sz="3200">
                <a:solidFill>
                  <a:schemeClr val="tx2"/>
                </a:solidFill>
              </a:rPr>
              <a:t>/* {(t, a), (y, b), (y, c), (p, y), (p, z), (y, a), (z, a)}*/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Outline</a:t>
            </a: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smtClean="0"/>
              <a:t>The abstract interpretation technique</a:t>
            </a:r>
          </a:p>
          <a:p>
            <a:pPr lvl="1"/>
            <a:r>
              <a:rPr lang="en-US" smtClean="0"/>
              <a:t>The main theorem</a:t>
            </a:r>
          </a:p>
          <a:p>
            <a:pPr lvl="1"/>
            <a:r>
              <a:rPr lang="en-US" smtClean="0"/>
              <a:t>Applications</a:t>
            </a:r>
          </a:p>
          <a:p>
            <a:pPr lvl="1"/>
            <a:r>
              <a:rPr lang="en-US" smtClean="0"/>
              <a:t>Precision</a:t>
            </a:r>
          </a:p>
          <a:p>
            <a:pPr lvl="1"/>
            <a:r>
              <a:rPr lang="en-US" smtClean="0"/>
              <a:t>Complexity</a:t>
            </a:r>
          </a:p>
          <a:p>
            <a:pPr lvl="1"/>
            <a:r>
              <a:rPr lang="en-US" smtClean="0"/>
              <a:t>Widening</a:t>
            </a:r>
          </a:p>
          <a:p>
            <a:r>
              <a:rPr lang="en-US" smtClean="0"/>
              <a:t>Later on</a:t>
            </a:r>
          </a:p>
          <a:p>
            <a:pPr lvl="1"/>
            <a:r>
              <a:rPr lang="en-US" smtClean="0"/>
              <a:t>Combining Analysis</a:t>
            </a:r>
          </a:p>
          <a:p>
            <a:pPr lvl="1"/>
            <a:r>
              <a:rPr lang="en-US" smtClean="0"/>
              <a:t>Interprocedural Analysis</a:t>
            </a:r>
          </a:p>
          <a:p>
            <a:pPr lvl="1"/>
            <a:r>
              <a:rPr lang="en-US" smtClean="0"/>
              <a:t>Shape Analysis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smtClean="0"/>
              <a:t>Flow insensitive points-to-analysis</a:t>
            </a:r>
            <a:br>
              <a:rPr lang="en-US" sz="4000" smtClean="0"/>
            </a:br>
            <a:r>
              <a:rPr lang="en-US" sz="4000" smtClean="0"/>
              <a:t>Steengard 1996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Ignore control flow </a:t>
            </a:r>
          </a:p>
          <a:p>
            <a:r>
              <a:rPr lang="en-US" smtClean="0"/>
              <a:t>One set of points-to per program</a:t>
            </a:r>
          </a:p>
          <a:p>
            <a:r>
              <a:rPr lang="en-US" smtClean="0"/>
              <a:t>Can be represented as a directed graph</a:t>
            </a:r>
          </a:p>
          <a:p>
            <a:r>
              <a:rPr lang="en-US" smtClean="0"/>
              <a:t>Conservative approximation</a:t>
            </a:r>
          </a:p>
          <a:p>
            <a:pPr lvl="1"/>
            <a:r>
              <a:rPr lang="en-US" smtClean="0"/>
              <a:t>Accumulate pointers</a:t>
            </a:r>
          </a:p>
          <a:p>
            <a:r>
              <a:rPr lang="en-US" smtClean="0"/>
              <a:t>Can be computed in almost linear time</a:t>
            </a:r>
          </a:p>
          <a:p>
            <a:pPr lvl="1"/>
            <a:r>
              <a:rPr lang="en-US" smtClean="0"/>
              <a:t>Union find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2"/>
          <p:cNvSpPr txBox="1">
            <a:spLocks noChangeArrowheads="1"/>
          </p:cNvSpPr>
          <p:nvPr/>
        </p:nvSpPr>
        <p:spPr bwMode="auto">
          <a:xfrm>
            <a:off x="0" y="1025525"/>
            <a:ext cx="9144000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ctr">
            <a:spAutoFit/>
          </a:bodyPr>
          <a:lstStyle/>
          <a:p>
            <a:pPr algn="l"/>
            <a:r>
              <a:rPr lang="en-US" sz="3200"/>
              <a:t>t := &amp;a; </a:t>
            </a:r>
            <a:r>
              <a:rPr lang="en-US" sz="3200">
                <a:solidFill>
                  <a:schemeClr val="hlink"/>
                </a:solidFill>
              </a:rPr>
              <a:t/>
            </a:r>
            <a:br>
              <a:rPr lang="en-US" sz="3200">
                <a:solidFill>
                  <a:schemeClr val="hlink"/>
                </a:solidFill>
              </a:rPr>
            </a:br>
            <a:r>
              <a:rPr lang="en-US" sz="3200"/>
              <a:t>y := &amp;b;</a:t>
            </a:r>
          </a:p>
          <a:p>
            <a:pPr algn="l"/>
            <a:r>
              <a:rPr lang="en-US" sz="3200"/>
              <a:t>z := &amp;c;</a:t>
            </a:r>
            <a:endParaRPr lang="en-US" sz="3200">
              <a:solidFill>
                <a:schemeClr val="hlink"/>
              </a:solidFill>
            </a:endParaRPr>
          </a:p>
          <a:p>
            <a:pPr algn="l"/>
            <a:r>
              <a:rPr lang="en-US" sz="3200"/>
              <a:t> if x&gt; 0; </a:t>
            </a:r>
            <a:r>
              <a:rPr lang="en-US" sz="3200">
                <a:solidFill>
                  <a:schemeClr val="hlink"/>
                </a:solidFill>
              </a:rPr>
              <a:t> </a:t>
            </a:r>
            <a:r>
              <a:rPr lang="en-US" sz="3200"/>
              <a:t>	</a:t>
            </a:r>
            <a:br>
              <a:rPr lang="en-US" sz="3200"/>
            </a:br>
            <a:r>
              <a:rPr lang="en-US" sz="3200"/>
              <a:t>	then </a:t>
            </a:r>
            <a:r>
              <a:rPr lang="en-US" sz="3200">
                <a:sym typeface="Symbol" pitchFamily="18" charset="2"/>
              </a:rPr>
              <a:t>p:= &amp;y;</a:t>
            </a:r>
            <a:r>
              <a:rPr lang="en-US" sz="3200"/>
              <a:t> </a:t>
            </a:r>
            <a:br>
              <a:rPr lang="en-US" sz="3200"/>
            </a:br>
            <a:r>
              <a:rPr lang="en-US" sz="3200"/>
              <a:t>      	else </a:t>
            </a:r>
            <a:r>
              <a:rPr lang="en-US" sz="3200">
                <a:sym typeface="Symbol" pitchFamily="18" charset="2"/>
              </a:rPr>
              <a:t>p:= &amp;z;</a:t>
            </a:r>
          </a:p>
          <a:p>
            <a:pPr algn="l"/>
            <a:r>
              <a:rPr lang="en-US" sz="3200">
                <a:solidFill>
                  <a:schemeClr val="hlink"/>
                </a:solidFill>
              </a:rPr>
              <a:t> </a:t>
            </a:r>
            <a:r>
              <a:rPr lang="en-US" sz="3200">
                <a:sym typeface="Symbol" pitchFamily="18" charset="2"/>
              </a:rPr>
              <a:t>*p := t;</a:t>
            </a:r>
          </a:p>
          <a:p>
            <a:pPr algn="l"/>
            <a:endParaRPr lang="en-US" sz="3200">
              <a:solidFill>
                <a:schemeClr val="hlink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Precision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We cannot usually have</a:t>
            </a:r>
          </a:p>
          <a:p>
            <a:pPr lvl="1"/>
            <a:r>
              <a:rPr lang="en-US" smtClean="0">
                <a:sym typeface="Symbol" pitchFamily="18" charset="2"/>
              </a:rPr>
              <a:t>(CS) = DF </a:t>
            </a:r>
            <a:br>
              <a:rPr lang="en-US" smtClean="0">
                <a:sym typeface="Symbol" pitchFamily="18" charset="2"/>
              </a:rPr>
            </a:br>
            <a:r>
              <a:rPr lang="en-US" smtClean="0">
                <a:sym typeface="Symbol" pitchFamily="18" charset="2"/>
              </a:rPr>
              <a:t>on all programs</a:t>
            </a:r>
          </a:p>
          <a:p>
            <a:r>
              <a:rPr lang="en-US" smtClean="0">
                <a:sym typeface="Symbol" pitchFamily="18" charset="2"/>
              </a:rPr>
              <a:t>But can we say something about precision in all programs?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Join-Over-All-Paths (JOP)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Let </a:t>
            </a:r>
            <a:r>
              <a:rPr lang="en-US" smtClean="0">
                <a:solidFill>
                  <a:schemeClr val="tx2"/>
                </a:solidFill>
                <a:sym typeface="Symbol" pitchFamily="18" charset="2"/>
              </a:rPr>
              <a:t>paths(v)</a:t>
            </a:r>
            <a:r>
              <a:rPr lang="en-US" smtClean="0">
                <a:sym typeface="Symbol" pitchFamily="18" charset="2"/>
              </a:rPr>
              <a:t> denote the potentially infinite set paths from start to v (written as sequences of edges)</a:t>
            </a:r>
          </a:p>
          <a:p>
            <a:r>
              <a:rPr lang="en-US" smtClean="0"/>
              <a:t>For a sequence of edges [e</a:t>
            </a:r>
            <a:r>
              <a:rPr lang="en-US" i="1" baseline="-25000" smtClean="0"/>
              <a:t>1</a:t>
            </a:r>
            <a:r>
              <a:rPr lang="en-US" i="1" smtClean="0"/>
              <a:t>, e</a:t>
            </a:r>
            <a:r>
              <a:rPr lang="en-US" i="1" baseline="-25000" smtClean="0"/>
              <a:t>2</a:t>
            </a:r>
            <a:r>
              <a:rPr lang="en-US" i="1" smtClean="0"/>
              <a:t>, …, e</a:t>
            </a:r>
            <a:r>
              <a:rPr lang="en-US" i="1" baseline="-25000" smtClean="0"/>
              <a:t>n</a:t>
            </a:r>
            <a:r>
              <a:rPr lang="en-US" smtClean="0"/>
              <a:t>] define</a:t>
            </a:r>
            <a:br>
              <a:rPr lang="en-US" smtClean="0"/>
            </a:br>
            <a:r>
              <a:rPr lang="en-US" i="1" smtClean="0"/>
              <a:t>f</a:t>
            </a:r>
            <a:r>
              <a:rPr lang="en-US" smtClean="0"/>
              <a:t> </a:t>
            </a:r>
            <a:r>
              <a:rPr lang="en-US" baseline="30000" smtClean="0"/>
              <a:t>#</a:t>
            </a:r>
            <a:r>
              <a:rPr lang="en-US" smtClean="0"/>
              <a:t>[e</a:t>
            </a:r>
            <a:r>
              <a:rPr lang="en-US" i="1" baseline="-25000" smtClean="0"/>
              <a:t>1</a:t>
            </a:r>
            <a:r>
              <a:rPr lang="en-US" i="1" smtClean="0"/>
              <a:t>, e</a:t>
            </a:r>
            <a:r>
              <a:rPr lang="en-US" i="1" baseline="-25000" smtClean="0"/>
              <a:t>2</a:t>
            </a:r>
            <a:r>
              <a:rPr lang="en-US" i="1" smtClean="0"/>
              <a:t>, …, e</a:t>
            </a:r>
            <a:r>
              <a:rPr lang="en-US" i="1" baseline="-25000" smtClean="0"/>
              <a:t>n</a:t>
            </a:r>
            <a:r>
              <a:rPr lang="en-US" smtClean="0"/>
              <a:t>]: L </a:t>
            </a:r>
            <a:r>
              <a:rPr lang="en-US" smtClean="0">
                <a:sym typeface="Symbol" pitchFamily="18" charset="2"/>
              </a:rPr>
              <a:t> L by composing the effects of basic blocks</a:t>
            </a:r>
            <a:br>
              <a:rPr lang="en-US" smtClean="0">
                <a:sym typeface="Symbol" pitchFamily="18" charset="2"/>
              </a:rPr>
            </a:br>
            <a:r>
              <a:rPr lang="en-US" i="1" smtClean="0"/>
              <a:t>f</a:t>
            </a:r>
            <a:r>
              <a:rPr lang="en-US" smtClean="0"/>
              <a:t> </a:t>
            </a:r>
            <a:r>
              <a:rPr lang="en-US" baseline="30000" smtClean="0"/>
              <a:t>#</a:t>
            </a:r>
            <a:r>
              <a:rPr lang="en-US" smtClean="0"/>
              <a:t>[e</a:t>
            </a:r>
            <a:r>
              <a:rPr lang="en-US" i="1" baseline="-25000" smtClean="0"/>
              <a:t>1</a:t>
            </a:r>
            <a:r>
              <a:rPr lang="en-US" i="1" smtClean="0"/>
              <a:t>, e</a:t>
            </a:r>
            <a:r>
              <a:rPr lang="en-US" i="1" baseline="-25000" smtClean="0"/>
              <a:t>2</a:t>
            </a:r>
            <a:r>
              <a:rPr lang="en-US" i="1" smtClean="0"/>
              <a:t>, …, e</a:t>
            </a:r>
            <a:r>
              <a:rPr lang="en-US" i="1" baseline="-25000" smtClean="0"/>
              <a:t>n</a:t>
            </a:r>
            <a:r>
              <a:rPr lang="en-US" smtClean="0"/>
              <a:t>](l) = </a:t>
            </a:r>
            <a:r>
              <a:rPr lang="en-US" i="1" smtClean="0"/>
              <a:t>f</a:t>
            </a:r>
            <a:r>
              <a:rPr lang="en-US" i="1" baseline="30000" smtClean="0"/>
              <a:t>#</a:t>
            </a:r>
            <a:r>
              <a:rPr lang="en-US" i="1" smtClean="0"/>
              <a:t>(e</a:t>
            </a:r>
            <a:r>
              <a:rPr lang="en-US" i="1" baseline="-30000" smtClean="0"/>
              <a:t>n</a:t>
            </a:r>
            <a:r>
              <a:rPr lang="en-US" i="1" smtClean="0"/>
              <a:t>)</a:t>
            </a:r>
            <a:r>
              <a:rPr lang="en-US" baseline="-30000" smtClean="0"/>
              <a:t> </a:t>
            </a:r>
            <a:r>
              <a:rPr lang="en-US" smtClean="0"/>
              <a:t>(… (</a:t>
            </a:r>
            <a:r>
              <a:rPr lang="en-US" i="1" smtClean="0"/>
              <a:t>f</a:t>
            </a:r>
            <a:r>
              <a:rPr lang="en-US" i="1" baseline="30000" smtClean="0"/>
              <a:t>#</a:t>
            </a:r>
            <a:r>
              <a:rPr lang="en-US" i="1" smtClean="0"/>
              <a:t>(e</a:t>
            </a:r>
            <a:r>
              <a:rPr lang="en-US" i="1" baseline="-30000" smtClean="0"/>
              <a:t>2</a:t>
            </a:r>
            <a:r>
              <a:rPr lang="en-US" i="1" smtClean="0"/>
              <a:t>)</a:t>
            </a:r>
            <a:r>
              <a:rPr lang="en-US" baseline="-30000" smtClean="0"/>
              <a:t> </a:t>
            </a:r>
            <a:r>
              <a:rPr lang="en-US" smtClean="0"/>
              <a:t>(</a:t>
            </a:r>
            <a:r>
              <a:rPr lang="en-US" i="1" smtClean="0"/>
              <a:t>f</a:t>
            </a:r>
            <a:r>
              <a:rPr lang="en-US" i="1" baseline="30000" smtClean="0"/>
              <a:t>#</a:t>
            </a:r>
            <a:r>
              <a:rPr lang="en-US" i="1" smtClean="0"/>
              <a:t>(e</a:t>
            </a:r>
            <a:r>
              <a:rPr lang="en-US" i="1" baseline="-25000" smtClean="0"/>
              <a:t>1</a:t>
            </a:r>
            <a:r>
              <a:rPr lang="en-US" i="1" smtClean="0"/>
              <a:t>)</a:t>
            </a:r>
            <a:r>
              <a:rPr lang="en-US" baseline="-30000" smtClean="0"/>
              <a:t>  </a:t>
            </a:r>
            <a:r>
              <a:rPr lang="en-US" smtClean="0"/>
              <a:t>(l)) …)</a:t>
            </a:r>
          </a:p>
          <a:p>
            <a:r>
              <a:rPr lang="en-US" smtClean="0">
                <a:solidFill>
                  <a:schemeClr val="tx2"/>
                </a:solidFill>
              </a:rPr>
              <a:t>JOP[v]</a:t>
            </a:r>
            <a:r>
              <a:rPr lang="en-US" baseline="-25000" smtClean="0"/>
              <a:t>  </a:t>
            </a:r>
            <a:r>
              <a:rPr lang="en-US" smtClean="0"/>
              <a:t> = </a:t>
            </a:r>
            <a:r>
              <a:rPr lang="en-US" smtClean="0">
                <a:sym typeface="Math B" pitchFamily="2" charset="2"/>
              </a:rPr>
              <a:t>{</a:t>
            </a:r>
            <a:r>
              <a:rPr lang="en-US" i="1" smtClean="0"/>
              <a:t>f</a:t>
            </a:r>
            <a:r>
              <a:rPr lang="en-US" i="1" baseline="30000" smtClean="0"/>
              <a:t>#</a:t>
            </a:r>
            <a:r>
              <a:rPr lang="en-US" smtClean="0"/>
              <a:t>[</a:t>
            </a:r>
            <a:r>
              <a:rPr lang="en-US" i="1" smtClean="0"/>
              <a:t>e</a:t>
            </a:r>
            <a:r>
              <a:rPr lang="en-US" i="1" baseline="-25000" smtClean="0"/>
              <a:t>1</a:t>
            </a:r>
            <a:r>
              <a:rPr lang="en-US" i="1" smtClean="0"/>
              <a:t>, e</a:t>
            </a:r>
            <a:r>
              <a:rPr lang="en-US" i="1" baseline="-25000" smtClean="0"/>
              <a:t>2</a:t>
            </a:r>
            <a:r>
              <a:rPr lang="en-US" i="1" smtClean="0"/>
              <a:t>, …,e</a:t>
            </a:r>
            <a:r>
              <a:rPr lang="en-US" i="1" baseline="-25000" smtClean="0"/>
              <a:t>n</a:t>
            </a:r>
            <a:r>
              <a:rPr lang="en-US" smtClean="0"/>
              <a:t>](</a:t>
            </a:r>
            <a:r>
              <a:rPr lang="en-US" smtClean="0">
                <a:sym typeface="Symbol" pitchFamily="18" charset="2"/>
              </a:rPr>
              <a:t>) </a:t>
            </a:r>
            <a:br>
              <a:rPr lang="en-US" smtClean="0">
                <a:sym typeface="Symbol" pitchFamily="18" charset="2"/>
              </a:rPr>
            </a:br>
            <a:r>
              <a:rPr lang="en-US" smtClean="0">
                <a:sym typeface="Symbol" pitchFamily="18" charset="2"/>
              </a:rPr>
              <a:t> 		</a:t>
            </a:r>
            <a:r>
              <a:rPr lang="en-US" smtClean="0"/>
              <a:t>[</a:t>
            </a:r>
            <a:r>
              <a:rPr lang="en-US" i="1" smtClean="0"/>
              <a:t>e</a:t>
            </a:r>
            <a:r>
              <a:rPr lang="en-US" i="1" baseline="-25000" smtClean="0"/>
              <a:t>1</a:t>
            </a:r>
            <a:r>
              <a:rPr lang="en-US" i="1" smtClean="0"/>
              <a:t>, e</a:t>
            </a:r>
            <a:r>
              <a:rPr lang="en-US" i="1" baseline="-25000" smtClean="0"/>
              <a:t>2</a:t>
            </a:r>
            <a:r>
              <a:rPr lang="en-US" i="1" smtClean="0"/>
              <a:t>, …, e</a:t>
            </a:r>
            <a:r>
              <a:rPr lang="en-US" i="1" baseline="-25000" smtClean="0"/>
              <a:t>n</a:t>
            </a:r>
            <a:r>
              <a:rPr lang="en-US" smtClean="0"/>
              <a:t>]</a:t>
            </a:r>
            <a:r>
              <a:rPr lang="en-US" smtClean="0">
                <a:sym typeface="Symbol" pitchFamily="18" charset="2"/>
              </a:rPr>
              <a:t>  paths(v)}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JOP vs. Least Solution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400" dirty="0" smtClean="0"/>
              <a:t>The </a:t>
            </a:r>
            <a:r>
              <a:rPr lang="en-US" sz="2400" dirty="0" err="1" smtClean="0"/>
              <a:t>df</a:t>
            </a:r>
            <a:r>
              <a:rPr lang="en-US" sz="2400" dirty="0" smtClean="0"/>
              <a:t> solution obtained by Chaotic iteration satisfies </a:t>
            </a:r>
            <a:r>
              <a:rPr lang="en-US" sz="2400" dirty="0" smtClean="0">
                <a:sym typeface="Symbol" pitchFamily="18" charset="2"/>
              </a:rPr>
              <a:t>for every</a:t>
            </a:r>
            <a:r>
              <a:rPr lang="en-US" sz="2400" i="1" dirty="0" smtClean="0">
                <a:sym typeface="Symbol" pitchFamily="18" charset="2"/>
              </a:rPr>
              <a:t> v</a:t>
            </a:r>
            <a:r>
              <a:rPr lang="en-US" sz="2400" dirty="0" smtClean="0">
                <a:sym typeface="Symbol" pitchFamily="18" charset="2"/>
              </a:rPr>
              <a:t>: </a:t>
            </a:r>
          </a:p>
          <a:p>
            <a:pPr lvl="1"/>
            <a:r>
              <a:rPr lang="en-US" sz="2000" dirty="0" smtClean="0">
                <a:sym typeface="Symbol" pitchFamily="18" charset="2"/>
              </a:rPr>
              <a:t>JOP[v]</a:t>
            </a:r>
            <a:r>
              <a:rPr lang="en-US" sz="2000" dirty="0" smtClean="0">
                <a:sym typeface="Math B" pitchFamily="2" charset="2"/>
              </a:rPr>
              <a:t> </a:t>
            </a:r>
            <a:r>
              <a:rPr lang="en-US" sz="2000" dirty="0" err="1" smtClean="0">
                <a:sym typeface="Math B" pitchFamily="2" charset="2"/>
              </a:rPr>
              <a:t>df</a:t>
            </a:r>
            <a:r>
              <a:rPr lang="en-US" sz="2000" dirty="0" smtClean="0">
                <a:sym typeface="Math B" pitchFamily="2" charset="2"/>
              </a:rPr>
              <a:t>(</a:t>
            </a:r>
            <a:r>
              <a:rPr lang="en-US" sz="2000" i="1" dirty="0" smtClean="0">
                <a:sym typeface="Math B" pitchFamily="2" charset="2"/>
              </a:rPr>
              <a:t>v</a:t>
            </a:r>
            <a:r>
              <a:rPr lang="en-US" sz="2000" dirty="0" smtClean="0">
                <a:sym typeface="Math B" pitchFamily="2" charset="2"/>
              </a:rPr>
              <a:t>)</a:t>
            </a:r>
          </a:p>
          <a:p>
            <a:r>
              <a:rPr lang="en-US" sz="2400" dirty="0" smtClean="0">
                <a:sym typeface="Math B" pitchFamily="2" charset="2"/>
              </a:rPr>
              <a:t>A function f</a:t>
            </a:r>
            <a:r>
              <a:rPr lang="en-US" sz="2400" baseline="30000" dirty="0" smtClean="0">
                <a:sym typeface="Math B" pitchFamily="2" charset="2"/>
              </a:rPr>
              <a:t>#</a:t>
            </a:r>
            <a:r>
              <a:rPr lang="en-US" sz="2400" dirty="0" smtClean="0">
                <a:sym typeface="Math B" pitchFamily="2" charset="2"/>
              </a:rPr>
              <a:t> is additive (distributive) if </a:t>
            </a:r>
          </a:p>
          <a:p>
            <a:pPr lvl="1"/>
            <a:r>
              <a:rPr lang="en-US" sz="2000" dirty="0" smtClean="0">
                <a:sym typeface="Math B" pitchFamily="2" charset="2"/>
              </a:rPr>
              <a:t>f</a:t>
            </a:r>
            <a:r>
              <a:rPr lang="en-US" sz="2000" baseline="30000" dirty="0" smtClean="0">
                <a:sym typeface="Math B" pitchFamily="2" charset="2"/>
              </a:rPr>
              <a:t>#</a:t>
            </a:r>
            <a:r>
              <a:rPr lang="en-US" sz="2000" dirty="0" smtClean="0">
                <a:sym typeface="Math B" pitchFamily="2" charset="2"/>
              </a:rPr>
              <a:t>({x| x </a:t>
            </a:r>
            <a:r>
              <a:rPr lang="en-US" sz="2000" dirty="0" smtClean="0">
                <a:sym typeface="Symbol" pitchFamily="18" charset="2"/>
              </a:rPr>
              <a:t> X}) = </a:t>
            </a:r>
            <a:r>
              <a:rPr lang="en-US" sz="2000" dirty="0" smtClean="0">
                <a:sym typeface="Math B" pitchFamily="2" charset="2"/>
              </a:rPr>
              <a:t>{f</a:t>
            </a:r>
            <a:r>
              <a:rPr lang="en-US" sz="2000" baseline="30000" dirty="0" smtClean="0">
                <a:sym typeface="Math B" pitchFamily="2" charset="2"/>
              </a:rPr>
              <a:t>#</a:t>
            </a:r>
            <a:r>
              <a:rPr lang="en-US" sz="2000" dirty="0" smtClean="0">
                <a:sym typeface="Math B" pitchFamily="2" charset="2"/>
              </a:rPr>
              <a:t>(x) | </a:t>
            </a:r>
            <a:r>
              <a:rPr lang="en-US" sz="2000" dirty="0" smtClean="0">
                <a:sym typeface="Symbol" pitchFamily="18" charset="2"/>
              </a:rPr>
              <a:t> X}</a:t>
            </a:r>
          </a:p>
          <a:p>
            <a:r>
              <a:rPr lang="en-US" sz="2400" dirty="0" smtClean="0">
                <a:sym typeface="Math B" pitchFamily="2" charset="2"/>
              </a:rPr>
              <a:t>If every </a:t>
            </a:r>
            <a:r>
              <a:rPr lang="en-US" sz="2400" i="1" dirty="0" smtClean="0">
                <a:sym typeface="Math B" pitchFamily="2" charset="2"/>
              </a:rPr>
              <a:t>f</a:t>
            </a:r>
            <a:r>
              <a:rPr lang="en-US" sz="2400" i="1" baseline="30000" dirty="0" smtClean="0">
                <a:sym typeface="Math B" pitchFamily="2" charset="2"/>
              </a:rPr>
              <a:t># </a:t>
            </a:r>
            <a:r>
              <a:rPr lang="en-US" sz="2400" i="1" baseline="-25000" dirty="0" smtClean="0">
                <a:sym typeface="Math B" pitchFamily="2" charset="2"/>
              </a:rPr>
              <a:t>(</a:t>
            </a:r>
            <a:r>
              <a:rPr lang="en-US" sz="2400" i="1" baseline="-25000" dirty="0" err="1" smtClean="0">
                <a:sym typeface="Math B" pitchFamily="2" charset="2"/>
              </a:rPr>
              <a:t>u,v</a:t>
            </a:r>
            <a:r>
              <a:rPr lang="en-US" sz="2400" i="1" baseline="-25000" dirty="0" smtClean="0">
                <a:sym typeface="Math B" pitchFamily="2" charset="2"/>
              </a:rPr>
              <a:t>)</a:t>
            </a:r>
            <a:r>
              <a:rPr lang="en-US" sz="2400" baseline="-25000" dirty="0" smtClean="0">
                <a:sym typeface="Math B" pitchFamily="2" charset="2"/>
              </a:rPr>
              <a:t> </a:t>
            </a:r>
            <a:r>
              <a:rPr lang="en-US" sz="2400" dirty="0" smtClean="0">
                <a:sym typeface="Math B" pitchFamily="2" charset="2"/>
              </a:rPr>
              <a:t>is additive (distributive) for all the edges (</a:t>
            </a:r>
            <a:r>
              <a:rPr lang="en-US" sz="2400" dirty="0" err="1" smtClean="0">
                <a:sym typeface="Math B" pitchFamily="2" charset="2"/>
              </a:rPr>
              <a:t>u,v</a:t>
            </a:r>
            <a:r>
              <a:rPr lang="en-US" sz="2400" dirty="0" smtClean="0">
                <a:sym typeface="Math B" pitchFamily="2" charset="2"/>
              </a:rPr>
              <a:t>)</a:t>
            </a:r>
          </a:p>
          <a:p>
            <a:pPr lvl="1"/>
            <a:r>
              <a:rPr lang="en-US" sz="2000" dirty="0" smtClean="0">
                <a:sym typeface="Symbol" pitchFamily="18" charset="2"/>
              </a:rPr>
              <a:t>JOP[v]</a:t>
            </a:r>
            <a:r>
              <a:rPr lang="en-US" sz="2000" baseline="-25000" dirty="0" smtClean="0">
                <a:sym typeface="Symbol" pitchFamily="18" charset="2"/>
              </a:rPr>
              <a:t>  </a:t>
            </a:r>
            <a:r>
              <a:rPr lang="en-US" sz="2000" dirty="0" smtClean="0">
                <a:sym typeface="Symbol" pitchFamily="18" charset="2"/>
              </a:rPr>
              <a:t>=</a:t>
            </a:r>
            <a:r>
              <a:rPr lang="en-US" sz="2000" dirty="0" smtClean="0">
                <a:sym typeface="Math B" pitchFamily="2" charset="2"/>
              </a:rPr>
              <a:t> </a:t>
            </a:r>
            <a:r>
              <a:rPr lang="en-US" sz="2000" dirty="0" err="1" smtClean="0">
                <a:sym typeface="Math B" pitchFamily="2" charset="2"/>
              </a:rPr>
              <a:t>df</a:t>
            </a:r>
            <a:r>
              <a:rPr lang="en-US" sz="2000" dirty="0" smtClean="0">
                <a:sym typeface="Math B" pitchFamily="2" charset="2"/>
              </a:rPr>
              <a:t>(v)</a:t>
            </a:r>
          </a:p>
          <a:p>
            <a:r>
              <a:rPr lang="en-US" sz="2400" dirty="0" smtClean="0">
                <a:sym typeface="Math B" pitchFamily="2" charset="2"/>
              </a:rPr>
              <a:t>Examples</a:t>
            </a:r>
          </a:p>
          <a:p>
            <a:pPr lvl="1"/>
            <a:r>
              <a:rPr lang="en-US" sz="2000" dirty="0" smtClean="0">
                <a:sym typeface="Math B" pitchFamily="2" charset="2"/>
              </a:rPr>
              <a:t>Maybe </a:t>
            </a:r>
            <a:r>
              <a:rPr lang="en-US" sz="2000" dirty="0" smtClean="0">
                <a:sym typeface="Math B" pitchFamily="2" charset="2"/>
              </a:rPr>
              <a:t>garbage</a:t>
            </a:r>
            <a:endParaRPr lang="en-US" sz="2000" dirty="0" smtClean="0">
              <a:sym typeface="Math B" pitchFamily="2" charset="2"/>
            </a:endParaRPr>
          </a:p>
          <a:p>
            <a:pPr lvl="1"/>
            <a:r>
              <a:rPr lang="en-US" sz="2000" dirty="0" smtClean="0">
                <a:sym typeface="Math B" pitchFamily="2" charset="2"/>
              </a:rPr>
              <a:t>Constant Propagation</a:t>
            </a:r>
          </a:p>
          <a:p>
            <a:pPr lvl="1"/>
            <a:r>
              <a:rPr lang="en-US" sz="2000" dirty="0" smtClean="0">
                <a:sym typeface="Math B" pitchFamily="2" charset="2"/>
              </a:rPr>
              <a:t>Points-to</a:t>
            </a:r>
          </a:p>
          <a:p>
            <a:pPr lvl="1"/>
            <a:endParaRPr lang="en-US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Notions of precision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>
                <a:sym typeface="Math B" pitchFamily="2" charset="2"/>
              </a:rPr>
              <a:t>CS = </a:t>
            </a:r>
            <a:r>
              <a:rPr lang="en-US" smtClean="0">
                <a:sym typeface="Symbol" pitchFamily="18" charset="2"/>
              </a:rPr>
              <a:t> (df)</a:t>
            </a:r>
          </a:p>
          <a:p>
            <a:r>
              <a:rPr lang="en-US" smtClean="0">
                <a:sym typeface="Symbol" pitchFamily="18" charset="2"/>
              </a:rPr>
              <a:t>(CS) =</a:t>
            </a:r>
            <a:r>
              <a:rPr lang="en-US" smtClean="0">
                <a:sym typeface="Math B" pitchFamily="2" charset="2"/>
              </a:rPr>
              <a:t> df</a:t>
            </a:r>
          </a:p>
          <a:p>
            <a:r>
              <a:rPr lang="en-US" smtClean="0">
                <a:sym typeface="Math B" pitchFamily="2" charset="2"/>
              </a:rPr>
              <a:t>Meet(Join) over all paths</a:t>
            </a:r>
          </a:p>
          <a:p>
            <a:r>
              <a:rPr lang="en-US" smtClean="0">
                <a:sym typeface="Math B" pitchFamily="2" charset="2"/>
              </a:rPr>
              <a:t>Using best transformers</a:t>
            </a:r>
          </a:p>
          <a:p>
            <a:r>
              <a:rPr lang="en-US" smtClean="0">
                <a:sym typeface="Math B" pitchFamily="2" charset="2"/>
              </a:rPr>
              <a:t>Good enough</a:t>
            </a: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Complexity of Chaotic Iterations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Usually depends on the height of the lattice</a:t>
            </a:r>
          </a:p>
          <a:p>
            <a:r>
              <a:rPr lang="en-US" smtClean="0"/>
              <a:t>In some cases better bound exist</a:t>
            </a:r>
          </a:p>
          <a:p>
            <a:r>
              <a:rPr lang="en-US" smtClean="0"/>
              <a:t>A function f is </a:t>
            </a:r>
            <a:r>
              <a:rPr lang="en-US" smtClean="0">
                <a:solidFill>
                  <a:srgbClr val="FF0000"/>
                </a:solidFill>
              </a:rPr>
              <a:t>fast</a:t>
            </a:r>
            <a:r>
              <a:rPr lang="en-US" smtClean="0"/>
              <a:t> if  f (f(l)) </a:t>
            </a:r>
            <a:r>
              <a:rPr lang="en-US" smtClean="0">
                <a:sym typeface="Math B" pitchFamily="2" charset="2"/>
              </a:rPr>
              <a:t> l  f(l)</a:t>
            </a:r>
            <a:r>
              <a:rPr lang="en-US" smtClean="0"/>
              <a:t> </a:t>
            </a:r>
          </a:p>
          <a:p>
            <a:r>
              <a:rPr lang="en-US" smtClean="0"/>
              <a:t>For fast functions the Chaotic iterations can be implemented in O(nest * |V|) iterations</a:t>
            </a:r>
          </a:p>
          <a:p>
            <a:pPr lvl="1"/>
            <a:r>
              <a:rPr lang="en-US" smtClean="0"/>
              <a:t>nest is the number of nested loop</a:t>
            </a:r>
          </a:p>
          <a:p>
            <a:pPr lvl="1"/>
            <a:r>
              <a:rPr lang="en-US" smtClean="0"/>
              <a:t>|V| is the number of control flow nodes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mtClean="0"/>
              <a:t>Conclusion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Chaotic iterations is a powerful technique</a:t>
            </a:r>
          </a:p>
          <a:p>
            <a:r>
              <a:rPr lang="en-US" dirty="0" smtClean="0"/>
              <a:t>Easy to implement</a:t>
            </a:r>
          </a:p>
          <a:p>
            <a:r>
              <a:rPr lang="en-US" dirty="0" smtClean="0"/>
              <a:t>Rather precise</a:t>
            </a:r>
          </a:p>
          <a:p>
            <a:r>
              <a:rPr lang="en-US" dirty="0" smtClean="0"/>
              <a:t>But expensive</a:t>
            </a:r>
          </a:p>
          <a:p>
            <a:pPr lvl="1"/>
            <a:r>
              <a:rPr lang="en-US" dirty="0" smtClean="0"/>
              <a:t>More efficient methods exist for structured programs </a:t>
            </a:r>
          </a:p>
          <a:p>
            <a:r>
              <a:rPr lang="en-US" dirty="0" smtClean="0"/>
              <a:t>Abstract interpretation relates runtime semantics and static information</a:t>
            </a:r>
          </a:p>
          <a:p>
            <a:r>
              <a:rPr lang="en-US" dirty="0" smtClean="0"/>
              <a:t>The concrete semantics serves as a tool in designing </a:t>
            </a:r>
            <a:r>
              <a:rPr lang="en-US" dirty="0" smtClean="0"/>
              <a:t>abstractions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66688"/>
            <a:ext cx="7772400" cy="792162"/>
          </a:xfrm>
        </p:spPr>
        <p:txBody>
          <a:bodyPr/>
          <a:lstStyle/>
          <a:p>
            <a:pPr algn="ctr"/>
            <a:r>
              <a:rPr lang="en-US" sz="4000" smtClean="0"/>
              <a:t>Complete Lattices</a:t>
            </a:r>
          </a:p>
        </p:txBody>
      </p:sp>
      <p:sp>
        <p:nvSpPr>
          <p:cNvPr id="2375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27063" y="1057275"/>
            <a:ext cx="7727950" cy="4910138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3200" dirty="0" smtClean="0">
                <a:sym typeface="Symbol" pitchFamily="18" charset="2"/>
              </a:rPr>
              <a:t>A </a:t>
            </a:r>
            <a:r>
              <a:rPr lang="en-US" sz="3200" dirty="0" err="1" smtClean="0">
                <a:sym typeface="Symbol" pitchFamily="18" charset="2"/>
              </a:rPr>
              <a:t>poset</a:t>
            </a:r>
            <a:r>
              <a:rPr lang="en-US" sz="3200" dirty="0" smtClean="0">
                <a:sym typeface="Symbol" pitchFamily="18" charset="2"/>
              </a:rPr>
              <a:t>  (L, </a:t>
            </a:r>
            <a:r>
              <a:rPr lang="en-US" sz="3200" dirty="0" smtClean="0">
                <a:sym typeface="Math B" pitchFamily="2" charset="2"/>
              </a:rPr>
              <a:t> ) is a </a:t>
            </a:r>
            <a:r>
              <a:rPr lang="en-US" sz="3200" dirty="0" smtClean="0">
                <a:solidFill>
                  <a:schemeClr val="tx2"/>
                </a:solidFill>
                <a:sym typeface="Math B" pitchFamily="2" charset="2"/>
              </a:rPr>
              <a:t>complete lattice</a:t>
            </a:r>
            <a:r>
              <a:rPr lang="en-US" sz="3200" dirty="0" smtClean="0">
                <a:sym typeface="Math B" pitchFamily="2" charset="2"/>
              </a:rPr>
              <a:t>  if every subset has least and upper bounds</a:t>
            </a:r>
          </a:p>
          <a:p>
            <a:pPr>
              <a:lnSpc>
                <a:spcPct val="80000"/>
              </a:lnSpc>
            </a:pPr>
            <a:r>
              <a:rPr lang="en-US" sz="3200" dirty="0" smtClean="0">
                <a:sym typeface="Math B" pitchFamily="2" charset="2"/>
              </a:rPr>
              <a:t>L = (L, ) = (L, , , , , )</a:t>
            </a:r>
          </a:p>
          <a:p>
            <a:pPr lvl="1">
              <a:lnSpc>
                <a:spcPct val="80000"/>
              </a:lnSpc>
            </a:pPr>
            <a:r>
              <a:rPr lang="en-US" sz="2800" dirty="0" smtClean="0">
                <a:sym typeface="Math B" pitchFamily="2" charset="2"/>
              </a:rPr>
              <a:t> =  </a:t>
            </a:r>
            <a:r>
              <a:rPr lang="en-US" sz="2000" dirty="0" smtClean="0">
                <a:sym typeface="Math C" pitchFamily="2" charset="2"/>
              </a:rPr>
              <a:t></a:t>
            </a:r>
            <a:r>
              <a:rPr lang="en-US" sz="2800" dirty="0" smtClean="0">
                <a:sym typeface="Math B" pitchFamily="2" charset="2"/>
              </a:rPr>
              <a:t> =  L</a:t>
            </a:r>
          </a:p>
          <a:p>
            <a:pPr lvl="1">
              <a:lnSpc>
                <a:spcPct val="80000"/>
              </a:lnSpc>
            </a:pPr>
            <a:r>
              <a:rPr lang="en-US" sz="2800" dirty="0" smtClean="0">
                <a:sym typeface="Math B" pitchFamily="2" charset="2"/>
              </a:rPr>
              <a:t> =  L =  </a:t>
            </a:r>
            <a:r>
              <a:rPr lang="en-US" sz="2000" dirty="0" smtClean="0">
                <a:sym typeface="Math C" pitchFamily="2" charset="2"/>
              </a:rPr>
              <a:t></a:t>
            </a:r>
            <a:r>
              <a:rPr lang="en-US" sz="2800" dirty="0" smtClean="0">
                <a:solidFill>
                  <a:schemeClr val="hlink"/>
                </a:solidFill>
                <a:sym typeface="Math B" pitchFamily="2" charset="2"/>
              </a:rPr>
              <a:t> </a:t>
            </a:r>
          </a:p>
          <a:p>
            <a:pPr>
              <a:lnSpc>
                <a:spcPct val="80000"/>
              </a:lnSpc>
            </a:pPr>
            <a:r>
              <a:rPr lang="en-US" sz="2400" dirty="0" smtClean="0">
                <a:sym typeface="Symbol" pitchFamily="18" charset="2"/>
              </a:rPr>
              <a:t>Examples</a:t>
            </a:r>
          </a:p>
          <a:p>
            <a:pPr lvl="1">
              <a:lnSpc>
                <a:spcPct val="80000"/>
              </a:lnSpc>
            </a:pPr>
            <a:r>
              <a:rPr lang="en-US" sz="2000" dirty="0" smtClean="0">
                <a:sym typeface="Symbol" pitchFamily="18" charset="2"/>
              </a:rPr>
              <a:t>Total orders (N, )</a:t>
            </a:r>
          </a:p>
          <a:p>
            <a:pPr lvl="1">
              <a:lnSpc>
                <a:spcPct val="80000"/>
              </a:lnSpc>
            </a:pPr>
            <a:r>
              <a:rPr lang="en-US" sz="2000" dirty="0" err="1" smtClean="0">
                <a:sym typeface="Symbol" pitchFamily="18" charset="2"/>
              </a:rPr>
              <a:t>Powersets</a:t>
            </a:r>
            <a:r>
              <a:rPr lang="en-US" sz="2000" dirty="0" smtClean="0">
                <a:sym typeface="Symbol" pitchFamily="18" charset="2"/>
              </a:rPr>
              <a:t> (P(S), </a:t>
            </a:r>
            <a:r>
              <a:rPr lang="en-US" sz="2000" dirty="0" smtClean="0">
                <a:sym typeface="Math B" pitchFamily="2" charset="2"/>
              </a:rPr>
              <a:t>)</a:t>
            </a:r>
          </a:p>
          <a:p>
            <a:pPr lvl="1">
              <a:lnSpc>
                <a:spcPct val="80000"/>
              </a:lnSpc>
            </a:pPr>
            <a:r>
              <a:rPr lang="en-US" sz="2000" dirty="0" err="1" smtClean="0">
                <a:sym typeface="Math B" pitchFamily="2" charset="2"/>
              </a:rPr>
              <a:t>Powersets</a:t>
            </a:r>
            <a:r>
              <a:rPr lang="en-US" sz="2000" dirty="0" smtClean="0">
                <a:sym typeface="Math B" pitchFamily="2" charset="2"/>
              </a:rPr>
              <a:t> (P(S), )</a:t>
            </a:r>
            <a:r>
              <a:rPr lang="en-US" sz="2000" dirty="0" smtClean="0">
                <a:sym typeface="Symbol" pitchFamily="18" charset="2"/>
              </a:rPr>
              <a:t> </a:t>
            </a:r>
          </a:p>
          <a:p>
            <a:pPr lvl="1">
              <a:lnSpc>
                <a:spcPct val="80000"/>
              </a:lnSpc>
            </a:pPr>
            <a:r>
              <a:rPr lang="en-US" sz="1600" dirty="0" smtClean="0">
                <a:sym typeface="Math B" pitchFamily="2" charset="2"/>
              </a:rPr>
              <a:t>Constant propagation</a:t>
            </a:r>
            <a:endParaRPr lang="en-US" sz="2800" dirty="0" smtClean="0">
              <a:solidFill>
                <a:schemeClr val="hlink"/>
              </a:solidFill>
              <a:sym typeface="Math B" pitchFamily="2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7571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Soundness Theorem(1)</a:t>
            </a:r>
          </a:p>
        </p:txBody>
      </p:sp>
      <p:sp>
        <p:nvSpPr>
          <p:cNvPr id="5123" name="Text Box 4"/>
          <p:cNvSpPr txBox="1">
            <a:spLocks noChangeArrowheads="1"/>
          </p:cNvSpPr>
          <p:nvPr/>
        </p:nvSpPr>
        <p:spPr bwMode="auto">
          <a:xfrm>
            <a:off x="1077913" y="1784350"/>
            <a:ext cx="6789737" cy="210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marL="457200" indent="-457200" algn="l">
              <a:buFont typeface="Monotype Sorts" pitchFamily="2" charset="2"/>
              <a:buAutoNum type="arabicPeriod"/>
            </a:pPr>
            <a:r>
              <a:rPr lang="en-US" dirty="0"/>
              <a:t>Let</a:t>
            </a:r>
            <a:r>
              <a:rPr lang="he-IL" dirty="0">
                <a:cs typeface="Times New Roman" pitchFamily="18" charset="0"/>
              </a:rPr>
              <a:t> </a:t>
            </a:r>
            <a:r>
              <a:rPr lang="en-US" dirty="0"/>
              <a:t>(</a:t>
            </a:r>
            <a:r>
              <a:rPr lang="en-US" dirty="0">
                <a:sym typeface="Symbol" pitchFamily="18" charset="2"/>
              </a:rPr>
              <a:t>, ) form </a:t>
            </a:r>
            <a:r>
              <a:rPr lang="en-US" dirty="0">
                <a:solidFill>
                  <a:schemeClr val="tx2"/>
                </a:solidFill>
                <a:sym typeface="Symbol" pitchFamily="18" charset="2"/>
              </a:rPr>
              <a:t>Galois connection </a:t>
            </a:r>
            <a:r>
              <a:rPr lang="en-US" dirty="0">
                <a:sym typeface="Symbol" pitchFamily="18" charset="2"/>
              </a:rPr>
              <a:t>from C to A</a:t>
            </a:r>
          </a:p>
          <a:p>
            <a:pPr marL="457200" indent="-457200" algn="l">
              <a:buFont typeface="Monotype Sorts" pitchFamily="2" charset="2"/>
              <a:buAutoNum type="arabicPeriod"/>
            </a:pPr>
            <a:r>
              <a:rPr lang="en-US" dirty="0">
                <a:sym typeface="Symbol" pitchFamily="18" charset="2"/>
              </a:rPr>
              <a:t>f: C  C</a:t>
            </a:r>
            <a:r>
              <a:rPr lang="he-IL" dirty="0">
                <a:cs typeface="Times New Roman" pitchFamily="18" charset="0"/>
                <a:sym typeface="Symbol" pitchFamily="18" charset="2"/>
              </a:rPr>
              <a:t> </a:t>
            </a:r>
            <a:r>
              <a:rPr lang="en-US" dirty="0">
                <a:cs typeface="Times New Roman" pitchFamily="18" charset="0"/>
                <a:sym typeface="Symbol" pitchFamily="18" charset="2"/>
              </a:rPr>
              <a:t> be a monotone function</a:t>
            </a:r>
          </a:p>
          <a:p>
            <a:pPr marL="457200" indent="-457200" algn="l">
              <a:buFont typeface="Monotype Sorts" pitchFamily="2" charset="2"/>
              <a:buAutoNum type="arabicPeriod"/>
            </a:pPr>
            <a:r>
              <a:rPr lang="en-US" dirty="0">
                <a:cs typeface="Times New Roman" pitchFamily="18" charset="0"/>
                <a:sym typeface="Symbol" pitchFamily="18" charset="2"/>
              </a:rPr>
              <a:t>f</a:t>
            </a:r>
            <a:r>
              <a:rPr lang="en-US" baseline="30000" dirty="0">
                <a:cs typeface="Times New Roman" pitchFamily="18" charset="0"/>
                <a:sym typeface="Symbol" pitchFamily="18" charset="2"/>
              </a:rPr>
              <a:t>#</a:t>
            </a:r>
            <a:r>
              <a:rPr lang="he-IL" baseline="30000" dirty="0">
                <a:cs typeface="Times New Roman" pitchFamily="18" charset="0"/>
                <a:sym typeface="Symbol" pitchFamily="18" charset="2"/>
              </a:rPr>
              <a:t> </a:t>
            </a:r>
            <a:r>
              <a:rPr lang="en-US" dirty="0">
                <a:sym typeface="Symbol" pitchFamily="18" charset="2"/>
              </a:rPr>
              <a:t>: A  A</a:t>
            </a:r>
            <a:r>
              <a:rPr lang="he-IL" dirty="0">
                <a:sym typeface="Symbol" pitchFamily="18" charset="2"/>
              </a:rPr>
              <a:t> </a:t>
            </a:r>
            <a:r>
              <a:rPr lang="en-US" dirty="0">
                <a:sym typeface="Symbol" pitchFamily="18" charset="2"/>
              </a:rPr>
              <a:t> be a monotone function</a:t>
            </a:r>
          </a:p>
          <a:p>
            <a:pPr marL="457200" indent="-457200" algn="l">
              <a:buFont typeface="Monotype Sorts" pitchFamily="2" charset="2"/>
              <a:buAutoNum type="arabicPeriod"/>
            </a:pPr>
            <a:r>
              <a:rPr lang="en-US" dirty="0">
                <a:sym typeface="Symbol" pitchFamily="18" charset="2"/>
              </a:rPr>
              <a:t></a:t>
            </a:r>
            <a:r>
              <a:rPr lang="en-US" dirty="0" err="1">
                <a:sym typeface="Symbol" pitchFamily="18" charset="2"/>
              </a:rPr>
              <a:t>aA</a:t>
            </a:r>
            <a:r>
              <a:rPr lang="en-US" dirty="0">
                <a:sym typeface="Symbol" pitchFamily="18" charset="2"/>
              </a:rPr>
              <a:t>: f((a)) </a:t>
            </a:r>
            <a:r>
              <a:rPr lang="en-US" dirty="0">
                <a:sym typeface="Math B" pitchFamily="2" charset="2"/>
              </a:rPr>
              <a:t> </a:t>
            </a:r>
            <a:r>
              <a:rPr lang="en-US" dirty="0">
                <a:sym typeface="Symbol" pitchFamily="18" charset="2"/>
              </a:rPr>
              <a:t>(f</a:t>
            </a:r>
            <a:r>
              <a:rPr lang="en-US" baseline="30000" dirty="0">
                <a:sym typeface="Symbol" pitchFamily="18" charset="2"/>
              </a:rPr>
              <a:t>#</a:t>
            </a:r>
            <a:r>
              <a:rPr lang="en-US" dirty="0">
                <a:sym typeface="Symbol" pitchFamily="18" charset="2"/>
              </a:rPr>
              <a:t>(a))  </a:t>
            </a:r>
            <a:endParaRPr lang="en-US" dirty="0"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15398" name="Text Box 6"/>
          <p:cNvSpPr txBox="1">
            <a:spLocks noChangeArrowheads="1"/>
          </p:cNvSpPr>
          <p:nvPr/>
        </p:nvSpPr>
        <p:spPr bwMode="auto">
          <a:xfrm>
            <a:off x="1203325" y="4725988"/>
            <a:ext cx="52705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l"/>
            <a:r>
              <a:rPr lang="en-US" dirty="0" err="1"/>
              <a:t>lfp</a:t>
            </a:r>
            <a:r>
              <a:rPr lang="en-US" dirty="0"/>
              <a:t>(f) </a:t>
            </a:r>
            <a:r>
              <a:rPr lang="en-US" dirty="0">
                <a:sym typeface="Math B" pitchFamily="2" charset="2"/>
              </a:rPr>
              <a:t> </a:t>
            </a:r>
            <a:r>
              <a:rPr lang="en-US" dirty="0">
                <a:sym typeface="Symbol" pitchFamily="18" charset="2"/>
              </a:rPr>
              <a:t>(</a:t>
            </a:r>
            <a:r>
              <a:rPr lang="en-US" dirty="0" err="1">
                <a:sym typeface="Symbol" pitchFamily="18" charset="2"/>
              </a:rPr>
              <a:t>lfp</a:t>
            </a:r>
            <a:r>
              <a:rPr lang="en-US" dirty="0">
                <a:sym typeface="Symbol" pitchFamily="18" charset="2"/>
              </a:rPr>
              <a:t>(f</a:t>
            </a:r>
            <a:r>
              <a:rPr lang="en-US" baseline="30000" dirty="0">
                <a:sym typeface="Symbol" pitchFamily="18" charset="2"/>
              </a:rPr>
              <a:t>#</a:t>
            </a:r>
            <a:r>
              <a:rPr lang="en-US" dirty="0">
                <a:sym typeface="Symbol" pitchFamily="18" charset="2"/>
              </a:rPr>
              <a:t>))</a:t>
            </a:r>
            <a:r>
              <a:rPr lang="en-US" dirty="0">
                <a:sym typeface="Math B" pitchFamily="2" charset="2"/>
              </a:rPr>
              <a:t> </a:t>
            </a:r>
          </a:p>
        </p:txBody>
      </p:sp>
      <p:sp>
        <p:nvSpPr>
          <p:cNvPr id="315399" name="Text Box 7"/>
          <p:cNvSpPr txBox="1">
            <a:spLocks noChangeArrowheads="1"/>
          </p:cNvSpPr>
          <p:nvPr/>
        </p:nvSpPr>
        <p:spPr bwMode="auto">
          <a:xfrm>
            <a:off x="1231900" y="5307013"/>
            <a:ext cx="52705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l"/>
            <a:r>
              <a:rPr lang="en-US" dirty="0">
                <a:sym typeface="Symbol" pitchFamily="18" charset="2"/>
              </a:rPr>
              <a:t>(</a:t>
            </a:r>
            <a:r>
              <a:rPr lang="en-US" dirty="0" err="1"/>
              <a:t>lfp</a:t>
            </a:r>
            <a:r>
              <a:rPr lang="en-US" dirty="0"/>
              <a:t>(f)) </a:t>
            </a:r>
            <a:r>
              <a:rPr lang="en-US" dirty="0">
                <a:sym typeface="Math B" pitchFamily="2" charset="2"/>
              </a:rPr>
              <a:t> </a:t>
            </a:r>
            <a:r>
              <a:rPr lang="en-US" dirty="0" err="1">
                <a:sym typeface="Symbol" pitchFamily="18" charset="2"/>
              </a:rPr>
              <a:t>lfp</a:t>
            </a:r>
            <a:r>
              <a:rPr lang="en-US" dirty="0">
                <a:sym typeface="Symbol" pitchFamily="18" charset="2"/>
              </a:rPr>
              <a:t>(f</a:t>
            </a:r>
            <a:r>
              <a:rPr lang="en-US" baseline="30000" dirty="0">
                <a:sym typeface="Symbol" pitchFamily="18" charset="2"/>
              </a:rPr>
              <a:t>#</a:t>
            </a:r>
            <a:r>
              <a:rPr lang="en-US" dirty="0">
                <a:sym typeface="Symbol" pitchFamily="18" charset="2"/>
              </a:rPr>
              <a:t>)</a:t>
            </a:r>
            <a:r>
              <a:rPr lang="en-US" dirty="0">
                <a:sym typeface="Math B" pitchFamily="2" charset="2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5398" grpId="0"/>
      <p:bldP spid="31539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Soundness Theorem(2)</a:t>
            </a:r>
          </a:p>
        </p:txBody>
      </p:sp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1077913" y="1784350"/>
            <a:ext cx="6789737" cy="210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marL="457200" indent="-457200" algn="l">
              <a:buFont typeface="Monotype Sorts" pitchFamily="2" charset="2"/>
              <a:buAutoNum type="arabicPeriod"/>
            </a:pPr>
            <a:r>
              <a:rPr lang="en-US" dirty="0"/>
              <a:t>Let</a:t>
            </a:r>
            <a:r>
              <a:rPr lang="he-IL" dirty="0">
                <a:cs typeface="Times New Roman" pitchFamily="18" charset="0"/>
              </a:rPr>
              <a:t> </a:t>
            </a:r>
            <a:r>
              <a:rPr lang="en-US" dirty="0"/>
              <a:t>(</a:t>
            </a:r>
            <a:r>
              <a:rPr lang="en-US" dirty="0">
                <a:sym typeface="Symbol" pitchFamily="18" charset="2"/>
              </a:rPr>
              <a:t>, ) form </a:t>
            </a:r>
            <a:r>
              <a:rPr lang="en-US" dirty="0">
                <a:solidFill>
                  <a:schemeClr val="tx2"/>
                </a:solidFill>
                <a:sym typeface="Symbol" pitchFamily="18" charset="2"/>
              </a:rPr>
              <a:t>Galois connection </a:t>
            </a:r>
            <a:r>
              <a:rPr lang="en-US" dirty="0">
                <a:sym typeface="Symbol" pitchFamily="18" charset="2"/>
              </a:rPr>
              <a:t>from C to A</a:t>
            </a:r>
          </a:p>
          <a:p>
            <a:pPr marL="457200" indent="-457200" algn="l">
              <a:buFont typeface="Monotype Sorts" pitchFamily="2" charset="2"/>
              <a:buAutoNum type="arabicPeriod"/>
            </a:pPr>
            <a:r>
              <a:rPr lang="en-US" dirty="0">
                <a:sym typeface="Symbol" pitchFamily="18" charset="2"/>
              </a:rPr>
              <a:t>f: C  C</a:t>
            </a:r>
            <a:r>
              <a:rPr lang="he-IL" dirty="0">
                <a:cs typeface="Times New Roman" pitchFamily="18" charset="0"/>
                <a:sym typeface="Symbol" pitchFamily="18" charset="2"/>
              </a:rPr>
              <a:t> </a:t>
            </a:r>
            <a:r>
              <a:rPr lang="en-US" dirty="0">
                <a:cs typeface="Times New Roman" pitchFamily="18" charset="0"/>
                <a:sym typeface="Symbol" pitchFamily="18" charset="2"/>
              </a:rPr>
              <a:t> be a monotone function</a:t>
            </a:r>
          </a:p>
          <a:p>
            <a:pPr marL="457200" indent="-457200" algn="l">
              <a:buFont typeface="Monotype Sorts" pitchFamily="2" charset="2"/>
              <a:buAutoNum type="arabicPeriod"/>
            </a:pPr>
            <a:r>
              <a:rPr lang="en-US" dirty="0">
                <a:cs typeface="Times New Roman" pitchFamily="18" charset="0"/>
                <a:sym typeface="Symbol" pitchFamily="18" charset="2"/>
              </a:rPr>
              <a:t>f</a:t>
            </a:r>
            <a:r>
              <a:rPr lang="en-US" baseline="30000" dirty="0">
                <a:cs typeface="Times New Roman" pitchFamily="18" charset="0"/>
                <a:sym typeface="Symbol" pitchFamily="18" charset="2"/>
              </a:rPr>
              <a:t>#</a:t>
            </a:r>
            <a:r>
              <a:rPr lang="he-IL" baseline="30000" dirty="0">
                <a:cs typeface="Times New Roman" pitchFamily="18" charset="0"/>
                <a:sym typeface="Symbol" pitchFamily="18" charset="2"/>
              </a:rPr>
              <a:t> </a:t>
            </a:r>
            <a:r>
              <a:rPr lang="en-US" dirty="0">
                <a:sym typeface="Symbol" pitchFamily="18" charset="2"/>
              </a:rPr>
              <a:t>: A  A</a:t>
            </a:r>
            <a:r>
              <a:rPr lang="he-IL" dirty="0">
                <a:sym typeface="Symbol" pitchFamily="18" charset="2"/>
              </a:rPr>
              <a:t> </a:t>
            </a:r>
            <a:r>
              <a:rPr lang="en-US" dirty="0">
                <a:sym typeface="Symbol" pitchFamily="18" charset="2"/>
              </a:rPr>
              <a:t> be a monotone function</a:t>
            </a:r>
          </a:p>
          <a:p>
            <a:pPr marL="457200" indent="-457200" algn="l">
              <a:buFont typeface="Monotype Sorts" pitchFamily="2" charset="2"/>
              <a:buAutoNum type="arabicPeriod"/>
            </a:pPr>
            <a:r>
              <a:rPr lang="en-US" dirty="0">
                <a:sym typeface="Symbol" pitchFamily="18" charset="2"/>
              </a:rPr>
              <a:t></a:t>
            </a:r>
            <a:r>
              <a:rPr lang="en-US" dirty="0" err="1">
                <a:sym typeface="Symbol" pitchFamily="18" charset="2"/>
              </a:rPr>
              <a:t>cC</a:t>
            </a:r>
            <a:r>
              <a:rPr lang="en-US" dirty="0">
                <a:sym typeface="Symbol" pitchFamily="18" charset="2"/>
              </a:rPr>
              <a:t>: (f(c)) </a:t>
            </a:r>
            <a:r>
              <a:rPr lang="en-US" dirty="0">
                <a:sym typeface="Math B" pitchFamily="2" charset="2"/>
              </a:rPr>
              <a:t> </a:t>
            </a:r>
            <a:r>
              <a:rPr lang="en-US" dirty="0">
                <a:sym typeface="Symbol" pitchFamily="18" charset="2"/>
              </a:rPr>
              <a:t>f</a:t>
            </a:r>
            <a:r>
              <a:rPr lang="en-US" baseline="30000" dirty="0">
                <a:sym typeface="Symbol" pitchFamily="18" charset="2"/>
              </a:rPr>
              <a:t>#</a:t>
            </a:r>
            <a:r>
              <a:rPr lang="en-US" dirty="0">
                <a:sym typeface="Symbol" pitchFamily="18" charset="2"/>
              </a:rPr>
              <a:t>((c))  </a:t>
            </a:r>
          </a:p>
        </p:txBody>
      </p:sp>
      <p:sp>
        <p:nvSpPr>
          <p:cNvPr id="317444" name="Text Box 4"/>
          <p:cNvSpPr txBox="1">
            <a:spLocks noChangeArrowheads="1"/>
          </p:cNvSpPr>
          <p:nvPr/>
        </p:nvSpPr>
        <p:spPr bwMode="auto">
          <a:xfrm>
            <a:off x="1203325" y="4725988"/>
            <a:ext cx="52705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l"/>
            <a:r>
              <a:rPr lang="en-US" dirty="0">
                <a:sym typeface="Symbol" pitchFamily="18" charset="2"/>
              </a:rPr>
              <a:t>(</a:t>
            </a:r>
            <a:r>
              <a:rPr lang="en-US" dirty="0" err="1"/>
              <a:t>lfp</a:t>
            </a:r>
            <a:r>
              <a:rPr lang="en-US" dirty="0"/>
              <a:t>(f)) </a:t>
            </a:r>
            <a:r>
              <a:rPr lang="en-US" dirty="0">
                <a:sym typeface="Math B" pitchFamily="2" charset="2"/>
              </a:rPr>
              <a:t> </a:t>
            </a:r>
            <a:r>
              <a:rPr lang="en-US" dirty="0" err="1">
                <a:sym typeface="Symbol" pitchFamily="18" charset="2"/>
              </a:rPr>
              <a:t>lfp</a:t>
            </a:r>
            <a:r>
              <a:rPr lang="en-US" dirty="0">
                <a:sym typeface="Symbol" pitchFamily="18" charset="2"/>
              </a:rPr>
              <a:t>(f</a:t>
            </a:r>
            <a:r>
              <a:rPr lang="en-US" baseline="30000" dirty="0">
                <a:sym typeface="Symbol" pitchFamily="18" charset="2"/>
              </a:rPr>
              <a:t>#</a:t>
            </a:r>
            <a:r>
              <a:rPr lang="en-US" dirty="0">
                <a:sym typeface="Symbol" pitchFamily="18" charset="2"/>
              </a:rPr>
              <a:t>)</a:t>
            </a:r>
            <a:r>
              <a:rPr lang="en-US" dirty="0">
                <a:sym typeface="Math B" pitchFamily="2" charset="2"/>
              </a:rPr>
              <a:t> </a:t>
            </a:r>
          </a:p>
        </p:txBody>
      </p:sp>
      <p:sp>
        <p:nvSpPr>
          <p:cNvPr id="317445" name="Text Box 5"/>
          <p:cNvSpPr txBox="1">
            <a:spLocks noChangeArrowheads="1"/>
          </p:cNvSpPr>
          <p:nvPr/>
        </p:nvSpPr>
        <p:spPr bwMode="auto">
          <a:xfrm>
            <a:off x="1231900" y="5316538"/>
            <a:ext cx="52705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l"/>
            <a:r>
              <a:rPr lang="en-US" dirty="0" err="1"/>
              <a:t>lfp</a:t>
            </a:r>
            <a:r>
              <a:rPr lang="en-US" dirty="0"/>
              <a:t>(f) </a:t>
            </a:r>
            <a:r>
              <a:rPr lang="en-US" dirty="0">
                <a:sym typeface="Math B" pitchFamily="2" charset="2"/>
              </a:rPr>
              <a:t> </a:t>
            </a:r>
            <a:r>
              <a:rPr lang="en-US" dirty="0">
                <a:sym typeface="Symbol" pitchFamily="18" charset="2"/>
              </a:rPr>
              <a:t>(</a:t>
            </a:r>
            <a:r>
              <a:rPr lang="en-US" dirty="0" err="1">
                <a:sym typeface="Symbol" pitchFamily="18" charset="2"/>
              </a:rPr>
              <a:t>lfp</a:t>
            </a:r>
            <a:r>
              <a:rPr lang="en-US" dirty="0">
                <a:sym typeface="Symbol" pitchFamily="18" charset="2"/>
              </a:rPr>
              <a:t>(f</a:t>
            </a:r>
            <a:r>
              <a:rPr lang="en-US" baseline="30000" dirty="0">
                <a:sym typeface="Symbol" pitchFamily="18" charset="2"/>
              </a:rPr>
              <a:t>#</a:t>
            </a:r>
            <a:r>
              <a:rPr lang="en-US" dirty="0">
                <a:sym typeface="Symbol" pitchFamily="18" charset="2"/>
              </a:rPr>
              <a:t>))</a:t>
            </a:r>
            <a:r>
              <a:rPr lang="en-US" dirty="0">
                <a:sym typeface="Math B" pitchFamily="2" charset="2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44" grpId="0"/>
      <p:bldP spid="31744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Soundness Theorem(3)</a:t>
            </a:r>
          </a:p>
        </p:txBody>
      </p:sp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1077913" y="1784350"/>
            <a:ext cx="6789737" cy="210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marL="457200" indent="-457200" algn="l">
              <a:buFont typeface="Monotype Sorts" pitchFamily="2" charset="2"/>
              <a:buAutoNum type="arabicPeriod"/>
            </a:pPr>
            <a:r>
              <a:rPr lang="en-US" dirty="0"/>
              <a:t>Let</a:t>
            </a:r>
            <a:r>
              <a:rPr lang="he-IL" dirty="0">
                <a:cs typeface="Times New Roman" pitchFamily="18" charset="0"/>
              </a:rPr>
              <a:t> </a:t>
            </a:r>
            <a:r>
              <a:rPr lang="en-US" dirty="0"/>
              <a:t>(</a:t>
            </a:r>
            <a:r>
              <a:rPr lang="en-US" dirty="0">
                <a:sym typeface="Symbol" pitchFamily="18" charset="2"/>
              </a:rPr>
              <a:t>, ) form </a:t>
            </a:r>
            <a:r>
              <a:rPr lang="en-US" dirty="0">
                <a:solidFill>
                  <a:schemeClr val="tx2"/>
                </a:solidFill>
                <a:sym typeface="Symbol" pitchFamily="18" charset="2"/>
              </a:rPr>
              <a:t>Galois connection </a:t>
            </a:r>
            <a:r>
              <a:rPr lang="en-US" dirty="0">
                <a:sym typeface="Symbol" pitchFamily="18" charset="2"/>
              </a:rPr>
              <a:t>from C to A</a:t>
            </a:r>
          </a:p>
          <a:p>
            <a:pPr marL="457200" indent="-457200" algn="l">
              <a:buFont typeface="Monotype Sorts" pitchFamily="2" charset="2"/>
              <a:buAutoNum type="arabicPeriod"/>
            </a:pPr>
            <a:r>
              <a:rPr lang="en-US" dirty="0">
                <a:sym typeface="Symbol" pitchFamily="18" charset="2"/>
              </a:rPr>
              <a:t>f: C  C</a:t>
            </a:r>
            <a:r>
              <a:rPr lang="he-IL" dirty="0">
                <a:cs typeface="Times New Roman" pitchFamily="18" charset="0"/>
                <a:sym typeface="Symbol" pitchFamily="18" charset="2"/>
              </a:rPr>
              <a:t> </a:t>
            </a:r>
            <a:r>
              <a:rPr lang="en-US" dirty="0">
                <a:cs typeface="Times New Roman" pitchFamily="18" charset="0"/>
                <a:sym typeface="Symbol" pitchFamily="18" charset="2"/>
              </a:rPr>
              <a:t> be a monotone function</a:t>
            </a:r>
          </a:p>
          <a:p>
            <a:pPr marL="457200" indent="-457200" algn="l">
              <a:buFont typeface="Monotype Sorts" pitchFamily="2" charset="2"/>
              <a:buAutoNum type="arabicPeriod"/>
            </a:pPr>
            <a:r>
              <a:rPr lang="en-US" dirty="0">
                <a:cs typeface="Times New Roman" pitchFamily="18" charset="0"/>
                <a:sym typeface="Symbol" pitchFamily="18" charset="2"/>
              </a:rPr>
              <a:t>f</a:t>
            </a:r>
            <a:r>
              <a:rPr lang="en-US" baseline="30000" dirty="0">
                <a:cs typeface="Times New Roman" pitchFamily="18" charset="0"/>
                <a:sym typeface="Symbol" pitchFamily="18" charset="2"/>
              </a:rPr>
              <a:t>#</a:t>
            </a:r>
            <a:r>
              <a:rPr lang="he-IL" baseline="30000" dirty="0">
                <a:cs typeface="Times New Roman" pitchFamily="18" charset="0"/>
                <a:sym typeface="Symbol" pitchFamily="18" charset="2"/>
              </a:rPr>
              <a:t> </a:t>
            </a:r>
            <a:r>
              <a:rPr lang="en-US" dirty="0">
                <a:sym typeface="Symbol" pitchFamily="18" charset="2"/>
              </a:rPr>
              <a:t>: A  A</a:t>
            </a:r>
            <a:r>
              <a:rPr lang="he-IL" dirty="0">
                <a:sym typeface="Symbol" pitchFamily="18" charset="2"/>
              </a:rPr>
              <a:t> </a:t>
            </a:r>
            <a:r>
              <a:rPr lang="en-US" dirty="0">
                <a:sym typeface="Symbol" pitchFamily="18" charset="2"/>
              </a:rPr>
              <a:t> be a monotone function</a:t>
            </a:r>
          </a:p>
          <a:p>
            <a:pPr marL="457200" indent="-457200" algn="l">
              <a:buFont typeface="Monotype Sorts" pitchFamily="2" charset="2"/>
              <a:buAutoNum type="arabicPeriod"/>
            </a:pPr>
            <a:r>
              <a:rPr lang="en-US" dirty="0">
                <a:sym typeface="Symbol" pitchFamily="18" charset="2"/>
              </a:rPr>
              <a:t></a:t>
            </a:r>
            <a:r>
              <a:rPr lang="en-US" dirty="0" err="1">
                <a:sym typeface="Symbol" pitchFamily="18" charset="2"/>
              </a:rPr>
              <a:t>aA</a:t>
            </a:r>
            <a:r>
              <a:rPr lang="en-US" dirty="0">
                <a:sym typeface="Symbol" pitchFamily="18" charset="2"/>
              </a:rPr>
              <a:t>: (f((a))) </a:t>
            </a:r>
            <a:r>
              <a:rPr lang="en-US" dirty="0">
                <a:sym typeface="Math B" pitchFamily="2" charset="2"/>
              </a:rPr>
              <a:t> </a:t>
            </a:r>
            <a:r>
              <a:rPr lang="en-US" dirty="0">
                <a:sym typeface="Symbol" pitchFamily="18" charset="2"/>
              </a:rPr>
              <a:t>f</a:t>
            </a:r>
            <a:r>
              <a:rPr lang="en-US" baseline="30000" dirty="0">
                <a:sym typeface="Symbol" pitchFamily="18" charset="2"/>
              </a:rPr>
              <a:t>#</a:t>
            </a:r>
            <a:r>
              <a:rPr lang="en-US" dirty="0">
                <a:sym typeface="Symbol" pitchFamily="18" charset="2"/>
              </a:rPr>
              <a:t>(a)  </a:t>
            </a: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1203325" y="4725988"/>
            <a:ext cx="52705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l"/>
            <a:r>
              <a:rPr lang="en-US" dirty="0">
                <a:sym typeface="Symbol" pitchFamily="18" charset="2"/>
              </a:rPr>
              <a:t>(</a:t>
            </a:r>
            <a:r>
              <a:rPr lang="en-US" dirty="0" err="1"/>
              <a:t>lfp</a:t>
            </a:r>
            <a:r>
              <a:rPr lang="en-US" dirty="0"/>
              <a:t>(f)) </a:t>
            </a:r>
            <a:r>
              <a:rPr lang="en-US" dirty="0">
                <a:sym typeface="Math B" pitchFamily="2" charset="2"/>
              </a:rPr>
              <a:t> </a:t>
            </a:r>
            <a:r>
              <a:rPr lang="en-US" dirty="0" err="1">
                <a:sym typeface="Symbol" pitchFamily="18" charset="2"/>
              </a:rPr>
              <a:t>lfp</a:t>
            </a:r>
            <a:r>
              <a:rPr lang="en-US" dirty="0">
                <a:sym typeface="Symbol" pitchFamily="18" charset="2"/>
              </a:rPr>
              <a:t>(f</a:t>
            </a:r>
            <a:r>
              <a:rPr lang="en-US" baseline="30000" dirty="0">
                <a:sym typeface="Symbol" pitchFamily="18" charset="2"/>
              </a:rPr>
              <a:t>#</a:t>
            </a:r>
            <a:r>
              <a:rPr lang="en-US" dirty="0">
                <a:sym typeface="Symbol" pitchFamily="18" charset="2"/>
              </a:rPr>
              <a:t>)</a:t>
            </a:r>
            <a:r>
              <a:rPr lang="en-US" dirty="0">
                <a:sym typeface="Math B" pitchFamily="2" charset="2"/>
              </a:rPr>
              <a:t> </a:t>
            </a: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1222375" y="5316538"/>
            <a:ext cx="52705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l"/>
            <a:r>
              <a:rPr lang="en-US" dirty="0" err="1"/>
              <a:t>lfp</a:t>
            </a:r>
            <a:r>
              <a:rPr lang="en-US" dirty="0"/>
              <a:t>(f) </a:t>
            </a:r>
            <a:r>
              <a:rPr lang="en-US" dirty="0">
                <a:sym typeface="Math B" pitchFamily="2" charset="2"/>
              </a:rPr>
              <a:t> </a:t>
            </a:r>
            <a:r>
              <a:rPr lang="en-US" dirty="0">
                <a:sym typeface="Symbol" pitchFamily="18" charset="2"/>
              </a:rPr>
              <a:t>(</a:t>
            </a:r>
            <a:r>
              <a:rPr lang="en-US" dirty="0" err="1">
                <a:sym typeface="Symbol" pitchFamily="18" charset="2"/>
              </a:rPr>
              <a:t>lfp</a:t>
            </a:r>
            <a:r>
              <a:rPr lang="en-US" dirty="0">
                <a:sym typeface="Symbol" pitchFamily="18" charset="2"/>
              </a:rPr>
              <a:t>(f</a:t>
            </a:r>
            <a:r>
              <a:rPr lang="en-US" baseline="30000" dirty="0">
                <a:sym typeface="Symbol" pitchFamily="18" charset="2"/>
              </a:rPr>
              <a:t>#</a:t>
            </a:r>
            <a:r>
              <a:rPr lang="en-US" dirty="0">
                <a:sym typeface="Symbol" pitchFamily="18" charset="2"/>
              </a:rPr>
              <a:t>))</a:t>
            </a:r>
            <a:r>
              <a:rPr lang="en-US" dirty="0">
                <a:sym typeface="Math B" pitchFamily="2" charset="2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Completeness</a:t>
            </a:r>
          </a:p>
        </p:txBody>
      </p:sp>
      <p:sp>
        <p:nvSpPr>
          <p:cNvPr id="8195" name="Text Box 4"/>
          <p:cNvSpPr txBox="1">
            <a:spLocks noChangeArrowheads="1"/>
          </p:cNvSpPr>
          <p:nvPr/>
        </p:nvSpPr>
        <p:spPr bwMode="auto">
          <a:xfrm>
            <a:off x="1404938" y="2190750"/>
            <a:ext cx="52705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l"/>
            <a:r>
              <a:rPr lang="en-US" dirty="0">
                <a:sym typeface="Symbol" pitchFamily="18" charset="2"/>
              </a:rPr>
              <a:t>(</a:t>
            </a:r>
            <a:r>
              <a:rPr lang="en-US" dirty="0" err="1">
                <a:sym typeface="Symbol" pitchFamily="18" charset="2"/>
              </a:rPr>
              <a:t>lfp</a:t>
            </a:r>
            <a:r>
              <a:rPr lang="en-US" dirty="0">
                <a:sym typeface="Symbol" pitchFamily="18" charset="2"/>
              </a:rPr>
              <a:t>(f))</a:t>
            </a:r>
            <a:r>
              <a:rPr lang="en-US" dirty="0"/>
              <a:t> =</a:t>
            </a:r>
            <a:r>
              <a:rPr lang="en-US" dirty="0">
                <a:sym typeface="Math B" pitchFamily="2" charset="2"/>
              </a:rPr>
              <a:t> </a:t>
            </a:r>
            <a:r>
              <a:rPr lang="en-US" dirty="0" err="1">
                <a:sym typeface="Symbol" pitchFamily="18" charset="2"/>
              </a:rPr>
              <a:t>lfp</a:t>
            </a:r>
            <a:r>
              <a:rPr lang="en-US" dirty="0">
                <a:sym typeface="Symbol" pitchFamily="18" charset="2"/>
              </a:rPr>
              <a:t>(f</a:t>
            </a:r>
            <a:r>
              <a:rPr lang="en-US" baseline="30000" dirty="0">
                <a:sym typeface="Symbol" pitchFamily="18" charset="2"/>
              </a:rPr>
              <a:t>#</a:t>
            </a:r>
            <a:r>
              <a:rPr lang="en-US" dirty="0">
                <a:sym typeface="Symbol" pitchFamily="18" charset="2"/>
              </a:rPr>
              <a:t>)</a:t>
            </a:r>
            <a:r>
              <a:rPr lang="en-US" dirty="0">
                <a:sym typeface="Math B" pitchFamily="2" charset="2"/>
              </a:rPr>
              <a:t> </a:t>
            </a:r>
          </a:p>
        </p:txBody>
      </p:sp>
      <p:sp>
        <p:nvSpPr>
          <p:cNvPr id="8196" name="Text Box 5"/>
          <p:cNvSpPr txBox="1">
            <a:spLocks noChangeArrowheads="1"/>
          </p:cNvSpPr>
          <p:nvPr/>
        </p:nvSpPr>
        <p:spPr bwMode="auto">
          <a:xfrm>
            <a:off x="1404938" y="3365500"/>
            <a:ext cx="527050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l"/>
            <a:r>
              <a:rPr lang="en-US" dirty="0" err="1"/>
              <a:t>lfp</a:t>
            </a:r>
            <a:r>
              <a:rPr lang="en-US" dirty="0"/>
              <a:t>(f) </a:t>
            </a:r>
            <a:r>
              <a:rPr lang="en-US" dirty="0">
                <a:sym typeface="Math B" pitchFamily="2" charset="2"/>
              </a:rPr>
              <a:t>= </a:t>
            </a:r>
            <a:r>
              <a:rPr lang="en-US" dirty="0">
                <a:sym typeface="Symbol" pitchFamily="18" charset="2"/>
              </a:rPr>
              <a:t>(</a:t>
            </a:r>
            <a:r>
              <a:rPr lang="en-US" dirty="0" err="1">
                <a:sym typeface="Symbol" pitchFamily="18" charset="2"/>
              </a:rPr>
              <a:t>lfp</a:t>
            </a:r>
            <a:r>
              <a:rPr lang="en-US" dirty="0">
                <a:sym typeface="Symbol" pitchFamily="18" charset="2"/>
              </a:rPr>
              <a:t>(f</a:t>
            </a:r>
            <a:r>
              <a:rPr lang="en-US" baseline="30000" dirty="0">
                <a:sym typeface="Symbol" pitchFamily="18" charset="2"/>
              </a:rPr>
              <a:t>#</a:t>
            </a:r>
            <a:r>
              <a:rPr lang="en-US" dirty="0">
                <a:sym typeface="Symbol" pitchFamily="18" charset="2"/>
              </a:rPr>
              <a:t>))</a:t>
            </a:r>
            <a:r>
              <a:rPr lang="en-US" dirty="0">
                <a:sym typeface="Math B" pitchFamily="2" charset="2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Flowchart Programs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finite control flow graph G(s, N, A) where</a:t>
            </a:r>
          </a:p>
          <a:p>
            <a:pPr lvl="1"/>
            <a:r>
              <a:rPr lang="en-US" dirty="0" smtClean="0"/>
              <a:t>A</a:t>
            </a:r>
            <a:r>
              <a:rPr lang="en-US" dirty="0" smtClean="0">
                <a:sym typeface="Symbol"/>
              </a:rPr>
              <a:t> </a:t>
            </a:r>
            <a:r>
              <a:rPr lang="en-US" dirty="0" smtClean="0">
                <a:sym typeface="Symbol"/>
              </a:rPr>
              <a:t> N N</a:t>
            </a:r>
          </a:p>
          <a:p>
            <a:pPr lvl="1"/>
            <a:r>
              <a:rPr lang="en-US" dirty="0" smtClean="0"/>
              <a:t>s </a:t>
            </a:r>
            <a:r>
              <a:rPr lang="en-US" dirty="0" smtClean="0">
                <a:sym typeface="Symbol"/>
              </a:rPr>
              <a:t> N is the start vertex, s has no incoming arcs and there is a path from s to every vertex</a:t>
            </a:r>
          </a:p>
          <a:p>
            <a:pPr lvl="1"/>
            <a:r>
              <a:rPr lang="en-US" dirty="0" smtClean="0">
                <a:sym typeface="Symbol"/>
              </a:rPr>
              <a:t>A special node </a:t>
            </a:r>
            <a:r>
              <a:rPr lang="en-US" dirty="0" smtClean="0">
                <a:solidFill>
                  <a:srgbClr val="FF0000"/>
                </a:solidFill>
                <a:sym typeface="Symbol"/>
              </a:rPr>
              <a:t>error</a:t>
            </a:r>
            <a:r>
              <a:rPr lang="en-US" dirty="0" smtClean="0">
                <a:sym typeface="Symbol"/>
              </a:rPr>
              <a:t> N</a:t>
            </a:r>
          </a:p>
          <a:p>
            <a:r>
              <a:rPr lang="en-US" dirty="0" smtClean="0">
                <a:sym typeface="Symbol"/>
              </a:rPr>
              <a:t>Every arc in A is labeled with two types of operations</a:t>
            </a:r>
          </a:p>
          <a:p>
            <a:pPr lvl="1"/>
            <a:r>
              <a:rPr lang="en-US" dirty="0" smtClean="0">
                <a:sym typeface="Symbol"/>
              </a:rPr>
              <a:t>assume e;</a:t>
            </a:r>
          </a:p>
          <a:p>
            <a:pPr lvl="1"/>
            <a:r>
              <a:rPr lang="en-US" dirty="0" smtClean="0">
                <a:sym typeface="Symbol"/>
              </a:rPr>
              <a:t>e := e’;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Simple Example</a:t>
            </a:r>
            <a:endParaRPr lang="en-US" dirty="0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5979853" y="1589044"/>
            <a:ext cx="359074" cy="36997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075" tIns="46038" rIns="92075" bIns="46038" anchor="ctr">
            <a:spAutoFit/>
          </a:bodyPr>
          <a:lstStyle/>
          <a:p>
            <a:pPr>
              <a:buNone/>
            </a:pPr>
            <a:r>
              <a:rPr lang="en-US" sz="1800" dirty="0" smtClean="0"/>
              <a:t> 1</a:t>
            </a:r>
            <a:endParaRPr lang="en-US" sz="1800" dirty="0"/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5227117" y="4870407"/>
            <a:ext cx="301365" cy="36997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075" tIns="46038" rIns="92075" bIns="46038" anchor="ctr">
            <a:spAutoFit/>
          </a:bodyPr>
          <a:lstStyle/>
          <a:p>
            <a:pPr>
              <a:buNone/>
            </a:pPr>
            <a:r>
              <a:rPr lang="en-US" sz="1800" dirty="0" smtClean="0"/>
              <a:t>5</a:t>
            </a:r>
            <a:endParaRPr lang="en-US" sz="1800" dirty="0"/>
          </a:p>
        </p:txBody>
      </p:sp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7298551" y="4870407"/>
            <a:ext cx="301365" cy="36997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075" tIns="46038" rIns="92075" bIns="46038" anchor="ctr">
            <a:spAutoFit/>
          </a:bodyPr>
          <a:lstStyle/>
          <a:p>
            <a:pPr>
              <a:buNone/>
            </a:pPr>
            <a:r>
              <a:rPr lang="en-US" sz="1800" dirty="0" smtClean="0"/>
              <a:t>6</a:t>
            </a:r>
            <a:endParaRPr lang="en-US" sz="1800" dirty="0"/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6248419" y="5588483"/>
            <a:ext cx="301366" cy="36997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075" tIns="46038" rIns="92075" bIns="46038" anchor="ctr">
            <a:spAutoFit/>
          </a:bodyPr>
          <a:lstStyle/>
          <a:p>
            <a:pPr>
              <a:buNone/>
            </a:pPr>
            <a:r>
              <a:rPr lang="en-US" sz="1800" dirty="0" smtClean="0"/>
              <a:t>7</a:t>
            </a:r>
            <a:endParaRPr lang="en-US" sz="1800" dirty="0"/>
          </a:p>
        </p:txBody>
      </p:sp>
      <p:sp>
        <p:nvSpPr>
          <p:cNvPr id="12" name="Rectangle 10"/>
          <p:cNvSpPr>
            <a:spLocks noChangeArrowheads="1"/>
          </p:cNvSpPr>
          <p:nvPr/>
        </p:nvSpPr>
        <p:spPr bwMode="auto">
          <a:xfrm>
            <a:off x="6079327" y="6365832"/>
            <a:ext cx="634789" cy="36997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075" tIns="46038" rIns="92075" bIns="46038" anchor="ctr">
            <a:spAutoFit/>
          </a:bodyPr>
          <a:lstStyle/>
          <a:p>
            <a:pPr>
              <a:buNone/>
            </a:pPr>
            <a:r>
              <a:rPr lang="en-US" sz="1800" dirty="0" smtClean="0"/>
              <a:t>error</a:t>
            </a:r>
            <a:endParaRPr lang="en-US" sz="1800" dirty="0"/>
          </a:p>
        </p:txBody>
      </p:sp>
      <p:cxnSp>
        <p:nvCxnSpPr>
          <p:cNvPr id="13" name="AutoShape 11"/>
          <p:cNvCxnSpPr>
            <a:cxnSpLocks noChangeShapeType="1"/>
            <a:stCxn id="5" idx="2"/>
          </p:cNvCxnSpPr>
          <p:nvPr/>
        </p:nvCxnSpPr>
        <p:spPr bwMode="auto">
          <a:xfrm>
            <a:off x="6159390" y="1959018"/>
            <a:ext cx="23812" cy="439651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14" name="AutoShape 12"/>
          <p:cNvCxnSpPr>
            <a:cxnSpLocks noChangeShapeType="1"/>
          </p:cNvCxnSpPr>
          <p:nvPr/>
        </p:nvCxnSpPr>
        <p:spPr bwMode="auto">
          <a:xfrm>
            <a:off x="6183202" y="2768643"/>
            <a:ext cx="12702" cy="511089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18" name="AutoShape 16"/>
          <p:cNvCxnSpPr>
            <a:cxnSpLocks noChangeShapeType="1"/>
            <a:stCxn id="9" idx="2"/>
            <a:endCxn id="11" idx="0"/>
          </p:cNvCxnSpPr>
          <p:nvPr/>
        </p:nvCxnSpPr>
        <p:spPr bwMode="auto">
          <a:xfrm>
            <a:off x="5377800" y="5240381"/>
            <a:ext cx="1021302" cy="34810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19" name="AutoShape 17"/>
          <p:cNvCxnSpPr>
            <a:cxnSpLocks noChangeShapeType="1"/>
            <a:stCxn id="10" idx="2"/>
            <a:endCxn id="11" idx="0"/>
          </p:cNvCxnSpPr>
          <p:nvPr/>
        </p:nvCxnSpPr>
        <p:spPr bwMode="auto">
          <a:xfrm flipH="1">
            <a:off x="6399102" y="5240381"/>
            <a:ext cx="1050132" cy="34810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20" name="AutoShape 18"/>
          <p:cNvCxnSpPr>
            <a:cxnSpLocks noChangeShapeType="1"/>
            <a:stCxn id="11" idx="2"/>
            <a:endCxn id="12" idx="0"/>
          </p:cNvCxnSpPr>
          <p:nvPr/>
        </p:nvCxnSpPr>
        <p:spPr bwMode="auto">
          <a:xfrm flipH="1">
            <a:off x="6396722" y="5958457"/>
            <a:ext cx="2380" cy="4073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22" name="Text Box 20"/>
          <p:cNvSpPr txBox="1">
            <a:spLocks noChangeArrowheads="1"/>
          </p:cNvSpPr>
          <p:nvPr/>
        </p:nvSpPr>
        <p:spPr bwMode="auto">
          <a:xfrm>
            <a:off x="5752205" y="1999721"/>
            <a:ext cx="970449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/>
          <a:p>
            <a:pPr>
              <a:buNone/>
            </a:pPr>
            <a:r>
              <a:rPr lang="en-US" sz="1800" dirty="0" smtClean="0">
                <a:sym typeface="Math B" pitchFamily="2" charset="2"/>
              </a:rPr>
              <a:t>z  :=3</a:t>
            </a:r>
            <a:endParaRPr lang="en-US" sz="1800" dirty="0">
              <a:sym typeface="Math C" pitchFamily="2" charset="2"/>
            </a:endParaRPr>
          </a:p>
        </p:txBody>
      </p:sp>
      <p:sp>
        <p:nvSpPr>
          <p:cNvPr id="23" name="Text Box 21"/>
          <p:cNvSpPr txBox="1">
            <a:spLocks noChangeArrowheads="1"/>
          </p:cNvSpPr>
          <p:nvPr/>
        </p:nvSpPr>
        <p:spPr bwMode="auto">
          <a:xfrm>
            <a:off x="5723842" y="2781249"/>
            <a:ext cx="1044354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/>
          <a:p>
            <a:pPr>
              <a:buNone/>
            </a:pPr>
            <a:r>
              <a:rPr lang="en-US" sz="1800" dirty="0" smtClean="0">
                <a:sym typeface="Math B" pitchFamily="2" charset="2"/>
              </a:rPr>
              <a:t>x := 1</a:t>
            </a:r>
            <a:endParaRPr lang="en-US" sz="1800" dirty="0">
              <a:sym typeface="Math C" pitchFamily="2" charset="2"/>
            </a:endParaRPr>
          </a:p>
        </p:txBody>
      </p:sp>
      <p:sp>
        <p:nvSpPr>
          <p:cNvPr id="24" name="Text Box 22"/>
          <p:cNvSpPr txBox="1">
            <a:spLocks noChangeArrowheads="1"/>
          </p:cNvSpPr>
          <p:nvPr/>
        </p:nvSpPr>
        <p:spPr bwMode="auto">
          <a:xfrm>
            <a:off x="6378733" y="3393005"/>
            <a:ext cx="1381124" cy="369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/>
          <a:p>
            <a:pPr algn="l">
              <a:buNone/>
            </a:pPr>
            <a:r>
              <a:rPr lang="en-US" sz="1800" dirty="0" smtClean="0">
                <a:sym typeface="Math B" pitchFamily="2" charset="2"/>
              </a:rPr>
              <a:t>assume x</a:t>
            </a:r>
            <a:r>
              <a:rPr lang="en-US" sz="1800" dirty="0" smtClean="0">
                <a:sym typeface="Symbol"/>
              </a:rPr>
              <a:t>0</a:t>
            </a:r>
            <a:endParaRPr lang="en-US" sz="1800" dirty="0">
              <a:sym typeface="Math C" pitchFamily="2" charset="2"/>
            </a:endParaRPr>
          </a:p>
        </p:txBody>
      </p:sp>
      <p:sp>
        <p:nvSpPr>
          <p:cNvPr id="25" name="Line 23"/>
          <p:cNvSpPr>
            <a:spLocks noChangeShapeType="1"/>
          </p:cNvSpPr>
          <p:nvPr/>
        </p:nvSpPr>
        <p:spPr bwMode="auto">
          <a:xfrm>
            <a:off x="6382936" y="3431645"/>
            <a:ext cx="1283783" cy="3307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square" lIns="92075" tIns="46038" rIns="92075" bIns="46038">
            <a:spAutoFit/>
          </a:bodyPr>
          <a:lstStyle/>
          <a:p>
            <a:pPr>
              <a:buNone/>
            </a:pPr>
            <a:endParaRPr lang="en-US"/>
          </a:p>
        </p:txBody>
      </p:sp>
      <p:sp>
        <p:nvSpPr>
          <p:cNvPr id="42" name="Text Box 82"/>
          <p:cNvSpPr txBox="1">
            <a:spLocks noChangeArrowheads="1"/>
          </p:cNvSpPr>
          <p:nvPr/>
        </p:nvSpPr>
        <p:spPr bwMode="auto">
          <a:xfrm>
            <a:off x="5708650" y="15144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endParaRPr lang="en-US"/>
          </a:p>
        </p:txBody>
      </p:sp>
      <p:sp>
        <p:nvSpPr>
          <p:cNvPr id="43" name="Rectangle 3"/>
          <p:cNvSpPr>
            <a:spLocks noChangeArrowheads="1"/>
          </p:cNvSpPr>
          <p:nvPr/>
        </p:nvSpPr>
        <p:spPr bwMode="auto">
          <a:xfrm>
            <a:off x="5996781" y="2376469"/>
            <a:ext cx="359074" cy="36997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075" tIns="46038" rIns="92075" bIns="46038" anchor="ctr">
            <a:spAutoFit/>
          </a:bodyPr>
          <a:lstStyle/>
          <a:p>
            <a:pPr>
              <a:buNone/>
            </a:pPr>
            <a:r>
              <a:rPr lang="en-US" sz="1800" dirty="0" smtClean="0"/>
              <a:t> 2</a:t>
            </a:r>
            <a:endParaRPr lang="en-US" sz="1800" dirty="0"/>
          </a:p>
        </p:txBody>
      </p:sp>
      <p:sp>
        <p:nvSpPr>
          <p:cNvPr id="44" name="Rectangle 3"/>
          <p:cNvSpPr>
            <a:spLocks noChangeArrowheads="1"/>
          </p:cNvSpPr>
          <p:nvPr/>
        </p:nvSpPr>
        <p:spPr bwMode="auto">
          <a:xfrm>
            <a:off x="6022182" y="3257037"/>
            <a:ext cx="359074" cy="36997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075" tIns="46038" rIns="92075" bIns="46038" anchor="ctr">
            <a:spAutoFit/>
          </a:bodyPr>
          <a:lstStyle/>
          <a:p>
            <a:pPr>
              <a:buNone/>
            </a:pPr>
            <a:r>
              <a:rPr lang="en-US" sz="1800" dirty="0" smtClean="0"/>
              <a:t> 3</a:t>
            </a:r>
            <a:endParaRPr lang="en-US" sz="1800" dirty="0"/>
          </a:p>
        </p:txBody>
      </p:sp>
      <p:sp>
        <p:nvSpPr>
          <p:cNvPr id="45" name="Rectangle 3"/>
          <p:cNvSpPr>
            <a:spLocks noChangeArrowheads="1"/>
          </p:cNvSpPr>
          <p:nvPr/>
        </p:nvSpPr>
        <p:spPr bwMode="auto">
          <a:xfrm>
            <a:off x="7639373" y="3248564"/>
            <a:ext cx="359074" cy="36997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075" tIns="46038" rIns="92075" bIns="46038" anchor="ctr">
            <a:spAutoFit/>
          </a:bodyPr>
          <a:lstStyle/>
          <a:p>
            <a:pPr>
              <a:buNone/>
            </a:pPr>
            <a:r>
              <a:rPr lang="en-US" sz="1800" dirty="0" smtClean="0"/>
              <a:t> 8</a:t>
            </a:r>
            <a:endParaRPr lang="en-US" sz="1800" dirty="0"/>
          </a:p>
        </p:txBody>
      </p:sp>
      <p:sp>
        <p:nvSpPr>
          <p:cNvPr id="46" name="Rectangle 3"/>
          <p:cNvSpPr>
            <a:spLocks noChangeArrowheads="1"/>
          </p:cNvSpPr>
          <p:nvPr/>
        </p:nvSpPr>
        <p:spPr bwMode="auto">
          <a:xfrm>
            <a:off x="6039110" y="4103731"/>
            <a:ext cx="359073" cy="36997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075" tIns="46038" rIns="92075" bIns="46038" anchor="ctr">
            <a:spAutoFit/>
          </a:bodyPr>
          <a:lstStyle/>
          <a:p>
            <a:pPr>
              <a:buNone/>
            </a:pPr>
            <a:r>
              <a:rPr lang="en-US" sz="1800" dirty="0" smtClean="0"/>
              <a:t> 4</a:t>
            </a:r>
            <a:endParaRPr lang="en-US" sz="1800" dirty="0"/>
          </a:p>
        </p:txBody>
      </p:sp>
      <p:cxnSp>
        <p:nvCxnSpPr>
          <p:cNvPr id="48" name="Straight Arrow Connector 47"/>
          <p:cNvCxnSpPr>
            <a:stCxn id="44" idx="2"/>
            <a:endCxn id="46" idx="0"/>
          </p:cNvCxnSpPr>
          <p:nvPr/>
        </p:nvCxnSpPr>
        <p:spPr bwMode="auto">
          <a:xfrm>
            <a:off x="6201719" y="3627011"/>
            <a:ext cx="16928" cy="476720"/>
          </a:xfrm>
          <a:prstGeom prst="straightConnector1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9" name="Text Box 22"/>
          <p:cNvSpPr txBox="1">
            <a:spLocks noChangeArrowheads="1"/>
          </p:cNvSpPr>
          <p:nvPr/>
        </p:nvSpPr>
        <p:spPr bwMode="auto">
          <a:xfrm>
            <a:off x="6158585" y="3697811"/>
            <a:ext cx="1381124" cy="369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/>
          <a:p>
            <a:pPr algn="l">
              <a:buNone/>
            </a:pPr>
            <a:r>
              <a:rPr lang="en-US" sz="1800" dirty="0" smtClean="0">
                <a:sym typeface="Math B" pitchFamily="2" charset="2"/>
              </a:rPr>
              <a:t>assume x</a:t>
            </a:r>
            <a:r>
              <a:rPr lang="en-US" sz="1800" dirty="0" smtClean="0">
                <a:sym typeface="Symbol"/>
              </a:rPr>
              <a:t>&gt;0</a:t>
            </a:r>
            <a:endParaRPr lang="en-US" sz="1800" dirty="0">
              <a:sym typeface="Math C" pitchFamily="2" charset="2"/>
            </a:endParaRPr>
          </a:p>
        </p:txBody>
      </p:sp>
      <p:cxnSp>
        <p:nvCxnSpPr>
          <p:cNvPr id="51" name="Straight Arrow Connector 50"/>
          <p:cNvCxnSpPr>
            <a:stCxn id="46" idx="3"/>
            <a:endCxn id="10" idx="0"/>
          </p:cNvCxnSpPr>
          <p:nvPr/>
        </p:nvCxnSpPr>
        <p:spPr bwMode="auto">
          <a:xfrm>
            <a:off x="6398183" y="4288718"/>
            <a:ext cx="1051051" cy="581689"/>
          </a:xfrm>
          <a:prstGeom prst="straightConnector1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4" name="Straight Arrow Connector 53"/>
          <p:cNvCxnSpPr>
            <a:stCxn id="46" idx="1"/>
            <a:endCxn id="9" idx="0"/>
          </p:cNvCxnSpPr>
          <p:nvPr/>
        </p:nvCxnSpPr>
        <p:spPr bwMode="auto">
          <a:xfrm flipH="1">
            <a:off x="5377800" y="4288718"/>
            <a:ext cx="661310" cy="581689"/>
          </a:xfrm>
          <a:prstGeom prst="straightConnector1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5" name="Text Box 22"/>
          <p:cNvSpPr txBox="1">
            <a:spLocks noChangeArrowheads="1"/>
          </p:cNvSpPr>
          <p:nvPr/>
        </p:nvSpPr>
        <p:spPr bwMode="auto">
          <a:xfrm rot="19042170">
            <a:off x="5063564" y="4049389"/>
            <a:ext cx="1489098" cy="369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/>
          <a:p>
            <a:pPr algn="l">
              <a:buNone/>
            </a:pPr>
            <a:r>
              <a:rPr lang="en-US" sz="1800" dirty="0" smtClean="0">
                <a:sym typeface="Math B" pitchFamily="2" charset="2"/>
              </a:rPr>
              <a:t>assume x!</a:t>
            </a:r>
            <a:r>
              <a:rPr lang="en-US" sz="1800" dirty="0" smtClean="0">
                <a:sym typeface="Symbol"/>
              </a:rPr>
              <a:t>=4</a:t>
            </a:r>
            <a:endParaRPr lang="en-US" sz="1800" dirty="0">
              <a:sym typeface="Math C" pitchFamily="2" charset="2"/>
            </a:endParaRPr>
          </a:p>
        </p:txBody>
      </p:sp>
      <p:sp>
        <p:nvSpPr>
          <p:cNvPr id="56" name="Text Box 22"/>
          <p:cNvSpPr txBox="1">
            <a:spLocks noChangeArrowheads="1"/>
          </p:cNvSpPr>
          <p:nvPr/>
        </p:nvSpPr>
        <p:spPr bwMode="auto">
          <a:xfrm rot="1756287">
            <a:off x="6317369" y="4170149"/>
            <a:ext cx="1489098" cy="369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/>
          <a:p>
            <a:pPr algn="l">
              <a:buNone/>
            </a:pPr>
            <a:r>
              <a:rPr lang="en-US" sz="1800" dirty="0" smtClean="0">
                <a:sym typeface="Math B" pitchFamily="2" charset="2"/>
              </a:rPr>
              <a:t>assume x</a:t>
            </a:r>
            <a:r>
              <a:rPr lang="en-US" sz="1800" dirty="0" smtClean="0">
                <a:sym typeface="Symbol"/>
              </a:rPr>
              <a:t>==4</a:t>
            </a:r>
            <a:endParaRPr lang="en-US" sz="1800" dirty="0">
              <a:sym typeface="Math C" pitchFamily="2" charset="2"/>
            </a:endParaRPr>
          </a:p>
        </p:txBody>
      </p:sp>
      <p:sp>
        <p:nvSpPr>
          <p:cNvPr id="57" name="Text Box 22"/>
          <p:cNvSpPr txBox="1">
            <a:spLocks noChangeArrowheads="1"/>
          </p:cNvSpPr>
          <p:nvPr/>
        </p:nvSpPr>
        <p:spPr bwMode="auto">
          <a:xfrm rot="1394636">
            <a:off x="5414494" y="5259354"/>
            <a:ext cx="888349" cy="646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/>
          <a:p>
            <a:pPr algn="l">
              <a:buNone/>
            </a:pPr>
            <a:r>
              <a:rPr lang="en-US" sz="1800" dirty="0" smtClean="0">
                <a:sym typeface="Math B" pitchFamily="2" charset="2"/>
              </a:rPr>
              <a:t>y </a:t>
            </a:r>
            <a:r>
              <a:rPr lang="en-US" sz="1800" dirty="0" err="1" smtClean="0">
                <a:sym typeface="Math B" pitchFamily="2" charset="2"/>
              </a:rPr>
              <a:t>y</a:t>
            </a:r>
            <a:r>
              <a:rPr lang="en-US" sz="1800" dirty="0" smtClean="0">
                <a:sym typeface="Math B" pitchFamily="2" charset="2"/>
              </a:rPr>
              <a:t>:=z+5</a:t>
            </a:r>
            <a:endParaRPr lang="en-US" sz="1800" dirty="0">
              <a:sym typeface="Math C" pitchFamily="2" charset="2"/>
            </a:endParaRPr>
          </a:p>
        </p:txBody>
      </p:sp>
      <p:sp>
        <p:nvSpPr>
          <p:cNvPr id="58" name="Text Box 22"/>
          <p:cNvSpPr txBox="1">
            <a:spLocks noChangeArrowheads="1"/>
          </p:cNvSpPr>
          <p:nvPr/>
        </p:nvSpPr>
        <p:spPr bwMode="auto">
          <a:xfrm rot="19591089">
            <a:off x="6384410" y="5421037"/>
            <a:ext cx="1489098" cy="369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/>
          <a:p>
            <a:pPr algn="l">
              <a:buNone/>
            </a:pPr>
            <a:r>
              <a:rPr lang="en-US" sz="1800" dirty="0" smtClean="0">
                <a:sym typeface="Math B" pitchFamily="2" charset="2"/>
              </a:rPr>
              <a:t>y :=x+4</a:t>
            </a:r>
            <a:endParaRPr lang="en-US" sz="1800" dirty="0">
              <a:sym typeface="Math C" pitchFamily="2" charset="2"/>
            </a:endParaRPr>
          </a:p>
        </p:txBody>
      </p:sp>
      <p:cxnSp>
        <p:nvCxnSpPr>
          <p:cNvPr id="62" name="Shape 61"/>
          <p:cNvCxnSpPr>
            <a:stCxn id="57" idx="3"/>
            <a:endCxn id="46" idx="1"/>
          </p:cNvCxnSpPr>
          <p:nvPr/>
        </p:nvCxnSpPr>
        <p:spPr bwMode="auto">
          <a:xfrm flipH="1" flipV="1">
            <a:off x="6039110" y="4288718"/>
            <a:ext cx="227680" cy="1469415"/>
          </a:xfrm>
          <a:prstGeom prst="curvedConnector5">
            <a:avLst>
              <a:gd name="adj1" fmla="val 758609"/>
              <a:gd name="adj2" fmla="val 96977"/>
              <a:gd name="adj3" fmla="val 200404"/>
            </a:avLst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5" name="Text Box 22"/>
          <p:cNvSpPr txBox="1">
            <a:spLocks noChangeArrowheads="1"/>
          </p:cNvSpPr>
          <p:nvPr/>
        </p:nvSpPr>
        <p:spPr bwMode="auto">
          <a:xfrm rot="19042170">
            <a:off x="4123721" y="3973180"/>
            <a:ext cx="1489098" cy="369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/>
          <a:p>
            <a:pPr algn="l">
              <a:buNone/>
            </a:pPr>
            <a:r>
              <a:rPr lang="en-US" sz="1800" dirty="0" smtClean="0">
                <a:sym typeface="Math B" pitchFamily="2" charset="2"/>
              </a:rPr>
              <a:t>assume y==8</a:t>
            </a:r>
            <a:endParaRPr lang="en-US" sz="1800" dirty="0">
              <a:sym typeface="Math C" pitchFamily="2" charset="2"/>
            </a:endParaRPr>
          </a:p>
        </p:txBody>
      </p:sp>
      <p:sp>
        <p:nvSpPr>
          <p:cNvPr id="70" name="Text Box 22"/>
          <p:cNvSpPr txBox="1">
            <a:spLocks noChangeArrowheads="1"/>
          </p:cNvSpPr>
          <p:nvPr/>
        </p:nvSpPr>
        <p:spPr bwMode="auto">
          <a:xfrm>
            <a:off x="5080486" y="5945985"/>
            <a:ext cx="1489098" cy="369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/>
          <a:p>
            <a:pPr algn="l">
              <a:buNone/>
            </a:pPr>
            <a:r>
              <a:rPr lang="en-US" sz="1800" dirty="0" smtClean="0">
                <a:sym typeface="Math B" pitchFamily="2" charset="2"/>
              </a:rPr>
              <a:t>assume y!=8</a:t>
            </a:r>
            <a:endParaRPr lang="en-US" sz="1800" dirty="0">
              <a:sym typeface="Math C" pitchFamily="2" charset="2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169333" y="1710267"/>
            <a:ext cx="21844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 smtClean="0"/>
              <a:t>z := 3;</a:t>
            </a:r>
          </a:p>
          <a:p>
            <a:pPr algn="l"/>
            <a:r>
              <a:rPr lang="en-US" dirty="0" smtClean="0"/>
              <a:t>x := 1</a:t>
            </a:r>
          </a:p>
          <a:p>
            <a:pPr algn="l"/>
            <a:r>
              <a:rPr lang="en-US" dirty="0" smtClean="0"/>
              <a:t>while x &gt; 0 {</a:t>
            </a:r>
          </a:p>
          <a:p>
            <a:pPr algn="l"/>
            <a:r>
              <a:rPr lang="en-US" dirty="0" smtClean="0"/>
              <a:t> </a:t>
            </a:r>
            <a:r>
              <a:rPr lang="en-US" dirty="0" smtClean="0"/>
              <a:t>  if x == 4 then</a:t>
            </a:r>
          </a:p>
          <a:p>
            <a:pPr algn="l"/>
            <a:r>
              <a:rPr lang="en-US" dirty="0" smtClean="0"/>
              <a:t> </a:t>
            </a:r>
            <a:r>
              <a:rPr lang="en-US" dirty="0" smtClean="0"/>
              <a:t>        y := x+ 4;</a:t>
            </a:r>
          </a:p>
          <a:p>
            <a:pPr algn="l"/>
            <a:r>
              <a:rPr lang="en-US" dirty="0" smtClean="0"/>
              <a:t> </a:t>
            </a:r>
            <a:r>
              <a:rPr lang="en-US" dirty="0" smtClean="0"/>
              <a:t>   else</a:t>
            </a:r>
          </a:p>
          <a:p>
            <a:pPr algn="l"/>
            <a:r>
              <a:rPr lang="en-US" dirty="0" smtClean="0"/>
              <a:t> </a:t>
            </a:r>
            <a:r>
              <a:rPr lang="en-US" dirty="0" smtClean="0"/>
              <a:t>      y := z + 5;</a:t>
            </a:r>
          </a:p>
          <a:p>
            <a:pPr algn="l"/>
            <a:r>
              <a:rPr lang="en-US" dirty="0" smtClean="0"/>
              <a:t>    assert y == 8;</a:t>
            </a:r>
          </a:p>
          <a:p>
            <a:pPr algn="l"/>
            <a:r>
              <a:rPr lang="en-US" dirty="0" smtClean="0"/>
              <a:t> </a:t>
            </a:r>
            <a:r>
              <a:rPr lang="en-US" dirty="0" smtClean="0"/>
              <a:t>    }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de Bar">
  <a:themeElements>
    <a:clrScheme name="Side Bar.pot 1">
      <a:dk1>
        <a:srgbClr val="000099"/>
      </a:dk1>
      <a:lt1>
        <a:srgbClr val="FFFFFF"/>
      </a:lt1>
      <a:dk2>
        <a:srgbClr val="0000FF"/>
      </a:dk2>
      <a:lt2>
        <a:srgbClr val="FFFF00"/>
      </a:lt2>
      <a:accent1>
        <a:srgbClr val="FF6633"/>
      </a:accent1>
      <a:accent2>
        <a:srgbClr val="FF00FF"/>
      </a:accent2>
      <a:accent3>
        <a:srgbClr val="AAAAFF"/>
      </a:accent3>
      <a:accent4>
        <a:srgbClr val="DADADA"/>
      </a:accent4>
      <a:accent5>
        <a:srgbClr val="FFB8AD"/>
      </a:accent5>
      <a:accent6>
        <a:srgbClr val="E700E7"/>
      </a:accent6>
      <a:hlink>
        <a:srgbClr val="FF0000"/>
      </a:hlink>
      <a:folHlink>
        <a:srgbClr val="808080"/>
      </a:folHlink>
    </a:clrScheme>
    <a:fontScheme name="Side Bar.pot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2075" tIns="46038" rIns="92075" bIns="46038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>
            <a:schemeClr val="accent2"/>
          </a:buClr>
          <a:buSzPct val="75000"/>
          <a:buFont typeface="Monotype Sorts" pitchFamily="2" charset="2"/>
          <a:buNone/>
          <a:tabLst/>
          <a:defRPr kumimoji="0" lang="he-IL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noFill/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arrow"/>
        </a:ln>
        <a:effectLst/>
      </a:spPr>
      <a:bodyPr/>
      <a:lstStyle/>
    </a:lnDef>
  </a:objectDefaults>
  <a:extraClrSchemeLst>
    <a:extraClrScheme>
      <a:clrScheme name="Side Bar.pot 1">
        <a:dk1>
          <a:srgbClr val="000099"/>
        </a:dk1>
        <a:lt1>
          <a:srgbClr val="FFFFFF"/>
        </a:lt1>
        <a:dk2>
          <a:srgbClr val="0000FF"/>
        </a:dk2>
        <a:lt2>
          <a:srgbClr val="FFFF00"/>
        </a:lt2>
        <a:accent1>
          <a:srgbClr val="FF6633"/>
        </a:accent1>
        <a:accent2>
          <a:srgbClr val="FF00FF"/>
        </a:accent2>
        <a:accent3>
          <a:srgbClr val="AAAAFF"/>
        </a:accent3>
        <a:accent4>
          <a:srgbClr val="DADADA"/>
        </a:accent4>
        <a:accent5>
          <a:srgbClr val="FFB8AD"/>
        </a:accent5>
        <a:accent6>
          <a:srgbClr val="E700E7"/>
        </a:accent6>
        <a:hlink>
          <a:srgbClr val="FF00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ide Bar.pot 2">
        <a:dk1>
          <a:srgbClr val="000066"/>
        </a:dk1>
        <a:lt1>
          <a:srgbClr val="CCECFF"/>
        </a:lt1>
        <a:dk2>
          <a:srgbClr val="000080"/>
        </a:dk2>
        <a:lt2>
          <a:srgbClr val="000000"/>
        </a:lt2>
        <a:accent1>
          <a:srgbClr val="9999FF"/>
        </a:accent1>
        <a:accent2>
          <a:srgbClr val="CC00FF"/>
        </a:accent2>
        <a:accent3>
          <a:srgbClr val="E2F4FF"/>
        </a:accent3>
        <a:accent4>
          <a:srgbClr val="000056"/>
        </a:accent4>
        <a:accent5>
          <a:srgbClr val="CACAFF"/>
        </a:accent5>
        <a:accent6>
          <a:srgbClr val="B900E7"/>
        </a:accent6>
        <a:hlink>
          <a:srgbClr val="00CC99"/>
        </a:hlink>
        <a:folHlink>
          <a:srgbClr val="0099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de Bar.pot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B2B2B2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D5D5D5"/>
        </a:accent5>
        <a:accent6>
          <a:srgbClr val="797979"/>
        </a:accent6>
        <a:hlink>
          <a:srgbClr val="5F5F5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ide Bar.pot 4">
        <a:dk1>
          <a:srgbClr val="000000"/>
        </a:dk1>
        <a:lt1>
          <a:srgbClr val="FFFFFF"/>
        </a:lt1>
        <a:dk2>
          <a:srgbClr val="660033"/>
        </a:dk2>
        <a:lt2>
          <a:srgbClr val="FFFF66"/>
        </a:lt2>
        <a:accent1>
          <a:srgbClr val="FF0033"/>
        </a:accent1>
        <a:accent2>
          <a:srgbClr val="CC6600"/>
        </a:accent2>
        <a:accent3>
          <a:srgbClr val="B8AAAD"/>
        </a:accent3>
        <a:accent4>
          <a:srgbClr val="DADADA"/>
        </a:accent4>
        <a:accent5>
          <a:srgbClr val="FFAAAD"/>
        </a:accent5>
        <a:accent6>
          <a:srgbClr val="B95C00"/>
        </a:accent6>
        <a:hlink>
          <a:srgbClr val="999933"/>
        </a:hlink>
        <a:folHlink>
          <a:srgbClr val="A50021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Designs\ANGLES.POT</Template>
  <TotalTime>15311</TotalTime>
  <Words>1282</Words>
  <Application>Microsoft Office PowerPoint</Application>
  <PresentationFormat>On-screen Show (4:3)</PresentationFormat>
  <Paragraphs>210</Paragraphs>
  <Slides>27</Slides>
  <Notes>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  <vt:variant>
        <vt:lpstr>Custom Shows</vt:lpstr>
      </vt:variant>
      <vt:variant>
        <vt:i4>2</vt:i4>
      </vt:variant>
    </vt:vector>
  </HeadingPairs>
  <TitlesOfParts>
    <vt:vector size="30" baseType="lpstr">
      <vt:lpstr>Side Bar</vt:lpstr>
      <vt:lpstr>Iterative Program Analysis Abstract Interpretation</vt:lpstr>
      <vt:lpstr>Outline</vt:lpstr>
      <vt:lpstr>Complete Lattices</vt:lpstr>
      <vt:lpstr>Soundness Theorem(1)</vt:lpstr>
      <vt:lpstr>Soundness Theorem(2)</vt:lpstr>
      <vt:lpstr>Soundness Theorem(3)</vt:lpstr>
      <vt:lpstr>Completeness</vt:lpstr>
      <vt:lpstr>Flowchart Programs</vt:lpstr>
      <vt:lpstr>Simple Example</vt:lpstr>
      <vt:lpstr>Collecting (Concrete)Interpretation of Flowchart Programs</vt:lpstr>
      <vt:lpstr>Constant Propagation</vt:lpstr>
      <vt:lpstr>Example: May-Be-Garbage</vt:lpstr>
      <vt:lpstr>Pointer Language</vt:lpstr>
      <vt:lpstr>Collecting Semantics for Pointers</vt:lpstr>
      <vt:lpstr>Points-To Analysis </vt:lpstr>
      <vt:lpstr>Slide 16</vt:lpstr>
      <vt:lpstr>Slide 17</vt:lpstr>
      <vt:lpstr>Abstract Transformers</vt:lpstr>
      <vt:lpstr>Slide 19</vt:lpstr>
      <vt:lpstr>Flow insensitive points-to-analysis Steengard 1996</vt:lpstr>
      <vt:lpstr>Slide 21</vt:lpstr>
      <vt:lpstr>Precision</vt:lpstr>
      <vt:lpstr>The Join-Over-All-Paths (JOP)</vt:lpstr>
      <vt:lpstr>JOP vs. Least Solution</vt:lpstr>
      <vt:lpstr>Notions of precision</vt:lpstr>
      <vt:lpstr>Complexity of Chaotic Iterations</vt:lpstr>
      <vt:lpstr>Conclusion</vt:lpstr>
      <vt:lpstr>Custom Show 1</vt:lpstr>
      <vt:lpstr>Custom Show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Detecting Memory Errors via Static Pointer Analysis</dc:title>
  <dc:creator>Dor</dc:creator>
  <cp:lastModifiedBy>msagiv</cp:lastModifiedBy>
  <cp:revision>464</cp:revision>
  <cp:lastPrinted>1999-03-20T17:33:44Z</cp:lastPrinted>
  <dcterms:created xsi:type="dcterms:W3CDTF">1999-03-15T15:45:30Z</dcterms:created>
  <dcterms:modified xsi:type="dcterms:W3CDTF">2015-05-12T12:40:49Z</dcterms:modified>
</cp:coreProperties>
</file>