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64" r:id="rId3"/>
    <p:sldId id="365" r:id="rId4"/>
    <p:sldId id="366" r:id="rId5"/>
    <p:sldId id="367" r:id="rId6"/>
    <p:sldId id="368" r:id="rId7"/>
    <p:sldId id="343" r:id="rId8"/>
    <p:sldId id="344" r:id="rId9"/>
    <p:sldId id="350" r:id="rId10"/>
    <p:sldId id="345" r:id="rId11"/>
    <p:sldId id="285" r:id="rId12"/>
    <p:sldId id="346" r:id="rId13"/>
    <p:sldId id="347" r:id="rId14"/>
    <p:sldId id="348" r:id="rId15"/>
    <p:sldId id="354" r:id="rId16"/>
    <p:sldId id="349" r:id="rId17"/>
    <p:sldId id="351" r:id="rId18"/>
    <p:sldId id="352" r:id="rId19"/>
    <p:sldId id="355" r:id="rId20"/>
    <p:sldId id="307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61" r:id="rId33"/>
    <p:sldId id="356" r:id="rId34"/>
    <p:sldId id="357" r:id="rId35"/>
    <p:sldId id="358" r:id="rId36"/>
    <p:sldId id="359" r:id="rId37"/>
    <p:sldId id="360" r:id="rId38"/>
    <p:sldId id="362" r:id="rId39"/>
    <p:sldId id="363" r:id="rId40"/>
    <p:sldId id="369" r:id="rId4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61" autoAdjust="0"/>
  </p:normalViewPr>
  <p:slideViewPr>
    <p:cSldViewPr>
      <p:cViewPr>
        <p:scale>
          <a:sx n="100" d="100"/>
          <a:sy n="100" d="100"/>
        </p:scale>
        <p:origin x="-1014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4F4D1-B117-40DE-AB50-B212DA4587D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D696-D2AD-47DB-9156-F5D2239C6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B3EB-359C-4248-BB4F-7E608EB7DA7D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116E-504D-443C-B3BA-50EFB67B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116E-504D-443C-B3BA-50EFB67BAA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56DC6-2DFC-4E96-A814-984A2886F5E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D1567-EDDC-437B-868B-A797CB2263D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C8B4C-DB6F-4DAA-9208-1427C12B9CF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5E54D-ADC3-4ACA-8AA7-F7257745669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558C6-4A81-436B-8203-241EC3C9C6E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966A5-F23A-454C-84E3-C255F49F36A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3B73A-4A50-4488-9017-B95A86E08C0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4AEA2-99F8-40FF-A58B-34C3DCB6935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32509-CC77-43BC-AE28-5816415AB23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F400F-A5D0-4254-A653-5F81980754C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73A8D-3DE1-48AA-9F26-4EDB9522A75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E2658-A033-4A55-992D-3671495BACE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CF937-1BA7-4510-B24A-84F316231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71C4-9EEF-42DB-9992-3AE10D0FE133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Symbolic vs. Concrete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constructed symbolic execution paths</a:t>
            </a:r>
          </a:p>
          <a:p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Symbolic Program States</a:t>
            </a:r>
          </a:p>
          <a:p>
            <a:r>
              <a:rPr lang="en-US" dirty="0" smtClean="0"/>
              <a:t>Edges</a:t>
            </a:r>
          </a:p>
          <a:p>
            <a:pPr lvl="1"/>
            <a:r>
              <a:rPr lang="en-US" dirty="0" smtClean="0"/>
              <a:t>Potential Transitions</a:t>
            </a:r>
          </a:p>
          <a:p>
            <a:r>
              <a:rPr lang="en-US" dirty="0" smtClean="0"/>
              <a:t>Constructed during symbolic evaluation</a:t>
            </a:r>
          </a:p>
          <a:p>
            <a:r>
              <a:rPr lang="en-US" dirty="0" smtClean="0"/>
              <a:t>Each edge requires a theorem </a:t>
            </a:r>
            <a:r>
              <a:rPr lang="en-US" dirty="0" err="1" smtClean="0"/>
              <a:t>prover</a:t>
            </a:r>
            <a:r>
              <a:rPr lang="en-US" dirty="0" smtClean="0"/>
              <a:t> call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</a:t>
            </a:r>
            <a:r>
              <a:rPr lang="en-US" b="1" dirty="0" err="1" smtClean="0"/>
              <a:t>int</a:t>
            </a:r>
            <a:r>
              <a:rPr lang="en-US" b="1" dirty="0" smtClean="0"/>
              <a:t> x, y; </a:t>
            </a:r>
          </a:p>
          <a:p>
            <a:r>
              <a:rPr lang="en-US" b="1" dirty="0" smtClean="0"/>
              <a:t>2)if (x &gt; y) { </a:t>
            </a:r>
          </a:p>
          <a:p>
            <a:r>
              <a:rPr lang="en-US" b="1" dirty="0" smtClean="0"/>
              <a:t>  3) x = x + y; </a:t>
            </a:r>
          </a:p>
          <a:p>
            <a:r>
              <a:rPr lang="en-US" b="1" dirty="0" smtClean="0"/>
              <a:t>  4) y = x – y; </a:t>
            </a:r>
          </a:p>
          <a:p>
            <a:r>
              <a:rPr lang="en-US" b="1" dirty="0" smtClean="0"/>
              <a:t>  5) x = x – y; </a:t>
            </a:r>
          </a:p>
          <a:p>
            <a:r>
              <a:rPr lang="en-US" b="1" dirty="0" smtClean="0"/>
              <a:t>  6) if (x &gt; y) </a:t>
            </a:r>
          </a:p>
          <a:p>
            <a:r>
              <a:rPr lang="en-US" b="1" dirty="0" smtClean="0"/>
              <a:t>    7) assert false; </a:t>
            </a:r>
          </a:p>
          <a:p>
            <a:r>
              <a:rPr lang="en-US" b="1" dirty="0" smtClean="0"/>
              <a:t>8)} </a:t>
            </a:r>
          </a:p>
        </p:txBody>
      </p:sp>
      <p:sp>
        <p:nvSpPr>
          <p:cNvPr id="6" name="Oval 5"/>
          <p:cNvSpPr/>
          <p:nvPr/>
        </p:nvSpPr>
        <p:spPr>
          <a:xfrm>
            <a:off x="3467100" y="1447800"/>
            <a:ext cx="2667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pc=1, x =s1, y=s2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467100" y="2286000"/>
            <a:ext cx="2667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pc=2, x =s1, y=s2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6" idx="4"/>
            <a:endCxn id="7" idx="0"/>
          </p:cNvCxnSpPr>
          <p:nvPr/>
        </p:nvCxnSpPr>
        <p:spPr>
          <a:xfrm>
            <a:off x="4800600" y="19812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295400" y="2700507"/>
            <a:ext cx="3505200" cy="957093"/>
            <a:chOff x="1295400" y="2700507"/>
            <a:chExt cx="3505200" cy="957093"/>
          </a:xfrm>
        </p:grpSpPr>
        <p:sp>
          <p:nvSpPr>
            <p:cNvPr id="8" name="Oval 7"/>
            <p:cNvSpPr/>
            <p:nvPr/>
          </p:nvSpPr>
          <p:spPr>
            <a:xfrm>
              <a:off x="1295400" y="3124200"/>
              <a:ext cx="34290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pc=3, x =s1, y=s2, </a:t>
              </a:r>
              <a:r>
                <a:rPr lang="en-US" dirty="0" smtClean="0">
                  <a:solidFill>
                    <a:schemeClr val="tx1"/>
                  </a:solidFill>
                </a:rPr>
                <a:t>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7" idx="4"/>
              <a:endCxn id="8" idx="0"/>
            </p:cNvCxnSpPr>
            <p:nvPr/>
          </p:nvCxnSpPr>
          <p:spPr>
            <a:xfrm flipH="1">
              <a:off x="3009900" y="2819400"/>
              <a:ext cx="179070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20508612">
              <a:off x="3239007" y="270050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&gt;y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00600" y="2638378"/>
            <a:ext cx="4038600" cy="1019222"/>
            <a:chOff x="4800600" y="2638378"/>
            <a:chExt cx="4038600" cy="1019222"/>
          </a:xfrm>
        </p:grpSpPr>
        <p:sp>
          <p:nvSpPr>
            <p:cNvPr id="9" name="Oval 8"/>
            <p:cNvSpPr/>
            <p:nvPr/>
          </p:nvSpPr>
          <p:spPr>
            <a:xfrm>
              <a:off x="5334000" y="3124200"/>
              <a:ext cx="3505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pc=8, x =s1, y=s2, </a:t>
              </a:r>
              <a:r>
                <a:rPr lang="en-US" dirty="0" smtClean="0">
                  <a:solidFill>
                    <a:schemeClr val="tx1"/>
                  </a:solidFill>
                </a:rPr>
                <a:t>s1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s2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7" idx="4"/>
              <a:endCxn id="9" idx="0"/>
            </p:cNvCxnSpPr>
            <p:nvPr/>
          </p:nvCxnSpPr>
          <p:spPr>
            <a:xfrm>
              <a:off x="4800600" y="2819400"/>
              <a:ext cx="228600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552368">
              <a:off x="6045909" y="263837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dirty="0" err="1" smtClean="0">
                  <a:sym typeface="Symbol"/>
                </a:rPr>
                <a:t></a:t>
              </a:r>
              <a:r>
                <a:rPr lang="en-US" dirty="0" err="1" smtClean="0"/>
                <a:t>y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90600" y="3657600"/>
            <a:ext cx="3886200" cy="914400"/>
            <a:chOff x="990600" y="3657600"/>
            <a:chExt cx="3886200" cy="914400"/>
          </a:xfrm>
        </p:grpSpPr>
        <p:sp>
          <p:nvSpPr>
            <p:cNvPr id="10" name="Oval 9"/>
            <p:cNvSpPr/>
            <p:nvPr/>
          </p:nvSpPr>
          <p:spPr>
            <a:xfrm>
              <a:off x="990600" y="4038600"/>
              <a:ext cx="3886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pc=4, x =s1+s2, y=s2, 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8" idx="4"/>
              <a:endCxn id="10" idx="0"/>
            </p:cNvCxnSpPr>
            <p:nvPr/>
          </p:nvCxnSpPr>
          <p:spPr>
            <a:xfrm flipH="1">
              <a:off x="2933700" y="3657600"/>
              <a:ext cx="7620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057400" y="3657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= x + y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90600" y="4495800"/>
            <a:ext cx="3886200" cy="914400"/>
            <a:chOff x="990600" y="4495800"/>
            <a:chExt cx="3886200" cy="914400"/>
          </a:xfrm>
        </p:grpSpPr>
        <p:sp>
          <p:nvSpPr>
            <p:cNvPr id="11" name="Oval 10"/>
            <p:cNvSpPr/>
            <p:nvPr/>
          </p:nvSpPr>
          <p:spPr>
            <a:xfrm>
              <a:off x="990600" y="4876800"/>
              <a:ext cx="3886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pc=5, x =s1+s2, y=s1, 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81200" y="44958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 = x - y</a:t>
              </a:r>
              <a:endParaRPr lang="en-US" dirty="0"/>
            </a:p>
          </p:txBody>
        </p:sp>
        <p:cxnSp>
          <p:nvCxnSpPr>
            <p:cNvPr id="28" name="Straight Arrow Connector 27"/>
            <p:cNvCxnSpPr>
              <a:stCxn id="10" idx="4"/>
              <a:endCxn id="11" idx="0"/>
            </p:cNvCxnSpPr>
            <p:nvPr/>
          </p:nvCxnSpPr>
          <p:spPr>
            <a:xfrm>
              <a:off x="2933700" y="4572000"/>
              <a:ext cx="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14400" y="5345668"/>
            <a:ext cx="3886200" cy="902732"/>
            <a:chOff x="914400" y="5345668"/>
            <a:chExt cx="3886200" cy="902732"/>
          </a:xfrm>
        </p:grpSpPr>
        <p:sp>
          <p:nvSpPr>
            <p:cNvPr id="12" name="Oval 11"/>
            <p:cNvSpPr/>
            <p:nvPr/>
          </p:nvSpPr>
          <p:spPr>
            <a:xfrm>
              <a:off x="914400" y="5715000"/>
              <a:ext cx="3886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pc=6, x =s2, y=s1, 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5345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= x - y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2895600" y="5410200"/>
              <a:ext cx="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750509" y="5574268"/>
            <a:ext cx="4241091" cy="674132"/>
            <a:chOff x="4750509" y="5574268"/>
            <a:chExt cx="4241091" cy="674132"/>
          </a:xfrm>
        </p:grpSpPr>
        <p:sp>
          <p:nvSpPr>
            <p:cNvPr id="32" name="Oval 31"/>
            <p:cNvSpPr/>
            <p:nvPr/>
          </p:nvSpPr>
          <p:spPr>
            <a:xfrm>
              <a:off x="5105400" y="5715000"/>
              <a:ext cx="3886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pc=8, x =s2, y=s1, 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12" idx="6"/>
              <a:endCxn id="32" idx="2"/>
            </p:cNvCxnSpPr>
            <p:nvPr/>
          </p:nvCxnSpPr>
          <p:spPr>
            <a:xfrm>
              <a:off x="4800600" y="598170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750509" y="5574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dirty="0" err="1" smtClean="0">
                  <a:sym typeface="Symbol"/>
                </a:rPr>
                <a:t></a:t>
              </a:r>
              <a:r>
                <a:rPr lang="en-US" dirty="0" err="1" smtClean="0"/>
                <a:t>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266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f(</a:t>
            </a:r>
            <a:r>
              <a:rPr lang="en-US" b="1" dirty="0" err="1" smtClean="0"/>
              <a:t>int</a:t>
            </a:r>
            <a:r>
              <a:rPr lang="en-US" b="1" dirty="0" smtClean="0"/>
              <a:t> x) { return 2 * x ;}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h(</a:t>
            </a:r>
            <a:r>
              <a:rPr lang="en-US" b="1" dirty="0" err="1" smtClean="0"/>
              <a:t>int</a:t>
            </a:r>
            <a:r>
              <a:rPr lang="en-US" b="1" dirty="0" smtClean="0"/>
              <a:t> x, </a:t>
            </a:r>
            <a:r>
              <a:rPr lang="en-US" b="1" dirty="0" err="1" smtClean="0"/>
              <a:t>int</a:t>
            </a:r>
            <a:r>
              <a:rPr lang="en-US" b="1" dirty="0" smtClean="0"/>
              <a:t> y) {</a:t>
            </a:r>
          </a:p>
          <a:p>
            <a:r>
              <a:rPr lang="en-US" b="1" dirty="0" smtClean="0"/>
              <a:t>1)if (x!= y) { </a:t>
            </a:r>
          </a:p>
          <a:p>
            <a:r>
              <a:rPr lang="en-US" b="1" dirty="0" smtClean="0"/>
              <a:t>  2) if (f(x) == x +10) {</a:t>
            </a:r>
          </a:p>
          <a:p>
            <a:r>
              <a:rPr lang="en-US" b="1" dirty="0" smtClean="0"/>
              <a:t>  3)    abort() // * error */ </a:t>
            </a:r>
          </a:p>
          <a:p>
            <a:r>
              <a:rPr lang="en-US" b="1" dirty="0" smtClean="0"/>
              <a:t>      }</a:t>
            </a:r>
          </a:p>
          <a:p>
            <a:r>
              <a:rPr lang="en-US" b="1" dirty="0" smtClean="0"/>
              <a:t>  }</a:t>
            </a:r>
          </a:p>
          <a:p>
            <a:r>
              <a:rPr lang="en-US" b="1" dirty="0" smtClean="0"/>
              <a:t>  4)  return 0;</a:t>
            </a:r>
          </a:p>
          <a:p>
            <a:r>
              <a:rPr lang="en-US" b="1" dirty="0" smtClean="0"/>
              <a:t>       </a:t>
            </a:r>
          </a:p>
        </p:txBody>
      </p:sp>
      <p:sp>
        <p:nvSpPr>
          <p:cNvPr id="4" name="Oval 3"/>
          <p:cNvSpPr/>
          <p:nvPr/>
        </p:nvSpPr>
        <p:spPr>
          <a:xfrm>
            <a:off x="3467100" y="2362200"/>
            <a:ext cx="2667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pc=1, x =s1, y=s2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066800" y="2895600"/>
            <a:ext cx="3733800" cy="1676400"/>
            <a:chOff x="1066800" y="2895600"/>
            <a:chExt cx="3733800" cy="1676400"/>
          </a:xfrm>
        </p:grpSpPr>
        <p:sp>
          <p:nvSpPr>
            <p:cNvPr id="6" name="Oval 5"/>
            <p:cNvSpPr/>
            <p:nvPr/>
          </p:nvSpPr>
          <p:spPr>
            <a:xfrm>
              <a:off x="1066800" y="4038600"/>
              <a:ext cx="3505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pc=4, x =s1, y=s2, </a:t>
              </a:r>
              <a:r>
                <a:rPr lang="en-US" dirty="0" smtClean="0">
                  <a:solidFill>
                    <a:schemeClr val="tx1"/>
                  </a:solidFill>
                </a:rPr>
                <a:t>s1=s2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4" idx="4"/>
              <a:endCxn id="6" idx="0"/>
            </p:cNvCxnSpPr>
            <p:nvPr/>
          </p:nvCxnSpPr>
          <p:spPr>
            <a:xfrm flipH="1">
              <a:off x="2819400" y="2895600"/>
              <a:ext cx="1981200" cy="1143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19785386">
              <a:off x="3237472" y="3157169"/>
              <a:ext cx="762000" cy="379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==y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800600" y="2895600"/>
            <a:ext cx="3657600" cy="1676400"/>
            <a:chOff x="4800600" y="2895600"/>
            <a:chExt cx="3657600" cy="1676400"/>
          </a:xfrm>
        </p:grpSpPr>
        <p:sp>
          <p:nvSpPr>
            <p:cNvPr id="11" name="Oval 10"/>
            <p:cNvSpPr/>
            <p:nvPr/>
          </p:nvSpPr>
          <p:spPr>
            <a:xfrm>
              <a:off x="4953000" y="4038600"/>
              <a:ext cx="3505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pc=2, x =s1, y=s2, </a:t>
              </a:r>
              <a:r>
                <a:rPr lang="en-US" dirty="0" smtClean="0">
                  <a:solidFill>
                    <a:schemeClr val="tx1"/>
                  </a:solidFill>
                </a:rPr>
                <a:t>s1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</a:t>
              </a:r>
              <a:r>
                <a:rPr lang="en-US" dirty="0" smtClean="0">
                  <a:solidFill>
                    <a:schemeClr val="tx1"/>
                  </a:solidFill>
                </a:rPr>
                <a:t>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4" idx="4"/>
              <a:endCxn id="11" idx="0"/>
            </p:cNvCxnSpPr>
            <p:nvPr/>
          </p:nvCxnSpPr>
          <p:spPr>
            <a:xfrm>
              <a:off x="4800600" y="2895600"/>
              <a:ext cx="1905000" cy="1143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1479468">
              <a:off x="5600193" y="315770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!=y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953000" y="4448937"/>
            <a:ext cx="4038600" cy="1723263"/>
            <a:chOff x="4953000" y="4448937"/>
            <a:chExt cx="4038600" cy="1723263"/>
          </a:xfrm>
        </p:grpSpPr>
        <p:sp>
          <p:nvSpPr>
            <p:cNvPr id="20" name="TextBox 19"/>
            <p:cNvSpPr txBox="1"/>
            <p:nvPr/>
          </p:nvSpPr>
          <p:spPr>
            <a:xfrm rot="3435495">
              <a:off x="6627294" y="4939071"/>
              <a:ext cx="13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f(x) != x+10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1" idx="4"/>
              <a:endCxn id="17" idx="0"/>
            </p:cNvCxnSpPr>
            <p:nvPr/>
          </p:nvCxnSpPr>
          <p:spPr>
            <a:xfrm>
              <a:off x="6705600" y="4572000"/>
              <a:ext cx="266700" cy="1066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4953000" y="5638800"/>
              <a:ext cx="40386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pc=4, x=s1, y=s2, </a:t>
              </a:r>
              <a:r>
                <a:rPr lang="en-US" dirty="0" smtClean="0">
                  <a:solidFill>
                    <a:schemeClr val="tx1"/>
                  </a:solidFill>
                </a:rPr>
                <a:t>s1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s2</a:t>
              </a:r>
              <a:r>
                <a:rPr lang="en-US" dirty="0" smtClean="0">
                  <a:solidFill>
                    <a:schemeClr val="tx1"/>
                  </a:solidFill>
                </a:rPr>
                <a:t>,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2*s1 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s2</a:t>
              </a:r>
              <a:r>
                <a:rPr lang="en-US" dirty="0" smtClean="0">
                  <a:solidFill>
                    <a:schemeClr val="tx1"/>
                  </a:solidFill>
                </a:rPr>
                <a:t>+10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4572000"/>
            <a:ext cx="6629400" cy="1676400"/>
            <a:chOff x="76200" y="4572000"/>
            <a:chExt cx="6629400" cy="1676400"/>
          </a:xfrm>
        </p:grpSpPr>
        <p:cxnSp>
          <p:nvCxnSpPr>
            <p:cNvPr id="16" name="Straight Arrow Connector 15"/>
            <p:cNvCxnSpPr>
              <a:stCxn id="11" idx="4"/>
              <a:endCxn id="18" idx="0"/>
            </p:cNvCxnSpPr>
            <p:nvPr/>
          </p:nvCxnSpPr>
          <p:spPr>
            <a:xfrm flipH="1">
              <a:off x="2247900" y="4572000"/>
              <a:ext cx="4457700" cy="1143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6200" y="5715000"/>
              <a:ext cx="434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pc=3, x =s1, y=s2, </a:t>
              </a:r>
              <a:r>
                <a:rPr lang="en-US" dirty="0" smtClean="0">
                  <a:solidFill>
                    <a:schemeClr val="tx1"/>
                  </a:solidFill>
                </a:rPr>
                <a:t>s1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s2</a:t>
              </a:r>
              <a:r>
                <a:rPr lang="en-US" dirty="0" smtClean="0">
                  <a:solidFill>
                    <a:schemeClr val="tx1"/>
                  </a:solidFill>
                </a:rPr>
                <a:t>, 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2*s1 =s2+10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20595807">
              <a:off x="3910793" y="4758500"/>
              <a:ext cx="13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f(x) == x+10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1524000"/>
            <a:ext cx="449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foo</a:t>
            </a:r>
            <a:r>
              <a:rPr lang="en-US" sz="2000" dirty="0" smtClean="0"/>
              <a:t> {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 char c;}</a:t>
            </a:r>
          </a:p>
          <a:p>
            <a:r>
              <a:rPr lang="en-US" sz="2000" dirty="0" smtClean="0"/>
              <a:t>bar(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foo</a:t>
            </a:r>
            <a:r>
              <a:rPr lang="en-US" sz="2000" dirty="0" smtClean="0"/>
              <a:t> *a) {</a:t>
            </a:r>
          </a:p>
          <a:p>
            <a:r>
              <a:rPr lang="en-US" sz="2000" dirty="0" smtClean="0"/>
              <a:t>      1) if (a-&gt;c == 0)  {</a:t>
            </a:r>
          </a:p>
          <a:p>
            <a:r>
              <a:rPr lang="en-US" sz="2000" dirty="0" smtClean="0"/>
              <a:t>        2) *((char *)a + 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dirty="0" smtClean="0"/>
              <a:t>)) = 1 ;</a:t>
            </a:r>
          </a:p>
          <a:p>
            <a:r>
              <a:rPr lang="en-US" dirty="0" smtClean="0"/>
              <a:t>         3)   if  (a-&gt;c !=0) {</a:t>
            </a:r>
          </a:p>
          <a:p>
            <a:r>
              <a:rPr lang="en-US" dirty="0" smtClean="0"/>
              <a:t>                   4) abort();</a:t>
            </a:r>
          </a:p>
          <a:p>
            <a:r>
              <a:rPr lang="en-US" dirty="0" smtClean="0"/>
              <a:t>               }</a:t>
            </a:r>
          </a:p>
          <a:p>
            <a:r>
              <a:rPr lang="en-US" dirty="0" smtClean="0"/>
              <a:t>           }</a:t>
            </a:r>
          </a:p>
          <a:p>
            <a:r>
              <a:rPr lang="en-US" dirty="0" smtClean="0"/>
              <a:t>        5)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Non-Deterministic Behavior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350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x; y;</a:t>
            </a:r>
          </a:p>
          <a:p>
            <a:r>
              <a:rPr lang="en-US" sz="2000" dirty="0" smtClean="0"/>
              <a:t>1) if (</a:t>
            </a:r>
            <a:r>
              <a:rPr lang="en-US" sz="2000" dirty="0" err="1" smtClean="0"/>
              <a:t>nondet</a:t>
            </a:r>
            <a:r>
              <a:rPr lang="en-US" sz="2000" dirty="0" smtClean="0"/>
              <a:t>()) {</a:t>
            </a:r>
          </a:p>
          <a:p>
            <a:r>
              <a:rPr lang="en-US" sz="2000" dirty="0" smtClean="0"/>
              <a:t>      2) x = 7;</a:t>
            </a:r>
          </a:p>
          <a:p>
            <a:r>
              <a:rPr lang="en-US" sz="2000" dirty="0" smtClean="0"/>
              <a:t>      }</a:t>
            </a:r>
          </a:p>
          <a:p>
            <a:r>
              <a:rPr lang="en-US" sz="2000" dirty="0" smtClean="0"/>
              <a:t> else  {</a:t>
            </a:r>
          </a:p>
          <a:p>
            <a:r>
              <a:rPr lang="en-US" sz="2000" dirty="0" smtClean="0"/>
              <a:t>     3) x = 19 ;</a:t>
            </a:r>
          </a:p>
          <a:p>
            <a:r>
              <a:rPr lang="en-US" sz="2000" dirty="0" smtClean="0"/>
              <a:t>    }</a:t>
            </a:r>
          </a:p>
          <a:p>
            <a:r>
              <a:rPr lang="en-US" sz="2000" dirty="0" smtClean="0"/>
              <a:t>4)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while 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n {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+ 1; </a:t>
            </a:r>
          </a:p>
          <a:p>
            <a:r>
              <a:rPr lang="en-US" sz="2400" dirty="0" smtClean="0"/>
              <a:t>       }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if (n ==10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) {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    abort();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Scaling Issues for </a:t>
            </a:r>
            <a:br>
              <a:rPr lang="en-US" dirty="0" smtClean="0"/>
            </a:br>
            <a:r>
              <a:rPr lang="en-US" dirty="0" smtClean="0"/>
              <a:t>Symbolic Exploration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Challenge 1: Limitations of Theorem </a:t>
            </a:r>
            <a:r>
              <a:rPr lang="en-US" sz="3200" dirty="0" err="1" smtClean="0"/>
              <a:t>Provers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586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foobar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 x, </a:t>
            </a:r>
            <a:r>
              <a:rPr lang="en-US" sz="2000" dirty="0" err="1" smtClean="0"/>
              <a:t>int</a:t>
            </a:r>
            <a:r>
              <a:rPr lang="en-US" sz="2000" dirty="0" smtClean="0"/>
              <a:t> y)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if (x * x * x &gt; 0)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if  (x&gt;0 &amp;&amp; y ==10)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 abort() ; 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else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  if (x &gt; 0 &amp;&amp; y == 20) 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       abort  ;}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   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Challenge 2: External Calls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FILE *</a:t>
            </a:r>
            <a:r>
              <a:rPr lang="en-US" sz="2000" dirty="0" err="1" smtClean="0"/>
              <a:t>fp</a:t>
            </a:r>
            <a:r>
              <a:rPr lang="en-US" sz="2000" dirty="0" smtClean="0"/>
              <a:t>;</a:t>
            </a:r>
          </a:p>
          <a:p>
            <a:pPr marL="457200" indent="-457200">
              <a:buAutoNum type="arabicParenR"/>
            </a:pPr>
            <a:r>
              <a:rPr lang="en-US" sz="2000" dirty="0" err="1" smtClean="0"/>
              <a:t>fp</a:t>
            </a:r>
            <a:r>
              <a:rPr lang="en-US" sz="2000" dirty="0" smtClean="0"/>
              <a:t> = </a:t>
            </a:r>
            <a:r>
              <a:rPr lang="en-US" sz="2000" dirty="0" err="1" smtClean="0"/>
              <a:t>fopen</a:t>
            </a:r>
            <a:r>
              <a:rPr lang="en-US" sz="2000" dirty="0" smtClean="0"/>
              <a:t>(“test.txt", “w");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if (</a:t>
            </a:r>
            <a:r>
              <a:rPr lang="en-US" sz="2000" dirty="0" err="1" smtClean="0"/>
              <a:t>fp</a:t>
            </a:r>
            <a:r>
              <a:rPr lang="en-US" sz="2000" dirty="0" smtClean="0"/>
              <a:t>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stat buffer;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if (stat (“text.txt”, &amp;buffer) != 0)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abort();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3: #Theorem </a:t>
            </a:r>
            <a:r>
              <a:rPr lang="en-US" dirty="0" err="1" smtClean="0"/>
              <a:t>prover</a:t>
            </a:r>
            <a:r>
              <a:rPr lang="en-US" dirty="0" smtClean="0"/>
              <a:t> calls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while 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n {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+ 1; </a:t>
            </a:r>
          </a:p>
          <a:p>
            <a:r>
              <a:rPr lang="en-US" sz="2400" dirty="0" smtClean="0"/>
              <a:t>       }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if (n==10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) {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    abort();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Program Path</a:t>
            </a:r>
          </a:p>
          <a:p>
            <a:pPr lvl="1"/>
            <a:r>
              <a:rPr lang="en-US" dirty="0" smtClean="0"/>
              <a:t>A path in the control flow of the program</a:t>
            </a:r>
          </a:p>
          <a:p>
            <a:pPr lvl="2"/>
            <a:r>
              <a:rPr lang="en-US" dirty="0" smtClean="0"/>
              <a:t>Can start and end at any point</a:t>
            </a:r>
          </a:p>
          <a:p>
            <a:pPr lvl="2"/>
            <a:r>
              <a:rPr lang="en-US" dirty="0" smtClean="0"/>
              <a:t>Appropriate for imperative programs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Feasible</a:t>
            </a:r>
            <a:r>
              <a:rPr lang="en-US" dirty="0" smtClean="0"/>
              <a:t> program path</a:t>
            </a:r>
          </a:p>
          <a:p>
            <a:pPr lvl="1"/>
            <a:r>
              <a:rPr lang="en-US" dirty="0" smtClean="0"/>
              <a:t>There exists an input that leads to the execution of this path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Infeasible </a:t>
            </a:r>
            <a:r>
              <a:rPr lang="en-US" dirty="0" smtClean="0"/>
              <a:t>program path</a:t>
            </a:r>
          </a:p>
          <a:p>
            <a:pPr marL="742950" lvl="2" indent="-342900"/>
            <a:r>
              <a:rPr lang="en-US" dirty="0" smtClean="0"/>
              <a:t>No input that leads to the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800" dirty="0" err="1" smtClean="0"/>
              <a:t>Concolic</a:t>
            </a:r>
            <a:r>
              <a:rPr lang="en-US" sz="3800" dirty="0" smtClean="0"/>
              <a:t> Testing </a:t>
            </a:r>
            <a:br>
              <a:rPr lang="en-US" sz="3800" dirty="0" smtClean="0"/>
            </a:br>
            <a:r>
              <a:rPr lang="en-US" sz="3000" b="1" dirty="0" smtClean="0">
                <a:solidFill>
                  <a:srgbClr val="000099"/>
                </a:solidFill>
              </a:rPr>
              <a:t>Conc</a:t>
            </a:r>
            <a:r>
              <a:rPr lang="en-US" sz="3000" dirty="0" smtClean="0"/>
              <a:t>rete + Symb</a:t>
            </a:r>
            <a:r>
              <a:rPr lang="en-US" sz="3000" b="1" dirty="0" smtClean="0">
                <a:solidFill>
                  <a:srgbClr val="000099"/>
                </a:solidFill>
              </a:rPr>
              <a:t>olic</a:t>
            </a:r>
            <a:r>
              <a:rPr lang="en-US" sz="3000" dirty="0" smtClean="0"/>
              <a:t> = </a:t>
            </a:r>
            <a:r>
              <a:rPr lang="en-US" sz="3000" dirty="0" err="1" smtClean="0">
                <a:solidFill>
                  <a:srgbClr val="000099"/>
                </a:solidFill>
              </a:rPr>
              <a:t>Concolic</a:t>
            </a:r>
            <a:r>
              <a:rPr lang="en-US" sz="3000" dirty="0" smtClean="0">
                <a:solidFill>
                  <a:srgbClr val="000099"/>
                </a:solidFill>
              </a:rPr>
              <a:t/>
            </a:r>
            <a:br>
              <a:rPr lang="en-US" sz="3000" dirty="0" smtClean="0">
                <a:solidFill>
                  <a:srgbClr val="000099"/>
                </a:solidFill>
              </a:rPr>
            </a:br>
            <a:endParaRPr lang="en-US" sz="3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562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Combine </a:t>
            </a:r>
            <a:r>
              <a:rPr lang="en-US" sz="2600" dirty="0" smtClean="0">
                <a:solidFill>
                  <a:srgbClr val="FF0000"/>
                </a:solidFill>
              </a:rPr>
              <a:t>concrete testing</a:t>
            </a:r>
            <a:r>
              <a:rPr lang="en-US" sz="2600" dirty="0" smtClean="0"/>
              <a:t> (concrete execution) and </a:t>
            </a:r>
            <a:r>
              <a:rPr lang="en-US" sz="2600" dirty="0" smtClean="0">
                <a:solidFill>
                  <a:srgbClr val="FF0000"/>
                </a:solidFill>
              </a:rPr>
              <a:t>symbolic testing</a:t>
            </a:r>
            <a:r>
              <a:rPr lang="en-US" sz="2600" dirty="0" smtClean="0"/>
              <a:t> (symbolic execution)</a:t>
            </a:r>
          </a:p>
          <a:p>
            <a:pPr eaLnBrk="1" hangingPunct="1"/>
            <a:r>
              <a:rPr lang="en-US" sz="2600" dirty="0" smtClean="0"/>
              <a:t>Trade coverage (miss bugs) for scalability</a:t>
            </a:r>
          </a:p>
          <a:p>
            <a:pPr eaLnBrk="1" hangingPunct="1"/>
            <a:r>
              <a:rPr lang="en-US" sz="2600" dirty="0" smtClean="0"/>
              <a:t>Reduce the number of theorem </a:t>
            </a:r>
            <a:r>
              <a:rPr lang="en-US" sz="2600" dirty="0" err="1" smtClean="0"/>
              <a:t>prover</a:t>
            </a:r>
            <a:r>
              <a:rPr lang="en-US" sz="2600" dirty="0" smtClean="0"/>
              <a:t> calls</a:t>
            </a:r>
          </a:p>
          <a:p>
            <a:pPr eaLnBrk="1" hangingPunct="1"/>
            <a:r>
              <a:rPr lang="en-US" sz="2600" dirty="0" smtClean="0"/>
              <a:t>Reduce the complexity of path formulas</a:t>
            </a:r>
          </a:p>
          <a:p>
            <a:pPr eaLnBrk="1" hangingPunct="1"/>
            <a:r>
              <a:rPr lang="en-US" sz="2600" dirty="0" smtClean="0"/>
              <a:t>Can cope with external calls</a:t>
            </a:r>
          </a:p>
          <a:p>
            <a:pPr lvl="1" algn="ctr" eaLnBrk="1" hangingPunct="1">
              <a:buFont typeface="Wingdings" pitchFamily="2" charset="2"/>
              <a:buNone/>
            </a:pPr>
            <a:endParaRPr lang="en-US" sz="3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2819400"/>
            <a:ext cx="6858000" cy="366713"/>
            <a:chOff x="480" y="1776"/>
            <a:chExt cx="4320" cy="231"/>
          </a:xfrm>
        </p:grpSpPr>
        <p:sp>
          <p:nvSpPr>
            <p:cNvPr id="17415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22, y = 7</a:t>
              </a:r>
            </a:p>
          </p:txBody>
        </p:sp>
        <p:sp>
          <p:nvSpPr>
            <p:cNvPr id="17417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8442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43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44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18445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8447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18448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18449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3352800"/>
            <a:ext cx="6858000" cy="641350"/>
            <a:chOff x="480" y="2112"/>
            <a:chExt cx="4320" cy="404"/>
          </a:xfrm>
        </p:grpSpPr>
        <p:sp>
          <p:nvSpPr>
            <p:cNvPr id="1843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22, y = 7,    z = 14</a:t>
              </a:r>
            </a:p>
          </p:txBody>
        </p:sp>
        <p:sp>
          <p:nvSpPr>
            <p:cNvPr id="1844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1947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19474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19464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22, y = 7,    z = 14</a:t>
              </a: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!=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0492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493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494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0495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0497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0498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0499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!=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4114800" y="2667000"/>
            <a:ext cx="3276600" cy="792163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0">
                <a:latin typeface="Arial" charset="0"/>
              </a:rPr>
              <a:t>Solve: 2*y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 == x</a:t>
            </a:r>
            <a:r>
              <a:rPr lang="en-US" b="0" baseline="-25000">
                <a:latin typeface="Arial" charset="0"/>
              </a:rPr>
              <a:t>0</a:t>
            </a:r>
            <a:endParaRPr lang="en-US" b="0">
              <a:latin typeface="Arial" charset="0"/>
            </a:endParaRPr>
          </a:p>
          <a:p>
            <a:pPr algn="l"/>
            <a:r>
              <a:rPr lang="en-US" b="0">
                <a:latin typeface="Arial" charset="0"/>
              </a:rPr>
              <a:t>Solution: x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 = 2, 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 = 1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20489" name="Line 17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Text Box 18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22, y = 7,    z = 14</a:t>
              </a:r>
            </a:p>
          </p:txBody>
        </p:sp>
        <p:sp>
          <p:nvSpPr>
            <p:cNvPr id="20491" name="Text Box 19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2819400"/>
            <a:ext cx="6858000" cy="366713"/>
            <a:chOff x="480" y="1776"/>
            <a:chExt cx="4320" cy="231"/>
          </a:xfrm>
        </p:grpSpPr>
        <p:sp>
          <p:nvSpPr>
            <p:cNvPr id="2151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</a:t>
              </a:r>
            </a:p>
          </p:txBody>
        </p:sp>
        <p:sp>
          <p:nvSpPr>
            <p:cNvPr id="2151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253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3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254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254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254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254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3352800"/>
            <a:ext cx="6858000" cy="641350"/>
            <a:chOff x="480" y="2112"/>
            <a:chExt cx="4320" cy="404"/>
          </a:xfrm>
        </p:grpSpPr>
        <p:sp>
          <p:nvSpPr>
            <p:cNvPr id="22535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1,       z = 2</a:t>
              </a:r>
            </a:p>
          </p:txBody>
        </p:sp>
        <p:sp>
          <p:nvSpPr>
            <p:cNvPr id="2253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3563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64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65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3566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3568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3569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3570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3962400"/>
            <a:ext cx="6858000" cy="641350"/>
            <a:chOff x="480" y="2112"/>
            <a:chExt cx="4320" cy="404"/>
          </a:xfrm>
        </p:grpSpPr>
        <p:sp>
          <p:nvSpPr>
            <p:cNvPr id="2356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1,       z = 2</a:t>
              </a:r>
            </a:p>
          </p:txBody>
        </p:sp>
        <p:sp>
          <p:nvSpPr>
            <p:cNvPr id="23562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23559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==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458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8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9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459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459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459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459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4585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1,       z = 2</a:t>
              </a:r>
            </a:p>
          </p:txBody>
        </p:sp>
        <p:sp>
          <p:nvSpPr>
            <p:cNvPr id="2458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2458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==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  <p:sp>
        <p:nvSpPr>
          <p:cNvPr id="24584" name="Text Box 19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x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>
                <a:latin typeface="cmsy10"/>
              </a:rPr>
              <a:t>·</a:t>
            </a:r>
            <a:r>
              <a:rPr lang="en-US" b="0">
                <a:latin typeface="Arial" charset="0"/>
              </a:rPr>
              <a:t> 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5613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14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15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5616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5618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5619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5620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561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1,       z = 2</a:t>
              </a:r>
            </a:p>
          </p:txBody>
        </p:sp>
        <p:sp>
          <p:nvSpPr>
            <p:cNvPr id="25612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25607" name="Text Box 18"/>
          <p:cNvSpPr txBox="1">
            <a:spLocks noChangeArrowheads="1"/>
          </p:cNvSpPr>
          <p:nvPr/>
        </p:nvSpPr>
        <p:spPr bwMode="auto">
          <a:xfrm>
            <a:off x="3810000" y="2667000"/>
            <a:ext cx="3810000" cy="646331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0" dirty="0">
                <a:latin typeface="Arial" charset="0"/>
              </a:rPr>
              <a:t>Solve: (2*y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== x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)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>
                <a:latin typeface="Arial" charset="0"/>
              </a:rPr>
              <a:t>(x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&gt; y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+ 10)</a:t>
            </a:r>
          </a:p>
          <a:p>
            <a:pPr algn="l"/>
            <a:r>
              <a:rPr lang="en-US" b="0" dirty="0">
                <a:latin typeface="Arial" charset="0"/>
              </a:rPr>
              <a:t>Solution: x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= 30, y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= 15</a:t>
            </a:r>
          </a:p>
        </p:txBody>
      </p:sp>
      <p:sp>
        <p:nvSpPr>
          <p:cNvPr id="25608" name="Text Box 19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==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  <p:sp>
        <p:nvSpPr>
          <p:cNvPr id="25609" name="Text Box 20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x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>
                <a:latin typeface="cmsy10"/>
              </a:rPr>
              <a:t>·</a:t>
            </a:r>
            <a:r>
              <a:rPr lang="en-US" b="0">
                <a:latin typeface="Arial" charset="0"/>
              </a:rPr>
              <a:t> 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Infeasible Paths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void grade(</a:t>
            </a:r>
            <a:r>
              <a:rPr lang="en-US" dirty="0" err="1" smtClean="0"/>
              <a:t>int</a:t>
            </a:r>
            <a:r>
              <a:rPr lang="en-US" dirty="0" smtClean="0"/>
              <a:t> score) {</a:t>
            </a:r>
          </a:p>
          <a:p>
            <a:r>
              <a:rPr lang="en-US" dirty="0" smtClean="0"/>
              <a:t>A:  if (score &lt;45) {</a:t>
            </a:r>
          </a:p>
          <a:p>
            <a:r>
              <a:rPr lang="en-US" dirty="0" smtClean="0"/>
              <a:t>B:    </a:t>
            </a:r>
            <a:r>
              <a:rPr lang="en-US" dirty="0" err="1" smtClean="0"/>
              <a:t>printf</a:t>
            </a:r>
            <a:r>
              <a:rPr lang="en-US" dirty="0" smtClean="0"/>
              <a:t>(“fail”);</a:t>
            </a:r>
          </a:p>
          <a:p>
            <a:r>
              <a:rPr lang="en-US" dirty="0" smtClean="0"/>
              <a:t>     }</a:t>
            </a:r>
          </a:p>
          <a:p>
            <a:r>
              <a:rPr lang="en-US" dirty="0" smtClean="0"/>
              <a:t>    else</a:t>
            </a:r>
          </a:p>
          <a:p>
            <a:r>
              <a:rPr lang="en-US" dirty="0" smtClean="0"/>
              <a:t> C:    </a:t>
            </a:r>
            <a:r>
              <a:rPr lang="en-US" dirty="0" err="1" smtClean="0"/>
              <a:t>printf</a:t>
            </a:r>
            <a:r>
              <a:rPr lang="en-US" dirty="0" smtClean="0"/>
              <a:t>(“pass”);</a:t>
            </a:r>
          </a:p>
          <a:p>
            <a:r>
              <a:rPr lang="en-US" dirty="0" smtClean="0"/>
              <a:t>     }</a:t>
            </a:r>
          </a:p>
          <a:p>
            <a:r>
              <a:rPr lang="en-US" dirty="0" smtClean="0"/>
              <a:t> D:  if (score &gt; 85) {</a:t>
            </a:r>
          </a:p>
          <a:p>
            <a:r>
              <a:rPr lang="en-US" dirty="0" smtClean="0"/>
              <a:t> E:     </a:t>
            </a:r>
            <a:r>
              <a:rPr lang="en-US" dirty="0" err="1" smtClean="0"/>
              <a:t>printf</a:t>
            </a:r>
            <a:r>
              <a:rPr lang="en-US" dirty="0" smtClean="0"/>
              <a:t>(“with honors”);</a:t>
            </a:r>
          </a:p>
          <a:p>
            <a:r>
              <a:rPr lang="en-US" dirty="0" smtClean="0"/>
              <a:t>         }</a:t>
            </a:r>
          </a:p>
          <a:p>
            <a:r>
              <a:rPr lang="en-US" dirty="0" smtClean="0"/>
              <a:t>F: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43600" y="14478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29200" y="2362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86600" y="2362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3600" y="37338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45720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19800" y="5791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8" idx="2"/>
            <a:endCxn id="10" idx="0"/>
          </p:cNvCxnSpPr>
          <p:nvPr/>
        </p:nvCxnSpPr>
        <p:spPr>
          <a:xfrm flipH="1">
            <a:off x="5600700" y="1828800"/>
            <a:ext cx="3429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11" idx="0"/>
          </p:cNvCxnSpPr>
          <p:nvPr/>
        </p:nvCxnSpPr>
        <p:spPr>
          <a:xfrm>
            <a:off x="7086600" y="1828800"/>
            <a:ext cx="5715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8071766">
            <a:off x="5008987" y="156441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&lt;45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555502">
            <a:off x="6954459" y="18822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2309016">
            <a:off x="5526296" y="3212515"/>
            <a:ext cx="139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(“fail”)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0" idx="4"/>
            <a:endCxn id="12" idx="0"/>
          </p:cNvCxnSpPr>
          <p:nvPr/>
        </p:nvCxnSpPr>
        <p:spPr>
          <a:xfrm>
            <a:off x="5600700" y="3124200"/>
            <a:ext cx="9144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4"/>
          </p:cNvCxnSpPr>
          <p:nvPr/>
        </p:nvCxnSpPr>
        <p:spPr>
          <a:xfrm flipH="1">
            <a:off x="6553200" y="3124200"/>
            <a:ext cx="11049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0103466">
            <a:off x="6456563" y="3302790"/>
            <a:ext cx="145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(“pass”)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2" idx="2"/>
            <a:endCxn id="9" idx="0"/>
          </p:cNvCxnSpPr>
          <p:nvPr/>
        </p:nvCxnSpPr>
        <p:spPr>
          <a:xfrm flipH="1">
            <a:off x="5219700" y="4114800"/>
            <a:ext cx="7239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9594351">
            <a:off x="4765413" y="40078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&gt; 85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9" idx="4"/>
            <a:endCxn id="13" idx="0"/>
          </p:cNvCxnSpPr>
          <p:nvPr/>
        </p:nvCxnSpPr>
        <p:spPr>
          <a:xfrm>
            <a:off x="5219700" y="5334000"/>
            <a:ext cx="13716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198016">
            <a:off x="5477151" y="5505071"/>
            <a:ext cx="240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(“with honors”)</a:t>
            </a:r>
            <a:endParaRPr lang="en-US" dirty="0"/>
          </a:p>
        </p:txBody>
      </p:sp>
      <p:cxnSp>
        <p:nvCxnSpPr>
          <p:cNvPr id="37" name="Curved Connector 36"/>
          <p:cNvCxnSpPr>
            <a:stCxn id="12" idx="6"/>
            <a:endCxn id="13" idx="6"/>
          </p:cNvCxnSpPr>
          <p:nvPr/>
        </p:nvCxnSpPr>
        <p:spPr>
          <a:xfrm>
            <a:off x="7086600" y="4114800"/>
            <a:ext cx="76200" cy="2057400"/>
          </a:xfrm>
          <a:prstGeom prst="curvedConnector3">
            <a:avLst>
              <a:gd name="adj1" fmla="val 103529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4052055" y="1290918"/>
            <a:ext cx="2172526" cy="5432611"/>
          </a:xfrm>
          <a:custGeom>
            <a:avLst/>
            <a:gdLst>
              <a:gd name="connsiteX0" fmla="*/ 1550886 w 2172526"/>
              <a:gd name="connsiteY0" fmla="*/ 0 h 5432611"/>
              <a:gd name="connsiteX1" fmla="*/ 1479169 w 2172526"/>
              <a:gd name="connsiteY1" fmla="*/ 44823 h 5432611"/>
              <a:gd name="connsiteX2" fmla="*/ 1443310 w 2172526"/>
              <a:gd name="connsiteY2" fmla="*/ 80682 h 5432611"/>
              <a:gd name="connsiteX3" fmla="*/ 1425380 w 2172526"/>
              <a:gd name="connsiteY3" fmla="*/ 107576 h 5432611"/>
              <a:gd name="connsiteX4" fmla="*/ 1398486 w 2172526"/>
              <a:gd name="connsiteY4" fmla="*/ 125506 h 5432611"/>
              <a:gd name="connsiteX5" fmla="*/ 1344698 w 2172526"/>
              <a:gd name="connsiteY5" fmla="*/ 161364 h 5432611"/>
              <a:gd name="connsiteX6" fmla="*/ 1317804 w 2172526"/>
              <a:gd name="connsiteY6" fmla="*/ 197223 h 5432611"/>
              <a:gd name="connsiteX7" fmla="*/ 1299874 w 2172526"/>
              <a:gd name="connsiteY7" fmla="*/ 224117 h 5432611"/>
              <a:gd name="connsiteX8" fmla="*/ 1192298 w 2172526"/>
              <a:gd name="connsiteY8" fmla="*/ 313764 h 5432611"/>
              <a:gd name="connsiteX9" fmla="*/ 1102651 w 2172526"/>
              <a:gd name="connsiteY9" fmla="*/ 367553 h 5432611"/>
              <a:gd name="connsiteX10" fmla="*/ 1057827 w 2172526"/>
              <a:gd name="connsiteY10" fmla="*/ 412376 h 5432611"/>
              <a:gd name="connsiteX11" fmla="*/ 1030933 w 2172526"/>
              <a:gd name="connsiteY11" fmla="*/ 448235 h 5432611"/>
              <a:gd name="connsiteX12" fmla="*/ 968180 w 2172526"/>
              <a:gd name="connsiteY12" fmla="*/ 502023 h 5432611"/>
              <a:gd name="connsiteX13" fmla="*/ 950251 w 2172526"/>
              <a:gd name="connsiteY13" fmla="*/ 528917 h 5432611"/>
              <a:gd name="connsiteX14" fmla="*/ 932321 w 2172526"/>
              <a:gd name="connsiteY14" fmla="*/ 546847 h 5432611"/>
              <a:gd name="connsiteX15" fmla="*/ 887498 w 2172526"/>
              <a:gd name="connsiteY15" fmla="*/ 600635 h 5432611"/>
              <a:gd name="connsiteX16" fmla="*/ 833710 w 2172526"/>
              <a:gd name="connsiteY16" fmla="*/ 663388 h 5432611"/>
              <a:gd name="connsiteX17" fmla="*/ 806816 w 2172526"/>
              <a:gd name="connsiteY17" fmla="*/ 699247 h 5432611"/>
              <a:gd name="connsiteX18" fmla="*/ 788886 w 2172526"/>
              <a:gd name="connsiteY18" fmla="*/ 717176 h 5432611"/>
              <a:gd name="connsiteX19" fmla="*/ 761992 w 2172526"/>
              <a:gd name="connsiteY19" fmla="*/ 753035 h 5432611"/>
              <a:gd name="connsiteX20" fmla="*/ 726133 w 2172526"/>
              <a:gd name="connsiteY20" fmla="*/ 797858 h 5432611"/>
              <a:gd name="connsiteX21" fmla="*/ 717169 w 2172526"/>
              <a:gd name="connsiteY21" fmla="*/ 824753 h 5432611"/>
              <a:gd name="connsiteX22" fmla="*/ 699239 w 2172526"/>
              <a:gd name="connsiteY22" fmla="*/ 842682 h 5432611"/>
              <a:gd name="connsiteX23" fmla="*/ 681310 w 2172526"/>
              <a:gd name="connsiteY23" fmla="*/ 878541 h 5432611"/>
              <a:gd name="connsiteX24" fmla="*/ 654416 w 2172526"/>
              <a:gd name="connsiteY24" fmla="*/ 941294 h 5432611"/>
              <a:gd name="connsiteX25" fmla="*/ 618557 w 2172526"/>
              <a:gd name="connsiteY25" fmla="*/ 977153 h 5432611"/>
              <a:gd name="connsiteX26" fmla="*/ 582698 w 2172526"/>
              <a:gd name="connsiteY26" fmla="*/ 1048870 h 5432611"/>
              <a:gd name="connsiteX27" fmla="*/ 546839 w 2172526"/>
              <a:gd name="connsiteY27" fmla="*/ 1138517 h 5432611"/>
              <a:gd name="connsiteX28" fmla="*/ 528910 w 2172526"/>
              <a:gd name="connsiteY28" fmla="*/ 1246094 h 5432611"/>
              <a:gd name="connsiteX29" fmla="*/ 519945 w 2172526"/>
              <a:gd name="connsiteY29" fmla="*/ 1299882 h 5432611"/>
              <a:gd name="connsiteX30" fmla="*/ 502016 w 2172526"/>
              <a:gd name="connsiteY30" fmla="*/ 1326776 h 5432611"/>
              <a:gd name="connsiteX31" fmla="*/ 466157 w 2172526"/>
              <a:gd name="connsiteY31" fmla="*/ 1416423 h 5432611"/>
              <a:gd name="connsiteX32" fmla="*/ 457192 w 2172526"/>
              <a:gd name="connsiteY32" fmla="*/ 1488141 h 5432611"/>
              <a:gd name="connsiteX33" fmla="*/ 448227 w 2172526"/>
              <a:gd name="connsiteY33" fmla="*/ 1515035 h 5432611"/>
              <a:gd name="connsiteX34" fmla="*/ 439263 w 2172526"/>
              <a:gd name="connsiteY34" fmla="*/ 1550894 h 5432611"/>
              <a:gd name="connsiteX35" fmla="*/ 466157 w 2172526"/>
              <a:gd name="connsiteY35" fmla="*/ 1712258 h 5432611"/>
              <a:gd name="connsiteX36" fmla="*/ 493051 w 2172526"/>
              <a:gd name="connsiteY36" fmla="*/ 1721223 h 5432611"/>
              <a:gd name="connsiteX37" fmla="*/ 582698 w 2172526"/>
              <a:gd name="connsiteY37" fmla="*/ 1792941 h 5432611"/>
              <a:gd name="connsiteX38" fmla="*/ 600627 w 2172526"/>
              <a:gd name="connsiteY38" fmla="*/ 1819835 h 5432611"/>
              <a:gd name="connsiteX39" fmla="*/ 654416 w 2172526"/>
              <a:gd name="connsiteY39" fmla="*/ 1855694 h 5432611"/>
              <a:gd name="connsiteX40" fmla="*/ 681310 w 2172526"/>
              <a:gd name="connsiteY40" fmla="*/ 1873623 h 5432611"/>
              <a:gd name="connsiteX41" fmla="*/ 708204 w 2172526"/>
              <a:gd name="connsiteY41" fmla="*/ 1900517 h 5432611"/>
              <a:gd name="connsiteX42" fmla="*/ 744063 w 2172526"/>
              <a:gd name="connsiteY42" fmla="*/ 1909482 h 5432611"/>
              <a:gd name="connsiteX43" fmla="*/ 779921 w 2172526"/>
              <a:gd name="connsiteY43" fmla="*/ 1927411 h 5432611"/>
              <a:gd name="connsiteX44" fmla="*/ 815780 w 2172526"/>
              <a:gd name="connsiteY44" fmla="*/ 1954306 h 5432611"/>
              <a:gd name="connsiteX45" fmla="*/ 860604 w 2172526"/>
              <a:gd name="connsiteY45" fmla="*/ 1972235 h 5432611"/>
              <a:gd name="connsiteX46" fmla="*/ 932321 w 2172526"/>
              <a:gd name="connsiteY46" fmla="*/ 2008094 h 5432611"/>
              <a:gd name="connsiteX47" fmla="*/ 977145 w 2172526"/>
              <a:gd name="connsiteY47" fmla="*/ 2034988 h 5432611"/>
              <a:gd name="connsiteX48" fmla="*/ 1013004 w 2172526"/>
              <a:gd name="connsiteY48" fmla="*/ 2061882 h 5432611"/>
              <a:gd name="connsiteX49" fmla="*/ 1057827 w 2172526"/>
              <a:gd name="connsiteY49" fmla="*/ 2079811 h 5432611"/>
              <a:gd name="connsiteX50" fmla="*/ 1102651 w 2172526"/>
              <a:gd name="connsiteY50" fmla="*/ 2106706 h 5432611"/>
              <a:gd name="connsiteX51" fmla="*/ 1129545 w 2172526"/>
              <a:gd name="connsiteY51" fmla="*/ 2124635 h 5432611"/>
              <a:gd name="connsiteX52" fmla="*/ 1219192 w 2172526"/>
              <a:gd name="connsiteY52" fmla="*/ 2160494 h 5432611"/>
              <a:gd name="connsiteX53" fmla="*/ 1299874 w 2172526"/>
              <a:gd name="connsiteY53" fmla="*/ 2205317 h 5432611"/>
              <a:gd name="connsiteX54" fmla="*/ 1353663 w 2172526"/>
              <a:gd name="connsiteY54" fmla="*/ 2241176 h 5432611"/>
              <a:gd name="connsiteX55" fmla="*/ 1380557 w 2172526"/>
              <a:gd name="connsiteY55" fmla="*/ 2268070 h 5432611"/>
              <a:gd name="connsiteX56" fmla="*/ 1461239 w 2172526"/>
              <a:gd name="connsiteY56" fmla="*/ 2303929 h 5432611"/>
              <a:gd name="connsiteX57" fmla="*/ 1488133 w 2172526"/>
              <a:gd name="connsiteY57" fmla="*/ 2321858 h 5432611"/>
              <a:gd name="connsiteX58" fmla="*/ 1515027 w 2172526"/>
              <a:gd name="connsiteY58" fmla="*/ 2330823 h 5432611"/>
              <a:gd name="connsiteX59" fmla="*/ 1550886 w 2172526"/>
              <a:gd name="connsiteY59" fmla="*/ 2348753 h 5432611"/>
              <a:gd name="connsiteX60" fmla="*/ 1541921 w 2172526"/>
              <a:gd name="connsiteY60" fmla="*/ 2375647 h 5432611"/>
              <a:gd name="connsiteX61" fmla="*/ 1488133 w 2172526"/>
              <a:gd name="connsiteY61" fmla="*/ 2393576 h 5432611"/>
              <a:gd name="connsiteX62" fmla="*/ 1461239 w 2172526"/>
              <a:gd name="connsiteY62" fmla="*/ 2402541 h 5432611"/>
              <a:gd name="connsiteX63" fmla="*/ 1434345 w 2172526"/>
              <a:gd name="connsiteY63" fmla="*/ 2411506 h 5432611"/>
              <a:gd name="connsiteX64" fmla="*/ 1398486 w 2172526"/>
              <a:gd name="connsiteY64" fmla="*/ 2420470 h 5432611"/>
              <a:gd name="connsiteX65" fmla="*/ 1326769 w 2172526"/>
              <a:gd name="connsiteY65" fmla="*/ 2447364 h 5432611"/>
              <a:gd name="connsiteX66" fmla="*/ 1272980 w 2172526"/>
              <a:gd name="connsiteY66" fmla="*/ 2465294 h 5432611"/>
              <a:gd name="connsiteX67" fmla="*/ 1246086 w 2172526"/>
              <a:gd name="connsiteY67" fmla="*/ 2474258 h 5432611"/>
              <a:gd name="connsiteX68" fmla="*/ 1201263 w 2172526"/>
              <a:gd name="connsiteY68" fmla="*/ 2483223 h 5432611"/>
              <a:gd name="connsiteX69" fmla="*/ 1138510 w 2172526"/>
              <a:gd name="connsiteY69" fmla="*/ 2510117 h 5432611"/>
              <a:gd name="connsiteX70" fmla="*/ 1102651 w 2172526"/>
              <a:gd name="connsiteY70" fmla="*/ 2519082 h 5432611"/>
              <a:gd name="connsiteX71" fmla="*/ 1075757 w 2172526"/>
              <a:gd name="connsiteY71" fmla="*/ 2537011 h 5432611"/>
              <a:gd name="connsiteX72" fmla="*/ 1057827 w 2172526"/>
              <a:gd name="connsiteY72" fmla="*/ 2563906 h 5432611"/>
              <a:gd name="connsiteX73" fmla="*/ 977145 w 2172526"/>
              <a:gd name="connsiteY73" fmla="*/ 2608729 h 5432611"/>
              <a:gd name="connsiteX74" fmla="*/ 914392 w 2172526"/>
              <a:gd name="connsiteY74" fmla="*/ 2653553 h 5432611"/>
              <a:gd name="connsiteX75" fmla="*/ 878533 w 2172526"/>
              <a:gd name="connsiteY75" fmla="*/ 2671482 h 5432611"/>
              <a:gd name="connsiteX76" fmla="*/ 842674 w 2172526"/>
              <a:gd name="connsiteY76" fmla="*/ 2707341 h 5432611"/>
              <a:gd name="connsiteX77" fmla="*/ 815780 w 2172526"/>
              <a:gd name="connsiteY77" fmla="*/ 2725270 h 5432611"/>
              <a:gd name="connsiteX78" fmla="*/ 779921 w 2172526"/>
              <a:gd name="connsiteY78" fmla="*/ 2761129 h 5432611"/>
              <a:gd name="connsiteX79" fmla="*/ 753027 w 2172526"/>
              <a:gd name="connsiteY79" fmla="*/ 2788023 h 5432611"/>
              <a:gd name="connsiteX80" fmla="*/ 744063 w 2172526"/>
              <a:gd name="connsiteY80" fmla="*/ 2814917 h 5432611"/>
              <a:gd name="connsiteX81" fmla="*/ 717169 w 2172526"/>
              <a:gd name="connsiteY81" fmla="*/ 2832847 h 5432611"/>
              <a:gd name="connsiteX82" fmla="*/ 699239 w 2172526"/>
              <a:gd name="connsiteY82" fmla="*/ 2850776 h 5432611"/>
              <a:gd name="connsiteX83" fmla="*/ 663380 w 2172526"/>
              <a:gd name="connsiteY83" fmla="*/ 2904564 h 5432611"/>
              <a:gd name="connsiteX84" fmla="*/ 645451 w 2172526"/>
              <a:gd name="connsiteY84" fmla="*/ 2931458 h 5432611"/>
              <a:gd name="connsiteX85" fmla="*/ 627521 w 2172526"/>
              <a:gd name="connsiteY85" fmla="*/ 2958353 h 5432611"/>
              <a:gd name="connsiteX86" fmla="*/ 591663 w 2172526"/>
              <a:gd name="connsiteY86" fmla="*/ 3012141 h 5432611"/>
              <a:gd name="connsiteX87" fmla="*/ 484086 w 2172526"/>
              <a:gd name="connsiteY87" fmla="*/ 3074894 h 5432611"/>
              <a:gd name="connsiteX88" fmla="*/ 457192 w 2172526"/>
              <a:gd name="connsiteY88" fmla="*/ 3083858 h 5432611"/>
              <a:gd name="connsiteX89" fmla="*/ 421333 w 2172526"/>
              <a:gd name="connsiteY89" fmla="*/ 3101788 h 5432611"/>
              <a:gd name="connsiteX90" fmla="*/ 376510 w 2172526"/>
              <a:gd name="connsiteY90" fmla="*/ 3119717 h 5432611"/>
              <a:gd name="connsiteX91" fmla="*/ 349616 w 2172526"/>
              <a:gd name="connsiteY91" fmla="*/ 3128682 h 5432611"/>
              <a:gd name="connsiteX92" fmla="*/ 322721 w 2172526"/>
              <a:gd name="connsiteY92" fmla="*/ 3146611 h 5432611"/>
              <a:gd name="connsiteX93" fmla="*/ 295827 w 2172526"/>
              <a:gd name="connsiteY93" fmla="*/ 3155576 h 5432611"/>
              <a:gd name="connsiteX94" fmla="*/ 268933 w 2172526"/>
              <a:gd name="connsiteY94" fmla="*/ 3173506 h 5432611"/>
              <a:gd name="connsiteX95" fmla="*/ 143427 w 2172526"/>
              <a:gd name="connsiteY95" fmla="*/ 3245223 h 5432611"/>
              <a:gd name="connsiteX96" fmla="*/ 98604 w 2172526"/>
              <a:gd name="connsiteY96" fmla="*/ 3290047 h 5432611"/>
              <a:gd name="connsiteX97" fmla="*/ 53780 w 2172526"/>
              <a:gd name="connsiteY97" fmla="*/ 3343835 h 5432611"/>
              <a:gd name="connsiteX98" fmla="*/ 44816 w 2172526"/>
              <a:gd name="connsiteY98" fmla="*/ 3370729 h 5432611"/>
              <a:gd name="connsiteX99" fmla="*/ 17921 w 2172526"/>
              <a:gd name="connsiteY99" fmla="*/ 3433482 h 5432611"/>
              <a:gd name="connsiteX100" fmla="*/ 17921 w 2172526"/>
              <a:gd name="connsiteY100" fmla="*/ 3648635 h 5432611"/>
              <a:gd name="connsiteX101" fmla="*/ 35851 w 2172526"/>
              <a:gd name="connsiteY101" fmla="*/ 3675529 h 5432611"/>
              <a:gd name="connsiteX102" fmla="*/ 53780 w 2172526"/>
              <a:gd name="connsiteY102" fmla="*/ 3720353 h 5432611"/>
              <a:gd name="connsiteX103" fmla="*/ 71710 w 2172526"/>
              <a:gd name="connsiteY103" fmla="*/ 3774141 h 5432611"/>
              <a:gd name="connsiteX104" fmla="*/ 80674 w 2172526"/>
              <a:gd name="connsiteY104" fmla="*/ 3801035 h 5432611"/>
              <a:gd name="connsiteX105" fmla="*/ 98604 w 2172526"/>
              <a:gd name="connsiteY105" fmla="*/ 3818964 h 5432611"/>
              <a:gd name="connsiteX106" fmla="*/ 107569 w 2172526"/>
              <a:gd name="connsiteY106" fmla="*/ 3899647 h 5432611"/>
              <a:gd name="connsiteX107" fmla="*/ 197216 w 2172526"/>
              <a:gd name="connsiteY107" fmla="*/ 4007223 h 5432611"/>
              <a:gd name="connsiteX108" fmla="*/ 224110 w 2172526"/>
              <a:gd name="connsiteY108" fmla="*/ 4034117 h 5432611"/>
              <a:gd name="connsiteX109" fmla="*/ 259969 w 2172526"/>
              <a:gd name="connsiteY109" fmla="*/ 4052047 h 5432611"/>
              <a:gd name="connsiteX110" fmla="*/ 286863 w 2172526"/>
              <a:gd name="connsiteY110" fmla="*/ 4078941 h 5432611"/>
              <a:gd name="connsiteX111" fmla="*/ 376510 w 2172526"/>
              <a:gd name="connsiteY111" fmla="*/ 4132729 h 5432611"/>
              <a:gd name="connsiteX112" fmla="*/ 457192 w 2172526"/>
              <a:gd name="connsiteY112" fmla="*/ 4177553 h 5432611"/>
              <a:gd name="connsiteX113" fmla="*/ 493051 w 2172526"/>
              <a:gd name="connsiteY113" fmla="*/ 4186517 h 5432611"/>
              <a:gd name="connsiteX114" fmla="*/ 537874 w 2172526"/>
              <a:gd name="connsiteY114" fmla="*/ 4213411 h 5432611"/>
              <a:gd name="connsiteX115" fmla="*/ 591663 w 2172526"/>
              <a:gd name="connsiteY115" fmla="*/ 4249270 h 5432611"/>
              <a:gd name="connsiteX116" fmla="*/ 663380 w 2172526"/>
              <a:gd name="connsiteY116" fmla="*/ 4276164 h 5432611"/>
              <a:gd name="connsiteX117" fmla="*/ 690274 w 2172526"/>
              <a:gd name="connsiteY117" fmla="*/ 4294094 h 5432611"/>
              <a:gd name="connsiteX118" fmla="*/ 753027 w 2172526"/>
              <a:gd name="connsiteY118" fmla="*/ 4320988 h 5432611"/>
              <a:gd name="connsiteX119" fmla="*/ 770957 w 2172526"/>
              <a:gd name="connsiteY119" fmla="*/ 4338917 h 5432611"/>
              <a:gd name="connsiteX120" fmla="*/ 833710 w 2172526"/>
              <a:gd name="connsiteY120" fmla="*/ 4374776 h 5432611"/>
              <a:gd name="connsiteX121" fmla="*/ 860604 w 2172526"/>
              <a:gd name="connsiteY121" fmla="*/ 4401670 h 5432611"/>
              <a:gd name="connsiteX122" fmla="*/ 923357 w 2172526"/>
              <a:gd name="connsiteY122" fmla="*/ 4437529 h 5432611"/>
              <a:gd name="connsiteX123" fmla="*/ 950251 w 2172526"/>
              <a:gd name="connsiteY123" fmla="*/ 4464423 h 5432611"/>
              <a:gd name="connsiteX124" fmla="*/ 1004039 w 2172526"/>
              <a:gd name="connsiteY124" fmla="*/ 4500282 h 5432611"/>
              <a:gd name="connsiteX125" fmla="*/ 1030933 w 2172526"/>
              <a:gd name="connsiteY125" fmla="*/ 4518211 h 5432611"/>
              <a:gd name="connsiteX126" fmla="*/ 1048863 w 2172526"/>
              <a:gd name="connsiteY126" fmla="*/ 4536141 h 5432611"/>
              <a:gd name="connsiteX127" fmla="*/ 1084721 w 2172526"/>
              <a:gd name="connsiteY127" fmla="*/ 4554070 h 5432611"/>
              <a:gd name="connsiteX128" fmla="*/ 1102651 w 2172526"/>
              <a:gd name="connsiteY128" fmla="*/ 4572000 h 5432611"/>
              <a:gd name="connsiteX129" fmla="*/ 1138510 w 2172526"/>
              <a:gd name="connsiteY129" fmla="*/ 4598894 h 5432611"/>
              <a:gd name="connsiteX130" fmla="*/ 1165404 w 2172526"/>
              <a:gd name="connsiteY130" fmla="*/ 4634753 h 5432611"/>
              <a:gd name="connsiteX131" fmla="*/ 1201263 w 2172526"/>
              <a:gd name="connsiteY131" fmla="*/ 4670611 h 5432611"/>
              <a:gd name="connsiteX132" fmla="*/ 1264016 w 2172526"/>
              <a:gd name="connsiteY132" fmla="*/ 4742329 h 5432611"/>
              <a:gd name="connsiteX133" fmla="*/ 1308839 w 2172526"/>
              <a:gd name="connsiteY133" fmla="*/ 4778188 h 5432611"/>
              <a:gd name="connsiteX134" fmla="*/ 1326769 w 2172526"/>
              <a:gd name="connsiteY134" fmla="*/ 4796117 h 5432611"/>
              <a:gd name="connsiteX135" fmla="*/ 1389521 w 2172526"/>
              <a:gd name="connsiteY135" fmla="*/ 4840941 h 5432611"/>
              <a:gd name="connsiteX136" fmla="*/ 1452274 w 2172526"/>
              <a:gd name="connsiteY136" fmla="*/ 4885764 h 5432611"/>
              <a:gd name="connsiteX137" fmla="*/ 1515027 w 2172526"/>
              <a:gd name="connsiteY137" fmla="*/ 4930588 h 5432611"/>
              <a:gd name="connsiteX138" fmla="*/ 1541921 w 2172526"/>
              <a:gd name="connsiteY138" fmla="*/ 4957482 h 5432611"/>
              <a:gd name="connsiteX139" fmla="*/ 1631569 w 2172526"/>
              <a:gd name="connsiteY139" fmla="*/ 5011270 h 5432611"/>
              <a:gd name="connsiteX140" fmla="*/ 1721216 w 2172526"/>
              <a:gd name="connsiteY140" fmla="*/ 5082988 h 5432611"/>
              <a:gd name="connsiteX141" fmla="*/ 1792933 w 2172526"/>
              <a:gd name="connsiteY141" fmla="*/ 5127811 h 5432611"/>
              <a:gd name="connsiteX142" fmla="*/ 1855686 w 2172526"/>
              <a:gd name="connsiteY142" fmla="*/ 5190564 h 5432611"/>
              <a:gd name="connsiteX143" fmla="*/ 1936369 w 2172526"/>
              <a:gd name="connsiteY143" fmla="*/ 5253317 h 5432611"/>
              <a:gd name="connsiteX144" fmla="*/ 1999121 w 2172526"/>
              <a:gd name="connsiteY144" fmla="*/ 5298141 h 5432611"/>
              <a:gd name="connsiteX145" fmla="*/ 2052910 w 2172526"/>
              <a:gd name="connsiteY145" fmla="*/ 5342964 h 5432611"/>
              <a:gd name="connsiteX146" fmla="*/ 2079804 w 2172526"/>
              <a:gd name="connsiteY146" fmla="*/ 5351929 h 5432611"/>
              <a:gd name="connsiteX147" fmla="*/ 2115663 w 2172526"/>
              <a:gd name="connsiteY147" fmla="*/ 5378823 h 5432611"/>
              <a:gd name="connsiteX148" fmla="*/ 2169451 w 2172526"/>
              <a:gd name="connsiteY148" fmla="*/ 5414682 h 5432611"/>
              <a:gd name="connsiteX149" fmla="*/ 2169451 w 2172526"/>
              <a:gd name="connsiteY149" fmla="*/ 5432611 h 54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2172526" h="5432611">
                <a:moveTo>
                  <a:pt x="1550886" y="0"/>
                </a:moveTo>
                <a:cubicBezTo>
                  <a:pt x="1526980" y="14941"/>
                  <a:pt x="1499103" y="24889"/>
                  <a:pt x="1479169" y="44823"/>
                </a:cubicBezTo>
                <a:cubicBezTo>
                  <a:pt x="1467216" y="56776"/>
                  <a:pt x="1454311" y="67848"/>
                  <a:pt x="1443310" y="80682"/>
                </a:cubicBezTo>
                <a:cubicBezTo>
                  <a:pt x="1436298" y="88862"/>
                  <a:pt x="1432999" y="99957"/>
                  <a:pt x="1425380" y="107576"/>
                </a:cubicBezTo>
                <a:cubicBezTo>
                  <a:pt x="1417761" y="115195"/>
                  <a:pt x="1406763" y="118608"/>
                  <a:pt x="1398486" y="125506"/>
                </a:cubicBezTo>
                <a:cubicBezTo>
                  <a:pt x="1353720" y="162812"/>
                  <a:pt x="1391960" y="145611"/>
                  <a:pt x="1344698" y="161364"/>
                </a:cubicBezTo>
                <a:cubicBezTo>
                  <a:pt x="1335733" y="173317"/>
                  <a:pt x="1326488" y="185065"/>
                  <a:pt x="1317804" y="197223"/>
                </a:cubicBezTo>
                <a:cubicBezTo>
                  <a:pt x="1311542" y="205990"/>
                  <a:pt x="1306772" y="215840"/>
                  <a:pt x="1299874" y="224117"/>
                </a:cubicBezTo>
                <a:cubicBezTo>
                  <a:pt x="1275038" y="253920"/>
                  <a:pt x="1212713" y="300154"/>
                  <a:pt x="1192298" y="313764"/>
                </a:cubicBezTo>
                <a:cubicBezTo>
                  <a:pt x="1127391" y="357036"/>
                  <a:pt x="1157783" y="339986"/>
                  <a:pt x="1102651" y="367553"/>
                </a:cubicBezTo>
                <a:cubicBezTo>
                  <a:pt x="1054835" y="439275"/>
                  <a:pt x="1117595" y="352608"/>
                  <a:pt x="1057827" y="412376"/>
                </a:cubicBezTo>
                <a:cubicBezTo>
                  <a:pt x="1047262" y="422941"/>
                  <a:pt x="1041498" y="437670"/>
                  <a:pt x="1030933" y="448235"/>
                </a:cubicBezTo>
                <a:cubicBezTo>
                  <a:pt x="971577" y="507591"/>
                  <a:pt x="1016971" y="443474"/>
                  <a:pt x="968180" y="502023"/>
                </a:cubicBezTo>
                <a:cubicBezTo>
                  <a:pt x="961283" y="510300"/>
                  <a:pt x="956982" y="520504"/>
                  <a:pt x="950251" y="528917"/>
                </a:cubicBezTo>
                <a:cubicBezTo>
                  <a:pt x="944971" y="535517"/>
                  <a:pt x="937601" y="540247"/>
                  <a:pt x="932321" y="546847"/>
                </a:cubicBezTo>
                <a:cubicBezTo>
                  <a:pt x="882397" y="609253"/>
                  <a:pt x="951384" y="536749"/>
                  <a:pt x="887498" y="600635"/>
                </a:cubicBezTo>
                <a:cubicBezTo>
                  <a:pt x="852479" y="670676"/>
                  <a:pt x="891897" y="605201"/>
                  <a:pt x="833710" y="663388"/>
                </a:cubicBezTo>
                <a:cubicBezTo>
                  <a:pt x="823145" y="673953"/>
                  <a:pt x="816381" y="687769"/>
                  <a:pt x="806816" y="699247"/>
                </a:cubicBezTo>
                <a:cubicBezTo>
                  <a:pt x="801405" y="705740"/>
                  <a:pt x="794297" y="710683"/>
                  <a:pt x="788886" y="717176"/>
                </a:cubicBezTo>
                <a:cubicBezTo>
                  <a:pt x="779321" y="728654"/>
                  <a:pt x="770957" y="741082"/>
                  <a:pt x="761992" y="753035"/>
                </a:cubicBezTo>
                <a:cubicBezTo>
                  <a:pt x="739457" y="820638"/>
                  <a:pt x="772477" y="739926"/>
                  <a:pt x="726133" y="797858"/>
                </a:cubicBezTo>
                <a:cubicBezTo>
                  <a:pt x="720230" y="805237"/>
                  <a:pt x="722031" y="816650"/>
                  <a:pt x="717169" y="824753"/>
                </a:cubicBezTo>
                <a:cubicBezTo>
                  <a:pt x="712821" y="832001"/>
                  <a:pt x="705216" y="836706"/>
                  <a:pt x="699239" y="842682"/>
                </a:cubicBezTo>
                <a:cubicBezTo>
                  <a:pt x="693263" y="854635"/>
                  <a:pt x="686574" y="866258"/>
                  <a:pt x="681310" y="878541"/>
                </a:cubicBezTo>
                <a:cubicBezTo>
                  <a:pt x="669771" y="905465"/>
                  <a:pt x="674234" y="914869"/>
                  <a:pt x="654416" y="941294"/>
                </a:cubicBezTo>
                <a:cubicBezTo>
                  <a:pt x="644274" y="954817"/>
                  <a:pt x="626117" y="962034"/>
                  <a:pt x="618557" y="977153"/>
                </a:cubicBezTo>
                <a:cubicBezTo>
                  <a:pt x="606604" y="1001059"/>
                  <a:pt x="591150" y="1023514"/>
                  <a:pt x="582698" y="1048870"/>
                </a:cubicBezTo>
                <a:cubicBezTo>
                  <a:pt x="560543" y="1115336"/>
                  <a:pt x="573221" y="1085754"/>
                  <a:pt x="546839" y="1138517"/>
                </a:cubicBezTo>
                <a:cubicBezTo>
                  <a:pt x="529662" y="1258750"/>
                  <a:pt x="546385" y="1149978"/>
                  <a:pt x="528910" y="1246094"/>
                </a:cubicBezTo>
                <a:cubicBezTo>
                  <a:pt x="525659" y="1263977"/>
                  <a:pt x="525693" y="1282638"/>
                  <a:pt x="519945" y="1299882"/>
                </a:cubicBezTo>
                <a:cubicBezTo>
                  <a:pt x="516538" y="1310103"/>
                  <a:pt x="506531" y="1316994"/>
                  <a:pt x="502016" y="1326776"/>
                </a:cubicBezTo>
                <a:cubicBezTo>
                  <a:pt x="488529" y="1355998"/>
                  <a:pt x="466157" y="1416423"/>
                  <a:pt x="466157" y="1416423"/>
                </a:cubicBezTo>
                <a:cubicBezTo>
                  <a:pt x="463169" y="1440329"/>
                  <a:pt x="461502" y="1464438"/>
                  <a:pt x="457192" y="1488141"/>
                </a:cubicBezTo>
                <a:cubicBezTo>
                  <a:pt x="455502" y="1497438"/>
                  <a:pt x="450823" y="1505949"/>
                  <a:pt x="448227" y="1515035"/>
                </a:cubicBezTo>
                <a:cubicBezTo>
                  <a:pt x="444842" y="1526882"/>
                  <a:pt x="442251" y="1538941"/>
                  <a:pt x="439263" y="1550894"/>
                </a:cubicBezTo>
                <a:cubicBezTo>
                  <a:pt x="441129" y="1580755"/>
                  <a:pt x="415697" y="1681983"/>
                  <a:pt x="466157" y="1712258"/>
                </a:cubicBezTo>
                <a:cubicBezTo>
                  <a:pt x="474260" y="1717120"/>
                  <a:pt x="484086" y="1718235"/>
                  <a:pt x="493051" y="1721223"/>
                </a:cubicBezTo>
                <a:cubicBezTo>
                  <a:pt x="502495" y="1728306"/>
                  <a:pt x="563166" y="1768525"/>
                  <a:pt x="582698" y="1792941"/>
                </a:cubicBezTo>
                <a:cubicBezTo>
                  <a:pt x="589428" y="1801354"/>
                  <a:pt x="592519" y="1812740"/>
                  <a:pt x="600627" y="1819835"/>
                </a:cubicBezTo>
                <a:cubicBezTo>
                  <a:pt x="616844" y="1834025"/>
                  <a:pt x="636486" y="1843741"/>
                  <a:pt x="654416" y="1855694"/>
                </a:cubicBezTo>
                <a:cubicBezTo>
                  <a:pt x="663381" y="1861670"/>
                  <a:pt x="673692" y="1866005"/>
                  <a:pt x="681310" y="1873623"/>
                </a:cubicBezTo>
                <a:cubicBezTo>
                  <a:pt x="690275" y="1882588"/>
                  <a:pt x="697196" y="1894227"/>
                  <a:pt x="708204" y="1900517"/>
                </a:cubicBezTo>
                <a:cubicBezTo>
                  <a:pt x="718902" y="1906630"/>
                  <a:pt x="732527" y="1905156"/>
                  <a:pt x="744063" y="1909482"/>
                </a:cubicBezTo>
                <a:cubicBezTo>
                  <a:pt x="756576" y="1914174"/>
                  <a:pt x="768589" y="1920328"/>
                  <a:pt x="779921" y="1927411"/>
                </a:cubicBezTo>
                <a:cubicBezTo>
                  <a:pt x="792591" y="1935330"/>
                  <a:pt x="802719" y="1947050"/>
                  <a:pt x="815780" y="1954306"/>
                </a:cubicBezTo>
                <a:cubicBezTo>
                  <a:pt x="829847" y="1962121"/>
                  <a:pt x="845993" y="1965491"/>
                  <a:pt x="860604" y="1972235"/>
                </a:cubicBezTo>
                <a:cubicBezTo>
                  <a:pt x="884871" y="1983435"/>
                  <a:pt x="909402" y="1994343"/>
                  <a:pt x="932321" y="2008094"/>
                </a:cubicBezTo>
                <a:cubicBezTo>
                  <a:pt x="947262" y="2017059"/>
                  <a:pt x="962647" y="2025323"/>
                  <a:pt x="977145" y="2034988"/>
                </a:cubicBezTo>
                <a:cubicBezTo>
                  <a:pt x="989577" y="2043276"/>
                  <a:pt x="999943" y="2054626"/>
                  <a:pt x="1013004" y="2061882"/>
                </a:cubicBezTo>
                <a:cubicBezTo>
                  <a:pt x="1027071" y="2069697"/>
                  <a:pt x="1043434" y="2072614"/>
                  <a:pt x="1057827" y="2079811"/>
                </a:cubicBezTo>
                <a:cubicBezTo>
                  <a:pt x="1073412" y="2087604"/>
                  <a:pt x="1087875" y="2097471"/>
                  <a:pt x="1102651" y="2106706"/>
                </a:cubicBezTo>
                <a:cubicBezTo>
                  <a:pt x="1111787" y="2112416"/>
                  <a:pt x="1119763" y="2120120"/>
                  <a:pt x="1129545" y="2124635"/>
                </a:cubicBezTo>
                <a:cubicBezTo>
                  <a:pt x="1158767" y="2138122"/>
                  <a:pt x="1192413" y="2142641"/>
                  <a:pt x="1219192" y="2160494"/>
                </a:cubicBezTo>
                <a:cubicBezTo>
                  <a:pt x="1280842" y="2201595"/>
                  <a:pt x="1252537" y="2189539"/>
                  <a:pt x="1299874" y="2205317"/>
                </a:cubicBezTo>
                <a:cubicBezTo>
                  <a:pt x="1347850" y="2253293"/>
                  <a:pt x="1277680" y="2186903"/>
                  <a:pt x="1353663" y="2241176"/>
                </a:cubicBezTo>
                <a:cubicBezTo>
                  <a:pt x="1363980" y="2248545"/>
                  <a:pt x="1370241" y="2260701"/>
                  <a:pt x="1380557" y="2268070"/>
                </a:cubicBezTo>
                <a:cubicBezTo>
                  <a:pt x="1402740" y="2283915"/>
                  <a:pt x="1437806" y="2292213"/>
                  <a:pt x="1461239" y="2303929"/>
                </a:cubicBezTo>
                <a:cubicBezTo>
                  <a:pt x="1470876" y="2308747"/>
                  <a:pt x="1478496" y="2317040"/>
                  <a:pt x="1488133" y="2321858"/>
                </a:cubicBezTo>
                <a:cubicBezTo>
                  <a:pt x="1496585" y="2326084"/>
                  <a:pt x="1506341" y="2327101"/>
                  <a:pt x="1515027" y="2330823"/>
                </a:cubicBezTo>
                <a:cubicBezTo>
                  <a:pt x="1527310" y="2336087"/>
                  <a:pt x="1538933" y="2342776"/>
                  <a:pt x="1550886" y="2348753"/>
                </a:cubicBezTo>
                <a:cubicBezTo>
                  <a:pt x="1547898" y="2357718"/>
                  <a:pt x="1549611" y="2370155"/>
                  <a:pt x="1541921" y="2375647"/>
                </a:cubicBezTo>
                <a:cubicBezTo>
                  <a:pt x="1526542" y="2386632"/>
                  <a:pt x="1506062" y="2387600"/>
                  <a:pt x="1488133" y="2393576"/>
                </a:cubicBezTo>
                <a:lnTo>
                  <a:pt x="1461239" y="2402541"/>
                </a:lnTo>
                <a:cubicBezTo>
                  <a:pt x="1452274" y="2405529"/>
                  <a:pt x="1443513" y="2409214"/>
                  <a:pt x="1434345" y="2411506"/>
                </a:cubicBezTo>
                <a:lnTo>
                  <a:pt x="1398486" y="2420470"/>
                </a:lnTo>
                <a:cubicBezTo>
                  <a:pt x="1338365" y="2450531"/>
                  <a:pt x="1387800" y="2429055"/>
                  <a:pt x="1326769" y="2447364"/>
                </a:cubicBezTo>
                <a:cubicBezTo>
                  <a:pt x="1308666" y="2452795"/>
                  <a:pt x="1290910" y="2459318"/>
                  <a:pt x="1272980" y="2465294"/>
                </a:cubicBezTo>
                <a:cubicBezTo>
                  <a:pt x="1264015" y="2468282"/>
                  <a:pt x="1255352" y="2472405"/>
                  <a:pt x="1246086" y="2474258"/>
                </a:cubicBezTo>
                <a:cubicBezTo>
                  <a:pt x="1231145" y="2477246"/>
                  <a:pt x="1216045" y="2479527"/>
                  <a:pt x="1201263" y="2483223"/>
                </a:cubicBezTo>
                <a:cubicBezTo>
                  <a:pt x="1156742" y="2494354"/>
                  <a:pt x="1189820" y="2490876"/>
                  <a:pt x="1138510" y="2510117"/>
                </a:cubicBezTo>
                <a:cubicBezTo>
                  <a:pt x="1126974" y="2514443"/>
                  <a:pt x="1114604" y="2516094"/>
                  <a:pt x="1102651" y="2519082"/>
                </a:cubicBezTo>
                <a:cubicBezTo>
                  <a:pt x="1093686" y="2525058"/>
                  <a:pt x="1083375" y="2529393"/>
                  <a:pt x="1075757" y="2537011"/>
                </a:cubicBezTo>
                <a:cubicBezTo>
                  <a:pt x="1068138" y="2544630"/>
                  <a:pt x="1065936" y="2556811"/>
                  <a:pt x="1057827" y="2563906"/>
                </a:cubicBezTo>
                <a:cubicBezTo>
                  <a:pt x="1019890" y="2597101"/>
                  <a:pt x="1014082" y="2596416"/>
                  <a:pt x="977145" y="2608729"/>
                </a:cubicBezTo>
                <a:cubicBezTo>
                  <a:pt x="961760" y="2620268"/>
                  <a:pt x="932738" y="2643070"/>
                  <a:pt x="914392" y="2653553"/>
                </a:cubicBezTo>
                <a:cubicBezTo>
                  <a:pt x="902789" y="2660183"/>
                  <a:pt x="890486" y="2665506"/>
                  <a:pt x="878533" y="2671482"/>
                </a:cubicBezTo>
                <a:cubicBezTo>
                  <a:pt x="866580" y="2683435"/>
                  <a:pt x="855509" y="2696340"/>
                  <a:pt x="842674" y="2707341"/>
                </a:cubicBezTo>
                <a:cubicBezTo>
                  <a:pt x="834494" y="2714353"/>
                  <a:pt x="823960" y="2718258"/>
                  <a:pt x="815780" y="2725270"/>
                </a:cubicBezTo>
                <a:cubicBezTo>
                  <a:pt x="802945" y="2736271"/>
                  <a:pt x="791874" y="2749176"/>
                  <a:pt x="779921" y="2761129"/>
                </a:cubicBezTo>
                <a:lnTo>
                  <a:pt x="753027" y="2788023"/>
                </a:lnTo>
                <a:cubicBezTo>
                  <a:pt x="750039" y="2796988"/>
                  <a:pt x="749966" y="2807538"/>
                  <a:pt x="744063" y="2814917"/>
                </a:cubicBezTo>
                <a:cubicBezTo>
                  <a:pt x="737332" y="2823330"/>
                  <a:pt x="725582" y="2826116"/>
                  <a:pt x="717169" y="2832847"/>
                </a:cubicBezTo>
                <a:cubicBezTo>
                  <a:pt x="710569" y="2838127"/>
                  <a:pt x="704310" y="2844014"/>
                  <a:pt x="699239" y="2850776"/>
                </a:cubicBezTo>
                <a:cubicBezTo>
                  <a:pt x="686310" y="2868015"/>
                  <a:pt x="675333" y="2886635"/>
                  <a:pt x="663380" y="2904564"/>
                </a:cubicBezTo>
                <a:lnTo>
                  <a:pt x="645451" y="2931458"/>
                </a:lnTo>
                <a:cubicBezTo>
                  <a:pt x="639474" y="2940423"/>
                  <a:pt x="632340" y="2948716"/>
                  <a:pt x="627521" y="2958353"/>
                </a:cubicBezTo>
                <a:cubicBezTo>
                  <a:pt x="611998" y="2989400"/>
                  <a:pt x="615129" y="2992586"/>
                  <a:pt x="591663" y="3012141"/>
                </a:cubicBezTo>
                <a:cubicBezTo>
                  <a:pt x="559819" y="3038678"/>
                  <a:pt x="523736" y="3061678"/>
                  <a:pt x="484086" y="3074894"/>
                </a:cubicBezTo>
                <a:cubicBezTo>
                  <a:pt x="475121" y="3077882"/>
                  <a:pt x="465877" y="3080136"/>
                  <a:pt x="457192" y="3083858"/>
                </a:cubicBezTo>
                <a:cubicBezTo>
                  <a:pt x="444909" y="3089122"/>
                  <a:pt x="433545" y="3096360"/>
                  <a:pt x="421333" y="3101788"/>
                </a:cubicBezTo>
                <a:cubicBezTo>
                  <a:pt x="406628" y="3108324"/>
                  <a:pt x="391577" y="3114067"/>
                  <a:pt x="376510" y="3119717"/>
                </a:cubicBezTo>
                <a:cubicBezTo>
                  <a:pt x="367662" y="3123035"/>
                  <a:pt x="358068" y="3124456"/>
                  <a:pt x="349616" y="3128682"/>
                </a:cubicBezTo>
                <a:cubicBezTo>
                  <a:pt x="339979" y="3133500"/>
                  <a:pt x="332358" y="3141793"/>
                  <a:pt x="322721" y="3146611"/>
                </a:cubicBezTo>
                <a:cubicBezTo>
                  <a:pt x="314269" y="3150837"/>
                  <a:pt x="304279" y="3151350"/>
                  <a:pt x="295827" y="3155576"/>
                </a:cubicBezTo>
                <a:cubicBezTo>
                  <a:pt x="286190" y="3160395"/>
                  <a:pt x="278392" y="3168347"/>
                  <a:pt x="268933" y="3173506"/>
                </a:cubicBezTo>
                <a:cubicBezTo>
                  <a:pt x="237997" y="3190380"/>
                  <a:pt x="171036" y="3217613"/>
                  <a:pt x="143427" y="3245223"/>
                </a:cubicBezTo>
                <a:cubicBezTo>
                  <a:pt x="128486" y="3260164"/>
                  <a:pt x="110325" y="3272466"/>
                  <a:pt x="98604" y="3290047"/>
                </a:cubicBezTo>
                <a:cubicBezTo>
                  <a:pt x="73641" y="3327490"/>
                  <a:pt x="88293" y="3309322"/>
                  <a:pt x="53780" y="3343835"/>
                </a:cubicBezTo>
                <a:cubicBezTo>
                  <a:pt x="50792" y="3352800"/>
                  <a:pt x="48538" y="3362044"/>
                  <a:pt x="44816" y="3370729"/>
                </a:cubicBezTo>
                <a:cubicBezTo>
                  <a:pt x="11578" y="3448286"/>
                  <a:pt x="38949" y="3370402"/>
                  <a:pt x="17921" y="3433482"/>
                </a:cubicBezTo>
                <a:cubicBezTo>
                  <a:pt x="4965" y="3524181"/>
                  <a:pt x="0" y="3529161"/>
                  <a:pt x="17921" y="3648635"/>
                </a:cubicBezTo>
                <a:cubicBezTo>
                  <a:pt x="19519" y="3659290"/>
                  <a:pt x="31033" y="3665892"/>
                  <a:pt x="35851" y="3675529"/>
                </a:cubicBezTo>
                <a:cubicBezTo>
                  <a:pt x="43048" y="3689922"/>
                  <a:pt x="48281" y="3705230"/>
                  <a:pt x="53780" y="3720353"/>
                </a:cubicBezTo>
                <a:cubicBezTo>
                  <a:pt x="60239" y="3738114"/>
                  <a:pt x="65734" y="3756212"/>
                  <a:pt x="71710" y="3774141"/>
                </a:cubicBezTo>
                <a:cubicBezTo>
                  <a:pt x="74698" y="3783106"/>
                  <a:pt x="73992" y="3794353"/>
                  <a:pt x="80674" y="3801035"/>
                </a:cubicBezTo>
                <a:lnTo>
                  <a:pt x="98604" y="3818964"/>
                </a:lnTo>
                <a:cubicBezTo>
                  <a:pt x="119521" y="3881718"/>
                  <a:pt x="122509" y="3854823"/>
                  <a:pt x="107569" y="3899647"/>
                </a:cubicBezTo>
                <a:cubicBezTo>
                  <a:pt x="140617" y="3965745"/>
                  <a:pt x="116048" y="3926056"/>
                  <a:pt x="197216" y="4007223"/>
                </a:cubicBezTo>
                <a:cubicBezTo>
                  <a:pt x="206181" y="4016188"/>
                  <a:pt x="212771" y="4028447"/>
                  <a:pt x="224110" y="4034117"/>
                </a:cubicBezTo>
                <a:cubicBezTo>
                  <a:pt x="236063" y="4040094"/>
                  <a:pt x="249094" y="4044279"/>
                  <a:pt x="259969" y="4052047"/>
                </a:cubicBezTo>
                <a:cubicBezTo>
                  <a:pt x="270285" y="4059416"/>
                  <a:pt x="276439" y="4071725"/>
                  <a:pt x="286863" y="4078941"/>
                </a:cubicBezTo>
                <a:cubicBezTo>
                  <a:pt x="315515" y="4098777"/>
                  <a:pt x="346628" y="4114800"/>
                  <a:pt x="376510" y="4132729"/>
                </a:cubicBezTo>
                <a:cubicBezTo>
                  <a:pt x="395526" y="4144139"/>
                  <a:pt x="434331" y="4168980"/>
                  <a:pt x="457192" y="4177553"/>
                </a:cubicBezTo>
                <a:cubicBezTo>
                  <a:pt x="468728" y="4181879"/>
                  <a:pt x="481098" y="4183529"/>
                  <a:pt x="493051" y="4186517"/>
                </a:cubicBezTo>
                <a:cubicBezTo>
                  <a:pt x="533274" y="4226742"/>
                  <a:pt x="485507" y="4184319"/>
                  <a:pt x="537874" y="4213411"/>
                </a:cubicBezTo>
                <a:cubicBezTo>
                  <a:pt x="556711" y="4223876"/>
                  <a:pt x="571656" y="4241267"/>
                  <a:pt x="591663" y="4249270"/>
                </a:cubicBezTo>
                <a:cubicBezTo>
                  <a:pt x="645260" y="4270710"/>
                  <a:pt x="621220" y="4262112"/>
                  <a:pt x="663380" y="4276164"/>
                </a:cubicBezTo>
                <a:cubicBezTo>
                  <a:pt x="672345" y="4282141"/>
                  <a:pt x="680637" y="4289276"/>
                  <a:pt x="690274" y="4294094"/>
                </a:cubicBezTo>
                <a:cubicBezTo>
                  <a:pt x="738097" y="4318005"/>
                  <a:pt x="697050" y="4283670"/>
                  <a:pt x="753027" y="4320988"/>
                </a:cubicBezTo>
                <a:cubicBezTo>
                  <a:pt x="760060" y="4325676"/>
                  <a:pt x="764357" y="4333637"/>
                  <a:pt x="770957" y="4338917"/>
                </a:cubicBezTo>
                <a:cubicBezTo>
                  <a:pt x="792080" y="4355815"/>
                  <a:pt x="809164" y="4362503"/>
                  <a:pt x="833710" y="4374776"/>
                </a:cubicBezTo>
                <a:cubicBezTo>
                  <a:pt x="842675" y="4383741"/>
                  <a:pt x="850288" y="4394301"/>
                  <a:pt x="860604" y="4401670"/>
                </a:cubicBezTo>
                <a:cubicBezTo>
                  <a:pt x="921977" y="4445508"/>
                  <a:pt x="872543" y="4395184"/>
                  <a:pt x="923357" y="4437529"/>
                </a:cubicBezTo>
                <a:cubicBezTo>
                  <a:pt x="933097" y="4445645"/>
                  <a:pt x="940244" y="4456639"/>
                  <a:pt x="950251" y="4464423"/>
                </a:cubicBezTo>
                <a:cubicBezTo>
                  <a:pt x="967260" y="4477653"/>
                  <a:pt x="986110" y="4488329"/>
                  <a:pt x="1004039" y="4500282"/>
                </a:cubicBezTo>
                <a:cubicBezTo>
                  <a:pt x="1013004" y="4506258"/>
                  <a:pt x="1023315" y="4510593"/>
                  <a:pt x="1030933" y="4518211"/>
                </a:cubicBezTo>
                <a:cubicBezTo>
                  <a:pt x="1036910" y="4524188"/>
                  <a:pt x="1041830" y="4531452"/>
                  <a:pt x="1048863" y="4536141"/>
                </a:cubicBezTo>
                <a:cubicBezTo>
                  <a:pt x="1059982" y="4543554"/>
                  <a:pt x="1073602" y="4546657"/>
                  <a:pt x="1084721" y="4554070"/>
                </a:cubicBezTo>
                <a:cubicBezTo>
                  <a:pt x="1091754" y="4558759"/>
                  <a:pt x="1096158" y="4566589"/>
                  <a:pt x="1102651" y="4572000"/>
                </a:cubicBezTo>
                <a:cubicBezTo>
                  <a:pt x="1114129" y="4581565"/>
                  <a:pt x="1127945" y="4588329"/>
                  <a:pt x="1138510" y="4598894"/>
                </a:cubicBezTo>
                <a:cubicBezTo>
                  <a:pt x="1149075" y="4609459"/>
                  <a:pt x="1155565" y="4623509"/>
                  <a:pt x="1165404" y="4634753"/>
                </a:cubicBezTo>
                <a:cubicBezTo>
                  <a:pt x="1176535" y="4647474"/>
                  <a:pt x="1190703" y="4657411"/>
                  <a:pt x="1201263" y="4670611"/>
                </a:cubicBezTo>
                <a:cubicBezTo>
                  <a:pt x="1261028" y="4745318"/>
                  <a:pt x="1210226" y="4706471"/>
                  <a:pt x="1264016" y="4742329"/>
                </a:cubicBezTo>
                <a:cubicBezTo>
                  <a:pt x="1299724" y="4795891"/>
                  <a:pt x="1260728" y="4749322"/>
                  <a:pt x="1308839" y="4778188"/>
                </a:cubicBezTo>
                <a:cubicBezTo>
                  <a:pt x="1316087" y="4782536"/>
                  <a:pt x="1320169" y="4790837"/>
                  <a:pt x="1326769" y="4796117"/>
                </a:cubicBezTo>
                <a:cubicBezTo>
                  <a:pt x="1382534" y="4840729"/>
                  <a:pt x="1322247" y="4782075"/>
                  <a:pt x="1389521" y="4840941"/>
                </a:cubicBezTo>
                <a:cubicBezTo>
                  <a:pt x="1441878" y="4886754"/>
                  <a:pt x="1403856" y="4869626"/>
                  <a:pt x="1452274" y="4885764"/>
                </a:cubicBezTo>
                <a:cubicBezTo>
                  <a:pt x="1522206" y="4955694"/>
                  <a:pt x="1432426" y="4871586"/>
                  <a:pt x="1515027" y="4930588"/>
                </a:cubicBezTo>
                <a:cubicBezTo>
                  <a:pt x="1525343" y="4937957"/>
                  <a:pt x="1531497" y="4950266"/>
                  <a:pt x="1541921" y="4957482"/>
                </a:cubicBezTo>
                <a:cubicBezTo>
                  <a:pt x="1570573" y="4977318"/>
                  <a:pt x="1604357" y="4989500"/>
                  <a:pt x="1631569" y="5011270"/>
                </a:cubicBezTo>
                <a:cubicBezTo>
                  <a:pt x="1661451" y="5035176"/>
                  <a:pt x="1688765" y="5062706"/>
                  <a:pt x="1721216" y="5082988"/>
                </a:cubicBezTo>
                <a:cubicBezTo>
                  <a:pt x="1745122" y="5097929"/>
                  <a:pt x="1772999" y="5107877"/>
                  <a:pt x="1792933" y="5127811"/>
                </a:cubicBezTo>
                <a:cubicBezTo>
                  <a:pt x="1813851" y="5148729"/>
                  <a:pt x="1832335" y="5172402"/>
                  <a:pt x="1855686" y="5190564"/>
                </a:cubicBezTo>
                <a:cubicBezTo>
                  <a:pt x="1882580" y="5211482"/>
                  <a:pt x="1908020" y="5234417"/>
                  <a:pt x="1936369" y="5253317"/>
                </a:cubicBezTo>
                <a:cubicBezTo>
                  <a:pt x="1959658" y="5268844"/>
                  <a:pt x="1976881" y="5279608"/>
                  <a:pt x="1999121" y="5298141"/>
                </a:cubicBezTo>
                <a:cubicBezTo>
                  <a:pt x="2029307" y="5323295"/>
                  <a:pt x="2007301" y="5316902"/>
                  <a:pt x="2052910" y="5342964"/>
                </a:cubicBezTo>
                <a:cubicBezTo>
                  <a:pt x="2061115" y="5347652"/>
                  <a:pt x="2070839" y="5348941"/>
                  <a:pt x="2079804" y="5351929"/>
                </a:cubicBezTo>
                <a:cubicBezTo>
                  <a:pt x="2091757" y="5360894"/>
                  <a:pt x="2102690" y="5371410"/>
                  <a:pt x="2115663" y="5378823"/>
                </a:cubicBezTo>
                <a:cubicBezTo>
                  <a:pt x="2147812" y="5397194"/>
                  <a:pt x="2144961" y="5373866"/>
                  <a:pt x="2169451" y="5414682"/>
                </a:cubicBezTo>
                <a:cubicBezTo>
                  <a:pt x="2172526" y="5419807"/>
                  <a:pt x="2169451" y="5426635"/>
                  <a:pt x="2169451" y="5432611"/>
                </a:cubicBezTo>
              </a:path>
            </a:pathLst>
          </a:cu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663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663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663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664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664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2819400"/>
            <a:ext cx="6858000" cy="366713"/>
            <a:chOff x="480" y="1776"/>
            <a:chExt cx="4320" cy="231"/>
          </a:xfrm>
        </p:grpSpPr>
        <p:sp>
          <p:nvSpPr>
            <p:cNvPr id="2663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30, y = 15</a:t>
              </a:r>
            </a:p>
          </p:txBody>
        </p:sp>
        <p:sp>
          <p:nvSpPr>
            <p:cNvPr id="2663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7661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7662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7663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7666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7667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7668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38200" y="4572000"/>
            <a:ext cx="6858000" cy="366713"/>
            <a:chOff x="480" y="1776"/>
            <a:chExt cx="4320" cy="231"/>
          </a:xfrm>
        </p:grpSpPr>
        <p:sp>
          <p:nvSpPr>
            <p:cNvPr id="27658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30, y = 15</a:t>
              </a:r>
            </a:p>
          </p:txBody>
        </p:sp>
        <p:sp>
          <p:nvSpPr>
            <p:cNvPr id="27660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27655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==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x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&gt; 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+10</a:t>
            </a:r>
          </a:p>
        </p:txBody>
      </p:sp>
      <p:sp>
        <p:nvSpPr>
          <p:cNvPr id="27657" name="AutoShape 20"/>
          <p:cNvSpPr>
            <a:spLocks noChangeArrowheads="1"/>
          </p:cNvSpPr>
          <p:nvPr/>
        </p:nvSpPr>
        <p:spPr bwMode="auto">
          <a:xfrm>
            <a:off x="3733800" y="1676400"/>
            <a:ext cx="3048000" cy="2514600"/>
          </a:xfrm>
          <a:prstGeom prst="star16">
            <a:avLst>
              <a:gd name="adj" fmla="val 37500"/>
            </a:avLst>
          </a:prstGeom>
          <a:solidFill>
            <a:srgbClr val="FFDEBD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0">
                <a:latin typeface="Arial" charset="0"/>
              </a:rPr>
              <a:t>Program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Concolic</a:t>
            </a:r>
            <a:r>
              <a:rPr lang="en-US" dirty="0" smtClean="0"/>
              <a:t> Testing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8042" y="1818752"/>
            <a:ext cx="664196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dirty="0" smtClean="0"/>
              <a:t> Classify input variables into symbolic / concrete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9971" y="2512088"/>
            <a:ext cx="791810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Instrument to record symbolic </a:t>
            </a:r>
            <a:r>
              <a:rPr lang="en-US" sz="2400" dirty="0" err="1" smtClean="0"/>
              <a:t>vars</a:t>
            </a:r>
            <a:r>
              <a:rPr lang="en-US" sz="2400" dirty="0" smtClean="0"/>
              <a:t> and path conditions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51807" y="3205424"/>
            <a:ext cx="50744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Choose an arbitrary input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51807" y="3898760"/>
            <a:ext cx="50744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Execute the program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51807" y="4592096"/>
            <a:ext cx="50744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Symbolically re-execute the program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87551" y="5285432"/>
            <a:ext cx="580294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Negate the unexplored last path condition</a:t>
            </a:r>
            <a:endParaRPr lang="en-US" sz="2400" dirty="0"/>
          </a:p>
        </p:txBody>
      </p:sp>
      <p:sp>
        <p:nvSpPr>
          <p:cNvPr id="11" name="Flowchart: Decision 10"/>
          <p:cNvSpPr/>
          <p:nvPr/>
        </p:nvSpPr>
        <p:spPr bwMode="auto">
          <a:xfrm>
            <a:off x="844946" y="5978769"/>
            <a:ext cx="7888152" cy="794802"/>
          </a:xfrm>
          <a:prstGeom prst="flowChartDecision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Is there an input satisfying constraint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71743" y="6039060"/>
            <a:ext cx="53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256" y="6030692"/>
            <a:ext cx="53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4" idx="2"/>
            <a:endCxn id="5" idx="0"/>
          </p:cNvCxnSpPr>
          <p:nvPr/>
        </p:nvCxnSpPr>
        <p:spPr bwMode="auto">
          <a:xfrm>
            <a:off x="4789022" y="2280417"/>
            <a:ext cx="0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5" idx="2"/>
            <a:endCxn id="6" idx="0"/>
          </p:cNvCxnSpPr>
          <p:nvPr/>
        </p:nvCxnSpPr>
        <p:spPr bwMode="auto">
          <a:xfrm>
            <a:off x="4789022" y="2973753"/>
            <a:ext cx="0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6" idx="2"/>
            <a:endCxn id="7" idx="0"/>
          </p:cNvCxnSpPr>
          <p:nvPr/>
        </p:nvCxnSpPr>
        <p:spPr bwMode="auto">
          <a:xfrm>
            <a:off x="4789022" y="3667089"/>
            <a:ext cx="0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7" idx="2"/>
            <a:endCxn id="8" idx="0"/>
          </p:cNvCxnSpPr>
          <p:nvPr/>
        </p:nvCxnSpPr>
        <p:spPr bwMode="auto">
          <a:xfrm>
            <a:off x="4789022" y="4360425"/>
            <a:ext cx="0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8" idx="2"/>
            <a:endCxn id="9" idx="0"/>
          </p:cNvCxnSpPr>
          <p:nvPr/>
        </p:nvCxnSpPr>
        <p:spPr bwMode="auto">
          <a:xfrm>
            <a:off x="4789022" y="5053761"/>
            <a:ext cx="1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9" idx="2"/>
            <a:endCxn id="11" idx="0"/>
          </p:cNvCxnSpPr>
          <p:nvPr/>
        </p:nvCxnSpPr>
        <p:spPr bwMode="auto">
          <a:xfrm flipH="1">
            <a:off x="4789022" y="5747097"/>
            <a:ext cx="1" cy="231672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hape 36"/>
          <p:cNvCxnSpPr>
            <a:endCxn id="7" idx="3"/>
          </p:cNvCxnSpPr>
          <p:nvPr/>
        </p:nvCxnSpPr>
        <p:spPr bwMode="auto">
          <a:xfrm rot="16200000" flipV="1">
            <a:off x="6913621" y="4542209"/>
            <a:ext cx="2231014" cy="1405781"/>
          </a:xfrm>
          <a:prstGeom prst="curvedConnector2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Curved Connector 38"/>
          <p:cNvCxnSpPr>
            <a:endCxn id="9" idx="1"/>
          </p:cNvCxnSpPr>
          <p:nvPr/>
        </p:nvCxnSpPr>
        <p:spPr bwMode="auto">
          <a:xfrm flipV="1">
            <a:off x="874207" y="5516265"/>
            <a:ext cx="1013344" cy="884535"/>
          </a:xfrm>
          <a:prstGeom prst="curvedConnector3">
            <a:avLst>
              <a:gd name="adj1" fmla="val 3395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Interesting Example </a:t>
            </a:r>
            <a:r>
              <a:rPr lang="en-US" sz="3200" dirty="0" err="1" smtClean="0"/>
              <a:t>Concolic</a:t>
            </a:r>
            <a:r>
              <a:rPr lang="en-US" sz="3200" dirty="0" smtClean="0"/>
              <a:t> Testing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586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foobar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 x, </a:t>
            </a:r>
            <a:r>
              <a:rPr lang="en-US" sz="2000" dirty="0" err="1" smtClean="0"/>
              <a:t>int</a:t>
            </a:r>
            <a:r>
              <a:rPr lang="en-US" sz="2000" dirty="0" smtClean="0"/>
              <a:t> y)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if (x * x * x &gt; 0)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if  (x&gt;0 &amp;&amp; y ==10)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 abort() ; 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else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  if (x &gt; 0 &amp;&amp; y == 20) 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       abort  ;}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   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1524000"/>
            <a:ext cx="449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foo</a:t>
            </a:r>
            <a:r>
              <a:rPr lang="en-US" sz="2000" dirty="0" smtClean="0"/>
              <a:t> {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 char c;}</a:t>
            </a:r>
          </a:p>
          <a:p>
            <a:r>
              <a:rPr lang="en-US" sz="2000" dirty="0" smtClean="0"/>
              <a:t>bar(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foo</a:t>
            </a:r>
            <a:r>
              <a:rPr lang="en-US" sz="2000" dirty="0" smtClean="0"/>
              <a:t> *a) {</a:t>
            </a:r>
          </a:p>
          <a:p>
            <a:r>
              <a:rPr lang="en-US" sz="2000" dirty="0" smtClean="0"/>
              <a:t>      1) if (a-&gt;c == 0)  {</a:t>
            </a:r>
          </a:p>
          <a:p>
            <a:r>
              <a:rPr lang="en-US" sz="2000" dirty="0" smtClean="0"/>
              <a:t>        2) *((char *)a + 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dirty="0" smtClean="0"/>
              <a:t>)) = 1 ;</a:t>
            </a:r>
          </a:p>
          <a:p>
            <a:r>
              <a:rPr lang="en-US" dirty="0" smtClean="0"/>
              <a:t>         3)   if  (a-&gt;c !=0) {</a:t>
            </a:r>
          </a:p>
          <a:p>
            <a:r>
              <a:rPr lang="en-US" dirty="0" smtClean="0"/>
              <a:t>                   4) abort();</a:t>
            </a:r>
          </a:p>
          <a:p>
            <a:r>
              <a:rPr lang="en-US" dirty="0" smtClean="0"/>
              <a:t>               }</a:t>
            </a:r>
          </a:p>
          <a:p>
            <a:r>
              <a:rPr lang="en-US" dirty="0" smtClean="0"/>
              <a:t>           }</a:t>
            </a:r>
          </a:p>
          <a:p>
            <a:r>
              <a:rPr lang="en-US" dirty="0" smtClean="0"/>
              <a:t>        5)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= 0;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while 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n {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+ 1; </a:t>
            </a:r>
          </a:p>
          <a:p>
            <a:r>
              <a:rPr lang="en-US" sz="2400" dirty="0" smtClean="0"/>
              <a:t>       }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if (n ==10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) {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    abort();</a:t>
            </a:r>
          </a:p>
          <a:p>
            <a:pPr marL="342900" indent="-342900">
              <a:buAutoNum type="arabicParenR" startAt="3"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Handling External Calls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FILE *</a:t>
            </a:r>
            <a:r>
              <a:rPr lang="en-US" sz="2000" dirty="0" err="1" smtClean="0"/>
              <a:t>fp</a:t>
            </a:r>
            <a:r>
              <a:rPr lang="en-US" sz="2000" dirty="0" smtClean="0"/>
              <a:t>;</a:t>
            </a:r>
          </a:p>
          <a:p>
            <a:pPr marL="457200" indent="-457200">
              <a:buAutoNum type="arabicParenR"/>
            </a:pPr>
            <a:r>
              <a:rPr lang="en-US" sz="2000" dirty="0" err="1" smtClean="0"/>
              <a:t>fp</a:t>
            </a:r>
            <a:r>
              <a:rPr lang="en-US" sz="2000" dirty="0" smtClean="0"/>
              <a:t> = </a:t>
            </a:r>
            <a:r>
              <a:rPr lang="en-US" sz="2000" dirty="0" err="1" smtClean="0"/>
              <a:t>fopen</a:t>
            </a:r>
            <a:r>
              <a:rPr lang="en-US" sz="2000" dirty="0" smtClean="0"/>
              <a:t>(“test.txt", “w");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if (</a:t>
            </a:r>
            <a:r>
              <a:rPr lang="en-US" sz="2000" dirty="0" err="1" smtClean="0"/>
              <a:t>fp</a:t>
            </a:r>
            <a:r>
              <a:rPr lang="en-US" sz="2000" dirty="0" smtClean="0"/>
              <a:t>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stat buffer;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if (stat (“text.txt”, &amp;buffer) != 0) {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    abort();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    }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Linear </a:t>
            </a:r>
            <a:r>
              <a:rPr lang="en-US" dirty="0" err="1" smtClean="0"/>
              <a:t>underapproximation</a:t>
            </a:r>
            <a:endParaRPr lang="en-US" dirty="0" smtClean="0"/>
          </a:p>
          <a:p>
            <a:r>
              <a:rPr lang="en-US" dirty="0" smtClean="0"/>
              <a:t>Modeling System call models</a:t>
            </a:r>
          </a:p>
          <a:p>
            <a:r>
              <a:rPr lang="en-US" dirty="0" smtClean="0"/>
              <a:t>Simple heuristics</a:t>
            </a:r>
          </a:p>
          <a:p>
            <a:pPr lvl="1"/>
            <a:r>
              <a:rPr lang="en-US" dirty="0" smtClean="0"/>
              <a:t>Two possible values for pointers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Efficient instrumentation</a:t>
            </a:r>
          </a:p>
          <a:p>
            <a:r>
              <a:rPr lang="en-US" dirty="0" smtClean="0"/>
              <a:t>Interface extraction</a:t>
            </a:r>
          </a:p>
          <a:p>
            <a:r>
              <a:rPr lang="en-US" dirty="0" smtClean="0"/>
              <a:t>Generating random inputs of arbitrary types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DART Approach [PLDI’05]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Tailored for C</a:t>
            </a:r>
          </a:p>
          <a:p>
            <a:r>
              <a:rPr lang="en-US" dirty="0" smtClean="0"/>
              <a:t>Three types of functions</a:t>
            </a:r>
          </a:p>
          <a:p>
            <a:pPr lvl="1"/>
            <a:r>
              <a:rPr lang="en-US" dirty="0" smtClean="0"/>
              <a:t>Program functions</a:t>
            </a:r>
          </a:p>
          <a:p>
            <a:pPr lvl="1"/>
            <a:r>
              <a:rPr lang="en-US" dirty="0" smtClean="0"/>
              <a:t>External functions handled non-deterministically</a:t>
            </a:r>
          </a:p>
          <a:p>
            <a:pPr lvl="1"/>
            <a:r>
              <a:rPr lang="en-US" dirty="0" smtClean="0"/>
              <a:t>Library functions handled as black-box (concrete only)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SAGE</a:t>
            </a:r>
            <a:r>
              <a:rPr lang="en-US" sz="3200" dirty="0" smtClean="0"/>
              <a:t>: </a:t>
            </a:r>
            <a:r>
              <a:rPr lang="en-US" sz="3200" dirty="0" err="1" smtClean="0"/>
              <a:t>Whitebox</a:t>
            </a:r>
            <a:r>
              <a:rPr lang="en-US" sz="3200" dirty="0" smtClean="0"/>
              <a:t> </a:t>
            </a:r>
            <a:r>
              <a:rPr lang="en-US" sz="3200" dirty="0" err="1" smtClean="0"/>
              <a:t>Fuzzing</a:t>
            </a:r>
            <a:r>
              <a:rPr lang="en-US" sz="3200" dirty="0" smtClean="0"/>
              <a:t> for Security Testing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correctness of Win’7, Win’8</a:t>
            </a:r>
          </a:p>
          <a:p>
            <a:r>
              <a:rPr lang="en-US" dirty="0" smtClean="0"/>
              <a:t>200+ machine years </a:t>
            </a:r>
          </a:p>
          <a:p>
            <a:r>
              <a:rPr lang="en-US" dirty="0" smtClean="0"/>
              <a:t>1 Billion+ SMT constraints </a:t>
            </a:r>
          </a:p>
          <a:p>
            <a:r>
              <a:rPr lang="en-US" dirty="0" smtClean="0"/>
              <a:t>100s of apps, 100s of bugs </a:t>
            </a:r>
          </a:p>
          <a:p>
            <a:r>
              <a:rPr lang="en-US" dirty="0" smtClean="0"/>
              <a:t>1/3 of all Win7 WEX security bugs found</a:t>
            </a:r>
          </a:p>
          <a:p>
            <a:r>
              <a:rPr lang="en-US" dirty="0" smtClean="0"/>
              <a:t>Millions of dollars saved 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vs. Symbolic Executions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programs have many infeasible paths</a:t>
            </a:r>
          </a:p>
          <a:p>
            <a:pPr lvl="1"/>
            <a:r>
              <a:rPr lang="en-US" dirty="0" smtClean="0"/>
              <a:t>Ineffective concrete testing</a:t>
            </a:r>
          </a:p>
          <a:p>
            <a:r>
              <a:rPr lang="en-US" dirty="0" smtClean="0"/>
              <a:t>Symbolic execution aims to find rare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 is powerful</a:t>
            </a:r>
          </a:p>
          <a:p>
            <a:r>
              <a:rPr lang="en-US" dirty="0" smtClean="0"/>
              <a:t>Scaling is an issue</a:t>
            </a:r>
          </a:p>
          <a:p>
            <a:r>
              <a:rPr lang="en-US" dirty="0" smtClean="0"/>
              <a:t>Future progress in symbolic reasoning can help</a:t>
            </a:r>
          </a:p>
          <a:p>
            <a:pPr lvl="1"/>
            <a:r>
              <a:rPr lang="en-US" dirty="0" smtClean="0"/>
              <a:t>Example: handling dynamically </a:t>
            </a:r>
            <a:r>
              <a:rPr lang="en-US" smtClean="0"/>
              <a:t>allocated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Testing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EFFIGY [King, IBM 76]</a:t>
            </a:r>
          </a:p>
          <a:p>
            <a:r>
              <a:rPr lang="en-US" dirty="0" smtClean="0"/>
              <a:t>PEX [MSR]</a:t>
            </a:r>
          </a:p>
          <a:p>
            <a:r>
              <a:rPr lang="en-US" dirty="0" smtClean="0"/>
              <a:t>SAGE [MSR]</a:t>
            </a:r>
          </a:p>
          <a:p>
            <a:r>
              <a:rPr lang="en-US" dirty="0" smtClean="0"/>
              <a:t>SATURN[Stanford]</a:t>
            </a:r>
          </a:p>
          <a:p>
            <a:r>
              <a:rPr lang="en-US" dirty="0" smtClean="0"/>
              <a:t>KLEE[Stanford]</a:t>
            </a:r>
          </a:p>
          <a:p>
            <a:r>
              <a:rPr lang="en-US" dirty="0" smtClean="0"/>
              <a:t>Java pathfinder[NASA]</a:t>
            </a:r>
          </a:p>
          <a:p>
            <a:r>
              <a:rPr lang="en-US" dirty="0" err="1" smtClean="0"/>
              <a:t>Bitscope</a:t>
            </a:r>
            <a:r>
              <a:rPr lang="en-US" dirty="0" smtClean="0"/>
              <a:t> [Berkeley]</a:t>
            </a:r>
          </a:p>
          <a:p>
            <a:r>
              <a:rPr lang="en-US" dirty="0" smtClean="0"/>
              <a:t>Cute [UIUC, Berkeley]</a:t>
            </a:r>
          </a:p>
          <a:p>
            <a:r>
              <a:rPr lang="en-US" dirty="0" err="1" smtClean="0"/>
              <a:t>Calysto</a:t>
            </a:r>
            <a:r>
              <a:rPr lang="en-US" dirty="0" smtClean="0"/>
              <a:t> [UBC]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Infeasible Paths Via SMT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void grade(</a:t>
            </a:r>
            <a:r>
              <a:rPr lang="en-US" dirty="0" err="1" smtClean="0"/>
              <a:t>int</a:t>
            </a:r>
            <a:r>
              <a:rPr lang="en-US" dirty="0" smtClean="0"/>
              <a:t> score) {</a:t>
            </a:r>
          </a:p>
          <a:p>
            <a:r>
              <a:rPr lang="en-US" dirty="0" smtClean="0"/>
              <a:t>A:  if (score &lt;45) {</a:t>
            </a:r>
          </a:p>
          <a:p>
            <a:r>
              <a:rPr lang="en-US" dirty="0" smtClean="0"/>
              <a:t>B:    </a:t>
            </a:r>
            <a:r>
              <a:rPr lang="en-US" dirty="0" err="1" smtClean="0"/>
              <a:t>printf</a:t>
            </a:r>
            <a:r>
              <a:rPr lang="en-US" dirty="0" smtClean="0"/>
              <a:t>(“fail”);</a:t>
            </a:r>
          </a:p>
          <a:p>
            <a:r>
              <a:rPr lang="en-US" dirty="0" smtClean="0"/>
              <a:t>     }</a:t>
            </a:r>
          </a:p>
          <a:p>
            <a:r>
              <a:rPr lang="en-US" dirty="0" smtClean="0"/>
              <a:t>    else</a:t>
            </a:r>
          </a:p>
          <a:p>
            <a:r>
              <a:rPr lang="en-US" dirty="0" smtClean="0"/>
              <a:t> C:    </a:t>
            </a:r>
            <a:r>
              <a:rPr lang="en-US" dirty="0" err="1" smtClean="0"/>
              <a:t>printf</a:t>
            </a:r>
            <a:r>
              <a:rPr lang="en-US" dirty="0" smtClean="0"/>
              <a:t>(“pass”);</a:t>
            </a:r>
          </a:p>
          <a:p>
            <a:r>
              <a:rPr lang="en-US" dirty="0" smtClean="0"/>
              <a:t>     }</a:t>
            </a:r>
          </a:p>
          <a:p>
            <a:r>
              <a:rPr lang="en-US" dirty="0" smtClean="0"/>
              <a:t> D:  if (score &gt; 85) {</a:t>
            </a:r>
          </a:p>
          <a:p>
            <a:r>
              <a:rPr lang="en-US" dirty="0" smtClean="0"/>
              <a:t> E:     </a:t>
            </a:r>
            <a:r>
              <a:rPr lang="en-US" dirty="0" err="1" smtClean="0"/>
              <a:t>printf</a:t>
            </a:r>
            <a:r>
              <a:rPr lang="en-US" dirty="0" smtClean="0"/>
              <a:t>(“with honors”);</a:t>
            </a:r>
          </a:p>
          <a:p>
            <a:r>
              <a:rPr lang="en-US" dirty="0" smtClean="0"/>
              <a:t>         }</a:t>
            </a:r>
          </a:p>
          <a:p>
            <a:r>
              <a:rPr lang="en-US" dirty="0" smtClean="0"/>
              <a:t>F: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43600" y="14478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29200" y="2362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86600" y="2362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3600" y="37338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45720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19800" y="5791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8" idx="2"/>
            <a:endCxn id="10" idx="0"/>
          </p:cNvCxnSpPr>
          <p:nvPr/>
        </p:nvCxnSpPr>
        <p:spPr>
          <a:xfrm flipH="1">
            <a:off x="5600700" y="1828800"/>
            <a:ext cx="3429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11" idx="0"/>
          </p:cNvCxnSpPr>
          <p:nvPr/>
        </p:nvCxnSpPr>
        <p:spPr>
          <a:xfrm>
            <a:off x="7086600" y="1828800"/>
            <a:ext cx="5715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8071766">
            <a:off x="5008987" y="156441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&lt;45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555502">
            <a:off x="6954459" y="18822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2309016">
            <a:off x="5526296" y="3212515"/>
            <a:ext cx="139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(“fail”)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0" idx="4"/>
            <a:endCxn id="12" idx="0"/>
          </p:cNvCxnSpPr>
          <p:nvPr/>
        </p:nvCxnSpPr>
        <p:spPr>
          <a:xfrm>
            <a:off x="5600700" y="3124200"/>
            <a:ext cx="9144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4"/>
          </p:cNvCxnSpPr>
          <p:nvPr/>
        </p:nvCxnSpPr>
        <p:spPr>
          <a:xfrm flipH="1">
            <a:off x="6553200" y="3124200"/>
            <a:ext cx="11049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0103466">
            <a:off x="6456563" y="3302790"/>
            <a:ext cx="145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(“pass”)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2" idx="2"/>
            <a:endCxn id="9" idx="0"/>
          </p:cNvCxnSpPr>
          <p:nvPr/>
        </p:nvCxnSpPr>
        <p:spPr>
          <a:xfrm flipH="1">
            <a:off x="5219700" y="4114800"/>
            <a:ext cx="7239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9594351">
            <a:off x="4765413" y="40078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&gt; 85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9" idx="4"/>
            <a:endCxn id="13" idx="0"/>
          </p:cNvCxnSpPr>
          <p:nvPr/>
        </p:nvCxnSpPr>
        <p:spPr>
          <a:xfrm>
            <a:off x="5219700" y="5334000"/>
            <a:ext cx="13716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198016">
            <a:off x="5477151" y="5505071"/>
            <a:ext cx="240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(“with honors”)</a:t>
            </a:r>
            <a:endParaRPr lang="en-US" dirty="0"/>
          </a:p>
        </p:txBody>
      </p:sp>
      <p:cxnSp>
        <p:nvCxnSpPr>
          <p:cNvPr id="37" name="Curved Connector 36"/>
          <p:cNvCxnSpPr>
            <a:stCxn id="12" idx="6"/>
            <a:endCxn id="13" idx="6"/>
          </p:cNvCxnSpPr>
          <p:nvPr/>
        </p:nvCxnSpPr>
        <p:spPr>
          <a:xfrm>
            <a:off x="7086600" y="4114800"/>
            <a:ext cx="76200" cy="2057400"/>
          </a:xfrm>
          <a:prstGeom prst="curvedConnector3">
            <a:avLst>
              <a:gd name="adj1" fmla="val 103529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4800" y="5105400"/>
            <a:ext cx="2514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score &lt; 45 </a:t>
            </a:r>
            <a:r>
              <a:rPr lang="en-US" dirty="0" smtClean="0">
                <a:sym typeface="Symbol"/>
              </a:rPr>
              <a:t> score &gt; 85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5117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Testing</a:t>
            </a:r>
          </a:p>
          <a:p>
            <a:r>
              <a:rPr lang="en-US" dirty="0" smtClean="0"/>
              <a:t>Symbolic Testing</a:t>
            </a:r>
          </a:p>
          <a:p>
            <a:r>
              <a:rPr lang="en-US" dirty="0" err="1" smtClean="0"/>
              <a:t>Concolic</a:t>
            </a:r>
            <a:r>
              <a:rPr lang="en-US" dirty="0" smtClean="0"/>
              <a:t>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Fuzzing</a:t>
            </a:r>
            <a:r>
              <a:rPr lang="en-US" dirty="0" smtClean="0"/>
              <a:t> [Miller 1990]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Test programs on random unexpected data</a:t>
            </a:r>
          </a:p>
          <a:p>
            <a:r>
              <a:rPr lang="en-US" dirty="0" smtClean="0"/>
              <a:t>Can be realized using black/white testing</a:t>
            </a:r>
          </a:p>
          <a:p>
            <a:r>
              <a:rPr lang="en-US" dirty="0" smtClean="0"/>
              <a:t>Can be quite effective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Networks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Usually implemented via instrumentation</a:t>
            </a:r>
          </a:p>
          <a:p>
            <a:r>
              <a:rPr lang="en-US" dirty="0" smtClean="0"/>
              <a:t>Tricky to scale for programs with many paths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4958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(x == 10001) {</a:t>
            </a:r>
          </a:p>
          <a:p>
            <a:endParaRPr lang="en-US" dirty="0" smtClean="0"/>
          </a:p>
          <a:p>
            <a:r>
              <a:rPr lang="en-US" dirty="0" smtClean="0"/>
              <a:t>     ….</a:t>
            </a:r>
          </a:p>
          <a:p>
            <a:r>
              <a:rPr lang="en-US" dirty="0" smtClean="0"/>
              <a:t>     if (f(*y) == *z) {</a:t>
            </a:r>
          </a:p>
          <a:p>
            <a:r>
              <a:rPr lang="en-US" dirty="0" smtClean="0"/>
              <a:t>    ….</a:t>
            </a:r>
          </a:p>
          <a:p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44958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f(</a:t>
            </a:r>
            <a:r>
              <a:rPr lang="en-US" dirty="0" err="1" smtClean="0"/>
              <a:t>int</a:t>
            </a:r>
            <a:r>
              <a:rPr lang="en-US" dirty="0" smtClean="0"/>
              <a:t> *p) {</a:t>
            </a:r>
          </a:p>
          <a:p>
            <a:endParaRPr lang="en-US" dirty="0" smtClean="0"/>
          </a:p>
          <a:p>
            <a:r>
              <a:rPr lang="en-US" dirty="0" smtClean="0"/>
              <a:t>  if (p !=NULL) {</a:t>
            </a:r>
          </a:p>
          <a:p>
            <a:r>
              <a:rPr lang="en-US" dirty="0" smtClean="0"/>
              <a:t>    return q ;</a:t>
            </a:r>
          </a:p>
          <a:p>
            <a:endParaRPr lang="en-US" dirty="0" smtClean="0"/>
          </a:p>
          <a:p>
            <a:r>
              <a:rPr lang="en-US" dirty="0" smtClean="0"/>
              <a:t>}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a program on symbolic inputs</a:t>
            </a:r>
          </a:p>
          <a:p>
            <a:r>
              <a:rPr lang="en-US" dirty="0" smtClean="0"/>
              <a:t>Track set of values symbolically</a:t>
            </a:r>
          </a:p>
          <a:p>
            <a:r>
              <a:rPr lang="en-US" dirty="0" smtClean="0"/>
              <a:t>Update symbolic states when instructions are executed</a:t>
            </a:r>
          </a:p>
          <a:p>
            <a:r>
              <a:rPr lang="en-US" dirty="0" smtClean="0"/>
              <a:t>Whenever a branch is encountered check if the path is feasible using a theorem </a:t>
            </a:r>
            <a:r>
              <a:rPr lang="en-US" dirty="0" err="1" smtClean="0"/>
              <a:t>prover</a:t>
            </a:r>
            <a:r>
              <a:rPr lang="en-US" dirty="0" smtClean="0"/>
              <a:t> 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1930</Words>
  <Application>Microsoft Office PowerPoint</Application>
  <PresentationFormat>On-screen Show (4:3)</PresentationFormat>
  <Paragraphs>627</Paragraphs>
  <Slides>40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Symbolic vs. Concrete Testing</vt:lpstr>
      <vt:lpstr>Program Path</vt:lpstr>
      <vt:lpstr>Infeasible Paths</vt:lpstr>
      <vt:lpstr>Concrete vs. Symbolic Executions</vt:lpstr>
      <vt:lpstr>Symbolic Testing Tools</vt:lpstr>
      <vt:lpstr>Finding Infeasible Paths Via SMT</vt:lpstr>
      <vt:lpstr>Plan</vt:lpstr>
      <vt:lpstr>Fuzzing [Miller 1990]</vt:lpstr>
      <vt:lpstr>Symbolic Exploration</vt:lpstr>
      <vt:lpstr>Symbolic Execution Tree</vt:lpstr>
      <vt:lpstr>Simple Example</vt:lpstr>
      <vt:lpstr>Another Example</vt:lpstr>
      <vt:lpstr>Pointers</vt:lpstr>
      <vt:lpstr>Non-Deterministic Behavior</vt:lpstr>
      <vt:lpstr>Loops</vt:lpstr>
      <vt:lpstr>Scaling Issues for  Symbolic Exploration</vt:lpstr>
      <vt:lpstr>Challenge 1: Limitations of Theorem Provers</vt:lpstr>
      <vt:lpstr>Challenge 2: External Calls</vt:lpstr>
      <vt:lpstr>Challenge 3: #Theorem prover calls</vt:lpstr>
      <vt:lpstr>Concolic Testing  Concrete + Symbolic = Concolic 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The Concolic Testing Algorithm</vt:lpstr>
      <vt:lpstr>Interesting Example Concolic Testing</vt:lpstr>
      <vt:lpstr>Pointers</vt:lpstr>
      <vt:lpstr>Loops</vt:lpstr>
      <vt:lpstr>Handling External Calls</vt:lpstr>
      <vt:lpstr>Concolic Testing Techniques</vt:lpstr>
      <vt:lpstr>Original DART Approach [PLDI’05]</vt:lpstr>
      <vt:lpstr>SAGE: Whitebox Fuzzing for Security Testing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Reasoning</dc:title>
  <dc:creator>msagiv</dc:creator>
  <cp:lastModifiedBy>msagiv</cp:lastModifiedBy>
  <cp:revision>176</cp:revision>
  <dcterms:created xsi:type="dcterms:W3CDTF">2015-04-05T15:11:00Z</dcterms:created>
  <dcterms:modified xsi:type="dcterms:W3CDTF">2015-04-21T17:52:19Z</dcterms:modified>
</cp:coreProperties>
</file>