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59" r:id="rId4"/>
    <p:sldId id="260" r:id="rId5"/>
    <p:sldId id="276" r:id="rId6"/>
    <p:sldId id="261" r:id="rId7"/>
    <p:sldId id="262" r:id="rId8"/>
    <p:sldId id="275" r:id="rId9"/>
    <p:sldId id="263" r:id="rId10"/>
    <p:sldId id="264" r:id="rId11"/>
    <p:sldId id="266" r:id="rId12"/>
    <p:sldId id="271" r:id="rId13"/>
    <p:sldId id="272" r:id="rId14"/>
    <p:sldId id="270" r:id="rId15"/>
    <p:sldId id="274" r:id="rId16"/>
    <p:sldId id="273" r:id="rId17"/>
    <p:sldId id="269" r:id="rId18"/>
    <p:sldId id="329" r:id="rId19"/>
    <p:sldId id="330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342" r:id="rId30"/>
    <p:sldId id="341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4828" autoAdjust="0"/>
  </p:normalViewPr>
  <p:slideViewPr>
    <p:cSldViewPr>
      <p:cViewPr>
        <p:scale>
          <a:sx n="100" d="100"/>
          <a:sy n="100" d="100"/>
        </p:scale>
        <p:origin x="-18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51733-B8B6-46FA-8589-FBDCFE70E031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60D21239-C164-4CA5-8C0A-DE1C87EEC62D}">
      <dgm:prSet phldrT="[Text]"/>
      <dgm:spPr/>
      <dgm:t>
        <a:bodyPr/>
        <a:lstStyle/>
        <a:p>
          <a:r>
            <a:rPr lang="en-CA" dirty="0" smtClean="0"/>
            <a:t>Program with specifications (assertions)</a:t>
          </a:r>
          <a:endParaRPr lang="en-CA" dirty="0"/>
        </a:p>
      </dgm:t>
    </dgm:pt>
    <dgm:pt modelId="{B3364949-E636-4592-AFA3-5A6FF5980810}" type="parTrans" cxnId="{A28F0E95-4119-4A21-BC73-223B09A48E61}">
      <dgm:prSet/>
      <dgm:spPr/>
      <dgm:t>
        <a:bodyPr/>
        <a:lstStyle/>
        <a:p>
          <a:endParaRPr lang="en-CA"/>
        </a:p>
      </dgm:t>
    </dgm:pt>
    <dgm:pt modelId="{4B64F7F9-EAC3-44CF-A84D-EA78AD5E5313}" type="sibTrans" cxnId="{A28F0E95-4119-4A21-BC73-223B09A48E61}">
      <dgm:prSet/>
      <dgm:spPr/>
      <dgm:t>
        <a:bodyPr/>
        <a:lstStyle/>
        <a:p>
          <a:endParaRPr lang="en-CA"/>
        </a:p>
      </dgm:t>
    </dgm:pt>
    <dgm:pt modelId="{418A0942-2152-461E-BF05-2FD9F69E92F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sz="2000" dirty="0" smtClean="0"/>
            <a:t>Verification condition generator</a:t>
          </a:r>
          <a:endParaRPr lang="en-CA" sz="2000" dirty="0"/>
        </a:p>
      </dgm:t>
    </dgm:pt>
    <dgm:pt modelId="{82A58FA1-9B5C-4076-994B-6503BD7ECABC}" type="parTrans" cxnId="{F23DFB6E-5D58-47AA-8517-D17B24ECB942}">
      <dgm:prSet/>
      <dgm:spPr/>
      <dgm:t>
        <a:bodyPr/>
        <a:lstStyle/>
        <a:p>
          <a:endParaRPr lang="en-CA"/>
        </a:p>
      </dgm:t>
    </dgm:pt>
    <dgm:pt modelId="{4B56C889-0E21-4E76-82A8-10E77B76BACB}" type="sibTrans" cxnId="{F23DFB6E-5D58-47AA-8517-D17B24ECB942}">
      <dgm:prSet/>
      <dgm:spPr/>
      <dgm:t>
        <a:bodyPr/>
        <a:lstStyle/>
        <a:p>
          <a:endParaRPr lang="en-CA"/>
        </a:p>
      </dgm:t>
    </dgm:pt>
    <dgm:pt modelId="{3406BFCB-39EE-4E78-905B-B740DC7E770A}">
      <dgm:prSet phldrT="[Text]"/>
      <dgm:spPr/>
      <dgm:t>
        <a:bodyPr/>
        <a:lstStyle/>
        <a:p>
          <a:r>
            <a:rPr lang="en-CA" dirty="0" smtClean="0"/>
            <a:t>Verification condition (formula)</a:t>
          </a:r>
          <a:endParaRPr lang="en-CA" dirty="0"/>
        </a:p>
      </dgm:t>
    </dgm:pt>
    <dgm:pt modelId="{FB645708-91F3-4A9D-A11F-B15B7098B7C9}" type="parTrans" cxnId="{9B5B23FD-B451-4F67-825E-5BDC4BD66401}">
      <dgm:prSet/>
      <dgm:spPr/>
      <dgm:t>
        <a:bodyPr/>
        <a:lstStyle/>
        <a:p>
          <a:endParaRPr lang="en-CA"/>
        </a:p>
      </dgm:t>
    </dgm:pt>
    <dgm:pt modelId="{94548EF2-2829-41E7-A0CB-D2630DF0A486}" type="sibTrans" cxnId="{9B5B23FD-B451-4F67-825E-5BDC4BD66401}">
      <dgm:prSet/>
      <dgm:spPr/>
      <dgm:t>
        <a:bodyPr/>
        <a:lstStyle/>
        <a:p>
          <a:endParaRPr lang="en-CA"/>
        </a:p>
      </dgm:t>
    </dgm:pt>
    <dgm:pt modelId="{8A7E8F81-48B0-43FA-A925-DF68801FAAF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sz="2000" dirty="0" smtClean="0"/>
            <a:t>Theorem </a:t>
          </a:r>
          <a:r>
            <a:rPr lang="en-CA" sz="2000" dirty="0" err="1" smtClean="0"/>
            <a:t>prover</a:t>
          </a:r>
          <a:endParaRPr lang="en-CA" sz="2000" dirty="0"/>
        </a:p>
      </dgm:t>
    </dgm:pt>
    <dgm:pt modelId="{1E0F34E1-1C9D-457E-AA9B-C755DF5DD1E1}" type="parTrans" cxnId="{397B3341-2CE1-44BF-9BC7-4DA42C3B51EA}">
      <dgm:prSet/>
      <dgm:spPr/>
      <dgm:t>
        <a:bodyPr/>
        <a:lstStyle/>
        <a:p>
          <a:endParaRPr lang="en-CA"/>
        </a:p>
      </dgm:t>
    </dgm:pt>
    <dgm:pt modelId="{F81F6446-5E7A-47F2-A98E-6AF66C407D3A}" type="sibTrans" cxnId="{397B3341-2CE1-44BF-9BC7-4DA42C3B51EA}">
      <dgm:prSet/>
      <dgm:spPr/>
      <dgm:t>
        <a:bodyPr/>
        <a:lstStyle/>
        <a:p>
          <a:endParaRPr lang="en-CA"/>
        </a:p>
      </dgm:t>
    </dgm:pt>
    <dgm:pt modelId="{77015140-60CA-47F0-994C-F08946120DA0}">
      <dgm:prSet phldrT="[Text]"/>
      <dgm:spPr/>
      <dgm:t>
        <a:bodyPr/>
        <a:lstStyle/>
        <a:p>
          <a:r>
            <a:rPr lang="en-CA" dirty="0" smtClean="0"/>
            <a:t>Program correct or list of errors</a:t>
          </a:r>
          <a:endParaRPr lang="en-CA" dirty="0"/>
        </a:p>
      </dgm:t>
    </dgm:pt>
    <dgm:pt modelId="{3079AAEF-D848-4678-BF9A-CEBA7C471E65}" type="parTrans" cxnId="{1A247872-97F4-41B4-B334-997571CC3207}">
      <dgm:prSet/>
      <dgm:spPr/>
      <dgm:t>
        <a:bodyPr/>
        <a:lstStyle/>
        <a:p>
          <a:endParaRPr lang="en-CA"/>
        </a:p>
      </dgm:t>
    </dgm:pt>
    <dgm:pt modelId="{D24813E5-E9FF-4098-974A-F88C230B42D5}" type="sibTrans" cxnId="{1A247872-97F4-41B4-B334-997571CC3207}">
      <dgm:prSet/>
      <dgm:spPr/>
      <dgm:t>
        <a:bodyPr/>
        <a:lstStyle/>
        <a:p>
          <a:endParaRPr lang="en-CA"/>
        </a:p>
      </dgm:t>
    </dgm:pt>
    <dgm:pt modelId="{C45DDDB1-1C92-4820-A846-40C03CC036CE}" type="pres">
      <dgm:prSet presAssocID="{AB951733-B8B6-46FA-8589-FBDCFE70E031}" presName="CompostProcess" presStyleCnt="0">
        <dgm:presLayoutVars>
          <dgm:dir/>
          <dgm:resizeHandles val="exact"/>
        </dgm:presLayoutVars>
      </dgm:prSet>
      <dgm:spPr/>
    </dgm:pt>
    <dgm:pt modelId="{63E852C2-FFD6-431E-ACA3-90E72148C009}" type="pres">
      <dgm:prSet presAssocID="{AB951733-B8B6-46FA-8589-FBDCFE70E031}" presName="arrow" presStyleLbl="bgShp" presStyleIdx="0" presStyleCnt="1"/>
      <dgm:spPr/>
    </dgm:pt>
    <dgm:pt modelId="{6C5425F9-BED3-429E-AD47-C8F539A311DC}" type="pres">
      <dgm:prSet presAssocID="{AB951733-B8B6-46FA-8589-FBDCFE70E031}" presName="linearProcess" presStyleCnt="0"/>
      <dgm:spPr/>
    </dgm:pt>
    <dgm:pt modelId="{03941CB4-C2A6-48EC-83F9-AB531FDBB178}" type="pres">
      <dgm:prSet presAssocID="{60D21239-C164-4CA5-8C0A-DE1C87EEC62D}" presName="textNode" presStyleLbl="node1" presStyleIdx="0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AD0360-B277-4F9A-8570-BE6B13D4C38E}" type="pres">
      <dgm:prSet presAssocID="{4B64F7F9-EAC3-44CF-A84D-EA78AD5E5313}" presName="sibTrans" presStyleCnt="0"/>
      <dgm:spPr/>
    </dgm:pt>
    <dgm:pt modelId="{BE146704-4844-4B73-9793-CE756F4786DA}" type="pres">
      <dgm:prSet presAssocID="{418A0942-2152-461E-BF05-2FD9F69E92F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83E74D-7C70-4001-B8D2-66A20C783142}" type="pres">
      <dgm:prSet presAssocID="{4B56C889-0E21-4E76-82A8-10E77B76BACB}" presName="sibTrans" presStyleCnt="0"/>
      <dgm:spPr/>
    </dgm:pt>
    <dgm:pt modelId="{F645B734-B6C2-419C-9108-F55D058D335F}" type="pres">
      <dgm:prSet presAssocID="{3406BFCB-39EE-4E78-905B-B740DC7E770A}" presName="textNode" presStyleLbl="node1" presStyleIdx="2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E1303EB-6E8D-4F24-80D7-DC4A3F3E5DF6}" type="pres">
      <dgm:prSet presAssocID="{94548EF2-2829-41E7-A0CB-D2630DF0A486}" presName="sibTrans" presStyleCnt="0"/>
      <dgm:spPr/>
    </dgm:pt>
    <dgm:pt modelId="{9A2EA092-8646-44F4-91F9-7BDE9C3D6C43}" type="pres">
      <dgm:prSet presAssocID="{8A7E8F81-48B0-43FA-A925-DF68801FAAF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5B2C484-44D6-4DD7-B27A-264DF667341F}" type="pres">
      <dgm:prSet presAssocID="{F81F6446-5E7A-47F2-A98E-6AF66C407D3A}" presName="sibTrans" presStyleCnt="0"/>
      <dgm:spPr/>
    </dgm:pt>
    <dgm:pt modelId="{B56A0DE8-ED83-49EC-BD31-03784AB882C8}" type="pres">
      <dgm:prSet presAssocID="{77015140-60CA-47F0-994C-F08946120DA0}" presName="textNode" presStyleLbl="node1" presStyleIdx="4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5894AE-3F30-48CD-9A58-04DF4FFA16F7}" type="presOf" srcId="{3406BFCB-39EE-4E78-905B-B740DC7E770A}" destId="{F645B734-B6C2-419C-9108-F55D058D335F}" srcOrd="0" destOrd="0" presId="urn:microsoft.com/office/officeart/2005/8/layout/hProcess9"/>
    <dgm:cxn modelId="{9B5B23FD-B451-4F67-825E-5BDC4BD66401}" srcId="{AB951733-B8B6-46FA-8589-FBDCFE70E031}" destId="{3406BFCB-39EE-4E78-905B-B740DC7E770A}" srcOrd="2" destOrd="0" parTransId="{FB645708-91F3-4A9D-A11F-B15B7098B7C9}" sibTransId="{94548EF2-2829-41E7-A0CB-D2630DF0A486}"/>
    <dgm:cxn modelId="{0F38E0AA-FE40-4E9F-BA94-2066052ADC42}" type="presOf" srcId="{77015140-60CA-47F0-994C-F08946120DA0}" destId="{B56A0DE8-ED83-49EC-BD31-03784AB882C8}" srcOrd="0" destOrd="0" presId="urn:microsoft.com/office/officeart/2005/8/layout/hProcess9"/>
    <dgm:cxn modelId="{1A247872-97F4-41B4-B334-997571CC3207}" srcId="{AB951733-B8B6-46FA-8589-FBDCFE70E031}" destId="{77015140-60CA-47F0-994C-F08946120DA0}" srcOrd="4" destOrd="0" parTransId="{3079AAEF-D848-4678-BF9A-CEBA7C471E65}" sibTransId="{D24813E5-E9FF-4098-974A-F88C230B42D5}"/>
    <dgm:cxn modelId="{3B502B78-C456-4958-A307-6F600D9711A1}" type="presOf" srcId="{418A0942-2152-461E-BF05-2FD9F69E92FB}" destId="{BE146704-4844-4B73-9793-CE756F4786DA}" srcOrd="0" destOrd="0" presId="urn:microsoft.com/office/officeart/2005/8/layout/hProcess9"/>
    <dgm:cxn modelId="{A28F0E95-4119-4A21-BC73-223B09A48E61}" srcId="{AB951733-B8B6-46FA-8589-FBDCFE70E031}" destId="{60D21239-C164-4CA5-8C0A-DE1C87EEC62D}" srcOrd="0" destOrd="0" parTransId="{B3364949-E636-4592-AFA3-5A6FF5980810}" sibTransId="{4B64F7F9-EAC3-44CF-A84D-EA78AD5E5313}"/>
    <dgm:cxn modelId="{F23DFB6E-5D58-47AA-8517-D17B24ECB942}" srcId="{AB951733-B8B6-46FA-8589-FBDCFE70E031}" destId="{418A0942-2152-461E-BF05-2FD9F69E92FB}" srcOrd="1" destOrd="0" parTransId="{82A58FA1-9B5C-4076-994B-6503BD7ECABC}" sibTransId="{4B56C889-0E21-4E76-82A8-10E77B76BACB}"/>
    <dgm:cxn modelId="{A222406B-014C-470D-AF4D-31705F26F56B}" type="presOf" srcId="{60D21239-C164-4CA5-8C0A-DE1C87EEC62D}" destId="{03941CB4-C2A6-48EC-83F9-AB531FDBB178}" srcOrd="0" destOrd="0" presId="urn:microsoft.com/office/officeart/2005/8/layout/hProcess9"/>
    <dgm:cxn modelId="{397B3341-2CE1-44BF-9BC7-4DA42C3B51EA}" srcId="{AB951733-B8B6-46FA-8589-FBDCFE70E031}" destId="{8A7E8F81-48B0-43FA-A925-DF68801FAAF6}" srcOrd="3" destOrd="0" parTransId="{1E0F34E1-1C9D-457E-AA9B-C755DF5DD1E1}" sibTransId="{F81F6446-5E7A-47F2-A98E-6AF66C407D3A}"/>
    <dgm:cxn modelId="{1083BF24-723B-4995-8457-ADB4A4FAEA77}" type="presOf" srcId="{8A7E8F81-48B0-43FA-A925-DF68801FAAF6}" destId="{9A2EA092-8646-44F4-91F9-7BDE9C3D6C43}" srcOrd="0" destOrd="0" presId="urn:microsoft.com/office/officeart/2005/8/layout/hProcess9"/>
    <dgm:cxn modelId="{F0B0DB98-1787-43F1-8C1B-E0045413FB75}" type="presOf" srcId="{AB951733-B8B6-46FA-8589-FBDCFE70E031}" destId="{C45DDDB1-1C92-4820-A846-40C03CC036CE}" srcOrd="0" destOrd="0" presId="urn:microsoft.com/office/officeart/2005/8/layout/hProcess9"/>
    <dgm:cxn modelId="{00C35623-9184-4F65-A3CE-0DC63337ED21}" type="presParOf" srcId="{C45DDDB1-1C92-4820-A846-40C03CC036CE}" destId="{63E852C2-FFD6-431E-ACA3-90E72148C009}" srcOrd="0" destOrd="0" presId="urn:microsoft.com/office/officeart/2005/8/layout/hProcess9"/>
    <dgm:cxn modelId="{06B54576-2142-4CC8-AF08-00A81641DA7A}" type="presParOf" srcId="{C45DDDB1-1C92-4820-A846-40C03CC036CE}" destId="{6C5425F9-BED3-429E-AD47-C8F539A311DC}" srcOrd="1" destOrd="0" presId="urn:microsoft.com/office/officeart/2005/8/layout/hProcess9"/>
    <dgm:cxn modelId="{A259E82B-146E-4D6C-A9AC-ED9783000F61}" type="presParOf" srcId="{6C5425F9-BED3-429E-AD47-C8F539A311DC}" destId="{03941CB4-C2A6-48EC-83F9-AB531FDBB178}" srcOrd="0" destOrd="0" presId="urn:microsoft.com/office/officeart/2005/8/layout/hProcess9"/>
    <dgm:cxn modelId="{627E8A76-0505-4D44-BE56-B4BB3F744515}" type="presParOf" srcId="{6C5425F9-BED3-429E-AD47-C8F539A311DC}" destId="{2DAD0360-B277-4F9A-8570-BE6B13D4C38E}" srcOrd="1" destOrd="0" presId="urn:microsoft.com/office/officeart/2005/8/layout/hProcess9"/>
    <dgm:cxn modelId="{F2BA9BD5-5F66-475A-B781-1BB5707373C4}" type="presParOf" srcId="{6C5425F9-BED3-429E-AD47-C8F539A311DC}" destId="{BE146704-4844-4B73-9793-CE756F4786DA}" srcOrd="2" destOrd="0" presId="urn:microsoft.com/office/officeart/2005/8/layout/hProcess9"/>
    <dgm:cxn modelId="{55B270AB-AF84-4A84-B093-DA7367D58FA9}" type="presParOf" srcId="{6C5425F9-BED3-429E-AD47-C8F539A311DC}" destId="{A283E74D-7C70-4001-B8D2-66A20C783142}" srcOrd="3" destOrd="0" presId="urn:microsoft.com/office/officeart/2005/8/layout/hProcess9"/>
    <dgm:cxn modelId="{1C4D897B-8E47-420C-8EC7-30C033A13A91}" type="presParOf" srcId="{6C5425F9-BED3-429E-AD47-C8F539A311DC}" destId="{F645B734-B6C2-419C-9108-F55D058D335F}" srcOrd="4" destOrd="0" presId="urn:microsoft.com/office/officeart/2005/8/layout/hProcess9"/>
    <dgm:cxn modelId="{21A490C0-B079-4104-B5D5-93501B281BFA}" type="presParOf" srcId="{6C5425F9-BED3-429E-AD47-C8F539A311DC}" destId="{CE1303EB-6E8D-4F24-80D7-DC4A3F3E5DF6}" srcOrd="5" destOrd="0" presId="urn:microsoft.com/office/officeart/2005/8/layout/hProcess9"/>
    <dgm:cxn modelId="{5030509C-94C9-432A-9840-F9AD99129ABE}" type="presParOf" srcId="{6C5425F9-BED3-429E-AD47-C8F539A311DC}" destId="{9A2EA092-8646-44F4-91F9-7BDE9C3D6C43}" srcOrd="6" destOrd="0" presId="urn:microsoft.com/office/officeart/2005/8/layout/hProcess9"/>
    <dgm:cxn modelId="{4B9B3775-6144-43C0-A5CD-04D34F1CDC73}" type="presParOf" srcId="{6C5425F9-BED3-429E-AD47-C8F539A311DC}" destId="{95B2C484-44D6-4DD7-B27A-264DF667341F}" srcOrd="7" destOrd="0" presId="urn:microsoft.com/office/officeart/2005/8/layout/hProcess9"/>
    <dgm:cxn modelId="{FEBB478A-466E-4AFD-A6EA-BA30F80F0A58}" type="presParOf" srcId="{6C5425F9-BED3-429E-AD47-C8F539A311DC}" destId="{B56A0DE8-ED83-49EC-BD31-03784AB882C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951733-B8B6-46FA-8589-FBDCFE70E031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60D21239-C164-4CA5-8C0A-DE1C87EEC62D}">
      <dgm:prSet phldrT="[Text]"/>
      <dgm:spPr/>
      <dgm:t>
        <a:bodyPr/>
        <a:lstStyle/>
        <a:p>
          <a:r>
            <a:rPr lang="en-CA" dirty="0" smtClean="0"/>
            <a:t>Program with specifications</a:t>
          </a:r>
          <a:endParaRPr lang="en-CA" dirty="0"/>
        </a:p>
      </dgm:t>
    </dgm:pt>
    <dgm:pt modelId="{B3364949-E636-4592-AFA3-5A6FF5980810}" type="parTrans" cxnId="{A28F0E95-4119-4A21-BC73-223B09A48E61}">
      <dgm:prSet/>
      <dgm:spPr/>
      <dgm:t>
        <a:bodyPr/>
        <a:lstStyle/>
        <a:p>
          <a:endParaRPr lang="en-CA"/>
        </a:p>
      </dgm:t>
    </dgm:pt>
    <dgm:pt modelId="{4B64F7F9-EAC3-44CF-A84D-EA78AD5E5313}" type="sibTrans" cxnId="{A28F0E95-4119-4A21-BC73-223B09A48E61}">
      <dgm:prSet/>
      <dgm:spPr/>
      <dgm:t>
        <a:bodyPr/>
        <a:lstStyle/>
        <a:p>
          <a:endParaRPr lang="en-CA"/>
        </a:p>
      </dgm:t>
    </dgm:pt>
    <dgm:pt modelId="{418A0942-2152-461E-BF05-2FD9F69E92F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sz="2000" dirty="0" smtClean="0"/>
            <a:t>Verification condition generator</a:t>
          </a:r>
          <a:endParaRPr lang="en-CA" sz="2000" dirty="0"/>
        </a:p>
      </dgm:t>
    </dgm:pt>
    <dgm:pt modelId="{82A58FA1-9B5C-4076-994B-6503BD7ECABC}" type="parTrans" cxnId="{F23DFB6E-5D58-47AA-8517-D17B24ECB942}">
      <dgm:prSet/>
      <dgm:spPr/>
      <dgm:t>
        <a:bodyPr/>
        <a:lstStyle/>
        <a:p>
          <a:endParaRPr lang="en-CA"/>
        </a:p>
      </dgm:t>
    </dgm:pt>
    <dgm:pt modelId="{4B56C889-0E21-4E76-82A8-10E77B76BACB}" type="sibTrans" cxnId="{F23DFB6E-5D58-47AA-8517-D17B24ECB942}">
      <dgm:prSet/>
      <dgm:spPr/>
      <dgm:t>
        <a:bodyPr/>
        <a:lstStyle/>
        <a:p>
          <a:endParaRPr lang="en-CA"/>
        </a:p>
      </dgm:t>
    </dgm:pt>
    <dgm:pt modelId="{3406BFCB-39EE-4E78-905B-B740DC7E770A}">
      <dgm:prSet phldrT="[Text]"/>
      <dgm:spPr/>
      <dgm:t>
        <a:bodyPr/>
        <a:lstStyle/>
        <a:p>
          <a:r>
            <a:rPr lang="en-CA" dirty="0" smtClean="0"/>
            <a:t>Verification conditions</a:t>
          </a:r>
          <a:endParaRPr lang="en-CA" dirty="0"/>
        </a:p>
      </dgm:t>
    </dgm:pt>
    <dgm:pt modelId="{FB645708-91F3-4A9D-A11F-B15B7098B7C9}" type="parTrans" cxnId="{9B5B23FD-B451-4F67-825E-5BDC4BD66401}">
      <dgm:prSet/>
      <dgm:spPr/>
      <dgm:t>
        <a:bodyPr/>
        <a:lstStyle/>
        <a:p>
          <a:endParaRPr lang="en-CA"/>
        </a:p>
      </dgm:t>
    </dgm:pt>
    <dgm:pt modelId="{94548EF2-2829-41E7-A0CB-D2630DF0A486}" type="sibTrans" cxnId="{9B5B23FD-B451-4F67-825E-5BDC4BD66401}">
      <dgm:prSet/>
      <dgm:spPr/>
      <dgm:t>
        <a:bodyPr/>
        <a:lstStyle/>
        <a:p>
          <a:endParaRPr lang="en-CA"/>
        </a:p>
      </dgm:t>
    </dgm:pt>
    <dgm:pt modelId="{8A7E8F81-48B0-43FA-A925-DF68801FAAF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sz="2000" dirty="0" smtClean="0"/>
            <a:t>Theorem </a:t>
          </a:r>
          <a:r>
            <a:rPr lang="en-CA" sz="2000" dirty="0" err="1" smtClean="0"/>
            <a:t>prover</a:t>
          </a:r>
          <a:endParaRPr lang="en-CA" sz="2000" dirty="0"/>
        </a:p>
      </dgm:t>
    </dgm:pt>
    <dgm:pt modelId="{1E0F34E1-1C9D-457E-AA9B-C755DF5DD1E1}" type="parTrans" cxnId="{397B3341-2CE1-44BF-9BC7-4DA42C3B51EA}">
      <dgm:prSet/>
      <dgm:spPr/>
      <dgm:t>
        <a:bodyPr/>
        <a:lstStyle/>
        <a:p>
          <a:endParaRPr lang="en-CA"/>
        </a:p>
      </dgm:t>
    </dgm:pt>
    <dgm:pt modelId="{F81F6446-5E7A-47F2-A98E-6AF66C407D3A}" type="sibTrans" cxnId="{397B3341-2CE1-44BF-9BC7-4DA42C3B51EA}">
      <dgm:prSet/>
      <dgm:spPr/>
      <dgm:t>
        <a:bodyPr/>
        <a:lstStyle/>
        <a:p>
          <a:endParaRPr lang="en-CA"/>
        </a:p>
      </dgm:t>
    </dgm:pt>
    <dgm:pt modelId="{77015140-60CA-47F0-994C-F08946120DA0}">
      <dgm:prSet phldrT="[Text]"/>
      <dgm:spPr/>
      <dgm:t>
        <a:bodyPr/>
        <a:lstStyle/>
        <a:p>
          <a:r>
            <a:rPr lang="en-CA" dirty="0" smtClean="0"/>
            <a:t>Program correct or list of errors</a:t>
          </a:r>
          <a:endParaRPr lang="en-CA" dirty="0"/>
        </a:p>
      </dgm:t>
    </dgm:pt>
    <dgm:pt modelId="{3079AAEF-D848-4678-BF9A-CEBA7C471E65}" type="parTrans" cxnId="{1A247872-97F4-41B4-B334-997571CC3207}">
      <dgm:prSet/>
      <dgm:spPr/>
      <dgm:t>
        <a:bodyPr/>
        <a:lstStyle/>
        <a:p>
          <a:endParaRPr lang="en-CA"/>
        </a:p>
      </dgm:t>
    </dgm:pt>
    <dgm:pt modelId="{D24813E5-E9FF-4098-974A-F88C230B42D5}" type="sibTrans" cxnId="{1A247872-97F4-41B4-B334-997571CC3207}">
      <dgm:prSet/>
      <dgm:spPr/>
      <dgm:t>
        <a:bodyPr/>
        <a:lstStyle/>
        <a:p>
          <a:endParaRPr lang="en-CA"/>
        </a:p>
      </dgm:t>
    </dgm:pt>
    <dgm:pt modelId="{C45DDDB1-1C92-4820-A846-40C03CC036CE}" type="pres">
      <dgm:prSet presAssocID="{AB951733-B8B6-46FA-8589-FBDCFE70E031}" presName="CompostProcess" presStyleCnt="0">
        <dgm:presLayoutVars>
          <dgm:dir/>
          <dgm:resizeHandles val="exact"/>
        </dgm:presLayoutVars>
      </dgm:prSet>
      <dgm:spPr/>
    </dgm:pt>
    <dgm:pt modelId="{63E852C2-FFD6-431E-ACA3-90E72148C009}" type="pres">
      <dgm:prSet presAssocID="{AB951733-B8B6-46FA-8589-FBDCFE70E031}" presName="arrow" presStyleLbl="bgShp" presStyleIdx="0" presStyleCnt="1"/>
      <dgm:spPr/>
    </dgm:pt>
    <dgm:pt modelId="{6C5425F9-BED3-429E-AD47-C8F539A311DC}" type="pres">
      <dgm:prSet presAssocID="{AB951733-B8B6-46FA-8589-FBDCFE70E031}" presName="linearProcess" presStyleCnt="0"/>
      <dgm:spPr/>
    </dgm:pt>
    <dgm:pt modelId="{03941CB4-C2A6-48EC-83F9-AB531FDBB178}" type="pres">
      <dgm:prSet presAssocID="{60D21239-C164-4CA5-8C0A-DE1C87EEC62D}" presName="textNode" presStyleLbl="node1" presStyleIdx="0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AD0360-B277-4F9A-8570-BE6B13D4C38E}" type="pres">
      <dgm:prSet presAssocID="{4B64F7F9-EAC3-44CF-A84D-EA78AD5E5313}" presName="sibTrans" presStyleCnt="0"/>
      <dgm:spPr/>
    </dgm:pt>
    <dgm:pt modelId="{BE146704-4844-4B73-9793-CE756F4786DA}" type="pres">
      <dgm:prSet presAssocID="{418A0942-2152-461E-BF05-2FD9F69E92F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83E74D-7C70-4001-B8D2-66A20C783142}" type="pres">
      <dgm:prSet presAssocID="{4B56C889-0E21-4E76-82A8-10E77B76BACB}" presName="sibTrans" presStyleCnt="0"/>
      <dgm:spPr/>
    </dgm:pt>
    <dgm:pt modelId="{F645B734-B6C2-419C-9108-F55D058D335F}" type="pres">
      <dgm:prSet presAssocID="{3406BFCB-39EE-4E78-905B-B740DC7E770A}" presName="textNode" presStyleLbl="node1" presStyleIdx="2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E1303EB-6E8D-4F24-80D7-DC4A3F3E5DF6}" type="pres">
      <dgm:prSet presAssocID="{94548EF2-2829-41E7-A0CB-D2630DF0A486}" presName="sibTrans" presStyleCnt="0"/>
      <dgm:spPr/>
    </dgm:pt>
    <dgm:pt modelId="{9A2EA092-8646-44F4-91F9-7BDE9C3D6C43}" type="pres">
      <dgm:prSet presAssocID="{8A7E8F81-48B0-43FA-A925-DF68801FAAF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5B2C484-44D6-4DD7-B27A-264DF667341F}" type="pres">
      <dgm:prSet presAssocID="{F81F6446-5E7A-47F2-A98E-6AF66C407D3A}" presName="sibTrans" presStyleCnt="0"/>
      <dgm:spPr/>
    </dgm:pt>
    <dgm:pt modelId="{B56A0DE8-ED83-49EC-BD31-03784AB882C8}" type="pres">
      <dgm:prSet presAssocID="{77015140-60CA-47F0-994C-F08946120DA0}" presName="textNode" presStyleLbl="node1" presStyleIdx="4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9ACC28D-285A-406F-B0BD-515A487F6572}" type="presOf" srcId="{60D21239-C164-4CA5-8C0A-DE1C87EEC62D}" destId="{03941CB4-C2A6-48EC-83F9-AB531FDBB178}" srcOrd="0" destOrd="0" presId="urn:microsoft.com/office/officeart/2005/8/layout/hProcess9"/>
    <dgm:cxn modelId="{1CE94DE5-46DF-4D74-8CF7-11A7358FBCCA}" type="presOf" srcId="{77015140-60CA-47F0-994C-F08946120DA0}" destId="{B56A0DE8-ED83-49EC-BD31-03784AB882C8}" srcOrd="0" destOrd="0" presId="urn:microsoft.com/office/officeart/2005/8/layout/hProcess9"/>
    <dgm:cxn modelId="{76A27658-AA1E-46F9-9A01-218FEF692FCE}" type="presOf" srcId="{AB951733-B8B6-46FA-8589-FBDCFE70E031}" destId="{C45DDDB1-1C92-4820-A846-40C03CC036CE}" srcOrd="0" destOrd="0" presId="urn:microsoft.com/office/officeart/2005/8/layout/hProcess9"/>
    <dgm:cxn modelId="{CBDA9A4F-FFC9-4216-8322-53AA291C1056}" type="presOf" srcId="{418A0942-2152-461E-BF05-2FD9F69E92FB}" destId="{BE146704-4844-4B73-9793-CE756F4786DA}" srcOrd="0" destOrd="0" presId="urn:microsoft.com/office/officeart/2005/8/layout/hProcess9"/>
    <dgm:cxn modelId="{9B5B23FD-B451-4F67-825E-5BDC4BD66401}" srcId="{AB951733-B8B6-46FA-8589-FBDCFE70E031}" destId="{3406BFCB-39EE-4E78-905B-B740DC7E770A}" srcOrd="2" destOrd="0" parTransId="{FB645708-91F3-4A9D-A11F-B15B7098B7C9}" sibTransId="{94548EF2-2829-41E7-A0CB-D2630DF0A486}"/>
    <dgm:cxn modelId="{1A247872-97F4-41B4-B334-997571CC3207}" srcId="{AB951733-B8B6-46FA-8589-FBDCFE70E031}" destId="{77015140-60CA-47F0-994C-F08946120DA0}" srcOrd="4" destOrd="0" parTransId="{3079AAEF-D848-4678-BF9A-CEBA7C471E65}" sibTransId="{D24813E5-E9FF-4098-974A-F88C230B42D5}"/>
    <dgm:cxn modelId="{A28F0E95-4119-4A21-BC73-223B09A48E61}" srcId="{AB951733-B8B6-46FA-8589-FBDCFE70E031}" destId="{60D21239-C164-4CA5-8C0A-DE1C87EEC62D}" srcOrd="0" destOrd="0" parTransId="{B3364949-E636-4592-AFA3-5A6FF5980810}" sibTransId="{4B64F7F9-EAC3-44CF-A84D-EA78AD5E5313}"/>
    <dgm:cxn modelId="{F23DFB6E-5D58-47AA-8517-D17B24ECB942}" srcId="{AB951733-B8B6-46FA-8589-FBDCFE70E031}" destId="{418A0942-2152-461E-BF05-2FD9F69E92FB}" srcOrd="1" destOrd="0" parTransId="{82A58FA1-9B5C-4076-994B-6503BD7ECABC}" sibTransId="{4B56C889-0E21-4E76-82A8-10E77B76BACB}"/>
    <dgm:cxn modelId="{7F4CB124-3140-491C-AEE8-F236F6E99053}" type="presOf" srcId="{3406BFCB-39EE-4E78-905B-B740DC7E770A}" destId="{F645B734-B6C2-419C-9108-F55D058D335F}" srcOrd="0" destOrd="0" presId="urn:microsoft.com/office/officeart/2005/8/layout/hProcess9"/>
    <dgm:cxn modelId="{397B3341-2CE1-44BF-9BC7-4DA42C3B51EA}" srcId="{AB951733-B8B6-46FA-8589-FBDCFE70E031}" destId="{8A7E8F81-48B0-43FA-A925-DF68801FAAF6}" srcOrd="3" destOrd="0" parTransId="{1E0F34E1-1C9D-457E-AA9B-C755DF5DD1E1}" sibTransId="{F81F6446-5E7A-47F2-A98E-6AF66C407D3A}"/>
    <dgm:cxn modelId="{A4E3A0AC-ABD2-4C5D-9623-AC290044B250}" type="presOf" srcId="{8A7E8F81-48B0-43FA-A925-DF68801FAAF6}" destId="{9A2EA092-8646-44F4-91F9-7BDE9C3D6C43}" srcOrd="0" destOrd="0" presId="urn:microsoft.com/office/officeart/2005/8/layout/hProcess9"/>
    <dgm:cxn modelId="{F5F7F2CD-5A3C-47C2-A782-E089E6E0CC68}" type="presParOf" srcId="{C45DDDB1-1C92-4820-A846-40C03CC036CE}" destId="{63E852C2-FFD6-431E-ACA3-90E72148C009}" srcOrd="0" destOrd="0" presId="urn:microsoft.com/office/officeart/2005/8/layout/hProcess9"/>
    <dgm:cxn modelId="{D5473B0D-152F-46F5-9460-0682C79AC900}" type="presParOf" srcId="{C45DDDB1-1C92-4820-A846-40C03CC036CE}" destId="{6C5425F9-BED3-429E-AD47-C8F539A311DC}" srcOrd="1" destOrd="0" presId="urn:microsoft.com/office/officeart/2005/8/layout/hProcess9"/>
    <dgm:cxn modelId="{4E6B18EB-9203-4083-A95D-DD3C9C624F5E}" type="presParOf" srcId="{6C5425F9-BED3-429E-AD47-C8F539A311DC}" destId="{03941CB4-C2A6-48EC-83F9-AB531FDBB178}" srcOrd="0" destOrd="0" presId="urn:microsoft.com/office/officeart/2005/8/layout/hProcess9"/>
    <dgm:cxn modelId="{32E039C1-2A21-4B9E-AA1E-11B8BC13529B}" type="presParOf" srcId="{6C5425F9-BED3-429E-AD47-C8F539A311DC}" destId="{2DAD0360-B277-4F9A-8570-BE6B13D4C38E}" srcOrd="1" destOrd="0" presId="urn:microsoft.com/office/officeart/2005/8/layout/hProcess9"/>
    <dgm:cxn modelId="{5CEE27C4-0CCD-490E-A801-A3DDBCF4B012}" type="presParOf" srcId="{6C5425F9-BED3-429E-AD47-C8F539A311DC}" destId="{BE146704-4844-4B73-9793-CE756F4786DA}" srcOrd="2" destOrd="0" presId="urn:microsoft.com/office/officeart/2005/8/layout/hProcess9"/>
    <dgm:cxn modelId="{DEBE22DF-3F97-4A38-9390-5525DD39586B}" type="presParOf" srcId="{6C5425F9-BED3-429E-AD47-C8F539A311DC}" destId="{A283E74D-7C70-4001-B8D2-66A20C783142}" srcOrd="3" destOrd="0" presId="urn:microsoft.com/office/officeart/2005/8/layout/hProcess9"/>
    <dgm:cxn modelId="{5DE6A816-66EE-4DC0-A625-C377250C1342}" type="presParOf" srcId="{6C5425F9-BED3-429E-AD47-C8F539A311DC}" destId="{F645B734-B6C2-419C-9108-F55D058D335F}" srcOrd="4" destOrd="0" presId="urn:microsoft.com/office/officeart/2005/8/layout/hProcess9"/>
    <dgm:cxn modelId="{1C129D88-ADD2-4F17-A526-A1929C9641EB}" type="presParOf" srcId="{6C5425F9-BED3-429E-AD47-C8F539A311DC}" destId="{CE1303EB-6E8D-4F24-80D7-DC4A3F3E5DF6}" srcOrd="5" destOrd="0" presId="urn:microsoft.com/office/officeart/2005/8/layout/hProcess9"/>
    <dgm:cxn modelId="{040CE9F6-52D2-46E7-9B68-EF3883E7942F}" type="presParOf" srcId="{6C5425F9-BED3-429E-AD47-C8F539A311DC}" destId="{9A2EA092-8646-44F4-91F9-7BDE9C3D6C43}" srcOrd="6" destOrd="0" presId="urn:microsoft.com/office/officeart/2005/8/layout/hProcess9"/>
    <dgm:cxn modelId="{2E923F5D-884B-4B53-BB39-504243B9CA92}" type="presParOf" srcId="{6C5425F9-BED3-429E-AD47-C8F539A311DC}" destId="{95B2C484-44D6-4DD7-B27A-264DF667341F}" srcOrd="7" destOrd="0" presId="urn:microsoft.com/office/officeart/2005/8/layout/hProcess9"/>
    <dgm:cxn modelId="{5E308E45-686E-45A1-AB94-AA48CEDD5CAD}" type="presParOf" srcId="{6C5425F9-BED3-429E-AD47-C8F539A311DC}" destId="{B56A0DE8-ED83-49EC-BD31-03784AB882C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852C2-FFD6-431E-ACA3-90E72148C009}">
      <dsp:nvSpPr>
        <dsp:cNvPr id="0" name=""/>
        <dsp:cNvSpPr/>
      </dsp:nvSpPr>
      <dsp:spPr>
        <a:xfrm>
          <a:off x="651509" y="0"/>
          <a:ext cx="7383780" cy="4495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941CB4-C2A6-48EC-83F9-AB531FDBB178}">
      <dsp:nvSpPr>
        <dsp:cNvPr id="0" name=""/>
        <dsp:cNvSpPr/>
      </dsp:nvSpPr>
      <dsp:spPr>
        <a:xfrm>
          <a:off x="3817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Program with specifications (assertions)</a:t>
          </a:r>
          <a:endParaRPr lang="en-CA" sz="1800" kern="1200" dirty="0"/>
        </a:p>
      </dsp:txBody>
      <dsp:txXfrm>
        <a:off x="3817" y="1752597"/>
        <a:ext cx="1669070" cy="990604"/>
      </dsp:txXfrm>
    </dsp:sp>
    <dsp:sp modelId="{BE146704-4844-4B73-9793-CE756F4786DA}">
      <dsp:nvSpPr>
        <dsp:cNvPr id="0" name=""/>
        <dsp:cNvSpPr/>
      </dsp:nvSpPr>
      <dsp:spPr>
        <a:xfrm>
          <a:off x="1756341" y="1348740"/>
          <a:ext cx="1669070" cy="17983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Verification condition generator</a:t>
          </a:r>
          <a:endParaRPr lang="en-CA" sz="2000" kern="1200" dirty="0"/>
        </a:p>
      </dsp:txBody>
      <dsp:txXfrm>
        <a:off x="1756341" y="1348740"/>
        <a:ext cx="1669070" cy="1798320"/>
      </dsp:txXfrm>
    </dsp:sp>
    <dsp:sp modelId="{F645B734-B6C2-419C-9108-F55D058D335F}">
      <dsp:nvSpPr>
        <dsp:cNvPr id="0" name=""/>
        <dsp:cNvSpPr/>
      </dsp:nvSpPr>
      <dsp:spPr>
        <a:xfrm>
          <a:off x="3508864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Verification condition (formula)</a:t>
          </a:r>
          <a:endParaRPr lang="en-CA" sz="1800" kern="1200" dirty="0"/>
        </a:p>
      </dsp:txBody>
      <dsp:txXfrm>
        <a:off x="3508864" y="1752597"/>
        <a:ext cx="1669070" cy="990604"/>
      </dsp:txXfrm>
    </dsp:sp>
    <dsp:sp modelId="{9A2EA092-8646-44F4-91F9-7BDE9C3D6C43}">
      <dsp:nvSpPr>
        <dsp:cNvPr id="0" name=""/>
        <dsp:cNvSpPr/>
      </dsp:nvSpPr>
      <dsp:spPr>
        <a:xfrm>
          <a:off x="5261388" y="1348740"/>
          <a:ext cx="1669070" cy="17983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Theorem </a:t>
          </a:r>
          <a:r>
            <a:rPr lang="en-CA" sz="2000" kern="1200" dirty="0" err="1" smtClean="0"/>
            <a:t>prover</a:t>
          </a:r>
          <a:endParaRPr lang="en-CA" sz="2000" kern="1200" dirty="0"/>
        </a:p>
      </dsp:txBody>
      <dsp:txXfrm>
        <a:off x="5261388" y="1348740"/>
        <a:ext cx="1669070" cy="1798320"/>
      </dsp:txXfrm>
    </dsp:sp>
    <dsp:sp modelId="{B56A0DE8-ED83-49EC-BD31-03784AB882C8}">
      <dsp:nvSpPr>
        <dsp:cNvPr id="0" name=""/>
        <dsp:cNvSpPr/>
      </dsp:nvSpPr>
      <dsp:spPr>
        <a:xfrm>
          <a:off x="7013912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Program correct or list of errors</a:t>
          </a:r>
          <a:endParaRPr lang="en-CA" sz="1800" kern="1200" dirty="0"/>
        </a:p>
      </dsp:txBody>
      <dsp:txXfrm>
        <a:off x="7013912" y="1752597"/>
        <a:ext cx="1669070" cy="9906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852C2-FFD6-431E-ACA3-90E72148C009}">
      <dsp:nvSpPr>
        <dsp:cNvPr id="0" name=""/>
        <dsp:cNvSpPr/>
      </dsp:nvSpPr>
      <dsp:spPr>
        <a:xfrm>
          <a:off x="651509" y="0"/>
          <a:ext cx="7383780" cy="4495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941CB4-C2A6-48EC-83F9-AB531FDBB178}">
      <dsp:nvSpPr>
        <dsp:cNvPr id="0" name=""/>
        <dsp:cNvSpPr/>
      </dsp:nvSpPr>
      <dsp:spPr>
        <a:xfrm>
          <a:off x="3817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Program with specifications</a:t>
          </a:r>
          <a:endParaRPr lang="en-CA" sz="1800" kern="1200" dirty="0"/>
        </a:p>
      </dsp:txBody>
      <dsp:txXfrm>
        <a:off x="3817" y="1752597"/>
        <a:ext cx="1669070" cy="990604"/>
      </dsp:txXfrm>
    </dsp:sp>
    <dsp:sp modelId="{BE146704-4844-4B73-9793-CE756F4786DA}">
      <dsp:nvSpPr>
        <dsp:cNvPr id="0" name=""/>
        <dsp:cNvSpPr/>
      </dsp:nvSpPr>
      <dsp:spPr>
        <a:xfrm>
          <a:off x="1756341" y="1348740"/>
          <a:ext cx="1669070" cy="17983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Verification condition generator</a:t>
          </a:r>
          <a:endParaRPr lang="en-CA" sz="2000" kern="1200" dirty="0"/>
        </a:p>
      </dsp:txBody>
      <dsp:txXfrm>
        <a:off x="1756341" y="1348740"/>
        <a:ext cx="1669070" cy="1798320"/>
      </dsp:txXfrm>
    </dsp:sp>
    <dsp:sp modelId="{F645B734-B6C2-419C-9108-F55D058D335F}">
      <dsp:nvSpPr>
        <dsp:cNvPr id="0" name=""/>
        <dsp:cNvSpPr/>
      </dsp:nvSpPr>
      <dsp:spPr>
        <a:xfrm>
          <a:off x="3508864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Verification conditions</a:t>
          </a:r>
          <a:endParaRPr lang="en-CA" sz="1800" kern="1200" dirty="0"/>
        </a:p>
      </dsp:txBody>
      <dsp:txXfrm>
        <a:off x="3508864" y="1752597"/>
        <a:ext cx="1669070" cy="990604"/>
      </dsp:txXfrm>
    </dsp:sp>
    <dsp:sp modelId="{9A2EA092-8646-44F4-91F9-7BDE9C3D6C43}">
      <dsp:nvSpPr>
        <dsp:cNvPr id="0" name=""/>
        <dsp:cNvSpPr/>
      </dsp:nvSpPr>
      <dsp:spPr>
        <a:xfrm>
          <a:off x="5261388" y="1348740"/>
          <a:ext cx="1669070" cy="17983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Theorem </a:t>
          </a:r>
          <a:r>
            <a:rPr lang="en-CA" sz="2000" kern="1200" dirty="0" err="1" smtClean="0"/>
            <a:t>prover</a:t>
          </a:r>
          <a:endParaRPr lang="en-CA" sz="2000" kern="1200" dirty="0"/>
        </a:p>
      </dsp:txBody>
      <dsp:txXfrm>
        <a:off x="5261388" y="1348740"/>
        <a:ext cx="1669070" cy="1798320"/>
      </dsp:txXfrm>
    </dsp:sp>
    <dsp:sp modelId="{B56A0DE8-ED83-49EC-BD31-03784AB882C8}">
      <dsp:nvSpPr>
        <dsp:cNvPr id="0" name=""/>
        <dsp:cNvSpPr/>
      </dsp:nvSpPr>
      <dsp:spPr>
        <a:xfrm>
          <a:off x="7013912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Program correct or list of errors</a:t>
          </a:r>
          <a:endParaRPr lang="en-CA" sz="1800" kern="1200" dirty="0"/>
        </a:p>
      </dsp:txBody>
      <dsp:txXfrm>
        <a:off x="7013912" y="1752597"/>
        <a:ext cx="1669070" cy="990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4F4D1-B117-40DE-AB50-B212DA4587D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D696-D2AD-47DB-9156-F5D2239C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B3EB-359C-4248-BB4F-7E608EB7DA7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116E-504D-443C-B3BA-50EFB67B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Deductive Verification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867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Slides from </a:t>
            </a:r>
            <a:r>
              <a:rPr lang="en-US" dirty="0" err="1" smtClean="0"/>
              <a:t>Zvonimir</a:t>
            </a:r>
            <a:r>
              <a:rPr lang="en-US" dirty="0" smtClean="0"/>
              <a:t> </a:t>
            </a:r>
            <a:r>
              <a:rPr lang="en-US" dirty="0" err="1" smtClean="0"/>
              <a:t>Rakamaric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Interpretation </a:t>
            </a:r>
            <a:r>
              <a:rPr lang="en-US" dirty="0" smtClean="0">
                <a:sym typeface="Symbol"/>
              </a:rPr>
              <a:t>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domain</a:t>
            </a:r>
            <a:r>
              <a:rPr lang="en-US" dirty="0" smtClean="0"/>
              <a:t> D</a:t>
            </a:r>
            <a:r>
              <a:rPr lang="en-US" baseline="-25000" dirty="0" smtClean="0"/>
              <a:t>s </a:t>
            </a:r>
            <a:r>
              <a:rPr lang="en-US" dirty="0" smtClean="0"/>
              <a:t>for every s </a:t>
            </a:r>
            <a:r>
              <a:rPr lang="en-US" dirty="0" smtClean="0">
                <a:sym typeface="Symbol"/>
              </a:rPr>
              <a:t> S</a:t>
            </a:r>
          </a:p>
          <a:p>
            <a:pPr lvl="1"/>
            <a:r>
              <a:rPr lang="en-US" dirty="0" smtClean="0">
                <a:sym typeface="Symbol"/>
              </a:rPr>
              <a:t>D = </a:t>
            </a:r>
            <a:r>
              <a:rPr lang="en-US" baseline="-25000" dirty="0" err="1" smtClean="0">
                <a:sym typeface="Symbol"/>
              </a:rPr>
              <a:t>sS</a:t>
            </a:r>
            <a:r>
              <a:rPr lang="en-US" baseline="-25000" dirty="0" smtClean="0">
                <a:sym typeface="Symbol"/>
              </a:rPr>
              <a:t>:</a:t>
            </a:r>
            <a:r>
              <a:rPr lang="en-US" dirty="0" smtClean="0">
                <a:sym typeface="Symbol"/>
              </a:rPr>
              <a:t> Ds</a:t>
            </a:r>
          </a:p>
          <a:p>
            <a:r>
              <a:rPr lang="en-US" dirty="0" smtClean="0">
                <a:sym typeface="Symbol"/>
              </a:rPr>
              <a:t>For every function symbol f F, 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interpretation </a:t>
            </a:r>
            <a:r>
              <a:rPr lang="en-US" dirty="0" smtClean="0">
                <a:sym typeface="Symbol"/>
              </a:rPr>
              <a:t>[f]</a:t>
            </a:r>
            <a:r>
              <a:rPr lang="en-US" dirty="0" smtClean="0">
                <a:sym typeface="Math B"/>
              </a:rPr>
              <a:t>: D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Symbol"/>
              </a:rPr>
              <a:t>  …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D</a:t>
            </a:r>
            <a:r>
              <a:rPr lang="en-US" baseline="-25000" dirty="0" err="1" smtClean="0">
                <a:sym typeface="Math B"/>
              </a:rPr>
              <a:t>sn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Wingdings" pitchFamily="2" charset="2"/>
              </a:rPr>
              <a:t> Ds</a:t>
            </a:r>
          </a:p>
          <a:p>
            <a:r>
              <a:rPr lang="en-US" dirty="0" smtClean="0">
                <a:sym typeface="Symbol"/>
              </a:rPr>
              <a:t>For every relation symbol r R, 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interpretation </a:t>
            </a:r>
            <a:br>
              <a:rPr lang="en-US" dirty="0" smtClean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 [r]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Symbol"/>
              </a:rPr>
              <a:t>  …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D</a:t>
            </a:r>
            <a:r>
              <a:rPr lang="en-US" baseline="-25000" dirty="0" err="1" smtClean="0">
                <a:sym typeface="Math B"/>
              </a:rPr>
              <a:t>sm</a:t>
            </a:r>
            <a:r>
              <a:rPr lang="en-US" dirty="0" smtClean="0">
                <a:sym typeface="Math B"/>
              </a:rPr>
              <a:t> </a:t>
            </a:r>
          </a:p>
          <a:p>
            <a:pPr lvl="1">
              <a:buNone/>
            </a:pPr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Many-Sorted First Oder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Variables</a:t>
            </a:r>
          </a:p>
          <a:p>
            <a:pPr lvl="1"/>
            <a:r>
              <a:rPr lang="en-US" dirty="0" smtClean="0"/>
              <a:t>Begin with Capital variables</a:t>
            </a:r>
          </a:p>
          <a:p>
            <a:r>
              <a:rPr lang="en-US" dirty="0" smtClean="0"/>
              <a:t>Typed Terms</a:t>
            </a:r>
            <a:br>
              <a:rPr lang="en-US" dirty="0" smtClean="0"/>
            </a:br>
            <a:r>
              <a:rPr lang="en-US" dirty="0" smtClean="0"/>
              <a:t>&lt;term&gt; ::= &lt;variable&gt; | f [(&lt;term&gt;, … &lt;term&gt;)]</a:t>
            </a:r>
          </a:p>
          <a:p>
            <a:r>
              <a:rPr lang="en-US" dirty="0" smtClean="0"/>
              <a:t>Formulas</a:t>
            </a:r>
            <a:br>
              <a:rPr lang="en-US" dirty="0" smtClean="0"/>
            </a:br>
            <a:r>
              <a:rPr lang="en-US" sz="2000" dirty="0" smtClean="0"/>
              <a:t>&lt;form&gt; ::= &lt;term&gt; = &lt;term&gt; | r(&lt;term&gt;, … &lt;term&gt;) // atomic</a:t>
            </a:r>
            <a:br>
              <a:rPr lang="en-US" sz="2000" dirty="0" smtClean="0"/>
            </a:br>
            <a:r>
              <a:rPr lang="en-US" sz="2000" dirty="0" smtClean="0"/>
              <a:t>       &lt;form&gt; </a:t>
            </a:r>
            <a:r>
              <a:rPr lang="en-US" sz="2000" dirty="0" smtClean="0">
                <a:sym typeface="Symbol"/>
              </a:rPr>
              <a:t> &lt;form&gt; | &lt;form&gt; &lt;form&gt; | </a:t>
            </a:r>
            <a:r>
              <a:rPr lang="en-US" sz="2000" dirty="0" smtClean="0">
                <a:sym typeface="Math C"/>
              </a:rPr>
              <a:t> &lt;form&gt; // Boolean</a:t>
            </a:r>
            <a:br>
              <a:rPr lang="en-US" sz="2000" dirty="0" smtClean="0">
                <a:sym typeface="Math C"/>
              </a:rPr>
            </a:br>
            <a:r>
              <a:rPr lang="en-US" sz="2000" dirty="0" smtClean="0">
                <a:sym typeface="Math C"/>
              </a:rPr>
              <a:t>         </a:t>
            </a:r>
            <a:r>
              <a:rPr lang="en-US" sz="2000" dirty="0" smtClean="0">
                <a:sym typeface="Symbol"/>
              </a:rPr>
              <a:t>X: s &lt;form&gt; |  X : s. &lt;form&gt; // Quantifications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FV: &lt;term&gt;, &lt;formula&gt; </a:t>
            </a:r>
            <a:r>
              <a:rPr lang="en-US" dirty="0" smtClean="0">
                <a:sym typeface="Wingdings" pitchFamily="2" charset="2"/>
              </a:rPr>
              <a:t> 2</a:t>
            </a:r>
            <a:r>
              <a:rPr lang="en-US" baseline="30000" dirty="0" smtClean="0">
                <a:sym typeface="Wingdings" pitchFamily="2" charset="2"/>
              </a:rPr>
              <a:t>Var</a:t>
            </a:r>
          </a:p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FV(X) = {X}</a:t>
            </a:r>
          </a:p>
          <a:p>
            <a:pPr lvl="1"/>
            <a:r>
              <a:rPr lang="en-US" dirty="0" smtClean="0"/>
              <a:t>FV(f(&lt;t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…, t</a:t>
            </a:r>
            <a:r>
              <a:rPr lang="en-US" baseline="-25000" dirty="0" smtClean="0"/>
              <a:t>n</a:t>
            </a:r>
            <a:r>
              <a:rPr lang="en-US" dirty="0" smtClean="0"/>
              <a:t>)) = </a:t>
            </a:r>
            <a:r>
              <a:rPr lang="en-US" dirty="0" smtClean="0">
                <a:sym typeface="Symbol"/>
              </a:rPr>
              <a:t></a:t>
            </a:r>
            <a:r>
              <a:rPr lang="en-US" baseline="-25000" dirty="0" smtClean="0">
                <a:sym typeface="Symbol"/>
              </a:rPr>
              <a:t>i=1..n: </a:t>
            </a:r>
            <a:r>
              <a:rPr lang="en-US" dirty="0" smtClean="0">
                <a:sym typeface="Symbol"/>
              </a:rPr>
              <a:t>FV(t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Formulas</a:t>
            </a:r>
          </a:p>
          <a:p>
            <a:pPr lvl="1"/>
            <a:r>
              <a:rPr lang="en-US" dirty="0" smtClean="0">
                <a:sym typeface="Symbol"/>
              </a:rPr>
              <a:t>FV(t1 = t2)= FV(t1)  FV(t2)</a:t>
            </a:r>
          </a:p>
          <a:p>
            <a:pPr lvl="1"/>
            <a:r>
              <a:rPr lang="en-US" dirty="0" smtClean="0"/>
              <a:t>FV(r(&lt;t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…, t</a:t>
            </a:r>
            <a:r>
              <a:rPr lang="en-US" baseline="-25000" dirty="0" smtClean="0"/>
              <a:t>n</a:t>
            </a:r>
            <a:r>
              <a:rPr lang="en-US" dirty="0" smtClean="0"/>
              <a:t>))  = </a:t>
            </a:r>
            <a:r>
              <a:rPr lang="en-US" dirty="0" smtClean="0">
                <a:sym typeface="Symbol"/>
              </a:rPr>
              <a:t></a:t>
            </a:r>
            <a:r>
              <a:rPr lang="en-US" baseline="-25000" dirty="0" smtClean="0">
                <a:sym typeface="Symbol"/>
              </a:rPr>
              <a:t>i 1..n </a:t>
            </a:r>
            <a:r>
              <a:rPr lang="en-US" dirty="0" smtClean="0">
                <a:sym typeface="Symbol"/>
              </a:rPr>
              <a:t>FV(t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FV(f1 </a:t>
            </a:r>
            <a:r>
              <a:rPr lang="en-US" dirty="0" smtClean="0">
                <a:sym typeface="Symbol"/>
              </a:rPr>
              <a:t>,  f2) = FV(f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FV(f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/>
              <a:t>FV(</a:t>
            </a:r>
            <a:r>
              <a:rPr lang="en-US" dirty="0" smtClean="0">
                <a:sym typeface="Math C"/>
              </a:rPr>
              <a:t></a:t>
            </a:r>
            <a:r>
              <a:rPr lang="en-US" dirty="0" smtClean="0"/>
              <a:t>f</a:t>
            </a:r>
            <a:r>
              <a:rPr lang="en-US" dirty="0" smtClean="0">
                <a:sym typeface="Symbol"/>
              </a:rPr>
              <a:t>2) = FV(f)</a:t>
            </a:r>
          </a:p>
          <a:p>
            <a:pPr lvl="1"/>
            <a:r>
              <a:rPr lang="en-US" dirty="0" smtClean="0">
                <a:sym typeface="Symbol"/>
              </a:rPr>
              <a:t>FV(X:s.f) = FV(f) – {X}</a:t>
            </a:r>
          </a:p>
          <a:p>
            <a:pPr lvl="1"/>
            <a:r>
              <a:rPr lang="en-US" dirty="0" smtClean="0">
                <a:sym typeface="Symbol"/>
              </a:rPr>
              <a:t>FV(X:s. f) = FV(f) – {X}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and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Assignment</a:t>
            </a:r>
            <a:r>
              <a:rPr lang="en-US" sz="2000" dirty="0" smtClean="0"/>
              <a:t> A: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D</a:t>
            </a:r>
          </a:p>
          <a:p>
            <a:r>
              <a:rPr lang="en-US" sz="2000" dirty="0" smtClean="0">
                <a:sym typeface="Wingdings" pitchFamily="2" charset="2"/>
              </a:rPr>
              <a:t>Extended to terms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A(f(t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, t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, …, t</a:t>
            </a:r>
            <a:r>
              <a:rPr lang="en-US" sz="2000" baseline="-25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 = </a:t>
            </a:r>
            <a:r>
              <a:rPr lang="en-US" sz="2000" dirty="0" smtClean="0">
                <a:sym typeface="Symbol"/>
              </a:rPr>
              <a:t>[</a:t>
            </a:r>
            <a:r>
              <a:rPr lang="en-US" sz="2000" dirty="0" smtClean="0">
                <a:sym typeface="Math B"/>
              </a:rPr>
              <a:t>f](A(t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),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), …, A(t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An assignment A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models </a:t>
            </a:r>
            <a:r>
              <a:rPr lang="en-US" sz="2000" dirty="0" smtClean="0">
                <a:sym typeface="Wingdings" pitchFamily="2" charset="2"/>
              </a:rPr>
              <a:t>a formula f under interpretation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(denoted by 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 f) if f is true in A (</a:t>
            </a:r>
            <a:r>
              <a:rPr lang="en-US" sz="2000" dirty="0" err="1" smtClean="0">
                <a:sym typeface="Math B"/>
              </a:rPr>
              <a:t>Tarsky’s</a:t>
            </a:r>
            <a:r>
              <a:rPr lang="en-US" sz="2000" dirty="0" smtClean="0">
                <a:sym typeface="Math B"/>
              </a:rPr>
              <a:t> semantics)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r>
              <a:rPr lang="en-US" sz="2000" dirty="0" smtClean="0">
                <a:sym typeface="Wingdings" pitchFamily="2" charset="2"/>
              </a:rPr>
              <a:t>A,</a:t>
            </a:r>
            <a:r>
              <a:rPr lang="en-US" sz="2000" dirty="0" smtClean="0">
                <a:sym typeface="Symbol"/>
              </a:rPr>
              <a:t>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= 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 if 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 =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A</a:t>
            </a:r>
            <a:r>
              <a:rPr lang="en-US" sz="2000" dirty="0" smtClean="0">
                <a:sym typeface="Symbol"/>
              </a:rPr>
              <a:t> ,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r(t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,t</a:t>
            </a:r>
            <a:r>
              <a:rPr lang="en-US" sz="2000" baseline="-25000" dirty="0" smtClean="0">
                <a:sym typeface="Math B"/>
              </a:rPr>
              <a:t>2 </a:t>
            </a:r>
            <a:r>
              <a:rPr lang="en-US" sz="2000" dirty="0" smtClean="0">
                <a:sym typeface="Math B"/>
              </a:rPr>
              <a:t>, …, 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 if &lt;A(t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),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), …, A(t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)&gt; </a:t>
            </a:r>
            <a:r>
              <a:rPr lang="en-US" sz="2000" dirty="0" smtClean="0">
                <a:sym typeface="Symbol"/>
              </a:rPr>
              <a:t>  [r]</a:t>
            </a:r>
          </a:p>
          <a:p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</a:t>
            </a:r>
            <a:r>
              <a:rPr lang="en-US" sz="2000" dirty="0" smtClean="0">
                <a:sym typeface="Symbol"/>
              </a:rPr>
              <a:t> f</a:t>
            </a:r>
            <a:r>
              <a:rPr lang="en-US" sz="2000" baseline="-25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if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 or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2</a:t>
            </a:r>
          </a:p>
          <a:p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dirty="0" smtClean="0">
                <a:sym typeface="Math C"/>
              </a:rPr>
              <a:t>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if not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 </a:t>
            </a:r>
          </a:p>
          <a:p>
            <a:r>
              <a:rPr lang="en-US" sz="2000" dirty="0" smtClean="0">
                <a:sym typeface="Wingdings" pitchFamily="2" charset="2"/>
              </a:rPr>
              <a:t>A,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Symbol"/>
              </a:rPr>
              <a:t>X: t. f if there exists d  D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 such that A[X </a:t>
            </a:r>
            <a:r>
              <a:rPr lang="en-US" sz="2000" dirty="0" smtClean="0">
                <a:sym typeface="Math C"/>
              </a:rPr>
              <a:t>d] if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 </a:t>
            </a:r>
            <a:endParaRPr lang="en-US" sz="2000" dirty="0" smtClean="0">
              <a:sym typeface="Wingdings" pitchFamily="2" charset="2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T-Interpretation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domain</a:t>
            </a:r>
            <a:r>
              <a:rPr lang="en-US" dirty="0" smtClean="0"/>
              <a:t> D</a:t>
            </a:r>
            <a:r>
              <a:rPr lang="en-US" baseline="-25000" dirty="0" smtClean="0"/>
              <a:t>s </a:t>
            </a:r>
            <a:r>
              <a:rPr lang="en-US" dirty="0" smtClean="0"/>
              <a:t>for every s </a:t>
            </a:r>
            <a:r>
              <a:rPr lang="en-US" dirty="0" smtClean="0">
                <a:sym typeface="Symbol"/>
              </a:rPr>
              <a:t> S</a:t>
            </a:r>
          </a:p>
          <a:p>
            <a:pPr lvl="1"/>
            <a:r>
              <a:rPr lang="en-US" dirty="0" smtClean="0">
                <a:sym typeface="Symbol"/>
              </a:rPr>
              <a:t>D = </a:t>
            </a:r>
            <a:r>
              <a:rPr lang="en-US" baseline="-25000" dirty="0" err="1" smtClean="0">
                <a:sym typeface="Symbol"/>
              </a:rPr>
              <a:t>sS</a:t>
            </a:r>
            <a:r>
              <a:rPr lang="en-US" baseline="-25000" dirty="0" smtClean="0">
                <a:sym typeface="Symbol"/>
              </a:rPr>
              <a:t>:</a:t>
            </a:r>
            <a:r>
              <a:rPr lang="en-US" dirty="0" smtClean="0">
                <a:sym typeface="Symbol"/>
              </a:rPr>
              <a:t> Ds</a:t>
            </a:r>
          </a:p>
          <a:p>
            <a:r>
              <a:rPr lang="en-US" dirty="0" smtClean="0">
                <a:sym typeface="Symbol"/>
              </a:rPr>
              <a:t>For every function symbol f F, 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interpretation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 [f]</a:t>
            </a:r>
            <a:r>
              <a:rPr lang="en-US" dirty="0" smtClean="0">
                <a:sym typeface="Math B"/>
              </a:rPr>
              <a:t>: D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Symbol"/>
              </a:rPr>
              <a:t>  …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D</a:t>
            </a:r>
            <a:r>
              <a:rPr lang="en-US" baseline="-25000" dirty="0" err="1" smtClean="0">
                <a:sym typeface="Math B"/>
              </a:rPr>
              <a:t>sn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Wingdings" pitchFamily="2" charset="2"/>
              </a:rPr>
              <a:t> Ds</a:t>
            </a:r>
          </a:p>
          <a:p>
            <a:r>
              <a:rPr lang="en-US" dirty="0" smtClean="0">
                <a:sym typeface="Symbol"/>
              </a:rPr>
              <a:t>For every relation symbol r R, 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interpretation </a:t>
            </a:r>
            <a:br>
              <a:rPr lang="en-US" dirty="0" smtClean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  [r]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Symbol"/>
              </a:rPr>
              <a:t>  …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D</a:t>
            </a:r>
            <a:r>
              <a:rPr lang="en-US" baseline="-25000" dirty="0" err="1" smtClean="0">
                <a:sym typeface="Math B"/>
              </a:rPr>
              <a:t>sm</a:t>
            </a:r>
            <a:r>
              <a:rPr lang="en-US" dirty="0" smtClean="0">
                <a:sym typeface="Math B"/>
              </a:rPr>
              <a:t> </a:t>
            </a:r>
          </a:p>
          <a:p>
            <a:r>
              <a:rPr lang="en-US" dirty="0" smtClean="0">
                <a:sym typeface="Math B"/>
              </a:rPr>
              <a:t>The domain and the interpretations satisfy the theory requirements(axioms)</a:t>
            </a:r>
          </a:p>
          <a:p>
            <a:pPr lvl="1">
              <a:buNone/>
            </a:pPr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Linear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Math B"/>
              </a:rPr>
              <a:t>S ={</a:t>
            </a:r>
            <a:r>
              <a:rPr lang="en-US" dirty="0" err="1" smtClean="0">
                <a:sym typeface="Math B"/>
              </a:rPr>
              <a:t>int</a:t>
            </a:r>
            <a:r>
              <a:rPr lang="en-US" dirty="0" smtClean="0">
                <a:sym typeface="Math B"/>
              </a:rPr>
              <a:t>}, F ={</a:t>
            </a:r>
            <a:r>
              <a:rPr lang="en-US" b="1" dirty="0" smtClean="0">
                <a:sym typeface="Math B"/>
              </a:rPr>
              <a:t>0</a:t>
            </a:r>
            <a:r>
              <a:rPr lang="en-US" baseline="30000" dirty="0" smtClean="0">
                <a:sym typeface="Math B"/>
              </a:rPr>
              <a:t>0</a:t>
            </a:r>
            <a:r>
              <a:rPr lang="en-US" dirty="0" smtClean="0">
                <a:sym typeface="Math B"/>
              </a:rPr>
              <a:t>, </a:t>
            </a:r>
            <a:r>
              <a:rPr lang="en-US" b="1" dirty="0" smtClean="0">
                <a:sym typeface="Math B"/>
              </a:rPr>
              <a:t>1</a:t>
            </a:r>
            <a:r>
              <a:rPr lang="en-US" baseline="30000" dirty="0" smtClean="0">
                <a:sym typeface="Math B"/>
              </a:rPr>
              <a:t>1</a:t>
            </a:r>
            <a:r>
              <a:rPr lang="en-US" dirty="0" smtClean="0">
                <a:sym typeface="Math B"/>
              </a:rPr>
              <a:t>, +</a:t>
            </a:r>
            <a:r>
              <a:rPr lang="en-US" baseline="30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}, r = {</a:t>
            </a:r>
            <a:r>
              <a:rPr lang="en-US" dirty="0" smtClean="0">
                <a:sym typeface="Symbol"/>
              </a:rPr>
              <a:t></a:t>
            </a:r>
            <a:r>
              <a:rPr lang="en-US" baseline="30000" dirty="0" smtClean="0">
                <a:sym typeface="Math B"/>
              </a:rPr>
              <a:t> 2</a:t>
            </a:r>
            <a:r>
              <a:rPr lang="en-US" dirty="0" smtClean="0">
                <a:sym typeface="Symbol"/>
              </a:rPr>
              <a:t>}</a:t>
            </a:r>
            <a:endParaRPr lang="en-US" dirty="0" smtClean="0">
              <a:sym typeface="Math B"/>
            </a:endParaRPr>
          </a:p>
          <a:p>
            <a:r>
              <a:rPr lang="en-US" dirty="0" smtClean="0">
                <a:sym typeface="Math B"/>
              </a:rPr>
              <a:t>Domain</a:t>
            </a:r>
          </a:p>
          <a:p>
            <a:pPr lvl="1"/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int </a:t>
            </a:r>
            <a:r>
              <a:rPr lang="en-US" dirty="0" smtClean="0">
                <a:sym typeface="Math B"/>
              </a:rPr>
              <a:t>= Z</a:t>
            </a:r>
          </a:p>
          <a:p>
            <a:r>
              <a:rPr lang="en-US" dirty="0" smtClean="0">
                <a:sym typeface="Math B"/>
              </a:rPr>
              <a:t>Functions</a:t>
            </a:r>
          </a:p>
          <a:p>
            <a:pPr lvl="1"/>
            <a:r>
              <a:rPr lang="en-US" dirty="0" smtClean="0">
                <a:sym typeface="Math B"/>
              </a:rPr>
              <a:t></a:t>
            </a:r>
            <a:r>
              <a:rPr lang="en-US" b="1" dirty="0" smtClean="0">
                <a:sym typeface="Math B"/>
              </a:rPr>
              <a:t>0</a:t>
            </a:r>
            <a:r>
              <a:rPr lang="en-US" dirty="0" smtClean="0">
                <a:sym typeface="Math B"/>
              </a:rPr>
              <a:t> = 0</a:t>
            </a:r>
          </a:p>
          <a:p>
            <a:pPr lvl="1"/>
            <a:r>
              <a:rPr lang="en-US" dirty="0" smtClean="0">
                <a:sym typeface="Math B"/>
              </a:rPr>
              <a:t></a:t>
            </a:r>
            <a:r>
              <a:rPr lang="en-US" b="1" dirty="0" smtClean="0">
                <a:sym typeface="Math B"/>
              </a:rPr>
              <a:t>1</a:t>
            </a:r>
            <a:r>
              <a:rPr lang="en-US" dirty="0" smtClean="0">
                <a:sym typeface="Math B"/>
              </a:rPr>
              <a:t> = 1</a:t>
            </a:r>
          </a:p>
          <a:p>
            <a:pPr lvl="1"/>
            <a:r>
              <a:rPr lang="en-US" dirty="0" smtClean="0">
                <a:sym typeface="Math B"/>
              </a:rPr>
              <a:t>+ = </a:t>
            </a:r>
            <a:r>
              <a:rPr lang="en-US" dirty="0" smtClean="0">
                <a:sym typeface="Symbol"/>
              </a:rPr>
              <a:t>x, y: int. x + y</a:t>
            </a:r>
          </a:p>
          <a:p>
            <a:r>
              <a:rPr lang="en-US" dirty="0" smtClean="0">
                <a:sym typeface="Symbol"/>
              </a:rPr>
              <a:t>Relations</a:t>
            </a:r>
          </a:p>
          <a:p>
            <a:pPr lvl="1"/>
            <a:r>
              <a:rPr lang="en-US" dirty="0" smtClean="0">
                <a:sym typeface="Math B"/>
              </a:rPr>
              <a:t>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>
                <a:sym typeface="Math B"/>
              </a:rPr>
              <a:t> </a:t>
            </a:r>
            <a:r>
              <a:rPr lang="en-US" dirty="0" smtClean="0">
                <a:sym typeface="Symbol"/>
              </a:rPr>
              <a:t> = x, y: int. x  y</a:t>
            </a:r>
            <a:endParaRPr lang="en-US" dirty="0" smtClean="0">
              <a:sym typeface="Math B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and T-Models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Assignment</a:t>
            </a:r>
            <a:r>
              <a:rPr lang="en-US" sz="2000" dirty="0" smtClean="0"/>
              <a:t> A: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D</a:t>
            </a:r>
          </a:p>
          <a:p>
            <a:r>
              <a:rPr lang="en-US" sz="2000" dirty="0" smtClean="0">
                <a:sym typeface="Wingdings" pitchFamily="2" charset="2"/>
              </a:rPr>
              <a:t>Extended to terms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A(f(t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, t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, …, t</a:t>
            </a:r>
            <a:r>
              <a:rPr lang="en-US" sz="2000" baseline="-25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 = </a:t>
            </a:r>
            <a:r>
              <a:rPr lang="en-US" sz="2000" dirty="0" smtClean="0">
                <a:sym typeface="Symbol"/>
              </a:rPr>
              <a:t>[f]</a:t>
            </a:r>
            <a:r>
              <a:rPr lang="en-US" sz="2000" dirty="0" smtClean="0">
                <a:sym typeface="Math B"/>
              </a:rPr>
              <a:t>(A(t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),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), …, A(t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An assignment A which models a theory T, T-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models </a:t>
            </a:r>
            <a:r>
              <a:rPr lang="en-US" sz="2000" dirty="0" smtClean="0">
                <a:sym typeface="Wingdings" pitchFamily="2" charset="2"/>
              </a:rPr>
              <a:t>a formula f under interpretation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(denoted by A,</a:t>
            </a:r>
            <a:r>
              <a:rPr lang="en-US" sz="2000" dirty="0" smtClean="0">
                <a:sym typeface="Symbol"/>
              </a:rPr>
              <a:t>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</a:t>
            </a:r>
            <a:r>
              <a:rPr lang="en-US" sz="2000" dirty="0" smtClean="0">
                <a:sym typeface="Math B"/>
              </a:rPr>
              <a:t> f) if f is true in A (</a:t>
            </a:r>
            <a:r>
              <a:rPr lang="en-US" sz="2000" dirty="0" err="1" smtClean="0">
                <a:sym typeface="Math B"/>
              </a:rPr>
              <a:t>Tarsky’s</a:t>
            </a:r>
            <a:r>
              <a:rPr lang="en-US" sz="2000" dirty="0" smtClean="0">
                <a:sym typeface="Math B"/>
              </a:rPr>
              <a:t> semantics)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r>
              <a:rPr lang="en-US" sz="2000" dirty="0" smtClean="0">
                <a:sym typeface="Wingdings" pitchFamily="2" charset="2"/>
              </a:rPr>
              <a:t>A</a:t>
            </a:r>
            <a:r>
              <a:rPr lang="en-US" sz="2000" dirty="0" smtClean="0">
                <a:sym typeface="Symbol"/>
              </a:rPr>
              <a:t>,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= 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 if 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 =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A,</a:t>
            </a:r>
            <a:r>
              <a:rPr lang="en-US" sz="2000" dirty="0" smtClean="0">
                <a:sym typeface="Symbol"/>
              </a:rPr>
              <a:t>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r(t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,t</a:t>
            </a:r>
            <a:r>
              <a:rPr lang="en-US" sz="2000" baseline="-25000" dirty="0" smtClean="0">
                <a:sym typeface="Math B"/>
              </a:rPr>
              <a:t>2 </a:t>
            </a:r>
            <a:r>
              <a:rPr lang="en-US" sz="2000" dirty="0" smtClean="0">
                <a:sym typeface="Math B"/>
              </a:rPr>
              <a:t>, …, 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 if &lt;A(t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),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), …, A(t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)&gt; </a:t>
            </a:r>
            <a:r>
              <a:rPr lang="en-US" sz="2000" dirty="0" smtClean="0">
                <a:sym typeface="Symbol"/>
              </a:rPr>
              <a:t> [</a:t>
            </a:r>
            <a:r>
              <a:rPr lang="en-US" sz="2000" dirty="0" smtClean="0">
                <a:sym typeface="Math B"/>
              </a:rPr>
              <a:t>r]</a:t>
            </a:r>
          </a:p>
          <a:p>
            <a:r>
              <a:rPr lang="en-US" sz="2000" dirty="0" smtClean="0">
                <a:sym typeface="Wingdings" pitchFamily="2" charset="2"/>
              </a:rPr>
              <a:t>A,</a:t>
            </a:r>
            <a:r>
              <a:rPr lang="en-US" sz="2000" dirty="0" smtClean="0">
                <a:sym typeface="Symbol"/>
              </a:rPr>
              <a:t>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</a:t>
            </a:r>
            <a:r>
              <a:rPr lang="en-US" sz="2000" dirty="0" smtClean="0">
                <a:sym typeface="Symbol"/>
              </a:rPr>
              <a:t> f</a:t>
            </a:r>
            <a:r>
              <a:rPr lang="en-US" sz="2000" baseline="-25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if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 or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2</a:t>
            </a:r>
          </a:p>
          <a:p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</a:t>
            </a:r>
            <a:r>
              <a:rPr lang="en-US" sz="2000" dirty="0" smtClean="0">
                <a:sym typeface="Math C"/>
              </a:rPr>
              <a:t>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if not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 </a:t>
            </a:r>
          </a:p>
          <a:p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Symbol"/>
              </a:rPr>
              <a:t>X: t. f if there exists d  D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 such that A[X </a:t>
            </a:r>
            <a:r>
              <a:rPr lang="en-US" sz="2000" dirty="0" smtClean="0">
                <a:sym typeface="Math C"/>
              </a:rPr>
              <a:t>d] if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 </a:t>
            </a:r>
            <a:endParaRPr lang="en-US" sz="2000" dirty="0" smtClean="0">
              <a:sym typeface="Wingdings" pitchFamily="2" charset="2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SMT decision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A quantifier-free formula f over a theory T</a:t>
            </a:r>
          </a:p>
          <a:p>
            <a:r>
              <a:rPr lang="en-US" dirty="0" smtClean="0"/>
              <a:t>Does there exist an T-interpretation </a:t>
            </a:r>
            <a:r>
              <a:rPr lang="en-US" dirty="0" smtClean="0">
                <a:sym typeface="Symbol"/>
              </a:rPr>
              <a:t> </a:t>
            </a:r>
            <a:r>
              <a:rPr lang="en-US" dirty="0" smtClean="0"/>
              <a:t>and an assignment A:FV(f) </a:t>
            </a:r>
            <a:r>
              <a:rPr lang="en-US" dirty="0" smtClean="0">
                <a:sym typeface="Wingdings" pitchFamily="2" charset="2"/>
              </a:rPr>
              <a:t> D such that A </a:t>
            </a:r>
            <a:r>
              <a:rPr lang="en-US" dirty="0" smtClean="0">
                <a:sym typeface="Math B"/>
              </a:rPr>
              <a:t></a:t>
            </a:r>
            <a:r>
              <a:rPr lang="en-US" baseline="-25000" dirty="0" smtClean="0">
                <a:sym typeface="Math B"/>
              </a:rPr>
              <a:t>T </a:t>
            </a:r>
            <a:r>
              <a:rPr lang="en-US" dirty="0" smtClean="0">
                <a:sym typeface="Math B"/>
              </a:rPr>
              <a:t>f</a:t>
            </a:r>
            <a:r>
              <a:rPr lang="en-US" baseline="-25000" dirty="0" smtClean="0">
                <a:sym typeface="Math B"/>
              </a:rPr>
              <a:t> </a:t>
            </a:r>
          </a:p>
          <a:p>
            <a:r>
              <a:rPr lang="en-US" dirty="0" smtClean="0">
                <a:sym typeface="Math B"/>
              </a:rPr>
              <a:t>The complexity depends on the complexity of the theory solvers</a:t>
            </a:r>
          </a:p>
          <a:p>
            <a:pPr lvl="1"/>
            <a:r>
              <a:rPr lang="en-US" dirty="0" smtClean="0">
                <a:sym typeface="Math B"/>
              </a:rPr>
              <a:t>NPC-</a:t>
            </a:r>
            <a:r>
              <a:rPr lang="en-US" dirty="0" err="1" smtClean="0">
                <a:sym typeface="Math B"/>
              </a:rPr>
              <a:t>Undecidable</a:t>
            </a:r>
            <a:endParaRPr lang="en-US" dirty="0" smtClean="0">
              <a:sym typeface="Math 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Decidability Results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62000" y="1447800"/>
          <a:ext cx="7543801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3243262"/>
                <a:gridCol w="1885950"/>
                <a:gridCol w="17287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Theory</a:t>
                      </a:r>
                      <a:endParaRPr lang="en-CA" sz="2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Quantifiers Decidable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QFF Decidable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US" sz="2300" i="1" baseline="-25000" dirty="0" smtClean="0"/>
                        <a:t>E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Equality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T</a:t>
                      </a:r>
                      <a:r>
                        <a:rPr lang="en-US" sz="2400" i="1" baseline="-25000" dirty="0" smtClean="0"/>
                        <a:t>PA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Peano</a:t>
                      </a:r>
                      <a:r>
                        <a:rPr lang="en-US" sz="2300" baseline="0" dirty="0" smtClean="0"/>
                        <a:t>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ℕ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Presburger</a:t>
                      </a:r>
                      <a:r>
                        <a:rPr lang="en-US" sz="2300" dirty="0" smtClean="0"/>
                        <a:t>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T</a:t>
                      </a:r>
                      <a:r>
                        <a:rPr lang="en-CA" sz="2400" baseline="-25000" dirty="0" smtClean="0"/>
                        <a:t>ℤ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Linear Integer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ℝ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Real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ℚ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Linear </a:t>
                      </a:r>
                      <a:r>
                        <a:rPr lang="en-US" sz="2300" dirty="0" err="1" smtClean="0"/>
                        <a:t>Rationals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US" sz="2300" i="1" baseline="-25000" dirty="0" smtClean="0"/>
                        <a:t>A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Arrays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Complexity Results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62000" y="1447800"/>
          <a:ext cx="77724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3"/>
                <a:gridCol w="3179617"/>
                <a:gridCol w="19812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Theory</a:t>
                      </a:r>
                      <a:endParaRPr lang="en-CA" sz="2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Quantifiers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QF</a:t>
                      </a:r>
                    </a:p>
                    <a:p>
                      <a:pPr algn="ctr"/>
                      <a:r>
                        <a:rPr lang="en-US" sz="2300" dirty="0" smtClean="0"/>
                        <a:t>Conjunctive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dirty="0" smtClean="0"/>
                        <a:t>PL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Propositional Logic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NP-complete</a:t>
                      </a:r>
                      <a:endParaRPr lang="en-CA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O(n)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US" sz="2300" i="1" baseline="-25000" dirty="0" smtClean="0"/>
                        <a:t>E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Equality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300" baseline="0" dirty="0" smtClean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O(</a:t>
                      </a:r>
                      <a:r>
                        <a:rPr lang="en-US" sz="2300" i="1" dirty="0" smtClean="0"/>
                        <a:t>n </a:t>
                      </a:r>
                      <a:r>
                        <a:rPr lang="en-US" sz="2300" dirty="0" smtClean="0"/>
                        <a:t>log </a:t>
                      </a:r>
                      <a:r>
                        <a:rPr lang="en-US" sz="2300" i="1" dirty="0" smtClean="0"/>
                        <a:t>n</a:t>
                      </a:r>
                      <a:r>
                        <a:rPr lang="en-US" sz="2300" dirty="0" smtClean="0"/>
                        <a:t>)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ℕ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Presburger</a:t>
                      </a:r>
                      <a:r>
                        <a:rPr lang="en-US" sz="2300" dirty="0" smtClean="0"/>
                        <a:t>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O(2^2^2^(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NP-complete</a:t>
                      </a:r>
                      <a:endParaRPr lang="en-CA" sz="23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T</a:t>
                      </a:r>
                      <a:r>
                        <a:rPr lang="en-CA" sz="2400" baseline="-25000" dirty="0" smtClean="0"/>
                        <a:t>ℤ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Linear Integer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O(2^2^2^(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NP-complete</a:t>
                      </a:r>
                      <a:endParaRPr lang="en-CA" sz="23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ℝ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Real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O(2^2^(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O(2^2^(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ℚ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Linear </a:t>
                      </a:r>
                      <a:r>
                        <a:rPr lang="en-US" sz="2300" dirty="0" err="1" smtClean="0"/>
                        <a:t>Rationals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O(2^2^(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PTIME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US" sz="2300" i="1" baseline="-25000" dirty="0" smtClean="0"/>
                        <a:t>A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Arrays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aseline="0" dirty="0" smtClean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NP-complete</a:t>
                      </a:r>
                      <a:endParaRPr lang="en-CA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867400"/>
            <a:ext cx="7543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– input formula size; k – some positive integer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8E38-2813-3740-8256-D0F2EFA08CD0}" type="slidenum">
              <a:rPr lang="en-US"/>
              <a:pPr/>
              <a:t>2</a:t>
            </a:fld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First-Order Logic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formal notation for mathematics, with expressions involving </a:t>
            </a:r>
          </a:p>
          <a:p>
            <a:pPr lvl="1"/>
            <a:r>
              <a:rPr lang="en-US"/>
              <a:t>Propositional symbols</a:t>
            </a:r>
          </a:p>
          <a:p>
            <a:pPr lvl="1"/>
            <a:r>
              <a:rPr lang="en-US"/>
              <a:t>Predicates</a:t>
            </a:r>
          </a:p>
          <a:p>
            <a:pPr lvl="1"/>
            <a:r>
              <a:rPr lang="en-US"/>
              <a:t>Functions and constant symbols</a:t>
            </a:r>
          </a:p>
          <a:p>
            <a:pPr lvl="1"/>
            <a:r>
              <a:rPr lang="en-US"/>
              <a:t>Quantifiers</a:t>
            </a:r>
          </a:p>
          <a:p>
            <a:r>
              <a:rPr lang="en-US"/>
              <a:t>In contrast, propositional (Boolean) logic only involves propositional symbols and operators</a:t>
            </a:r>
          </a:p>
        </p:txBody>
      </p:sp>
    </p:spTree>
    <p:extLst>
      <p:ext uri="{BB962C8B-B14F-4D97-AF65-F5344CB8AC3E}">
        <p14:creationId xmlns:p14="http://schemas.microsoft.com/office/powerpoint/2010/main" xmlns="" val="17956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Verifier Architecture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686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Verification Condition Generator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Creates verification conditions (mathematical logic formulas) from program’s source code</a:t>
            </a:r>
          </a:p>
          <a:p>
            <a:pPr lvl="1"/>
            <a:r>
              <a:rPr lang="en-CA" dirty="0" smtClean="0"/>
              <a:t>If VC is valid – program is correct</a:t>
            </a:r>
          </a:p>
          <a:p>
            <a:pPr lvl="1"/>
            <a:r>
              <a:rPr lang="en-CA" dirty="0" smtClean="0"/>
              <a:t>If VC is invalid – possible error in program</a:t>
            </a:r>
          </a:p>
          <a:p>
            <a:r>
              <a:rPr lang="en-CA" dirty="0" smtClean="0"/>
              <a:t>Based on the theory of Hoare triples</a:t>
            </a:r>
          </a:p>
          <a:p>
            <a:pPr lvl="1"/>
            <a:r>
              <a:rPr lang="en-US" dirty="0" smtClean="0"/>
              <a:t>Formalization of software semantics for verification</a:t>
            </a:r>
            <a:endParaRPr lang="en-CA" dirty="0" smtClean="0"/>
          </a:p>
          <a:p>
            <a:r>
              <a:rPr lang="en-CA" dirty="0" smtClean="0"/>
              <a:t>Verification conditions computed automatically using </a:t>
            </a:r>
            <a:r>
              <a:rPr lang="en-CA" i="1" dirty="0" smtClean="0"/>
              <a:t>weakest preconditions</a:t>
            </a:r>
            <a:r>
              <a:rPr lang="en-CA" dirty="0" smtClean="0"/>
              <a:t> (</a:t>
            </a:r>
            <a:r>
              <a:rPr lang="en-CA" dirty="0" err="1" smtClean="0"/>
              <a:t>wp</a:t>
            </a:r>
            <a:r>
              <a:rPr lang="en-CA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Command Language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x := 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havoc</a:t>
            </a:r>
            <a:r>
              <a:rPr lang="en-US" dirty="0" smtClean="0"/>
              <a:t> x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assert</a:t>
            </a:r>
            <a:r>
              <a:rPr lang="en-US" dirty="0" smtClean="0"/>
              <a:t> P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P</a:t>
            </a:r>
          </a:p>
          <a:p>
            <a:pPr>
              <a:buNone/>
            </a:pPr>
            <a:r>
              <a:rPr lang="en-US" dirty="0" smtClean="0"/>
              <a:t>S ; T		[sequential composition]</a:t>
            </a:r>
          </a:p>
          <a:p>
            <a:pPr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Symbol"/>
              </a:rPr>
              <a:t> </a:t>
            </a:r>
            <a:r>
              <a:rPr lang="en-US" dirty="0" smtClean="0"/>
              <a:t>T		[choice statement]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Program state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</a:p>
          <a:p>
            <a:pPr lvl="1"/>
            <a:r>
              <a:rPr lang="en-CA" dirty="0" smtClean="0"/>
              <a:t>Assignment of values (of proper type) to all program variables</a:t>
            </a:r>
          </a:p>
          <a:p>
            <a:pPr lvl="1"/>
            <a:r>
              <a:rPr lang="en-US" dirty="0" smtClean="0"/>
              <a:t>Sometimes includes </a:t>
            </a:r>
            <a:r>
              <a:rPr lang="en-US" dirty="0" smtClean="0">
                <a:solidFill>
                  <a:srgbClr val="0070C0"/>
                </a:solidFill>
              </a:rPr>
              <a:t>program counter</a:t>
            </a:r>
            <a:r>
              <a:rPr lang="en-US" dirty="0" smtClean="0"/>
              <a:t> variable </a:t>
            </a:r>
            <a:r>
              <a:rPr lang="en-US" i="1" dirty="0" smtClean="0"/>
              <a:t>pc</a:t>
            </a:r>
          </a:p>
          <a:p>
            <a:pPr lvl="2"/>
            <a:r>
              <a:rPr lang="en-US" dirty="0" smtClean="0"/>
              <a:t>Holds current program location</a:t>
            </a:r>
            <a:endParaRPr lang="en-CA" dirty="0" smtClean="0"/>
          </a:p>
          <a:p>
            <a:r>
              <a:rPr lang="en-US" dirty="0" smtClean="0"/>
              <a:t>Example</a:t>
            </a:r>
          </a:p>
          <a:p>
            <a:pPr lvl="1">
              <a:buNone/>
            </a:pPr>
            <a:r>
              <a:rPr lang="en-US" i="1" dirty="0" smtClean="0"/>
              <a:t>s</a:t>
            </a:r>
            <a:r>
              <a:rPr lang="en-US" dirty="0" smtClean="0"/>
              <a:t> : 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-1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1)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s</a:t>
            </a:r>
            <a:r>
              <a:rPr lang="en-US" dirty="0" smtClean="0"/>
              <a:t> : (</a:t>
            </a:r>
            <a:r>
              <a:rPr lang="en-US" i="1" dirty="0" smtClean="0"/>
              <a:t>pc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</a:t>
            </a:r>
            <a:r>
              <a:rPr lang="en-US" dirty="0" smtClean="0"/>
              <a:t>L,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</a:t>
            </a:r>
            <a:r>
              <a:rPr lang="en-US" dirty="0" smtClean="0"/>
              <a:t>0,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</a:t>
            </a:r>
            <a:r>
              <a:rPr lang="en-US" dirty="0" smtClean="0"/>
              <a:t>3)</a:t>
            </a:r>
            <a:endParaRPr lang="en-CA" dirty="0" smtClean="0">
              <a:solidFill>
                <a:srgbClr val="0070C0"/>
              </a:solidFill>
            </a:endParaRPr>
          </a:p>
          <a:p>
            <a:r>
              <a:rPr lang="en-CA" dirty="0" smtClean="0">
                <a:solidFill>
                  <a:srgbClr val="0070C0"/>
                </a:solidFill>
              </a:rPr>
              <a:t>Reachable state</a:t>
            </a:r>
            <a:r>
              <a:rPr lang="en-CA" dirty="0" smtClean="0"/>
              <a:t> is a state that can be reached during some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States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set of program states can be described using a FOL formula</a:t>
            </a:r>
          </a:p>
          <a:p>
            <a:r>
              <a:rPr lang="en-US" dirty="0" smtClean="0"/>
              <a:t>Example</a:t>
            </a:r>
          </a:p>
          <a:p>
            <a:pPr lvl="1">
              <a:buNone/>
            </a:pPr>
            <a:r>
              <a:rPr lang="en-US" dirty="0" smtClean="0"/>
              <a:t>Set of states:</a:t>
            </a:r>
          </a:p>
          <a:p>
            <a:pPr lvl="1">
              <a:buNone/>
            </a:pPr>
            <a:r>
              <a:rPr lang="en-US" i="1" dirty="0" smtClean="0"/>
              <a:t>s</a:t>
            </a:r>
            <a:r>
              <a:rPr lang="en-US" dirty="0" smtClean="0"/>
              <a:t> : { 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1</a:t>
            </a:r>
            <a:r>
              <a:rPr lang="en-US" dirty="0" smtClean="0"/>
              <a:t>), 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2), 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3)</a:t>
            </a:r>
            <a:r>
              <a:rPr lang="en-US" dirty="0" smtClean="0"/>
              <a:t> }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FOL formulas defining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1</a:t>
            </a:r>
            <a:r>
              <a:rPr lang="en-US" dirty="0" smtClean="0">
                <a:latin typeface="cmsy10"/>
              </a:rPr>
              <a:t> Ç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2 </a:t>
            </a:r>
            <a:r>
              <a:rPr lang="en-US" dirty="0" smtClean="0">
                <a:latin typeface="cmsy10"/>
              </a:rPr>
              <a:t>Ç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3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0 &lt;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latin typeface="cmsy10"/>
              </a:rPr>
              <a:t>Æ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&lt; 4	[if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is integer]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Hoare Triple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3048000"/>
            <a:ext cx="8153400" cy="26670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 is a command</a:t>
            </a:r>
          </a:p>
          <a:p>
            <a:r>
              <a:rPr lang="en-CA" dirty="0" smtClean="0"/>
              <a:t>P is a </a:t>
            </a:r>
            <a:r>
              <a:rPr lang="en-CA" dirty="0" smtClean="0">
                <a:solidFill>
                  <a:srgbClr val="0070C0"/>
                </a:solidFill>
              </a:rPr>
              <a:t>precondition</a:t>
            </a:r>
            <a:r>
              <a:rPr lang="en-CA" dirty="0" smtClean="0"/>
              <a:t> – formula about program state before S executes</a:t>
            </a:r>
          </a:p>
          <a:p>
            <a:r>
              <a:rPr lang="en-CA" dirty="0" smtClean="0"/>
              <a:t>Q is a </a:t>
            </a:r>
            <a:r>
              <a:rPr lang="en-CA" dirty="0" err="1" smtClean="0">
                <a:solidFill>
                  <a:srgbClr val="0070C0"/>
                </a:solidFill>
              </a:rPr>
              <a:t>postcondition</a:t>
            </a:r>
            <a:r>
              <a:rPr lang="en-CA" dirty="0" smtClean="0"/>
              <a:t> – formula about program state after S executes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066800" y="1981200"/>
            <a:ext cx="6629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CA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{ P }  S  { Q }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066800"/>
            <a:ext cx="8382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Used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for reasoning about (program) executions</a:t>
            </a: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Hoare Triple Definition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531352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 state </a:t>
            </a:r>
            <a:r>
              <a:rPr lang="en-US" i="1" dirty="0" smtClean="0"/>
              <a:t>s</a:t>
            </a:r>
            <a:r>
              <a:rPr lang="en-US" dirty="0" smtClean="0"/>
              <a:t> satisfies precondition P, every terminating execution of command S starting in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does not go wrong, and</a:t>
            </a:r>
          </a:p>
          <a:p>
            <a:pPr lvl="1"/>
            <a:r>
              <a:rPr lang="en-US" dirty="0" smtClean="0"/>
              <a:t>establishes </a:t>
            </a:r>
            <a:r>
              <a:rPr lang="en-US" dirty="0" err="1" smtClean="0"/>
              <a:t>postcondition</a:t>
            </a:r>
            <a:r>
              <a:rPr lang="en-US" dirty="0" smtClean="0"/>
              <a:t> Q</a:t>
            </a:r>
            <a:endParaRPr lang="en-CA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066800" y="1219200"/>
            <a:ext cx="6629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CA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{ P }  S  { Q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Hoare Triple Examples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{a = 2} b := a + 3; {b &gt; 0}</a:t>
            </a:r>
          </a:p>
          <a:p>
            <a:r>
              <a:rPr lang="pt-BR" dirty="0" smtClean="0"/>
              <a:t>{a = 2} b := a + 3; {b = 5}</a:t>
            </a:r>
          </a:p>
          <a:p>
            <a:r>
              <a:rPr lang="pt-BR" dirty="0" smtClean="0"/>
              <a:t>{a &gt; 3} b := a + 3; {a &gt; 0}</a:t>
            </a:r>
          </a:p>
          <a:p>
            <a:r>
              <a:rPr lang="pt-BR" dirty="0" smtClean="0"/>
              <a:t>{a = 2} b := a * a;  {b &gt; 0}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Weakest Precondition [</a:t>
            </a:r>
            <a:r>
              <a:rPr lang="en-CA" dirty="0" err="1" smtClean="0"/>
              <a:t>Dijkstra</a:t>
            </a:r>
            <a:r>
              <a:rPr lang="en-CA" dirty="0" smtClean="0"/>
              <a:t>]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08848" cy="5486400"/>
          </a:xfrm>
        </p:spPr>
        <p:txBody>
          <a:bodyPr>
            <a:normAutofit/>
          </a:bodyPr>
          <a:lstStyle/>
          <a:p>
            <a:r>
              <a:rPr lang="en-CA" dirty="0" smtClean="0"/>
              <a:t>The most general (i.e., weakest) P that satisfies</a:t>
            </a:r>
          </a:p>
          <a:p>
            <a:pPr algn="ctr">
              <a:buNone/>
            </a:pPr>
            <a:r>
              <a:rPr lang="en-CA" dirty="0" smtClean="0"/>
              <a:t>{ P } S { Q }</a:t>
            </a:r>
          </a:p>
          <a:p>
            <a:pPr>
              <a:buNone/>
            </a:pPr>
            <a:r>
              <a:rPr lang="en-CA" dirty="0" smtClean="0"/>
              <a:t>	is called the </a:t>
            </a:r>
            <a:r>
              <a:rPr lang="en-CA" dirty="0" smtClean="0">
                <a:solidFill>
                  <a:srgbClr val="0070C0"/>
                </a:solidFill>
              </a:rPr>
              <a:t>weakest precondition</a:t>
            </a:r>
            <a:r>
              <a:rPr lang="en-CA" dirty="0" smtClean="0"/>
              <a:t> of S with respect to Q, written:</a:t>
            </a:r>
          </a:p>
          <a:p>
            <a:pPr algn="ctr">
              <a:buNone/>
            </a:pPr>
            <a:r>
              <a:rPr lang="en-CA" dirty="0" err="1" smtClean="0"/>
              <a:t>wp</a:t>
            </a:r>
            <a:r>
              <a:rPr lang="en-CA" dirty="0" smtClean="0"/>
              <a:t>(S, Q)</a:t>
            </a:r>
          </a:p>
          <a:p>
            <a:r>
              <a:rPr lang="en-US" dirty="0" smtClean="0"/>
              <a:t>To check </a:t>
            </a:r>
            <a:r>
              <a:rPr lang="en-CA" dirty="0" smtClean="0"/>
              <a:t>{ P } S { Q } prove P</a:t>
            </a:r>
            <a:r>
              <a:rPr lang="en-US" dirty="0" smtClean="0">
                <a:latin typeface="Symbol"/>
                <a:sym typeface="Symbol"/>
              </a:rPr>
              <a:t>  </a:t>
            </a:r>
            <a:r>
              <a:rPr lang="en-CA" dirty="0" err="1" smtClean="0"/>
              <a:t>wp</a:t>
            </a:r>
            <a:r>
              <a:rPr lang="en-CA" dirty="0" smtClean="0"/>
              <a:t>(S, 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24"/>
          <p:cNvSpPr>
            <a:spLocks noChangeArrowheads="1"/>
          </p:cNvSpPr>
          <p:nvPr/>
        </p:nvSpPr>
        <p:spPr bwMode="auto">
          <a:xfrm>
            <a:off x="2500313" y="4441825"/>
            <a:ext cx="1052512" cy="561975"/>
          </a:xfrm>
          <a:prstGeom prst="ellipse">
            <a:avLst/>
          </a:prstGeom>
          <a:solidFill>
            <a:srgbClr val="F000DF">
              <a:alpha val="45882"/>
            </a:srgbClr>
          </a:solidFill>
          <a:ln w="12700">
            <a:solidFill>
              <a:srgbClr val="F000D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wp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Weakest Precondition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772400" cy="25765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wp</a:t>
            </a:r>
            <a:r>
              <a:rPr lang="en-US" dirty="0" smtClean="0"/>
              <a:t>: </a:t>
            </a:r>
            <a:r>
              <a:rPr lang="en-US" dirty="0" err="1" smtClean="0"/>
              <a:t>Stm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(</a:t>
            </a:r>
            <a:r>
              <a:rPr lang="en-US" dirty="0" err="1" smtClean="0">
                <a:sym typeface="Symbol" pitchFamily="18" charset="2"/>
              </a:rPr>
              <a:t>AssAss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wp</a:t>
            </a:r>
            <a:r>
              <a:rPr lang="en-US" dirty="0" smtClean="0"/>
              <a:t> </a:t>
            </a:r>
            <a:r>
              <a:rPr lang="en-US" dirty="0" smtClean="0">
                <a:sym typeface="Math B" pitchFamily="2" charset="2"/>
              </a:rPr>
              <a:t></a:t>
            </a:r>
            <a:r>
              <a:rPr lang="en-US" dirty="0" smtClean="0"/>
              <a:t>S</a:t>
            </a:r>
            <a:r>
              <a:rPr lang="en-US" dirty="0" smtClean="0">
                <a:sym typeface="Math B" pitchFamily="2" charset="2"/>
              </a:rPr>
              <a:t>(</a:t>
            </a:r>
            <a:r>
              <a:rPr lang="en-US" dirty="0" smtClean="0"/>
              <a:t>Q) – the weakest condition such that every terminating computation of S results in a state satisfying Q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  <a:sym typeface="Symbol" pitchFamily="18" charset="2"/>
              </a:rPr>
              <a:t> </a:t>
            </a:r>
            <a:r>
              <a:rPr lang="en-US" dirty="0" smtClean="0">
                <a:cs typeface="Times New Roman" pitchFamily="18" charset="0"/>
                <a:sym typeface="Math B" pitchFamily="2" charset="2"/>
              </a:rPr>
              <a:t>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 smtClean="0"/>
              <a:t>wp</a:t>
            </a:r>
            <a:r>
              <a:rPr lang="en-US" dirty="0" smtClean="0">
                <a:sym typeface="Math B" pitchFamily="2" charset="2"/>
              </a:rPr>
              <a:t> </a:t>
            </a:r>
            <a:r>
              <a:rPr lang="en-US" dirty="0" smtClean="0"/>
              <a:t>S</a:t>
            </a:r>
            <a:r>
              <a:rPr lang="en-US" dirty="0" smtClean="0">
                <a:sym typeface="Math B" pitchFamily="2" charset="2"/>
              </a:rPr>
              <a:t>(</a:t>
            </a:r>
            <a:r>
              <a:rPr lang="en-US" dirty="0" smtClean="0"/>
              <a:t>Q)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he-IL" dirty="0" smtClean="0">
                <a:cs typeface="Times New Roman" pitchFamily="18" charset="0"/>
                <a:sym typeface="Math B" pitchFamily="2" charset="2"/>
              </a:rPr>
              <a:t>  </a:t>
            </a:r>
            <a:r>
              <a:rPr lang="en-US" dirty="0" smtClean="0">
                <a:cs typeface="Times New Roman" pitchFamily="18" charset="0"/>
                <a:sym typeface="Math B" pitchFamily="2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’:  </a:t>
            </a:r>
            <a:r>
              <a:rPr lang="en-US" dirty="0" smtClean="0">
                <a:cs typeface="Times New Roman" pitchFamily="18" charset="0"/>
                <a:sym typeface="Math B" pitchFamily="2" charset="2"/>
              </a:rPr>
              <a:t>S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’  ’ </a:t>
            </a:r>
            <a:r>
              <a:rPr lang="en-US" dirty="0" smtClean="0">
                <a:cs typeface="Times New Roman" pitchFamily="18" charset="0"/>
                <a:sym typeface="Math B" pitchFamily="2" charset="2"/>
              </a:rPr>
              <a:t> </a:t>
            </a:r>
            <a:r>
              <a:rPr lang="en-US" dirty="0" smtClean="0"/>
              <a:t>Q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4500563" y="4775200"/>
            <a:ext cx="457200" cy="561975"/>
          </a:xfrm>
          <a:prstGeom prst="ellipse">
            <a:avLst/>
          </a:prstGeom>
          <a:solidFill>
            <a:srgbClr val="F000DF">
              <a:alpha val="45882"/>
            </a:srgbClr>
          </a:solidFill>
          <a:ln w="12700">
            <a:solidFill>
              <a:srgbClr val="F000D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Q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000375" y="3956050"/>
            <a:ext cx="1771650" cy="1601788"/>
            <a:chOff x="3000375" y="3956378"/>
            <a:chExt cx="1771650" cy="1601460"/>
          </a:xfrm>
        </p:grpSpPr>
        <p:sp>
          <p:nvSpPr>
            <p:cNvPr id="21511" name="Oval 28"/>
            <p:cNvSpPr>
              <a:spLocks noChangeArrowheads="1"/>
            </p:cNvSpPr>
            <p:nvPr/>
          </p:nvSpPr>
          <p:spPr bwMode="auto">
            <a:xfrm rot="-5400000">
              <a:off x="4654637" y="4570741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2" name="Oval 29"/>
            <p:cNvSpPr>
              <a:spLocks noChangeArrowheads="1"/>
            </p:cNvSpPr>
            <p:nvPr/>
          </p:nvSpPr>
          <p:spPr bwMode="auto">
            <a:xfrm rot="-5400000">
              <a:off x="4654638" y="4872366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3" name="Oval 30"/>
            <p:cNvSpPr>
              <a:spLocks noChangeArrowheads="1"/>
            </p:cNvSpPr>
            <p:nvPr/>
          </p:nvSpPr>
          <p:spPr bwMode="auto">
            <a:xfrm rot="-5400000">
              <a:off x="4654638" y="5173991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4" name="Oval 31"/>
            <p:cNvSpPr>
              <a:spLocks noChangeArrowheads="1"/>
            </p:cNvSpPr>
            <p:nvPr/>
          </p:nvSpPr>
          <p:spPr bwMode="auto">
            <a:xfrm rot="-5400000">
              <a:off x="4654638" y="5475616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5" name="Oval 35"/>
            <p:cNvSpPr>
              <a:spLocks noChangeArrowheads="1"/>
            </p:cNvSpPr>
            <p:nvPr/>
          </p:nvSpPr>
          <p:spPr bwMode="auto">
            <a:xfrm rot="-5400000">
              <a:off x="3060787" y="3956378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6" name="Oval 37"/>
            <p:cNvSpPr>
              <a:spLocks noChangeArrowheads="1"/>
            </p:cNvSpPr>
            <p:nvPr/>
          </p:nvSpPr>
          <p:spPr bwMode="auto">
            <a:xfrm rot="-5400000">
              <a:off x="3005923" y="4475491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7" name="Oval 38"/>
            <p:cNvSpPr>
              <a:spLocks noChangeArrowheads="1"/>
            </p:cNvSpPr>
            <p:nvPr/>
          </p:nvSpPr>
          <p:spPr bwMode="auto">
            <a:xfrm rot="-5400000">
              <a:off x="3060788" y="4862841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8" name="Oval 39"/>
            <p:cNvSpPr>
              <a:spLocks noChangeArrowheads="1"/>
            </p:cNvSpPr>
            <p:nvPr/>
          </p:nvSpPr>
          <p:spPr bwMode="auto">
            <a:xfrm rot="-5400000">
              <a:off x="3060788" y="5164466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9" name="Oval 40"/>
            <p:cNvSpPr>
              <a:spLocks noChangeArrowheads="1"/>
            </p:cNvSpPr>
            <p:nvPr/>
          </p:nvSpPr>
          <p:spPr bwMode="auto">
            <a:xfrm rot="-5400000">
              <a:off x="3060788" y="5466091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21520" name="Straight Arrow Connector 38"/>
            <p:cNvCxnSpPr>
              <a:cxnSpLocks noChangeShapeType="1"/>
              <a:endCxn id="21512" idx="1"/>
            </p:cNvCxnSpPr>
            <p:nvPr/>
          </p:nvCxnSpPr>
          <p:spPr bwMode="auto">
            <a:xfrm>
              <a:off x="3000375" y="4514850"/>
              <a:ext cx="1665422" cy="42255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1" name="Straight Arrow Connector 41"/>
            <p:cNvCxnSpPr>
              <a:cxnSpLocks noChangeShapeType="1"/>
              <a:stCxn id="21517" idx="2"/>
              <a:endCxn id="21512" idx="1"/>
            </p:cNvCxnSpPr>
            <p:nvPr/>
          </p:nvCxnSpPr>
          <p:spPr bwMode="auto">
            <a:xfrm flipV="1">
              <a:off x="3098888" y="4937407"/>
              <a:ext cx="1566909" cy="163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2" name="Straight Arrow Connector 43"/>
            <p:cNvCxnSpPr>
              <a:cxnSpLocks noChangeShapeType="1"/>
              <a:stCxn id="21518" idx="4"/>
              <a:endCxn id="21513" idx="0"/>
            </p:cNvCxnSpPr>
            <p:nvPr/>
          </p:nvCxnSpPr>
          <p:spPr bwMode="auto">
            <a:xfrm>
              <a:off x="3136988" y="5202566"/>
              <a:ext cx="1517650" cy="952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3" name="Straight Arrow Connector 47"/>
            <p:cNvCxnSpPr>
              <a:cxnSpLocks noChangeShapeType="1"/>
              <a:endCxn id="21514" idx="3"/>
            </p:cNvCxnSpPr>
            <p:nvPr/>
          </p:nvCxnSpPr>
          <p:spPr bwMode="auto">
            <a:xfrm>
              <a:off x="3186113" y="5214938"/>
              <a:ext cx="1533566" cy="325719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4" name="Straight Arrow Connector 49"/>
            <p:cNvCxnSpPr>
              <a:cxnSpLocks noChangeShapeType="1"/>
              <a:stCxn id="21519" idx="3"/>
            </p:cNvCxnSpPr>
            <p:nvPr/>
          </p:nvCxnSpPr>
          <p:spPr bwMode="auto">
            <a:xfrm>
              <a:off x="3125829" y="5531132"/>
              <a:ext cx="1646196" cy="26706"/>
            </a:xfrm>
            <a:prstGeom prst="straightConnector1">
              <a:avLst/>
            </a:prstGeom>
            <a:noFill/>
            <a:ln w="2857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BFE-9F86-E547-9528-9FC45CF47F98}" type="slidenum">
              <a:rPr lang="en-US"/>
              <a:pPr/>
              <a:t>3</a:t>
            </a:fld>
            <a:endParaRPr 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First-Order Logic: Syntax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with propositional logic, expressions in first-order logic are made up of sequences of </a:t>
            </a:r>
            <a:r>
              <a:rPr lang="en-US" dirty="0" smtClean="0"/>
              <a:t>symbols</a:t>
            </a:r>
            <a:endParaRPr lang="en-US" dirty="0"/>
          </a:p>
          <a:p>
            <a:r>
              <a:rPr lang="en-US" dirty="0"/>
              <a:t>Symbols are divided into </a:t>
            </a:r>
            <a:r>
              <a:rPr lang="en-US" i="1" dirty="0">
                <a:solidFill>
                  <a:schemeClr val="tx1"/>
                </a:solidFill>
              </a:rPr>
              <a:t>logical symbols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66FF"/>
                </a:solidFill>
              </a:rPr>
              <a:t>non-logical symbols </a:t>
            </a:r>
            <a:r>
              <a:rPr lang="en-US" dirty="0">
                <a:solidFill>
                  <a:srgbClr val="0066FF"/>
                </a:solidFill>
              </a:rPr>
              <a:t>or </a:t>
            </a:r>
            <a:r>
              <a:rPr lang="en-US" i="1" dirty="0" smtClean="0">
                <a:solidFill>
                  <a:srgbClr val="0066FF"/>
                </a:solidFill>
              </a:rPr>
              <a:t>parameters</a:t>
            </a:r>
            <a:endParaRPr lang="en-US" dirty="0"/>
          </a:p>
          <a:p>
            <a:r>
              <a:rPr lang="en-US" dirty="0"/>
              <a:t>Example:</a:t>
            </a:r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66FF"/>
                </a:solidFill>
              </a:rPr>
              <a:t>(x = y) </a:t>
            </a:r>
            <a:r>
              <a:rPr lang="en-US" b="1" dirty="0">
                <a:latin typeface="cmsy10" charset="0"/>
              </a:rPr>
              <a:t>⋀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0066FF"/>
                </a:solidFill>
              </a:rPr>
              <a:t>(y = z) </a:t>
            </a:r>
            <a:r>
              <a:rPr lang="en-US" b="1" dirty="0" smtClean="0">
                <a:solidFill>
                  <a:schemeClr val="tx1"/>
                </a:solidFill>
                <a:latin typeface="cmsy10" charset="0"/>
              </a:rPr>
              <a:t>⋀</a:t>
            </a:r>
            <a:r>
              <a:rPr lang="en-US" dirty="0" smtClean="0">
                <a:solidFill>
                  <a:srgbClr val="0066FF"/>
                </a:solidFill>
              </a:rPr>
              <a:t>(</a:t>
            </a:r>
            <a:r>
              <a:rPr lang="en-US" dirty="0">
                <a:solidFill>
                  <a:srgbClr val="0066FF"/>
                </a:solidFill>
              </a:rPr>
              <a:t>f(z) </a:t>
            </a:r>
            <a:r>
              <a:rPr lang="en-US" b="1" dirty="0" smtClean="0">
                <a:solidFill>
                  <a:srgbClr val="0066FF"/>
                </a:solidFill>
                <a:latin typeface="cmsy10" charset="0"/>
              </a:rPr>
              <a:t>➝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0066FF"/>
                </a:solidFill>
              </a:rPr>
              <a:t>f(x)+1)</a:t>
            </a:r>
          </a:p>
        </p:txBody>
      </p:sp>
    </p:spTree>
    <p:extLst>
      <p:ext uri="{BB962C8B-B14F-4D97-AF65-F5344CB8AC3E}">
        <p14:creationId xmlns:p14="http://schemas.microsoft.com/office/powerpoint/2010/main" xmlns="" val="23084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Weakest Precondition [</a:t>
            </a:r>
            <a:r>
              <a:rPr lang="en-CA" dirty="0" err="1" smtClean="0"/>
              <a:t>Dijkstra</a:t>
            </a:r>
            <a:r>
              <a:rPr lang="en-CA" dirty="0" smtClean="0"/>
              <a:t>]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08848" cy="54864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most general (i.e., weakest) P that satisfies</a:t>
            </a:r>
          </a:p>
          <a:p>
            <a:pPr algn="ctr">
              <a:buNone/>
            </a:pPr>
            <a:r>
              <a:rPr lang="en-CA" dirty="0" smtClean="0"/>
              <a:t>{ P } S { Q }</a:t>
            </a:r>
          </a:p>
          <a:p>
            <a:pPr>
              <a:buNone/>
            </a:pPr>
            <a:r>
              <a:rPr lang="en-CA" dirty="0" smtClean="0"/>
              <a:t>	is called the </a:t>
            </a:r>
            <a:r>
              <a:rPr lang="en-CA" dirty="0" smtClean="0">
                <a:solidFill>
                  <a:srgbClr val="0070C0"/>
                </a:solidFill>
              </a:rPr>
              <a:t>weakest precondition</a:t>
            </a:r>
            <a:r>
              <a:rPr lang="en-CA" dirty="0" smtClean="0"/>
              <a:t> of S with respect to Q, written:</a:t>
            </a:r>
          </a:p>
          <a:p>
            <a:pPr algn="ctr">
              <a:buNone/>
            </a:pPr>
            <a:r>
              <a:rPr lang="en-CA" dirty="0" err="1" smtClean="0"/>
              <a:t>wp</a:t>
            </a:r>
            <a:r>
              <a:rPr lang="en-CA" dirty="0" smtClean="0"/>
              <a:t>(S, Q)</a:t>
            </a:r>
          </a:p>
          <a:p>
            <a:r>
              <a:rPr lang="en-US" dirty="0" smtClean="0"/>
              <a:t>To check </a:t>
            </a:r>
            <a:r>
              <a:rPr lang="en-CA" dirty="0" smtClean="0"/>
              <a:t>{ P } S { Q } prove P</a:t>
            </a:r>
            <a:r>
              <a:rPr lang="en-US" dirty="0" smtClean="0">
                <a:latin typeface="Symbol"/>
                <a:sym typeface="Symbol"/>
              </a:rPr>
              <a:t>  </a:t>
            </a:r>
            <a:r>
              <a:rPr lang="en-CA" dirty="0" err="1" smtClean="0"/>
              <a:t>wp</a:t>
            </a:r>
            <a:r>
              <a:rPr lang="en-CA" dirty="0" smtClean="0"/>
              <a:t>(S, Q)</a:t>
            </a:r>
          </a:p>
          <a:p>
            <a:r>
              <a:rPr lang="en-CA" dirty="0" smtClean="0"/>
              <a:t>Example</a:t>
            </a:r>
          </a:p>
          <a:p>
            <a:pPr algn="ctr">
              <a:buNone/>
            </a:pPr>
            <a:r>
              <a:rPr lang="pt-BR" dirty="0" smtClean="0"/>
              <a:t>{</a:t>
            </a:r>
            <a:r>
              <a:rPr lang="pt-BR" dirty="0" smtClean="0">
                <a:solidFill>
                  <a:srgbClr val="0070C0"/>
                </a:solidFill>
              </a:rPr>
              <a:t>?P?</a:t>
            </a:r>
            <a:r>
              <a:rPr lang="pt-BR" dirty="0" smtClean="0"/>
              <a:t>}  b := a + 3; {b &gt; 0}</a:t>
            </a:r>
          </a:p>
          <a:p>
            <a:pPr algn="ctr">
              <a:buNone/>
            </a:pPr>
            <a:r>
              <a:rPr lang="pt-BR" dirty="0" smtClean="0"/>
              <a:t>{a + 3 &gt; 0}  b := a + 3; {b &gt; 0}</a:t>
            </a:r>
          </a:p>
          <a:p>
            <a:pPr algn="ctr">
              <a:buNone/>
            </a:pPr>
            <a:r>
              <a:rPr lang="pt-BR" dirty="0" smtClean="0"/>
              <a:t>wp(b := a + 3, b &gt; 0) = a + 3 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Strongest </a:t>
            </a:r>
            <a:r>
              <a:rPr lang="en-US" dirty="0" err="1" smtClean="0"/>
              <a:t>Postcondition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strongest Q that satisfies</a:t>
            </a:r>
          </a:p>
          <a:p>
            <a:pPr algn="ctr">
              <a:buNone/>
            </a:pPr>
            <a:r>
              <a:rPr lang="en-CA" dirty="0" smtClean="0"/>
              <a:t>{ P } S { Q }</a:t>
            </a:r>
          </a:p>
          <a:p>
            <a:pPr>
              <a:buNone/>
            </a:pPr>
            <a:r>
              <a:rPr lang="en-CA" dirty="0" smtClean="0"/>
              <a:t>	is called the </a:t>
            </a:r>
            <a:r>
              <a:rPr lang="en-CA" dirty="0" smtClean="0">
                <a:solidFill>
                  <a:srgbClr val="0070C0"/>
                </a:solidFill>
              </a:rPr>
              <a:t>strongest </a:t>
            </a:r>
            <a:r>
              <a:rPr lang="en-CA" dirty="0" err="1" smtClean="0">
                <a:solidFill>
                  <a:srgbClr val="0070C0"/>
                </a:solidFill>
              </a:rPr>
              <a:t>postcondition</a:t>
            </a:r>
            <a:r>
              <a:rPr lang="en-CA" dirty="0" smtClean="0"/>
              <a:t> of S with respect to P, written:</a:t>
            </a:r>
          </a:p>
          <a:p>
            <a:pPr algn="ctr">
              <a:buNone/>
            </a:pPr>
            <a:r>
              <a:rPr lang="en-CA" dirty="0" smtClean="0"/>
              <a:t>sp(S, P)</a:t>
            </a:r>
          </a:p>
          <a:p>
            <a:r>
              <a:rPr lang="en-US" dirty="0" smtClean="0"/>
              <a:t>To check </a:t>
            </a:r>
            <a:r>
              <a:rPr lang="en-CA" dirty="0" smtClean="0"/>
              <a:t>{ P } S { Q } prove sp(S, P)</a:t>
            </a:r>
            <a:r>
              <a:rPr lang="en-US" dirty="0" smtClean="0">
                <a:latin typeface="Symbol"/>
                <a:sym typeface="Symbol"/>
              </a:rPr>
              <a:t> </a:t>
            </a:r>
            <a:r>
              <a:rPr lang="en-CA" dirty="0" smtClean="0">
                <a:sym typeface="Symbol"/>
              </a:rPr>
              <a:t> </a:t>
            </a:r>
            <a:r>
              <a:rPr lang="en-CA" dirty="0" smtClean="0"/>
              <a:t>Q</a:t>
            </a:r>
          </a:p>
          <a:p>
            <a:r>
              <a:rPr lang="en-US" dirty="0" smtClean="0"/>
              <a:t>Strongest </a:t>
            </a:r>
            <a:r>
              <a:rPr lang="en-US" dirty="0" err="1" smtClean="0"/>
              <a:t>postcondition</a:t>
            </a:r>
            <a:r>
              <a:rPr lang="en-US" dirty="0" smtClean="0"/>
              <a:t> is (almost) a dual of weakest precondition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Weakest Preconditions Cookbook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153400" cy="4572000"/>
          </a:xfrm>
        </p:spPr>
        <p:txBody>
          <a:bodyPr>
            <a:normAutofit/>
          </a:bodyPr>
          <a:lstStyle/>
          <a:p>
            <a:r>
              <a:rPr lang="pt-BR" dirty="0" smtClean="0"/>
              <a:t>wp( x := E,  Q ) =		Q[ E / x ]</a:t>
            </a:r>
          </a:p>
          <a:p>
            <a:r>
              <a:rPr lang="pt-BR" dirty="0" smtClean="0"/>
              <a:t>wp( </a:t>
            </a:r>
            <a:r>
              <a:rPr lang="pt-BR" dirty="0" smtClean="0">
                <a:solidFill>
                  <a:srgbClr val="0070C0"/>
                </a:solidFill>
              </a:rPr>
              <a:t>havoc</a:t>
            </a:r>
            <a:r>
              <a:rPr lang="pt-BR" dirty="0" smtClean="0"/>
              <a:t> x,  Q ) =		( </a:t>
            </a:r>
            <a:r>
              <a:rPr lang="es-ES" dirty="0" smtClean="0"/>
              <a:t>∀ x . </a:t>
            </a:r>
            <a:r>
              <a:rPr lang="pt-BR" dirty="0" smtClean="0">
                <a:sym typeface="Symbol"/>
              </a:rPr>
              <a:t>Q )</a:t>
            </a:r>
            <a:endParaRPr lang="pt-BR" dirty="0" smtClean="0"/>
          </a:p>
          <a:p>
            <a:r>
              <a:rPr lang="pt-BR" dirty="0" smtClean="0"/>
              <a:t>wp( </a:t>
            </a:r>
            <a:r>
              <a:rPr lang="pt-BR" dirty="0" smtClean="0">
                <a:solidFill>
                  <a:srgbClr val="0070C0"/>
                </a:solidFill>
              </a:rPr>
              <a:t>assert</a:t>
            </a:r>
            <a:r>
              <a:rPr lang="pt-BR" dirty="0" smtClean="0"/>
              <a:t> P,  Q ) =		P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pt-BR" dirty="0" smtClean="0">
                <a:sym typeface="Symbol"/>
              </a:rPr>
              <a:t> Q</a:t>
            </a:r>
            <a:endParaRPr lang="pt-BR" dirty="0" smtClean="0"/>
          </a:p>
          <a:p>
            <a:r>
              <a:rPr lang="pt-BR" dirty="0" smtClean="0"/>
              <a:t>wp( </a:t>
            </a:r>
            <a:r>
              <a:rPr lang="pt-BR" dirty="0" smtClean="0">
                <a:solidFill>
                  <a:srgbClr val="0070C0"/>
                </a:solidFill>
              </a:rPr>
              <a:t>assume</a:t>
            </a:r>
            <a:r>
              <a:rPr lang="pt-BR" dirty="0" smtClean="0"/>
              <a:t> P,  Q ) =   	P </a:t>
            </a:r>
            <a:r>
              <a:rPr lang="en-US" dirty="0" smtClean="0">
                <a:latin typeface="Symbol"/>
                <a:sym typeface="Symbol"/>
              </a:rPr>
              <a:t></a:t>
            </a:r>
            <a:r>
              <a:rPr lang="pt-BR" dirty="0" smtClean="0">
                <a:sym typeface="Symbol"/>
              </a:rPr>
              <a:t> Q</a:t>
            </a:r>
            <a:endParaRPr lang="pt-BR" dirty="0" smtClean="0"/>
          </a:p>
          <a:p>
            <a:r>
              <a:rPr lang="pt-BR" dirty="0" smtClean="0"/>
              <a:t>wp( S ; T,  Q ) =		</a:t>
            </a:r>
            <a:r>
              <a:rPr lang="pl-PL" dirty="0" smtClean="0"/>
              <a:t>wp( S,  wp( T, Q ))</a:t>
            </a:r>
            <a:endParaRPr lang="en-US" dirty="0" smtClean="0"/>
          </a:p>
          <a:p>
            <a:r>
              <a:rPr lang="pt-BR" dirty="0" smtClean="0"/>
              <a:t>wp( S </a:t>
            </a:r>
            <a:r>
              <a:rPr lang="en-US" dirty="0" smtClean="0">
                <a:sym typeface="Symbol"/>
              </a:rPr>
              <a:t></a:t>
            </a:r>
            <a:r>
              <a:rPr lang="pt-BR" dirty="0" smtClean="0">
                <a:sym typeface="Symbol"/>
              </a:rPr>
              <a:t> </a:t>
            </a:r>
            <a:r>
              <a:rPr lang="pt-BR" dirty="0" smtClean="0"/>
              <a:t>T,  Q ) =		</a:t>
            </a:r>
            <a:r>
              <a:rPr lang="pl-PL" dirty="0" smtClean="0"/>
              <a:t>wp(S,</a:t>
            </a:r>
            <a:r>
              <a:rPr lang="en-US" dirty="0" smtClean="0"/>
              <a:t> Q)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pl-PL" dirty="0" smtClean="0"/>
              <a:t>wp(T, 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Correctness with </a:t>
            </a:r>
            <a:r>
              <a:rPr lang="en-US" dirty="0" err="1" smtClean="0"/>
              <a:t>wp</a:t>
            </a:r>
            <a:endParaRPr lang="en-CA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79248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pt-BR" sz="29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:= 1;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y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assert y = 3;</a:t>
            </a:r>
            <a:endParaRPr lang="pt-BR" sz="2900" dirty="0" smtClean="0">
              <a:latin typeface="Courier New" pitchFamily="49" charset="0"/>
              <a:cs typeface="Courier New" pitchFamily="49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{true}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Correctness with </a:t>
            </a:r>
            <a:r>
              <a:rPr lang="en-US" dirty="0" err="1" smtClean="0"/>
              <a:t>wp</a:t>
            </a:r>
            <a:r>
              <a:rPr lang="en-US" dirty="0" smtClean="0"/>
              <a:t> cont.</a:t>
            </a:r>
            <a:endParaRPr lang="en-CA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7924800" cy="5486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wp(x := 1,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 + 2 = 3) 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 + 2 = 3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cmsy10"/>
                <a:sym typeface="Symbol"/>
              </a:rPr>
              <a:t></a:t>
            </a:r>
            <a:r>
              <a:rPr lang="pt-BR" sz="2900" dirty="0" smtClean="0">
                <a:latin typeface="Arial" pitchFamily="34" charset="0"/>
                <a:cs typeface="Arial" pitchFamily="34" charset="0"/>
                <a:sym typeface="Symbol"/>
              </a:rPr>
              <a:t> true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pt-BR" sz="29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:= 1;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wp(y := x + 2, y = 3) 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 + 2 =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3200" dirty="0" smtClean="0">
                <a:latin typeface="cmsy10"/>
                <a:sym typeface="Symbol"/>
              </a:rPr>
              <a:t></a:t>
            </a:r>
            <a:r>
              <a:rPr lang="pt-BR" sz="2900" dirty="0" smtClean="0">
                <a:latin typeface="Arial" pitchFamily="34" charset="0"/>
                <a:cs typeface="Arial" pitchFamily="34" charset="0"/>
                <a:sym typeface="Symbol"/>
              </a:rPr>
              <a:t> true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y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wp(assert y = 3, true) 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 = 3 </a:t>
            </a:r>
            <a:r>
              <a:rPr lang="en-US" sz="3200" dirty="0" smtClean="0">
                <a:latin typeface="cmsy10"/>
                <a:sym typeface="Symbol"/>
              </a:rPr>
              <a:t>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true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assert y = 3;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{true}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pt-BR" sz="2900" dirty="0" smtClean="0">
              <a:latin typeface="Arial" pitchFamily="34" charset="0"/>
              <a:cs typeface="Arial" pitchFamily="34" charset="0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Check: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3200" dirty="0" smtClean="0">
                <a:latin typeface="Symbol"/>
                <a:sym typeface="Symbol"/>
              </a:rPr>
              <a:t>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1 + 2 = 3 </a:t>
            </a:r>
            <a:r>
              <a:rPr lang="en-US" sz="3200" dirty="0" smtClean="0">
                <a:latin typeface="cmsy10"/>
                <a:sym typeface="Symbol"/>
              </a:rPr>
              <a:t></a:t>
            </a:r>
            <a:r>
              <a:rPr lang="pt-BR" sz="2900" dirty="0" smtClean="0">
                <a:latin typeface="Arial" pitchFamily="34" charset="0"/>
                <a:cs typeface="Arial" pitchFamily="34" charset="0"/>
                <a:sym typeface="Symbol"/>
              </a:rPr>
              <a:t> true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534400" cy="5090160"/>
          </a:xfrm>
        </p:spPr>
        <p:txBody>
          <a:bodyPr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{x &gt; 1}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y &gt; 3;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534400" cy="5638800"/>
          </a:xfrm>
        </p:spPr>
        <p:txBody>
          <a:bodyPr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{x &gt; 1}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wp(y := x + 2, y &gt; 3)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x + 2 &gt; 3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wp(assert y &gt; 3, true)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y &gt; 3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pt-BR" dirty="0" smtClean="0">
                <a:sym typeface="Symbol"/>
              </a:rPr>
              <a:t> true </a:t>
            </a:r>
            <a:r>
              <a:rPr lang="pt-BR" dirty="0" smtClean="0">
                <a:solidFill>
                  <a:srgbClr val="0070C0"/>
                </a:solidFill>
                <a:sym typeface="Symbol"/>
              </a:rPr>
              <a:t>=</a:t>
            </a:r>
            <a:r>
              <a:rPr lang="pt-BR" dirty="0" smtClean="0">
                <a:sym typeface="Symbol"/>
              </a:rPr>
              <a:t> y &gt; 3</a:t>
            </a: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y &gt; 3;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Check: x &gt; 1 </a:t>
            </a:r>
            <a:r>
              <a:rPr lang="en-US" dirty="0" smtClean="0">
                <a:latin typeface="Symbol"/>
                <a:sym typeface="Symbol"/>
              </a:rPr>
              <a:t></a:t>
            </a:r>
            <a:r>
              <a:rPr lang="pt-BR" dirty="0" smtClean="0">
                <a:sym typeface="Symbol"/>
              </a:rPr>
              <a:t> </a:t>
            </a:r>
            <a:r>
              <a:rPr lang="pt-BR" dirty="0" smtClean="0"/>
              <a:t>(x + 2 &gt; 3</a:t>
            </a:r>
            <a:r>
              <a:rPr lang="pt-BR" dirty="0" smtClean="0">
                <a:sym typeface="Symbol"/>
              </a:rPr>
              <a:t>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534400" cy="5486400"/>
          </a:xfrm>
        </p:spPr>
        <p:txBody>
          <a:bodyPr>
            <a:no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assume x &gt; 1;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:= x *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z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y &gt; z;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III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534400" cy="5486400"/>
          </a:xfrm>
        </p:spPr>
        <p:txBody>
          <a:bodyPr>
            <a:no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wp(assume x &gt; 1, x * 2 &gt; x + 2)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x&gt;1 </a:t>
            </a:r>
            <a:r>
              <a:rPr lang="en-US" dirty="0" smtClean="0">
                <a:latin typeface="Symbol"/>
                <a:sym typeface="Symbol"/>
              </a:rPr>
              <a:t> </a:t>
            </a:r>
            <a:r>
              <a:rPr lang="pt-BR" dirty="0" smtClean="0"/>
              <a:t>x*2 &gt; x+2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assume x &gt; 1;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wp(y := x * 2, y &gt; x + 2)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x * 2 &gt; x + 2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:= x *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wp(z := x + 2, y &gt; z)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y &gt; x + 2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z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wp(assert y &gt; z, true)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y &gt; z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pt-BR" dirty="0" smtClean="0">
                <a:sym typeface="Symbol"/>
              </a:rPr>
              <a:t> true </a:t>
            </a:r>
            <a:r>
              <a:rPr lang="pt-BR" dirty="0" smtClean="0">
                <a:solidFill>
                  <a:srgbClr val="0070C0"/>
                </a:solidFill>
                <a:sym typeface="Symbol"/>
              </a:rPr>
              <a:t>=</a:t>
            </a:r>
            <a:r>
              <a:rPr lang="pt-BR" dirty="0" smtClean="0">
                <a:sym typeface="Symbol"/>
              </a:rPr>
              <a:t> y &gt; z</a:t>
            </a: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y &gt; z;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if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 “syntactic sugar”: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/>
              <a:t> E </a:t>
            </a:r>
            <a:r>
              <a:rPr lang="en-US" dirty="0" smtClean="0">
                <a:solidFill>
                  <a:srgbClr val="0070C0"/>
                </a:solidFill>
              </a:rPr>
              <a:t>then</a:t>
            </a:r>
            <a:r>
              <a:rPr lang="en-US" dirty="0" smtClean="0"/>
              <a:t> S </a:t>
            </a:r>
            <a:r>
              <a:rPr lang="en-US" dirty="0" smtClean="0">
                <a:solidFill>
                  <a:srgbClr val="0070C0"/>
                </a:solidFill>
              </a:rPr>
              <a:t>else</a:t>
            </a:r>
            <a:r>
              <a:rPr lang="en-US" dirty="0" smtClean="0"/>
              <a:t> T</a:t>
            </a:r>
          </a:p>
          <a:p>
            <a:pPr>
              <a:buNone/>
            </a:pPr>
            <a:r>
              <a:rPr lang="en-US" dirty="0" smtClean="0"/>
              <a:t>	gets </a:t>
            </a:r>
            <a:r>
              <a:rPr lang="en-US" dirty="0" err="1" smtClean="0"/>
              <a:t>desugared</a:t>
            </a:r>
            <a:r>
              <a:rPr lang="en-US" dirty="0" smtClean="0"/>
              <a:t> into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E ; S) </a:t>
            </a:r>
            <a:r>
              <a:rPr lang="en-US" dirty="0" smtClean="0">
                <a:sym typeface="Symbol"/>
              </a:rPr>
              <a:t>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E ; 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31ED-30E9-D041-ADAB-BF07C7B95DAC}" type="slidenum">
              <a:rPr lang="en-US"/>
              <a:pPr/>
              <a:t>4</a:t>
            </a:fld>
            <a:endParaRPr lang="en-US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First-Order Logic: Syntax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/>
              <a:t>Logical Symbols</a:t>
            </a:r>
          </a:p>
          <a:p>
            <a:pPr lvl="1"/>
            <a:r>
              <a:rPr lang="en-US" dirty="0"/>
              <a:t>Propositional connectives: </a:t>
            </a:r>
            <a:r>
              <a:rPr lang="en-US" b="1" dirty="0" smtClean="0">
                <a:latin typeface="cmsy10" charset="0"/>
              </a:rPr>
              <a:t>⋀</a:t>
            </a:r>
            <a:r>
              <a:rPr lang="en-US" dirty="0" smtClean="0"/>
              <a:t>, </a:t>
            </a:r>
            <a:r>
              <a:rPr lang="en-US" b="1" dirty="0" smtClean="0">
                <a:latin typeface="cmsy10" charset="0"/>
              </a:rPr>
              <a:t>⋁</a:t>
            </a:r>
            <a:r>
              <a:rPr lang="en-US" dirty="0" smtClean="0"/>
              <a:t>, </a:t>
            </a:r>
            <a:r>
              <a:rPr lang="en-US" b="1" dirty="0" smtClean="0">
                <a:latin typeface="cmsy10" charset="0"/>
              </a:rPr>
              <a:t>¬</a:t>
            </a:r>
            <a:r>
              <a:rPr lang="en-US" dirty="0" smtClean="0"/>
              <a:t>, </a:t>
            </a:r>
            <a:r>
              <a:rPr lang="en-US" b="1" dirty="0" smtClean="0">
                <a:latin typeface="cmsy10" charset="0"/>
              </a:rPr>
              <a:t>→</a:t>
            </a:r>
            <a:r>
              <a:rPr lang="en-US" dirty="0" smtClean="0"/>
              <a:t>,…</a:t>
            </a:r>
            <a:endParaRPr lang="en-US" dirty="0">
              <a:latin typeface="cmsy10" charset="0"/>
            </a:endParaRPr>
          </a:p>
          <a:p>
            <a:pPr lvl="1"/>
            <a:r>
              <a:rPr lang="en-US" dirty="0"/>
              <a:t>Variables: </a:t>
            </a:r>
            <a:r>
              <a:rPr lang="en-US" dirty="0" smtClean="0"/>
              <a:t>V1</a:t>
            </a:r>
            <a:r>
              <a:rPr lang="en-US" dirty="0"/>
              <a:t>, </a:t>
            </a:r>
            <a:r>
              <a:rPr lang="en-US" dirty="0" smtClean="0"/>
              <a:t>V2</a:t>
            </a:r>
            <a:r>
              <a:rPr lang="en-US" dirty="0"/>
              <a:t>, . . .</a:t>
            </a:r>
          </a:p>
          <a:p>
            <a:pPr lvl="1"/>
            <a:r>
              <a:rPr lang="en-US" dirty="0"/>
              <a:t>Quantifiers: </a:t>
            </a:r>
            <a:r>
              <a:rPr lang="en-US" b="1" dirty="0" smtClean="0">
                <a:latin typeface="cmsy10" charset="0"/>
                <a:sym typeface="Symbol"/>
              </a:rPr>
              <a:t></a:t>
            </a:r>
            <a:r>
              <a:rPr lang="en-US" dirty="0" smtClean="0"/>
              <a:t>, </a:t>
            </a:r>
            <a:r>
              <a:rPr lang="en-US" b="1" dirty="0" smtClean="0">
                <a:latin typeface="cmsy10" charset="0"/>
                <a:sym typeface="Symbol"/>
              </a:rPr>
              <a:t>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Non-logical symbols/Parameters</a:t>
            </a:r>
          </a:p>
          <a:p>
            <a:pPr lvl="1"/>
            <a:r>
              <a:rPr lang="en-US" dirty="0"/>
              <a:t>Equality:  =</a:t>
            </a:r>
          </a:p>
          <a:p>
            <a:pPr lvl="1"/>
            <a:r>
              <a:rPr lang="en-US" dirty="0"/>
              <a:t>Functions: +, -, %, bit-wise &amp;, f(), </a:t>
            </a:r>
            <a:r>
              <a:rPr lang="en-US" dirty="0" err="1"/>
              <a:t>concat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Predicates: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, </a:t>
            </a:r>
            <a:r>
              <a:rPr lang="en-US" dirty="0" err="1"/>
              <a:t>is_substring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Constant symbols: 0, 1.0, null, …</a:t>
            </a:r>
          </a:p>
        </p:txBody>
      </p:sp>
    </p:spTree>
    <p:extLst>
      <p:ext uri="{BB962C8B-B14F-4D97-AF65-F5344CB8AC3E}">
        <p14:creationId xmlns:p14="http://schemas.microsoft.com/office/powerpoint/2010/main" xmlns="" val="34560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if (x &gt;= 0) {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abs_x := x;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abs_x := -x;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abs_x &gt;= 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end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Loop body</a:t>
            </a:r>
            <a:r>
              <a:rPr lang="en-US" dirty="0" smtClean="0"/>
              <a:t> S executed as long as </a:t>
            </a:r>
            <a:r>
              <a:rPr lang="en-US" dirty="0" smtClean="0">
                <a:solidFill>
                  <a:srgbClr val="0070C0"/>
                </a:solidFill>
              </a:rPr>
              <a:t>loop condition</a:t>
            </a:r>
            <a:r>
              <a:rPr lang="en-US" dirty="0" smtClean="0"/>
              <a:t> E holds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819400" y="1219200"/>
            <a:ext cx="1600200" cy="457200"/>
          </a:xfrm>
          <a:prstGeom prst="wedgeRectCallout">
            <a:avLst>
              <a:gd name="adj1" fmla="val -111816"/>
              <a:gd name="adj2" fmla="val 41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condition</a:t>
            </a:r>
            <a:endParaRPr lang="en-CA" dirty="0"/>
          </a:p>
        </p:txBody>
      </p:sp>
      <p:sp>
        <p:nvSpPr>
          <p:cNvPr id="7" name="Rectangular Callout 6"/>
          <p:cNvSpPr/>
          <p:nvPr/>
        </p:nvSpPr>
        <p:spPr>
          <a:xfrm>
            <a:off x="1905000" y="2057400"/>
            <a:ext cx="1219200" cy="457200"/>
          </a:xfrm>
          <a:prstGeom prst="wedgeRectCallout">
            <a:avLst>
              <a:gd name="adj1" fmla="val -113433"/>
              <a:gd name="adj2" fmla="val 13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body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Desugar</a:t>
            </a:r>
            <a:r>
              <a:rPr lang="en-US" sz="3600" dirty="0" smtClean="0"/>
              <a:t> While Loop by Unrolling N Times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S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r>
              <a:rPr lang="en-US" dirty="0" smtClean="0">
                <a:solidFill>
                  <a:schemeClr val="tx2"/>
                </a:solidFill>
              </a:rPr>
              <a:t> =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E {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S;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E {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S;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E {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S;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E {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>
                <a:solidFill>
                  <a:schemeClr val="tx2"/>
                </a:solidFill>
              </a:rPr>
              <a:t> false;} // blocks execution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&lt; 2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2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2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2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2 {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>
                <a:solidFill>
                  <a:schemeClr val="tx2"/>
                </a:solidFill>
              </a:rPr>
              <a:t> false;} // blocks execution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Issue with Unrolling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&lt; 4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4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4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4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4 {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>
                <a:solidFill>
                  <a:schemeClr val="tx2"/>
                </a:solidFill>
              </a:rPr>
              <a:t> false;} // blocks execution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Issue with Unrolling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&lt; n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n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n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n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n {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>
                <a:solidFill>
                  <a:schemeClr val="tx2"/>
                </a:solidFill>
              </a:rPr>
              <a:t> false;} // blocks execution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with Invariant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invariant</a:t>
            </a:r>
            <a:r>
              <a:rPr lang="en-US" dirty="0" smtClean="0"/>
              <a:t> J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end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Loop body</a:t>
            </a:r>
            <a:r>
              <a:rPr lang="en-US" dirty="0" smtClean="0"/>
              <a:t> S executed as long as </a:t>
            </a:r>
            <a:r>
              <a:rPr lang="en-US" dirty="0" smtClean="0">
                <a:solidFill>
                  <a:srgbClr val="0070C0"/>
                </a:solidFill>
              </a:rPr>
              <a:t>loop condition</a:t>
            </a:r>
            <a:r>
              <a:rPr lang="en-US" dirty="0" smtClean="0"/>
              <a:t> E holds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Loop invariant</a:t>
            </a:r>
            <a:r>
              <a:rPr lang="en-US" dirty="0" smtClean="0"/>
              <a:t> J must hold on every iteration</a:t>
            </a:r>
          </a:p>
          <a:p>
            <a:pPr lvl="1"/>
            <a:r>
              <a:rPr lang="en-US" dirty="0" smtClean="0"/>
              <a:t>J must hold initially and is evaluated before E</a:t>
            </a:r>
          </a:p>
          <a:p>
            <a:pPr lvl="1"/>
            <a:r>
              <a:rPr lang="en-US" dirty="0" smtClean="0"/>
              <a:t>J must hold even on final iteration when E is false</a:t>
            </a:r>
          </a:p>
          <a:p>
            <a:pPr lvl="1"/>
            <a:r>
              <a:rPr lang="en-US" dirty="0" smtClean="0"/>
              <a:t>J must be inductive</a:t>
            </a:r>
          </a:p>
          <a:p>
            <a:pPr lvl="1"/>
            <a:r>
              <a:rPr lang="en-US" dirty="0" smtClean="0"/>
              <a:t>Provided by a user or inferred automatically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819400" y="1066800"/>
            <a:ext cx="1600200" cy="457200"/>
          </a:xfrm>
          <a:prstGeom prst="wedgeRectCallout">
            <a:avLst>
              <a:gd name="adj1" fmla="val -111816"/>
              <a:gd name="adj2" fmla="val 41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condition</a:t>
            </a:r>
            <a:endParaRPr lang="en-CA" dirty="0"/>
          </a:p>
        </p:txBody>
      </p:sp>
      <p:sp>
        <p:nvSpPr>
          <p:cNvPr id="6" name="Rectangular Callout 5"/>
          <p:cNvSpPr/>
          <p:nvPr/>
        </p:nvSpPr>
        <p:spPr>
          <a:xfrm>
            <a:off x="3581400" y="1752600"/>
            <a:ext cx="1600200" cy="457200"/>
          </a:xfrm>
          <a:prstGeom prst="wedgeRectCallout">
            <a:avLst>
              <a:gd name="adj1" fmla="val -113433"/>
              <a:gd name="adj2" fmla="val 13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invariant</a:t>
            </a:r>
            <a:endParaRPr lang="en-CA" dirty="0"/>
          </a:p>
        </p:txBody>
      </p:sp>
      <p:sp>
        <p:nvSpPr>
          <p:cNvPr id="7" name="Rectangular Callout 6"/>
          <p:cNvSpPr/>
          <p:nvPr/>
        </p:nvSpPr>
        <p:spPr>
          <a:xfrm>
            <a:off x="1981200" y="2590800"/>
            <a:ext cx="1219200" cy="457200"/>
          </a:xfrm>
          <a:prstGeom prst="wedgeRectCallout">
            <a:avLst>
              <a:gd name="adj1" fmla="val -113433"/>
              <a:gd name="adj2" fmla="val 13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body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Desugaring</a:t>
            </a:r>
            <a:r>
              <a:rPr lang="en-US" dirty="0" smtClean="0"/>
              <a:t> While Loop Using Invariant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 </a:t>
            </a:r>
            <a:r>
              <a:rPr lang="en-US" dirty="0" smtClean="0">
                <a:solidFill>
                  <a:srgbClr val="0070C0"/>
                </a:solidFill>
              </a:rPr>
              <a:t>invariant</a:t>
            </a:r>
            <a:r>
              <a:rPr lang="en-US" dirty="0" smtClean="0"/>
              <a:t> J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S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assert</a:t>
            </a:r>
            <a:r>
              <a:rPr lang="en-US" dirty="0" smtClean="0"/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havoc</a:t>
            </a:r>
            <a:r>
              <a:rPr lang="en-US" dirty="0" smtClean="0"/>
              <a:t> x; 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J;</a:t>
            </a:r>
          </a:p>
          <a:p>
            <a:pPr>
              <a:buNone/>
            </a:pPr>
            <a:r>
              <a:rPr lang="en-US" dirty="0" smtClean="0"/>
              <a:t>(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E; S; </a:t>
            </a:r>
            <a:r>
              <a:rPr lang="en-US" dirty="0" smtClean="0">
                <a:solidFill>
                  <a:srgbClr val="0070C0"/>
                </a:solidFill>
              </a:rPr>
              <a:t>assert</a:t>
            </a:r>
            <a:r>
              <a:rPr lang="en-US" dirty="0" smtClean="0"/>
              <a:t> J; 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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sym typeface="Symbol"/>
              </a:rPr>
              <a:t></a:t>
            </a:r>
            <a:r>
              <a:rPr lang="en-US" dirty="0" smtClean="0"/>
              <a:t>E</a:t>
            </a:r>
          </a:p>
          <a:p>
            <a:pPr>
              <a:buNone/>
            </a:pPr>
            <a:r>
              <a:rPr lang="en-US" dirty="0" smtClean="0"/>
              <a:t>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2743200" y="1676400"/>
            <a:ext cx="2514600" cy="612648"/>
          </a:xfrm>
          <a:prstGeom prst="wedgeRectCallout">
            <a:avLst>
              <a:gd name="adj1" fmla="val -77560"/>
              <a:gd name="adj2" fmla="val 53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check that the loop invariant holds initially </a:t>
            </a:r>
            <a:endParaRPr lang="en-CA" dirty="0"/>
          </a:p>
        </p:txBody>
      </p:sp>
      <p:sp>
        <p:nvSpPr>
          <p:cNvPr id="9" name="Rectangular Callout 8"/>
          <p:cNvSpPr/>
          <p:nvPr/>
        </p:nvSpPr>
        <p:spPr>
          <a:xfrm>
            <a:off x="2133600" y="3352800"/>
            <a:ext cx="2514600" cy="533400"/>
          </a:xfrm>
          <a:prstGeom prst="wedgeRectCallout">
            <a:avLst>
              <a:gd name="adj1" fmla="val -64105"/>
              <a:gd name="adj2" fmla="val -59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where x denotes the assignment targets of S</a:t>
            </a:r>
            <a:endParaRPr lang="en-CA" dirty="0"/>
          </a:p>
        </p:txBody>
      </p:sp>
      <p:sp>
        <p:nvSpPr>
          <p:cNvPr id="10" name="Rectangular Callout 9"/>
          <p:cNvSpPr/>
          <p:nvPr/>
        </p:nvSpPr>
        <p:spPr>
          <a:xfrm>
            <a:off x="5943600" y="2286000"/>
            <a:ext cx="2514600" cy="612648"/>
          </a:xfrm>
          <a:prstGeom prst="wedgeRectCallout">
            <a:avLst>
              <a:gd name="adj1" fmla="val -136119"/>
              <a:gd name="adj2" fmla="val 48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jump to an arbitrary iteration of the loop</a:t>
            </a:r>
            <a:endParaRPr lang="en-CA" dirty="0"/>
          </a:p>
        </p:txBody>
      </p:sp>
      <p:sp>
        <p:nvSpPr>
          <p:cNvPr id="11" name="Rectangular Callout 10"/>
          <p:cNvSpPr/>
          <p:nvPr/>
        </p:nvSpPr>
        <p:spPr>
          <a:xfrm>
            <a:off x="5105400" y="5410200"/>
            <a:ext cx="3200400" cy="612648"/>
          </a:xfrm>
          <a:prstGeom prst="wedgeRectCallout">
            <a:avLst>
              <a:gd name="adj1" fmla="val -64665"/>
              <a:gd name="adj2" fmla="val -214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check that the loop invariant is maintained by the loop body</a:t>
            </a:r>
            <a:endParaRPr lang="en-CA" dirty="0"/>
          </a:p>
        </p:txBody>
      </p:sp>
      <p:sp>
        <p:nvSpPr>
          <p:cNvPr id="12" name="Rectangular Callout 11"/>
          <p:cNvSpPr/>
          <p:nvPr/>
        </p:nvSpPr>
        <p:spPr>
          <a:xfrm>
            <a:off x="2438400" y="5943600"/>
            <a:ext cx="1447800" cy="612648"/>
          </a:xfrm>
          <a:prstGeom prst="wedgeRectCallout">
            <a:avLst>
              <a:gd name="adj1" fmla="val -40588"/>
              <a:gd name="adj2" fmla="val -186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exit the loop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 of While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wp</a:t>
            </a:r>
            <a:r>
              <a:rPr lang="en-CA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 </a:t>
            </a:r>
            <a:r>
              <a:rPr lang="en-US" dirty="0" smtClean="0">
                <a:solidFill>
                  <a:srgbClr val="0070C0"/>
                </a:solidFill>
              </a:rPr>
              <a:t>invariant</a:t>
            </a:r>
            <a:r>
              <a:rPr lang="en-US" dirty="0" smtClean="0"/>
              <a:t> J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S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r>
              <a:rPr lang="en-CA" dirty="0" smtClean="0"/>
              <a:t>, Q) =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 “verifying compiler”</a:t>
            </a:r>
          </a:p>
          <a:p>
            <a:pPr lvl="1"/>
            <a:r>
              <a:rPr lang="en-US" dirty="0" smtClean="0"/>
              <a:t>Proves procedure contracts statically for all possible inputs</a:t>
            </a:r>
          </a:p>
          <a:p>
            <a:pPr lvl="1"/>
            <a:r>
              <a:rPr lang="en-US" dirty="0" smtClean="0"/>
              <a:t>Uses theory of weakest preconditions</a:t>
            </a:r>
          </a:p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Annotated program written in simple imperative language</a:t>
            </a:r>
          </a:p>
          <a:p>
            <a:pPr lvl="2"/>
            <a:r>
              <a:rPr lang="en-US" dirty="0" smtClean="0"/>
              <a:t>Preconditions</a:t>
            </a:r>
          </a:p>
          <a:p>
            <a:pPr lvl="2"/>
            <a:r>
              <a:rPr lang="en-US" dirty="0" err="1" smtClean="0"/>
              <a:t>Postconditions</a:t>
            </a:r>
            <a:endParaRPr lang="en-US" dirty="0" smtClean="0"/>
          </a:p>
          <a:p>
            <a:pPr lvl="2"/>
            <a:r>
              <a:rPr lang="en-US" dirty="0" smtClean="0"/>
              <a:t>Loop invariants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Correct or list of failed annotations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05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∀X</a:t>
            </a:r>
            <a:r>
              <a:rPr lang="en-US" i="1" dirty="0" smtClean="0"/>
              <a:t>:S.  p(f(X),X) </a:t>
            </a:r>
            <a:r>
              <a:rPr lang="en-US" i="1" dirty="0" smtClean="0">
                <a:sym typeface="Symbol"/>
              </a:rPr>
              <a:t> Y:S </a:t>
            </a:r>
            <a:r>
              <a:rPr lang="en-US" i="1" dirty="0" smtClean="0"/>
              <a:t>. p(f(g(X,Y)),g(X,Y)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Dafny</a:t>
            </a:r>
            <a:r>
              <a:rPr lang="en-CA" dirty="0" smtClean="0"/>
              <a:t> Architecture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686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0A06-930C-5940-AFF5-EF8FEA24C380}" type="slidenum">
              <a:rPr lang="en-US"/>
              <a:pPr/>
              <a:t>6</a:t>
            </a:fld>
            <a:endParaRPr 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Quantifier-free Subset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largely restrict ourselves to formulas without quantifiers </a:t>
            </a:r>
            <a:r>
              <a:rPr lang="en-US" dirty="0" smtClean="0"/>
              <a:t>(</a:t>
            </a:r>
            <a:r>
              <a:rPr lang="en-US" b="1" dirty="0" smtClean="0">
                <a:latin typeface="cmsy10" charset="0"/>
              </a:rPr>
              <a:t>∀</a:t>
            </a:r>
            <a:r>
              <a:rPr lang="en-US" smtClean="0"/>
              <a:t>, </a:t>
            </a:r>
            <a:r>
              <a:rPr lang="en-US" b="1" smtClean="0">
                <a:latin typeface="cmsy10" charset="0"/>
              </a:rPr>
              <a:t>∃</a:t>
            </a:r>
            <a:r>
              <a:rPr lang="en-US" smtClean="0"/>
              <a:t>)</a:t>
            </a:r>
            <a:endParaRPr lang="en-US" dirty="0"/>
          </a:p>
          <a:p>
            <a:r>
              <a:rPr lang="en-US" dirty="0"/>
              <a:t>This is called the </a:t>
            </a:r>
            <a:r>
              <a:rPr lang="en-US" dirty="0">
                <a:solidFill>
                  <a:schemeClr val="tx1"/>
                </a:solidFill>
              </a:rPr>
              <a:t>quantifier-free</a:t>
            </a:r>
            <a:r>
              <a:rPr lang="en-US" dirty="0"/>
              <a:t> subset/fragment of first-order logic with the             relevant theory</a:t>
            </a:r>
          </a:p>
        </p:txBody>
      </p:sp>
    </p:spTree>
    <p:extLst>
      <p:ext uri="{BB962C8B-B14F-4D97-AF65-F5344CB8AC3E}">
        <p14:creationId xmlns:p14="http://schemas.microsoft.com/office/powerpoint/2010/main" xmlns="" val="19195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F25A-D22B-C84B-BB3F-C639375F9D0B}" type="slidenum">
              <a:rPr lang="en-US"/>
              <a:pPr/>
              <a:t>7</a:t>
            </a:fld>
            <a:endParaRPr 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Theory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Defines a set of </a:t>
            </a:r>
            <a:r>
              <a:rPr lang="en-US" dirty="0">
                <a:solidFill>
                  <a:schemeClr val="tx1"/>
                </a:solidFill>
              </a:rPr>
              <a:t>parameters (non-logical symbols)</a:t>
            </a:r>
            <a:r>
              <a:rPr lang="en-US" dirty="0"/>
              <a:t> and their meanings</a:t>
            </a:r>
          </a:p>
          <a:p>
            <a:r>
              <a:rPr lang="en-US" dirty="0"/>
              <a:t>This definition is called a </a:t>
            </a:r>
            <a:r>
              <a:rPr lang="en-US" i="1" dirty="0" smtClean="0"/>
              <a:t>signature</a:t>
            </a:r>
            <a:endParaRPr lang="en-US" dirty="0"/>
          </a:p>
          <a:p>
            <a:r>
              <a:rPr lang="en-US" dirty="0"/>
              <a:t>Example of a signature:</a:t>
            </a:r>
          </a:p>
          <a:p>
            <a:pPr>
              <a:buFontTx/>
              <a:buNone/>
            </a:pPr>
            <a:r>
              <a:rPr lang="en-US" dirty="0"/>
              <a:t>    Theory of </a:t>
            </a:r>
            <a:r>
              <a:rPr lang="en-US" dirty="0">
                <a:solidFill>
                  <a:schemeClr val="tx1"/>
                </a:solidFill>
              </a:rPr>
              <a:t>linear arithmetic over integers</a:t>
            </a:r>
          </a:p>
          <a:p>
            <a:pPr>
              <a:buFontTx/>
              <a:buNone/>
            </a:pPr>
            <a:r>
              <a:rPr lang="en-US" dirty="0"/>
              <a:t>    Signature is </a:t>
            </a:r>
            <a:r>
              <a:rPr lang="en-US" dirty="0">
                <a:solidFill>
                  <a:schemeClr val="tx1"/>
                </a:solidFill>
              </a:rPr>
              <a:t>(0,1,+,-,</a:t>
            </a:r>
            <a:r>
              <a:rPr lang="en-US" b="1" dirty="0">
                <a:solidFill>
                  <a:schemeClr val="tx1"/>
                </a:solidFill>
                <a:latin typeface="cmsy10" charset="0"/>
              </a:rPr>
              <a:t>·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/>
              <a:t> interpreted over </a:t>
            </a:r>
            <a:r>
              <a:rPr lang="en-US" dirty="0">
                <a:solidFill>
                  <a:schemeClr val="tx1"/>
                </a:solidFill>
                <a:latin typeface="msbm10" charset="0"/>
              </a:rPr>
              <a:t>Z</a:t>
            </a:r>
            <a:r>
              <a:rPr lang="en-US" dirty="0"/>
              <a:t> </a:t>
            </a: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7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Presbruger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 (0, 1, +, =) interpreted over Z</a:t>
            </a:r>
          </a:p>
          <a:p>
            <a:r>
              <a:rPr lang="en-US" dirty="0" smtClean="0"/>
              <a:t>Axioms</a:t>
            </a:r>
          </a:p>
          <a:p>
            <a:pPr lvl="1"/>
            <a:r>
              <a:rPr lang="en-US" dirty="0" smtClean="0">
                <a:sym typeface="Symbol"/>
              </a:rPr>
              <a:t>X: Z.  ((X+1) = 0)</a:t>
            </a:r>
          </a:p>
          <a:p>
            <a:pPr lvl="1"/>
            <a:r>
              <a:rPr lang="en-US" dirty="0" smtClean="0">
                <a:sym typeface="Symbol"/>
              </a:rPr>
              <a:t>X, Y: Z. (X+1) = (Y+1)  X + Y</a:t>
            </a:r>
          </a:p>
          <a:p>
            <a:pPr lvl="1"/>
            <a:r>
              <a:rPr lang="en-US" dirty="0" smtClean="0">
                <a:sym typeface="Symbol"/>
              </a:rPr>
              <a:t>X: Z. X+0 = X</a:t>
            </a:r>
          </a:p>
          <a:p>
            <a:pPr lvl="1"/>
            <a:r>
              <a:rPr lang="en-US" dirty="0" smtClean="0">
                <a:sym typeface="Symbol"/>
              </a:rPr>
              <a:t>X, Y: Z. X+(Y+1) = (X+ Y)+1</a:t>
            </a:r>
          </a:p>
          <a:p>
            <a:pPr lvl="1"/>
            <a:r>
              <a:rPr lang="en-US" dirty="0" smtClean="0">
                <a:sym typeface="Symbol"/>
              </a:rPr>
              <a:t>Let P(X) be a first order formula over X</a:t>
            </a:r>
          </a:p>
          <a:p>
            <a:pPr lvl="2"/>
            <a:r>
              <a:rPr lang="en-US" dirty="0" smtClean="0">
                <a:sym typeface="Symbol"/>
              </a:rPr>
              <a:t>(P(0)  X: Z. P(X) P(X+1))   Y: Z. P(Y)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Sorted First Order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finite set of </a:t>
            </a:r>
            <a:r>
              <a:rPr lang="en-US" dirty="0" smtClean="0">
                <a:solidFill>
                  <a:srgbClr val="FF0000"/>
                </a:solidFill>
              </a:rPr>
              <a:t>sorts </a:t>
            </a:r>
            <a:r>
              <a:rPr lang="en-US" dirty="0" smtClean="0"/>
              <a:t>S</a:t>
            </a:r>
          </a:p>
          <a:p>
            <a:r>
              <a:rPr lang="en-US" dirty="0" smtClean="0"/>
              <a:t>A finite set of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symbols F each with a fixed signature S*</a:t>
            </a:r>
            <a:r>
              <a:rPr lang="en-US" dirty="0" smtClean="0">
                <a:sym typeface="Symbol"/>
              </a:rPr>
              <a:t>  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Zero </a:t>
            </a:r>
            <a:r>
              <a:rPr lang="en-US" dirty="0" err="1" smtClean="0"/>
              <a:t>arity</a:t>
            </a:r>
            <a:r>
              <a:rPr lang="en-US" dirty="0" smtClean="0"/>
              <a:t> functions are </a:t>
            </a:r>
            <a:r>
              <a:rPr lang="en-US" dirty="0" smtClean="0">
                <a:solidFill>
                  <a:srgbClr val="FF0000"/>
                </a:solidFill>
              </a:rPr>
              <a:t>constant</a:t>
            </a:r>
            <a:r>
              <a:rPr lang="en-US" dirty="0" smtClean="0"/>
              <a:t> symbols</a:t>
            </a:r>
          </a:p>
          <a:p>
            <a:r>
              <a:rPr lang="en-US" dirty="0" smtClean="0"/>
              <a:t>A finite set of </a:t>
            </a:r>
            <a:r>
              <a:rPr lang="en-US" dirty="0" smtClean="0">
                <a:solidFill>
                  <a:srgbClr val="FF0000"/>
                </a:solidFill>
              </a:rPr>
              <a:t>relation</a:t>
            </a:r>
            <a:r>
              <a:rPr lang="en-US" dirty="0" smtClean="0"/>
              <a:t> symbols R each with a fixed </a:t>
            </a:r>
            <a:r>
              <a:rPr lang="en-US" dirty="0" err="1" smtClean="0"/>
              <a:t>arity</a:t>
            </a:r>
            <a:r>
              <a:rPr lang="en-US" dirty="0" smtClean="0"/>
              <a:t> S*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2491</Words>
  <Application>Microsoft Office PowerPoint</Application>
  <PresentationFormat>On-screen Show (4:3)</PresentationFormat>
  <Paragraphs>464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Deductive Verification</vt:lpstr>
      <vt:lpstr>First-Order Logic</vt:lpstr>
      <vt:lpstr>First-Order Logic: Syntax</vt:lpstr>
      <vt:lpstr>First-Order Logic: Syntax</vt:lpstr>
      <vt:lpstr>Example</vt:lpstr>
      <vt:lpstr>Quantifier-free Subset</vt:lpstr>
      <vt:lpstr>Logical Theory </vt:lpstr>
      <vt:lpstr>Presbruger Arithmetic</vt:lpstr>
      <vt:lpstr>Many Sorted First Order Vocabulary</vt:lpstr>
      <vt:lpstr>An Interpretation </vt:lpstr>
      <vt:lpstr>Many-Sorted First Oder Formulas</vt:lpstr>
      <vt:lpstr>Free Variables</vt:lpstr>
      <vt:lpstr>Assignments and Models</vt:lpstr>
      <vt:lpstr>A T-Interpretation </vt:lpstr>
      <vt:lpstr>Example Linear Arithmetic</vt:lpstr>
      <vt:lpstr>Assignments and T-Models</vt:lpstr>
      <vt:lpstr>The SMT decision problem</vt:lpstr>
      <vt:lpstr>Summary of Decidability Results</vt:lpstr>
      <vt:lpstr>Summary of Complexity Results</vt:lpstr>
      <vt:lpstr>Basic Verifier Architecture</vt:lpstr>
      <vt:lpstr>Verification Condition Generator</vt:lpstr>
      <vt:lpstr>Simple Command Language </vt:lpstr>
      <vt:lpstr>Program States</vt:lpstr>
      <vt:lpstr>Program States cont.</vt:lpstr>
      <vt:lpstr>Hoare Triple</vt:lpstr>
      <vt:lpstr>Hoare Triple Definition</vt:lpstr>
      <vt:lpstr>Hoare Triple Examples</vt:lpstr>
      <vt:lpstr>Weakest Precondition [Dijkstra]</vt:lpstr>
      <vt:lpstr>Weakest Precondition</vt:lpstr>
      <vt:lpstr>Weakest Precondition [Dijkstra]</vt:lpstr>
      <vt:lpstr>Strongest Postcondition</vt:lpstr>
      <vt:lpstr>Weakest Preconditions Cookbook</vt:lpstr>
      <vt:lpstr>Checking Correctness with wp</vt:lpstr>
      <vt:lpstr>Checking Correctness with wp cont.</vt:lpstr>
      <vt:lpstr>Example II</vt:lpstr>
      <vt:lpstr>Example II cont.</vt:lpstr>
      <vt:lpstr>Example III</vt:lpstr>
      <vt:lpstr>Example III cont.</vt:lpstr>
      <vt:lpstr>Structured if Statement</vt:lpstr>
      <vt:lpstr>Absolute Value Example</vt:lpstr>
      <vt:lpstr>While Loop</vt:lpstr>
      <vt:lpstr>Desugar While Loop by Unrolling N Times</vt:lpstr>
      <vt:lpstr>Example</vt:lpstr>
      <vt:lpstr>First Issue with Unrolling</vt:lpstr>
      <vt:lpstr>Second Issue with Unrolling</vt:lpstr>
      <vt:lpstr>While Loop with Invariant</vt:lpstr>
      <vt:lpstr>Desugaring While Loop Using Invariant</vt:lpstr>
      <vt:lpstr>Weakest Precondition of While</vt:lpstr>
      <vt:lpstr>Dafny</vt:lpstr>
      <vt:lpstr>Dafny Architecture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Reasoning</dc:title>
  <dc:creator>msagiv</dc:creator>
  <cp:lastModifiedBy>msagiv</cp:lastModifiedBy>
  <cp:revision>109</cp:revision>
  <dcterms:created xsi:type="dcterms:W3CDTF">2015-04-05T15:11:00Z</dcterms:created>
  <dcterms:modified xsi:type="dcterms:W3CDTF">2015-04-21T11:47:12Z</dcterms:modified>
</cp:coreProperties>
</file>