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1" r:id="rId26"/>
    <p:sldId id="299" r:id="rId27"/>
    <p:sldId id="283" r:id="rId28"/>
    <p:sldId id="284" r:id="rId29"/>
    <p:sldId id="300" r:id="rId30"/>
    <p:sldId id="301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30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AC835-3C6F-4E8D-9E9B-9E4BD3CCD228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49F9A-8967-4AB5-9C79-510791E42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61443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1444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6C6CAB9-DE34-40E2-9176-4339FE38CFE9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74755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4756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75C5DC7-E6F8-491E-8349-1A7B0AB5B6CF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75779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5780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C901915-65CE-417E-B7AE-483FF010B10B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757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76803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6804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3A7161F-525E-404D-9FD2-B8C191271444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768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77827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7828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A19F93E-9F57-4264-88EC-BD84C78067E3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778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78851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8852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650B704-2951-4A2E-A917-8E7B7D4440C2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788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79875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9876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CEEA0F1-E250-4FD5-B6AD-BD8EE18C6958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798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80900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3F5B034-90E0-48D7-B7D4-06182547A6FC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809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81923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81924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4328062-7C98-451C-B849-D472E5071397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819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82947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82948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02D4FC6-925D-4885-8A5F-D16E5C8A2B56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82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83971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83972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D83A460-7608-4D77-BB59-568AADB05AD1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839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66563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6564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5C2BF6F-D646-4537-AF79-4EBEED71F5EF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665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87043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87044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AF727B1-1518-40F2-B68F-D28B3583F7C0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870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89091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89092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7CC4E27-F782-4512-874D-6FB7D3FACE68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890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90115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0116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8D3E625-87C9-4054-AA0A-E48A300247C2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901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2006 Carnegie Mellon University</a:t>
            </a:r>
          </a:p>
          <a:p>
            <a:r>
              <a:rPr lang="en-US" sz="800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91139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91140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E95F781-1DAD-4BC5-B6B8-42F019C00099}" type="datetime1">
              <a:rPr lang="en-US">
                <a:solidFill>
                  <a:prstClr val="black"/>
                </a:solidFill>
              </a:rPr>
              <a:pPr/>
              <a:t>4/28/2015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114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2006 Carnegie Mellon University</a:t>
            </a:r>
          </a:p>
          <a:p>
            <a:r>
              <a:rPr lang="en-US" sz="800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92163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92164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92E6247-636C-4465-AC8A-722183ECA966}" type="datetime1">
              <a:rPr lang="en-US">
                <a:solidFill>
                  <a:prstClr val="black"/>
                </a:solidFill>
              </a:rPr>
              <a:pPr/>
              <a:t>4/28/2015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16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93187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3188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C4E93BF-FADA-477E-ADFA-03FAB384F0D1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931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94211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4212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961171E-5DF2-4B1F-BE2A-35B6A92D53FE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942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95235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5236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D8CFA61-4BC8-468C-93C8-BD8CE96684C8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952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96259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6260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55DB28A-5BDF-456B-A226-DAF71D40301E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962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97283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7284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318BB54-0EF4-4D40-9491-13DB36E8BDB5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67587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7588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8C1494A-C817-42C7-B786-B96C73D00B31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675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99331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9332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15CDF8B-FA52-4931-8E89-82961A57435E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993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100355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00356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BA03516-DE2B-437F-982B-D9359EBCE404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1003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101379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01380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AAEA7CD-2D78-415A-9B80-1FDCE7B92C3F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68611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8612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5E3FFE5-6670-4FCC-B737-729D3A694BD2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68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69635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9636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4324674-199C-4ABC-AEE2-517EAAA05AC5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70659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0660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7F923F6-E89E-457A-8218-6C840B8B4C5B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706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71683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1684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82C8FB0-2238-4A03-A241-8CE0E300D22F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716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72707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2708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5E96CB4-225D-4952-B994-ECA13B06A5E1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727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i="0" dirty="0">
                <a:latin typeface="Arial" pitchFamily="34" charset="0"/>
              </a:rPr>
              <a:t>© 2006 Carnegie Mellon University</a:t>
            </a:r>
          </a:p>
          <a:p>
            <a:pPr algn="l"/>
            <a:r>
              <a:rPr lang="en-US" sz="800" dirty="0"/>
              <a:t>  </a:t>
            </a:r>
          </a:p>
        </p:txBody>
      </p:sp>
      <p:sp>
        <p:nvSpPr>
          <p:cNvPr id="73731" name="Rectangle 1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3732" name="Rectangle 1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AD5BE02-35C6-4904-AC07-415E81CB296C}" type="datetime1">
              <a:rPr lang="en-US"/>
              <a:pPr/>
              <a:t>4/28/2015</a:t>
            </a:fld>
            <a:endParaRPr lang="en-US"/>
          </a:p>
        </p:txBody>
      </p:sp>
      <p:sp>
        <p:nvSpPr>
          <p:cNvPr id="737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0F70-3819-46FB-B77C-32582B3D122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101-2020-420F-B9D9-2BF37FF0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0F70-3819-46FB-B77C-32582B3D122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101-2020-420F-B9D9-2BF37FF0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0F70-3819-46FB-B77C-32582B3D122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101-2020-420F-B9D9-2BF37FF0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rgbClr val="3C4F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151563"/>
            <a:ext cx="9144000" cy="7064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  <p:pic>
        <p:nvPicPr>
          <p:cNvPr id="5" name="Picture 9" descr="SEI_CMU_1Line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321425"/>
            <a:ext cx="56578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5"/>
          <p:cNvSpPr>
            <a:spLocks noChangeArrowheads="1"/>
          </p:cNvSpPr>
          <p:nvPr/>
        </p:nvSpPr>
        <p:spPr bwMode="white">
          <a:xfrm>
            <a:off x="7478713" y="6410325"/>
            <a:ext cx="1665287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>
            <a:spAutoFit/>
          </a:bodyPr>
          <a:lstStyle/>
          <a:p>
            <a:pPr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b="1">
                <a:solidFill>
                  <a:srgbClr val="FFFFFF"/>
                </a:solidFill>
                <a:ea typeface="MS PGothic" pitchFamily="34" charset="-128"/>
              </a:rPr>
              <a:t>© 2006 Carnegie Mellon University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6988" y="23813"/>
            <a:ext cx="4059237" cy="6094412"/>
            <a:chOff x="17" y="15"/>
            <a:chExt cx="2728" cy="3839"/>
          </a:xfrm>
        </p:grpSpPr>
        <p:sp>
          <p:nvSpPr>
            <p:cNvPr id="8" name="Freeform 38"/>
            <p:cNvSpPr>
              <a:spLocks/>
            </p:cNvSpPr>
            <p:nvPr userDrawn="1"/>
          </p:nvSpPr>
          <p:spPr bwMode="auto">
            <a:xfrm>
              <a:off x="17" y="2179"/>
              <a:ext cx="1004" cy="98"/>
            </a:xfrm>
            <a:custGeom>
              <a:avLst/>
              <a:gdLst/>
              <a:ahLst/>
              <a:cxnLst>
                <a:cxn ang="0">
                  <a:pos x="1004" y="0"/>
                </a:cxn>
                <a:cxn ang="0">
                  <a:pos x="0" y="0"/>
                </a:cxn>
                <a:cxn ang="0">
                  <a:pos x="0" y="98"/>
                </a:cxn>
                <a:cxn ang="0">
                  <a:pos x="906" y="98"/>
                </a:cxn>
                <a:cxn ang="0">
                  <a:pos x="1004" y="0"/>
                </a:cxn>
              </a:cxnLst>
              <a:rect l="0" t="0" r="r" b="b"/>
              <a:pathLst>
                <a:path w="1004" h="98">
                  <a:moveTo>
                    <a:pt x="1004" y="0"/>
                  </a:moveTo>
                  <a:lnTo>
                    <a:pt x="0" y="0"/>
                  </a:lnTo>
                  <a:lnTo>
                    <a:pt x="0" y="98"/>
                  </a:lnTo>
                  <a:lnTo>
                    <a:pt x="906" y="98"/>
                  </a:lnTo>
                  <a:lnTo>
                    <a:pt x="1004" y="0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9" name="Freeform 39"/>
            <p:cNvSpPr>
              <a:spLocks/>
            </p:cNvSpPr>
            <p:nvPr userDrawn="1"/>
          </p:nvSpPr>
          <p:spPr bwMode="auto">
            <a:xfrm>
              <a:off x="17" y="1011"/>
              <a:ext cx="409" cy="98"/>
            </a:xfrm>
            <a:custGeom>
              <a:avLst/>
              <a:gdLst/>
              <a:ahLst/>
              <a:cxnLst>
                <a:cxn ang="0">
                  <a:pos x="311" y="0"/>
                </a:cxn>
                <a:cxn ang="0">
                  <a:pos x="0" y="0"/>
                </a:cxn>
                <a:cxn ang="0">
                  <a:pos x="0" y="98"/>
                </a:cxn>
                <a:cxn ang="0">
                  <a:pos x="409" y="98"/>
                </a:cxn>
                <a:cxn ang="0">
                  <a:pos x="311" y="0"/>
                </a:cxn>
              </a:cxnLst>
              <a:rect l="0" t="0" r="r" b="b"/>
              <a:pathLst>
                <a:path w="409" h="98">
                  <a:moveTo>
                    <a:pt x="311" y="0"/>
                  </a:moveTo>
                  <a:lnTo>
                    <a:pt x="0" y="0"/>
                  </a:lnTo>
                  <a:lnTo>
                    <a:pt x="0" y="98"/>
                  </a:lnTo>
                  <a:lnTo>
                    <a:pt x="409" y="98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0" name="Freeform 40"/>
            <p:cNvSpPr>
              <a:spLocks/>
            </p:cNvSpPr>
            <p:nvPr userDrawn="1"/>
          </p:nvSpPr>
          <p:spPr bwMode="auto">
            <a:xfrm>
              <a:off x="17" y="2775"/>
              <a:ext cx="418" cy="107"/>
            </a:xfrm>
            <a:custGeom>
              <a:avLst/>
              <a:gdLst/>
              <a:ahLst/>
              <a:cxnLst>
                <a:cxn ang="0">
                  <a:pos x="418" y="0"/>
                </a:cxn>
                <a:cxn ang="0">
                  <a:pos x="0" y="0"/>
                </a:cxn>
                <a:cxn ang="0">
                  <a:pos x="0" y="107"/>
                </a:cxn>
                <a:cxn ang="0">
                  <a:pos x="311" y="107"/>
                </a:cxn>
                <a:cxn ang="0">
                  <a:pos x="418" y="0"/>
                </a:cxn>
              </a:cxnLst>
              <a:rect l="0" t="0" r="r" b="b"/>
              <a:pathLst>
                <a:path w="418" h="107">
                  <a:moveTo>
                    <a:pt x="418" y="0"/>
                  </a:moveTo>
                  <a:lnTo>
                    <a:pt x="0" y="0"/>
                  </a:lnTo>
                  <a:lnTo>
                    <a:pt x="0" y="107"/>
                  </a:lnTo>
                  <a:lnTo>
                    <a:pt x="311" y="107"/>
                  </a:lnTo>
                  <a:lnTo>
                    <a:pt x="418" y="0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1" name="Freeform 41"/>
            <p:cNvSpPr>
              <a:spLocks/>
            </p:cNvSpPr>
            <p:nvPr userDrawn="1"/>
          </p:nvSpPr>
          <p:spPr bwMode="auto">
            <a:xfrm>
              <a:off x="17" y="1591"/>
              <a:ext cx="1004" cy="98"/>
            </a:xfrm>
            <a:custGeom>
              <a:avLst/>
              <a:gdLst/>
              <a:ahLst/>
              <a:cxnLst>
                <a:cxn ang="0">
                  <a:pos x="906" y="0"/>
                </a:cxn>
                <a:cxn ang="0">
                  <a:pos x="0" y="0"/>
                </a:cxn>
                <a:cxn ang="0">
                  <a:pos x="0" y="98"/>
                </a:cxn>
                <a:cxn ang="0">
                  <a:pos x="1004" y="98"/>
                </a:cxn>
                <a:cxn ang="0">
                  <a:pos x="906" y="0"/>
                </a:cxn>
              </a:cxnLst>
              <a:rect l="0" t="0" r="r" b="b"/>
              <a:pathLst>
                <a:path w="1004" h="98">
                  <a:moveTo>
                    <a:pt x="906" y="0"/>
                  </a:moveTo>
                  <a:lnTo>
                    <a:pt x="0" y="0"/>
                  </a:lnTo>
                  <a:lnTo>
                    <a:pt x="0" y="98"/>
                  </a:lnTo>
                  <a:lnTo>
                    <a:pt x="1004" y="98"/>
                  </a:lnTo>
                  <a:lnTo>
                    <a:pt x="906" y="0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2" name="Freeform 42"/>
            <p:cNvSpPr>
              <a:spLocks/>
            </p:cNvSpPr>
            <p:nvPr userDrawn="1"/>
          </p:nvSpPr>
          <p:spPr bwMode="auto">
            <a:xfrm>
              <a:off x="17" y="1216"/>
              <a:ext cx="2266" cy="285"/>
            </a:xfrm>
            <a:custGeom>
              <a:avLst/>
              <a:gdLst/>
              <a:ahLst/>
              <a:cxnLst>
                <a:cxn ang="0">
                  <a:pos x="0" y="285"/>
                </a:cxn>
                <a:cxn ang="0">
                  <a:pos x="2266" y="285"/>
                </a:cxn>
                <a:cxn ang="0">
                  <a:pos x="1982" y="0"/>
                </a:cxn>
                <a:cxn ang="0">
                  <a:pos x="0" y="0"/>
                </a:cxn>
                <a:cxn ang="0">
                  <a:pos x="0" y="285"/>
                </a:cxn>
              </a:cxnLst>
              <a:rect l="0" t="0" r="r" b="b"/>
              <a:pathLst>
                <a:path w="2266" h="285">
                  <a:moveTo>
                    <a:pt x="0" y="285"/>
                  </a:moveTo>
                  <a:lnTo>
                    <a:pt x="2266" y="285"/>
                  </a:lnTo>
                  <a:lnTo>
                    <a:pt x="1982" y="0"/>
                  </a:lnTo>
                  <a:lnTo>
                    <a:pt x="0" y="0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3" name="Freeform 43"/>
            <p:cNvSpPr>
              <a:spLocks/>
            </p:cNvSpPr>
            <p:nvPr userDrawn="1"/>
          </p:nvSpPr>
          <p:spPr bwMode="auto">
            <a:xfrm>
              <a:off x="17" y="2383"/>
              <a:ext cx="2275" cy="285"/>
            </a:xfrm>
            <a:custGeom>
              <a:avLst/>
              <a:gdLst/>
              <a:ahLst/>
              <a:cxnLst>
                <a:cxn ang="0">
                  <a:pos x="0" y="285"/>
                </a:cxn>
                <a:cxn ang="0">
                  <a:pos x="1991" y="285"/>
                </a:cxn>
                <a:cxn ang="0">
                  <a:pos x="2275" y="0"/>
                </a:cxn>
                <a:cxn ang="0">
                  <a:pos x="0" y="0"/>
                </a:cxn>
                <a:cxn ang="0">
                  <a:pos x="0" y="285"/>
                </a:cxn>
              </a:cxnLst>
              <a:rect l="0" t="0" r="r" b="b"/>
              <a:pathLst>
                <a:path w="2275" h="285">
                  <a:moveTo>
                    <a:pt x="0" y="285"/>
                  </a:moveTo>
                  <a:lnTo>
                    <a:pt x="1991" y="285"/>
                  </a:lnTo>
                  <a:lnTo>
                    <a:pt x="2275" y="0"/>
                  </a:lnTo>
                  <a:lnTo>
                    <a:pt x="0" y="0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4" name="Freeform 44"/>
            <p:cNvSpPr>
              <a:spLocks/>
            </p:cNvSpPr>
            <p:nvPr userDrawn="1"/>
          </p:nvSpPr>
          <p:spPr bwMode="auto">
            <a:xfrm>
              <a:off x="17" y="1796"/>
              <a:ext cx="2728" cy="285"/>
            </a:xfrm>
            <a:custGeom>
              <a:avLst/>
              <a:gdLst/>
              <a:ahLst/>
              <a:cxnLst>
                <a:cxn ang="0">
                  <a:pos x="2586" y="0"/>
                </a:cxn>
                <a:cxn ang="0">
                  <a:pos x="0" y="0"/>
                </a:cxn>
                <a:cxn ang="0">
                  <a:pos x="0" y="285"/>
                </a:cxn>
                <a:cxn ang="0">
                  <a:pos x="2586" y="285"/>
                </a:cxn>
                <a:cxn ang="0">
                  <a:pos x="2728" y="142"/>
                </a:cxn>
                <a:cxn ang="0">
                  <a:pos x="2586" y="0"/>
                </a:cxn>
              </a:cxnLst>
              <a:rect l="0" t="0" r="r" b="b"/>
              <a:pathLst>
                <a:path w="2728" h="285">
                  <a:moveTo>
                    <a:pt x="2586" y="0"/>
                  </a:moveTo>
                  <a:lnTo>
                    <a:pt x="0" y="0"/>
                  </a:lnTo>
                  <a:lnTo>
                    <a:pt x="0" y="285"/>
                  </a:lnTo>
                  <a:lnTo>
                    <a:pt x="2586" y="285"/>
                  </a:lnTo>
                  <a:lnTo>
                    <a:pt x="2728" y="142"/>
                  </a:lnTo>
                  <a:lnTo>
                    <a:pt x="2586" y="0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5" name="Freeform 45"/>
            <p:cNvSpPr>
              <a:spLocks/>
            </p:cNvSpPr>
            <p:nvPr userDrawn="1"/>
          </p:nvSpPr>
          <p:spPr bwMode="auto">
            <a:xfrm>
              <a:off x="17" y="2979"/>
              <a:ext cx="1671" cy="285"/>
            </a:xfrm>
            <a:custGeom>
              <a:avLst/>
              <a:gdLst/>
              <a:ahLst/>
              <a:cxnLst>
                <a:cxn ang="0">
                  <a:pos x="0" y="285"/>
                </a:cxn>
                <a:cxn ang="0">
                  <a:pos x="1386" y="285"/>
                </a:cxn>
                <a:cxn ang="0">
                  <a:pos x="1671" y="0"/>
                </a:cxn>
                <a:cxn ang="0">
                  <a:pos x="0" y="0"/>
                </a:cxn>
                <a:cxn ang="0">
                  <a:pos x="0" y="285"/>
                </a:cxn>
              </a:cxnLst>
              <a:rect l="0" t="0" r="r" b="b"/>
              <a:pathLst>
                <a:path w="1671" h="285">
                  <a:moveTo>
                    <a:pt x="0" y="285"/>
                  </a:moveTo>
                  <a:lnTo>
                    <a:pt x="1386" y="285"/>
                  </a:lnTo>
                  <a:lnTo>
                    <a:pt x="1671" y="0"/>
                  </a:lnTo>
                  <a:lnTo>
                    <a:pt x="0" y="0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6" name="Freeform 46"/>
            <p:cNvSpPr>
              <a:spLocks/>
            </p:cNvSpPr>
            <p:nvPr userDrawn="1"/>
          </p:nvSpPr>
          <p:spPr bwMode="auto">
            <a:xfrm>
              <a:off x="17" y="3570"/>
              <a:ext cx="1066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782" y="284"/>
                </a:cxn>
                <a:cxn ang="0">
                  <a:pos x="1066" y="0"/>
                </a:cxn>
                <a:cxn ang="0">
                  <a:pos x="0" y="0"/>
                </a:cxn>
                <a:cxn ang="0">
                  <a:pos x="0" y="284"/>
                </a:cxn>
              </a:cxnLst>
              <a:rect l="0" t="0" r="r" b="b"/>
              <a:pathLst>
                <a:path w="1066" h="284">
                  <a:moveTo>
                    <a:pt x="0" y="284"/>
                  </a:moveTo>
                  <a:lnTo>
                    <a:pt x="782" y="284"/>
                  </a:lnTo>
                  <a:lnTo>
                    <a:pt x="1066" y="0"/>
                  </a:lnTo>
                  <a:lnTo>
                    <a:pt x="0" y="0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7" name="Freeform 47"/>
            <p:cNvSpPr>
              <a:spLocks/>
            </p:cNvSpPr>
            <p:nvPr userDrawn="1"/>
          </p:nvSpPr>
          <p:spPr bwMode="auto">
            <a:xfrm>
              <a:off x="17" y="15"/>
              <a:ext cx="1084" cy="285"/>
            </a:xfrm>
            <a:custGeom>
              <a:avLst/>
              <a:gdLst/>
              <a:ahLst/>
              <a:cxnLst>
                <a:cxn ang="0">
                  <a:pos x="0" y="285"/>
                </a:cxn>
                <a:cxn ang="0">
                  <a:pos x="1084" y="285"/>
                </a:cxn>
                <a:cxn ang="0">
                  <a:pos x="800" y="0"/>
                </a:cxn>
                <a:cxn ang="0">
                  <a:pos x="0" y="0"/>
                </a:cxn>
                <a:cxn ang="0">
                  <a:pos x="0" y="285"/>
                </a:cxn>
              </a:cxnLst>
              <a:rect l="0" t="0" r="r" b="b"/>
              <a:pathLst>
                <a:path w="1084" h="285">
                  <a:moveTo>
                    <a:pt x="0" y="285"/>
                  </a:moveTo>
                  <a:lnTo>
                    <a:pt x="1084" y="285"/>
                  </a:lnTo>
                  <a:lnTo>
                    <a:pt x="800" y="0"/>
                  </a:lnTo>
                  <a:lnTo>
                    <a:pt x="0" y="0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8" name="Freeform 48"/>
            <p:cNvSpPr>
              <a:spLocks/>
            </p:cNvSpPr>
            <p:nvPr userDrawn="1"/>
          </p:nvSpPr>
          <p:spPr bwMode="auto">
            <a:xfrm>
              <a:off x="17" y="611"/>
              <a:ext cx="1680" cy="285"/>
            </a:xfrm>
            <a:custGeom>
              <a:avLst/>
              <a:gdLst/>
              <a:ahLst/>
              <a:cxnLst>
                <a:cxn ang="0">
                  <a:pos x="0" y="285"/>
                </a:cxn>
                <a:cxn ang="0">
                  <a:pos x="1680" y="285"/>
                </a:cxn>
                <a:cxn ang="0">
                  <a:pos x="1395" y="0"/>
                </a:cxn>
                <a:cxn ang="0">
                  <a:pos x="0" y="0"/>
                </a:cxn>
                <a:cxn ang="0">
                  <a:pos x="0" y="285"/>
                </a:cxn>
              </a:cxnLst>
              <a:rect l="0" t="0" r="r" b="b"/>
              <a:pathLst>
                <a:path w="1680" h="285">
                  <a:moveTo>
                    <a:pt x="0" y="285"/>
                  </a:moveTo>
                  <a:lnTo>
                    <a:pt x="1680" y="285"/>
                  </a:lnTo>
                  <a:lnTo>
                    <a:pt x="1395" y="0"/>
                  </a:lnTo>
                  <a:lnTo>
                    <a:pt x="0" y="0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506697"/>
            </a:solidFill>
            <a:ln w="143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4267200" y="2293938"/>
            <a:ext cx="4267200" cy="1143000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267200" y="3894138"/>
            <a:ext cx="4267200" cy="1752600"/>
          </a:xfrm>
        </p:spPr>
        <p:txBody>
          <a:bodyPr lIns="91440" tIns="45720" rIns="91440" bIns="45720"/>
          <a:lstStyle>
            <a:lvl1pPr>
              <a:spcAft>
                <a:spcPct val="0"/>
              </a:spcAft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371600"/>
            <a:ext cx="3924300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2300" y="1371600"/>
            <a:ext cx="3924300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0F70-3819-46FB-B77C-32582B3D122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101-2020-420F-B9D9-2BF37FF0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304800"/>
            <a:ext cx="2006600" cy="5502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304800"/>
            <a:ext cx="5872162" cy="5502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0F70-3819-46FB-B77C-32582B3D122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101-2020-420F-B9D9-2BF37FF0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0F70-3819-46FB-B77C-32582B3D122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101-2020-420F-B9D9-2BF37FF0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0F70-3819-46FB-B77C-32582B3D122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101-2020-420F-B9D9-2BF37FF0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0F70-3819-46FB-B77C-32582B3D122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101-2020-420F-B9D9-2BF37FF0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0F70-3819-46FB-B77C-32582B3D122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101-2020-420F-B9D9-2BF37FF0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0F70-3819-46FB-B77C-32582B3D122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101-2020-420F-B9D9-2BF37FF0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0F70-3819-46FB-B77C-32582B3D122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101-2020-420F-B9D9-2BF37FF0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40F70-3819-46FB-B77C-32582B3D122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3101-2020-420F-B9D9-2BF37FF0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400" smtClean="0">
                <a:latin typeface="Times" pitchFamily="18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151563"/>
            <a:ext cx="9144000" cy="7064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gray">
          <a:xfrm>
            <a:off x="355600" y="1371600"/>
            <a:ext cx="80010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304800"/>
            <a:ext cx="803116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ltGray">
          <a:xfrm>
            <a:off x="8153400" y="6405563"/>
            <a:ext cx="8382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>
            <a:spAutoFit/>
          </a:bodyPr>
          <a:lstStyle/>
          <a:p>
            <a:pPr algn="r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defRPr/>
            </a:pPr>
            <a:fld id="{FE4715E0-BBEA-41C7-A3C8-E4CCC63D455D}" type="slidenum">
              <a:rPr lang="en-US" sz="800" b="1">
                <a:solidFill>
                  <a:srgbClr val="FFFFFF"/>
                </a:solidFill>
                <a:ea typeface="MS PGothic" pitchFamily="34" charset="-128"/>
              </a:rPr>
              <a:pPr algn="r" eaLnBrk="0" fontAlgn="base" hangingPunct="0">
                <a:lnSpc>
                  <a:spcPts val="13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sz="800" b="1">
                <a:solidFill>
                  <a:srgbClr val="FFFFFF"/>
                </a:solidFill>
                <a:ea typeface="MS PGothic" pitchFamily="34" charset="-128"/>
              </a:rPr>
              <a:t/>
            </a:r>
            <a:br>
              <a:rPr lang="en-US" sz="800" b="1">
                <a:solidFill>
                  <a:srgbClr val="FFFFFF"/>
                </a:solidFill>
                <a:ea typeface="MS PGothic" pitchFamily="34" charset="-128"/>
              </a:rPr>
            </a:br>
            <a:endParaRPr lang="en-US" sz="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300038" y="1143000"/>
            <a:ext cx="8501062" cy="1588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0" tIns="0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  <p:pic>
        <p:nvPicPr>
          <p:cNvPr id="2" name="Picture 14" descr="SEI_CMU_1Line_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white">
          <a:xfrm>
            <a:off x="228600" y="6321425"/>
            <a:ext cx="56578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7" name="Rectangle 73"/>
          <p:cNvSpPr>
            <a:spLocks noChangeArrowheads="1"/>
          </p:cNvSpPr>
          <p:nvPr/>
        </p:nvSpPr>
        <p:spPr bwMode="ltGray">
          <a:xfrm>
            <a:off x="6254750" y="6249988"/>
            <a:ext cx="23558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>
                <a:solidFill>
                  <a:srgbClr val="FFFFFF"/>
                </a:solidFill>
                <a:ea typeface="MS PGothic" pitchFamily="34" charset="-128"/>
              </a:rPr>
              <a:t>Introduction to CBMC: Part 1</a:t>
            </a:r>
            <a:endParaRPr lang="en-US" sz="900">
              <a:solidFill>
                <a:srgbClr val="FFFFFF"/>
              </a:solidFill>
              <a:ea typeface="MS PGothic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>
                <a:solidFill>
                  <a:srgbClr val="FFFFFF"/>
                </a:solidFill>
                <a:ea typeface="MS PGothic" pitchFamily="34" charset="-128"/>
              </a:rPr>
              <a:t>Gurfinkel, Chaki, Oct 2, 2007</a:t>
            </a:r>
            <a:endParaRPr lang="en-US" sz="700" b="1">
              <a:solidFill>
                <a:srgbClr val="FFFFFF"/>
              </a:solidFill>
              <a:ea typeface="MS PGothic" pitchFamily="34" charset="-128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b="1">
                <a:solidFill>
                  <a:srgbClr val="FFFFFF"/>
                </a:solidFill>
                <a:ea typeface="MS PGothic" pitchFamily="34" charset="-128"/>
              </a:rPr>
              <a:t>© 2006 Carnegie Mellon University</a:t>
            </a:r>
            <a:endParaRPr lang="en-US" sz="700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50000"/>
        </a:spcAft>
        <a:buSzPct val="7000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SzPct val="90000"/>
        <a:buFont typeface="Times" pitchFamily="18" charset="0"/>
        <a:buChar char="•"/>
        <a:defRPr>
          <a:solidFill>
            <a:srgbClr val="3F5367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SzPct val="70000"/>
        <a:buFont typeface="Times" pitchFamily="18" charset="0"/>
        <a:buChar char="—"/>
        <a:defRPr>
          <a:solidFill>
            <a:srgbClr val="3F5367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SzPct val="70000"/>
        <a:buChar char="o"/>
        <a:defRPr>
          <a:solidFill>
            <a:srgbClr val="727272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SzPct val="70000"/>
        <a:buFont typeface="Times" pitchFamily="18" charset="0"/>
        <a:buChar char="–"/>
        <a:defRPr>
          <a:solidFill>
            <a:srgbClr val="727272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SzPct val="70000"/>
        <a:buFont typeface="Times" pitchFamily="18" charset="0"/>
        <a:buChar char="–"/>
        <a:defRPr>
          <a:solidFill>
            <a:srgbClr val="727272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SzPct val="70000"/>
        <a:buFont typeface="Times" pitchFamily="18" charset="0"/>
        <a:buChar char="–"/>
        <a:defRPr>
          <a:solidFill>
            <a:srgbClr val="727272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SzPct val="70000"/>
        <a:buFont typeface="Times" pitchFamily="18" charset="0"/>
        <a:buChar char="–"/>
        <a:defRPr>
          <a:solidFill>
            <a:srgbClr val="727272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SzPct val="70000"/>
        <a:buFont typeface="Times" pitchFamily="18" charset="0"/>
        <a:buChar char="–"/>
        <a:defRPr>
          <a:solidFill>
            <a:srgbClr val="7272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8.xml"/><Relationship Id="rId7" Type="http://schemas.openxmlformats.org/officeDocument/2006/relationships/image" Target="../media/image6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1.xml"/><Relationship Id="rId7" Type="http://schemas.openxmlformats.org/officeDocument/2006/relationships/image" Target="../media/image2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9.png"/><Relationship Id="rId4" Type="http://schemas.openxmlformats.org/officeDocument/2006/relationships/tags" Target="../tags/tag12.xml"/><Relationship Id="rId9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cs.umich.edu/~faloul/Tools/pb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modelcheck/cbmc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Bounded Model Checking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Mooly</a:t>
            </a:r>
            <a:r>
              <a:rPr lang="en-US" dirty="0" smtClean="0"/>
              <a:t> </a:t>
            </a:r>
            <a:r>
              <a:rPr lang="en-US" dirty="0" err="1" smtClean="0"/>
              <a:t>Sagiv</a:t>
            </a:r>
            <a:endParaRPr lang="en-US" dirty="0" smtClean="0"/>
          </a:p>
          <a:p>
            <a:r>
              <a:rPr lang="en-US" dirty="0" smtClean="0"/>
              <a:t>Slides from </a:t>
            </a:r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Gurfinkel</a:t>
            </a:r>
            <a:r>
              <a:rPr lang="en-US" dirty="0" smtClean="0"/>
              <a:t> &amp; </a:t>
            </a:r>
            <a:r>
              <a:rPr lang="en-US" dirty="0" err="1" smtClean="0"/>
              <a:t>Sagar</a:t>
            </a:r>
            <a:r>
              <a:rPr lang="en-US" dirty="0" smtClean="0"/>
              <a:t> </a:t>
            </a:r>
            <a:r>
              <a:rPr lang="en-US" dirty="0" err="1" smtClean="0"/>
              <a:t>Chaki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Unwinding 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580063" y="1371600"/>
            <a:ext cx="3313112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444500" indent="-444500" algn="l">
              <a:spcBef>
                <a:spcPct val="0"/>
              </a:spcBef>
              <a:spcAft>
                <a:spcPct val="50000"/>
              </a:spcAft>
              <a:buSzPct val="70000"/>
            </a:pPr>
            <a:r>
              <a:rPr lang="en-US" sz="1800"/>
              <a:t>while() loops are unwound iteratively</a:t>
            </a:r>
          </a:p>
          <a:p>
            <a:pPr marL="444500" indent="-444500" algn="l">
              <a:spcBef>
                <a:spcPct val="0"/>
              </a:spcBef>
              <a:spcAft>
                <a:spcPct val="50000"/>
              </a:spcAft>
              <a:buSzPct val="70000"/>
            </a:pPr>
            <a:r>
              <a:rPr lang="en-US" sz="1800"/>
              <a:t>Break / continue replaced by goto</a:t>
            </a:r>
          </a:p>
        </p:txBody>
      </p:sp>
      <p:sp>
        <p:nvSpPr>
          <p:cNvPr id="120836" name="AutoShape 4"/>
          <p:cNvSpPr>
            <a:spLocks noChangeArrowheads="1"/>
          </p:cNvSpPr>
          <p:nvPr/>
        </p:nvSpPr>
        <p:spPr bwMode="auto">
          <a:xfrm>
            <a:off x="395288" y="1412875"/>
            <a:ext cx="4824412" cy="5040313"/>
          </a:xfrm>
          <a:prstGeom prst="foldedCorner">
            <a:avLst>
              <a:gd name="adj" fmla="val 6157"/>
            </a:avLst>
          </a:prstGeom>
          <a:solidFill>
            <a:srgbClr val="FFFFCC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/>
          <a:lstStyle/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void f(...)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...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while(</a:t>
            </a:r>
            <a:r>
              <a:rPr lang="en-US" sz="1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cond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Body;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Remainder;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Unwinding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580063" y="1371600"/>
            <a:ext cx="3313112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444500" indent="-444500" algn="l">
              <a:spcBef>
                <a:spcPct val="0"/>
              </a:spcBef>
              <a:spcAft>
                <a:spcPct val="50000"/>
              </a:spcAft>
              <a:buSzPct val="70000"/>
            </a:pPr>
            <a:r>
              <a:rPr lang="en-US" sz="1800"/>
              <a:t>while() loops are unwound iteratively</a:t>
            </a:r>
          </a:p>
          <a:p>
            <a:pPr marL="444500" indent="-444500" algn="l">
              <a:spcBef>
                <a:spcPct val="0"/>
              </a:spcBef>
              <a:spcAft>
                <a:spcPct val="50000"/>
              </a:spcAft>
              <a:buSzPct val="70000"/>
            </a:pPr>
            <a:r>
              <a:rPr lang="en-US" sz="1800"/>
              <a:t>Break / continue replaced by goto</a:t>
            </a:r>
          </a:p>
        </p:txBody>
      </p:sp>
      <p:sp>
        <p:nvSpPr>
          <p:cNvPr id="122884" name="AutoShape 4"/>
          <p:cNvSpPr>
            <a:spLocks noChangeArrowheads="1"/>
          </p:cNvSpPr>
          <p:nvPr/>
        </p:nvSpPr>
        <p:spPr bwMode="auto">
          <a:xfrm>
            <a:off x="395288" y="1412875"/>
            <a:ext cx="4824412" cy="5040313"/>
          </a:xfrm>
          <a:prstGeom prst="foldedCorner">
            <a:avLst>
              <a:gd name="adj" fmla="val 6157"/>
            </a:avLst>
          </a:prstGeom>
          <a:solidFill>
            <a:srgbClr val="FFFFCC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/>
          <a:lstStyle/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void f(...)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...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if(</a:t>
            </a:r>
            <a:r>
              <a:rPr lang="en-US" sz="1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cond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Body;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while(</a:t>
            </a:r>
            <a:r>
              <a:rPr lang="en-US" sz="1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cond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Body;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Remainder;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Unwinding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580063" y="1371600"/>
            <a:ext cx="3313112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444500" indent="-444500" algn="l">
              <a:spcBef>
                <a:spcPct val="0"/>
              </a:spcBef>
              <a:spcAft>
                <a:spcPct val="50000"/>
              </a:spcAft>
              <a:buSzPct val="70000"/>
            </a:pPr>
            <a:r>
              <a:rPr lang="en-US" sz="1800"/>
              <a:t>while() loops are unwound iteratively</a:t>
            </a:r>
          </a:p>
          <a:p>
            <a:pPr marL="444500" indent="-444500" algn="l">
              <a:spcBef>
                <a:spcPct val="0"/>
              </a:spcBef>
              <a:spcAft>
                <a:spcPct val="50000"/>
              </a:spcAft>
              <a:buSzPct val="70000"/>
            </a:pPr>
            <a:r>
              <a:rPr lang="en-US" sz="1800"/>
              <a:t>Break / continue replaced by goto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395288" y="1412875"/>
            <a:ext cx="4824412" cy="5040313"/>
          </a:xfrm>
          <a:prstGeom prst="foldedCorner">
            <a:avLst>
              <a:gd name="adj" fmla="val 6157"/>
            </a:avLst>
          </a:prstGeom>
          <a:solidFill>
            <a:srgbClr val="FFFFCC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/>
          <a:lstStyle/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void f(...)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...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if(</a:t>
            </a:r>
            <a:r>
              <a:rPr lang="en-US" sz="1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cond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Body;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   </a:t>
            </a:r>
            <a:r>
              <a:rPr lang="en-US" sz="1800" noProof="1">
                <a:latin typeface="Courier New" pitchFamily="49" charset="0"/>
              </a:rPr>
              <a:t>if(</a:t>
            </a:r>
            <a:r>
              <a:rPr lang="en-US" sz="1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cond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Body;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while(</a:t>
            </a:r>
            <a:r>
              <a:rPr lang="en-US" sz="1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cond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Body;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Remainder;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Unwinding assertion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580063" y="1371600"/>
            <a:ext cx="3313112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444500" indent="-444500" algn="l">
              <a:spcBef>
                <a:spcPct val="0"/>
              </a:spcBef>
              <a:spcAft>
                <a:spcPct val="50000"/>
              </a:spcAft>
              <a:buSzPct val="70000"/>
            </a:pPr>
            <a:r>
              <a:rPr lang="en-US" sz="1800"/>
              <a:t>while() loops are unwound iteratively</a:t>
            </a:r>
          </a:p>
          <a:p>
            <a:pPr marL="444500" indent="-444500" algn="l">
              <a:spcBef>
                <a:spcPct val="0"/>
              </a:spcBef>
              <a:spcAft>
                <a:spcPct val="50000"/>
              </a:spcAft>
              <a:buSzPct val="70000"/>
            </a:pPr>
            <a:r>
              <a:rPr lang="en-US" sz="1800"/>
              <a:t>Break / continue replaced by goto</a:t>
            </a:r>
          </a:p>
          <a:p>
            <a:pPr marL="444500" indent="-444500" algn="l">
              <a:spcBef>
                <a:spcPct val="0"/>
              </a:spcBef>
              <a:spcAft>
                <a:spcPct val="50000"/>
              </a:spcAft>
              <a:buSzPct val="70000"/>
            </a:pPr>
            <a:r>
              <a:rPr lang="en-US" sz="1800"/>
              <a:t>Assertion inserted after last iteration: violated if program runs longer than bound permits</a:t>
            </a:r>
          </a:p>
        </p:txBody>
      </p:sp>
      <p:sp>
        <p:nvSpPr>
          <p:cNvPr id="126980" name="AutoShape 4"/>
          <p:cNvSpPr>
            <a:spLocks noChangeArrowheads="1"/>
          </p:cNvSpPr>
          <p:nvPr/>
        </p:nvSpPr>
        <p:spPr bwMode="auto">
          <a:xfrm>
            <a:off x="395288" y="1412875"/>
            <a:ext cx="4824412" cy="5040313"/>
          </a:xfrm>
          <a:prstGeom prst="foldedCorner">
            <a:avLst>
              <a:gd name="adj" fmla="val 6157"/>
            </a:avLst>
          </a:prstGeom>
          <a:solidFill>
            <a:srgbClr val="FFFFCC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/>
          <a:lstStyle/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void f(...)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...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if(</a:t>
            </a:r>
            <a:r>
              <a:rPr lang="en-US" sz="1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cond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Body;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   </a:t>
            </a:r>
            <a:r>
              <a:rPr lang="en-US" sz="1800" noProof="1">
                <a:latin typeface="Courier New" pitchFamily="49" charset="0"/>
              </a:rPr>
              <a:t>if(</a:t>
            </a:r>
            <a:r>
              <a:rPr lang="en-US" sz="1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cond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Body;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if(</a:t>
            </a:r>
            <a:r>
              <a:rPr lang="en-US" sz="1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cond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Body;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  while(</a:t>
            </a:r>
            <a:r>
              <a:rPr lang="en-US" sz="1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cond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         Body;</a:t>
            </a:r>
            <a:endParaRPr lang="en-US" sz="1800" noProof="1">
              <a:latin typeface="Courier New" pitchFamily="49" charset="0"/>
            </a:endParaRP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Remainder;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Unwinding assertion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580063" y="1371600"/>
            <a:ext cx="3313112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444500" indent="-444500" algn="l">
              <a:spcBef>
                <a:spcPct val="0"/>
              </a:spcBef>
              <a:spcAft>
                <a:spcPct val="50000"/>
              </a:spcAft>
              <a:buSzPct val="70000"/>
            </a:pPr>
            <a:r>
              <a:rPr lang="en-US" sz="1800"/>
              <a:t>while() loops are unwound iteratively</a:t>
            </a:r>
          </a:p>
          <a:p>
            <a:pPr marL="444500" indent="-444500" algn="l">
              <a:spcBef>
                <a:spcPct val="0"/>
              </a:spcBef>
              <a:spcAft>
                <a:spcPct val="50000"/>
              </a:spcAft>
              <a:buSzPct val="70000"/>
            </a:pPr>
            <a:r>
              <a:rPr lang="en-US" sz="1800"/>
              <a:t>Break / continue replaced by goto</a:t>
            </a:r>
          </a:p>
          <a:p>
            <a:pPr marL="444500" indent="-444500" algn="l">
              <a:spcBef>
                <a:spcPct val="0"/>
              </a:spcBef>
              <a:spcAft>
                <a:spcPct val="50000"/>
              </a:spcAft>
              <a:buSzPct val="70000"/>
            </a:pPr>
            <a:r>
              <a:rPr lang="en-US" sz="1800"/>
              <a:t>Assertion inserted after last iteration: violated if program runs longer than bound permits</a:t>
            </a:r>
          </a:p>
          <a:p>
            <a:pPr marL="444500" indent="-444500" algn="l">
              <a:spcBef>
                <a:spcPct val="0"/>
              </a:spcBef>
              <a:spcAft>
                <a:spcPct val="50000"/>
              </a:spcAft>
              <a:buSzPct val="70000"/>
            </a:pPr>
            <a:r>
              <a:rPr lang="en-US" sz="1800"/>
              <a:t>Positive correctness result!</a:t>
            </a:r>
          </a:p>
        </p:txBody>
      </p:sp>
      <p:sp>
        <p:nvSpPr>
          <p:cNvPr id="129028" name="AutoShape 4"/>
          <p:cNvSpPr>
            <a:spLocks noChangeArrowheads="1"/>
          </p:cNvSpPr>
          <p:nvPr/>
        </p:nvSpPr>
        <p:spPr bwMode="auto">
          <a:xfrm>
            <a:off x="395288" y="1412875"/>
            <a:ext cx="4824412" cy="5040313"/>
          </a:xfrm>
          <a:prstGeom prst="foldedCorner">
            <a:avLst>
              <a:gd name="adj" fmla="val 6157"/>
            </a:avLst>
          </a:prstGeom>
          <a:solidFill>
            <a:srgbClr val="FFFFCC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/>
          <a:lstStyle/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void f(...)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...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if(</a:t>
            </a:r>
            <a:r>
              <a:rPr lang="en-US" sz="1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cond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Body;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   </a:t>
            </a:r>
            <a:r>
              <a:rPr lang="en-US" sz="1800" noProof="1">
                <a:latin typeface="Courier New" pitchFamily="49" charset="0"/>
              </a:rPr>
              <a:t>if(</a:t>
            </a:r>
            <a:r>
              <a:rPr lang="en-US" sz="1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cond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Body;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if(</a:t>
            </a:r>
            <a:r>
              <a:rPr lang="en-US" sz="1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cond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Body;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  assert(!</a:t>
            </a:r>
            <a:r>
              <a:rPr lang="en-US" sz="1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cond</a:t>
            </a:r>
            <a:r>
              <a:rPr lang="en-US" sz="1800" noProof="1">
                <a:latin typeface="Courier New" pitchFamily="49" charset="0"/>
              </a:rPr>
              <a:t>);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1800" noProof="1">
              <a:latin typeface="Courier New" pitchFamily="49" charset="0"/>
            </a:endParaRP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Remainder;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}</a:t>
            </a:r>
          </a:p>
        </p:txBody>
      </p:sp>
      <p:sp>
        <p:nvSpPr>
          <p:cNvPr id="129029" name="AutoShape 5"/>
          <p:cNvSpPr>
            <a:spLocks noChangeArrowheads="1"/>
          </p:cNvSpPr>
          <p:nvPr/>
        </p:nvSpPr>
        <p:spPr bwMode="auto">
          <a:xfrm>
            <a:off x="2362200" y="4724400"/>
            <a:ext cx="2514600" cy="1066800"/>
          </a:xfrm>
          <a:prstGeom prst="wedgeEllipseCallout">
            <a:avLst>
              <a:gd name="adj1" fmla="val -34912"/>
              <a:gd name="adj2" fmla="val -9568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200" b="1"/>
              <a:t>Unwinding</a:t>
            </a:r>
            <a:br>
              <a:rPr lang="en-US" sz="2200" b="1"/>
            </a:br>
            <a:r>
              <a:rPr lang="en-US" sz="2200" b="1"/>
              <a:t>assertion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Example: Sufficient Loop Unwinding</a:t>
            </a:r>
          </a:p>
        </p:txBody>
      </p:sp>
      <p:sp>
        <p:nvSpPr>
          <p:cNvPr id="158724" name="AutoShape 4"/>
          <p:cNvSpPr>
            <a:spLocks noChangeArrowheads="1"/>
          </p:cNvSpPr>
          <p:nvPr/>
        </p:nvSpPr>
        <p:spPr bwMode="auto">
          <a:xfrm>
            <a:off x="3886200" y="1447800"/>
            <a:ext cx="4824413" cy="5040313"/>
          </a:xfrm>
          <a:prstGeom prst="foldedCorner">
            <a:avLst>
              <a:gd name="adj" fmla="val 6157"/>
            </a:avLst>
          </a:prstGeom>
          <a:solidFill>
            <a:srgbClr val="FFFFCC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/>
          <a:lstStyle/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void f(...)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</a:t>
            </a:r>
            <a:r>
              <a:rPr lang="en-US" sz="1800">
                <a:latin typeface="Courier New" pitchFamily="49" charset="0"/>
              </a:rPr>
              <a:t>j = 1</a:t>
            </a:r>
            <a:endParaRPr lang="en-US" sz="1800" noProof="1">
              <a:latin typeface="Courier New" pitchFamily="49" charset="0"/>
            </a:endParaRP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if(</a:t>
            </a: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j &lt;= 2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</a:t>
            </a:r>
            <a:r>
              <a:rPr lang="en-US" sz="18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j = j + 1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   </a:t>
            </a:r>
            <a:r>
              <a:rPr lang="en-US" sz="1800" noProof="1">
                <a:latin typeface="Courier New" pitchFamily="49" charset="0"/>
              </a:rPr>
              <a:t>if(</a:t>
            </a: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j &lt;= 2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</a:t>
            </a:r>
            <a:r>
              <a:rPr lang="en-US" sz="18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j = j + 1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if(</a:t>
            </a: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j &lt;= 2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</a:t>
            </a:r>
            <a:r>
              <a:rPr lang="en-US" sz="18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j = j + 1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  assert(!</a:t>
            </a: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(j &lt;= 2)</a:t>
            </a:r>
            <a:r>
              <a:rPr lang="en-US" sz="1800" noProof="1">
                <a:latin typeface="Courier New" pitchFamily="49" charset="0"/>
              </a:rPr>
              <a:t>);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Remainder;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}</a:t>
            </a:r>
          </a:p>
        </p:txBody>
      </p:sp>
      <p:sp>
        <p:nvSpPr>
          <p:cNvPr id="158726" name="AutoShape 6"/>
          <p:cNvSpPr>
            <a:spLocks noChangeArrowheads="1"/>
          </p:cNvSpPr>
          <p:nvPr/>
        </p:nvSpPr>
        <p:spPr bwMode="auto">
          <a:xfrm>
            <a:off x="533400" y="1447800"/>
            <a:ext cx="2514600" cy="1905000"/>
          </a:xfrm>
          <a:prstGeom prst="foldedCorner">
            <a:avLst>
              <a:gd name="adj" fmla="val 6157"/>
            </a:avLst>
          </a:prstGeom>
          <a:solidFill>
            <a:srgbClr val="FFFFCC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/>
          <a:lstStyle/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void f(...)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</a:t>
            </a:r>
            <a:r>
              <a:rPr lang="en-US" sz="1800">
                <a:latin typeface="Courier New" pitchFamily="49" charset="0"/>
              </a:rPr>
              <a:t>j = 1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>
                <a:latin typeface="Courier New" pitchFamily="49" charset="0"/>
              </a:rPr>
              <a:t>  while (</a:t>
            </a: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j &lt;= 2</a:t>
            </a:r>
            <a:r>
              <a:rPr lang="en-US" sz="1800">
                <a:latin typeface="Courier New" pitchFamily="49" charset="0"/>
              </a:rPr>
              <a:t>)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>
                <a:latin typeface="Courier New" pitchFamily="49" charset="0"/>
              </a:rPr>
              <a:t>    </a:t>
            </a:r>
            <a:r>
              <a:rPr lang="en-US" sz="18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j = j + 1;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>
                <a:latin typeface="Courier New" pitchFamily="49" charset="0"/>
              </a:rPr>
              <a:t>  Remainder;</a:t>
            </a:r>
            <a:endParaRPr lang="en-US" sz="1800" noProof="1">
              <a:latin typeface="Courier New" pitchFamily="49" charset="0"/>
            </a:endParaRP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}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838200" y="3886200"/>
            <a:ext cx="14192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unwind =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Example: Insufficient Loop Unwinding</a:t>
            </a:r>
          </a:p>
        </p:txBody>
      </p:sp>
      <p:sp>
        <p:nvSpPr>
          <p:cNvPr id="162819" name="AutoShape 3"/>
          <p:cNvSpPr>
            <a:spLocks noChangeArrowheads="1"/>
          </p:cNvSpPr>
          <p:nvPr/>
        </p:nvSpPr>
        <p:spPr bwMode="auto">
          <a:xfrm>
            <a:off x="3886200" y="1447800"/>
            <a:ext cx="4824413" cy="5040313"/>
          </a:xfrm>
          <a:prstGeom prst="foldedCorner">
            <a:avLst>
              <a:gd name="adj" fmla="val 6157"/>
            </a:avLst>
          </a:prstGeom>
          <a:solidFill>
            <a:srgbClr val="FFFFCC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/>
          <a:lstStyle/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void f(...)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</a:t>
            </a:r>
            <a:r>
              <a:rPr lang="en-US" sz="1800">
                <a:latin typeface="Courier New" pitchFamily="49" charset="0"/>
              </a:rPr>
              <a:t>j = 1</a:t>
            </a:r>
            <a:endParaRPr lang="en-US" sz="1800" noProof="1">
              <a:latin typeface="Courier New" pitchFamily="49" charset="0"/>
            </a:endParaRP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if(</a:t>
            </a: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j &lt;= 10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</a:t>
            </a:r>
            <a:r>
              <a:rPr lang="en-US" sz="18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j = j + 1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   </a:t>
            </a:r>
            <a:r>
              <a:rPr lang="en-US" sz="1800" noProof="1">
                <a:latin typeface="Courier New" pitchFamily="49" charset="0"/>
              </a:rPr>
              <a:t>if(</a:t>
            </a: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j &lt;= 10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</a:t>
            </a:r>
            <a:r>
              <a:rPr lang="en-US" sz="18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j = j + 1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if(</a:t>
            </a: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j &lt;= 10</a:t>
            </a:r>
            <a:r>
              <a:rPr lang="en-US" sz="1800" noProof="1">
                <a:latin typeface="Courier New" pitchFamily="49" charset="0"/>
              </a:rPr>
              <a:t>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</a:t>
            </a:r>
            <a:r>
              <a:rPr lang="en-US" sz="18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j = j + 1</a:t>
            </a:r>
            <a:r>
              <a:rPr lang="en-US" sz="1800" noProof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  assert(!</a:t>
            </a: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(j &lt;= 10)</a:t>
            </a:r>
            <a:r>
              <a:rPr lang="en-US" sz="1800" noProof="1">
                <a:latin typeface="Courier New" pitchFamily="49" charset="0"/>
              </a:rPr>
              <a:t>);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}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Remainder;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}</a:t>
            </a:r>
          </a:p>
        </p:txBody>
      </p:sp>
      <p:sp>
        <p:nvSpPr>
          <p:cNvPr id="162820" name="AutoShape 4"/>
          <p:cNvSpPr>
            <a:spLocks noChangeArrowheads="1"/>
          </p:cNvSpPr>
          <p:nvPr/>
        </p:nvSpPr>
        <p:spPr bwMode="auto">
          <a:xfrm>
            <a:off x="533400" y="1447800"/>
            <a:ext cx="2514600" cy="1905000"/>
          </a:xfrm>
          <a:prstGeom prst="foldedCorner">
            <a:avLst>
              <a:gd name="adj" fmla="val 6157"/>
            </a:avLst>
          </a:prstGeom>
          <a:solidFill>
            <a:srgbClr val="FFFFCC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/>
          <a:lstStyle/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void f(...) {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  </a:t>
            </a:r>
            <a:r>
              <a:rPr lang="en-US" sz="1800">
                <a:latin typeface="Courier New" pitchFamily="49" charset="0"/>
              </a:rPr>
              <a:t>j = 1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>
                <a:latin typeface="Courier New" pitchFamily="49" charset="0"/>
              </a:rPr>
              <a:t>  while (</a:t>
            </a: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j &lt;= 10</a:t>
            </a:r>
            <a:r>
              <a:rPr lang="en-US" sz="1800">
                <a:latin typeface="Courier New" pitchFamily="49" charset="0"/>
              </a:rPr>
              <a:t>)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>
                <a:latin typeface="Courier New" pitchFamily="49" charset="0"/>
              </a:rPr>
              <a:t>    </a:t>
            </a:r>
            <a:r>
              <a:rPr lang="en-US" sz="18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j = j + 1;</a:t>
            </a: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>
                <a:latin typeface="Courier New" pitchFamily="49" charset="0"/>
              </a:rPr>
              <a:t>  Remainder;</a:t>
            </a:r>
            <a:endParaRPr lang="en-US" sz="1800" noProof="1">
              <a:latin typeface="Courier New" pitchFamily="49" charset="0"/>
            </a:endParaRPr>
          </a:p>
          <a:p>
            <a:pPr algn="l">
              <a:lnSpc>
                <a:spcPct val="65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800" noProof="1">
                <a:latin typeface="Courier New" pitchFamily="49" charset="0"/>
              </a:rPr>
              <a:t>}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838200" y="3886200"/>
            <a:ext cx="14192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unwind =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Transforming Loop-Free Programs Into Equations (1)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371600"/>
            <a:ext cx="8001000" cy="3810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smtClean="0"/>
              <a:t>Easy to transform when every variable is only assigned once!</a:t>
            </a:r>
          </a:p>
        </p:txBody>
      </p:sp>
      <p:sp>
        <p:nvSpPr>
          <p:cNvPr id="166916" name="AutoShape 4"/>
          <p:cNvSpPr>
            <a:spLocks noChangeArrowheads="1"/>
          </p:cNvSpPr>
          <p:nvPr/>
        </p:nvSpPr>
        <p:spPr bwMode="auto">
          <a:xfrm>
            <a:off x="1512888" y="3505200"/>
            <a:ext cx="1714500" cy="1455738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 = a;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y = x + 1;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z = y – 1;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1741488" y="2963863"/>
            <a:ext cx="1157287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Program</a:t>
            </a: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5567363" y="2963863"/>
            <a:ext cx="1468437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Constraints</a:t>
            </a:r>
          </a:p>
        </p:txBody>
      </p:sp>
      <p:sp>
        <p:nvSpPr>
          <p:cNvPr id="166919" name="AutoShape 7"/>
          <p:cNvSpPr>
            <a:spLocks noChangeArrowheads="1"/>
          </p:cNvSpPr>
          <p:nvPr/>
        </p:nvSpPr>
        <p:spPr bwMode="auto">
          <a:xfrm>
            <a:off x="5516563" y="3497263"/>
            <a:ext cx="1570037" cy="1455737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/>
              <a:t>x = a &amp;&amp;</a:t>
            </a:r>
          </a:p>
          <a:p>
            <a:pPr algn="l">
              <a:defRPr/>
            </a:pPr>
            <a:r>
              <a:rPr lang="en-US"/>
              <a:t>y = x + 1 &amp;&amp;</a:t>
            </a:r>
          </a:p>
          <a:p>
            <a:pPr algn="l">
              <a:defRPr/>
            </a:pPr>
            <a:r>
              <a:rPr lang="en-US"/>
              <a:t>z = y – 1 &amp;&amp;</a:t>
            </a:r>
          </a:p>
        </p:txBody>
      </p:sp>
      <p:sp>
        <p:nvSpPr>
          <p:cNvPr id="166923" name="AutoShape 11"/>
          <p:cNvSpPr>
            <a:spLocks noChangeArrowheads="1"/>
          </p:cNvSpPr>
          <p:nvPr/>
        </p:nvSpPr>
        <p:spPr bwMode="auto">
          <a:xfrm>
            <a:off x="3962400" y="4114800"/>
            <a:ext cx="719138" cy="574675"/>
          </a:xfrm>
          <a:prstGeom prst="rightArrow">
            <a:avLst>
              <a:gd name="adj1" fmla="val 50000"/>
              <a:gd name="adj2" fmla="val 31285"/>
            </a:avLst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 animBg="1"/>
      <p:bldP spid="166917" grpId="0"/>
      <p:bldP spid="166918" grpId="0"/>
      <p:bldP spid="166919" grpId="0" animBg="1"/>
      <p:bldP spid="1669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Transforming Loop-Free Programs Into Equations (2)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371600"/>
            <a:ext cx="8001000" cy="8382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mtClean="0"/>
              <a:t>When a variable is assigned multiple times, </a:t>
            </a:r>
          </a:p>
          <a:p>
            <a:pPr eaLnBrk="1" hangingPunct="1"/>
            <a:r>
              <a:rPr lang="en-US" smtClean="0"/>
              <a:t>use a new variable for the RHS of each assignment</a:t>
            </a: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1746250" y="2286000"/>
            <a:ext cx="115728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Program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81400" y="3124200"/>
            <a:ext cx="719138" cy="574675"/>
            <a:chOff x="2926" y="1677"/>
            <a:chExt cx="453" cy="362"/>
          </a:xfrm>
        </p:grpSpPr>
        <p:sp>
          <p:nvSpPr>
            <p:cNvPr id="27661" name="AutoShape 9"/>
            <p:cNvSpPr>
              <a:spLocks noChangeArrowheads="1"/>
            </p:cNvSpPr>
            <p:nvPr/>
          </p:nvSpPr>
          <p:spPr bwMode="auto">
            <a:xfrm>
              <a:off x="2926" y="1677"/>
              <a:ext cx="453" cy="362"/>
            </a:xfrm>
            <a:prstGeom prst="rightArrow">
              <a:avLst>
                <a:gd name="adj1" fmla="val 50000"/>
                <a:gd name="adj2" fmla="val 31285"/>
              </a:avLst>
            </a:prstGeom>
            <a:gradFill rotWithShape="1">
              <a:gsLst>
                <a:gs pos="0">
                  <a:srgbClr val="FFEBFA"/>
                </a:gs>
                <a:gs pos="30000">
                  <a:srgbClr val="C4D6EB"/>
                </a:gs>
                <a:gs pos="60001">
                  <a:srgbClr val="85C2FF"/>
                </a:gs>
                <a:gs pos="100000">
                  <a:srgbClr val="5E9E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pic>
          <p:nvPicPr>
            <p:cNvPr id="27662" name="Picture 10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16" y="1797"/>
              <a:ext cx="141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4941888" y="2286000"/>
            <a:ext cx="1736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SSA Program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447800" y="2743200"/>
            <a:ext cx="1714500" cy="1455738"/>
            <a:chOff x="912" y="2784"/>
            <a:chExt cx="1080" cy="917"/>
          </a:xfrm>
        </p:grpSpPr>
        <p:sp>
          <p:nvSpPr>
            <p:cNvPr id="168976" name="AutoShape 16"/>
            <p:cNvSpPr>
              <a:spLocks noChangeArrowheads="1"/>
            </p:cNvSpPr>
            <p:nvPr/>
          </p:nvSpPr>
          <p:spPr bwMode="auto">
            <a:xfrm>
              <a:off x="912" y="2784"/>
              <a:ext cx="1080" cy="917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488" tIns="44450" rIns="90488" bIns="44450"/>
            <a:lstStyle/>
            <a:p>
              <a:pPr algn="l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endParaRPr>
            </a:p>
          </p:txBody>
        </p:sp>
        <p:pic>
          <p:nvPicPr>
            <p:cNvPr id="27660" name="Picture 1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8" y="2880"/>
              <a:ext cx="817" cy="65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953000" y="2743200"/>
            <a:ext cx="1714500" cy="1455738"/>
            <a:chOff x="3216" y="2688"/>
            <a:chExt cx="1080" cy="917"/>
          </a:xfrm>
        </p:grpSpPr>
        <p:sp>
          <p:nvSpPr>
            <p:cNvPr id="168977" name="AutoShape 17"/>
            <p:cNvSpPr>
              <a:spLocks noChangeArrowheads="1"/>
            </p:cNvSpPr>
            <p:nvPr/>
          </p:nvSpPr>
          <p:spPr bwMode="auto">
            <a:xfrm>
              <a:off x="3216" y="2688"/>
              <a:ext cx="1080" cy="917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488" tIns="44450" rIns="90488" bIns="44450"/>
            <a:lstStyle/>
            <a:p>
              <a:pPr algn="l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endParaRPr>
            </a:p>
          </p:txBody>
        </p:sp>
        <p:pic>
          <p:nvPicPr>
            <p:cNvPr id="27658" name="Picture 14" descr="txp_fig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64" y="2784"/>
              <a:ext cx="998" cy="6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/>
      <p:bldP spid="16897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about conditionals?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746250" y="1295400"/>
            <a:ext cx="115728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Program</a:t>
            </a:r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4941888" y="1295400"/>
            <a:ext cx="1736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SSA Program</a:t>
            </a:r>
          </a:p>
        </p:txBody>
      </p:sp>
      <p:sp>
        <p:nvSpPr>
          <p:cNvPr id="171023" name="AutoShape 15"/>
          <p:cNvSpPr>
            <a:spLocks noChangeArrowheads="1"/>
          </p:cNvSpPr>
          <p:nvPr/>
        </p:nvSpPr>
        <p:spPr bwMode="auto">
          <a:xfrm>
            <a:off x="1676400" y="1981200"/>
            <a:ext cx="1409700" cy="298291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if (v)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x = y;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else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x = z;</a:t>
            </a:r>
          </a:p>
          <a:p>
            <a:pPr algn="l"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w = x;</a:t>
            </a:r>
          </a:p>
        </p:txBody>
      </p:sp>
      <p:sp>
        <p:nvSpPr>
          <p:cNvPr id="171024" name="AutoShape 16"/>
          <p:cNvSpPr>
            <a:spLocks noChangeArrowheads="1"/>
          </p:cNvSpPr>
          <p:nvPr/>
        </p:nvSpPr>
        <p:spPr bwMode="auto">
          <a:xfrm>
            <a:off x="5105400" y="1981200"/>
            <a:ext cx="1524000" cy="298291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if (v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0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)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x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0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= y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0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en-US" baseline="-2500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else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x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1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= z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0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en-US" baseline="-2500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algn="l"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w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1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= x??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</p:txBody>
      </p:sp>
      <p:sp>
        <p:nvSpPr>
          <p:cNvPr id="171025" name="AutoShape 17"/>
          <p:cNvSpPr>
            <a:spLocks noChangeArrowheads="1"/>
          </p:cNvSpPr>
          <p:nvPr/>
        </p:nvSpPr>
        <p:spPr bwMode="auto">
          <a:xfrm>
            <a:off x="6858000" y="3276600"/>
            <a:ext cx="2057400" cy="762000"/>
          </a:xfrm>
          <a:prstGeom prst="wedgeRectCallout">
            <a:avLst>
              <a:gd name="adj1" fmla="val -72685"/>
              <a:gd name="adj2" fmla="val 120000"/>
            </a:avLst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What should ‘x’ be?</a:t>
            </a:r>
          </a:p>
        </p:txBody>
      </p:sp>
      <p:sp>
        <p:nvSpPr>
          <p:cNvPr id="28680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581400" y="3124200"/>
            <a:ext cx="719138" cy="574675"/>
            <a:chOff x="2926" y="1677"/>
            <a:chExt cx="453" cy="362"/>
          </a:xfrm>
        </p:grpSpPr>
        <p:sp>
          <p:nvSpPr>
            <p:cNvPr id="28682" name="AutoShape 20"/>
            <p:cNvSpPr>
              <a:spLocks noChangeArrowheads="1"/>
            </p:cNvSpPr>
            <p:nvPr/>
          </p:nvSpPr>
          <p:spPr bwMode="auto">
            <a:xfrm>
              <a:off x="2926" y="1677"/>
              <a:ext cx="453" cy="362"/>
            </a:xfrm>
            <a:prstGeom prst="rightArrow">
              <a:avLst>
                <a:gd name="adj1" fmla="val 50000"/>
                <a:gd name="adj2" fmla="val 31285"/>
              </a:avLst>
            </a:prstGeom>
            <a:gradFill rotWithShape="1">
              <a:gsLst>
                <a:gs pos="0">
                  <a:srgbClr val="FFEBFA"/>
                </a:gs>
                <a:gs pos="30000">
                  <a:srgbClr val="C4D6EB"/>
                </a:gs>
                <a:gs pos="60001">
                  <a:srgbClr val="85C2FF"/>
                </a:gs>
                <a:gs pos="100000">
                  <a:srgbClr val="5E9E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pic>
          <p:nvPicPr>
            <p:cNvPr id="28683" name="Picture 21" descr="txp_fig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16" y="1797"/>
              <a:ext cx="141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6" grpId="0"/>
      <p:bldP spid="171024" grpId="0" animBg="1"/>
      <p:bldP spid="1710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a given model M satisfy a property P, M</a:t>
            </a:r>
            <a:r>
              <a:rPr lang="en-US" dirty="0" smtClean="0">
                <a:sym typeface="Math B"/>
              </a:rPr>
              <a:t>P</a:t>
            </a:r>
          </a:p>
          <a:p>
            <a:pPr lvl="1"/>
            <a:r>
              <a:rPr lang="en-US" dirty="0" smtClean="0">
                <a:sym typeface="Math B"/>
              </a:rPr>
              <a:t>M is usually a finite directed graph</a:t>
            </a:r>
          </a:p>
          <a:p>
            <a:pPr lvl="1"/>
            <a:r>
              <a:rPr lang="en-US" dirty="0" smtClean="0">
                <a:sym typeface="Math B"/>
              </a:rPr>
              <a:t>P is usually a formula in temporal logic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Is every request to this bus arbiter eventually acknowledged?</a:t>
            </a:r>
          </a:p>
          <a:p>
            <a:pPr lvl="1"/>
            <a:r>
              <a:rPr lang="en-US" dirty="0" smtClean="0"/>
              <a:t>Does this program every dereference a null pointer?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about conditionals?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638800"/>
            <a:ext cx="8001000" cy="3810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smtClean="0"/>
              <a:t>For each join point, add new variables with selectors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746250" y="1295400"/>
            <a:ext cx="115728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Program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941888" y="1295400"/>
            <a:ext cx="1736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SSA Program</a:t>
            </a:r>
          </a:p>
        </p:txBody>
      </p:sp>
      <p:sp>
        <p:nvSpPr>
          <p:cNvPr id="173062" name="AutoShape 6"/>
          <p:cNvSpPr>
            <a:spLocks noChangeArrowheads="1"/>
          </p:cNvSpPr>
          <p:nvPr/>
        </p:nvSpPr>
        <p:spPr bwMode="auto">
          <a:xfrm>
            <a:off x="1676400" y="1981200"/>
            <a:ext cx="1409700" cy="298291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if (v)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x = y;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else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x = z;</a:t>
            </a:r>
          </a:p>
          <a:p>
            <a:pPr algn="l"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w = x;</a:t>
            </a:r>
          </a:p>
        </p:txBody>
      </p:sp>
      <p:sp>
        <p:nvSpPr>
          <p:cNvPr id="173063" name="AutoShape 7"/>
          <p:cNvSpPr>
            <a:spLocks noChangeArrowheads="1"/>
          </p:cNvSpPr>
          <p:nvPr/>
        </p:nvSpPr>
        <p:spPr bwMode="auto">
          <a:xfrm>
            <a:off x="5105400" y="1981200"/>
            <a:ext cx="2717800" cy="298291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if (v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0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)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x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0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= y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0;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else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x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1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= z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0;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2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= v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0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? x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0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: x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1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;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w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1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= x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2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1400" y="3124200"/>
            <a:ext cx="719138" cy="574675"/>
            <a:chOff x="2926" y="1677"/>
            <a:chExt cx="453" cy="362"/>
          </a:xfrm>
        </p:grpSpPr>
        <p:sp>
          <p:nvSpPr>
            <p:cNvPr id="29705" name="AutoShape 10"/>
            <p:cNvSpPr>
              <a:spLocks noChangeArrowheads="1"/>
            </p:cNvSpPr>
            <p:nvPr/>
          </p:nvSpPr>
          <p:spPr bwMode="auto">
            <a:xfrm>
              <a:off x="2926" y="1677"/>
              <a:ext cx="453" cy="362"/>
            </a:xfrm>
            <a:prstGeom prst="rightArrow">
              <a:avLst>
                <a:gd name="adj1" fmla="val 50000"/>
                <a:gd name="adj2" fmla="val 31285"/>
              </a:avLst>
            </a:prstGeom>
            <a:gradFill rotWithShape="1">
              <a:gsLst>
                <a:gs pos="0">
                  <a:srgbClr val="FFEBFA"/>
                </a:gs>
                <a:gs pos="30000">
                  <a:srgbClr val="C4D6EB"/>
                </a:gs>
                <a:gs pos="60001">
                  <a:srgbClr val="85C2FF"/>
                </a:gs>
                <a:gs pos="100000">
                  <a:srgbClr val="5E9E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pic>
          <p:nvPicPr>
            <p:cNvPr id="29706" name="Picture 11" descr="txp_fig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16" y="1797"/>
              <a:ext cx="141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Unbounded Arrays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2286000"/>
            <a:ext cx="8001000" cy="457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Arrays are updated “whole array” at a time</a:t>
            </a:r>
          </a:p>
        </p:txBody>
      </p:sp>
      <p:pic>
        <p:nvPicPr>
          <p:cNvPr id="30724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5625" y="1546225"/>
            <a:ext cx="1223963" cy="277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0725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1295400"/>
            <a:ext cx="4872038" cy="757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09800" y="1371600"/>
            <a:ext cx="719138" cy="574675"/>
            <a:chOff x="2926" y="1677"/>
            <a:chExt cx="453" cy="362"/>
          </a:xfrm>
        </p:grpSpPr>
        <p:sp>
          <p:nvSpPr>
            <p:cNvPr id="30732" name="AutoShape 8"/>
            <p:cNvSpPr>
              <a:spLocks noChangeArrowheads="1"/>
            </p:cNvSpPr>
            <p:nvPr/>
          </p:nvSpPr>
          <p:spPr bwMode="auto">
            <a:xfrm>
              <a:off x="2926" y="1677"/>
              <a:ext cx="453" cy="362"/>
            </a:xfrm>
            <a:prstGeom prst="rightArrow">
              <a:avLst>
                <a:gd name="adj1" fmla="val 50000"/>
                <a:gd name="adj2" fmla="val 31285"/>
              </a:avLst>
            </a:prstGeom>
            <a:gradFill rotWithShape="1">
              <a:gsLst>
                <a:gs pos="0">
                  <a:srgbClr val="FFEBFA"/>
                </a:gs>
                <a:gs pos="30000">
                  <a:srgbClr val="C4D6EB"/>
                </a:gs>
                <a:gs pos="60001">
                  <a:srgbClr val="85C2FF"/>
                </a:gs>
                <a:gs pos="100000">
                  <a:srgbClr val="5E9E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pic>
          <p:nvPicPr>
            <p:cNvPr id="30733" name="Picture 9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16" y="1797"/>
              <a:ext cx="141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609600" y="2895600"/>
            <a:ext cx="1274763" cy="1311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A[1] = 5;</a:t>
            </a:r>
          </a:p>
          <a:p>
            <a:pPr algn="l"/>
            <a:r>
              <a:rPr lang="en-US"/>
              <a:t>A[2] = 10;</a:t>
            </a:r>
          </a:p>
          <a:p>
            <a:pPr algn="l"/>
            <a:r>
              <a:rPr lang="en-US"/>
              <a:t>A[k] = 20;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3052763" y="2895600"/>
            <a:ext cx="2922587" cy="1311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1</a:t>
            </a:r>
            <a:r>
              <a:rPr lang="en-US"/>
              <a:t>=</a:t>
            </a:r>
            <a:r>
              <a:rPr lang="el-GR">
                <a:cs typeface="Arial" pitchFamily="34" charset="0"/>
              </a:rPr>
              <a:t>λ</a:t>
            </a:r>
            <a:r>
              <a:rPr lang="en-US">
                <a:cs typeface="Arial" pitchFamily="34" charset="0"/>
              </a:rPr>
              <a:t> i : i == 1 ? 5 : A</a:t>
            </a:r>
            <a:r>
              <a:rPr lang="en-US" baseline="-25000">
                <a:cs typeface="Arial" pitchFamily="34" charset="0"/>
              </a:rPr>
              <a:t>0</a:t>
            </a:r>
            <a:r>
              <a:rPr lang="en-US">
                <a:cs typeface="Arial" pitchFamily="34" charset="0"/>
              </a:rPr>
              <a:t>[i]</a:t>
            </a:r>
          </a:p>
          <a:p>
            <a:pPr algn="l"/>
            <a:r>
              <a:rPr lang="en-US"/>
              <a:t>A</a:t>
            </a:r>
            <a:r>
              <a:rPr lang="en-US" baseline="-25000"/>
              <a:t>2</a:t>
            </a:r>
            <a:r>
              <a:rPr lang="en-US"/>
              <a:t>=</a:t>
            </a:r>
            <a:r>
              <a:rPr lang="el-GR"/>
              <a:t>λ</a:t>
            </a:r>
            <a:r>
              <a:rPr lang="en-US"/>
              <a:t> i : i == 2 ? 10 : A</a:t>
            </a:r>
            <a:r>
              <a:rPr lang="en-US" baseline="-25000"/>
              <a:t>1</a:t>
            </a:r>
            <a:r>
              <a:rPr lang="en-US"/>
              <a:t>[i]</a:t>
            </a:r>
          </a:p>
          <a:p>
            <a:pPr algn="l"/>
            <a:r>
              <a:rPr lang="en-US"/>
              <a:t>A</a:t>
            </a:r>
            <a:r>
              <a:rPr lang="en-US" baseline="-25000"/>
              <a:t>3</a:t>
            </a:r>
            <a:r>
              <a:rPr lang="en-US"/>
              <a:t>=</a:t>
            </a:r>
            <a:r>
              <a:rPr lang="el-GR"/>
              <a:t>λ</a:t>
            </a:r>
            <a:r>
              <a:rPr lang="en-US"/>
              <a:t> i : i == k ? 20 : A</a:t>
            </a:r>
            <a:r>
              <a:rPr lang="en-US" baseline="-25000"/>
              <a:t>2</a:t>
            </a:r>
            <a:r>
              <a:rPr lang="en-US"/>
              <a:t>[i]</a:t>
            </a:r>
            <a:endParaRPr lang="el-GR"/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422275" y="4419600"/>
            <a:ext cx="1370013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Examples: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2133600" y="4556125"/>
            <a:ext cx="5362575" cy="8540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2</a:t>
            </a:r>
            <a:r>
              <a:rPr lang="en-US"/>
              <a:t>[2] == 10	A</a:t>
            </a:r>
            <a:r>
              <a:rPr lang="en-US" baseline="-25000"/>
              <a:t>2</a:t>
            </a:r>
            <a:r>
              <a:rPr lang="en-US"/>
              <a:t>[1]==5	A</a:t>
            </a:r>
            <a:r>
              <a:rPr lang="en-US" baseline="-25000"/>
              <a:t>2</a:t>
            </a:r>
            <a:r>
              <a:rPr lang="en-US"/>
              <a:t>[3] == A</a:t>
            </a:r>
            <a:r>
              <a:rPr lang="en-US" baseline="-25000"/>
              <a:t>0</a:t>
            </a:r>
            <a:r>
              <a:rPr lang="en-US"/>
              <a:t>[3]</a:t>
            </a:r>
          </a:p>
          <a:p>
            <a:r>
              <a:rPr lang="en-US"/>
              <a:t>A</a:t>
            </a:r>
            <a:r>
              <a:rPr lang="en-US" baseline="-25000"/>
              <a:t>3</a:t>
            </a:r>
            <a:r>
              <a:rPr lang="en-US"/>
              <a:t>[2] == (k==2 ? 20 : 10)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914400" y="5562600"/>
            <a:ext cx="6526213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Uses only as much space as there are uses of the array!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2" grpId="0"/>
      <p:bldP spid="177163" grpId="0"/>
      <p:bldP spid="177164" grpId="0"/>
      <p:bldP spid="177165" grpId="0"/>
      <p:bldP spid="17716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/>
          <p:cNvSpPr>
            <a:spLocks noChangeArrowheads="1"/>
          </p:cNvSpPr>
          <p:nvPr/>
        </p:nvSpPr>
        <p:spPr bwMode="auto">
          <a:xfrm>
            <a:off x="252413" y="1412875"/>
            <a:ext cx="2089150" cy="4465638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90513" y="1371600"/>
            <a:ext cx="8674100" cy="537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457200" indent="-457200" algn="l">
              <a:spcBef>
                <a:spcPct val="0"/>
              </a:spcBef>
              <a:spcAft>
                <a:spcPct val="50000"/>
              </a:spcAft>
              <a:buSzPct val="70000"/>
            </a:pPr>
            <a:endParaRPr lang="en-US"/>
          </a:p>
        </p:txBody>
      </p:sp>
      <p:sp>
        <p:nvSpPr>
          <p:cNvPr id="131077" name="AutoShape 5"/>
          <p:cNvSpPr>
            <a:spLocks noChangeArrowheads="1"/>
          </p:cNvSpPr>
          <p:nvPr/>
        </p:nvSpPr>
        <p:spPr bwMode="auto">
          <a:xfrm>
            <a:off x="2628900" y="1412875"/>
            <a:ext cx="2449513" cy="446405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/>
          </a:p>
        </p:txBody>
      </p:sp>
      <p:sp>
        <p:nvSpPr>
          <p:cNvPr id="131078" name="AutoShape 6"/>
          <p:cNvSpPr>
            <a:spLocks noChangeArrowheads="1"/>
          </p:cNvSpPr>
          <p:nvPr/>
        </p:nvSpPr>
        <p:spPr bwMode="auto">
          <a:xfrm>
            <a:off x="2268538" y="3213100"/>
            <a:ext cx="719137" cy="574675"/>
          </a:xfrm>
          <a:prstGeom prst="rightArrow">
            <a:avLst>
              <a:gd name="adj1" fmla="val 50000"/>
              <a:gd name="adj2" fmla="val 31285"/>
            </a:avLst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/>
          </a:p>
        </p:txBody>
      </p:sp>
      <p:pic>
        <p:nvPicPr>
          <p:cNvPr id="131079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3403600"/>
            <a:ext cx="223837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1080" name="AutoShape 8"/>
          <p:cNvSpPr>
            <a:spLocks noChangeArrowheads="1"/>
          </p:cNvSpPr>
          <p:nvPr/>
        </p:nvSpPr>
        <p:spPr bwMode="auto">
          <a:xfrm>
            <a:off x="5221288" y="1412875"/>
            <a:ext cx="3671887" cy="446405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/>
          </a:p>
        </p:txBody>
      </p:sp>
      <p:sp>
        <p:nvSpPr>
          <p:cNvPr id="131081" name="AutoShape 9"/>
          <p:cNvSpPr>
            <a:spLocks noChangeArrowheads="1"/>
          </p:cNvSpPr>
          <p:nvPr/>
        </p:nvSpPr>
        <p:spPr bwMode="auto">
          <a:xfrm>
            <a:off x="4716463" y="3213100"/>
            <a:ext cx="719137" cy="574675"/>
          </a:xfrm>
          <a:prstGeom prst="rightArrow">
            <a:avLst>
              <a:gd name="adj1" fmla="val 50000"/>
              <a:gd name="adj2" fmla="val 31285"/>
            </a:avLst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/>
          </a:p>
        </p:txBody>
      </p:sp>
      <p:pic>
        <p:nvPicPr>
          <p:cNvPr id="31754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400" y="1679575"/>
            <a:ext cx="1695450" cy="391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1083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4800" y="1662113"/>
            <a:ext cx="1903413" cy="391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1084" name="Picture 1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3713" y="2330450"/>
            <a:ext cx="2706687" cy="2552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 animBg="1"/>
      <p:bldP spid="131078" grpId="0" animBg="1"/>
      <p:bldP spid="131080" grpId="0" animBg="1"/>
      <p:bldP spid="13108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Pointers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408113"/>
            <a:ext cx="8307387" cy="5334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While unwinding, record right hand side of assignments to pointers</a:t>
            </a:r>
          </a:p>
          <a:p>
            <a:pPr eaLnBrk="1" hangingPunct="1"/>
            <a:r>
              <a:rPr lang="en-US" sz="2800" dirty="0" smtClean="0"/>
              <a:t>This results in very precise points-to information</a:t>
            </a:r>
          </a:p>
          <a:p>
            <a:pPr lvl="1" eaLnBrk="1" hangingPunct="1"/>
            <a:r>
              <a:rPr lang="en-US" sz="2400" dirty="0" smtClean="0"/>
              <a:t>Separate for each pointer</a:t>
            </a:r>
          </a:p>
          <a:p>
            <a:pPr lvl="1" eaLnBrk="1" hangingPunct="1"/>
            <a:r>
              <a:rPr lang="en-US" sz="2400" dirty="0" smtClean="0"/>
              <a:t>Separate for each </a:t>
            </a:r>
            <a:r>
              <a:rPr lang="en-US" sz="2400" u="sng" dirty="0" smtClean="0"/>
              <a:t>instance</a:t>
            </a:r>
            <a:r>
              <a:rPr lang="en-US" sz="2400" dirty="0" smtClean="0"/>
              <a:t> of each program location</a:t>
            </a:r>
          </a:p>
          <a:p>
            <a:pPr eaLnBrk="1" hangingPunct="1"/>
            <a:r>
              <a:rPr lang="en-US" sz="2800" dirty="0" smtClean="0"/>
              <a:t>Dereferencing operations are expanded into</a:t>
            </a:r>
            <a:br>
              <a:rPr lang="en-US" sz="2800" dirty="0" smtClean="0"/>
            </a:br>
            <a:r>
              <a:rPr lang="en-US" sz="2800" dirty="0" smtClean="0"/>
              <a:t>case-split on pointer object (not: offset)</a:t>
            </a:r>
          </a:p>
          <a:p>
            <a:pPr lvl="1" eaLnBrk="1" hangingPunct="1"/>
            <a:r>
              <a:rPr lang="en-US" sz="2400" dirty="0" smtClean="0"/>
              <a:t>Generate assertions on offset and on type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Deciding Bit-Vector Logic with SAT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408113"/>
            <a:ext cx="8307387" cy="5334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Pro: all operators modeled with their precise semantics</a:t>
            </a:r>
          </a:p>
          <a:p>
            <a:pPr eaLnBrk="1" hangingPunct="1"/>
            <a:r>
              <a:rPr lang="en-US" dirty="0" smtClean="0"/>
              <a:t>Arithmetic operators are flattened into circuits</a:t>
            </a:r>
          </a:p>
          <a:p>
            <a:pPr lvl="1" eaLnBrk="1" hangingPunct="1"/>
            <a:r>
              <a:rPr lang="en-US" dirty="0" smtClean="0"/>
              <a:t>Not efficient for multiplication, division</a:t>
            </a:r>
          </a:p>
          <a:p>
            <a:pPr lvl="1" eaLnBrk="1" hangingPunct="1"/>
            <a:r>
              <a:rPr lang="en-US" dirty="0" smtClean="0"/>
              <a:t>Fixed-point for </a:t>
            </a:r>
            <a:r>
              <a:rPr lang="en-US" dirty="0" smtClean="0">
                <a:latin typeface="Courier New" pitchFamily="49" charset="0"/>
              </a:rPr>
              <a:t>float</a:t>
            </a:r>
            <a:r>
              <a:rPr lang="en-US" dirty="0" smtClean="0"/>
              <a:t>/</a:t>
            </a:r>
            <a:r>
              <a:rPr lang="en-US" dirty="0" smtClean="0">
                <a:latin typeface="Courier New" pitchFamily="49" charset="0"/>
              </a:rPr>
              <a:t>double</a:t>
            </a:r>
          </a:p>
          <a:p>
            <a:pPr eaLnBrk="1" hangingPunct="1"/>
            <a:r>
              <a:rPr lang="en-US" dirty="0" smtClean="0"/>
              <a:t>Unbounded arrays</a:t>
            </a:r>
          </a:p>
          <a:p>
            <a:pPr lvl="1" eaLnBrk="1" hangingPunct="1"/>
            <a:r>
              <a:rPr lang="en-US" dirty="0" smtClean="0"/>
              <a:t>Use </a:t>
            </a:r>
            <a:r>
              <a:rPr lang="en-US" dirty="0" err="1" smtClean="0"/>
              <a:t>uninterpreted</a:t>
            </a:r>
            <a:r>
              <a:rPr lang="en-US" dirty="0" smtClean="0"/>
              <a:t> functions to reduce to equality logic</a:t>
            </a:r>
          </a:p>
          <a:p>
            <a:pPr lvl="1" eaLnBrk="1" hangingPunct="1"/>
            <a:r>
              <a:rPr lang="en-US" dirty="0" smtClean="0"/>
              <a:t>Similar implementation in UCLID</a:t>
            </a:r>
          </a:p>
          <a:p>
            <a:pPr lvl="1" eaLnBrk="1" hangingPunct="1"/>
            <a:r>
              <a:rPr lang="en-US" dirty="0" smtClean="0"/>
              <a:t>But: </a:t>
            </a:r>
            <a:r>
              <a:rPr lang="en-US" u="sng" dirty="0" smtClean="0"/>
              <a:t>Contents</a:t>
            </a:r>
            <a:r>
              <a:rPr lang="en-US" dirty="0" smtClean="0"/>
              <a:t> of array are interpreted</a:t>
            </a:r>
          </a:p>
          <a:p>
            <a:pPr eaLnBrk="1" hangingPunct="1"/>
            <a:r>
              <a:rPr lang="en-US" dirty="0" smtClean="0"/>
              <a:t>Problem: SAT solver happy with first satisfying assignment that is found. </a:t>
            </a:r>
            <a:r>
              <a:rPr lang="en-US" u="sng" dirty="0" smtClean="0"/>
              <a:t>Might not look nice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4716463" y="981075"/>
            <a:ext cx="4248150" cy="55451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90488" tIns="44450" rIns="90488" bIns="44450" anchor="ctr"/>
          <a:lstStyle/>
          <a:p>
            <a:pPr marL="0" marR="0" lvl="0" indent="0" defTabSz="914400" eaLnBrk="1" fontAlgn="base" latinLnBrk="0" hangingPunct="1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MS PGothic" pitchFamily="34" charset="-128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003800" y="1484313"/>
            <a:ext cx="3816350" cy="1512887"/>
          </a:xfrm>
          <a:prstGeom prst="rect">
            <a:avLst/>
          </a:prstGeom>
          <a:solidFill>
            <a:srgbClr val="BBE0E3"/>
          </a:solidFill>
          <a:ln w="9525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39750" y="2349500"/>
            <a:ext cx="3816350" cy="863600"/>
          </a:xfrm>
          <a:prstGeom prst="rect">
            <a:avLst/>
          </a:prstGeom>
          <a:solidFill>
            <a:srgbClr val="BBE0E3"/>
          </a:solidFill>
          <a:ln w="9525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auto">
          <a:xfrm>
            <a:off x="250825" y="1125538"/>
            <a:ext cx="4319588" cy="532765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90488" tIns="44450" rIns="90488" bIns="44450" anchor="ctr"/>
          <a:lstStyle/>
          <a:p>
            <a:pPr marL="0" marR="0" lvl="0" indent="0" defTabSz="914400" eaLnBrk="1" fontAlgn="base" latinLnBrk="0" hangingPunct="1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MS PGothic" pitchFamily="34" charset="-128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1187450" y="1341438"/>
            <a:ext cx="2663825" cy="431800"/>
          </a:xfrm>
          <a:prstGeom prst="rect">
            <a:avLst/>
          </a:prstGeom>
          <a:solidFill>
            <a:srgbClr val="BBE0E3"/>
          </a:solidFill>
          <a:ln w="9525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539750" y="2060575"/>
            <a:ext cx="3600450" cy="360363"/>
          </a:xfrm>
          <a:prstGeom prst="rect">
            <a:avLst/>
          </a:prstGeom>
          <a:solidFill>
            <a:srgbClr val="BBE0E3"/>
          </a:solidFill>
          <a:ln w="9525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539750" y="2420938"/>
            <a:ext cx="3600450" cy="360362"/>
          </a:xfrm>
          <a:prstGeom prst="rect">
            <a:avLst/>
          </a:prstGeom>
          <a:solidFill>
            <a:srgbClr val="BBE0E3"/>
          </a:solidFill>
          <a:ln w="9525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539750" y="3500438"/>
            <a:ext cx="3600450" cy="360362"/>
          </a:xfrm>
          <a:prstGeom prst="rect">
            <a:avLst/>
          </a:prstGeom>
          <a:solidFill>
            <a:srgbClr val="BBE0E3"/>
          </a:solidFill>
          <a:ln w="9525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755650" y="3860800"/>
            <a:ext cx="1223963" cy="360363"/>
          </a:xfrm>
          <a:prstGeom prst="rect">
            <a:avLst/>
          </a:prstGeom>
          <a:solidFill>
            <a:srgbClr val="BBE0E3"/>
          </a:solidFill>
          <a:ln w="9525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539750" y="5589588"/>
            <a:ext cx="3600450" cy="360362"/>
          </a:xfrm>
          <a:prstGeom prst="rect">
            <a:avLst/>
          </a:prstGeom>
          <a:solidFill>
            <a:srgbClr val="BBE0E3"/>
          </a:solidFill>
          <a:ln w="9525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32" name="AutoShape 13"/>
          <p:cNvSpPr>
            <a:spLocks noChangeArrowheads="1"/>
          </p:cNvSpPr>
          <p:nvPr/>
        </p:nvSpPr>
        <p:spPr bwMode="auto">
          <a:xfrm>
            <a:off x="3995738" y="3357563"/>
            <a:ext cx="1008062" cy="719137"/>
          </a:xfrm>
          <a:prstGeom prst="rightArrow">
            <a:avLst>
              <a:gd name="adj1" fmla="val 50000"/>
              <a:gd name="adj2" fmla="val 35044"/>
            </a:avLst>
          </a:prstGeom>
          <a:gradFill rotWithShape="1">
            <a:gsLst>
              <a:gs pos="0">
                <a:srgbClr val="C8D6FE"/>
              </a:gs>
              <a:gs pos="100000">
                <a:srgbClr val="6600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prstShdw prst="shdw17" dist="17961" dir="13500000">
              <a:srgbClr val="788098"/>
            </a:prstShdw>
          </a:effectLst>
        </p:spPr>
        <p:txBody>
          <a:bodyPr wrap="none" lIns="90488" tIns="44450" rIns="90488" bIns="44450" anchor="ctr"/>
          <a:lstStyle/>
          <a:p>
            <a:pPr algn="ctr"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2200" b="1" smtClean="0">
                <a:solidFill>
                  <a:srgbClr val="FFFFFF"/>
                </a:solidFill>
                <a:ea typeface="MS PGothic" pitchFamily="34" charset="-128"/>
              </a:rPr>
              <a:t>CBMC</a:t>
            </a:r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5003800" y="3213100"/>
            <a:ext cx="3816350" cy="576263"/>
          </a:xfrm>
          <a:prstGeom prst="rect">
            <a:avLst/>
          </a:prstGeom>
          <a:solidFill>
            <a:srgbClr val="BBE0E3"/>
          </a:solidFill>
          <a:ln w="9525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979613" y="3860800"/>
            <a:ext cx="863600" cy="360363"/>
          </a:xfrm>
          <a:prstGeom prst="rect">
            <a:avLst/>
          </a:prstGeom>
          <a:solidFill>
            <a:srgbClr val="BBE0E3"/>
          </a:solidFill>
          <a:ln w="9525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2843213" y="3860800"/>
            <a:ext cx="1152525" cy="360363"/>
          </a:xfrm>
          <a:prstGeom prst="rect">
            <a:avLst/>
          </a:prstGeom>
          <a:solidFill>
            <a:srgbClr val="BBE0E3"/>
          </a:solidFill>
          <a:ln w="9525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250825" y="981075"/>
            <a:ext cx="4319588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endParaRPr lang="en-US" sz="1600" b="1" smtClean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void f (int a, int b, int c)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{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int temp;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if (a &gt; b) {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  temp = a; a = b; b = temp;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}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if (b &gt; c) {</a:t>
            </a:r>
            <a:endParaRPr lang="en-US" sz="1600" b="1" smtClean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 </a:t>
            </a: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temp = b; b = c; c = temp;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}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if (a &lt; b) {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  temp = a; a = b; b = temp;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}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assert (a&lt;=b &amp;&amp; b&lt;=c);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}</a:t>
            </a:r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5003800" y="4005263"/>
            <a:ext cx="3816350" cy="576262"/>
          </a:xfrm>
          <a:prstGeom prst="rect">
            <a:avLst/>
          </a:prstGeom>
          <a:solidFill>
            <a:srgbClr val="BBE0E3"/>
          </a:solidFill>
          <a:ln w="9525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5003800" y="4797425"/>
            <a:ext cx="3816350" cy="1368425"/>
          </a:xfrm>
          <a:prstGeom prst="rect">
            <a:avLst/>
          </a:prstGeom>
          <a:solidFill>
            <a:srgbClr val="BBE0E3"/>
          </a:solidFill>
          <a:ln w="9525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39" name="Rectangle 20"/>
          <p:cNvSpPr>
            <a:spLocks noChangeArrowheads="1"/>
          </p:cNvSpPr>
          <p:nvPr/>
        </p:nvSpPr>
        <p:spPr bwMode="auto">
          <a:xfrm>
            <a:off x="5003800" y="1052513"/>
            <a:ext cx="4248150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4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State 1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-3</a:t>
            </a:r>
            <a:endParaRPr lang="en-US" sz="1400" b="1" noProof="1" smtClean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4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a=-8193 </a:t>
            </a:r>
            <a:r>
              <a:rPr lang="en-US" sz="1000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(</a:t>
            </a:r>
            <a:r>
              <a:rPr lang="en-US" sz="900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11111111111111111101111111111111)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</a:t>
            </a:r>
            <a:r>
              <a:rPr lang="en-US" sz="14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b=-402 </a:t>
            </a:r>
            <a:r>
              <a:rPr lang="en-US" sz="900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(11111111111111111111111001101110)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</a:t>
            </a:r>
            <a:r>
              <a:rPr lang="en-US" sz="14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c=-2080380800 </a:t>
            </a:r>
            <a:r>
              <a:rPr lang="en-US" sz="900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(10000011111111111110100010</a:t>
            </a:r>
            <a:r>
              <a:rPr lang="en-US" sz="900" dirty="0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…</a:t>
            </a:r>
            <a:r>
              <a:rPr lang="en-US" sz="900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</a:t>
            </a:r>
            <a:r>
              <a:rPr lang="en-US" sz="14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temp=0 </a:t>
            </a:r>
            <a:r>
              <a:rPr lang="en-US" sz="900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(00000000000000000000000000000000)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endParaRPr lang="en-US" sz="900" noProof="1" smtClean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4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State 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4</a:t>
            </a:r>
            <a:r>
              <a:rPr lang="en-US" sz="14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file sort.c line 10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4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temp=-402 </a:t>
            </a:r>
            <a:r>
              <a:rPr lang="en-US" sz="900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(11111111111111111111111001101110)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endParaRPr lang="en-US" sz="900" noProof="1" smtClean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4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State 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5</a:t>
            </a:r>
            <a:r>
              <a:rPr lang="en-US" sz="14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file sort.c line 11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4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b=-2080380800 </a:t>
            </a:r>
            <a:r>
              <a:rPr lang="en-US" sz="900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(10000011111111111110100010</a:t>
            </a:r>
            <a:r>
              <a:rPr lang="en-US" sz="900" dirty="0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…</a:t>
            </a:r>
            <a:r>
              <a:rPr lang="en-US" sz="900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endParaRPr lang="en-US" sz="900" noProof="1" smtClean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4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State 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6</a:t>
            </a:r>
            <a:r>
              <a:rPr lang="en-US" sz="14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file sort.c line 12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4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c=-402 </a:t>
            </a:r>
            <a:r>
              <a:rPr lang="en-US" sz="900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(11111111111111111111111001101110)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endParaRPr lang="en-US" sz="900" noProof="1" smtClean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4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Failed assertion: assertion file</a:t>
            </a:r>
            <a:endParaRPr lang="en-US" sz="1400" b="1" dirty="0" smtClean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4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sort.c line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3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7" grpId="0" animBg="1"/>
      <p:bldP spid="37" grpId="1" animBg="1"/>
      <p:bldP spid="38" grpId="0" animBg="1"/>
      <p:bldP spid="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Problem (I)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408113"/>
            <a:ext cx="8307387" cy="53340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400" smtClean="0"/>
              <a:t>Reason: SAT solver performs DPLL backtracking search</a:t>
            </a:r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eaLnBrk="1" hangingPunct="1">
              <a:buFontTx/>
              <a:buChar char="•"/>
            </a:pPr>
            <a:r>
              <a:rPr lang="en-US" sz="2400" smtClean="0"/>
              <a:t>Very first satisfying assignment that is found is reported</a:t>
            </a:r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eaLnBrk="1" hangingPunct="1">
              <a:buFontTx/>
              <a:buChar char="•"/>
            </a:pPr>
            <a:r>
              <a:rPr lang="en-US" sz="2400" smtClean="0"/>
              <a:t>Strange values artifact from bit-level encoding</a:t>
            </a:r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eaLnBrk="1" hangingPunct="1">
              <a:buFontTx/>
              <a:buChar char="•"/>
            </a:pPr>
            <a:r>
              <a:rPr lang="en-US" sz="2400" smtClean="0"/>
              <a:t>Hard to read</a:t>
            </a:r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eaLnBrk="1" hangingPunct="1">
              <a:buFontTx/>
              <a:buChar char="•"/>
            </a:pPr>
            <a:r>
              <a:rPr lang="en-US" sz="2400" smtClean="0"/>
              <a:t>Would like nicer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Problem (II)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408113"/>
            <a:ext cx="8307387" cy="53340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400" smtClean="0"/>
              <a:t>Might not get shortest counterexample!</a:t>
            </a:r>
          </a:p>
          <a:p>
            <a:pPr eaLnBrk="1" hangingPunct="1">
              <a:buFontTx/>
              <a:buChar char="•"/>
            </a:pPr>
            <a:r>
              <a:rPr lang="en-US" sz="2400" smtClean="0"/>
              <a:t>Not all statements that are in the formula actually get executed</a:t>
            </a:r>
          </a:p>
          <a:p>
            <a:pPr eaLnBrk="1" hangingPunct="1">
              <a:buFontTx/>
              <a:buChar char="•"/>
            </a:pPr>
            <a:r>
              <a:rPr lang="en-US" sz="2400" smtClean="0"/>
              <a:t>There is a variable for each statement that decides if it is executed or not (conjunction of </a:t>
            </a:r>
            <a:r>
              <a:rPr lang="en-US" sz="2400" smtClean="0">
                <a:latin typeface="Courier New" pitchFamily="49" charset="0"/>
              </a:rPr>
              <a:t>if</a:t>
            </a:r>
            <a:r>
              <a:rPr lang="en-US" sz="2400" smtClean="0"/>
              <a:t>-guards)</a:t>
            </a:r>
          </a:p>
          <a:p>
            <a:pPr eaLnBrk="1" hangingPunct="1">
              <a:buFontTx/>
              <a:buChar char="•"/>
            </a:pPr>
            <a:r>
              <a:rPr lang="en-US" sz="2400" smtClean="0"/>
              <a:t>Counterexample trace only contains assignments that are actually executed</a:t>
            </a:r>
          </a:p>
          <a:p>
            <a:pPr eaLnBrk="1" hangingPunct="1">
              <a:buFontTx/>
              <a:buChar char="•"/>
            </a:pPr>
            <a:r>
              <a:rPr lang="en-US" sz="2400" smtClean="0"/>
              <a:t>The SAT solver picks some…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8659" name="AutoShape 3"/>
          <p:cNvSpPr>
            <a:spLocks noChangeArrowheads="1"/>
          </p:cNvSpPr>
          <p:nvPr/>
        </p:nvSpPr>
        <p:spPr bwMode="auto">
          <a:xfrm>
            <a:off x="250825" y="1125538"/>
            <a:ext cx="3168650" cy="532765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  <a:defRPr/>
            </a:pPr>
            <a:endParaRPr lang="en-US" sz="1600" b="1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50825" y="981075"/>
            <a:ext cx="338455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void f (int a, int b,</a:t>
            </a:r>
            <a:endParaRPr lang="en-US" b="1" smtClean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      </a:t>
            </a: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int c)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{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if(a)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{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  a=0;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  b=1;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}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endParaRPr lang="en-US" b="1" noProof="1" smtClean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assert(c);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}</a:t>
            </a:r>
          </a:p>
        </p:txBody>
      </p:sp>
      <p:sp>
        <p:nvSpPr>
          <p:cNvPr id="198661" name="AutoShape 5"/>
          <p:cNvSpPr>
            <a:spLocks noChangeArrowheads="1"/>
          </p:cNvSpPr>
          <p:nvPr/>
        </p:nvSpPr>
        <p:spPr bwMode="auto">
          <a:xfrm>
            <a:off x="3779838" y="1989138"/>
            <a:ext cx="4681537" cy="33845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  <a:defRPr/>
            </a:pPr>
            <a:endParaRPr lang="en-US" sz="1400" b="1" noProof="1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2987675" y="3141663"/>
            <a:ext cx="1008063" cy="719137"/>
          </a:xfrm>
          <a:prstGeom prst="rightArrow">
            <a:avLst>
              <a:gd name="adj1" fmla="val 50000"/>
              <a:gd name="adj2" fmla="val 35044"/>
            </a:avLst>
          </a:prstGeom>
          <a:gradFill rotWithShape="1">
            <a:gsLst>
              <a:gs pos="0">
                <a:srgbClr val="C8D6FE"/>
              </a:gs>
              <a:gs pos="100000">
                <a:srgbClr val="6600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prstShdw prst="shdw17" dist="17961" dir="13500000">
              <a:srgbClr val="788098"/>
            </a:prstShdw>
          </a:effectLst>
        </p:spPr>
        <p:txBody>
          <a:bodyPr wrap="none" lIns="90488" tIns="44450" rIns="90488" bIns="44450" anchor="ctr"/>
          <a:lstStyle/>
          <a:p>
            <a:pPr algn="ctr"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2200" b="1" smtClean="0">
                <a:solidFill>
                  <a:srgbClr val="FFFFFF"/>
                </a:solidFill>
                <a:ea typeface="MS PGothic" pitchFamily="34" charset="-128"/>
              </a:rPr>
              <a:t>CBMC</a:t>
            </a:r>
          </a:p>
        </p:txBody>
      </p:sp>
      <p:sp>
        <p:nvSpPr>
          <p:cNvPr id="198663" name="AutoShape 7"/>
          <p:cNvSpPr>
            <a:spLocks noChangeArrowheads="1"/>
          </p:cNvSpPr>
          <p:nvPr/>
        </p:nvSpPr>
        <p:spPr bwMode="auto">
          <a:xfrm>
            <a:off x="4787900" y="2276475"/>
            <a:ext cx="3529013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000" smtClean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98664" name="AutoShape 8"/>
          <p:cNvSpPr>
            <a:spLocks noChangeArrowheads="1"/>
          </p:cNvSpPr>
          <p:nvPr/>
        </p:nvSpPr>
        <p:spPr bwMode="auto">
          <a:xfrm>
            <a:off x="4787900" y="2997200"/>
            <a:ext cx="3529013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000" smtClean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98665" name="AutoShape 9"/>
          <p:cNvSpPr>
            <a:spLocks noChangeArrowheads="1"/>
          </p:cNvSpPr>
          <p:nvPr/>
        </p:nvSpPr>
        <p:spPr bwMode="auto">
          <a:xfrm>
            <a:off x="4787900" y="3716338"/>
            <a:ext cx="3529013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000" smtClean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98666" name="AutoShape 10"/>
          <p:cNvSpPr>
            <a:spLocks noChangeArrowheads="1"/>
          </p:cNvSpPr>
          <p:nvPr/>
        </p:nvSpPr>
        <p:spPr bwMode="auto">
          <a:xfrm>
            <a:off x="4787900" y="4076700"/>
            <a:ext cx="3529013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000" smtClean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98667" name="AutoShape 11"/>
          <p:cNvSpPr>
            <a:spLocks noChangeArrowheads="1"/>
          </p:cNvSpPr>
          <p:nvPr/>
        </p:nvSpPr>
        <p:spPr bwMode="auto">
          <a:xfrm>
            <a:off x="4643438" y="4797425"/>
            <a:ext cx="865187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000" smtClean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4068763" y="1989138"/>
            <a:ext cx="424815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{-1}  b_1#2</a:t>
            </a:r>
            <a:r>
              <a:rPr lang="en-US" sz="1600" b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</a:t>
            </a: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==</a:t>
            </a:r>
            <a:r>
              <a:rPr lang="en-US" sz="1600" b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</a:t>
            </a: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(a_1#0?b_1#1:b_1#0)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{-2}  a_1#2</a:t>
            </a:r>
            <a:r>
              <a:rPr lang="en-US" sz="1600" b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</a:t>
            </a: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==</a:t>
            </a:r>
            <a:r>
              <a:rPr lang="en-US" sz="1600" b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</a:t>
            </a: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(a_1#0?a_1#1:a_1#0)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{-3}  b_1#1</a:t>
            </a:r>
            <a:r>
              <a:rPr lang="en-US" sz="1600" b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</a:t>
            </a: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==</a:t>
            </a:r>
            <a:r>
              <a:rPr lang="en-US" sz="1600" b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</a:t>
            </a: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1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{-4}  a_1#1</a:t>
            </a:r>
            <a:r>
              <a:rPr lang="en-US" sz="1600" b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</a:t>
            </a: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==</a:t>
            </a:r>
            <a:r>
              <a:rPr lang="en-US" sz="1600" b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</a:t>
            </a: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0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{-5}  \guard#1 == a_1#0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{-6}  \guard#0 == TRUE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|--------------------------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{1}  c_1#0</a:t>
            </a:r>
          </a:p>
        </p:txBody>
      </p:sp>
      <p:sp>
        <p:nvSpPr>
          <p:cNvPr id="198669" name="AutoShape 13"/>
          <p:cNvSpPr>
            <a:spLocks noChangeArrowheads="1"/>
          </p:cNvSpPr>
          <p:nvPr/>
        </p:nvSpPr>
        <p:spPr bwMode="auto">
          <a:xfrm>
            <a:off x="7092950" y="3933825"/>
            <a:ext cx="2051050" cy="865188"/>
          </a:xfrm>
          <a:prstGeom prst="wedgeEllipseCallout">
            <a:avLst>
              <a:gd name="adj1" fmla="val -76083"/>
              <a:gd name="adj2" fmla="val -100458"/>
            </a:avLst>
          </a:prstGeom>
          <a:gradFill rotWithShape="1">
            <a:gsLst>
              <a:gs pos="0">
                <a:srgbClr val="FFFF66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algn="ctr"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  <a:defRPr/>
            </a:pPr>
            <a:r>
              <a:rPr lang="en-US" sz="2200" b="1">
                <a:solidFill>
                  <a:srgbClr val="000000"/>
                </a:solidFill>
                <a:ea typeface="MS PGothic" pitchFamily="34" charset="-128"/>
              </a:rPr>
              <a:t>assign-ments</a:t>
            </a:r>
          </a:p>
        </p:txBody>
      </p:sp>
      <p:sp>
        <p:nvSpPr>
          <p:cNvPr id="198670" name="AutoShape 14"/>
          <p:cNvSpPr>
            <a:spLocks noChangeArrowheads="1"/>
          </p:cNvSpPr>
          <p:nvPr/>
        </p:nvSpPr>
        <p:spPr bwMode="auto">
          <a:xfrm>
            <a:off x="7451725" y="1268413"/>
            <a:ext cx="1223963" cy="865187"/>
          </a:xfrm>
          <a:prstGeom prst="wedgeEllipseCallout">
            <a:avLst>
              <a:gd name="adj1" fmla="val -43773"/>
              <a:gd name="adj2" fmla="val 79907"/>
            </a:avLst>
          </a:prstGeom>
          <a:gradFill rotWithShape="1">
            <a:gsLst>
              <a:gs pos="0">
                <a:srgbClr val="FFFF66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algn="ctr"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  <a:defRPr/>
            </a:pPr>
            <a:r>
              <a:rPr lang="en-US" sz="2200" b="1">
                <a:solidFill>
                  <a:srgbClr val="000000"/>
                </a:solidFill>
                <a:ea typeface="MS PGothic" pitchFamily="34" charset="-128"/>
              </a:rPr>
              <a:t>from</a:t>
            </a:r>
            <a:br>
              <a:rPr lang="en-US" sz="2200" b="1">
                <a:solidFill>
                  <a:srgbClr val="000000"/>
                </a:solidFill>
                <a:ea typeface="MS PGothic" pitchFamily="34" charset="-128"/>
              </a:rPr>
            </a:br>
            <a:r>
              <a:rPr lang="en-US" sz="2200" b="1">
                <a:solidFill>
                  <a:srgbClr val="000000"/>
                </a:solidFill>
                <a:ea typeface="MS PGothic" pitchFamily="34" charset="-128"/>
              </a:rPr>
              <a:t>SSA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3" grpId="0" animBg="1"/>
      <p:bldP spid="198663" grpId="1" animBg="1"/>
      <p:bldP spid="198664" grpId="0" animBg="1"/>
      <p:bldP spid="198664" grpId="1" animBg="1"/>
      <p:bldP spid="198665" grpId="0" animBg="1"/>
      <p:bldP spid="198665" grpId="1" animBg="1"/>
      <p:bldP spid="198666" grpId="0" animBg="1"/>
      <p:bldP spid="198666" grpId="1" animBg="1"/>
      <p:bldP spid="198667" grpId="0" animBg="1"/>
      <p:bldP spid="198669" grpId="0" animBg="1"/>
      <p:bldP spid="198669" grpId="1" animBg="1"/>
      <p:bldP spid="198670" grpId="0" animBg="1"/>
      <p:bldP spid="198670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0707" name="AutoShape 3"/>
          <p:cNvSpPr>
            <a:spLocks noChangeArrowheads="1"/>
          </p:cNvSpPr>
          <p:nvPr/>
        </p:nvSpPr>
        <p:spPr bwMode="auto">
          <a:xfrm>
            <a:off x="4213225" y="981075"/>
            <a:ext cx="4248150" cy="55451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  <a:defRPr/>
            </a:pPr>
            <a:endParaRPr lang="en-US" sz="1400" b="1" noProof="1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</p:txBody>
      </p:sp>
      <p:sp>
        <p:nvSpPr>
          <p:cNvPr id="200708" name="AutoShape 4"/>
          <p:cNvSpPr>
            <a:spLocks noChangeArrowheads="1"/>
          </p:cNvSpPr>
          <p:nvPr/>
        </p:nvSpPr>
        <p:spPr bwMode="auto">
          <a:xfrm>
            <a:off x="250825" y="1125538"/>
            <a:ext cx="3168650" cy="532765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  <a:defRPr/>
            </a:pPr>
            <a:endParaRPr lang="en-US" sz="1600" b="1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50825" y="981075"/>
            <a:ext cx="4319588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void f (int a, int b,</a:t>
            </a:r>
            <a:endParaRPr lang="en-US" b="1" smtClean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      </a:t>
            </a: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int c)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{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if(a)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{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  a=0;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  b=1;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}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endParaRPr lang="en-US" b="1" noProof="1" smtClean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assert(c);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}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500563" y="1052513"/>
            <a:ext cx="4248150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State 1-3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a=1 </a:t>
            </a:r>
            <a:r>
              <a:rPr lang="en-US" sz="1000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(00000000000000000000000000000001)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b=0 </a:t>
            </a:r>
            <a:r>
              <a:rPr lang="en-US" sz="1000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(00000000000000000000000000000000)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c=0 </a:t>
            </a:r>
            <a:r>
              <a:rPr lang="en-US" sz="1000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(00000000000000000000000000000000)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endParaRPr lang="en-US" sz="1000" noProof="1" smtClean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State 4 file length.c line 5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a=0 </a:t>
            </a:r>
            <a:r>
              <a:rPr lang="en-US" sz="1000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(00000000000000000000000000000000)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endParaRPr lang="en-US" sz="1000" noProof="1" smtClean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State 5 file length.c line 6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b=1 </a:t>
            </a:r>
            <a:r>
              <a:rPr lang="en-US" sz="1000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(00000000000000000000000000000001)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endParaRPr lang="en-US" sz="1000" noProof="1" smtClean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Failed assertion: assertion</a:t>
            </a:r>
          </a:p>
          <a:p>
            <a:pPr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1600" b="1" noProof="1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file length.c line 11</a:t>
            </a: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3348038" y="3141663"/>
            <a:ext cx="1008062" cy="719137"/>
          </a:xfrm>
          <a:prstGeom prst="rightArrow">
            <a:avLst>
              <a:gd name="adj1" fmla="val 50000"/>
              <a:gd name="adj2" fmla="val 35044"/>
            </a:avLst>
          </a:prstGeom>
          <a:gradFill rotWithShape="1">
            <a:gsLst>
              <a:gs pos="0">
                <a:srgbClr val="C8D6FE"/>
              </a:gs>
              <a:gs pos="100000">
                <a:srgbClr val="6600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prstShdw prst="shdw17" dist="17961" dir="13500000">
              <a:srgbClr val="788098"/>
            </a:prstShdw>
          </a:effectLst>
        </p:spPr>
        <p:txBody>
          <a:bodyPr wrap="none" lIns="90488" tIns="44450" rIns="90488" bIns="44450" anchor="ctr"/>
          <a:lstStyle/>
          <a:p>
            <a:pPr algn="ctr"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itchFamily="2" charset="2"/>
              <a:buNone/>
            </a:pPr>
            <a:r>
              <a:rPr lang="en-US" sz="2200" b="1" smtClean="0">
                <a:solidFill>
                  <a:srgbClr val="FFFFFF"/>
                </a:solidFill>
                <a:ea typeface="MS PGothic" pitchFamily="34" charset="-128"/>
              </a:rPr>
              <a:t>CBMC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Bounded Model Checking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281940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Given</a:t>
            </a:r>
          </a:p>
          <a:p>
            <a:pPr lvl="1"/>
            <a:r>
              <a:rPr lang="en-US"/>
              <a:t>A finite transition system M</a:t>
            </a:r>
          </a:p>
          <a:p>
            <a:pPr lvl="1"/>
            <a:r>
              <a:rPr lang="en-US"/>
              <a:t>A property P</a:t>
            </a:r>
          </a:p>
          <a:p>
            <a:r>
              <a:rPr lang="en-US"/>
              <a:t>Determine</a:t>
            </a:r>
          </a:p>
          <a:p>
            <a:pPr lvl="1"/>
            <a:r>
              <a:rPr lang="en-US"/>
              <a:t>Does M allow a counterexample to P of </a:t>
            </a:r>
            <a:r>
              <a:rPr lang="en-US" i="1"/>
              <a:t>k transitions of fewer</a:t>
            </a:r>
            <a:r>
              <a:rPr lang="en-US"/>
              <a:t>?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1279525" y="5303838"/>
            <a:ext cx="72040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This problem can be translated to a SAT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Solution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408113"/>
            <a:ext cx="8307387" cy="4306887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mtClean="0"/>
              <a:t>Counterexample length typically considered to be most important</a:t>
            </a:r>
          </a:p>
          <a:p>
            <a:pPr lvl="1" eaLnBrk="1" hangingPunct="1"/>
            <a:r>
              <a:rPr lang="en-US" smtClean="0"/>
              <a:t>e.g., SPIN iteratively searches for shorter counterexamples</a:t>
            </a:r>
          </a:p>
          <a:p>
            <a:pPr eaLnBrk="1" hangingPunct="1"/>
            <a:r>
              <a:rPr lang="en-US" smtClean="0"/>
              <a:t>Phase one: Minimize length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</a:t>
            </a:r>
            <a:r>
              <a:rPr lang="en-US" baseline="-25000" smtClean="0"/>
              <a:t>g</a:t>
            </a:r>
            <a:r>
              <a:rPr lang="en-US" smtClean="0"/>
              <a:t>: Truth value (0/1) of guard,</a:t>
            </a:r>
            <a:br>
              <a:rPr lang="en-US" smtClean="0"/>
            </a:br>
            <a:r>
              <a:rPr lang="en-US" smtClean="0"/>
              <a:t>l</a:t>
            </a:r>
            <a:r>
              <a:rPr lang="en-US" baseline="-25000" smtClean="0"/>
              <a:t>w</a:t>
            </a:r>
            <a:r>
              <a:rPr lang="en-US" smtClean="0"/>
              <a:t>: Weight = number of assignments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Phase two: Minimize values</a:t>
            </a:r>
          </a:p>
        </p:txBody>
      </p:sp>
      <p:pic>
        <p:nvPicPr>
          <p:cNvPr id="4198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2819400"/>
            <a:ext cx="2133600" cy="727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Pseudo Boolean Solver (PBS)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Input: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CNF constraints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Pseudo Boolean constraints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2x + 3y + 6z &lt;= 7, where x, y, z are Boolean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Pseudo Boolean objective function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Output: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Decision (SAT/UNSAT)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Optimizatioin (Minimize/Maximize an objective function)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Some implementations: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PBS </a:t>
            </a:r>
            <a:r>
              <a:rPr lang="en-US" smtClean="0">
                <a:hlinkClick r:id="rId3"/>
              </a:rPr>
              <a:t>http://www.eecs.umich.edu/~faloul/Tools/pbs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MiniSat+ (from MiniSat web page)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03" name="AutoShape 3"/>
          <p:cNvSpPr>
            <a:spLocks noChangeArrowheads="1"/>
          </p:cNvSpPr>
          <p:nvPr/>
        </p:nvSpPr>
        <p:spPr bwMode="auto">
          <a:xfrm>
            <a:off x="4716463" y="981075"/>
            <a:ext cx="4248150" cy="55451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204804" name="AutoShape 4"/>
          <p:cNvSpPr>
            <a:spLocks noChangeArrowheads="1"/>
          </p:cNvSpPr>
          <p:nvPr/>
        </p:nvSpPr>
        <p:spPr bwMode="auto">
          <a:xfrm>
            <a:off x="250825" y="1125538"/>
            <a:ext cx="4319588" cy="532765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1600" b="1">
              <a:latin typeface="Courier New" pitchFamily="49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50825" y="981075"/>
            <a:ext cx="4319588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endParaRPr lang="en-US" sz="1600" b="1">
              <a:latin typeface="Courier New" pitchFamily="49" charset="0"/>
            </a:endParaRP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600" b="1" noProof="1">
                <a:latin typeface="Courier New" pitchFamily="49" charset="0"/>
              </a:rPr>
              <a:t>void f (int a, int b, int c)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600" b="1" noProof="1">
                <a:latin typeface="Courier New" pitchFamily="49" charset="0"/>
              </a:rPr>
              <a:t>{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600" b="1" noProof="1">
                <a:latin typeface="Courier New" pitchFamily="49" charset="0"/>
              </a:rPr>
              <a:t>  int temp;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600" b="1" noProof="1">
                <a:latin typeface="Courier New" pitchFamily="49" charset="0"/>
              </a:rPr>
              <a:t>  if (a &gt; b) {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600" b="1" noProof="1">
                <a:latin typeface="Courier New" pitchFamily="49" charset="0"/>
              </a:rPr>
              <a:t>    temp = a; a = b; b = temp;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600" b="1" noProof="1">
                <a:latin typeface="Courier New" pitchFamily="49" charset="0"/>
              </a:rPr>
              <a:t>  }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600" b="1" noProof="1">
                <a:latin typeface="Courier New" pitchFamily="49" charset="0"/>
              </a:rPr>
              <a:t>  if (b &gt; c) {</a:t>
            </a:r>
            <a:endParaRPr lang="en-US" sz="1600" b="1">
              <a:latin typeface="Courier New" pitchFamily="49" charset="0"/>
            </a:endParaRP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600" b="1">
                <a:latin typeface="Courier New" pitchFamily="49" charset="0"/>
              </a:rPr>
              <a:t>   </a:t>
            </a:r>
            <a:r>
              <a:rPr lang="en-US" sz="1600" b="1" noProof="1">
                <a:latin typeface="Courier New" pitchFamily="49" charset="0"/>
              </a:rPr>
              <a:t> temp = b; b = c; c = temp;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600" b="1" noProof="1">
                <a:latin typeface="Courier New" pitchFamily="49" charset="0"/>
              </a:rPr>
              <a:t>  }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600" b="1" noProof="1">
                <a:latin typeface="Courier New" pitchFamily="49" charset="0"/>
              </a:rPr>
              <a:t>  if (a &lt; b) {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600" b="1" noProof="1">
                <a:latin typeface="Courier New" pitchFamily="49" charset="0"/>
              </a:rPr>
              <a:t>    temp = a; a = b; b = temp;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600" b="1" noProof="1">
                <a:latin typeface="Courier New" pitchFamily="49" charset="0"/>
              </a:rPr>
              <a:t>  }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600" b="1" noProof="1">
                <a:latin typeface="Courier New" pitchFamily="49" charset="0"/>
              </a:rPr>
              <a:t>  assert (a&lt;=b &amp;&amp; b&lt;=c);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600" b="1" noProof="1">
                <a:latin typeface="Courier New" pitchFamily="49" charset="0"/>
              </a:rPr>
              <a:t>}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003800" y="1052513"/>
            <a:ext cx="4248150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400" b="1" noProof="1">
                <a:latin typeface="Courier New" pitchFamily="49" charset="0"/>
              </a:rPr>
              <a:t>State 1</a:t>
            </a:r>
            <a:r>
              <a:rPr lang="en-US" sz="1400" b="1">
                <a:latin typeface="Courier New" pitchFamily="49" charset="0"/>
              </a:rPr>
              <a:t>-3</a:t>
            </a:r>
            <a:endParaRPr lang="en-US" sz="1400" b="1" noProof="1">
              <a:latin typeface="Courier New" pitchFamily="49" charset="0"/>
            </a:endParaRP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400" b="1" noProof="1">
                <a:latin typeface="Courier New" pitchFamily="49" charset="0"/>
              </a:rPr>
              <a:t>  a=</a:t>
            </a:r>
            <a:r>
              <a:rPr lang="en-US" sz="1400" b="1">
                <a:latin typeface="Courier New" pitchFamily="49" charset="0"/>
              </a:rPr>
              <a:t>0</a:t>
            </a:r>
            <a:r>
              <a:rPr lang="en-US" sz="1400" b="1" noProof="1">
                <a:latin typeface="Courier New" pitchFamily="49" charset="0"/>
              </a:rPr>
              <a:t> </a:t>
            </a:r>
            <a:r>
              <a:rPr lang="en-US" sz="1000" noProof="1">
                <a:latin typeface="Courier New" pitchFamily="49" charset="0"/>
              </a:rPr>
              <a:t>(00000000000000000000000000000000</a:t>
            </a:r>
            <a:r>
              <a:rPr lang="en-US" sz="900" noProof="1">
                <a:latin typeface="Courier New" pitchFamily="49" charset="0"/>
              </a:rPr>
              <a:t>)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  </a:t>
            </a:r>
            <a:r>
              <a:rPr lang="en-US" sz="1400" b="1" noProof="1">
                <a:latin typeface="Courier New" pitchFamily="49" charset="0"/>
              </a:rPr>
              <a:t>b=</a:t>
            </a:r>
            <a:r>
              <a:rPr lang="en-US" sz="1400" b="1">
                <a:latin typeface="Courier New" pitchFamily="49" charset="0"/>
              </a:rPr>
              <a:t>0</a:t>
            </a:r>
            <a:r>
              <a:rPr lang="en-US" sz="1400" b="1" noProof="1">
                <a:latin typeface="Courier New" pitchFamily="49" charset="0"/>
              </a:rPr>
              <a:t> </a:t>
            </a:r>
            <a:r>
              <a:rPr lang="en-US" sz="900" noProof="1">
                <a:latin typeface="Courier New" pitchFamily="49" charset="0"/>
              </a:rPr>
              <a:t>(00000000000000000000000000000000)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  </a:t>
            </a:r>
            <a:r>
              <a:rPr lang="en-US" sz="1400" b="1" noProof="1">
                <a:latin typeface="Courier New" pitchFamily="49" charset="0"/>
              </a:rPr>
              <a:t>c=-</a:t>
            </a:r>
            <a:r>
              <a:rPr lang="en-US" sz="1400" b="1">
                <a:latin typeface="Courier New" pitchFamily="49" charset="0"/>
              </a:rPr>
              <a:t>1</a:t>
            </a:r>
            <a:r>
              <a:rPr lang="en-US" sz="1400" b="1" noProof="1">
                <a:latin typeface="Courier New" pitchFamily="49" charset="0"/>
              </a:rPr>
              <a:t> </a:t>
            </a:r>
            <a:r>
              <a:rPr lang="en-US" sz="900" noProof="1">
                <a:latin typeface="Courier New" pitchFamily="49" charset="0"/>
              </a:rPr>
              <a:t>(11111111111111111111111111111111)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  </a:t>
            </a:r>
            <a:r>
              <a:rPr lang="en-US" sz="1400" b="1" noProof="1">
                <a:latin typeface="Courier New" pitchFamily="49" charset="0"/>
              </a:rPr>
              <a:t>temp=0 </a:t>
            </a:r>
            <a:r>
              <a:rPr lang="en-US" sz="900" noProof="1">
                <a:latin typeface="Courier New" pitchFamily="49" charset="0"/>
              </a:rPr>
              <a:t>(00000000000000000000000000000000)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endParaRPr lang="en-US" sz="900" noProof="1">
              <a:latin typeface="Courier New" pitchFamily="49" charset="0"/>
            </a:endParaRP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400" b="1" noProof="1">
                <a:latin typeface="Courier New" pitchFamily="49" charset="0"/>
              </a:rPr>
              <a:t>State </a:t>
            </a:r>
            <a:r>
              <a:rPr lang="en-US" sz="1400" b="1">
                <a:latin typeface="Courier New" pitchFamily="49" charset="0"/>
              </a:rPr>
              <a:t>4</a:t>
            </a:r>
            <a:r>
              <a:rPr lang="en-US" sz="1400" b="1" noProof="1">
                <a:latin typeface="Courier New" pitchFamily="49" charset="0"/>
              </a:rPr>
              <a:t> file sort.c line 10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400" b="1" noProof="1">
                <a:latin typeface="Courier New" pitchFamily="49" charset="0"/>
              </a:rPr>
              <a:t>  temp=</a:t>
            </a:r>
            <a:r>
              <a:rPr lang="en-US" sz="1400" b="1">
                <a:latin typeface="Courier New" pitchFamily="49" charset="0"/>
              </a:rPr>
              <a:t>0</a:t>
            </a:r>
            <a:r>
              <a:rPr lang="en-US" sz="1400" b="1" noProof="1">
                <a:latin typeface="Courier New" pitchFamily="49" charset="0"/>
              </a:rPr>
              <a:t> </a:t>
            </a:r>
            <a:r>
              <a:rPr lang="en-US" sz="900" noProof="1">
                <a:latin typeface="Courier New" pitchFamily="49" charset="0"/>
              </a:rPr>
              <a:t>(00000000000000000000000000000000)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endParaRPr lang="en-US" sz="900" noProof="1">
              <a:latin typeface="Courier New" pitchFamily="49" charset="0"/>
            </a:endParaRP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400" b="1" noProof="1">
                <a:latin typeface="Courier New" pitchFamily="49" charset="0"/>
              </a:rPr>
              <a:t>State </a:t>
            </a:r>
            <a:r>
              <a:rPr lang="en-US" sz="1400" b="1">
                <a:latin typeface="Courier New" pitchFamily="49" charset="0"/>
              </a:rPr>
              <a:t>5</a:t>
            </a:r>
            <a:r>
              <a:rPr lang="en-US" sz="1400" b="1" noProof="1">
                <a:latin typeface="Courier New" pitchFamily="49" charset="0"/>
              </a:rPr>
              <a:t> file sort.c line 11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400" b="1" noProof="1">
                <a:latin typeface="Courier New" pitchFamily="49" charset="0"/>
              </a:rPr>
              <a:t>  b=-</a:t>
            </a:r>
            <a:r>
              <a:rPr lang="en-US" sz="1400" b="1">
                <a:latin typeface="Courier New" pitchFamily="49" charset="0"/>
              </a:rPr>
              <a:t>1</a:t>
            </a:r>
            <a:r>
              <a:rPr lang="en-US" sz="1400" b="1" noProof="1">
                <a:latin typeface="Courier New" pitchFamily="49" charset="0"/>
              </a:rPr>
              <a:t> </a:t>
            </a:r>
            <a:r>
              <a:rPr lang="en-US" sz="900" noProof="1">
                <a:latin typeface="Courier New" pitchFamily="49" charset="0"/>
              </a:rPr>
              <a:t>(11111111111111111111111111111111)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endParaRPr lang="en-US" sz="900" noProof="1">
              <a:latin typeface="Courier New" pitchFamily="49" charset="0"/>
            </a:endParaRP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400" b="1" noProof="1">
                <a:latin typeface="Courier New" pitchFamily="49" charset="0"/>
              </a:rPr>
              <a:t>State </a:t>
            </a:r>
            <a:r>
              <a:rPr lang="en-US" sz="1400" b="1">
                <a:latin typeface="Courier New" pitchFamily="49" charset="0"/>
              </a:rPr>
              <a:t>6</a:t>
            </a:r>
            <a:r>
              <a:rPr lang="en-US" sz="1400" b="1" noProof="1">
                <a:latin typeface="Courier New" pitchFamily="49" charset="0"/>
              </a:rPr>
              <a:t> file sort.c line 12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400" b="1" noProof="1">
                <a:latin typeface="Courier New" pitchFamily="49" charset="0"/>
              </a:rPr>
              <a:t>  c=</a:t>
            </a:r>
            <a:r>
              <a:rPr lang="en-US" sz="1400" b="1">
                <a:latin typeface="Courier New" pitchFamily="49" charset="0"/>
              </a:rPr>
              <a:t>0</a:t>
            </a:r>
            <a:r>
              <a:rPr lang="en-US" sz="1400" b="1" noProof="1">
                <a:latin typeface="Courier New" pitchFamily="49" charset="0"/>
              </a:rPr>
              <a:t> </a:t>
            </a:r>
            <a:r>
              <a:rPr lang="en-US" sz="900" noProof="1">
                <a:latin typeface="Courier New" pitchFamily="49" charset="0"/>
              </a:rPr>
              <a:t>(00000000000000000000000000000000)</a:t>
            </a: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endParaRPr lang="en-US" sz="900" noProof="1">
              <a:latin typeface="Courier New" pitchFamily="49" charset="0"/>
            </a:endParaRP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400" b="1" noProof="1">
                <a:latin typeface="Courier New" pitchFamily="49" charset="0"/>
              </a:rPr>
              <a:t>Failed assertion: assertion file</a:t>
            </a:r>
            <a:endParaRPr lang="en-US" sz="1400" b="1">
              <a:latin typeface="Courier New" pitchFamily="49" charset="0"/>
            </a:endParaRPr>
          </a:p>
          <a:p>
            <a:pPr algn="l"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400" b="1" noProof="1">
                <a:latin typeface="Courier New" pitchFamily="49" charset="0"/>
              </a:rPr>
              <a:t>sort.c line 19</a:t>
            </a: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3995738" y="3141663"/>
            <a:ext cx="1008062" cy="719137"/>
          </a:xfrm>
          <a:prstGeom prst="rightArrow">
            <a:avLst>
              <a:gd name="adj1" fmla="val 50000"/>
              <a:gd name="adj2" fmla="val 35044"/>
            </a:avLst>
          </a:prstGeom>
          <a:gradFill rotWithShape="1">
            <a:gsLst>
              <a:gs pos="0">
                <a:srgbClr val="C8D6FE"/>
              </a:gs>
              <a:gs pos="100000">
                <a:srgbClr val="6600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prstShdw prst="shdw17" dist="17961" dir="13500000">
              <a:srgbClr val="788098"/>
            </a:prstShdw>
          </a:effectLst>
        </p:spPr>
        <p:txBody>
          <a:bodyPr wrap="none" lIns="90488" tIns="44450" rIns="90488" bIns="44450" anchor="ctr"/>
          <a:lstStyle/>
          <a:p>
            <a:pPr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2200" b="1">
                <a:solidFill>
                  <a:schemeClr val="bg1"/>
                </a:solidFill>
              </a:rPr>
              <a:t>CBMC</a:t>
            </a:r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4211638" y="3482975"/>
            <a:ext cx="596900" cy="882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5600" b="1">
                <a:solidFill>
                  <a:srgbClr val="CC0066"/>
                </a:solidFill>
              </a:rPr>
              <a:t>+</a:t>
            </a:r>
          </a:p>
        </p:txBody>
      </p:sp>
      <p:sp>
        <p:nvSpPr>
          <p:cNvPr id="204809" name="Text Box 9"/>
          <p:cNvSpPr txBox="1">
            <a:spLocks noChangeArrowheads="1"/>
          </p:cNvSpPr>
          <p:nvPr/>
        </p:nvSpPr>
        <p:spPr bwMode="auto">
          <a:xfrm>
            <a:off x="3903663" y="4243388"/>
            <a:ext cx="1209675" cy="65722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prstShdw prst="shdw18" dist="17961" dir="135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3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1">
                <a:solidFill>
                  <a:schemeClr val="bg1"/>
                </a:solidFill>
              </a:rPr>
              <a:t>Mini-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mization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Modeling with CBMC (1)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smtClean="0"/>
              <a:t>CBMC provides 2 modeling (not in ANSI-C) primitives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xxx nondet_xxx ()</a:t>
            </a:r>
          </a:p>
          <a:p>
            <a:pPr eaLnBrk="1" hangingPunct="1">
              <a:defRPr/>
            </a:pPr>
            <a:r>
              <a:rPr lang="en-US" smtClean="0"/>
              <a:t>	Returns a non-deterministic value of type 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xxx</a:t>
            </a:r>
          </a:p>
          <a:p>
            <a:pPr eaLnBrk="1" hangingPunct="1">
              <a:defRPr/>
            </a:pPr>
            <a:r>
              <a:rPr lang="en-US" smtClean="0">
                <a:latin typeface="Courier New" pitchFamily="49" charset="0"/>
              </a:rPr>
              <a:t>	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int nondet_int (); char nondet_char ();</a:t>
            </a:r>
          </a:p>
          <a:p>
            <a:pPr eaLnBrk="1" hangingPunct="1">
              <a:defRPr/>
            </a:pPr>
            <a:endParaRPr lang="en-US" smtClean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mtClean="0">
                <a:latin typeface="Courier New" pitchFamily="49" charset="0"/>
              </a:rPr>
              <a:t>	</a:t>
            </a:r>
            <a:r>
              <a:rPr lang="en-US" smtClean="0"/>
              <a:t>Useful for modeling external input, unknown environment, 	library functions,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nondet for modeling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371600"/>
            <a:ext cx="8001000" cy="13716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smtClean="0"/>
              <a:t>Library spec:</a:t>
            </a:r>
          </a:p>
          <a:p>
            <a:pPr eaLnBrk="1" hangingPunct="1"/>
            <a:r>
              <a:rPr lang="en-US" smtClean="0"/>
              <a:t>	“foo is given non-deterministically, but is taken until returned”</a:t>
            </a:r>
          </a:p>
          <a:p>
            <a:pPr eaLnBrk="1" hangingPunct="1"/>
            <a:r>
              <a:rPr lang="en-US" smtClean="0"/>
              <a:t>CMBC stub:</a:t>
            </a:r>
          </a:p>
          <a:p>
            <a:pPr eaLnBrk="1" hangingPunct="1"/>
            <a:endParaRPr lang="en-US" smtClean="0"/>
          </a:p>
        </p:txBody>
      </p:sp>
      <p:sp>
        <p:nvSpPr>
          <p:cNvPr id="223236" name="AutoShape 4"/>
          <p:cNvSpPr>
            <a:spLocks noChangeArrowheads="1"/>
          </p:cNvSpPr>
          <p:nvPr/>
        </p:nvSpPr>
        <p:spPr bwMode="auto">
          <a:xfrm>
            <a:off x="152400" y="2808288"/>
            <a:ext cx="5219700" cy="298291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int nondet_int ();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int is_foo_taken = 0;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int grab_foo () {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if (!is_foo_taken)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is_foo_taken = nondet_int ();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return is_foo_taken; }</a:t>
            </a:r>
          </a:p>
        </p:txBody>
      </p:sp>
      <p:sp>
        <p:nvSpPr>
          <p:cNvPr id="223237" name="AutoShape 5"/>
          <p:cNvSpPr>
            <a:spLocks noChangeArrowheads="1"/>
          </p:cNvSpPr>
          <p:nvPr/>
        </p:nvSpPr>
        <p:spPr bwMode="auto">
          <a:xfrm>
            <a:off x="5562600" y="2808288"/>
            <a:ext cx="3390900" cy="94615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int return_foo ()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{ is_foo_taken = 0;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 animBg="1"/>
      <p:bldP spid="22323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Assume-Guarantee Reasoning (1)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371600"/>
            <a:ext cx="2768600" cy="38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400" smtClean="0"/>
              <a:t>Is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foo</a:t>
            </a:r>
            <a:r>
              <a:rPr lang="en-US" sz="2400" smtClean="0"/>
              <a:t> correct?</a:t>
            </a:r>
          </a:p>
        </p:txBody>
      </p:sp>
      <p:sp>
        <p:nvSpPr>
          <p:cNvPr id="227332" name="AutoShape 4"/>
          <p:cNvSpPr>
            <a:spLocks noChangeArrowheads="1"/>
          </p:cNvSpPr>
          <p:nvPr/>
        </p:nvSpPr>
        <p:spPr bwMode="auto">
          <a:xfrm>
            <a:off x="4724400" y="1371600"/>
            <a:ext cx="3543300" cy="40005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int foo (int* p) { … }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void main(void) {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…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foo(x);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…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foo(y);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…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}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gray">
          <a:xfrm>
            <a:off x="457200" y="2362200"/>
            <a:ext cx="276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0"/>
              </a:spcBef>
              <a:spcAft>
                <a:spcPct val="50000"/>
              </a:spcAft>
              <a:buSzPct val="70000"/>
            </a:pPr>
            <a:r>
              <a:rPr lang="en-US" sz="2400"/>
              <a:t>Check by splitting on the argument of </a:t>
            </a:r>
            <a:r>
              <a:rPr lang="en-US" sz="2400">
                <a:latin typeface="Courier New" pitchFamily="49" charset="0"/>
              </a:rPr>
              <a:t>foo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Assume-Guarantee Reasoning (2)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6273800" cy="38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400" smtClean="0"/>
              <a:t>(A) Is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foo</a:t>
            </a:r>
            <a:r>
              <a:rPr lang="en-US" sz="2400" smtClean="0"/>
              <a:t> correct assuming </a:t>
            </a:r>
            <a:r>
              <a:rPr lang="en-US" sz="2400" smtClean="0">
                <a:latin typeface="Courier New" pitchFamily="49" charset="0"/>
              </a:rPr>
              <a:t>p</a:t>
            </a:r>
            <a:r>
              <a:rPr lang="en-US" sz="2400" smtClean="0"/>
              <a:t> is not NULL?</a:t>
            </a:r>
          </a:p>
        </p:txBody>
      </p:sp>
      <p:sp>
        <p:nvSpPr>
          <p:cNvPr id="229380" name="AutoShape 4"/>
          <p:cNvSpPr>
            <a:spLocks noChangeArrowheads="1"/>
          </p:cNvSpPr>
          <p:nvPr/>
        </p:nvSpPr>
        <p:spPr bwMode="auto">
          <a:xfrm>
            <a:off x="304800" y="1981200"/>
            <a:ext cx="8305800" cy="43815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int foo (int* p) { __CPROVER_assume(p!=NULL); … }</a:t>
            </a: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gray">
          <a:xfrm>
            <a:off x="304800" y="2743200"/>
            <a:ext cx="883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spcBef>
                <a:spcPct val="0"/>
              </a:spcBef>
              <a:spcAft>
                <a:spcPct val="50000"/>
              </a:spcAft>
              <a:buSzPct val="70000"/>
              <a:defRPr/>
            </a:pPr>
            <a:r>
              <a:rPr lang="en-US" sz="2400"/>
              <a:t>(G)Is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foo</a:t>
            </a:r>
            <a:r>
              <a:rPr lang="en-US" sz="2400"/>
              <a:t> guaranteed to be called with a non-NULL argument?</a:t>
            </a:r>
          </a:p>
        </p:txBody>
      </p:sp>
      <p:sp>
        <p:nvSpPr>
          <p:cNvPr id="229382" name="AutoShape 6"/>
          <p:cNvSpPr>
            <a:spLocks noChangeArrowheads="1"/>
          </p:cNvSpPr>
          <p:nvPr/>
        </p:nvSpPr>
        <p:spPr bwMode="auto">
          <a:xfrm>
            <a:off x="1981200" y="3214688"/>
            <a:ext cx="4800600" cy="298291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void main(void) {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…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assert (x!=NULL);// foo(x);           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…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assert (y!=NULL); //foo(y);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…}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 animBg="1"/>
      <p:bldP spid="22938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Dangers of unrestricted assumptions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371600"/>
            <a:ext cx="5121275" cy="304800"/>
          </a:xfr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US" smtClean="0"/>
              <a:t>Assumptions can lead to vacuous satisfaction</a:t>
            </a:r>
          </a:p>
        </p:txBody>
      </p:sp>
      <p:sp>
        <p:nvSpPr>
          <p:cNvPr id="231428" name="AutoShape 4"/>
          <p:cNvSpPr>
            <a:spLocks noChangeArrowheads="1"/>
          </p:cNvSpPr>
          <p:nvPr/>
        </p:nvSpPr>
        <p:spPr bwMode="auto">
          <a:xfrm>
            <a:off x="4343400" y="2057400"/>
            <a:ext cx="4305300" cy="1455738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if (x &gt; 0) {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__CPROVER_assume (x &lt; 0);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assert (0); }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0" y="3048000"/>
            <a:ext cx="4260850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program is passed by CMBMC!</a:t>
            </a:r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269875" y="3962400"/>
            <a:ext cx="743108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Assume must either be checked with assert or used as an idiom:</a:t>
            </a:r>
          </a:p>
        </p:txBody>
      </p:sp>
      <p:sp>
        <p:nvSpPr>
          <p:cNvPr id="231431" name="AutoShape 7"/>
          <p:cNvSpPr>
            <a:spLocks noChangeArrowheads="1"/>
          </p:cNvSpPr>
          <p:nvPr/>
        </p:nvSpPr>
        <p:spPr bwMode="auto">
          <a:xfrm>
            <a:off x="2743200" y="4572000"/>
            <a:ext cx="4000500" cy="1455738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 = nondet_int ();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y = nondet_int ();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__CPROVER_assume (x &lt; y);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0" grpId="0"/>
      <p:bldP spid="231431" grpId="0" animBg="1"/>
      <p:bldP spid="231431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Bounded model checking is effective for bug finding</a:t>
            </a:r>
          </a:p>
          <a:p>
            <a:r>
              <a:rPr lang="en-US" dirty="0" smtClean="0"/>
              <a:t>Tricky points</a:t>
            </a:r>
          </a:p>
          <a:p>
            <a:pPr lvl="1"/>
            <a:r>
              <a:rPr lang="en-US" dirty="0" smtClean="0"/>
              <a:t>PL semantics</a:t>
            </a:r>
          </a:p>
          <a:p>
            <a:pPr lvl="1"/>
            <a:r>
              <a:rPr lang="en-US" dirty="0" smtClean="0"/>
              <a:t>Procedure Summaries</a:t>
            </a:r>
          </a:p>
          <a:p>
            <a:pPr lvl="1"/>
            <a:r>
              <a:rPr lang="en-US" dirty="0" smtClean="0"/>
              <a:t>Pointers</a:t>
            </a:r>
          </a:p>
          <a:p>
            <a:pPr lvl="1"/>
            <a:r>
              <a:rPr lang="en-US" smtClean="0"/>
              <a:t>Loops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Model Checking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program reach an error within at most k unfolding of the loop</a:t>
            </a:r>
          </a:p>
          <a:p>
            <a:r>
              <a:rPr lang="en-US" dirty="0" smtClean="0"/>
              <a:t>Special kind of symbolic 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CBMC: C Bounded Model Checker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FontTx/>
              <a:buChar char="•"/>
            </a:pPr>
            <a:r>
              <a:rPr lang="en-US" smtClean="0"/>
              <a:t>Developed at CMU by Daniel Kroening et al.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Available at: </a:t>
            </a:r>
            <a:r>
              <a:rPr lang="en-US" smtClean="0">
                <a:hlinkClick r:id="rId3"/>
              </a:rPr>
              <a:t>http://www.cs.cmu.edu/~modelcheck/cbmc/</a:t>
            </a:r>
            <a:endParaRPr lang="en-US" smtClean="0"/>
          </a:p>
          <a:p>
            <a:pPr eaLnBrk="1" hangingPunct="1">
              <a:buFontTx/>
              <a:buChar char="•"/>
            </a:pPr>
            <a:r>
              <a:rPr lang="en-US" smtClean="0"/>
              <a:t>Supported platafoms: Windows (requires VisualStudio’s` CL), Linux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Provides a command line and Eclipse-based interfaces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mtClean="0"/>
              <a:t>Known to scale to programs with over 30K LOC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Was used to find previously unknown bugs in MS Windows device drivers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about loops?!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371600"/>
            <a:ext cx="8001000" cy="9906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Char char="•"/>
            </a:pPr>
            <a:r>
              <a:rPr lang="en-US" smtClean="0"/>
              <a:t>SAT Solver can only explore finite length executions!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Loops must be bounded (i.e., the analysis is incomplete)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304800" y="2590800"/>
            <a:ext cx="115728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Program</a:t>
            </a:r>
          </a:p>
        </p:txBody>
      </p:sp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627063" y="3276600"/>
            <a:ext cx="8350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Claim</a:t>
            </a:r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2362200" y="2743200"/>
            <a:ext cx="1138238" cy="860425"/>
          </a:xfrm>
          <a:prstGeom prst="rect">
            <a:avLst/>
          </a:pr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Analysis</a:t>
            </a:r>
          </a:p>
          <a:p>
            <a:r>
              <a:rPr lang="en-US"/>
              <a:t>Engine</a:t>
            </a:r>
          </a:p>
        </p:txBody>
      </p:sp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5105400" y="2743200"/>
            <a:ext cx="1058863" cy="860425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SAT</a:t>
            </a:r>
          </a:p>
          <a:p>
            <a:r>
              <a:rPr lang="en-US"/>
              <a:t>Solver</a:t>
            </a:r>
          </a:p>
        </p:txBody>
      </p:sp>
      <p:sp>
        <p:nvSpPr>
          <p:cNvPr id="235528" name="Text Box 8"/>
          <p:cNvSpPr txBox="1">
            <a:spLocks noChangeArrowheads="1"/>
          </p:cNvSpPr>
          <p:nvPr/>
        </p:nvSpPr>
        <p:spPr bwMode="auto">
          <a:xfrm>
            <a:off x="5848350" y="4267200"/>
            <a:ext cx="2708275" cy="1311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UNSAT</a:t>
            </a:r>
          </a:p>
          <a:p>
            <a:r>
              <a:rPr lang="en-US"/>
              <a:t>(no counterexample of</a:t>
            </a:r>
          </a:p>
          <a:p>
            <a:r>
              <a:rPr lang="en-US"/>
              <a:t>bound n is found)</a:t>
            </a:r>
          </a:p>
        </p:txBody>
      </p:sp>
      <p:sp>
        <p:nvSpPr>
          <p:cNvPr id="235529" name="Text Box 9"/>
          <p:cNvSpPr txBox="1">
            <a:spLocks noChangeArrowheads="1"/>
          </p:cNvSpPr>
          <p:nvPr/>
        </p:nvSpPr>
        <p:spPr bwMode="auto">
          <a:xfrm>
            <a:off x="2286000" y="4267200"/>
            <a:ext cx="2878138" cy="8540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SAT</a:t>
            </a:r>
          </a:p>
          <a:p>
            <a:r>
              <a:rPr lang="en-US"/>
              <a:t>(counterexample exists)</a:t>
            </a:r>
          </a:p>
        </p:txBody>
      </p:sp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3886200" y="2743200"/>
            <a:ext cx="7080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CNF</a:t>
            </a:r>
          </a:p>
        </p:txBody>
      </p:sp>
      <p:cxnSp>
        <p:nvCxnSpPr>
          <p:cNvPr id="235531" name="AutoShape 11"/>
          <p:cNvCxnSpPr>
            <a:cxnSpLocks noChangeShapeType="1"/>
            <a:stCxn id="235524" idx="3"/>
            <a:endCxn id="235526" idx="1"/>
          </p:cNvCxnSpPr>
          <p:nvPr/>
        </p:nvCxnSpPr>
        <p:spPr bwMode="auto">
          <a:xfrm>
            <a:off x="1462088" y="2789238"/>
            <a:ext cx="900112" cy="384175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532" name="AutoShape 12"/>
          <p:cNvCxnSpPr>
            <a:cxnSpLocks noChangeShapeType="1"/>
            <a:stCxn id="235525" idx="3"/>
            <a:endCxn id="235526" idx="1"/>
          </p:cNvCxnSpPr>
          <p:nvPr/>
        </p:nvCxnSpPr>
        <p:spPr bwMode="auto">
          <a:xfrm flipV="1">
            <a:off x="1462088" y="3173413"/>
            <a:ext cx="900112" cy="301625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533" name="AutoShape 13"/>
          <p:cNvCxnSpPr>
            <a:cxnSpLocks noChangeShapeType="1"/>
            <a:stCxn id="235526" idx="3"/>
            <a:endCxn id="235527" idx="1"/>
          </p:cNvCxnSpPr>
          <p:nvPr/>
        </p:nvCxnSpPr>
        <p:spPr bwMode="auto">
          <a:xfrm>
            <a:off x="3500438" y="3173413"/>
            <a:ext cx="1604962" cy="0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534" name="AutoShape 14"/>
          <p:cNvCxnSpPr>
            <a:cxnSpLocks noChangeShapeType="1"/>
            <a:stCxn id="235527" idx="2"/>
            <a:endCxn id="235529" idx="0"/>
          </p:cNvCxnSpPr>
          <p:nvPr/>
        </p:nvCxnSpPr>
        <p:spPr bwMode="auto">
          <a:xfrm flipH="1">
            <a:off x="3725863" y="3603625"/>
            <a:ext cx="1909762" cy="663575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535" name="AutoShape 15"/>
          <p:cNvCxnSpPr>
            <a:cxnSpLocks noChangeShapeType="1"/>
            <a:stCxn id="235527" idx="2"/>
            <a:endCxn id="235528" idx="0"/>
          </p:cNvCxnSpPr>
          <p:nvPr/>
        </p:nvCxnSpPr>
        <p:spPr bwMode="auto">
          <a:xfrm>
            <a:off x="5635625" y="3603625"/>
            <a:ext cx="1566863" cy="663575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5536" name="Text Box 16"/>
          <p:cNvSpPr txBox="1">
            <a:spLocks noChangeArrowheads="1"/>
          </p:cNvSpPr>
          <p:nvPr/>
        </p:nvSpPr>
        <p:spPr bwMode="auto">
          <a:xfrm>
            <a:off x="304800" y="3886200"/>
            <a:ext cx="129857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Bound (n)</a:t>
            </a:r>
          </a:p>
        </p:txBody>
      </p:sp>
      <p:cxnSp>
        <p:nvCxnSpPr>
          <p:cNvPr id="235537" name="AutoShape 17"/>
          <p:cNvCxnSpPr>
            <a:cxnSpLocks noChangeShapeType="1"/>
            <a:stCxn id="235536" idx="3"/>
            <a:endCxn id="235526" idx="2"/>
          </p:cNvCxnSpPr>
          <p:nvPr/>
        </p:nvCxnSpPr>
        <p:spPr bwMode="auto">
          <a:xfrm flipV="1">
            <a:off x="1603375" y="3603625"/>
            <a:ext cx="1328738" cy="481013"/>
          </a:xfrm>
          <a:prstGeom prst="bentConnector2">
            <a:avLst/>
          </a:prstGeom>
          <a:noFill/>
          <a:ln w="635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/>
      <p:bldP spid="235525" grpId="0"/>
      <p:bldP spid="235526" grpId="0" animBg="1"/>
      <p:bldP spid="235527" grpId="0" animBg="1"/>
      <p:bldP spid="235528" grpId="0"/>
      <p:bldP spid="235529" grpId="0"/>
      <p:bldP spid="235530" grpId="0"/>
      <p:bldP spid="2355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does it 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381000" indent="-381000" eaLnBrk="1" hangingPunct="1"/>
            <a:r>
              <a:rPr lang="en-US" smtClean="0"/>
              <a:t>Transform a programs into a set of equations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smtClean="0"/>
              <a:t>Simplify control flow 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smtClean="0"/>
              <a:t>Unwind all of the loops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smtClean="0"/>
              <a:t>Convert into Single Static Assignment (SSA)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smtClean="0"/>
              <a:t>Convert into equations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smtClean="0"/>
              <a:t>Bit-blast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smtClean="0"/>
              <a:t>Solve with a SAT Solver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smtClean="0"/>
              <a:t>Convert SAT assignment into a counterexample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 Simplifications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90513" y="1371600"/>
            <a:ext cx="830738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457200" indent="-457200" algn="l">
              <a:spcBef>
                <a:spcPct val="0"/>
              </a:spcBef>
              <a:spcAft>
                <a:spcPct val="50000"/>
              </a:spcAft>
              <a:buSzPct val="70000"/>
              <a:buFont typeface="Wingdings" pitchFamily="2" charset="2"/>
              <a:buChar char="l"/>
            </a:pPr>
            <a:r>
              <a:rPr lang="en-US" sz="2400"/>
              <a:t>All side effect are removal</a:t>
            </a:r>
          </a:p>
          <a:p>
            <a:pPr marL="1042988" lvl="1" indent="-419100" algn="l">
              <a:spcBef>
                <a:spcPct val="0"/>
              </a:spcBef>
              <a:spcAft>
                <a:spcPct val="50000"/>
              </a:spcAft>
              <a:buSzPct val="90000"/>
              <a:buFont typeface="Times" pitchFamily="18" charset="0"/>
              <a:buChar char="•"/>
            </a:pPr>
            <a:r>
              <a:rPr lang="en-US">
                <a:solidFill>
                  <a:srgbClr val="3F5367"/>
                </a:solidFill>
                <a:latin typeface="Courier New" pitchFamily="49" charset="0"/>
              </a:rPr>
              <a:t>e.g., j=i++</a:t>
            </a:r>
            <a:r>
              <a:rPr lang="en-US">
                <a:solidFill>
                  <a:srgbClr val="3F5367"/>
                </a:solidFill>
              </a:rPr>
              <a:t> becomes </a:t>
            </a:r>
            <a:r>
              <a:rPr lang="en-US">
                <a:solidFill>
                  <a:srgbClr val="3F5367"/>
                </a:solidFill>
                <a:latin typeface="Courier New" pitchFamily="49" charset="0"/>
              </a:rPr>
              <a:t>j=i;i=i+1</a:t>
            </a:r>
          </a:p>
          <a:p>
            <a:pPr marL="457200" indent="-457200" algn="l">
              <a:spcBef>
                <a:spcPct val="0"/>
              </a:spcBef>
              <a:spcAft>
                <a:spcPct val="50000"/>
              </a:spcAft>
              <a:buSzPct val="70000"/>
              <a:buFontTx/>
              <a:buChar char="•"/>
            </a:pPr>
            <a:endParaRPr lang="en-US" sz="2400"/>
          </a:p>
          <a:p>
            <a:pPr marL="457200" indent="-457200" algn="l">
              <a:spcBef>
                <a:spcPct val="0"/>
              </a:spcBef>
              <a:spcAft>
                <a:spcPct val="50000"/>
              </a:spcAft>
              <a:buSzPct val="70000"/>
              <a:buFontTx/>
              <a:buChar char="•"/>
            </a:pPr>
            <a:r>
              <a:rPr lang="en-US" sz="2400"/>
              <a:t>Control Flow is made explicit</a:t>
            </a:r>
          </a:p>
          <a:p>
            <a:pPr marL="1042988" lvl="1" indent="-419100" algn="l">
              <a:spcBef>
                <a:spcPct val="0"/>
              </a:spcBef>
              <a:spcAft>
                <a:spcPct val="50000"/>
              </a:spcAft>
              <a:buSzPct val="90000"/>
              <a:buFont typeface="Times" pitchFamily="18" charset="0"/>
              <a:buChar char="•"/>
            </a:pPr>
            <a:r>
              <a:rPr lang="en-US">
                <a:solidFill>
                  <a:srgbClr val="3F5367"/>
                </a:solidFill>
                <a:latin typeface="Courier New" pitchFamily="49" charset="0"/>
              </a:rPr>
              <a:t>continue</a:t>
            </a:r>
            <a:r>
              <a:rPr lang="en-US">
                <a:solidFill>
                  <a:srgbClr val="3F5367"/>
                </a:solidFill>
              </a:rPr>
              <a:t>, </a:t>
            </a:r>
            <a:r>
              <a:rPr lang="de-DE">
                <a:solidFill>
                  <a:srgbClr val="3F5367"/>
                </a:solidFill>
                <a:latin typeface="Courier New" pitchFamily="49" charset="0"/>
              </a:rPr>
              <a:t>break</a:t>
            </a:r>
            <a:r>
              <a:rPr lang="en-US">
                <a:solidFill>
                  <a:srgbClr val="3F5367"/>
                </a:solidFill>
              </a:rPr>
              <a:t> replaced by </a:t>
            </a:r>
            <a:r>
              <a:rPr lang="en-US" noProof="1">
                <a:solidFill>
                  <a:srgbClr val="3F5367"/>
                </a:solidFill>
                <a:latin typeface="Courier New" pitchFamily="49" charset="0"/>
              </a:rPr>
              <a:t>goto</a:t>
            </a:r>
            <a:endParaRPr lang="en-US">
              <a:solidFill>
                <a:srgbClr val="3F5367"/>
              </a:solidFill>
              <a:latin typeface="Courier New" pitchFamily="49" charset="0"/>
            </a:endParaRPr>
          </a:p>
          <a:p>
            <a:pPr marL="457200" indent="-457200" algn="l">
              <a:spcBef>
                <a:spcPct val="0"/>
              </a:spcBef>
              <a:spcAft>
                <a:spcPct val="50000"/>
              </a:spcAft>
              <a:buSzPct val="70000"/>
              <a:buFontTx/>
              <a:buChar char="•"/>
            </a:pPr>
            <a:endParaRPr lang="en-US" sz="2400"/>
          </a:p>
          <a:p>
            <a:pPr marL="457200" indent="-457200" algn="l">
              <a:spcBef>
                <a:spcPct val="0"/>
              </a:spcBef>
              <a:spcAft>
                <a:spcPct val="50000"/>
              </a:spcAft>
              <a:buSzPct val="70000"/>
              <a:buFontTx/>
              <a:buChar char="•"/>
            </a:pPr>
            <a:r>
              <a:rPr lang="en-US" sz="2400"/>
              <a:t>All loops are simplified into one form</a:t>
            </a:r>
            <a:endParaRPr lang="en-US" sz="2400" noProof="1"/>
          </a:p>
          <a:p>
            <a:pPr marL="1042988" lvl="1" indent="-419100" algn="l">
              <a:spcBef>
                <a:spcPct val="0"/>
              </a:spcBef>
              <a:spcAft>
                <a:spcPct val="50000"/>
              </a:spcAft>
              <a:buSzPct val="90000"/>
              <a:buFont typeface="Times" pitchFamily="18" charset="0"/>
              <a:buChar char="•"/>
            </a:pPr>
            <a:r>
              <a:rPr lang="en-US">
                <a:solidFill>
                  <a:srgbClr val="3F5367"/>
                </a:solidFill>
                <a:latin typeface="Courier New" pitchFamily="49" charset="0"/>
              </a:rPr>
              <a:t>for</a:t>
            </a:r>
            <a:r>
              <a:rPr lang="en-US">
                <a:solidFill>
                  <a:srgbClr val="3F5367"/>
                </a:solidFill>
              </a:rPr>
              <a:t>, </a:t>
            </a:r>
            <a:r>
              <a:rPr lang="en-US">
                <a:solidFill>
                  <a:srgbClr val="3F5367"/>
                </a:solidFill>
                <a:latin typeface="Courier New" pitchFamily="49" charset="0"/>
              </a:rPr>
              <a:t>do while</a:t>
            </a:r>
            <a:r>
              <a:rPr lang="en-US">
                <a:solidFill>
                  <a:srgbClr val="3F5367"/>
                </a:solidFill>
              </a:rPr>
              <a:t> replaced by </a:t>
            </a:r>
            <a:r>
              <a:rPr lang="en-US">
                <a:solidFill>
                  <a:srgbClr val="3F5367"/>
                </a:solidFill>
                <a:latin typeface="Courier New" pitchFamily="49" charset="0"/>
              </a:rPr>
              <a:t>while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Unwinding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90513" y="1371600"/>
            <a:ext cx="8307387" cy="508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457200" indent="-457200" algn="l">
              <a:spcBef>
                <a:spcPct val="0"/>
              </a:spcBef>
              <a:spcAft>
                <a:spcPct val="50000"/>
              </a:spcAft>
              <a:buSzPct val="70000"/>
              <a:buFontTx/>
              <a:buChar char="•"/>
            </a:pPr>
            <a:r>
              <a:rPr lang="en-US" sz="2400"/>
              <a:t>All loops are unwound</a:t>
            </a:r>
          </a:p>
          <a:p>
            <a:pPr marL="1042988" lvl="1" indent="-419100" algn="l">
              <a:spcBef>
                <a:spcPct val="0"/>
              </a:spcBef>
              <a:spcAft>
                <a:spcPct val="50000"/>
              </a:spcAft>
              <a:buSzPct val="90000"/>
              <a:buFont typeface="Times" pitchFamily="18" charset="0"/>
              <a:buChar char="•"/>
            </a:pPr>
            <a:r>
              <a:rPr lang="en-US">
                <a:solidFill>
                  <a:srgbClr val="3F5367"/>
                </a:solidFill>
              </a:rPr>
              <a:t>can use different unwinding bounds for different loops</a:t>
            </a:r>
          </a:p>
          <a:p>
            <a:pPr marL="1042988" lvl="1" indent="-419100" algn="l">
              <a:spcBef>
                <a:spcPct val="0"/>
              </a:spcBef>
              <a:spcAft>
                <a:spcPct val="50000"/>
              </a:spcAft>
              <a:buSzPct val="90000"/>
              <a:buFont typeface="Times" pitchFamily="18" charset="0"/>
              <a:buChar char="•"/>
            </a:pPr>
            <a:r>
              <a:rPr lang="en-US">
                <a:solidFill>
                  <a:srgbClr val="3F5367"/>
                </a:solidFill>
              </a:rPr>
              <a:t>to check whether unwinding is sufficient special “unwinding assertion” claims are added</a:t>
            </a:r>
          </a:p>
          <a:p>
            <a:pPr marL="457200" indent="-457200" algn="l">
              <a:spcBef>
                <a:spcPct val="0"/>
              </a:spcBef>
              <a:spcAft>
                <a:spcPct val="50000"/>
              </a:spcAft>
              <a:buSzPct val="70000"/>
              <a:buFontTx/>
              <a:buChar char="•"/>
            </a:pPr>
            <a:endParaRPr lang="en-US" sz="2400"/>
          </a:p>
          <a:p>
            <a:pPr marL="457200" indent="-457200" algn="l">
              <a:spcBef>
                <a:spcPct val="0"/>
              </a:spcBef>
              <a:spcAft>
                <a:spcPct val="50000"/>
              </a:spcAft>
              <a:buSzPct val="70000"/>
              <a:buFontTx/>
              <a:buChar char="•"/>
            </a:pPr>
            <a:r>
              <a:rPr lang="en-US" sz="2400"/>
              <a:t>If a program satisfies all of its claims and all unwinding assertions then it is correct!</a:t>
            </a:r>
          </a:p>
          <a:p>
            <a:pPr marL="457200" indent="-457200" algn="l">
              <a:spcBef>
                <a:spcPct val="0"/>
              </a:spcBef>
              <a:spcAft>
                <a:spcPct val="50000"/>
              </a:spcAft>
              <a:buSzPct val="70000"/>
              <a:buFontTx/>
              <a:buChar char="•"/>
            </a:pPr>
            <a:endParaRPr lang="en-US" sz="2400"/>
          </a:p>
          <a:p>
            <a:pPr marL="457200" indent="-457200" algn="l">
              <a:spcBef>
                <a:spcPct val="0"/>
              </a:spcBef>
              <a:spcAft>
                <a:spcPct val="50000"/>
              </a:spcAft>
              <a:buSzPct val="70000"/>
              <a:buFontTx/>
              <a:buChar char="•"/>
            </a:pPr>
            <a:r>
              <a:rPr lang="en-US" sz="2400"/>
              <a:t>Same for backward </a:t>
            </a:r>
            <a:r>
              <a:rPr lang="en-US" sz="2400" noProof="1">
                <a:latin typeface="Courier New" pitchFamily="49" charset="0"/>
              </a:rPr>
              <a:t>goto</a:t>
            </a:r>
            <a:r>
              <a:rPr lang="en-US" sz="2400"/>
              <a:t> jumps and recursive functions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\begin{document}&#10;&#10;\begin{tt}&#10;x$_1$=x$_0$+y$_0$;\\&#10;x$_2$=x$_1$*2;\\[0.5ex]&#10;a$_1$[i$_0$]=100;&#10;\end{tt}&#10;&#10;\end{document}&#10;&#10;"/>
  <p:tag name="EXTERNALNAME" val="txp_fig"/>
  <p:tag name="BLEND" val="False"/>
  <p:tag name="TRANSPARENT" val="True"/>
  <p:tag name="KEEPFILES" val="False"/>
  <p:tag name="DEBUGPAUSE" val="False"/>
  <p:tag name="RESOLUTION" val="300"/>
  <p:tag name="BITMAPFORMAT" val="bmpmono"/>
  <p:tag name="DEBUGINTERACTIVE" val="True"/>
  <p:tag name="ORIGWIDTH" val="114"/>
  <p:tag name="PICTUREFILESIZE" val="1902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\begin{document}&#10;{\tt int main() \{\\&#10;\hspace*{0.7cm} int x, y;\\[0.5ex]&#10;\hspace*{0.7cm} y=8;\\[0.5ex]&#10;\hspace*{0.7cm} if(x)\\&#10;\hspace*{1.4cm} y--;\\&#10;\hspace*{0.7cm} else\\&#10;\hspace*{1.4cm} y++;\\[1ex]&#10;\hspace*{0.7cm} \\&#10;\hspace*{0.7cm} assert\\&#10;\hspace*{2.1cm}  (y==7 ||\\&#10;\hspace*{2.1cm}  y==9);\\&#10;\}&#10;}&#10;\end{document}&#10;&#10;"/>
  <p:tag name="EXTERNALNAME" val="txp_fig"/>
  <p:tag name="BLEND" val="False"/>
  <p:tag name="TRANSPARENT" val="True"/>
  <p:tag name="KEEPFILES" val="False"/>
  <p:tag name="DEBUGPAUSE" val="False"/>
  <p:tag name="RESOLUTION" val="300"/>
  <p:tag name="BITMAPFORMAT" val="bmpmono"/>
  <p:tag name="DEBUGINTERACTIVE" val="True"/>
  <p:tag name="ORIGWIDTH" val="150"/>
  <p:tag name="PICTUREFILESIZE" val="11534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\begin{document}&#10;{\tt int main() \{\\&#10;\hspace*{0.7cm} int x, y;\\[0.5ex]&#10;\hspace*{0.7cm} y$_1$=8;\\[0.5ex]&#10;\hspace*{0.7cm} if(x$_0$)\\&#10;\hspace*{1.4cm} y$_2$=y$_1$-1;\\&#10;\hspace*{0.7cm} else\\&#10;\hspace*{1.4cm} y$_3$=y$_1$+1;\\[1ex]&#10;\hspace*{0.7cm} y$_4$= x$_0\,$?y$_2$:y$_3$; \\&#10;\hspace*{0.7cm} assert\\&#10;\hspace*{2.1cm}  (y$_4$==7 ||\\&#10;\hspace*{2.1cm}  y$_4$==9);\\&#10;\}&#10;}&#10;\end{document}&#10;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354"/>
  <p:tag name="BOXHEIGHT" val="402"/>
  <p:tag name="BOXFONT" val="10"/>
  <p:tag name="BOXWRAP" val="False"/>
  <p:tag name="WORKAROUNDTRANSPARENCYBUG" val="False"/>
  <p:tag name="ALLOWFONTSUBSTITUTION" val="False"/>
  <p:tag name="BITMAPFORMAT" val="bmpmono"/>
  <p:tag name="ORIGWIDTH" val="168"/>
  <p:tag name="PICTUREFILESIZE" val="12687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\begin{document}&#10;\begin{eqnarray*}&#10; &amp;(&amp; y_1=8 \\[2.5ex]&#10; &amp;\wedge&amp; y_2=y_1-1 \\[1.5ex]&#10; &amp;\wedge&amp; y_3=y_1+1 \\[1.5ex]&#10; &amp;\wedge&amp; y_4= x_0\,?\,y_2\,:\,y_3\,\,) \\[1.5ex]&#10; &amp;\Longrightarrow&amp; (y_4=7 \vee y_4=9)&#10;\end{eqnarray*}&#10;\end{document}&#10;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354"/>
  <p:tag name="BOXHEIGHT" val="402"/>
  <p:tag name="BOXFONT" val="10"/>
  <p:tag name="BOXWRAP" val="False"/>
  <p:tag name="WORKAROUNDTRANSPARENCYBUG" val="False"/>
  <p:tag name="ALLOWFONTSUBSTITUTION" val="False"/>
  <p:tag name="BITMAPFORMAT" val="bmpmono"/>
  <p:tag name="ORIGWIDTH" val="229"/>
  <p:tag name="PICTUREFILESIZE" val="10806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min \sum_{g \in G} l_g \cdot l_w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BITMAPFORMAT" val="bmpmono"/>
  <p:tag name="DEBUGINTERACTIVE" val="True"/>
  <p:tag name="ORIGWIDTH" val="128.875"/>
  <p:tag name="PICTUREFILESIZE" val="1250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\begin{document}&#10;\begin{tt}&#10;x=x+y;\\&#10;x=x*2;\\[0.5ex]&#10;a[i]=100;&#10;\end{tt}&#10;\end{document}&#10;&#10;"/>
  <p:tag name="EXTERNALNAME" val="txp_fig"/>
  <p:tag name="BLEND" val="False"/>
  <p:tag name="TRANSPARENT" val="True"/>
  <p:tag name="KEEPFILES" val="False"/>
  <p:tag name="DEBUGPAUSE" val="False"/>
  <p:tag name="RESOLUTION" val="300"/>
  <p:tag name="BITMAPFORMAT" val="bmpmono"/>
  <p:tag name="DEBUGINTERACTIVE" val="True"/>
  <p:tag name="ORIGWIDTH" val="91.875"/>
  <p:tag name="PICTUREFILESIZE" val="1484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\begin{document}&#10;&#10;$\rho$&#10;&#10;\end{document}&#10;&#10;"/>
  <p:tag name="EXTERNALNAME" val="txp_fig"/>
  <p:tag name="BLEND" val="False"/>
  <p:tag name="TRANSPARENT" val="True"/>
  <p:tag name="KEEPFILES" val="False"/>
  <p:tag name="DEBUGPAUSE" val="False"/>
  <p:tag name="RESOLUTION" val="300"/>
  <p:tag name="BITMAPFORMAT" val="bmpmono"/>
  <p:tag name="DEBUGINTERACTIVE" val="True"/>
  <p:tag name="ORIGWIDTH" val="33.75"/>
  <p:tag name="PICTUREFILESIZE" val="52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\begin{document}&#10;&#10;$\rho$&#10;&#10;\end{document}&#10;&#10;"/>
  <p:tag name="EXTERNALNAME" val="txp_fig"/>
  <p:tag name="BLEND" val="False"/>
  <p:tag name="TRANSPARENT" val="True"/>
  <p:tag name="KEEPFILES" val="False"/>
  <p:tag name="DEBUGPAUSE" val="False"/>
  <p:tag name="RESOLUTION" val="300"/>
  <p:tag name="BITMAPFORMAT" val="bmpmono"/>
  <p:tag name="DEBUGINTERACTIVE" val="True"/>
  <p:tag name="ORIGWIDTH" val="33.75"/>
  <p:tag name="PICTUREFILESIZE" val="52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\begin{document}&#10;&#10;$\rho$&#10;&#10;\end{document}&#10;&#10;"/>
  <p:tag name="EXTERNALNAME" val="txp_fig"/>
  <p:tag name="BLEND" val="False"/>
  <p:tag name="TRANSPARENT" val="True"/>
  <p:tag name="KEEPFILES" val="False"/>
  <p:tag name="DEBUGPAUSE" val="False"/>
  <p:tag name="RESOLUTION" val="300"/>
  <p:tag name="BITMAPFORMAT" val="bmpmono"/>
  <p:tag name="DEBUGINTERACTIVE" val="True"/>
  <p:tag name="ORIGWIDTH" val="33.75"/>
  <p:tag name="PICTUREFILESIZE" val="52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v_\alpha[a]=e$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BITMAPFORMAT" val="bmpmono"/>
  <p:tag name="DEBUGINTERACTIVE" val="True"/>
  <p:tag name="ORIGWIDTH" val="86.875"/>
  <p:tag name="PICTUREFILESIZE" val="404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v_\alpha&amp;=&amp;\lambda i: \left\{\begin{array}{lcl}&#10;  \rho(e) &amp;:&amp; i=\rho(a) \\&#10;  v_{\alpha-1}[i] &amp;:&amp; \mbox{otherwise}&#10;\end{array}\right.&#10;\end{eqnarray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BITMAPFORMAT" val="bmpmono"/>
  <p:tag name="DEBUGINTERACTIVE" val="True"/>
  <p:tag name="ORIGWIDTH" val="333.875"/>
  <p:tag name="PICTUREFILESIZE" val="3807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\begin{document}&#10;&#10;$\rho$&#10;&#10;\end{document}&#10;&#10;"/>
  <p:tag name="EXTERNALNAME" val="txp_fig"/>
  <p:tag name="BLEND" val="False"/>
  <p:tag name="TRANSPARENT" val="True"/>
  <p:tag name="KEEPFILES" val="False"/>
  <p:tag name="DEBUGPAUSE" val="False"/>
  <p:tag name="RESOLUTION" val="300"/>
  <p:tag name="BITMAPFORMAT" val="bmpmono"/>
  <p:tag name="DEBUGINTERACTIVE" val="True"/>
  <p:tag name="ORIGWIDTH" val="33.75"/>
  <p:tag name="PICTUREFILESIZE" val="52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\begin{document}&#10;&#10;$\rho$&#10;&#10;\end{document}&#10;&#10;"/>
  <p:tag name="EXTERNALNAME" val="txp_fig"/>
  <p:tag name="BLEND" val="False"/>
  <p:tag name="TRANSPARENT" val="True"/>
  <p:tag name="KEEPFILES" val="False"/>
  <p:tag name="DEBUGPAUSE" val="False"/>
  <p:tag name="RESOLUTION" val="300"/>
  <p:tag name="BITMAPFORMAT" val="bmpmono"/>
  <p:tag name="DEBUGINTERACTIVE" val="True"/>
  <p:tag name="ORIGWIDTH" val="33.75"/>
  <p:tag name="PICTUREFILESIZE" val="52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-(fullcolor)">
  <a:themeElements>
    <a:clrScheme name="presentation-(fullcolor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-(fullcolor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presentation-(fullcolor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(fullcolor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(fullcolor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(fullcolor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(fullcolor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(fullcolor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(fullcolor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(fullcolor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(fullcolor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(fullcolor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(fullcolor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(fullcolor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2475</Words>
  <Application>Microsoft Office PowerPoint</Application>
  <PresentationFormat>On-screen Show (4:3)</PresentationFormat>
  <Paragraphs>616</Paragraphs>
  <Slides>38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presentation-(fullcolor)</vt:lpstr>
      <vt:lpstr>Bounded Model Checking</vt:lpstr>
      <vt:lpstr>Model Checking</vt:lpstr>
      <vt:lpstr>Bounded Model Checking</vt:lpstr>
      <vt:lpstr>Bounded Model Checking of Loops</vt:lpstr>
      <vt:lpstr>CBMC: C Bounded Model Checker</vt:lpstr>
      <vt:lpstr>What about loops?!</vt:lpstr>
      <vt:lpstr>How does it work</vt:lpstr>
      <vt:lpstr>Control Flow Simplifications</vt:lpstr>
      <vt:lpstr>Loop Unwinding</vt:lpstr>
      <vt:lpstr>Loop Unwinding </vt:lpstr>
      <vt:lpstr>Loop Unwinding</vt:lpstr>
      <vt:lpstr>Loop Unwinding</vt:lpstr>
      <vt:lpstr>Unwinding assertion</vt:lpstr>
      <vt:lpstr>Unwinding assertion</vt:lpstr>
      <vt:lpstr>Example: Sufficient Loop Unwinding</vt:lpstr>
      <vt:lpstr>Example: Insufficient Loop Unwinding</vt:lpstr>
      <vt:lpstr>Transforming Loop-Free Programs Into Equations (1)</vt:lpstr>
      <vt:lpstr>Transforming Loop-Free Programs Into Equations (2)</vt:lpstr>
      <vt:lpstr>What about conditionals?</vt:lpstr>
      <vt:lpstr>What about conditionals?</vt:lpstr>
      <vt:lpstr>Adding Unbounded Arrays</vt:lpstr>
      <vt:lpstr>Example</vt:lpstr>
      <vt:lpstr>Pointers</vt:lpstr>
      <vt:lpstr>Deciding Bit-Vector Logic with SAT</vt:lpstr>
      <vt:lpstr>Example</vt:lpstr>
      <vt:lpstr>Problem (I)</vt:lpstr>
      <vt:lpstr>Problem (II)</vt:lpstr>
      <vt:lpstr>Example</vt:lpstr>
      <vt:lpstr>Example</vt:lpstr>
      <vt:lpstr>Basic Solution</vt:lpstr>
      <vt:lpstr>Pseudo Boolean Solver (PBS)</vt:lpstr>
      <vt:lpstr>Example</vt:lpstr>
      <vt:lpstr>Modeling with CBMC (1)</vt:lpstr>
      <vt:lpstr>Using nondet for modeling</vt:lpstr>
      <vt:lpstr>Assume-Guarantee Reasoning (1)</vt:lpstr>
      <vt:lpstr>Assume-Guarantee Reasoning (2)</vt:lpstr>
      <vt:lpstr>Dangers of unrestricted assumptions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Bounded Model Checking</dc:title>
  <dc:creator>msagiv</dc:creator>
  <cp:lastModifiedBy>msagiv</cp:lastModifiedBy>
  <cp:revision>18</cp:revision>
  <dcterms:created xsi:type="dcterms:W3CDTF">2015-04-28T09:44:21Z</dcterms:created>
  <dcterms:modified xsi:type="dcterms:W3CDTF">2015-04-28T11:37:12Z</dcterms:modified>
</cp:coreProperties>
</file>