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07" r:id="rId4"/>
    <p:sldId id="30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2" r:id="rId17"/>
    <p:sldId id="378" r:id="rId18"/>
    <p:sldId id="323" r:id="rId19"/>
    <p:sldId id="333" r:id="rId20"/>
    <p:sldId id="325" r:id="rId21"/>
    <p:sldId id="324" r:id="rId22"/>
    <p:sldId id="326" r:id="rId23"/>
    <p:sldId id="327" r:id="rId24"/>
    <p:sldId id="332" r:id="rId25"/>
    <p:sldId id="328" r:id="rId26"/>
    <p:sldId id="321" r:id="rId27"/>
    <p:sldId id="379" r:id="rId28"/>
    <p:sldId id="329" r:id="rId29"/>
    <p:sldId id="330" r:id="rId30"/>
    <p:sldId id="331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279" r:id="rId53"/>
    <p:sldId id="355" r:id="rId54"/>
    <p:sldId id="357" r:id="rId55"/>
    <p:sldId id="356" r:id="rId56"/>
    <p:sldId id="358" r:id="rId57"/>
    <p:sldId id="359" r:id="rId58"/>
    <p:sldId id="360" r:id="rId59"/>
    <p:sldId id="361" r:id="rId60"/>
    <p:sldId id="362" r:id="rId61"/>
    <p:sldId id="363" r:id="rId62"/>
    <p:sldId id="364" r:id="rId63"/>
    <p:sldId id="365" r:id="rId64"/>
    <p:sldId id="366" r:id="rId65"/>
    <p:sldId id="367" r:id="rId66"/>
    <p:sldId id="368" r:id="rId67"/>
    <p:sldId id="369" r:id="rId68"/>
    <p:sldId id="370" r:id="rId69"/>
    <p:sldId id="371" r:id="rId70"/>
    <p:sldId id="372" r:id="rId71"/>
    <p:sldId id="380" r:id="rId72"/>
    <p:sldId id="373" r:id="rId73"/>
    <p:sldId id="374" r:id="rId74"/>
    <p:sldId id="375" r:id="rId75"/>
    <p:sldId id="376" r:id="rId76"/>
    <p:sldId id="377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208644" y="4377035"/>
            <a:ext cx="362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atan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Liber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135452" y="870087"/>
            <a:ext cx="1030698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Complexity, Sampling, </a:t>
            </a:r>
          </a:p>
          <a:p>
            <a:pPr algn="ctr"/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l-GR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-Nets and </a:t>
            </a:r>
            <a:r>
              <a:rPr lang="el-GR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-Samples</a:t>
            </a:r>
            <a:endParaRPr lang="he-IL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 Dimension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 Dimension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Vapnik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Chervonenkis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max({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k∈ℕ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⊆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,|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|=k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})   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מחבר ישר 4"/>
          <p:cNvCxnSpPr/>
          <p:nvPr/>
        </p:nvCxnSpPr>
        <p:spPr>
          <a:xfrm flipV="1">
            <a:off x="1883044" y="4746845"/>
            <a:ext cx="3037668" cy="7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אליפסה 7"/>
          <p:cNvSpPr/>
          <p:nvPr/>
        </p:nvSpPr>
        <p:spPr>
          <a:xfrm>
            <a:off x="2384156" y="4700350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3962400" y="4705516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2296108" y="4374529"/>
            <a:ext cx="3000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4352" y="4390428"/>
            <a:ext cx="3000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מחבר חץ ישר 12"/>
          <p:cNvCxnSpPr/>
          <p:nvPr/>
        </p:nvCxnSpPr>
        <p:spPr>
          <a:xfrm>
            <a:off x="2596190" y="4971571"/>
            <a:ext cx="12781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1957109" y="5208313"/>
            <a:ext cx="12781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>
            <a:off x="3235271" y="5208313"/>
            <a:ext cx="12781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>
            <a:off x="1766807" y="5476951"/>
            <a:ext cx="2922049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 flipV="1">
            <a:off x="6336224" y="4693113"/>
            <a:ext cx="3037668" cy="7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אליפסה 20"/>
          <p:cNvSpPr/>
          <p:nvPr/>
        </p:nvSpPr>
        <p:spPr>
          <a:xfrm>
            <a:off x="6837336" y="4646618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/>
          <p:cNvSpPr/>
          <p:nvPr/>
        </p:nvSpPr>
        <p:spPr>
          <a:xfrm>
            <a:off x="8415580" y="4651784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6749288" y="4320797"/>
            <a:ext cx="3000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40356" y="4336696"/>
            <a:ext cx="2744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7643024" y="4646618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7554976" y="4320797"/>
            <a:ext cx="3000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 Dimension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k∈ℕ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∃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⊆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,|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|=k,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729" y="1833887"/>
            <a:ext cx="3201914" cy="276329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168" y="1939381"/>
            <a:ext cx="2560497" cy="252550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214" y="2004351"/>
            <a:ext cx="2909517" cy="25928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8307" y="4860032"/>
            <a:ext cx="14318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5532585" y="4860032"/>
            <a:ext cx="13821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9013597" y="4860032"/>
            <a:ext cx="13821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he-I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32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Space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with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complement space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where                         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∖r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r∈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מחבר ישר 4"/>
          <p:cNvCxnSpPr/>
          <p:nvPr/>
        </p:nvCxnSpPr>
        <p:spPr>
          <a:xfrm>
            <a:off x="1472339" y="3014420"/>
            <a:ext cx="201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2663125" y="3014420"/>
            <a:ext cx="201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1505919" y="3939153"/>
            <a:ext cx="201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אליפסה 3"/>
          <p:cNvSpPr/>
          <p:nvPr/>
        </p:nvSpPr>
        <p:spPr>
          <a:xfrm>
            <a:off x="5982346" y="4238786"/>
            <a:ext cx="1038386" cy="1077133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6439546" y="4543006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6563532" y="4842930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7436604" y="4308239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7170550" y="5139690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5424408" y="4842930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" name="מחבר ישר 13"/>
          <p:cNvCxnSpPr/>
          <p:nvPr/>
        </p:nvCxnSpPr>
        <p:spPr>
          <a:xfrm flipV="1">
            <a:off x="6501539" y="3688597"/>
            <a:ext cx="0" cy="3487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 flipV="1">
            <a:off x="5881607" y="3840996"/>
            <a:ext cx="299634" cy="3487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 flipH="1" flipV="1">
            <a:off x="5486401" y="4189708"/>
            <a:ext cx="464949" cy="2928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H="1">
            <a:off x="5424408" y="5070240"/>
            <a:ext cx="534693" cy="1779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H="1">
            <a:off x="5176435" y="4688383"/>
            <a:ext cx="7051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 flipH="1">
            <a:off x="5548394" y="5315919"/>
            <a:ext cx="557939" cy="2867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501539" y="5459278"/>
            <a:ext cx="0" cy="5385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 flipH="1">
            <a:off x="5951350" y="5459278"/>
            <a:ext cx="315131" cy="4688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6963906" y="5411492"/>
            <a:ext cx="413287" cy="3771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7242876" y="4784667"/>
            <a:ext cx="715504" cy="582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V="1">
            <a:off x="6885124" y="3862952"/>
            <a:ext cx="492069" cy="3334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7107267" y="5036792"/>
            <a:ext cx="618638" cy="2113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 flipV="1">
            <a:off x="7067874" y="4308239"/>
            <a:ext cx="836262" cy="1262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Space: VC Dimension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with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complement space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Claim: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מחבר ישר 4"/>
          <p:cNvCxnSpPr/>
          <p:nvPr/>
        </p:nvCxnSpPr>
        <p:spPr>
          <a:xfrm>
            <a:off x="1472339" y="3022170"/>
            <a:ext cx="201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2663125" y="3022170"/>
            <a:ext cx="201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5615549" y="3946903"/>
            <a:ext cx="201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Space VC Dimension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∀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⊆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∖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for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∖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get that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מחבר ישר 6"/>
          <p:cNvCxnSpPr/>
          <p:nvPr/>
        </p:nvCxnSpPr>
        <p:spPr>
          <a:xfrm>
            <a:off x="2590799" y="4029559"/>
            <a:ext cx="1007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4091551" y="4021810"/>
            <a:ext cx="1007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סגרת משופעת 7"/>
          <p:cNvSpPr/>
          <p:nvPr/>
        </p:nvSpPr>
        <p:spPr>
          <a:xfrm>
            <a:off x="5587139" y="4920711"/>
            <a:ext cx="278970" cy="247973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>
            <a:off x="3419958" y="4835471"/>
            <a:ext cx="201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6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Halfspaces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2417736" y="2535976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3223647" y="3014130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2293750" y="3739968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2500394" y="3225941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2784529" y="2959886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" name="מחבר חץ ישר 13"/>
          <p:cNvCxnSpPr/>
          <p:nvPr/>
        </p:nvCxnSpPr>
        <p:spPr>
          <a:xfrm flipV="1">
            <a:off x="2694122" y="2084522"/>
            <a:ext cx="0" cy="28671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V="1">
            <a:off x="1815886" y="3928820"/>
            <a:ext cx="3546528" cy="74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אליפסה 17"/>
          <p:cNvSpPr/>
          <p:nvPr/>
        </p:nvSpPr>
        <p:spPr>
          <a:xfrm>
            <a:off x="3017003" y="4238497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/>
          <p:cNvSpPr/>
          <p:nvPr/>
        </p:nvSpPr>
        <p:spPr>
          <a:xfrm>
            <a:off x="4300779" y="4173631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/>
          <p:cNvSpPr/>
          <p:nvPr/>
        </p:nvSpPr>
        <p:spPr>
          <a:xfrm>
            <a:off x="2097437" y="4405526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7" name="קבוצה 56"/>
          <p:cNvGrpSpPr/>
          <p:nvPr/>
        </p:nvGrpSpPr>
        <p:grpSpPr>
          <a:xfrm>
            <a:off x="1443926" y="1870129"/>
            <a:ext cx="3133239" cy="3308886"/>
            <a:chOff x="1443926" y="1870129"/>
            <a:chExt cx="3133239" cy="3308886"/>
          </a:xfrm>
        </p:grpSpPr>
        <p:cxnSp>
          <p:nvCxnSpPr>
            <p:cNvPr id="22" name="מחבר ישר 21"/>
            <p:cNvCxnSpPr/>
            <p:nvPr/>
          </p:nvCxnSpPr>
          <p:spPr>
            <a:xfrm>
              <a:off x="1658319" y="2084522"/>
              <a:ext cx="2704453" cy="28671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22"/>
            <p:cNvCxnSpPr/>
            <p:nvPr/>
          </p:nvCxnSpPr>
          <p:spPr>
            <a:xfrm>
              <a:off x="4362772" y="4964622"/>
              <a:ext cx="214393" cy="214393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מחבר ישר 25"/>
            <p:cNvCxnSpPr/>
            <p:nvPr/>
          </p:nvCxnSpPr>
          <p:spPr>
            <a:xfrm>
              <a:off x="1443926" y="1870129"/>
              <a:ext cx="214393" cy="214393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מחבר ישר 26"/>
          <p:cNvCxnSpPr/>
          <p:nvPr/>
        </p:nvCxnSpPr>
        <p:spPr>
          <a:xfrm flipV="1">
            <a:off x="240224" y="22705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 flipV="1">
            <a:off x="392624" y="24229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 flipV="1">
            <a:off x="545024" y="25753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V="1">
            <a:off x="697424" y="27277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V="1">
            <a:off x="849824" y="28801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 flipV="1">
            <a:off x="1002224" y="30325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 flipV="1">
            <a:off x="1154624" y="31849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 flipV="1">
            <a:off x="1307024" y="33373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V="1">
            <a:off x="1459424" y="34897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 flipV="1">
            <a:off x="1611824" y="36421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1764224" y="37945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 flipV="1">
            <a:off x="1916624" y="39469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 flipV="1">
            <a:off x="2069024" y="40993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 flipV="1">
            <a:off x="2221424" y="42517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 flipV="1">
            <a:off x="2373824" y="44041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 flipV="1">
            <a:off x="2526224" y="45565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 flipV="1">
            <a:off x="2678624" y="47089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 flipV="1">
            <a:off x="2831024" y="48613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 flipV="1">
            <a:off x="2983424" y="5013703"/>
            <a:ext cx="1203702" cy="1146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7020732" y="3928820"/>
            <a:ext cx="3301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אליפסה 49"/>
          <p:cNvSpPr/>
          <p:nvPr/>
        </p:nvSpPr>
        <p:spPr>
          <a:xfrm>
            <a:off x="8281261" y="3874576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אליפסה 50"/>
          <p:cNvSpPr/>
          <p:nvPr/>
        </p:nvSpPr>
        <p:spPr>
          <a:xfrm>
            <a:off x="9611532" y="3878306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3" name="מחבר ישר 52"/>
          <p:cNvCxnSpPr/>
          <p:nvPr/>
        </p:nvCxnSpPr>
        <p:spPr>
          <a:xfrm>
            <a:off x="8903776" y="3848456"/>
            <a:ext cx="0" cy="1785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 flipH="1">
            <a:off x="7020732" y="3928820"/>
            <a:ext cx="188304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Space example: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Halfspaces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{p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⊆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Claim: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</a:t>
            </a:r>
            <a:r>
              <a:rPr lang="el-G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,….,</a:t>
            </a:r>
            <a:r>
              <a:rPr lang="el-G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d+2 </a:t>
            </a:r>
            <a:r>
              <a:rPr lang="el-G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l-G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all 0.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e-IL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 and </a:t>
            </a:r>
            <a:r>
              <a:rPr lang="he-I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Space example: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Halfspaces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q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,1)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,….,q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linearly dependent (|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&gt; d+1).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Space example: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Halfspaces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∃β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d+2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∈ℝ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,1)) = (0,….,0).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0,….,0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מסגרת משופעת 7"/>
          <p:cNvSpPr/>
          <p:nvPr/>
        </p:nvSpPr>
        <p:spPr>
          <a:xfrm>
            <a:off x="4409267" y="5113404"/>
            <a:ext cx="278970" cy="247973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635070" y="2872090"/>
            <a:ext cx="635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d+2</a:t>
            </a:r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3835" y="2872090"/>
            <a:ext cx="635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d+2</a:t>
            </a:r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סוגר מסולסל ימני 4"/>
          <p:cNvSpPr/>
          <p:nvPr/>
        </p:nvSpPr>
        <p:spPr>
          <a:xfrm rot="5400000">
            <a:off x="6922577" y="3068141"/>
            <a:ext cx="204058" cy="10151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6731897" y="3677739"/>
            <a:ext cx="58541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d+1</a:t>
            </a:r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סוגר מסולסל ימני 11"/>
          <p:cNvSpPr/>
          <p:nvPr/>
        </p:nvSpPr>
        <p:spPr>
          <a:xfrm rot="5400000">
            <a:off x="4928923" y="4069341"/>
            <a:ext cx="184691" cy="10151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4864815" y="4669256"/>
            <a:ext cx="31290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00" y="609600"/>
            <a:ext cx="321915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00" y="1841500"/>
            <a:ext cx="5073825" cy="36317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VC Dimension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Range Space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Measure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Estimate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 Radon’s Theorem</a:t>
            </a:r>
          </a:p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Shattering Dimension and Dual Range Space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Growth Function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 Sauer’s Lemma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 Shatter Function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 Dual Range 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0100" y="1841500"/>
            <a:ext cx="3188886" cy="111825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ts val="4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-Nets and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-Sampling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3.1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-Sampling Theorem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3.2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-Net Theorem</a:t>
            </a:r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Convex Hull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{p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⊆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{q |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∃β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0,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q}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Matan\Desktop\Matan Liber\אוניברסיטת תא\שנה ג\סמינר בגאומטריה חישובית\תמונות\ConvexHull2D_7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09" y="3874498"/>
            <a:ext cx="1952787" cy="212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tan\Desktop\Matan Liber\אוניברסיטת תא\שנה ג\סמינר בגאומטריה חישובית\תמונות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2" y="38556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4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Radon’s Theorem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{p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⊆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∃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⊂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=∅,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∪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CH(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)∩CH(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e-I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∅.</a:t>
            </a: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2293749" y="5501608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3722175" y="5501608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3024752" y="4514883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3024752" y="5178727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3086745" y="5048305"/>
            <a:ext cx="3770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8232" y="4199795"/>
            <a:ext cx="3770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4168" y="5363393"/>
            <a:ext cx="3642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6364" y="5371186"/>
            <a:ext cx="3642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2978269" y="5140638"/>
            <a:ext cx="216952" cy="184666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" name="מחבר ישר 13"/>
          <p:cNvCxnSpPr>
            <a:stCxn id="6" idx="5"/>
            <a:endCxn id="10" idx="1"/>
          </p:cNvCxnSpPr>
          <p:nvPr/>
        </p:nvCxnSpPr>
        <p:spPr>
          <a:xfrm>
            <a:off x="3130581" y="4607483"/>
            <a:ext cx="653587" cy="940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>
            <a:stCxn id="4" idx="6"/>
          </p:cNvCxnSpPr>
          <p:nvPr/>
        </p:nvCxnSpPr>
        <p:spPr>
          <a:xfrm flipV="1">
            <a:off x="2417735" y="5535511"/>
            <a:ext cx="1372829" cy="203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>
            <a:stCxn id="4" idx="7"/>
            <a:endCxn id="6" idx="3"/>
          </p:cNvCxnSpPr>
          <p:nvPr/>
        </p:nvCxnSpPr>
        <p:spPr>
          <a:xfrm flipV="1">
            <a:off x="2399578" y="4607483"/>
            <a:ext cx="643331" cy="910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אליפסה 22"/>
          <p:cNvSpPr/>
          <p:nvPr/>
        </p:nvSpPr>
        <p:spPr>
          <a:xfrm>
            <a:off x="5997843" y="4434563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5871323" y="4119475"/>
            <a:ext cx="3770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8529233" y="5426598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8402713" y="5111510"/>
            <a:ext cx="3642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אליפסה 26"/>
          <p:cNvSpPr/>
          <p:nvPr/>
        </p:nvSpPr>
        <p:spPr>
          <a:xfrm>
            <a:off x="6059836" y="5426598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5933316" y="5111510"/>
            <a:ext cx="3770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אליפסה 28"/>
          <p:cNvSpPr/>
          <p:nvPr/>
        </p:nvSpPr>
        <p:spPr>
          <a:xfrm>
            <a:off x="7955796" y="4509427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TextBox 29"/>
          <p:cNvSpPr txBox="1"/>
          <p:nvPr/>
        </p:nvSpPr>
        <p:spPr>
          <a:xfrm>
            <a:off x="7829276" y="4194339"/>
            <a:ext cx="3770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מחבר ישר 31"/>
          <p:cNvCxnSpPr>
            <a:stCxn id="23" idx="5"/>
            <a:endCxn id="25" idx="2"/>
          </p:cNvCxnSpPr>
          <p:nvPr/>
        </p:nvCxnSpPr>
        <p:spPr>
          <a:xfrm>
            <a:off x="6103672" y="4527163"/>
            <a:ext cx="2425561" cy="953679"/>
          </a:xfrm>
          <a:prstGeom prst="line">
            <a:avLst/>
          </a:prstGeom>
          <a:ln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>
            <a:endCxn id="29" idx="3"/>
          </p:cNvCxnSpPr>
          <p:nvPr/>
        </p:nvCxnSpPr>
        <p:spPr>
          <a:xfrm flipV="1">
            <a:off x="6159253" y="4602027"/>
            <a:ext cx="1814700" cy="878815"/>
          </a:xfrm>
          <a:prstGeom prst="line">
            <a:avLst/>
          </a:prstGeom>
          <a:ln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אליפסה 35"/>
          <p:cNvSpPr/>
          <p:nvPr/>
        </p:nvSpPr>
        <p:spPr>
          <a:xfrm>
            <a:off x="7187299" y="4895514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14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Radon’s Theorem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previous claim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∃β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d+2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∈ℝ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0.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 and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0, and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,….,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d+2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0. 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Radon’s Theorem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=k+1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Also,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=k+1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9381" y="3014420"/>
            <a:ext cx="635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d+2</a:t>
            </a:r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673" y="1948781"/>
            <a:ext cx="635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d+2</a:t>
            </a:r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9178" y="1948781"/>
            <a:ext cx="635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1461" y="3014420"/>
            <a:ext cx="635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Radon’s Theorem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we take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then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}).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=k+1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(-(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CH({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,…., p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}).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for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,…., 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d+2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=∅,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∪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)∩CH(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6892" y="2921430"/>
            <a:ext cx="635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d+2</a:t>
            </a:r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9216" y="1947883"/>
            <a:ext cx="635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מסגרת משופעת 9"/>
          <p:cNvSpPr/>
          <p:nvPr/>
        </p:nvSpPr>
        <p:spPr>
          <a:xfrm>
            <a:off x="8462074" y="5116760"/>
            <a:ext cx="278970" cy="247973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72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Lemma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⊆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,|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&lt;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halfspace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∃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טרפז 4"/>
          <p:cNvSpPr/>
          <p:nvPr/>
        </p:nvSpPr>
        <p:spPr>
          <a:xfrm>
            <a:off x="7353946" y="3161654"/>
            <a:ext cx="1635071" cy="1146875"/>
          </a:xfrm>
          <a:prstGeom prst="trapezoi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      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          .</a:t>
            </a:r>
            <a:endParaRPr lang="he-IL" b="1" dirty="0">
              <a:solidFill>
                <a:schemeClr val="tx1"/>
              </a:solidFill>
            </a:endParaRPr>
          </a:p>
        </p:txBody>
      </p:sp>
      <p:cxnSp>
        <p:nvCxnSpPr>
          <p:cNvPr id="9" name="מחבר ישר 8"/>
          <p:cNvCxnSpPr/>
          <p:nvPr/>
        </p:nvCxnSpPr>
        <p:spPr>
          <a:xfrm flipH="1">
            <a:off x="7001359" y="3223647"/>
            <a:ext cx="2537848" cy="145684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7485681" y="4471261"/>
            <a:ext cx="685800" cy="58118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7990021" y="4222520"/>
            <a:ext cx="685800" cy="58118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>
            <a:off x="8989017" y="3742840"/>
            <a:ext cx="685800" cy="58118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9405533" y="3510365"/>
            <a:ext cx="685800" cy="58118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19656" y="3800958"/>
            <a:ext cx="2744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94090" y="4139360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 Dimension of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Halfspaces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-US" sz="32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all (closed)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halfspaces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d+1.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 Dimension of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Halfspaces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Simplex: (convex hull of) d+1 points in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atan\Desktop\Matan Liber\אוניברסיטת תא\שנה ג\סמינר בגאומטריה חישובית\תמונות\chao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88" y="2750933"/>
            <a:ext cx="2867015" cy="25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524" y="5560168"/>
            <a:ext cx="5453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d=2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2480" y="5560168"/>
            <a:ext cx="5453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d=3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מחבר ישר 8"/>
          <p:cNvCxnSpPr/>
          <p:nvPr/>
        </p:nvCxnSpPr>
        <p:spPr>
          <a:xfrm>
            <a:off x="1588576" y="3874576"/>
            <a:ext cx="220076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16285" y="5560168"/>
            <a:ext cx="5453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d=1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tan\Desktop\Matan Liber\אוניברסיטת תא\שנה ג\סמינר בגאומטריה חישובית\תמונות\220px-Tetrahedr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99" y="2750933"/>
            <a:ext cx="2592259" cy="25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Matan\Desktop\Matan Liber\אוניברסיטת תא\שנה ג\סמינר בגאומטריה חישובית\תמונות\220px-Tetrahedr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782" y="2165442"/>
            <a:ext cx="2592259" cy="25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 Dimension of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Halfspaces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d+1.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Matan\Desktop\Matan Liber\אוניברסיטת תא\שנה ג\סמינר בגאומטריה חישובית\תמונות\chao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87" y="2165442"/>
            <a:ext cx="2867015" cy="25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מחבר ישר 8"/>
          <p:cNvCxnSpPr/>
          <p:nvPr/>
        </p:nvCxnSpPr>
        <p:spPr>
          <a:xfrm>
            <a:off x="6385302" y="2575302"/>
            <a:ext cx="1115878" cy="19192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6183824" y="2231756"/>
            <a:ext cx="201478" cy="3435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7498597" y="4494508"/>
            <a:ext cx="201478" cy="3435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 flipH="1">
            <a:off x="9608949" y="2660543"/>
            <a:ext cx="152962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 flipV="1">
            <a:off x="6692687" y="2527515"/>
            <a:ext cx="475280" cy="28671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V="1">
            <a:off x="6958740" y="2975675"/>
            <a:ext cx="475280" cy="28671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V="1">
            <a:off x="7167967" y="3294682"/>
            <a:ext cx="475280" cy="28671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 flipV="1">
            <a:off x="7434020" y="3732509"/>
            <a:ext cx="475280" cy="28671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 flipV="1">
            <a:off x="7558006" y="4171628"/>
            <a:ext cx="475280" cy="28671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 flipH="1">
            <a:off x="9391973" y="2856209"/>
            <a:ext cx="433952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9291234" y="3041543"/>
            <a:ext cx="534692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 flipH="1">
            <a:off x="9205993" y="3221065"/>
            <a:ext cx="697424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 flipH="1">
            <a:off x="9066508" y="3400587"/>
            <a:ext cx="836909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 flipH="1">
            <a:off x="8958020" y="3581401"/>
            <a:ext cx="999642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 flipH="1">
            <a:off x="8841783" y="3732509"/>
            <a:ext cx="1115879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9291235" y="3875868"/>
            <a:ext cx="754250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9668360" y="4051516"/>
            <a:ext cx="467531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 Dimension of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Halfspaces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Radon’s Theorem if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⊆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d+2</a:t>
            </a: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⊂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=∅,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CH(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)∩CH(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)∩CH(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∀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⊆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20000"/>
              </a:lnSpc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מקבילית 3"/>
          <p:cNvSpPr/>
          <p:nvPr/>
        </p:nvSpPr>
        <p:spPr>
          <a:xfrm>
            <a:off x="8214102" y="4223287"/>
            <a:ext cx="1325105" cy="96864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מחבר ישר 5"/>
          <p:cNvCxnSpPr/>
          <p:nvPr/>
        </p:nvCxnSpPr>
        <p:spPr>
          <a:xfrm flipH="1">
            <a:off x="7330700" y="3448372"/>
            <a:ext cx="1852046" cy="161182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>
            <a:off x="7733654" y="4990453"/>
            <a:ext cx="604434" cy="60443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8035871" y="4707609"/>
            <a:ext cx="604434" cy="60443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8372959" y="4455761"/>
            <a:ext cx="604434" cy="60443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8675176" y="4176791"/>
            <a:ext cx="604434" cy="60443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>
            <a:off x="8977393" y="3913320"/>
            <a:ext cx="604434" cy="60443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9229240" y="3649849"/>
            <a:ext cx="604434" cy="60443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geometrical complexity.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Quantify geometrical complexity.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Capturing the complexity of a set by a small subset.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 Dimension of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Halfspaces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previous claim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d∈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∄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means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not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d+1 and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d+2 </a:t>
            </a:r>
            <a:r>
              <a:rPr lang="he-IL" sz="3200" dirty="0" smtClean="0"/>
              <a:t>⇒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d+1. </a:t>
            </a: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20000"/>
              </a:lnSpc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מחבר ישר 6"/>
          <p:cNvCxnSpPr/>
          <p:nvPr/>
        </p:nvCxnSpPr>
        <p:spPr>
          <a:xfrm>
            <a:off x="7845698" y="2946647"/>
            <a:ext cx="1007389" cy="798163"/>
          </a:xfrm>
          <a:prstGeom prst="line">
            <a:avLst/>
          </a:prstGeom>
          <a:ln cap="rnd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flipV="1">
            <a:off x="7566727" y="3162977"/>
            <a:ext cx="1565329" cy="365501"/>
          </a:xfrm>
          <a:prstGeom prst="line">
            <a:avLst/>
          </a:prstGeom>
          <a:ln cap="rnd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84592" y="2946647"/>
            <a:ext cx="3000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3904" y="2574777"/>
            <a:ext cx="3642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53087" y="3560144"/>
            <a:ext cx="3642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6878" y="3358688"/>
            <a:ext cx="3770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55295" y="2944109"/>
            <a:ext cx="3770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מחבר ישר 21"/>
          <p:cNvCxnSpPr/>
          <p:nvPr/>
        </p:nvCxnSpPr>
        <p:spPr>
          <a:xfrm>
            <a:off x="7156023" y="3128775"/>
            <a:ext cx="2440983" cy="112747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V="1">
            <a:off x="7432144" y="2373209"/>
            <a:ext cx="441379" cy="75556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V="1">
            <a:off x="7935135" y="2610193"/>
            <a:ext cx="441379" cy="75556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 flipV="1">
            <a:off x="8593809" y="2935658"/>
            <a:ext cx="441379" cy="75556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 flipV="1">
            <a:off x="9343808" y="3299256"/>
            <a:ext cx="441379" cy="75556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סגרת משופעת 28"/>
          <p:cNvSpPr/>
          <p:nvPr/>
        </p:nvSpPr>
        <p:spPr>
          <a:xfrm>
            <a:off x="10360618" y="5249783"/>
            <a:ext cx="278970" cy="247973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אליפסה 29"/>
          <p:cNvSpPr/>
          <p:nvPr/>
        </p:nvSpPr>
        <p:spPr>
          <a:xfrm>
            <a:off x="8321255" y="3297261"/>
            <a:ext cx="113378" cy="969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5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Function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the 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growth function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g</a:t>
                </a:r>
                <a:r>
                  <a:rPr lang="el-GR" sz="3200" b="1" i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/>
                            <a:cs typeface="Times New Roman" panose="02020603050405020304" pitchFamily="18" charset="0"/>
                          </a:rPr>
                          <m:t>δ</m:t>
                        </m:r>
                      </m:sup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l-GR" sz="3200" i="1">
                            <a:latin typeface="Cambria Math"/>
                            <a:cs typeface="Times New Roman" panose="02020603050405020304" pitchFamily="18" charset="0"/>
                          </a:rPr>
                          <m:t>δ</m:t>
                        </m:r>
                      </m:sup>
                      <m:e>
                        <m:f>
                          <m:fPr>
                            <m:ctrlPr>
                              <a:rPr lang="el-GR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he-I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n</a:t>
                </a:r>
                <a:r>
                  <a:rPr lang="el-GR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endPara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Pascal’s rule we get 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g</a:t>
                </a:r>
                <a:r>
                  <a:rPr lang="el-GR" sz="3200" b="1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 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g</a:t>
                </a:r>
                <a:r>
                  <a:rPr lang="el-GR" sz="3200" b="1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(n-1)  + 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g</a:t>
                </a:r>
                <a:r>
                  <a:rPr lang="el-GR" sz="3200" b="1" i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b="1" i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(n-1)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pt-BR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he-IL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42" t="-1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4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Sauer’s Lemma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= n.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⊆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cs typeface="Times New Roman" panose="02020603050405020304" pitchFamily="18" charset="0"/>
              </a:rPr>
              <a:t>’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some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cs typeface="Times New Roman" panose="02020603050405020304" pitchFamily="18" charset="0"/>
              </a:rPr>
              <a:t>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cs typeface="Times New Roman" panose="02020603050405020304" pitchFamily="18" charset="0"/>
              </a:rPr>
              <a:t>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|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≤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g</a:t>
            </a:r>
            <a:r>
              <a:rPr lang="el-GR" sz="32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Sauer’s Lemma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 for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 or n = 0 (0 ≤ 0).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Sauer’s Lemma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∖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|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∪{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∈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∖{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∈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1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∖</a:t>
            </a:r>
            <a:r>
              <a:rPr lang="en-US" sz="3200" baseline="-1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{x}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∖{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|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= |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+ |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1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∖{x</a:t>
            </a:r>
            <a:r>
              <a:rPr lang="en-US" sz="3200" baseline="-1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(explanation on board).</a:t>
            </a: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⊆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is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∪{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is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((Y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∖{x},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Sauer’s Lemma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= |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+ |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1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∖{x</a:t>
            </a:r>
            <a:r>
              <a:rPr lang="en-US" sz="3200" baseline="-1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≤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g</a:t>
            </a:r>
            <a:r>
              <a:rPr lang="el-GR" sz="32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(n-1) +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g</a:t>
            </a:r>
            <a:r>
              <a:rPr lang="el-GR" sz="32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(n-1)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g</a:t>
            </a:r>
            <a:r>
              <a:rPr lang="el-GR" sz="32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get that for |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= n, |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≤ n</a:t>
            </a:r>
            <a:r>
              <a:rPr lang="el-GR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spcAft>
                <a:spcPts val="1200"/>
              </a:spcAft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מסגרת משופעת 3"/>
          <p:cNvSpPr/>
          <p:nvPr/>
        </p:nvSpPr>
        <p:spPr>
          <a:xfrm>
            <a:off x="9548014" y="1971891"/>
            <a:ext cx="278970" cy="247973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סוגר מסולסל ימני 4"/>
          <p:cNvSpPr/>
          <p:nvPr/>
        </p:nvSpPr>
        <p:spPr>
          <a:xfrm rot="5400000">
            <a:off x="5351344" y="1798750"/>
            <a:ext cx="184690" cy="14802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703555" y="2556191"/>
            <a:ext cx="14802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x</a:t>
            </a:r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סוגר מסולסל ימני 6"/>
          <p:cNvSpPr/>
          <p:nvPr/>
        </p:nvSpPr>
        <p:spPr>
          <a:xfrm rot="5400000">
            <a:off x="7133650" y="1905947"/>
            <a:ext cx="184690" cy="12658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6485861" y="2538884"/>
            <a:ext cx="14802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including x</a:t>
            </a:r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הסבר מלבני 8"/>
          <p:cNvSpPr/>
          <p:nvPr/>
        </p:nvSpPr>
        <p:spPr>
          <a:xfrm>
            <a:off x="3642100" y="2650929"/>
            <a:ext cx="875655" cy="526767"/>
          </a:xfrm>
          <a:prstGeom prst="wedgeRectCallout">
            <a:avLst>
              <a:gd name="adj1" fmla="val 53503"/>
              <a:gd name="adj2" fmla="val -10648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3642100" y="2654476"/>
            <a:ext cx="8756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</a:t>
            </a:r>
            <a:endParaRPr lang="he-I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Function Bounds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n ≥ 2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e-IL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box>
                      <m:boxPr>
                        <m:ctrlPr>
                          <a:rPr lang="he-IL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he-IL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l-GR" sz="3200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δ</m:t>
                            </m:r>
                          </m:den>
                        </m:f>
                      </m:e>
                    </m:box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l-GR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 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g</a:t>
                </a:r>
                <a:r>
                  <a:rPr lang="el-GR" sz="3200" b="1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box>
                      <m:boxPr>
                        <m:ctrlPr>
                          <a:rPr lang="he-IL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he-IL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l-GR" sz="3200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δ</m:t>
                            </m:r>
                          </m:den>
                        </m:f>
                      </m:e>
                    </m:box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l-GR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 </a:t>
                </a: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pt-BR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he-IL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6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Shatter Function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max|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6189" y="3498895"/>
            <a:ext cx="61587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⊆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|=m</a:t>
            </a:r>
            <a:endParaRPr lang="he-I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Shattering Dimension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shattering dimension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smallest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       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O(m</a:t>
            </a:r>
            <a:r>
              <a:rPr lang="en-US" sz="32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 vs. Shattering Dimension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⊆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|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≤ ∞.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≤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(|B|)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g</a:t>
            </a:r>
            <a:r>
              <a:rPr lang="el-GR" sz="32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(|B|)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the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shattering dimension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l-G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Space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range space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pair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ground set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(finite or infinite).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(finite or infinite) family of subsets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in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in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 vs. Shattering Dimension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n 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(= the maximum for any subset of size n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|R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≤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g</a:t>
            </a:r>
            <a:r>
              <a:rPr lang="el-GR" sz="32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n</a:t>
            </a:r>
            <a:r>
              <a:rPr lang="el-GR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|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baseline="-4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g</a:t>
            </a:r>
            <a:r>
              <a:rPr lang="el-GR" sz="32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O(n</a:t>
            </a:r>
            <a:r>
              <a:rPr lang="el-GR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/>
              <a:t> ⇒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shattering dimension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מסגרת משופעת 3"/>
          <p:cNvSpPr/>
          <p:nvPr/>
        </p:nvSpPr>
        <p:spPr>
          <a:xfrm>
            <a:off x="10764631" y="5304026"/>
            <a:ext cx="278970" cy="247973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7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Lemma: VC Dimension Bounds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shattering dimension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O(d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log(d))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Shattering Dimension Example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{D | D is a disk in the plane}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shattering dimension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3.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Shattering Dimension Example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⊆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Lucida Calligraphy" panose="03010101010101010101" pitchFamily="66" charset="0"/>
                <a:cs typeface="Times New Roman" panose="02020603050405020304" pitchFamily="18" charset="0"/>
              </a:rPr>
              <a:t>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R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will show |</a:t>
            </a:r>
            <a:r>
              <a:rPr lang="en-US" sz="3200" dirty="0" smtClean="0">
                <a:latin typeface="Lucida Calligraphy" panose="03010101010101010101" pitchFamily="66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4n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Shattering Dimension Example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F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contains at most n sets of a single point ({p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}).</a:t>
                </a:r>
              </a:p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F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contains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sets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points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({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}).</a:t>
                </a:r>
              </a:p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still have n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O(n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 fix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∈ </a:t>
                </a:r>
                <a:r>
                  <a:rPr lang="en-US" sz="3200" dirty="0" smtClean="0"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F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|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≥ 3.</a:t>
                </a:r>
              </a:p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pt-BR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he-IL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5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Shattering Dimension Example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67" y="1946670"/>
            <a:ext cx="6589524" cy="39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548" y="4347275"/>
            <a:ext cx="4455681" cy="709059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5695627" y="4701804"/>
            <a:ext cx="116237" cy="125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34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Shattering Dimension Example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describe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(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,x</a:t>
                </a:r>
                <a:r>
                  <a:rPr lang="en-US" sz="3200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,x</a:t>
                </a:r>
                <a:r>
                  <a:rPr lang="en-US" sz="3200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,x</a:t>
                </a:r>
                <a:r>
                  <a:rPr lang="en-US" sz="3200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points defining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x</a:t>
                </a:r>
                <a:r>
                  <a:rPr lang="en-US" sz="32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{0,1} states whether the point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not ((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,1,1,0) in our case).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3200" dirty="0"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F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contains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most 8</a:t>
                </a:r>
                <a:r>
                  <a:rPr lang="he-IL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32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sets with more than 3 points.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pt-BR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he-IL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7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אליפסה 18"/>
          <p:cNvSpPr/>
          <p:nvPr/>
        </p:nvSpPr>
        <p:spPr>
          <a:xfrm>
            <a:off x="7873139" y="3253440"/>
            <a:ext cx="1042292" cy="1021596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Shattering Dimension Example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 argumentation implies </a:t>
                </a:r>
                <a:r>
                  <a:rPr lang="en-US" sz="2700" dirty="0"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F 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contains at most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he-IL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7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7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sets defined by a pair of points (</a:t>
                </a:r>
                <a:r>
                  <a:rPr lang="en-US" sz="27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7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7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700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,x</a:t>
                </a:r>
                <a:r>
                  <a:rPr lang="en-US" sz="2700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realizing the diameter of the disk.</a:t>
                </a: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27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700" dirty="0" smtClean="0"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F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≤ 1 + n + 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he-IL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7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7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7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he-IL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7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7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7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4n</a:t>
                </a:r>
                <a:r>
                  <a:rPr lang="en-US" sz="27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27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27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27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27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endParaRPr lang="en-US" sz="27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pt-BR" sz="27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27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he-IL" sz="2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אליפסה 5"/>
          <p:cNvSpPr/>
          <p:nvPr/>
        </p:nvSpPr>
        <p:spPr>
          <a:xfrm>
            <a:off x="4726669" y="3391940"/>
            <a:ext cx="61993" cy="542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4879069" y="3544340"/>
            <a:ext cx="61993" cy="542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5031469" y="3696740"/>
            <a:ext cx="61993" cy="542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5183869" y="3849140"/>
            <a:ext cx="61993" cy="542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4465780" y="3177240"/>
            <a:ext cx="1193370" cy="1173996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5302058" y="4009289"/>
            <a:ext cx="61993" cy="542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4741852" y="3236563"/>
            <a:ext cx="27443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he-I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3055" y="3755756"/>
            <a:ext cx="27443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he-I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מסגרת משופעת 13"/>
          <p:cNvSpPr/>
          <p:nvPr/>
        </p:nvSpPr>
        <p:spPr>
          <a:xfrm>
            <a:off x="6192632" y="5028117"/>
            <a:ext cx="278970" cy="247973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8249476" y="3238051"/>
            <a:ext cx="289617" cy="307777"/>
            <a:chOff x="2926283" y="3448767"/>
            <a:chExt cx="289617" cy="307777"/>
          </a:xfrm>
        </p:grpSpPr>
        <p:sp>
          <p:nvSpPr>
            <p:cNvPr id="15" name="אליפסה 14"/>
            <p:cNvSpPr/>
            <p:nvPr/>
          </p:nvSpPr>
          <p:spPr>
            <a:xfrm>
              <a:off x="2926283" y="3604144"/>
              <a:ext cx="61993" cy="542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41466" y="3448767"/>
              <a:ext cx="274434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he-IL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8454702" y="3877948"/>
            <a:ext cx="305431" cy="307777"/>
            <a:chOff x="3501672" y="3967960"/>
            <a:chExt cx="305431" cy="307777"/>
          </a:xfrm>
        </p:grpSpPr>
        <p:sp>
          <p:nvSpPr>
            <p:cNvPr id="16" name="אליפסה 15"/>
            <p:cNvSpPr/>
            <p:nvPr/>
          </p:nvSpPr>
          <p:spPr>
            <a:xfrm>
              <a:off x="3501672" y="4221493"/>
              <a:ext cx="61993" cy="542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32669" y="3967960"/>
              <a:ext cx="274434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he-IL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1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Corollary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geometric argumentation gives us a powerful tool.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shattering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dimension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where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family of shapes ≤ # points that determine a shape in the family.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Corollary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², {D | D is a rectangle in the plane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})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shattering dimension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(=) 5.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56" y="2753700"/>
            <a:ext cx="3002985" cy="271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0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{[a,b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| a ≤ b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})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(People in Tel Aviv, {Age(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| 0 ≤ x ≤y ≤ 120})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², {D | D is a rectangle in the plane})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atan\Desktop\Matan Liber\אוניברסיטת תא\שנה ג\סמינר בגאומטריה חישובית\תמונות\rectangles-4p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73" y="3710176"/>
            <a:ext cx="3140473" cy="21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Range Space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range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p}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Range Space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∈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 range space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Ranges become points and points become ranges. 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894" y="1261866"/>
            <a:ext cx="7810175" cy="41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Range Space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Claim: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set of shapes whose boundaries can intersect at most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times.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complexity of the arrangement of n shapes is O(sn</a:t>
            </a:r>
            <a:r>
              <a:rPr lang="en-US" sz="32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Range Space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xplanation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5284922" y="3789336"/>
            <a:ext cx="1239864" cy="1317356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5695627" y="3231397"/>
            <a:ext cx="1224366" cy="1216617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5904854" y="3835830"/>
            <a:ext cx="1867546" cy="174356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4" name="מחבר חץ ישר 33"/>
          <p:cNvCxnSpPr/>
          <p:nvPr/>
        </p:nvCxnSpPr>
        <p:spPr>
          <a:xfrm flipV="1">
            <a:off x="5602637" y="4246536"/>
            <a:ext cx="216977" cy="201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 flipV="1">
            <a:off x="6026257" y="3839705"/>
            <a:ext cx="108489" cy="201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V="1">
            <a:off x="6307810" y="3333427"/>
            <a:ext cx="328047" cy="2776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/>
          <p:nvPr/>
        </p:nvCxnSpPr>
        <p:spPr>
          <a:xfrm flipV="1">
            <a:off x="6244524" y="4107697"/>
            <a:ext cx="164024" cy="138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/>
          <p:nvPr/>
        </p:nvCxnSpPr>
        <p:spPr>
          <a:xfrm flipV="1">
            <a:off x="6635857" y="3982097"/>
            <a:ext cx="284136" cy="62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 flipV="1">
            <a:off x="6919993" y="4181718"/>
            <a:ext cx="640596" cy="525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/>
          <p:cNvCxnSpPr/>
          <p:nvPr/>
        </p:nvCxnSpPr>
        <p:spPr>
          <a:xfrm flipV="1">
            <a:off x="6134746" y="4520098"/>
            <a:ext cx="390040" cy="187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אליפסה 47"/>
          <p:cNvSpPr/>
          <p:nvPr/>
        </p:nvSpPr>
        <p:spPr>
          <a:xfrm>
            <a:off x="5649132" y="3781586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אליפסה 48"/>
          <p:cNvSpPr/>
          <p:nvPr/>
        </p:nvSpPr>
        <p:spPr>
          <a:xfrm>
            <a:off x="5915185" y="4293031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אליפסה 49"/>
          <p:cNvSpPr/>
          <p:nvPr/>
        </p:nvSpPr>
        <p:spPr>
          <a:xfrm>
            <a:off x="6284562" y="3940444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אליפסה 50"/>
          <p:cNvSpPr/>
          <p:nvPr/>
        </p:nvSpPr>
        <p:spPr>
          <a:xfrm>
            <a:off x="6476998" y="4348566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אליפסה 51"/>
          <p:cNvSpPr/>
          <p:nvPr/>
        </p:nvSpPr>
        <p:spPr>
          <a:xfrm>
            <a:off x="5956515" y="5052448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אליפסה 52"/>
          <p:cNvSpPr/>
          <p:nvPr/>
        </p:nvSpPr>
        <p:spPr>
          <a:xfrm>
            <a:off x="6858000" y="3786753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299343" y="3735191"/>
                <a:ext cx="1775101" cy="41825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O(2</a:t>
                </a:r>
                <a:r>
                  <a:rPr lang="he-I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O(n</a:t>
                </a:r>
                <a:r>
                  <a:rPr lang="en-US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he-I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343" y="3735191"/>
                <a:ext cx="1775101" cy="418256"/>
              </a:xfrm>
              <a:prstGeom prst="rect">
                <a:avLst/>
              </a:prstGeom>
              <a:blipFill rotWithShape="1">
                <a:blip r:embed="rId2"/>
                <a:stretch>
                  <a:fillRect l="-2740" t="-2941" r="-2055" b="-161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0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Range Space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maximize |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*|, we need at least one point in every intersection combination of ranges in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the number of ranges in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the complexity of the arrangement of ranges in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O(2</a:t>
                </a:r>
                <a:r>
                  <a:rPr lang="he-I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O(n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with disks).</a:t>
                </a:r>
                <a:endParaRPr lang="he-IL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pt-BR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he-IL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0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Shattering Function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the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 shattering function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range space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π*</a:t>
            </a:r>
            <a:r>
              <a:rPr lang="en-US" sz="32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s*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 range space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Shattering Dimension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 shattering dimension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range space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the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shattering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dimension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VC Dimension Bounds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</a:t>
            </a:r>
            <a:r>
              <a:rPr lang="el-GR" sz="32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VC Dimension Bounds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set </a:t>
            </a:r>
            <a:r>
              <a:rPr lang="en-US" sz="3200" dirty="0" smtClean="0">
                <a:latin typeface="Lucida Calligraphy" panose="03010101010101010101" pitchFamily="66" charset="0"/>
                <a:cs typeface="Times New Roman" panose="02020603050405020304" pitchFamily="18" charset="0"/>
              </a:rPr>
              <a:t>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⊆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∃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⊆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2</a:t>
            </a:r>
            <a:r>
              <a:rPr lang="en-US" sz="32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that shatters </a:t>
            </a:r>
            <a:r>
              <a:rPr lang="en-US" sz="3200" dirty="0">
                <a:latin typeface="Lucida Calligraphy" panose="03010101010101010101" pitchFamily="66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Lucida Calligraphy" panose="03010101010101010101" pitchFamily="66" charset="0"/>
                <a:cs typeface="Times New Roman" panose="02020603050405020304" pitchFamily="18" charset="0"/>
              </a:rPr>
              <a:t> 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∀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⊆</a:t>
            </a:r>
            <a:r>
              <a:rPr lang="en-US" sz="3200" dirty="0" smtClean="0">
                <a:latin typeface="Lucida Calligraphy" panose="03010101010101010101" pitchFamily="66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Lucida Calligraphy" panose="03010101010101010101" pitchFamily="66" charset="0"/>
                <a:cs typeface="Times New Roman" panose="02020603050405020304" pitchFamily="18" charset="0"/>
              </a:rPr>
              <a:t>F</a:t>
            </a:r>
            <a:r>
              <a:rPr lang="en-US" sz="32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מקבילית 3"/>
          <p:cNvSpPr/>
          <p:nvPr/>
        </p:nvSpPr>
        <p:spPr>
          <a:xfrm>
            <a:off x="8947689" y="4593955"/>
            <a:ext cx="1007390" cy="1015139"/>
          </a:xfrm>
          <a:prstGeom prst="parallelogram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קבילית 4"/>
          <p:cNvSpPr/>
          <p:nvPr/>
        </p:nvSpPr>
        <p:spPr>
          <a:xfrm>
            <a:off x="9544374" y="4146442"/>
            <a:ext cx="821410" cy="895026"/>
          </a:xfrm>
          <a:prstGeom prst="parallelogram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8622224" y="4683071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9133670" y="5349498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9673527" y="4794141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9797513" y="4276238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0001582" y="4200060"/>
            <a:ext cx="3642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0172" y="4783809"/>
            <a:ext cx="3642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X,R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⊆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finite).</a:t>
                </a:r>
              </a:p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∈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its 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                                        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bar>
                  </m:oMath>
                </a14:m>
                <a:r>
                  <a:rPr lang="pt-B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32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endParaRPr lang="pt-BR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endParaRPr lang="he-IL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אליפסה 3"/>
          <p:cNvSpPr/>
          <p:nvPr/>
        </p:nvSpPr>
        <p:spPr>
          <a:xfrm>
            <a:off x="8320007" y="3419959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8258014" y="4107051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9570203" y="3902989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9079424" y="4652074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9446217" y="2807776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8769458" y="3794501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8320007" y="4892298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8769458" y="4388604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שושה 11"/>
          <p:cNvSpPr/>
          <p:nvPr/>
        </p:nvSpPr>
        <p:spPr>
          <a:xfrm>
            <a:off x="8536984" y="4161295"/>
            <a:ext cx="1033219" cy="968644"/>
          </a:xfrm>
          <a:prstGeom prst="hexagon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8014" y="5300276"/>
                <a:ext cx="1320361" cy="48590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ba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014" y="5300276"/>
                <a:ext cx="1320361" cy="485902"/>
              </a:xfrm>
              <a:prstGeom prst="rect">
                <a:avLst/>
              </a:prstGeom>
              <a:blipFill rotWithShape="1"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VC Dimension Bounds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matrix 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cs typeface="Times New Roman" panose="02020603050405020304" pitchFamily="18" charset="0"/>
              </a:rPr>
              <a:t>x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1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⇔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 otherwise).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shatters </a:t>
            </a:r>
            <a:r>
              <a:rPr lang="en-US" sz="3200" dirty="0" smtClean="0">
                <a:latin typeface="Lucida Calligraphy" panose="03010101010101010101" pitchFamily="66" charset="0"/>
                <a:cs typeface="Times New Roman" panose="02020603050405020304" pitchFamily="18" charset="0"/>
              </a:rPr>
              <a:t>F                               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e∈{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0,1}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 baseline="4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 1≤j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the j-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 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78" y="1927413"/>
            <a:ext cx="3691249" cy="261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VC Dimension Bounds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 smtClean="0">
                <a:cs typeface="Times New Roman" panose="02020603050405020304" pitchFamily="18" charset="0"/>
              </a:rPr>
              <a:t>’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[log(</a:t>
            </a:r>
            <a:r>
              <a:rPr lang="en-US" sz="36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smtClean="0">
                <a:cs typeface="Times New Roman" panose="02020603050405020304" pitchFamily="18" charset="0"/>
              </a:rPr>
              <a:t>’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                                                                                     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>
                <a:cs typeface="Times New Roman" panose="02020603050405020304" pitchFamily="18" charset="0"/>
              </a:rPr>
              <a:t>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cs typeface="Times New Roman" panose="02020603050405020304" pitchFamily="18" charset="0"/>
              </a:rPr>
              <a:t>x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 smtClean="0">
                <a:cs typeface="Times New Roman" panose="02020603050405020304" pitchFamily="18" charset="0"/>
              </a:rPr>
              <a:t>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  <a:p>
            <a:pPr algn="l" rtl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i-th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row in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smtClean="0">
                <a:cs typeface="Times New Roman" panose="02020603050405020304" pitchFamily="18" charset="0"/>
              </a:rPr>
              <a:t>’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i-1                                                                                                   in binary representation.</a:t>
            </a:r>
          </a:p>
          <a:p>
            <a:pPr algn="l" rtl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column in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smtClean="0">
                <a:cs typeface="Times New Roman" panose="02020603050405020304" pitchFamily="18" charset="0"/>
              </a:rPr>
              <a:t>’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exists a column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(corresponding to a point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, identical to it in the top </a:t>
            </a:r>
            <a:r>
              <a:rPr 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smtClean="0">
                <a:cs typeface="Times New Roman" panose="02020603050405020304" pitchFamily="18" charset="0"/>
              </a:rPr>
              <a:t>’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bits.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2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74" y="1870932"/>
            <a:ext cx="4703063" cy="266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2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VC Dimension Bounds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{The set of all points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a column in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cs typeface="Times New Roman" panose="02020603050405020304" pitchFamily="18" charset="0"/>
              </a:rPr>
              <a:t>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cs typeface="Times New Roman" panose="02020603050405020304" pitchFamily="18" charset="0"/>
              </a:rPr>
              <a:t>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⊆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∃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(since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cs typeface="Times New Roman" panose="02020603050405020304" pitchFamily="18" charset="0"/>
              </a:rPr>
              <a:t>’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identical in the relevant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cs typeface="Times New Roman" panose="02020603050405020304" pitchFamily="18" charset="0"/>
              </a:rPr>
              <a:t>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columns of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cs typeface="Times New Roman" panose="02020603050405020304" pitchFamily="18" charset="0"/>
              </a:rPr>
              <a:t>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VC Dimension Bounds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</a:t>
            </a:r>
            <a:r>
              <a:rPr lang="en-US" sz="3200" dirty="0" smtClean="0">
                <a:latin typeface="Lucida Calligraphy" panose="03010101010101010101" pitchFamily="66" charset="0"/>
                <a:cs typeface="Times New Roman" panose="02020603050405020304" pitchFamily="18" charset="0"/>
              </a:rPr>
              <a:t>F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≤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orginal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= log(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cs typeface="Times New Roman" panose="02020603050405020304" pitchFamily="18" charset="0"/>
              </a:rPr>
              <a:t>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[log(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log(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</a:t>
            </a:r>
            <a:r>
              <a:rPr lang="el-GR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מסגרת משופעת 4"/>
          <p:cNvSpPr/>
          <p:nvPr/>
        </p:nvSpPr>
        <p:spPr>
          <a:xfrm>
            <a:off x="10285243" y="3223109"/>
            <a:ext cx="278970" cy="247973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47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 Bounds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 shattering dimension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 Bounds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shattering dimension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sz="32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cs typeface="Times New Roman" panose="02020603050405020304" pitchFamily="18" charset="0"/>
              </a:rPr>
              <a:t>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cs typeface="Times New Roman" panose="02020603050405020304" pitchFamily="18" charset="0"/>
              </a:rPr>
              <a:t>’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log(d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(by a previous claim).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 range space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n-US" sz="3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’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n-US" sz="32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מסגרת משופעת 3"/>
          <p:cNvSpPr/>
          <p:nvPr/>
        </p:nvSpPr>
        <p:spPr>
          <a:xfrm>
            <a:off x="11083407" y="5113902"/>
            <a:ext cx="278970" cy="247973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64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Mixing Range Spaces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X,R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X,R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’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:r>
                  <a:rPr lang="en-US" sz="3200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</a:t>
                </a:r>
                <a:r>
                  <a:rPr lang="en-US" sz="3200" b="1" i="1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vc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i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</a:t>
                </a:r>
                <a:r>
                  <a:rPr lang="en-US" sz="3200" b="1" i="1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vc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(T)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’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/>
                            <a:cs typeface="+mj-cs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∪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>
                    <a:cs typeface="Times New Roman" panose="02020603050405020304" pitchFamily="18" charset="0"/>
                  </a:rPr>
                  <a:t>’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’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’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}.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sz="3200" b="1" i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</a:t>
                </a:r>
                <a:r>
                  <a:rPr lang="en-US" sz="3200" b="1" i="1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vc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acc>
                  </m:oMath>
                </a14:m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:r>
                  <a:rPr lang="el-GR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l-G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i="1" dirty="0" smtClean="0">
                    <a:cs typeface="Times New Roman" panose="02020603050405020304" pitchFamily="18" charset="0"/>
                  </a:rPr>
                  <a:t>’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acc>
                  </m:oMath>
                </a14:m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</a:t>
                </a:r>
                <a:r>
                  <a:rPr lang="en-US" sz="32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pt-BR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he-IL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42" r="-10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3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Mixing Range Spaces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X,R</a:t>
                </a:r>
                <a:r>
                  <a:rPr lang="en-US" sz="3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),….,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X,R</a:t>
                </a:r>
                <a:r>
                  <a:rPr lang="en-US" sz="3200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with </a:t>
                </a:r>
                <a:r>
                  <a:rPr lang="en-US" sz="3200" b="1" i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</a:t>
                </a:r>
                <a:r>
                  <a:rPr lang="en-US" sz="3200" b="1" i="1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vc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b="1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,…., </a:t>
                </a:r>
                <a:r>
                  <a:rPr lang="en-US" sz="3200" b="1" i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</a:t>
                </a:r>
                <a:r>
                  <a:rPr lang="en-US" sz="3200" b="1" i="1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vc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b="1" i="1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x</a:t>
                </a:r>
                <a:r>
                  <a:rPr lang="en-US" sz="3200" b="1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.... 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x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e-IL" sz="3200" dirty="0" smtClean="0"/>
                  <a:t>→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union, intersection….)</a:t>
                </a: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’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,….,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|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,....,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}.</a:t>
                </a: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X,R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’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</a:t>
                </a:r>
                <a:r>
                  <a:rPr lang="en-US" sz="3200" b="1" i="1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vc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(T)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O(</a:t>
                </a:r>
                <a:r>
                  <a:rPr lang="en-US" sz="3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kδ</a:t>
                </a:r>
                <a:r>
                  <a:rPr lang="he-IL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log(k)), where δ = max</a:t>
                </a:r>
                <a:r>
                  <a:rPr lang="en-US" sz="32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pt-BR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2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he-IL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79" t="-1212" r="-18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9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Mixing Range Spaces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</a:t>
                </a: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⊆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set of size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is 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shattered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’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’</a:t>
                </a:r>
                <a:r>
                  <a:rPr lang="en-US" sz="3200" baseline="-25000" dirty="0" smtClean="0">
                    <a:cs typeface="Times New Roman" panose="02020603050405020304" pitchFamily="18" charset="0"/>
                  </a:rPr>
                  <a:t>|</a:t>
                </a:r>
                <a:r>
                  <a:rPr lang="en-US" sz="3200" b="1" baseline="-25000" dirty="0" smtClean="0">
                    <a:cs typeface="Times New Roman" panose="02020603050405020304" pitchFamily="18" charset="0"/>
                  </a:rPr>
                  <a:t>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|{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,….,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aseline="-25000" dirty="0">
                    <a:cs typeface="Times New Roman" panose="02020603050405020304" pitchFamily="18" charset="0"/>
                  </a:rPr>
                  <a:t>|</a:t>
                </a:r>
                <a:r>
                  <a:rPr lang="en-US" sz="3200" b="1" baseline="-25000" dirty="0">
                    <a:cs typeface="Times New Roman" panose="02020603050405020304" pitchFamily="18" charset="0"/>
                  </a:rPr>
                  <a:t>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,....,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baseline="-25000" dirty="0" err="1" smtClean="0">
                    <a:cs typeface="Times New Roman" panose="02020603050405020304" pitchFamily="18" charset="0"/>
                  </a:rPr>
                  <a:t>|</a:t>
                </a:r>
                <a:r>
                  <a:rPr lang="en-US" sz="3200" b="1" baseline="-25000" dirty="0" err="1" smtClean="0">
                    <a:cs typeface="Times New Roman" panose="02020603050405020304" pitchFamily="18" charset="0"/>
                  </a:rPr>
                  <a:t>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}|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                       |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aseline="-25000" dirty="0" smtClean="0">
                    <a:cs typeface="Times New Roman" panose="02020603050405020304" pitchFamily="18" charset="0"/>
                  </a:rPr>
                  <a:t>|</a:t>
                </a:r>
                <a:r>
                  <a:rPr lang="en-US" sz="3200" b="1" baseline="-25000" dirty="0" smtClean="0">
                    <a:cs typeface="Times New Roman" panose="02020603050405020304" pitchFamily="18" charset="0"/>
                  </a:rPr>
                  <a:t>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he-I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e-IL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he-I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e-IL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he-I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e-IL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he-I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e-IL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baseline="-25000" dirty="0" err="1" smtClean="0">
                    <a:cs typeface="Times New Roman" panose="02020603050405020304" pitchFamily="18" charset="0"/>
                  </a:rPr>
                  <a:t>|</a:t>
                </a:r>
                <a:r>
                  <a:rPr lang="en-US" sz="3200" b="1" baseline="-25000" dirty="0" err="1" smtClean="0">
                    <a:cs typeface="Times New Roman" panose="02020603050405020304" pitchFamily="18" charset="0"/>
                  </a:rPr>
                  <a:t>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≤  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g</a:t>
                </a:r>
                <a:r>
                  <a:rPr lang="el-GR" sz="3200" b="1" i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b="1" i="1" baseline="-4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(t) </a:t>
                </a:r>
                <a:r>
                  <a:rPr lang="he-I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 · · </a:t>
                </a:r>
                <a:r>
                  <a:rPr lang="he-IL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g</a:t>
                </a:r>
                <a:r>
                  <a:rPr lang="el-GR" sz="3200" b="1" i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b="1" i="1" baseline="-4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(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g</a:t>
                </a:r>
                <a:r>
                  <a:rPr lang="el-GR" sz="3200" b="1" i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b="1" i="1" baseline="-4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he-IL" sz="32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·</m:t>
                            </m:r>
                            <m: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box>
                              <m:box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𝑡𝑒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box>
                            <m:r>
                              <m:rPr>
                                <m:nor/>
                              </m:rPr>
                              <a:rPr lang="en-US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≤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g</a:t>
                </a:r>
                <a:r>
                  <a:rPr lang="el-GR" sz="32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(2)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Calligraphy" panose="03010101010101010101" pitchFamily="66" charset="0"/>
                    <a:cs typeface="Times New Roman" panose="02020603050405020304" pitchFamily="18" charset="0"/>
                  </a:rPr>
                  <a:t>g</a:t>
                </a:r>
                <a:r>
                  <a:rPr lang="el-GR" sz="32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box>
                      <m:boxPr>
                        <m:ctrlPr>
                          <a:rPr lang="he-IL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he-IL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cs typeface="Times New Roman" panose="02020603050405020304" pitchFamily="18" charset="0"/>
                              </a:rPr>
                              <m:t>ne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l-GR" sz="3200" baseline="-10000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δ</m:t>
                            </m:r>
                          </m:den>
                        </m:f>
                      </m:e>
                    </m:box>
                    <m:r>
                      <a:rPr lang="en-US" sz="3200" i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l-GR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spcAft>
                    <a:spcPts val="1200"/>
                  </a:spcAft>
                  <a:buNone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pt-BR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he-IL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42" t="-4545" r="-24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35830" y="4577122"/>
            <a:ext cx="4539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2713" y="4577122"/>
            <a:ext cx="4539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Mixing Range Spaces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shattered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’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>
                    <a:cs typeface="Times New Roman" panose="02020603050405020304" pitchFamily="18" charset="0"/>
                  </a:rPr>
                  <a:t>’</a:t>
                </a:r>
                <a:r>
                  <a:rPr lang="en-US" sz="3200" baseline="-25000" dirty="0">
                    <a:cs typeface="Times New Roman" panose="02020603050405020304" pitchFamily="18" charset="0"/>
                  </a:rPr>
                  <a:t>|</a:t>
                </a:r>
                <a:r>
                  <a:rPr lang="en-US" sz="3200" b="1" baseline="-25000" dirty="0">
                    <a:cs typeface="Times New Roman" panose="02020603050405020304" pitchFamily="18" charset="0"/>
                  </a:rPr>
                  <a:t>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 smtClean="0">
                    <a:cs typeface="+mj-cs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a bit of algebra we get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12kδ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e-IL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ln(6k) = O(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kδ</a:t>
                </a:r>
                <a:r>
                  <a:rPr lang="he-I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log(k)).</a:t>
                </a: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spcAft>
                    <a:spcPts val="1200"/>
                  </a:spcAft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spcAft>
                    <a:spcPts val="1200"/>
                  </a:spcAft>
                  <a:buNone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pt-BR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he-IL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42" t="-3636" r="-21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סגרת משופעת 5"/>
          <p:cNvSpPr/>
          <p:nvPr/>
        </p:nvSpPr>
        <p:spPr>
          <a:xfrm>
            <a:off x="11207393" y="2742661"/>
            <a:ext cx="278970" cy="247973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0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l" rtl="0">
                  <a:lnSpc>
                    <a:spcPct val="16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X,R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 rtl="0">
                  <a:lnSpc>
                    <a:spcPct val="16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⊆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finite).</a:t>
                </a:r>
              </a:p>
              <a:p>
                <a:pPr algn="l" rtl="0">
                  <a:lnSpc>
                    <a:spcPct val="16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⊆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its 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ba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some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                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3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3200" b="1" i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 rtl="0">
                  <a:lnSpc>
                    <a:spcPct val="16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want to generate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ba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pt-B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∈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endParaRPr lang="pt-BR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endParaRPr lang="he-IL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79" b="-1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אליפסה 3"/>
          <p:cNvSpPr/>
          <p:nvPr/>
        </p:nvSpPr>
        <p:spPr>
          <a:xfrm>
            <a:off x="9373889" y="2556931"/>
            <a:ext cx="123986" cy="1084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9647694" y="3021880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10334784" y="3009109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10086812" y="2448443"/>
            <a:ext cx="123986" cy="1084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8896023" y="2846377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9084588" y="4052662"/>
            <a:ext cx="123986" cy="1084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שושה 9"/>
          <p:cNvSpPr/>
          <p:nvPr/>
        </p:nvSpPr>
        <p:spPr>
          <a:xfrm>
            <a:off x="9177579" y="3321659"/>
            <a:ext cx="1033219" cy="968644"/>
          </a:xfrm>
          <a:prstGeom prst="hexagon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98609" y="4460640"/>
                <a:ext cx="1591205" cy="48346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ba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609" y="4460640"/>
                <a:ext cx="1591205" cy="483466"/>
              </a:xfrm>
              <a:prstGeom prst="rect">
                <a:avLst/>
              </a:prstGeom>
              <a:blipFill rotWithShape="1">
                <a:blip r:embed="rId3"/>
                <a:stretch>
                  <a:fillRect r="-2682" b="-75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אליפסה 11"/>
          <p:cNvSpPr/>
          <p:nvPr/>
        </p:nvSpPr>
        <p:spPr>
          <a:xfrm>
            <a:off x="9410053" y="3587712"/>
            <a:ext cx="123986" cy="1084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9771680" y="3995689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1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Corollary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finite sequence of combining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range space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with finite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 Dimension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(by intersecting, complementing, or taking their union) results in a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range space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finite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 Dimension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rtl="0">
              <a:spcAft>
                <a:spcPts val="1200"/>
              </a:spcAft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3789336" y="3944319"/>
            <a:ext cx="1015139" cy="10073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מחבר ישר 6"/>
          <p:cNvCxnSpPr/>
          <p:nvPr/>
        </p:nvCxnSpPr>
        <p:spPr>
          <a:xfrm flipH="1">
            <a:off x="3711844" y="3510366"/>
            <a:ext cx="697424" cy="2061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4060556" y="3662766"/>
            <a:ext cx="697424" cy="2061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>
            <a:off x="4296905" y="4083803"/>
            <a:ext cx="228600" cy="929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4236203" y="4189707"/>
            <a:ext cx="228600" cy="929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4182605" y="4334356"/>
            <a:ext cx="228600" cy="929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4138693" y="4486756"/>
            <a:ext cx="228600" cy="929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4072825" y="4605576"/>
            <a:ext cx="228600" cy="929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4024393" y="4757972"/>
            <a:ext cx="228600" cy="929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אליפסה 19"/>
          <p:cNvSpPr/>
          <p:nvPr/>
        </p:nvSpPr>
        <p:spPr>
          <a:xfrm>
            <a:off x="7180882" y="4096719"/>
            <a:ext cx="1015139" cy="10073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 ישר 20"/>
          <p:cNvCxnSpPr/>
          <p:nvPr/>
        </p:nvCxnSpPr>
        <p:spPr>
          <a:xfrm flipH="1">
            <a:off x="7103390" y="3662766"/>
            <a:ext cx="697424" cy="2061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H="1">
            <a:off x="7452102" y="3815166"/>
            <a:ext cx="697424" cy="2061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7337802" y="3616271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7276777" y="3793209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6987153" y="3931403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752741" y="4156124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6752741" y="4480298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6811828" y="4788961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6752741" y="5038224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6752740" y="5290071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8177940" y="3967566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8149526" y="4181956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8324850" y="4559081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8301925" y="4845803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8154368" y="5044698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7974201" y="5237119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7757548" y="5390810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7688451" y="5624593"/>
            <a:ext cx="350649" cy="1988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6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(now smarter)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 we care about finite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Dimension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the right condition for an efficient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represent the behavior of a big set with a smaller sample.</a:t>
            </a: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1200"/>
              </a:spcAft>
              <a:buNone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pt-BR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he-IL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-Sample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X,R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⊆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|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&lt; ∞.</a:t>
                </a: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l-G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0≤ε≤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subset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⊆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an </a:t>
                </a:r>
                <a:r>
                  <a:rPr lang="el-GR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-Sample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if:</a:t>
                </a: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pt-B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∀ </a:t>
                </a:r>
                <a:r>
                  <a:rPr lang="pt-BR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|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ba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pt-B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t-B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pt-B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)| ≤ ε.</a:t>
                </a: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Reminder: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ba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3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3200" b="1" i="1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3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3200" b="1" i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𝐂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l" rtl="0">
                  <a:spcAft>
                    <a:spcPts val="1200"/>
                  </a:spcAft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l" rtl="0">
                  <a:spcAft>
                    <a:spcPts val="1200"/>
                  </a:spcAft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spcAft>
                    <a:spcPts val="1200"/>
                  </a:spcAft>
                  <a:buNone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pt-BR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he-IL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42" t="-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אליפסה 6"/>
          <p:cNvSpPr/>
          <p:nvPr/>
        </p:nvSpPr>
        <p:spPr>
          <a:xfrm>
            <a:off x="9136250" y="3645977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9335145" y="4255576"/>
            <a:ext cx="123986" cy="1084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9805260" y="3754465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9991239" y="4538422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10399360" y="3191360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10523346" y="4016645"/>
            <a:ext cx="123986" cy="1084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8818535" y="3409630"/>
            <a:ext cx="1281191" cy="1183036"/>
          </a:xfrm>
          <a:prstGeom prst="ellips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9579995" y="3115182"/>
            <a:ext cx="2872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he-I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-Sample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Vapnik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Chervonenkis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he-I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∃ c≥0 so that for any 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with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</a:t>
                </a:r>
                <a:r>
                  <a:rPr lang="en-US" sz="3200" b="1" i="1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vc</a:t>
                </a:r>
                <a:r>
                  <a:rPr 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⊆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|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&lt;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 and </a:t>
                </a:r>
                <a:r>
                  <a:rPr lang="el-GR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 a random subset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⊆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                                 |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=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l-GR" sz="3200" i="1" smtClean="0">
                            <a:latin typeface="Cambria Math"/>
                            <a:cs typeface="Times New Roman" panose="02020603050405020304" pitchFamily="18" charset="0"/>
                          </a:rPr>
                          <m:t>𝜀</m:t>
                        </m:r>
                        <m:r>
                          <a:rPr lang="en-US" sz="3200" b="0" i="1" baseline="3000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δ</m:t>
                        </m:r>
                      </m:num>
                      <m:den>
                        <m:r>
                          <a:rPr lang="el-GR" sz="3200" i="1">
                            <a:latin typeface="Cambria Math"/>
                            <a:cs typeface="Times New Roman" panose="020206030504050203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log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3200" i="1" smtClean="0">
                            <a:latin typeface="Cambria Math"/>
                            <a:cs typeface="Times New Roman" panose="02020603050405020304" pitchFamily="18" charset="0"/>
                          </a:rPr>
                          <m:t>𝜑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is an </a:t>
                </a:r>
                <a:r>
                  <a:rPr lang="el-GR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-Sample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probability at least 1-</a:t>
                </a:r>
                <a:r>
                  <a:rPr lang="el-GR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|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|, then we take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pt-BR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he-IL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21" t="-152" r="-26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2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-Net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set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⊆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an </a:t>
                </a:r>
                <a:r>
                  <a:rPr lang="el-G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-Net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∀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ba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≥ </a:t>
                </a:r>
                <a:r>
                  <a:rPr lang="el-G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 ⇒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 ∅.</a:t>
                </a: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spcAft>
                    <a:spcPts val="1200"/>
                  </a:spcAft>
                  <a:buNone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pt-BR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he-IL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42" t="-3485" r="-17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אליפסה 3"/>
          <p:cNvSpPr/>
          <p:nvPr/>
        </p:nvSpPr>
        <p:spPr>
          <a:xfrm>
            <a:off x="6028838" y="3370883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7909299" y="3660184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8239930" y="3953360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7762063" y="3912032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6173485" y="3532324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5904852" y="3786756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6540282" y="3953360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6754675" y="4661115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7694901" y="4552627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7268703" y="3370883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971292" y="3111285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6028838" y="4498383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8363916" y="4473845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/>
          <p:cNvSpPr/>
          <p:nvPr/>
        </p:nvSpPr>
        <p:spPr>
          <a:xfrm>
            <a:off x="6966486" y="4221997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3097075" y="3629189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/>
          <p:cNvSpPr/>
          <p:nvPr/>
        </p:nvSpPr>
        <p:spPr>
          <a:xfrm>
            <a:off x="3458702" y="4498383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/>
          <p:cNvSpPr/>
          <p:nvPr/>
        </p:nvSpPr>
        <p:spPr>
          <a:xfrm>
            <a:off x="10585340" y="3423836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ליפסה 20"/>
          <p:cNvSpPr/>
          <p:nvPr/>
        </p:nvSpPr>
        <p:spPr>
          <a:xfrm>
            <a:off x="7118883" y="3803544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2657959" y="3479371"/>
            <a:ext cx="1325105" cy="1348351"/>
          </a:xfrm>
          <a:prstGeom prst="ellipse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/>
          <p:cNvSpPr/>
          <p:nvPr/>
        </p:nvSpPr>
        <p:spPr>
          <a:xfrm>
            <a:off x="10019654" y="3138408"/>
            <a:ext cx="891154" cy="896319"/>
          </a:xfrm>
          <a:prstGeom prst="ellipse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/>
          <p:cNvSpPr/>
          <p:nvPr/>
        </p:nvSpPr>
        <p:spPr>
          <a:xfrm>
            <a:off x="5490271" y="3183612"/>
            <a:ext cx="1840425" cy="1775846"/>
          </a:xfrm>
          <a:prstGeom prst="ellipse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אליפסה 25"/>
          <p:cNvSpPr/>
          <p:nvPr/>
        </p:nvSpPr>
        <p:spPr>
          <a:xfrm>
            <a:off x="7488259" y="3479370"/>
            <a:ext cx="1414223" cy="1480087"/>
          </a:xfrm>
          <a:prstGeom prst="ellipse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אליפסה 26"/>
          <p:cNvSpPr/>
          <p:nvPr/>
        </p:nvSpPr>
        <p:spPr>
          <a:xfrm>
            <a:off x="6369796" y="2702844"/>
            <a:ext cx="2118106" cy="2069666"/>
          </a:xfrm>
          <a:prstGeom prst="ellipse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/>
          <p:cNvSpPr/>
          <p:nvPr/>
        </p:nvSpPr>
        <p:spPr>
          <a:xfrm>
            <a:off x="7364273" y="4339526"/>
            <a:ext cx="123986" cy="108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אליפסה 27"/>
          <p:cNvSpPr/>
          <p:nvPr/>
        </p:nvSpPr>
        <p:spPr>
          <a:xfrm>
            <a:off x="7090472" y="3062211"/>
            <a:ext cx="123986" cy="1084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אליפסה 28"/>
          <p:cNvSpPr/>
          <p:nvPr/>
        </p:nvSpPr>
        <p:spPr>
          <a:xfrm>
            <a:off x="6754675" y="3713137"/>
            <a:ext cx="123986" cy="1084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אליפסה 29"/>
          <p:cNvSpPr/>
          <p:nvPr/>
        </p:nvSpPr>
        <p:spPr>
          <a:xfrm>
            <a:off x="8663545" y="4231038"/>
            <a:ext cx="123986" cy="1084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59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-Net Theorem (Haussler –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Welzl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X,R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with </a:t>
                </a:r>
                <a:r>
                  <a:rPr lang="en-US" sz="3200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</a:t>
                </a:r>
                <a:r>
                  <a:rPr lang="en-US" sz="3200" b="1" i="1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vc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⊆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|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&lt;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∞, 0 &lt;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1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φ &lt;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subset obtained by m random independent draws from 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m ≥ max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  <m:t>ɛ</m:t>
                        </m:r>
                      </m:den>
                    </m:f>
                  </m:oMath>
                </a14:m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l-GR" sz="3200" i="1" smtClean="0">
                            <a:latin typeface="Cambria Math"/>
                            <a:cs typeface="Times New Roman" panose="02020603050405020304" pitchFamily="18" charset="0"/>
                          </a:rPr>
                          <m:t>𝜑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l-GR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ɛ</m:t>
                        </m:r>
                      </m:den>
                    </m:f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  <m:t>ɛ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:r>
                  <a:rPr lang="el-GR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-Net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probability at least 1-</a:t>
                </a:r>
                <a:r>
                  <a:rPr lang="el-GR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spcAft>
                    <a:spcPts val="1200"/>
                  </a:spcAft>
                  <a:buNone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pt-BR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endParaRPr lang="he-IL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continued…</a:t>
            </a:r>
            <a:endParaRPr lang="he-I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and VC Dimension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⊆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4579525" y="4153701"/>
            <a:ext cx="300082" cy="439475"/>
            <a:chOff x="6749288" y="4153701"/>
            <a:chExt cx="300082" cy="439475"/>
          </a:xfrm>
        </p:grpSpPr>
        <p:sp>
          <p:nvSpPr>
            <p:cNvPr id="4" name="אליפסה 3"/>
            <p:cNvSpPr/>
            <p:nvPr/>
          </p:nvSpPr>
          <p:spPr>
            <a:xfrm>
              <a:off x="6837336" y="4484688"/>
              <a:ext cx="123986" cy="1084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49288" y="4153701"/>
              <a:ext cx="30008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he-I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6064779" y="4126579"/>
            <a:ext cx="274434" cy="423576"/>
            <a:chOff x="8327532" y="4169600"/>
            <a:chExt cx="274434" cy="423576"/>
          </a:xfrm>
        </p:grpSpPr>
        <p:sp>
          <p:nvSpPr>
            <p:cNvPr id="5" name="אליפסה 4"/>
            <p:cNvSpPr/>
            <p:nvPr/>
          </p:nvSpPr>
          <p:spPr>
            <a:xfrm>
              <a:off x="8415580" y="4484688"/>
              <a:ext cx="123986" cy="1084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27532" y="4169600"/>
              <a:ext cx="27443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he-I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קבוצה 10"/>
          <p:cNvGrpSpPr/>
          <p:nvPr/>
        </p:nvGrpSpPr>
        <p:grpSpPr>
          <a:xfrm>
            <a:off x="5245728" y="4727139"/>
            <a:ext cx="300082" cy="434309"/>
            <a:chOff x="7554976" y="4153701"/>
            <a:chExt cx="300082" cy="434309"/>
          </a:xfrm>
        </p:grpSpPr>
        <p:sp>
          <p:nvSpPr>
            <p:cNvPr id="8" name="אליפסה 7"/>
            <p:cNvSpPr/>
            <p:nvPr/>
          </p:nvSpPr>
          <p:spPr>
            <a:xfrm>
              <a:off x="7643024" y="4479522"/>
              <a:ext cx="123986" cy="1084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54976" y="4153701"/>
              <a:ext cx="30008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he-I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אליפסה 12"/>
          <p:cNvSpPr/>
          <p:nvPr/>
        </p:nvSpPr>
        <p:spPr>
          <a:xfrm>
            <a:off x="5773119" y="3921071"/>
            <a:ext cx="1627322" cy="806068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2918849" y="4712261"/>
            <a:ext cx="723254" cy="354435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4156352" y="4117580"/>
            <a:ext cx="2376183" cy="686895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8043620" y="4593176"/>
            <a:ext cx="255550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Y={</a:t>
            </a:r>
            <a:r>
              <a:rPr lang="en-US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p,q,s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{∅,{s},{p, s}}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86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Shattering</a:t>
            </a:r>
            <a:endParaRPr lang="he-I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all subsets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(for finite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|R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= 2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say that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shattered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בט לאחור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3404</TotalTime>
  <Words>2857</Words>
  <Application>Microsoft Office PowerPoint</Application>
  <PresentationFormat>מסך רחב</PresentationFormat>
  <Paragraphs>829</Paragraphs>
  <Slides>76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76</vt:i4>
      </vt:variant>
    </vt:vector>
  </HeadingPairs>
  <TitlesOfParts>
    <vt:vector size="84" baseType="lpstr">
      <vt:lpstr>Arial</vt:lpstr>
      <vt:lpstr>Calibri</vt:lpstr>
      <vt:lpstr>Calibri Light</vt:lpstr>
      <vt:lpstr>Cambria Math</vt:lpstr>
      <vt:lpstr>Lucida Calligraphy</vt:lpstr>
      <vt:lpstr>Times New Roman</vt:lpstr>
      <vt:lpstr>Wingdings</vt:lpstr>
      <vt:lpstr>מבט לאחור</vt:lpstr>
      <vt:lpstr>מצגת של PowerPoint</vt:lpstr>
      <vt:lpstr>מצגת של PowerPoint</vt:lpstr>
      <vt:lpstr>Motivation</vt:lpstr>
      <vt:lpstr>Range Space</vt:lpstr>
      <vt:lpstr>Examples</vt:lpstr>
      <vt:lpstr>Measure</vt:lpstr>
      <vt:lpstr>Estimate</vt:lpstr>
      <vt:lpstr>Projection and VC Dimension</vt:lpstr>
      <vt:lpstr>Shattering</vt:lpstr>
      <vt:lpstr>VC Dimension</vt:lpstr>
      <vt:lpstr>VC Dimension</vt:lpstr>
      <vt:lpstr>Examples</vt:lpstr>
      <vt:lpstr>Complement Space</vt:lpstr>
      <vt:lpstr>Complement Space: VC Dimension</vt:lpstr>
      <vt:lpstr>Complement Space VC Dimension</vt:lpstr>
      <vt:lpstr>Halfspaces</vt:lpstr>
      <vt:lpstr>Range Space example: Halfspaces</vt:lpstr>
      <vt:lpstr>Range Space example: Halfspaces</vt:lpstr>
      <vt:lpstr>Range Space example: Halfspaces</vt:lpstr>
      <vt:lpstr>Convex Hull</vt:lpstr>
      <vt:lpstr>Radon’s Theorem</vt:lpstr>
      <vt:lpstr>Radon’s Theorem</vt:lpstr>
      <vt:lpstr>Radon’s Theorem</vt:lpstr>
      <vt:lpstr>Radon’s Theorem</vt:lpstr>
      <vt:lpstr>Lemma</vt:lpstr>
      <vt:lpstr>VC Dimension of Halfspaces</vt:lpstr>
      <vt:lpstr>VC Dimension of Halfspaces</vt:lpstr>
      <vt:lpstr>VC Dimension of Halfspaces</vt:lpstr>
      <vt:lpstr>VC Dimension of Halfspaces</vt:lpstr>
      <vt:lpstr>VC Dimension of Halfspaces</vt:lpstr>
      <vt:lpstr>Growth Function</vt:lpstr>
      <vt:lpstr>Sauer’s Lemma</vt:lpstr>
      <vt:lpstr>Sauer’s Lemma</vt:lpstr>
      <vt:lpstr>Sauer’s Lemma</vt:lpstr>
      <vt:lpstr>Sauer’s Lemma</vt:lpstr>
      <vt:lpstr>Growth Function Bounds</vt:lpstr>
      <vt:lpstr>Shatter Function</vt:lpstr>
      <vt:lpstr>Shattering Dimension</vt:lpstr>
      <vt:lpstr>VC vs. Shattering Dimension</vt:lpstr>
      <vt:lpstr>VC vs. Shattering Dimension</vt:lpstr>
      <vt:lpstr>Lemma: VC Dimension Bounds</vt:lpstr>
      <vt:lpstr>Shattering Dimension Example</vt:lpstr>
      <vt:lpstr>Shattering Dimension Example</vt:lpstr>
      <vt:lpstr>Shattering Dimension Example</vt:lpstr>
      <vt:lpstr>Shattering Dimension Example</vt:lpstr>
      <vt:lpstr>Shattering Dimension Example</vt:lpstr>
      <vt:lpstr>Shattering Dimension Example</vt:lpstr>
      <vt:lpstr>Corollary</vt:lpstr>
      <vt:lpstr>Corollary</vt:lpstr>
      <vt:lpstr>Dual Range Space</vt:lpstr>
      <vt:lpstr>Dual Range Space</vt:lpstr>
      <vt:lpstr>מצגת של PowerPoint</vt:lpstr>
      <vt:lpstr>Dual Range Space</vt:lpstr>
      <vt:lpstr>Dual Range Space</vt:lpstr>
      <vt:lpstr>Dual Range Space</vt:lpstr>
      <vt:lpstr>Dual Shattering Function</vt:lpstr>
      <vt:lpstr>Dual Shattering Dimension</vt:lpstr>
      <vt:lpstr>Dual VC Dimension Bounds</vt:lpstr>
      <vt:lpstr>Dual VC Dimension Bounds</vt:lpstr>
      <vt:lpstr>Dual VC Dimension Bounds</vt:lpstr>
      <vt:lpstr>Dual VC Dimension Bounds</vt:lpstr>
      <vt:lpstr>Dual VC Dimension Bounds</vt:lpstr>
      <vt:lpstr>Dual VC Dimension Bounds</vt:lpstr>
      <vt:lpstr>Dimensional Bounds</vt:lpstr>
      <vt:lpstr>Dimensional Bounds</vt:lpstr>
      <vt:lpstr>Mixing Range Spaces</vt:lpstr>
      <vt:lpstr>Mixing Range Spaces</vt:lpstr>
      <vt:lpstr>Mixing Range Spaces</vt:lpstr>
      <vt:lpstr>Mixing Range Spaces</vt:lpstr>
      <vt:lpstr>Corollary</vt:lpstr>
      <vt:lpstr>Motivation (now smarter)</vt:lpstr>
      <vt:lpstr>ε-Sample</vt:lpstr>
      <vt:lpstr>ε-Sample Theorem (Vapnik - Chervonenkis) </vt:lpstr>
      <vt:lpstr>ε-Net</vt:lpstr>
      <vt:lpstr>ε-Net Theorem (Haussler – Welzl) 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matan liber</dc:creator>
  <cp:lastModifiedBy>matan liber</cp:lastModifiedBy>
  <cp:revision>180</cp:revision>
  <dcterms:created xsi:type="dcterms:W3CDTF">2015-11-17T09:01:26Z</dcterms:created>
  <dcterms:modified xsi:type="dcterms:W3CDTF">2015-11-30T18:36:20Z</dcterms:modified>
</cp:coreProperties>
</file>