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ppt/comments/comment7.xml" ContentType="application/vnd.openxmlformats-officedocument.presentationml.comments+xml"/>
  <Override PartName="/ppt/comments/comment8.xml" ContentType="application/vnd.openxmlformats-officedocument.presentationml.comments+xml"/>
  <Override PartName="/ppt/comments/comment9.xml" ContentType="application/vnd.openxmlformats-officedocument.presentationml.comments+xml"/>
  <Override PartName="/ppt/comments/comment10.xml" ContentType="application/vnd.openxmlformats-officedocument.presentationml.comments+xml"/>
  <Override PartName="/ppt/comments/comment11.xml" ContentType="application/vnd.openxmlformats-officedocument.presentationml.comments+xml"/>
  <Override PartName="/ppt/comments/comment1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976" r:id="rId1"/>
  </p:sldMasterIdLst>
  <p:sldIdLst>
    <p:sldId id="256" r:id="rId2"/>
    <p:sldId id="372" r:id="rId3"/>
    <p:sldId id="257" r:id="rId4"/>
    <p:sldId id="342" r:id="rId5"/>
    <p:sldId id="341" r:id="rId6"/>
    <p:sldId id="344" r:id="rId7"/>
    <p:sldId id="343" r:id="rId8"/>
    <p:sldId id="345" r:id="rId9"/>
    <p:sldId id="334" r:id="rId10"/>
    <p:sldId id="258" r:id="rId11"/>
    <p:sldId id="259" r:id="rId12"/>
    <p:sldId id="260" r:id="rId13"/>
    <p:sldId id="346" r:id="rId14"/>
    <p:sldId id="261" r:id="rId15"/>
    <p:sldId id="373" r:id="rId16"/>
    <p:sldId id="262" r:id="rId17"/>
    <p:sldId id="350" r:id="rId18"/>
    <p:sldId id="263" r:id="rId19"/>
    <p:sldId id="347" r:id="rId20"/>
    <p:sldId id="349" r:id="rId21"/>
    <p:sldId id="264" r:id="rId22"/>
    <p:sldId id="351" r:id="rId23"/>
    <p:sldId id="265" r:id="rId24"/>
    <p:sldId id="266" r:id="rId25"/>
    <p:sldId id="267" r:id="rId26"/>
    <p:sldId id="268" r:id="rId27"/>
    <p:sldId id="352" r:id="rId28"/>
    <p:sldId id="269" r:id="rId29"/>
    <p:sldId id="270" r:id="rId30"/>
    <p:sldId id="271" r:id="rId31"/>
    <p:sldId id="354" r:id="rId32"/>
    <p:sldId id="355" r:id="rId33"/>
    <p:sldId id="272" r:id="rId34"/>
    <p:sldId id="276" r:id="rId35"/>
    <p:sldId id="353" r:id="rId36"/>
    <p:sldId id="273" r:id="rId37"/>
    <p:sldId id="356" r:id="rId38"/>
    <p:sldId id="274" r:id="rId39"/>
    <p:sldId id="275" r:id="rId40"/>
    <p:sldId id="333" r:id="rId41"/>
    <p:sldId id="370" r:id="rId42"/>
    <p:sldId id="277" r:id="rId43"/>
    <p:sldId id="357" r:id="rId44"/>
    <p:sldId id="313" r:id="rId45"/>
    <p:sldId id="314" r:id="rId46"/>
    <p:sldId id="358" r:id="rId47"/>
    <p:sldId id="315" r:id="rId48"/>
    <p:sldId id="316" r:id="rId49"/>
    <p:sldId id="340" r:id="rId50"/>
    <p:sldId id="278" r:id="rId51"/>
    <p:sldId id="369" r:id="rId52"/>
    <p:sldId id="364" r:id="rId53"/>
    <p:sldId id="365" r:id="rId54"/>
    <p:sldId id="366" r:id="rId55"/>
    <p:sldId id="371" r:id="rId56"/>
    <p:sldId id="368" r:id="rId57"/>
    <p:sldId id="336" r:id="rId58"/>
    <p:sldId id="279" r:id="rId59"/>
    <p:sldId id="280" r:id="rId60"/>
    <p:sldId id="281" r:id="rId61"/>
    <p:sldId id="282" r:id="rId62"/>
    <p:sldId id="359" r:id="rId63"/>
    <p:sldId id="283" r:id="rId64"/>
    <p:sldId id="284" r:id="rId65"/>
    <p:sldId id="285" r:id="rId66"/>
    <p:sldId id="292" r:id="rId67"/>
    <p:sldId id="360" r:id="rId68"/>
    <p:sldId id="286" r:id="rId69"/>
    <p:sldId id="287" r:id="rId70"/>
    <p:sldId id="288" r:id="rId71"/>
    <p:sldId id="289" r:id="rId72"/>
    <p:sldId id="290" r:id="rId73"/>
    <p:sldId id="293" r:id="rId74"/>
    <p:sldId id="294" r:id="rId75"/>
    <p:sldId id="295" r:id="rId76"/>
    <p:sldId id="361" r:id="rId77"/>
    <p:sldId id="296" r:id="rId78"/>
    <p:sldId id="337" r:id="rId79"/>
    <p:sldId id="302" r:id="rId80"/>
    <p:sldId id="362" r:id="rId81"/>
    <p:sldId id="363" r:id="rId82"/>
    <p:sldId id="304" r:id="rId83"/>
    <p:sldId id="305" r:id="rId84"/>
    <p:sldId id="306" r:id="rId85"/>
    <p:sldId id="307" r:id="rId86"/>
    <p:sldId id="308" r:id="rId87"/>
    <p:sldId id="309" r:id="rId88"/>
    <p:sldId id="310" r:id="rId89"/>
    <p:sldId id="312" r:id="rId90"/>
    <p:sldId id="311" r:id="rId91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onia rovinsky" initials="sr" lastIdx="24" clrIdx="0">
    <p:extLst>
      <p:ext uri="{19B8F6BF-5375-455C-9EA6-DF929625EA0E}">
        <p15:presenceInfo xmlns:p15="http://schemas.microsoft.com/office/powerpoint/2012/main" userId="ff22f7ae6bd3d8e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1C1C"/>
    <a:srgbClr val="33CCFF"/>
    <a:srgbClr val="FF66FF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868" autoAdjust="0"/>
    <p:restoredTop sz="94660"/>
  </p:normalViewPr>
  <p:slideViewPr>
    <p:cSldViewPr snapToGrid="0">
      <p:cViewPr varScale="1">
        <p:scale>
          <a:sx n="69" d="100"/>
          <a:sy n="69" d="100"/>
        </p:scale>
        <p:origin x="8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2-11T10:19:24.014" idx="22">
    <p:pos x="7155" y="1737"/>
    <p:text>m is usually polynomial in the input size.</p:text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1-27T11:58:28.657" idx="4">
    <p:pos x="2427" y="2831"/>
    <p:text>It can be proven that one cnnot do better.</p:text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1-25T22:21:11.344" idx="2">
    <p:pos x="928" y="3230"/>
    <p:text>Because of the triangle inequality, the crossing distance d(p,q) is equal to the total weight of lines intersecting the close segment pq.</p:text>
    <p:extLst mod="1">
      <p:ext uri="{C676402C-5697-4E1C-873F-D02D1690AC5C}">
        <p15:threadingInfo xmlns:p15="http://schemas.microsoft.com/office/powerpoint/2012/main" timeZoneBias="-12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2-14T09:06:09.342" idx="24">
    <p:pos x="6910" y="1071"/>
    <p:text>sonia rovinsky	25/11/2015
Clearly, given such a line, we can translate and rotate it until it passes through two points of P or till it is horizontal and passes through one point of P.
If it passes through 2 points, we need to specify for these 2 points whether they belong to the set defined.</p:text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2-09T05:17:11.399" idx="17">
    <p:pos x="6336" y="3429"/>
    <p:text>We do this to simplify the implementation</p:text>
    <p:extLst mod="1">
      <p:ext uri="{C676402C-5697-4E1C-873F-D02D1690AC5C}">
        <p15:threadingInfo xmlns:p15="http://schemas.microsoft.com/office/powerpoint/2012/main" timeZoneBias="-12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2-04T11:30:00.533" idx="5">
    <p:pos x="1565" y="1854"/>
    <p:text>Explain why</p:text>
    <p:extLst mod="1">
      <p:ext uri="{C676402C-5697-4E1C-873F-D02D1690AC5C}">
        <p15:threadingInfo xmlns:p15="http://schemas.microsoft.com/office/powerpoint/2012/main" timeZoneBias="-12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2-04T12:10:30.317" idx="6">
    <p:pos x="2583" y="1602"/>
    <p:text>since we marked at leat r/2 vertices along each line l1...l(r/2), and every vertex can be marked at this way at most twice.</p:text>
    <p:extLst mod="1">
      <p:ext uri="{C676402C-5697-4E1C-873F-D02D1690AC5C}">
        <p15:threadingInfo xmlns:p15="http://schemas.microsoft.com/office/powerpoint/2012/main" timeZoneBias="-12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2-04T17:28:12.720" idx="8">
    <p:pos x="2927" y="2053"/>
    <p:text>1+x&lt;=exp(x) for all x &gt;= 0</p:text>
    <p:extLst mod="1">
      <p:ext uri="{C676402C-5697-4E1C-873F-D02D1690AC5C}">
        <p15:threadingInfo xmlns:p15="http://schemas.microsoft.com/office/powerpoint/2012/main" timeZoneBias="-120"/>
      </p:ext>
    </p:extLst>
  </p:cm>
  <p:cm authorId="1" dt="2015-12-04T17:34:49.677" idx="10">
    <p:pos x="5816" y="3475"/>
    <p:text>sum(c/sqrt(x)) is bounded by 1+ the integral of c/sqrt(x)</p:text>
    <p:extLst mod="1">
      <p:ext uri="{C676402C-5697-4E1C-873F-D02D1690AC5C}">
        <p15:threadingInfo xmlns:p15="http://schemas.microsoft.com/office/powerpoint/2012/main" timeZoneBias="-120"/>
      </p:ext>
    </p:extLst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2-12T14:30:20.382" idx="23">
    <p:pos x="6806" y="1261"/>
    <p:text>Consider a curve 𝛾 in the plane and a segment s with the same endpoints, and observe that a line that intersects  s must also intersect 𝛾.</p:text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2-05T23:26:33.962" idx="12">
    <p:pos x="7283" y="1522"/>
    <p:text>for now we assume that k=the number of sets used by the optimum solution is known to us.</p:text>
    <p:extLst mod="1">
      <p:ext uri="{C676402C-5697-4E1C-873F-D02D1690AC5C}">
        <p15:threadingInfo xmlns:p15="http://schemas.microsoft.com/office/powerpoint/2012/main" timeZoneBias="-120"/>
      </p:ext>
    </p:extLst>
  </p:cm>
</p:cmLst>
</file>

<file path=ppt/comments/comment1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2-07T11:30:51.101" idx="13">
    <p:pos x="2874" y="3203"/>
    <p:text>Since the intersection of R_p and R' is trivial.</p:text>
    <p:extLst mod="1">
      <p:ext uri="{C676402C-5697-4E1C-873F-D02D1690AC5C}">
        <p15:threadingInfo xmlns:p15="http://schemas.microsoft.com/office/powerpoint/2012/main" timeZoneBias="-120"/>
      </p:ext>
    </p:extLst>
  </p:cm>
</p:cmLst>
</file>

<file path=ppt/comments/comment1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2-07T21:46:38.530" idx="14">
    <p:pos x="3641" y="3630"/>
    <p:text>since 𝜖=1/𝑓 and 𝑓≤𝑜𝑝𝑡</p:text>
    <p:extLst mod="1">
      <p:ext uri="{C676402C-5697-4E1C-873F-D02D1690AC5C}">
        <p15:threadingInfo xmlns:p15="http://schemas.microsoft.com/office/powerpoint/2012/main" timeZoneBias="-120"/>
      </p:ext>
    </p:extLst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E6E5-DF48-4473-8D57-E45F5279C9C0}" type="datetimeFigureOut">
              <a:rPr lang="he-IL" smtClean="0"/>
              <a:t>ב'/טבת/תשע"ו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18BE-0920-4438-97A9-D9F708327C61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9913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E6E5-DF48-4473-8D57-E45F5279C9C0}" type="datetimeFigureOut">
              <a:rPr lang="he-IL" smtClean="0"/>
              <a:t>ב'/טבת/תשע"ו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18BE-0920-4438-97A9-D9F708327C6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91729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E6E5-DF48-4473-8D57-E45F5279C9C0}" type="datetimeFigureOut">
              <a:rPr lang="he-IL" smtClean="0"/>
              <a:t>ב'/טבת/תשע"ו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18BE-0920-4438-97A9-D9F708327C61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4614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E6E5-DF48-4473-8D57-E45F5279C9C0}" type="datetimeFigureOut">
              <a:rPr lang="he-IL" smtClean="0"/>
              <a:t>ב'/טבת/תשע"ו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18BE-0920-4438-97A9-D9F708327C6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02852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E6E5-DF48-4473-8D57-E45F5279C9C0}" type="datetimeFigureOut">
              <a:rPr lang="he-IL" smtClean="0"/>
              <a:t>ב'/טבת/תשע"ו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18BE-0920-4438-97A9-D9F708327C6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8907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E6E5-DF48-4473-8D57-E45F5279C9C0}" type="datetimeFigureOut">
              <a:rPr lang="he-IL" smtClean="0"/>
              <a:t>ב'/טבת/תשע"ו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18BE-0920-4438-97A9-D9F708327C6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43297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E6E5-DF48-4473-8D57-E45F5279C9C0}" type="datetimeFigureOut">
              <a:rPr lang="he-IL" smtClean="0"/>
              <a:t>ב'/טבת/תשע"ו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18BE-0920-4438-97A9-D9F708327C6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0009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5BAE6E5-DF48-4473-8D57-E45F5279C9C0}" type="datetimeFigureOut">
              <a:rPr lang="he-IL" smtClean="0"/>
              <a:t>ב'/טבת/תשע"ו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52F18BE-0920-4438-97A9-D9F708327C6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06894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E6E5-DF48-4473-8D57-E45F5279C9C0}" type="datetimeFigureOut">
              <a:rPr lang="he-IL" smtClean="0"/>
              <a:t>ב'/טבת/תשע"ו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18BE-0920-4438-97A9-D9F708327C6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4410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E6E5-DF48-4473-8D57-E45F5279C9C0}" type="datetimeFigureOut">
              <a:rPr lang="he-IL" smtClean="0"/>
              <a:t>ב'/טבת/תשע"ו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18BE-0920-4438-97A9-D9F708327C6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95006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E6E5-DF48-4473-8D57-E45F5279C9C0}" type="datetimeFigureOut">
              <a:rPr lang="he-IL" smtClean="0"/>
              <a:t>ב'/טבת/תשע"ו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18BE-0920-4438-97A9-D9F708327C6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77305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25BAE6E5-DF48-4473-8D57-E45F5279C9C0}" type="datetimeFigureOut">
              <a:rPr lang="he-IL" smtClean="0"/>
              <a:t>ב'/טבת/תשע"ו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52F18BE-0920-4438-97A9-D9F708327C61}" type="slidenum">
              <a:rPr lang="he-IL" smtClean="0"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7533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  <p:sldLayoutId id="2147483978" r:id="rId2"/>
    <p:sldLayoutId id="2147483979" r:id="rId3"/>
    <p:sldLayoutId id="2147483980" r:id="rId4"/>
    <p:sldLayoutId id="2147483981" r:id="rId5"/>
    <p:sldLayoutId id="2147483982" r:id="rId6"/>
    <p:sldLayoutId id="2147483983" r:id="rId7"/>
    <p:sldLayoutId id="2147483984" r:id="rId8"/>
    <p:sldLayoutId id="2147483985" r:id="rId9"/>
    <p:sldLayoutId id="2147483986" r:id="rId10"/>
    <p:sldLayoutId id="2147483987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7.xml"/><Relationship Id="rId9" Type="http://schemas.openxmlformats.org/officeDocument/2006/relationships/comments" Target="../comments/commen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7" Type="http://schemas.openxmlformats.org/officeDocument/2006/relationships/comments" Target="../comments/comment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png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4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5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6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8.xm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9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0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0.xml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1.xml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1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Approximation via Reweighting</a:t>
            </a:r>
            <a:endParaRPr lang="he-IL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452044"/>
            <a:ext cx="9144000" cy="1655762"/>
          </a:xfrm>
        </p:spPr>
        <p:txBody>
          <a:bodyPr/>
          <a:lstStyle/>
          <a:p>
            <a:r>
              <a:rPr lang="en-US" dirty="0" smtClean="0"/>
              <a:t>Sofia Rovinsky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5126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3106" y="183801"/>
            <a:ext cx="67587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</a:rPr>
              <a:t>Approximation via reweighting</a:t>
            </a:r>
            <a:endParaRPr lang="he-IL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1908627" y="1107586"/>
            <a:ext cx="9107715" cy="526297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sz="2800" dirty="0" smtClean="0"/>
              <a:t>Preliminaries</a:t>
            </a:r>
          </a:p>
          <a:p>
            <a:pPr marL="742950" lvl="1" indent="-285750" algn="l" rtl="0">
              <a:buFont typeface="Arial" panose="020B0604020202020204" pitchFamily="34" charset="0"/>
              <a:buChar char="•"/>
            </a:pPr>
            <a:r>
              <a:rPr lang="en-US" sz="2800" dirty="0"/>
              <a:t>Handling large weights</a:t>
            </a:r>
          </a:p>
          <a:p>
            <a:pPr marL="742950" lvl="1" indent="-285750" algn="l" rtl="0">
              <a:buFont typeface="Arial" panose="020B0604020202020204" pitchFamily="34" charset="0"/>
              <a:buChar char="•"/>
            </a:pPr>
            <a:r>
              <a:rPr lang="en-US" sz="2800" dirty="0"/>
              <a:t>Random sampling from a weighted </a:t>
            </a:r>
            <a:r>
              <a:rPr lang="en-US" sz="2800" dirty="0" smtClean="0"/>
              <a:t>set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sz="2800" dirty="0" smtClean="0"/>
              <a:t>Computing a spanning tree with low crossing number</a:t>
            </a:r>
          </a:p>
          <a:p>
            <a:pPr marL="742950" lvl="1" indent="-285750" algn="l" rtl="0">
              <a:buFont typeface="Arial" panose="020B0604020202020204" pitchFamily="34" charset="0"/>
              <a:buChar char="•"/>
            </a:pPr>
            <a:r>
              <a:rPr lang="en-US" sz="2800" dirty="0" smtClean="0"/>
              <a:t>An algorithm</a:t>
            </a:r>
          </a:p>
          <a:p>
            <a:pPr marL="742950" lvl="1" indent="-285750" algn="l" rtl="0">
              <a:buFont typeface="Arial" panose="020B0604020202020204" pitchFamily="34" charset="0"/>
              <a:buChar char="•"/>
            </a:pPr>
            <a:r>
              <a:rPr lang="en-US" sz="2800" dirty="0" smtClean="0"/>
              <a:t>An application – better discrepancy</a:t>
            </a:r>
          </a:p>
          <a:p>
            <a:pPr marL="742950" lvl="1" indent="-285750" algn="l" rtl="0">
              <a:buFont typeface="Arial" panose="020B0604020202020204" pitchFamily="34" charset="0"/>
              <a:buChar char="•"/>
            </a:pPr>
            <a:r>
              <a:rPr lang="en-US" sz="2800" dirty="0" smtClean="0"/>
              <a:t>Spanning tree for space with bounded shattering dimension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sz="2800" dirty="0" smtClean="0"/>
              <a:t>Geometric set cover</a:t>
            </a:r>
          </a:p>
          <a:p>
            <a:pPr marL="742950" lvl="1" indent="-285750" algn="l" rtl="0">
              <a:buFont typeface="Arial" panose="020B0604020202020204" pitchFamily="34" charset="0"/>
              <a:buChar char="•"/>
            </a:pPr>
            <a:r>
              <a:rPr lang="en-US" sz="2800" dirty="0" smtClean="0"/>
              <a:t>Reweighting algorithm</a:t>
            </a:r>
          </a:p>
          <a:p>
            <a:pPr marL="742950" lvl="1" indent="-285750" algn="l" rtl="0">
              <a:buFont typeface="Arial" panose="020B0604020202020204" pitchFamily="34" charset="0"/>
              <a:buChar char="•"/>
            </a:pPr>
            <a:r>
              <a:rPr lang="en-US" sz="2800" dirty="0" smtClean="0"/>
              <a:t>Geometric set cover via linear programming</a:t>
            </a:r>
          </a:p>
          <a:p>
            <a:pPr marL="742950" lvl="1" indent="-285750" algn="l" rtl="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8378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214458" y="1324017"/>
                <a:ext cx="10277340" cy="406867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3200" b="1" dirty="0" smtClean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+mj-cs"/>
                  </a:rPr>
                  <a:t> </a:t>
                </a:r>
                <a:endParaRPr lang="en-US" sz="2800" b="1" dirty="0" smtClean="0">
                  <a:cs typeface="+mj-cs"/>
                </a:endParaRP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b="1" dirty="0">
                    <a:cs typeface="+mj-cs"/>
                  </a:rPr>
                  <a:t>W</a:t>
                </a:r>
                <a:r>
                  <a:rPr lang="en-US" sz="2800" b="1" dirty="0" smtClean="0">
                    <a:cs typeface="+mj-cs"/>
                  </a:rPr>
                  <a:t>eights of the form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 smtClean="0">
                            <a:latin typeface="Cambria Math" panose="02040503050406030204" pitchFamily="18" charset="0"/>
                            <a:cs typeface="+mj-cs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+mj-cs"/>
                          </a:rPr>
                          <m:t>𝟐</m:t>
                        </m:r>
                      </m:e>
                      <m:sup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+mj-cs"/>
                          </a:rPr>
                          <m:t>𝒊</m:t>
                        </m:r>
                      </m:sup>
                    </m:sSup>
                  </m:oMath>
                </a14:m>
                <a:r>
                  <a:rPr lang="en-US" sz="2800" b="1" dirty="0" smtClean="0">
                    <a:cs typeface="+mj-cs"/>
                  </a:rPr>
                  <a:t>, where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latin typeface="Cambria Math" panose="02040503050406030204" pitchFamily="18" charset="0"/>
                        <a:cs typeface="+mj-cs"/>
                      </a:rPr>
                      <m:t>𝒊</m:t>
                    </m:r>
                    <m:r>
                      <a:rPr lang="en-US" sz="2800" b="1" i="1" smtClean="0">
                        <a:latin typeface="Cambria Math" panose="02040503050406030204" pitchFamily="18" charset="0"/>
                        <a:cs typeface="+mj-cs"/>
                      </a:rPr>
                      <m:t>&gt;</m:t>
                    </m:r>
                    <m:r>
                      <a:rPr lang="en-US" sz="2800" b="1" i="1" smtClean="0">
                        <a:latin typeface="Cambria Math" panose="02040503050406030204" pitchFamily="18" charset="0"/>
                        <a:cs typeface="+mj-cs"/>
                      </a:rPr>
                      <m:t>𝟎</m:t>
                    </m:r>
                  </m:oMath>
                </a14:m>
                <a:r>
                  <a:rPr lang="en-US" sz="2800" dirty="0" smtClean="0">
                    <a:cs typeface="+mj-cs"/>
                  </a:rPr>
                  <a:t> – store only the index </a:t>
                </a:r>
                <a:r>
                  <a:rPr lang="en-US" sz="2800" dirty="0" err="1" smtClean="0">
                    <a:cs typeface="+mj-cs"/>
                  </a:rPr>
                  <a:t>i</a:t>
                </a:r>
                <a:r>
                  <a:rPr lang="en-US" sz="2800" dirty="0" smtClean="0">
                    <a:cs typeface="+mj-cs"/>
                  </a:rPr>
                  <a:t>.</a:t>
                </a:r>
              </a:p>
              <a:p>
                <a:pPr algn="l" rtl="0"/>
                <a:endParaRPr lang="en-US" sz="2800" dirty="0" smtClean="0">
                  <a:cs typeface="+mj-cs"/>
                </a:endParaRP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b="1" dirty="0" smtClean="0">
                    <a:cs typeface="+mj-cs"/>
                  </a:rPr>
                  <a:t>Weights of the form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limLoc m:val="subSup"/>
                        <m:ctrlPr>
                          <a:rPr lang="en-US" sz="2800" b="1" i="1" smtClean="0">
                            <a:latin typeface="Cambria Math" panose="02040503050406030204" pitchFamily="18" charset="0"/>
                            <a:cs typeface="+mj-cs"/>
                          </a:rPr>
                        </m:ctrlPr>
                      </m:naryPr>
                      <m:sub>
                        <m:r>
                          <m:rPr>
                            <m:brk m:alnAt="25"/>
                          </m:rPr>
                          <a:rPr lang="en-US" sz="2800" b="1" i="1" smtClean="0">
                            <a:latin typeface="Cambria Math" panose="02040503050406030204" pitchFamily="18" charset="0"/>
                            <a:cs typeface="+mj-cs"/>
                          </a:rPr>
                          <m:t>𝒊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+mj-cs"/>
                          </a:rPr>
                          <m:t>=</m:t>
                        </m:r>
                        <m:r>
                          <m:rPr>
                            <m:brk m:alnAt="25"/>
                          </m:rPr>
                          <a:rPr lang="en-US" sz="2800" b="1" i="1" smtClean="0">
                            <a:latin typeface="Cambria Math" panose="02040503050406030204" pitchFamily="18" charset="0"/>
                            <a:cs typeface="+mj-cs"/>
                          </a:rPr>
                          <m:t>𝟏</m:t>
                        </m:r>
                      </m:sub>
                      <m:sup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+mj-cs"/>
                          </a:rPr>
                          <m:t>𝒎</m:t>
                        </m:r>
                      </m:sup>
                      <m:e>
                        <m:sSup>
                          <m:sSup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  <a:cs typeface="+mj-cs"/>
                              </a:rPr>
                            </m:ctrlPr>
                          </m:sSup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+mj-cs"/>
                              </a:rPr>
                              <m:t>𝟐</m:t>
                            </m:r>
                          </m:e>
                          <m:sup>
                            <m:sSub>
                              <m:sSubPr>
                                <m:ctrlPr>
                                  <a:rPr lang="en-US" sz="2800" b="1" i="1" smtClean="0">
                                    <a:latin typeface="Cambria Math" panose="02040503050406030204" pitchFamily="18" charset="0"/>
                                    <a:cs typeface="+mj-cs"/>
                                  </a:rPr>
                                </m:ctrlPr>
                              </m:sSubPr>
                              <m:e>
                                <m:r>
                                  <a:rPr lang="en-US" sz="2800" b="1" i="1" smtClean="0">
                                    <a:latin typeface="Cambria Math" panose="02040503050406030204" pitchFamily="18" charset="0"/>
                                    <a:cs typeface="+mj-cs"/>
                                  </a:rPr>
                                  <m:t>𝒃</m:t>
                                </m:r>
                              </m:e>
                              <m:sub>
                                <m:r>
                                  <a:rPr lang="en-US" sz="2800" b="1" i="1" smtClean="0">
                                    <a:latin typeface="Cambria Math" panose="02040503050406030204" pitchFamily="18" charset="0"/>
                                    <a:cs typeface="+mj-cs"/>
                                  </a:rPr>
                                  <m:t>𝒊</m:t>
                                </m:r>
                              </m:sub>
                            </m:sSub>
                          </m:sup>
                        </m:sSup>
                      </m:e>
                    </m:nary>
                    <m:r>
                      <a:rPr lang="en-US" sz="2800" b="1" i="0" smtClean="0">
                        <a:latin typeface="Cambria Math" panose="02040503050406030204" pitchFamily="18" charset="0"/>
                        <a:cs typeface="+mj-cs"/>
                      </a:rPr>
                      <m:t> </m:t>
                    </m:r>
                  </m:oMath>
                </a14:m>
                <a:r>
                  <a:rPr lang="en-US" sz="2800" b="1" dirty="0" smtClean="0">
                    <a:cs typeface="+mj-cs"/>
                  </a:rPr>
                  <a:t>, 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latin typeface="Cambria Math" panose="02040503050406030204" pitchFamily="18" charset="0"/>
                            <a:cs typeface="+mj-cs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+mj-cs"/>
                          </a:rPr>
                          <m:t>𝒃</m:t>
                        </m:r>
                      </m:e>
                      <m:sub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+mj-cs"/>
                          </a:rPr>
                          <m:t>𝟏</m:t>
                        </m:r>
                      </m:sub>
                    </m:sSub>
                    <m:r>
                      <a:rPr lang="en-US" sz="2800" b="1" i="1" smtClean="0">
                        <a:latin typeface="Cambria Math" panose="02040503050406030204" pitchFamily="18" charset="0"/>
                        <a:cs typeface="+mj-cs"/>
                      </a:rPr>
                      <m:t>,…,</m:t>
                    </m:r>
                    <m:sSub>
                      <m:sSubPr>
                        <m:ctrlPr>
                          <a:rPr lang="en-US" sz="2800" b="1" i="1" smtClean="0">
                            <a:latin typeface="Cambria Math" panose="02040503050406030204" pitchFamily="18" charset="0"/>
                            <a:cs typeface="+mj-cs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+mj-cs"/>
                          </a:rPr>
                          <m:t>𝒃</m:t>
                        </m:r>
                      </m:e>
                      <m:sub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+mj-cs"/>
                          </a:rPr>
                          <m:t>𝒊</m:t>
                        </m:r>
                      </m:sub>
                    </m:sSub>
                    <m:r>
                      <a:rPr lang="en-US" sz="2800" b="1" i="1" smtClean="0">
                        <a:latin typeface="Cambria Math" panose="02040503050406030204" pitchFamily="18" charset="0"/>
                        <a:cs typeface="+mj-cs"/>
                      </a:rPr>
                      <m:t>≥</m:t>
                    </m:r>
                    <m:r>
                      <a:rPr lang="en-US" sz="2800" b="1" i="1" smtClean="0">
                        <a:latin typeface="Cambria Math" panose="02040503050406030204" pitchFamily="18" charset="0"/>
                        <a:cs typeface="+mj-cs"/>
                      </a:rPr>
                      <m:t>𝟎</m:t>
                    </m:r>
                  </m:oMath>
                </a14:m>
                <a:r>
                  <a:rPr lang="en-US" sz="2800" b="1" dirty="0" smtClean="0">
                    <a:cs typeface="+mj-cs"/>
                  </a:rPr>
                  <a:t> </a:t>
                </a:r>
                <a:r>
                  <a:rPr lang="en-US" sz="2800" dirty="0" smtClean="0">
                    <a:cs typeface="+mj-cs"/>
                  </a:rPr>
                  <a:t>– </a:t>
                </a:r>
              </a:p>
              <a:p>
                <a:pPr marL="971550" lvl="1" indent="-514350" algn="l" rtl="0">
                  <a:buFont typeface="+mj-lt"/>
                  <a:buAutoNum type="arabicPeriod"/>
                </a:pPr>
                <a:r>
                  <a:rPr lang="en-US" sz="2800" dirty="0" smtClean="0"/>
                  <a:t>We </a:t>
                </a:r>
                <a:r>
                  <a:rPr lang="en-US" sz="2800" dirty="0"/>
                  <a:t>could use exact </a:t>
                </a:r>
                <a:r>
                  <a:rPr lang="en-US" sz="2800" dirty="0" smtClean="0"/>
                  <a:t>arithmetic.</a:t>
                </a:r>
                <a:endParaRPr lang="en-US" sz="2800" dirty="0"/>
              </a:p>
              <a:p>
                <a:pPr algn="l" rtl="0"/>
                <a:endParaRPr lang="he-IL" sz="2800" dirty="0"/>
              </a:p>
              <a:p>
                <a:pPr algn="l" rtl="0"/>
                <a:r>
                  <a:rPr lang="en-US" sz="2800" dirty="0" smtClean="0">
                    <a:cs typeface="+mj-cs"/>
                  </a:rPr>
                  <a:t/>
                </a:r>
                <a:br>
                  <a:rPr lang="en-US" sz="2800" dirty="0" smtClean="0">
                    <a:cs typeface="+mj-cs"/>
                  </a:rPr>
                </a:br>
                <a:endParaRPr lang="en-US" sz="2800" dirty="0" smtClean="0">
                  <a:cs typeface="+mj-cs"/>
                </a:endParaRPr>
              </a:p>
              <a:p>
                <a:pPr algn="l" rtl="0"/>
                <a:r>
                  <a:rPr lang="en-US" sz="2800" b="1" dirty="0" smtClean="0">
                    <a:cs typeface="+mj-cs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4458" y="1324017"/>
                <a:ext cx="10277340" cy="4068678"/>
              </a:xfrm>
              <a:prstGeom prst="rect">
                <a:avLst/>
              </a:prstGeom>
              <a:blipFill rotWithShape="0">
                <a:blip r:embed="rId2"/>
                <a:stretch>
                  <a:fillRect l="-1068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46741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Handling large weights: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1312518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971550" y="1200150"/>
                <a:ext cx="10058400" cy="44269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914400" lvl="1" indent="-457200" algn="l" rtl="0">
                  <a:buFont typeface="Arial" panose="020B0604020202020204" pitchFamily="34" charset="0"/>
                  <a:buChar char="•"/>
                </a:pPr>
                <a:r>
                  <a:rPr lang="en-US" sz="2800" b="1" dirty="0" smtClean="0"/>
                  <a:t>Weights </a:t>
                </a:r>
                <a:r>
                  <a:rPr lang="en-US" sz="2800" b="1" dirty="0"/>
                  <a:t>of the form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limLoc m:val="subSup"/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5"/>
                          </m:rPr>
                          <a:rPr lang="en-US" sz="2800" b="1" i="1">
                            <a:latin typeface="Cambria Math" panose="02040503050406030204" pitchFamily="18" charset="0"/>
                          </a:rPr>
                          <m:t>𝒊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5"/>
                          </m:rPr>
                          <a:rPr lang="en-US" sz="2800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  <m:sup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𝒎</m:t>
                        </m:r>
                      </m:sup>
                      <m:e>
                        <m:sSup>
                          <m:sSup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e>
                          <m:sup>
                            <m:sSub>
                              <m:sSub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𝒃</m:t>
                                </m:r>
                              </m:e>
                              <m:sub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𝒊</m:t>
                                </m:r>
                              </m:sub>
                            </m:sSub>
                          </m:sup>
                        </m:sSup>
                      </m:e>
                    </m:nary>
                    <m:r>
                      <a:rPr lang="en-US" sz="2800" b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b="1" dirty="0"/>
                  <a:t>, 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𝒃</m:t>
                        </m:r>
                      </m:e>
                      <m:sub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𝒃</m:t>
                        </m:r>
                      </m:e>
                      <m:sub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𝒊</m:t>
                        </m:r>
                      </m:sub>
                    </m:sSub>
                    <m:r>
                      <a:rPr lang="en-US" sz="2800" b="1" i="1">
                        <a:latin typeface="Cambria Math" panose="02040503050406030204" pitchFamily="18" charset="0"/>
                      </a:rPr>
                      <m:t>≥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𝟎</m:t>
                    </m:r>
                  </m:oMath>
                </a14:m>
                <a:r>
                  <a:rPr lang="en-US" sz="2800" b="1" dirty="0"/>
                  <a:t> </a:t>
                </a:r>
                <a:r>
                  <a:rPr lang="en-US" sz="2800" dirty="0"/>
                  <a:t>– </a:t>
                </a:r>
                <a:r>
                  <a:rPr lang="en-US" sz="2800" dirty="0" smtClean="0"/>
                  <a:t>	</a:t>
                </a:r>
              </a:p>
              <a:p>
                <a:pPr lvl="1" algn="l" rtl="0"/>
                <a:r>
                  <a:rPr lang="en-US" sz="2800" dirty="0"/>
                  <a:t>	</a:t>
                </a:r>
                <a:r>
                  <a:rPr lang="en-US" sz="2800" dirty="0" smtClean="0"/>
                  <a:t> 2.  Approximate </a:t>
                </a:r>
                <a:r>
                  <a:rPr lang="en-US" sz="2800" dirty="0"/>
                  <a:t>computation – </a:t>
                </a:r>
              </a:p>
              <a:p>
                <a:pPr marL="1828800" lvl="3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if the powers are sufficiently small, use floating point numbers.</a:t>
                </a:r>
              </a:p>
              <a:p>
                <a:pPr marL="1828800" lvl="3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Otherwise, implement a variant of floating point numbers that can handle large weights, by storing the exponent part</a:t>
                </a:r>
                <a:r>
                  <a:rPr lang="en-US" sz="2800" dirty="0" smtClean="0"/>
                  <a:t>.</a:t>
                </a:r>
              </a:p>
              <a:p>
                <a:pPr lvl="2" algn="l" rtl="0"/>
                <a:endParaRPr lang="en-US" sz="2800" dirty="0"/>
              </a:p>
              <a:p>
                <a:pPr algn="l" rtl="0"/>
                <a:r>
                  <a:rPr lang="en-US" sz="2800" b="1" dirty="0"/>
                  <a:t>We can implement addition, multiplication and division so that they take constant time.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550" y="1200150"/>
                <a:ext cx="10058400" cy="4426981"/>
              </a:xfrm>
              <a:prstGeom prst="rect">
                <a:avLst/>
              </a:prstGeom>
              <a:blipFill rotWithShape="0">
                <a:blip r:embed="rId2"/>
                <a:stretch>
                  <a:fillRect l="-1212" t="-826" b="-3030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46741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Handling large weights: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381524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090520" y="1595479"/>
                <a:ext cx="10277340" cy="2677656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>
                    <a:cs typeface="+mj-cs"/>
                  </a:rPr>
                  <a:t>We need to do r independent draws from a weighted set N with n elements.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>
                  <a:cs typeface="+mj-cs"/>
                </a:endParaRP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>
                    <a:cs typeface="+mj-cs"/>
                  </a:rPr>
                  <a:t>We have a function that can randomly and uniformly pick an integer in a range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+mj-cs"/>
                      </a:rPr>
                      <m:t>[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+mj-cs"/>
                      </a:rPr>
                      <m:t>1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+mj-cs"/>
                      </a:rPr>
                      <m:t>,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+mj-cs"/>
                      </a:rPr>
                      <m:t>𝑀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+mj-cs"/>
                      </a:rPr>
                      <m:t>]</m:t>
                    </m:r>
                  </m:oMath>
                </a14:m>
                <a:r>
                  <a:rPr lang="en-US" sz="2800" dirty="0" smtClean="0">
                    <a:cs typeface="+mj-cs"/>
                  </a:rPr>
                  <a:t> (M is a parameter).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>
                  <a:cs typeface="+mj-cs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0520" y="1595479"/>
                <a:ext cx="10277340" cy="2677656"/>
              </a:xfrm>
              <a:prstGeom prst="rect">
                <a:avLst/>
              </a:prstGeom>
              <a:blipFill rotWithShape="0">
                <a:blip r:embed="rId2"/>
                <a:stretch>
                  <a:fillRect l="-1068" t="-2278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Random sampling from a weighted set: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3999352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989930" y="1557338"/>
                <a:ext cx="10072688" cy="42278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Find the </a:t>
                </a:r>
                <a:r>
                  <a:rPr lang="en-US" sz="2800" b="1" dirty="0"/>
                  <a:t>heaviest element of N, x</a:t>
                </a:r>
                <a:r>
                  <a:rPr lang="en-US" sz="2800" dirty="0"/>
                  <a:t>. Denote its weight by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𝒘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𝒙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/>
                  <a:t>.</a:t>
                </a:r>
                <a:endParaRPr lang="en-US" sz="2800" dirty="0" smtClean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b="1" dirty="0"/>
                  <a:t>Normalize</a:t>
                </a:r>
                <a:r>
                  <a:rPr lang="en-US" sz="2800" dirty="0"/>
                  <a:t> all the weights by dividing them by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d>
                          <m:dPr>
                            <m:begChr m:val="⌊"/>
                            <m:endChr m:val="⌋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unc>
                              <m:func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sz="2800">
                                    <a:latin typeface="Cambria Math" panose="02040503050406030204" pitchFamily="18" charset="0"/>
                                  </a:rPr>
                                  <m:t>log</m:t>
                                </m:r>
                              </m:fName>
                              <m:e>
                                <m:f>
                                  <m:fPr>
                                    <m:ctrlP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  <m:t>𝑤</m:t>
                                    </m:r>
                                    <m:d>
                                      <m:dPr>
                                        <m:ctrlPr>
                                          <a:rPr lang="en-US" sz="28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2800" i="1"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</m:d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en-US" sz="28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2800" i="1">
                                            <a:latin typeface="Cambria Math" panose="02040503050406030204" pitchFamily="18" charset="0"/>
                                          </a:rPr>
                                          <m:t>𝑛</m:t>
                                        </m:r>
                                      </m:e>
                                      <m:sup>
                                        <m:r>
                                          <a:rPr lang="en-US" sz="2800" i="1">
                                            <a:latin typeface="Cambria Math" panose="02040503050406030204" pitchFamily="18" charset="0"/>
                                          </a:rPr>
                                          <m:t>10</m:t>
                                        </m:r>
                                      </m:sup>
                                    </m:sSup>
                                  </m:den>
                                </m:f>
                              </m:e>
                            </m:func>
                          </m:e>
                        </m:d>
                      </m:sup>
                    </m:sSup>
                  </m:oMath>
                </a14:m>
                <a:r>
                  <a:rPr lang="en-US" sz="2800" dirty="0" smtClean="0"/>
                  <a:t>.</a:t>
                </a:r>
                <a:endParaRPr lang="en-US" sz="2800" dirty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Remove all the element with weight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sz="2800" dirty="0" smtClean="0"/>
                  <a:t>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Let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acc>
                  </m:oMath>
                </a14:m>
                <a:r>
                  <a:rPr lang="en-US" sz="2800" dirty="0"/>
                  <a:t> be the normalized weight of </a:t>
                </a:r>
                <a:r>
                  <a:rPr lang="en-US" sz="2800" dirty="0" smtClean="0"/>
                  <a:t>the remaining </a:t>
                </a:r>
                <a:r>
                  <a:rPr lang="en-US" sz="2800" i="1" dirty="0" err="1"/>
                  <a:t>i</a:t>
                </a:r>
                <a:r>
                  <a:rPr lang="en-US" sz="2800" dirty="0" err="1"/>
                  <a:t>th</a:t>
                </a:r>
                <a:r>
                  <a:rPr lang="en-US" sz="2800" dirty="0"/>
                  <a:t> element.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acc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∈</m:t>
                    </m:r>
                    <m:d>
                      <m:dPr>
                        <m:begChr m:val="{"/>
                        <m:endChr m:val="}"/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,…,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  <m:sup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sz="2800" dirty="0" smtClean="0"/>
                  <a:t> for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,…,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sz="2800" dirty="0" smtClean="0"/>
                  <a:t>.</a:t>
                </a:r>
                <a:endParaRPr lang="en-US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9930" y="1557338"/>
                <a:ext cx="10072688" cy="4227824"/>
              </a:xfrm>
              <a:prstGeom prst="rect">
                <a:avLst/>
              </a:prstGeom>
              <a:blipFill rotWithShape="0">
                <a:blip r:embed="rId2"/>
                <a:stretch>
                  <a:fillRect l="-1089" t="-1297" b="-2017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Random sampling from a weighted set: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2818925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014413" y="1575911"/>
                <a:ext cx="10587037" cy="49017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Place the elements in an array.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Compute the </a:t>
                </a:r>
                <a:r>
                  <a:rPr lang="en-US" sz="2800" b="1" dirty="0" smtClean="0"/>
                  <a:t>prefix sum array of their weights,</a:t>
                </a:r>
              </a:p>
              <a:p>
                <a:pPr algn="l" rtl="0"/>
                <a:r>
                  <a:rPr lang="en-US" sz="2800" b="1" dirty="0"/>
                  <a:t>	</a:t>
                </a:r>
                <a:r>
                  <a:rPr lang="en-US" sz="2800" dirty="0" smtClean="0"/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28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p>
                      <m:e>
                        <m:acc>
                          <m:accPr>
                            <m:chr m:val="̂"/>
                            <m:ctrlPr>
                              <a:rPr lang="en-U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𝑤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acc>
                      </m:e>
                    </m:nary>
                  </m:oMath>
                </a14:m>
                <a:r>
                  <a:rPr lang="en-US" sz="2800" dirty="0" smtClean="0"/>
                  <a:t>.</a:t>
                </a:r>
              </a:p>
              <a:p>
                <a:pPr algn="l" rtl="0"/>
                <a:endParaRPr lang="en-US" sz="2800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Pick a random integer number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 smtClean="0"/>
                  <a:t>uniformly from the range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r>
                  <a:rPr lang="en-US" sz="2800" dirty="0" smtClean="0"/>
                  <a:t>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Binary-search for the j that satisfies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≤</m:t>
                    </m:r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n-US" sz="2800" dirty="0" smtClean="0"/>
                  <a:t>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This picks the </a:t>
                </a:r>
                <a:r>
                  <a:rPr lang="en-US" sz="2800" i="1" dirty="0" err="1" smtClean="0"/>
                  <a:t>j</a:t>
                </a:r>
                <a:r>
                  <a:rPr lang="en-US" sz="2800" dirty="0" err="1" smtClean="0"/>
                  <a:t>th</a:t>
                </a:r>
                <a:r>
                  <a:rPr lang="en-US" sz="2800" dirty="0" smtClean="0"/>
                  <a:t> remaining element to be in the random sample.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b="1" dirty="0" smtClean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413" y="1575911"/>
                <a:ext cx="10587037" cy="4901726"/>
              </a:xfrm>
              <a:prstGeom prst="rect">
                <a:avLst/>
              </a:prstGeom>
              <a:blipFill rotWithShape="0">
                <a:blip r:embed="rId2"/>
                <a:stretch>
                  <a:fillRect l="-1036" t="-1244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Random sampling from a weighted set:</a:t>
            </a:r>
            <a:endParaRPr lang="he-IL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93569949"/>
                  </p:ext>
                </p:extLst>
              </p:nvPr>
            </p:nvGraphicFramePr>
            <p:xfrm>
              <a:off x="6481484" y="1575911"/>
              <a:ext cx="5278715" cy="370840"/>
            </p:xfrm>
            <a:graphic>
              <a:graphicData uri="http://schemas.openxmlformats.org/drawingml/2006/table">
                <a:tbl>
                  <a:tblPr rtl="1" firstRow="1" bandRow="1">
                    <a:tableStyleId>{5C22544A-7EE6-4342-B048-85BDC9FD1C3A}</a:tableStyleId>
                  </a:tblPr>
                  <a:tblGrid>
                    <a:gridCol w="1055743"/>
                    <a:gridCol w="1055743"/>
                    <a:gridCol w="1055743"/>
                    <a:gridCol w="1055743"/>
                    <a:gridCol w="1055743"/>
                  </a:tblGrid>
                  <a:tr h="370840">
                    <a:tc>
                      <a:txBody>
                        <a:bodyPr/>
                        <a:lstStyle/>
                        <a:p>
                          <a:pPr algn="ctr" rtl="0"/>
                          <a14:m>
                            <m:oMath xmlns:m="http://schemas.openxmlformats.org/officeDocument/2006/math">
                              <m:acc>
                                <m:accPr>
                                  <m:chr m:val="̂"/>
                                  <m:ctrlPr>
                                    <a:rPr lang="en-US" sz="1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en-US" sz="18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8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𝒘</m:t>
                                      </m:r>
                                    </m:e>
                                    <m:sub>
                                      <m:r>
                                        <a:rPr lang="en-US" sz="18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𝒕</m:t>
                                      </m:r>
                                    </m:sub>
                                  </m:sSub>
                                </m:e>
                              </m:acc>
                            </m:oMath>
                          </a14:m>
                          <a:r>
                            <a:rPr lang="en-US" dirty="0" smtClean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  <a:endParaRPr lang="he-IL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rtl="0"/>
                          <a14:m>
                            <m:oMath xmlns:m="http://schemas.openxmlformats.org/officeDocument/2006/math">
                              <m:acc>
                                <m:accPr>
                                  <m:chr m:val="̂"/>
                                  <m:ctrlPr>
                                    <a:rPr lang="en-US" sz="1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en-US" sz="18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8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𝒘</m:t>
                                      </m:r>
                                    </m:e>
                                    <m:sub>
                                      <m:r>
                                        <a:rPr lang="en-US" sz="18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𝒕</m:t>
                                      </m:r>
                                      <m:r>
                                        <a:rPr lang="en-US" sz="18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en-US" sz="18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𝟏</m:t>
                                      </m:r>
                                    </m:sub>
                                  </m:sSub>
                                </m:e>
                              </m:acc>
                            </m:oMath>
                          </a14:m>
                          <a:r>
                            <a:rPr lang="en-US" dirty="0" smtClean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  <a:endParaRPr lang="he-IL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rtl="0"/>
                          <a:r>
                            <a:rPr lang="en-US" dirty="0" smtClean="0">
                              <a:solidFill>
                                <a:schemeClr val="tx1"/>
                              </a:solidFill>
                            </a:rPr>
                            <a:t>…..</a:t>
                          </a:r>
                          <a:endParaRPr lang="he-IL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rtl="0"/>
                          <a14:m>
                            <m:oMath xmlns:m="http://schemas.openxmlformats.org/officeDocument/2006/math">
                              <m:acc>
                                <m:accPr>
                                  <m:chr m:val="̂"/>
                                  <m:ctrlPr>
                                    <a:rPr lang="en-US" sz="1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en-US" sz="18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8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𝒘</m:t>
                                      </m:r>
                                    </m:e>
                                    <m:sub>
                                      <m:r>
                                        <a:rPr lang="en-US" sz="18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</m:e>
                              </m:acc>
                            </m:oMath>
                          </a14:m>
                          <a:r>
                            <a:rPr lang="en-US" dirty="0" smtClean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  <a:endParaRPr lang="he-IL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rtl="0"/>
                          <a:r>
                            <a:rPr lang="he-IL" sz="1800" b="1" dirty="0" smtClean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̂"/>
                                  <m:ctrlPr>
                                    <a:rPr lang="en-US" sz="1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en-US" sz="18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8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𝒘</m:t>
                                      </m:r>
                                    </m:e>
                                    <m:sub>
                                      <m:r>
                                        <a:rPr lang="en-US" sz="18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𝟏</m:t>
                                      </m:r>
                                    </m:sub>
                                  </m:sSub>
                                </m:e>
                              </m:acc>
                            </m:oMath>
                          </a14:m>
                          <a:r>
                            <a:rPr lang="en-US" dirty="0" smtClean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  <a:endParaRPr lang="he-IL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93569949"/>
                  </p:ext>
                </p:extLst>
              </p:nvPr>
            </p:nvGraphicFramePr>
            <p:xfrm>
              <a:off x="6481484" y="1575911"/>
              <a:ext cx="5278715" cy="370840"/>
            </p:xfrm>
            <a:graphic>
              <a:graphicData uri="http://schemas.openxmlformats.org/drawingml/2006/table">
                <a:tbl>
                  <a:tblPr rtl="1" firstRow="1" bandRow="1">
                    <a:tableStyleId>{5C22544A-7EE6-4342-B048-85BDC9FD1C3A}</a:tableStyleId>
                  </a:tblPr>
                  <a:tblGrid>
                    <a:gridCol w="1055743"/>
                    <a:gridCol w="1055743"/>
                    <a:gridCol w="1055743"/>
                    <a:gridCol w="1055743"/>
                    <a:gridCol w="1055743"/>
                  </a:tblGrid>
                  <a:tr h="370840">
                    <a:tc>
                      <a:txBody>
                        <a:bodyPr/>
                        <a:lstStyle/>
                        <a:p>
                          <a:endParaRPr lang="he-IL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3"/>
                          <a:stretch>
                            <a:fillRect l="-578" t="-9677" r="-402312" b="-2419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he-IL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3"/>
                          <a:stretch>
                            <a:fillRect l="-100000" t="-9677" r="-300000" b="-2419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rtl="0"/>
                          <a:r>
                            <a:rPr lang="en-US" dirty="0" smtClean="0">
                              <a:solidFill>
                                <a:schemeClr val="tx1"/>
                              </a:solidFill>
                            </a:rPr>
                            <a:t>…..</a:t>
                          </a:r>
                          <a:endParaRPr lang="he-IL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he-IL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3"/>
                          <a:stretch>
                            <a:fillRect l="-299425" t="-9677" r="-100575" b="-2419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he-IL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3"/>
                          <a:stretch>
                            <a:fillRect l="-401734" t="-9677" r="-1156" b="-24194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09337782"/>
                  </p:ext>
                </p:extLst>
              </p:nvPr>
            </p:nvGraphicFramePr>
            <p:xfrm>
              <a:off x="6763872" y="3031315"/>
              <a:ext cx="5278715" cy="659575"/>
            </p:xfrm>
            <a:graphic>
              <a:graphicData uri="http://schemas.openxmlformats.org/drawingml/2006/table">
                <a:tbl>
                  <a:tblPr rtl="1" firstRow="1" bandRow="1">
                    <a:tableStyleId>{5C22544A-7EE6-4342-B048-85BDC9FD1C3A}</a:tableStyleId>
                  </a:tblPr>
                  <a:tblGrid>
                    <a:gridCol w="1055743"/>
                    <a:gridCol w="1055743"/>
                    <a:gridCol w="1055743"/>
                    <a:gridCol w="1055743"/>
                    <a:gridCol w="1055743"/>
                  </a:tblGrid>
                  <a:tr h="370840">
                    <a:tc>
                      <a:txBody>
                        <a:bodyPr/>
                        <a:lstStyle/>
                        <a:p>
                          <a:pPr algn="l" rtl="0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nary>
                                  <m:naryPr>
                                    <m:chr m:val="∑"/>
                                    <m:limLoc m:val="subSup"/>
                                    <m:ctrlPr>
                                      <a:rPr lang="en-US" sz="1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>
                                    <m:r>
                                      <m:rPr>
                                        <m:brk m:alnAt="25"/>
                                      </m:rPr>
                                      <a:rPr lang="en-US" sz="1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𝒊</m:t>
                                    </m:r>
                                    <m:r>
                                      <a:rPr lang="en-US" sz="1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=</m:t>
                                    </m:r>
                                    <m:r>
                                      <a:rPr lang="en-US" sz="1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sub>
                                  <m:sup>
                                    <m:r>
                                      <a:rPr lang="en-US" sz="1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𝒕</m:t>
                                    </m:r>
                                  </m:sup>
                                  <m:e>
                                    <m:acc>
                                      <m:accPr>
                                        <m:chr m:val="̂"/>
                                        <m:ctrlPr>
                                          <a:rPr lang="en-US" sz="1800" b="1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sSub>
                                          <m:sSubPr>
                                            <m:ctrlPr>
                                              <a:rPr lang="en-US" sz="1800" b="1" i="1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sz="1800" b="1" i="1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  <m:t>𝒘</m:t>
                                            </m:r>
                                          </m:e>
                                          <m:sub>
                                            <m:r>
                                              <a:rPr lang="en-US" sz="1800" b="1" i="1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  <m:t>𝒊</m:t>
                                            </m:r>
                                          </m:sub>
                                        </m:sSub>
                                      </m:e>
                                    </m:acc>
                                  </m:e>
                                </m:nary>
                              </m:oMath>
                            </m:oMathPara>
                          </a14:m>
                          <a:endParaRPr lang="he-IL" sz="18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l" rtl="0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nary>
                                  <m:naryPr>
                                    <m:chr m:val="∑"/>
                                    <m:limLoc m:val="subSup"/>
                                    <m:ctrlPr>
                                      <a:rPr lang="en-US" sz="1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>
                                    <m:r>
                                      <m:rPr>
                                        <m:brk m:alnAt="25"/>
                                      </m:rPr>
                                      <a:rPr lang="en-US" sz="1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𝒊</m:t>
                                    </m:r>
                                    <m:r>
                                      <a:rPr lang="en-US" sz="1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=</m:t>
                                    </m:r>
                                    <m:r>
                                      <a:rPr lang="en-US" sz="1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sub>
                                  <m:sup>
                                    <m:r>
                                      <a:rPr lang="en-US" sz="1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𝒕</m:t>
                                    </m:r>
                                    <m:r>
                                      <a:rPr lang="en-US" sz="1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sup>
                                  <m:e>
                                    <m:acc>
                                      <m:accPr>
                                        <m:chr m:val="̂"/>
                                        <m:ctrlPr>
                                          <a:rPr lang="en-US" sz="1800" b="1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sSub>
                                          <m:sSubPr>
                                            <m:ctrlPr>
                                              <a:rPr lang="en-US" sz="1800" b="1" i="1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sz="1800" b="1" i="1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  <m:t>𝒘</m:t>
                                            </m:r>
                                          </m:e>
                                          <m:sub>
                                            <m:r>
                                              <a:rPr lang="en-US" sz="1800" b="1" i="1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  <m:t>𝒊</m:t>
                                            </m:r>
                                          </m:sub>
                                        </m:sSub>
                                      </m:e>
                                    </m:acc>
                                  </m:e>
                                </m:nary>
                              </m:oMath>
                            </m:oMathPara>
                          </a14:m>
                          <a:endParaRPr lang="he-IL" sz="18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rtl="0"/>
                          <a:r>
                            <a:rPr lang="en-US" sz="1800" dirty="0" smtClean="0">
                              <a:solidFill>
                                <a:schemeClr val="tx1"/>
                              </a:solidFill>
                            </a:rPr>
                            <a:t>…..</a:t>
                          </a:r>
                          <a:endParaRPr lang="he-IL" sz="18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rtl="0"/>
                          <a14:m>
                            <m:oMath xmlns:m="http://schemas.openxmlformats.org/officeDocument/2006/math">
                              <m:acc>
                                <m:accPr>
                                  <m:chr m:val="̂"/>
                                  <m:ctrlPr>
                                    <a:rPr lang="en-US" sz="1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en-US" sz="18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8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𝒘</m:t>
                                      </m:r>
                                    </m:e>
                                    <m:sub>
                                      <m:r>
                                        <a:rPr lang="en-US" sz="1800" b="1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𝟏</m:t>
                                      </m:r>
                                    </m:sub>
                                  </m:sSub>
                                </m:e>
                              </m:acc>
                            </m:oMath>
                          </a14:m>
                          <a:r>
                            <a:rPr lang="en-US" sz="1800" dirty="0" smtClean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  <a:endParaRPr lang="he-IL" sz="18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 rtl="0"/>
                          <a14:m>
                            <m:oMath xmlns:m="http://schemas.openxmlformats.org/officeDocument/2006/math">
                              <m:r>
                                <a:rPr lang="en-US" sz="1800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</m:oMath>
                          </a14:m>
                          <a:r>
                            <a:rPr lang="en-US" sz="1800" dirty="0" smtClean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  <a:endParaRPr lang="he-IL" sz="18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09337782"/>
                  </p:ext>
                </p:extLst>
              </p:nvPr>
            </p:nvGraphicFramePr>
            <p:xfrm>
              <a:off x="6763872" y="3031315"/>
              <a:ext cx="5278715" cy="659575"/>
            </p:xfrm>
            <a:graphic>
              <a:graphicData uri="http://schemas.openxmlformats.org/drawingml/2006/table">
                <a:tbl>
                  <a:tblPr rtl="1" firstRow="1" bandRow="1">
                    <a:tableStyleId>{5C22544A-7EE6-4342-B048-85BDC9FD1C3A}</a:tableStyleId>
                  </a:tblPr>
                  <a:tblGrid>
                    <a:gridCol w="1055743"/>
                    <a:gridCol w="1055743"/>
                    <a:gridCol w="1055743"/>
                    <a:gridCol w="1055743"/>
                    <a:gridCol w="1055743"/>
                  </a:tblGrid>
                  <a:tr h="659575">
                    <a:tc>
                      <a:txBody>
                        <a:bodyPr/>
                        <a:lstStyle/>
                        <a:p>
                          <a:endParaRPr lang="he-IL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4"/>
                          <a:stretch>
                            <a:fillRect l="-578" t="-4587" r="-402312" b="-183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he-IL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4"/>
                          <a:stretch>
                            <a:fillRect l="-100000" t="-4587" r="-300000" b="-183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rtl="0"/>
                          <a:r>
                            <a:rPr lang="en-US" sz="1800" dirty="0" smtClean="0">
                              <a:solidFill>
                                <a:schemeClr val="tx1"/>
                              </a:solidFill>
                            </a:rPr>
                            <a:t>…..</a:t>
                          </a:r>
                          <a:endParaRPr lang="he-IL" sz="18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he-IL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4"/>
                          <a:stretch>
                            <a:fillRect l="-299425" t="-4587" r="-100575" b="-183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he-IL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4"/>
                          <a:stretch>
                            <a:fillRect l="-401734" t="-4587" r="-1156" b="-1835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757598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728787" y="1690211"/>
                <a:ext cx="9158288" cy="35394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Requires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dirty="0">
                        <a:latin typeface="Cambria Math" panose="02040503050406030204" pitchFamily="18" charset="0"/>
                      </a:rPr>
                      <m:t>O</m:t>
                    </m:r>
                    <m:r>
                      <a:rPr lang="en-US" sz="2800" dirty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800" dirty="0">
                        <a:latin typeface="Cambria Math" panose="02040503050406030204" pitchFamily="18" charset="0"/>
                      </a:rPr>
                      <m:t>n</m:t>
                    </m:r>
                    <m:r>
                      <a:rPr lang="en-US" sz="2800" dirty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/>
                  <a:t> </a:t>
                </a:r>
                <a:r>
                  <a:rPr lang="en-US" sz="2800" dirty="0" smtClean="0"/>
                  <a:t>preprocessing.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A </a:t>
                </a:r>
                <a:r>
                  <a:rPr lang="en-US" sz="2800" dirty="0"/>
                  <a:t>single random sample can be done in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>
                        <a:latin typeface="Cambria Math" panose="02040503050406030204" pitchFamily="18" charset="0"/>
                      </a:rPr>
                      <m:t>O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800">
                        <a:latin typeface="Cambria Math" panose="02040503050406030204" pitchFamily="18" charset="0"/>
                      </a:rPr>
                      <m:t>lg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800">
                        <a:latin typeface="Cambria Math" panose="02040503050406030204" pitchFamily="18" charset="0"/>
                      </a:rPr>
                      <m:t>n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/>
                  <a:t> time</a:t>
                </a:r>
                <a:r>
                  <a:rPr lang="en-US" sz="2800" dirty="0" smtClean="0"/>
                  <a:t>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r independent samples take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𝐎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𝐧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𝒓</m:t>
                    </m:r>
                    <m:func>
                      <m:func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sz="2800" b="1" i="0" smtClean="0">
                            <a:latin typeface="Cambria Math" panose="02040503050406030204" pitchFamily="18" charset="0"/>
                          </a:rPr>
                          <m:t>𝐥𝐠</m:t>
                        </m:r>
                      </m:fName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</m:func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/>
                  <a:t> time overall.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</a:t>
                </a:r>
                <a:r>
                  <a:rPr lang="en-US" sz="2800" dirty="0"/>
                  <a:t>samples are taken uniformly at random </a:t>
                </a:r>
                <a:r>
                  <a:rPr lang="en-US" sz="2800" b="1" dirty="0"/>
                  <a:t>according to the weights of the elements</a:t>
                </a:r>
                <a:r>
                  <a:rPr lang="en-US" sz="2800" dirty="0"/>
                  <a:t>.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8787" y="1690211"/>
                <a:ext cx="9158288" cy="3539430"/>
              </a:xfrm>
              <a:prstGeom prst="rect">
                <a:avLst/>
              </a:prstGeom>
              <a:blipFill rotWithShape="0">
                <a:blip r:embed="rId2"/>
                <a:stretch>
                  <a:fillRect l="-1198" t="-1549" b="-3959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Random sampling from a weighted set: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285581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0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Computing a spanning tree with low crossing number</a:t>
            </a:r>
            <a:endParaRPr lang="he-IL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2269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69083" y="2198915"/>
            <a:ext cx="758951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2400" dirty="0" smtClean="0"/>
              <a:t>The </a:t>
            </a:r>
            <a:r>
              <a:rPr lang="en-US" sz="2400" b="1" dirty="0" smtClean="0"/>
              <a:t>crossing number of a set of segments</a:t>
            </a:r>
            <a:r>
              <a:rPr lang="en-US" sz="2400" dirty="0" smtClean="0"/>
              <a:t> in the plane is the maximum number of segments that can be stabbed by a single line.</a:t>
            </a:r>
          </a:p>
          <a:p>
            <a:pPr algn="l" rtl="0"/>
            <a:r>
              <a:rPr lang="en-US" sz="2400" dirty="0" smtClean="0"/>
              <a:t>The </a:t>
            </a:r>
            <a:r>
              <a:rPr lang="en-US" sz="2400" b="1" dirty="0" smtClean="0"/>
              <a:t>crossing number of a tree T </a:t>
            </a:r>
            <a:r>
              <a:rPr lang="en-US" sz="2400" dirty="0" smtClean="0"/>
              <a:t>is the maximum number of intersections of a line with T.</a:t>
            </a:r>
          </a:p>
          <a:p>
            <a:pPr algn="l" rtl="0"/>
            <a:endParaRPr lang="en-US" sz="2400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164000" y="1742552"/>
            <a:ext cx="1685926" cy="1419114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9844087" y="2302966"/>
            <a:ext cx="385763" cy="7974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9511410" y="2288678"/>
            <a:ext cx="330369" cy="78179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0160168" y="1510445"/>
            <a:ext cx="385763" cy="7974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9841779" y="1510445"/>
            <a:ext cx="330369" cy="78179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0217870" y="3081614"/>
            <a:ext cx="385763" cy="7974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9885193" y="3081614"/>
            <a:ext cx="330369" cy="78179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The Crossing Number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126435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801857" y="1722601"/>
                <a:ext cx="11029072" cy="1573764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400" dirty="0" smtClean="0"/>
                  <a:t>Let P be a set of </a:t>
                </a:r>
                <a:r>
                  <a:rPr lang="en-US" sz="2400" i="1" dirty="0" smtClean="0"/>
                  <a:t>n</a:t>
                </a:r>
                <a:r>
                  <a:rPr lang="en-US" sz="2400" dirty="0" smtClean="0"/>
                  <a:t> points in the plane.</a:t>
                </a:r>
              </a:p>
              <a:p>
                <a:pPr algn="l" rtl="0"/>
                <a:r>
                  <a:rPr lang="en-US" sz="2400" dirty="0" smtClean="0"/>
                  <a:t>Compute a spanning tree T for P such that every line in the plane crosses the edges of T at most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ad>
                          <m:radPr>
                            <m:degHide m:val="on"/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</m:rad>
                      </m:e>
                    </m:d>
                  </m:oMath>
                </a14:m>
                <a:r>
                  <a:rPr lang="en-US" sz="2400" dirty="0" smtClean="0"/>
                  <a:t> times.</a:t>
                </a:r>
                <a:endParaRPr lang="he-IL" sz="2400" b="1" u="sng" dirty="0"/>
              </a:p>
              <a:p>
                <a:endParaRPr lang="he-IL" sz="24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1857" y="1722601"/>
                <a:ext cx="11029072" cy="1573764"/>
              </a:xfrm>
              <a:prstGeom prst="rect">
                <a:avLst/>
              </a:prstGeom>
              <a:blipFill rotWithShape="0">
                <a:blip r:embed="rId2"/>
                <a:stretch>
                  <a:fillRect l="-884" t="-3101" r="-940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561102" y="3296365"/>
                <a:ext cx="5992838" cy="1573764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400" dirty="0" smtClean="0"/>
                  <a:t>If the points are the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rad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ad>
                      <m:radPr>
                        <m:degHide m:val="on"/>
                        <m:ctrlP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</m:rad>
                  </m:oMath>
                </a14:m>
                <a:r>
                  <a:rPr lang="en-US" sz="2400" dirty="0" smtClean="0"/>
                  <a:t> grid, this easily holds if we pick the spanning tree that connects only points that are adjacent on the grid.</a:t>
                </a:r>
                <a:endParaRPr lang="he-IL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1102" y="3296365"/>
                <a:ext cx="5992838" cy="1573764"/>
              </a:xfrm>
              <a:prstGeom prst="rect">
                <a:avLst/>
              </a:prstGeom>
              <a:blipFill rotWithShape="0">
                <a:blip r:embed="rId7"/>
                <a:stretch>
                  <a:fillRect l="-1322" t="-2713" r="-2136" b="-8140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2" name="Picture 4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64429" y="3102172"/>
            <a:ext cx="2190750" cy="1962150"/>
          </a:xfrm>
          <a:prstGeom prst="rect">
            <a:avLst/>
          </a:prstGeom>
        </p:spPr>
      </p:pic>
      <p:cxnSp>
        <p:nvCxnSpPr>
          <p:cNvPr id="44" name="Straight Connector 43"/>
          <p:cNvCxnSpPr/>
          <p:nvPr/>
        </p:nvCxnSpPr>
        <p:spPr>
          <a:xfrm flipH="1">
            <a:off x="8614094" y="3233037"/>
            <a:ext cx="2352100" cy="1894613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3216330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497541" y="1351119"/>
                <a:ext cx="7140389" cy="4154984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400" b="1" dirty="0" smtClean="0"/>
                  <a:t>Definition: </a:t>
                </a:r>
              </a:p>
              <a:p>
                <a:pPr algn="l" rtl="0"/>
                <a:r>
                  <a:rPr lang="en-US" sz="2400" b="1" dirty="0"/>
                  <a:t>	</a:t>
                </a:r>
                <a:r>
                  <a:rPr lang="en-US" sz="2400" dirty="0" smtClean="0"/>
                  <a:t>Given a weighted set of lines L, the </a:t>
                </a:r>
                <a:r>
                  <a:rPr lang="en-US" sz="2400" b="1" dirty="0" smtClean="0"/>
                  <a:t>crossing 	distance 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𝒅</m:t>
                    </m:r>
                    <m:d>
                      <m:dPr>
                        <m:ctrlPr>
                          <a:rPr lang="en-US" sz="24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𝒑</m:t>
                        </m:r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𝒒</m:t>
                        </m:r>
                      </m:e>
                    </m:d>
                  </m:oMath>
                </a14:m>
                <a:r>
                  <a:rPr lang="en-US" sz="2400" b="1" dirty="0" smtClean="0"/>
                  <a:t> </a:t>
                </a:r>
                <a:r>
                  <a:rPr lang="en-US" sz="2400" dirty="0" smtClean="0"/>
                  <a:t>between two points p and q is 	the minimum weight of the lines one has to 	cross to get from p to q. </a:t>
                </a:r>
              </a:p>
              <a:p>
                <a:pPr algn="l" rtl="0"/>
                <a:endParaRPr lang="en-US" sz="2400" dirty="0" smtClean="0"/>
              </a:p>
              <a:p>
                <a:pPr algn="l" rtl="0"/>
                <a:r>
                  <a:rPr lang="en-US" sz="2400" dirty="0" smtClean="0"/>
                  <a:t>The function </a:t>
                </a:r>
                <a14:m>
                  <m:oMath xmlns:m="http://schemas.openxmlformats.org/officeDocument/2006/math">
                    <m:r>
                      <a:rPr lang="en-US" sz="2400" b="0" i="1" dirty="0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400" b="0" i="1" dirty="0" err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400" b="0" i="1" dirty="0" err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400" b="0" i="1" dirty="0" err="1" smtClean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dirty="0" smtClean="0"/>
                  <a:t>:</a:t>
                </a:r>
              </a:p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r>
                  <a:rPr lang="en-US" sz="2400" dirty="0" smtClean="0"/>
                  <a:t>Satisfies the triangle inequality.</a:t>
                </a:r>
              </a:p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r>
                  <a:rPr lang="en-US" sz="2400" dirty="0" smtClean="0"/>
                  <a:t>Is a pseudo-metric (since distinct points can have distance zero between them).</a:t>
                </a:r>
              </a:p>
              <a:p>
                <a:pPr algn="l" rtl="0"/>
                <a:endParaRPr lang="en-US" sz="2400" dirty="0" smtClean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541" y="1351119"/>
                <a:ext cx="7140389" cy="4154984"/>
              </a:xfrm>
              <a:prstGeom prst="rect">
                <a:avLst/>
              </a:prstGeom>
              <a:blipFill rotWithShape="0">
                <a:blip r:embed="rId3"/>
                <a:stretch>
                  <a:fillRect l="-1366" t="-1175" r="-683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0566872"/>
              </p:ext>
            </p:extLst>
          </p:nvPr>
        </p:nvGraphicFramePr>
        <p:xfrm>
          <a:off x="4394200" y="2362200"/>
          <a:ext cx="914400" cy="198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" name="Equation" r:id="rId4" imgW="914400" imgH="198720" progId="Equation.DSMT4">
                  <p:embed/>
                </p:oleObj>
              </mc:Choice>
              <mc:Fallback>
                <p:oleObj name="Equation" r:id="rId4" imgW="914400" imgH="198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1984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555376" y="2971800"/>
            <a:ext cx="65" cy="276999"/>
          </a:xfrm>
          <a:prstGeom prst="rect">
            <a:avLst/>
          </a:prstGeom>
          <a:noFill/>
        </p:spPr>
        <p:txBody>
          <a:bodyPr wrap="none" lIns="0" tIns="0" rIns="0" bIns="0" rtlCol="1">
            <a:spAutoFit/>
          </a:bodyPr>
          <a:lstStyle/>
          <a:p>
            <a:endParaRPr lang="he-IL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37930" y="1225380"/>
            <a:ext cx="4204584" cy="387706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220338" y="5508253"/>
            <a:ext cx="262217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d(</a:t>
            </a:r>
            <a:r>
              <a:rPr lang="en-US" b="1" i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p,q</a:t>
            </a:r>
            <a:r>
              <a:rPr lang="en-US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= 5</a:t>
            </a:r>
            <a:endParaRPr lang="he-IL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381347" y="5192867"/>
            <a:ext cx="317182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 weight of each line is 1</a:t>
            </a:r>
            <a:endParaRPr lang="he-IL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87700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 flipH="1">
            <a:off x="2871788" y="1928812"/>
            <a:ext cx="3243263" cy="278606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 flipV="1">
            <a:off x="3043238" y="1757363"/>
            <a:ext cx="4443413" cy="3386138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 flipV="1">
            <a:off x="2374106" y="3106638"/>
            <a:ext cx="5312570" cy="1436488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264944" y="2062669"/>
            <a:ext cx="90011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endParaRPr lang="he-IL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86538" y="5074356"/>
            <a:ext cx="90011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10</a:t>
            </a:r>
            <a:endParaRPr lang="he-IL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15139" y="4075003"/>
            <a:ext cx="90011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</a:t>
            </a:r>
            <a:endParaRPr lang="he-IL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3743326" y="3053358"/>
            <a:ext cx="2471737" cy="7715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043238" y="2592185"/>
            <a:ext cx="900113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000" b="1" dirty="0" smtClean="0">
                <a:solidFill>
                  <a:srgbClr val="FF3399"/>
                </a:solidFill>
              </a:rPr>
              <a:t>p</a:t>
            </a:r>
            <a:endParaRPr lang="he-IL" sz="2000" b="1" dirty="0">
              <a:solidFill>
                <a:srgbClr val="FF3399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64982" y="3407776"/>
            <a:ext cx="900113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000" b="1" dirty="0" smtClean="0">
                <a:solidFill>
                  <a:srgbClr val="FF3399"/>
                </a:solidFill>
              </a:rPr>
              <a:t>q</a:t>
            </a:r>
            <a:endParaRPr lang="he-IL" sz="2400" b="1" dirty="0">
              <a:solidFill>
                <a:srgbClr val="FF3399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  <p:sp>
        <p:nvSpPr>
          <p:cNvPr id="23" name="TextBox 22"/>
          <p:cNvSpPr txBox="1"/>
          <p:nvPr/>
        </p:nvSpPr>
        <p:spPr>
          <a:xfrm>
            <a:off x="3878637" y="5120877"/>
            <a:ext cx="262217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d(</a:t>
            </a:r>
            <a:r>
              <a:rPr lang="en-US" b="1" i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p,q</a:t>
            </a:r>
            <a:r>
              <a:rPr lang="en-US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= 15</a:t>
            </a:r>
            <a:endParaRPr lang="he-IL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61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658188" y="1725981"/>
                <a:ext cx="7532632" cy="3251403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400" dirty="0" smtClean="0"/>
                  <a:t>Define an equivalent relation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</m:acc>
                  </m:oMath>
                </a14:m>
                <a:r>
                  <a:rPr lang="en-US" sz="2400" dirty="0" smtClean="0"/>
                  <a:t> on the lines in the plane: </a:t>
                </a:r>
              </a:p>
              <a:p>
                <a:pPr lvl="1" algn="l" rtl="0"/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𝑙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~</m:t>
                        </m:r>
                      </m:e>
                      <m:sub>
                        <m:acc>
                          <m:accPr>
                            <m:chr m:val="̂"/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</m:acc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𝑙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′</m:t>
                    </m:r>
                  </m:oMath>
                </a14:m>
                <a:r>
                  <a:rPr lang="en-US" sz="2400" dirty="0" smtClean="0"/>
                  <a:t> iff the closed </a:t>
                </a:r>
                <a:r>
                  <a:rPr lang="en-US" sz="2400" dirty="0" err="1" smtClean="0"/>
                  <a:t>halfplane</a:t>
                </a:r>
                <a:r>
                  <a:rPr lang="en-US" sz="2400" dirty="0" smtClean="0"/>
                  <a:t> above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en-US" sz="2400" dirty="0" smtClean="0"/>
                  <a:t> contains the same set of points as the closed </a:t>
                </a:r>
                <a:r>
                  <a:rPr lang="en-US" sz="2400" dirty="0" err="1" smtClean="0"/>
                  <a:t>halfplane</a:t>
                </a:r>
                <a:r>
                  <a:rPr lang="en-US" sz="2400" dirty="0" smtClean="0"/>
                  <a:t> above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US" sz="2400" dirty="0" smtClean="0"/>
                  <a:t> </a:t>
                </a:r>
                <a:r>
                  <a:rPr lang="en-US" sz="2000" dirty="0" smtClean="0"/>
                  <a:t>(we assume no two points in P have the same x coordinate, so we can ignore vertical lines).</a:t>
                </a:r>
              </a:p>
              <a:p>
                <a:pPr lvl="1" algn="l" rtl="0"/>
                <a:endParaRPr lang="en-US" sz="2000" dirty="0" smtClean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400" dirty="0" smtClean="0"/>
                  <a:t>For each equivalent class of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</m:acc>
                  </m:oMath>
                </a14:m>
                <a:r>
                  <a:rPr lang="en-US" sz="2400" dirty="0" smtClean="0"/>
                  <a:t> pick one representative line into a set L.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he-IL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188" y="1725981"/>
                <a:ext cx="7532632" cy="3251403"/>
              </a:xfrm>
              <a:prstGeom prst="rect">
                <a:avLst/>
              </a:prstGeom>
              <a:blipFill rotWithShape="0">
                <a:blip r:embed="rId2"/>
                <a:stretch>
                  <a:fillRect l="-1133" t="-1124" r="-1375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6184" y="2526076"/>
            <a:ext cx="4205816" cy="367721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1098" y="1141567"/>
            <a:ext cx="637913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2400" b="1" dirty="0" smtClean="0"/>
              <a:t>What do we mean by “every line in the plane”?</a:t>
            </a:r>
            <a:endParaRPr lang="he-IL" sz="2400" b="1" dirty="0"/>
          </a:p>
        </p:txBody>
      </p:sp>
      <p:sp>
        <p:nvSpPr>
          <p:cNvPr id="6" name="Rectangle 5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8190820" y="2711041"/>
            <a:ext cx="3557587" cy="128090"/>
          </a:xfrm>
          <a:prstGeom prst="line">
            <a:avLst/>
          </a:prstGeom>
          <a:ln w="28575">
            <a:solidFill>
              <a:srgbClr val="FF3399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3169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857251" y="1138273"/>
                <a:ext cx="7986712" cy="14611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There are at most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4</m:t>
                    </m:r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num>
                          <m:den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/>
                  <a:t> different lines in L.</a:t>
                </a:r>
                <a:endParaRPr lang="he-IL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7251" y="1138273"/>
                <a:ext cx="7986712" cy="1461106"/>
              </a:xfrm>
              <a:prstGeom prst="rect">
                <a:avLst/>
              </a:prstGeom>
              <a:blipFill rotWithShape="0">
                <a:blip r:embed="rId2"/>
                <a:stretch>
                  <a:fillRect l="-1374" b="-11297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328738" y="2986088"/>
            <a:ext cx="4514850" cy="16002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2492739" y="3262205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Oval 6"/>
          <p:cNvSpPr/>
          <p:nvPr/>
        </p:nvSpPr>
        <p:spPr>
          <a:xfrm>
            <a:off x="5131164" y="4485146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8" name="Straight Connector 7"/>
          <p:cNvCxnSpPr/>
          <p:nvPr/>
        </p:nvCxnSpPr>
        <p:spPr>
          <a:xfrm>
            <a:off x="1757362" y="2921347"/>
            <a:ext cx="4086226" cy="190782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7315201" y="2884946"/>
            <a:ext cx="4514850" cy="16002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9217390" y="3533667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7129463" y="3577550"/>
            <a:ext cx="4700588" cy="3278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9586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14412" y="1127041"/>
            <a:ext cx="10475944" cy="224676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2800" b="1" dirty="0" smtClean="0"/>
              <a:t>Intuition:</a:t>
            </a:r>
          </a:p>
          <a:p>
            <a:pPr algn="l" rtl="0"/>
            <a:endParaRPr lang="en-US" sz="2800" b="1" dirty="0" smtClean="0"/>
          </a:p>
          <a:p>
            <a:pPr marL="742950" lvl="1" indent="-285750" algn="l" rtl="0">
              <a:buFont typeface="Arial" panose="020B0604020202020204" pitchFamily="34" charset="0"/>
              <a:buChar char="•"/>
            </a:pPr>
            <a:r>
              <a:rPr lang="en-US" sz="2800" dirty="0" smtClean="0"/>
              <a:t>The algorithm will built the spanning tree by adding the edges one by one.</a:t>
            </a:r>
          </a:p>
          <a:p>
            <a:pPr marL="742950" lvl="1" indent="-285750" algn="l" rtl="0">
              <a:buFont typeface="Arial" panose="020B0604020202020204" pitchFamily="34" charset="0"/>
              <a:buChar char="•"/>
            </a:pPr>
            <a:endParaRPr lang="en-US" sz="2800" dirty="0" smtClean="0"/>
          </a:p>
        </p:txBody>
      </p:sp>
      <p:sp>
        <p:nvSpPr>
          <p:cNvPr id="6" name="Rectangle 5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  <p:sp>
        <p:nvSpPr>
          <p:cNvPr id="4" name="Rectangle 3"/>
          <p:cNvSpPr/>
          <p:nvPr/>
        </p:nvSpPr>
        <p:spPr>
          <a:xfrm>
            <a:off x="1014412" y="2849672"/>
            <a:ext cx="98440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algn="l" rtl="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742950" lvl="1" indent="-285750" algn="l" rtl="0">
              <a:buFont typeface="Arial" panose="020B0604020202020204" pitchFamily="34" charset="0"/>
              <a:buChar char="•"/>
            </a:pPr>
            <a:r>
              <a:rPr lang="en-US" sz="2800" dirty="0"/>
              <a:t>As the load of a line gets higher, edges that cross this line become less desirable.</a:t>
            </a: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61600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  <p:sp>
        <p:nvSpPr>
          <p:cNvPr id="11" name="Oval 10"/>
          <p:cNvSpPr/>
          <p:nvPr/>
        </p:nvSpPr>
        <p:spPr>
          <a:xfrm>
            <a:off x="7325162" y="2019407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Oval 11"/>
          <p:cNvSpPr/>
          <p:nvPr/>
        </p:nvSpPr>
        <p:spPr>
          <a:xfrm>
            <a:off x="7112145" y="3094858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3" name="Oval 12"/>
          <p:cNvSpPr/>
          <p:nvPr/>
        </p:nvSpPr>
        <p:spPr>
          <a:xfrm>
            <a:off x="8494521" y="4206626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4" name="Oval 13"/>
          <p:cNvSpPr/>
          <p:nvPr/>
        </p:nvSpPr>
        <p:spPr>
          <a:xfrm>
            <a:off x="10270979" y="3105794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5" name="TextBox 14"/>
          <p:cNvSpPr txBox="1"/>
          <p:nvPr/>
        </p:nvSpPr>
        <p:spPr>
          <a:xfrm>
            <a:off x="10326395" y="2965011"/>
            <a:ext cx="3571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 smtClean="0">
                <a:solidFill>
                  <a:srgbClr val="FF3399"/>
                </a:solidFill>
              </a:rPr>
              <a:t>p</a:t>
            </a:r>
            <a:endParaRPr lang="he-IL" dirty="0">
              <a:solidFill>
                <a:srgbClr val="FF3399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137333" y="4065843"/>
            <a:ext cx="3571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>
                <a:solidFill>
                  <a:srgbClr val="FF3399"/>
                </a:solidFill>
              </a:rPr>
              <a:t>q</a:t>
            </a:r>
            <a:endParaRPr lang="he-IL" dirty="0">
              <a:solidFill>
                <a:srgbClr val="FF3399"/>
              </a:solidFill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 flipH="1">
            <a:off x="7153274" y="2107174"/>
            <a:ext cx="213017" cy="107545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264421" y="1840888"/>
            <a:ext cx="4829175" cy="3014662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6264421" y="1471556"/>
                <a:ext cx="357188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rgbClr val="FF3399"/>
                          </a:solidFill>
                          <a:latin typeface="Cambria Math" panose="02040503050406030204" pitchFamily="18" charset="0"/>
                        </a:rPr>
                        <m:t>𝒍</m:t>
                      </m:r>
                    </m:oMath>
                  </m:oMathPara>
                </a14:m>
                <a:endParaRPr lang="he-IL" b="1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4421" y="1471556"/>
                <a:ext cx="357188" cy="36933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/>
          <p:cNvSpPr/>
          <p:nvPr/>
        </p:nvSpPr>
        <p:spPr>
          <a:xfrm>
            <a:off x="168421" y="3121586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marL="742950" lvl="1" indent="-285750" algn="l" rtl="0">
              <a:buFont typeface="Arial" panose="020B0604020202020204" pitchFamily="34" charset="0"/>
              <a:buChar char="•"/>
            </a:pPr>
            <a:r>
              <a:rPr lang="en-US" sz="2800" dirty="0"/>
              <a:t>Consider a candidate edge </a:t>
            </a:r>
            <a:r>
              <a:rPr lang="en-US" sz="2800" b="1" i="1" dirty="0" err="1"/>
              <a:t>pq</a:t>
            </a:r>
            <a:r>
              <a:rPr lang="en-US" sz="2800" b="1" i="1" dirty="0"/>
              <a:t> </a:t>
            </a:r>
            <a:r>
              <a:rPr lang="en-US" sz="2800" dirty="0"/>
              <a:t>and a line </a:t>
            </a:r>
            <a:r>
              <a:rPr lang="en-US" sz="2800" b="1" i="1" dirty="0"/>
              <a:t>l</a:t>
            </a:r>
            <a:r>
              <a:rPr lang="en-US" sz="2800" i="1" dirty="0"/>
              <a:t> </a:t>
            </a:r>
            <a:r>
              <a:rPr lang="en-US" sz="2800" dirty="0" smtClean="0"/>
              <a:t>that </a:t>
            </a:r>
            <a:r>
              <a:rPr lang="en-US" sz="2800" dirty="0"/>
              <a:t>intersects </a:t>
            </a:r>
            <a:r>
              <a:rPr lang="en-US" sz="2800" i="1" dirty="0" err="1"/>
              <a:t>pq</a:t>
            </a:r>
            <a:r>
              <a:rPr lang="en-US" sz="2800" dirty="0"/>
              <a:t>. If </a:t>
            </a:r>
            <a:r>
              <a:rPr lang="en-US" sz="2800" i="1" dirty="0"/>
              <a:t>l</a:t>
            </a:r>
            <a:r>
              <a:rPr lang="en-US" sz="2800" dirty="0"/>
              <a:t> already intersects k edges and k is large, then we would like to discourage the usage of </a:t>
            </a:r>
            <a:r>
              <a:rPr lang="en-US" sz="2800" i="1" dirty="0" err="1"/>
              <a:t>pq</a:t>
            </a:r>
            <a:r>
              <a:rPr lang="en-US" sz="2800" dirty="0"/>
              <a:t> in the spanning tree.</a:t>
            </a:r>
          </a:p>
        </p:txBody>
      </p:sp>
      <p:sp>
        <p:nvSpPr>
          <p:cNvPr id="27" name="Oval 26"/>
          <p:cNvSpPr/>
          <p:nvPr/>
        </p:nvSpPr>
        <p:spPr>
          <a:xfrm>
            <a:off x="9122139" y="4848117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29" name="Straight Connector 28"/>
          <p:cNvCxnSpPr/>
          <p:nvPr/>
        </p:nvCxnSpPr>
        <p:spPr>
          <a:xfrm flipV="1">
            <a:off x="7259782" y="4065843"/>
            <a:ext cx="3641581" cy="677607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8315927" y="2614563"/>
            <a:ext cx="2189062" cy="274325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012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944628" y="1212766"/>
                <a:ext cx="10028172" cy="353943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800" b="1" dirty="0" smtClean="0"/>
                  <a:t>The Algorithm:</a:t>
                </a:r>
              </a:p>
              <a:p>
                <a:pPr lvl="1" algn="l" rtl="0"/>
                <a:endParaRPr lang="en-US" sz="2800" b="1" dirty="0" smtClean="0"/>
              </a:p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r>
                  <a:rPr lang="en-US" sz="2800" b="0" dirty="0" smtClean="0"/>
                  <a:t>Let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∅</m:t>
                    </m:r>
                  </m:oMath>
                </a14:m>
                <a:endParaRPr lang="en-US" sz="2800" dirty="0" smtClean="0"/>
              </a:p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For all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&gt;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sz="2800" dirty="0"/>
                  <a:t> let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800" dirty="0"/>
                  <a:t>  be the set of edges added by the algorithm by the end of the </a:t>
                </a:r>
                <a:r>
                  <a:rPr lang="en-US" sz="2800" i="1" dirty="0" err="1"/>
                  <a:t>i</a:t>
                </a:r>
                <a:r>
                  <a:rPr lang="en-US" sz="2800" dirty="0" err="1"/>
                  <a:t>th</a:t>
                </a:r>
                <a:r>
                  <a:rPr lang="en-US" sz="2800" dirty="0"/>
                  <a:t> iteration.</a:t>
                </a:r>
              </a:p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4628" y="1212766"/>
                <a:ext cx="10028172" cy="3539430"/>
              </a:xfrm>
              <a:prstGeom prst="rect">
                <a:avLst/>
              </a:prstGeom>
              <a:blipFill rotWithShape="0">
                <a:blip r:embed="rId2"/>
                <a:stretch>
                  <a:fillRect l="-1277" t="-1721" r="-1216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314987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328612" y="1266709"/>
                <a:ext cx="10887076" cy="14140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914400" lvl="1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</a:t>
                </a:r>
                <a:r>
                  <a:rPr lang="en-US" sz="2800" dirty="0"/>
                  <a:t>weight of the line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𝒍</m:t>
                    </m:r>
                  </m:oMath>
                </a14:m>
                <a:r>
                  <a:rPr lang="en-US" sz="2800" i="1" dirty="0" smtClean="0"/>
                  <a:t> </a:t>
                </a:r>
                <a:r>
                  <a:rPr lang="en-US" sz="2800" dirty="0"/>
                  <a:t>at </a:t>
                </a:r>
                <a:r>
                  <a:rPr lang="en-US" sz="2800" dirty="0" smtClean="0"/>
                  <a:t>the</a:t>
                </a:r>
              </a:p>
              <a:p>
                <a:pPr lvl="1" algn="l" rtl="0"/>
                <a:r>
                  <a:rPr lang="en-US" sz="2800" dirty="0" smtClean="0"/>
                  <a:t> 	beginning of the </a:t>
                </a:r>
                <a:r>
                  <a:rPr lang="en-US" sz="2800" i="1" dirty="0" err="1"/>
                  <a:t>i</a:t>
                </a:r>
                <a:r>
                  <a:rPr lang="en-US" sz="2800" dirty="0" err="1"/>
                  <a:t>th</a:t>
                </a:r>
                <a:r>
                  <a:rPr lang="en-US" sz="2800" dirty="0"/>
                  <a:t> iteration </a:t>
                </a:r>
                <a:r>
                  <a:rPr lang="en-US" sz="2800" dirty="0" smtClean="0"/>
                  <a:t>is 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𝒘</m:t>
                        </m:r>
                      </m:e>
                      <m:sub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𝒊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𝒍</m:t>
                        </m: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  <m:sup>
                        <m:sSub>
                          <m:sSub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𝒊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  <m:d>
                          <m:d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𝒍</m:t>
                            </m:r>
                          </m:e>
                        </m:d>
                      </m:sup>
                    </m:sSup>
                  </m:oMath>
                </a14:m>
                <a:r>
                  <a:rPr lang="en-US" sz="2800" dirty="0" smtClean="0"/>
                  <a:t>, </a:t>
                </a:r>
                <a:r>
                  <a:rPr lang="en-US" sz="2800" dirty="0"/>
                  <a:t>where </a:t>
                </a:r>
                <a:endParaRPr lang="en-US" sz="2800" dirty="0" smtClean="0"/>
              </a:p>
              <a:p>
                <a:pPr lvl="1" algn="l" rtl="0"/>
                <a:r>
                  <a:rPr lang="en-US" sz="2800" b="1" dirty="0" smtClean="0"/>
                  <a:t>  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b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𝒊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𝒍</m:t>
                        </m: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begChr m:val="{"/>
                            <m:endChr m:val="}"/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𝒔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∈</m:t>
                            </m:r>
                            <m:sSub>
                              <m:sSub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𝑬</m:t>
                                </m:r>
                              </m:e>
                              <m:sub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𝒊</m:t>
                                </m:r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| 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𝒔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∩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𝒍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≠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∅</m:t>
                            </m:r>
                          </m:e>
                        </m:d>
                      </m:e>
                    </m:d>
                  </m:oMath>
                </a14:m>
                <a:r>
                  <a:rPr lang="en-US" sz="2800" dirty="0" smtClean="0"/>
                  <a:t>.</a:t>
                </a:r>
                <a:endParaRPr lang="en-US" sz="2800" b="1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612" y="1266709"/>
                <a:ext cx="10887076" cy="1414041"/>
              </a:xfrm>
              <a:prstGeom prst="rect">
                <a:avLst/>
              </a:prstGeom>
              <a:blipFill rotWithShape="0">
                <a:blip r:embed="rId2"/>
                <a:stretch>
                  <a:fillRect t="-4310" b="-11638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3405186" y="3214688"/>
            <a:ext cx="223839" cy="11048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228850" y="3543300"/>
            <a:ext cx="6243638" cy="22383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4804067" y="4375152"/>
            <a:ext cx="1702804" cy="1062827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402681" y="3338908"/>
            <a:ext cx="5226844" cy="2367365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8074819" y="3166653"/>
                <a:ext cx="535784" cy="40011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𝒍</m:t>
                          </m:r>
                        </m:e>
                        <m:sub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he-IL" sz="2000" b="1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74819" y="3166653"/>
                <a:ext cx="535784" cy="400110"/>
              </a:xfrm>
              <a:prstGeom prst="rect">
                <a:avLst/>
              </a:prstGeom>
              <a:blipFill rotWithShape="0">
                <a:blip r:embed="rId3"/>
                <a:stretch>
                  <a:fillRect l="-1136" b="-4545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7434804" y="5172016"/>
                <a:ext cx="535784" cy="40011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𝒍</m:t>
                          </m:r>
                        </m:e>
                        <m:sub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he-IL" sz="2000" b="1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34804" y="5172016"/>
                <a:ext cx="535784" cy="400110"/>
              </a:xfrm>
              <a:prstGeom prst="rect">
                <a:avLst/>
              </a:prstGeom>
              <a:blipFill rotWithShape="0">
                <a:blip r:embed="rId4"/>
                <a:stretch>
                  <a:fillRect l="-1136" b="-4545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714750" y="3251567"/>
                <a:ext cx="535784" cy="40011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𝒔</m:t>
                      </m:r>
                    </m:oMath>
                  </m:oMathPara>
                </a14:m>
                <a:endParaRPr lang="he-IL" sz="2000" b="1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4750" y="3251567"/>
                <a:ext cx="535784" cy="40011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9172575" y="3929063"/>
                <a:ext cx="2428875" cy="92333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</m:oMath>
                  </m:oMathPara>
                </a14:m>
                <a:endParaRPr lang="en-US" dirty="0" smtClean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 smtClean="0"/>
              </a:p>
              <a:p>
                <a:pPr algn="l" rtl="0"/>
                <a:endParaRPr lang="he-IL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72575" y="3929063"/>
                <a:ext cx="2428875" cy="923330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Oval 26"/>
          <p:cNvSpPr/>
          <p:nvPr/>
        </p:nvSpPr>
        <p:spPr>
          <a:xfrm>
            <a:off x="3561054" y="3207470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8" name="Oval 27"/>
          <p:cNvSpPr/>
          <p:nvPr/>
        </p:nvSpPr>
        <p:spPr>
          <a:xfrm>
            <a:off x="3348037" y="4282921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9" name="Oval 28"/>
          <p:cNvSpPr/>
          <p:nvPr/>
        </p:nvSpPr>
        <p:spPr>
          <a:xfrm>
            <a:off x="4730413" y="5394689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0" name="Oval 29"/>
          <p:cNvSpPr/>
          <p:nvPr/>
        </p:nvSpPr>
        <p:spPr>
          <a:xfrm>
            <a:off x="6506871" y="4293857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6279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11931" y="1503473"/>
                <a:ext cx="10887076" cy="9898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The weight of the segment </a:t>
                </a:r>
                <a:r>
                  <a:rPr lang="en-US" sz="2800" b="1" i="1" dirty="0">
                    <a:solidFill>
                      <a:srgbClr val="C00000"/>
                    </a:solidFill>
                  </a:rPr>
                  <a:t>s</a:t>
                </a:r>
                <a:r>
                  <a:rPr lang="en-US" sz="2800" i="1" dirty="0"/>
                  <a:t> </a:t>
                </a:r>
                <a:r>
                  <a:rPr lang="en-US" sz="2800" dirty="0"/>
                  <a:t>at the beginning of the </a:t>
                </a:r>
                <a:r>
                  <a:rPr lang="en-US" sz="2800" i="1" dirty="0" err="1"/>
                  <a:t>i</a:t>
                </a:r>
                <a:r>
                  <a:rPr lang="en-US" sz="2800" dirty="0" err="1"/>
                  <a:t>th</a:t>
                </a:r>
                <a:r>
                  <a:rPr lang="en-US" sz="2800" dirty="0"/>
                  <a:t> iteration is</a:t>
                </a:r>
              </a:p>
              <a:p>
                <a:pPr lvl="1" algn="l" rtl="0"/>
                <a:r>
                  <a:rPr lang="en-US" sz="2800" dirty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𝒘</m:t>
                        </m:r>
                      </m:e>
                      <m:sub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𝒊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𝒔</m:t>
                        </m: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supHide m:val="on"/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sz="2800" b="1" i="1">
                            <a:latin typeface="Cambria Math" panose="02040503050406030204" pitchFamily="18" charset="0"/>
                          </a:rPr>
                          <m:t>𝒍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∈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𝑳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𝒍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∩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𝒔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≠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∅</m:t>
                        </m:r>
                      </m:sub>
                      <m:sup/>
                      <m:e>
                        <m:sSub>
                          <m:sSub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𝒘</m:t>
                            </m:r>
                          </m:e>
                          <m:sub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𝒊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𝒍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nary>
                  </m:oMath>
                </a14:m>
                <a:endParaRPr lang="he-IL" sz="2800" b="1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931" y="1503473"/>
                <a:ext cx="10887076" cy="989823"/>
              </a:xfrm>
              <a:prstGeom prst="rect">
                <a:avLst/>
              </a:prstGeom>
              <a:blipFill rotWithShape="0">
                <a:blip r:embed="rId2"/>
                <a:stretch>
                  <a:fillRect t="-6173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3405186" y="3214688"/>
            <a:ext cx="223839" cy="11048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228850" y="3543300"/>
            <a:ext cx="6243638" cy="22383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4804067" y="4375152"/>
            <a:ext cx="1702804" cy="1062827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402681" y="3338908"/>
            <a:ext cx="5226844" cy="2367365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8074819" y="3166653"/>
                <a:ext cx="535784" cy="40011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𝒍</m:t>
                          </m:r>
                        </m:e>
                        <m:sub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he-IL" sz="2000" b="1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74819" y="3166653"/>
                <a:ext cx="535784" cy="400110"/>
              </a:xfrm>
              <a:prstGeom prst="rect">
                <a:avLst/>
              </a:prstGeom>
              <a:blipFill rotWithShape="0">
                <a:blip r:embed="rId3"/>
                <a:stretch>
                  <a:fillRect l="-1136" b="-4545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7434804" y="5172016"/>
                <a:ext cx="535784" cy="40011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𝒍</m:t>
                          </m:r>
                        </m:e>
                        <m:sub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he-IL" sz="2000" b="1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34804" y="5172016"/>
                <a:ext cx="535784" cy="400110"/>
              </a:xfrm>
              <a:prstGeom prst="rect">
                <a:avLst/>
              </a:prstGeom>
              <a:blipFill rotWithShape="0">
                <a:blip r:embed="rId4"/>
                <a:stretch>
                  <a:fillRect l="-1136" b="-4545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714750" y="3251567"/>
                <a:ext cx="535784" cy="40011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𝒔</m:t>
                      </m:r>
                    </m:oMath>
                  </m:oMathPara>
                </a14:m>
                <a:endParaRPr lang="he-IL" sz="2000" b="1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4750" y="3251567"/>
                <a:ext cx="535784" cy="40011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8898521" y="3929063"/>
                <a:ext cx="2702929" cy="1323439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</m:oMath>
                  </m:oMathPara>
                </a14:m>
                <a:endParaRPr lang="en-US" sz="2000" dirty="0" smtClean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000" b="0" dirty="0" smtClean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6</m:t>
                      </m:r>
                    </m:oMath>
                  </m:oMathPara>
                </a14:m>
                <a:endParaRPr lang="en-US" sz="2000" dirty="0" smtClean="0"/>
              </a:p>
              <a:p>
                <a:pPr algn="l" rtl="0"/>
                <a:endParaRPr lang="he-IL" sz="20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8521" y="3929063"/>
                <a:ext cx="2702929" cy="1323439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3561054" y="3207470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8" name="Oval 17"/>
          <p:cNvSpPr/>
          <p:nvPr/>
        </p:nvSpPr>
        <p:spPr>
          <a:xfrm>
            <a:off x="3348037" y="4282921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1" name="Oval 20"/>
          <p:cNvSpPr/>
          <p:nvPr/>
        </p:nvSpPr>
        <p:spPr>
          <a:xfrm>
            <a:off x="4730413" y="5394689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2" name="Oval 21"/>
          <p:cNvSpPr/>
          <p:nvPr/>
        </p:nvSpPr>
        <p:spPr>
          <a:xfrm>
            <a:off x="6506871" y="4293857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3220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978412" y="1018818"/>
                <a:ext cx="10095723" cy="5262979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In each step:</a:t>
                </a:r>
              </a:p>
              <a:p>
                <a:pPr marL="742950" lvl="1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P</a:t>
                </a:r>
                <a:r>
                  <a:rPr lang="en-US" sz="2800" dirty="0" smtClean="0"/>
                  <a:t>ick an edge </a:t>
                </a:r>
                <a:r>
                  <a:rPr lang="en-US" sz="2800" i="1" dirty="0" err="1" smtClean="0"/>
                  <a:t>pq</a:t>
                </a:r>
                <a:r>
                  <a:rPr lang="en-US" sz="2800" dirty="0" smtClean="0"/>
                  <a:t> such that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en-US" sz="2800" dirty="0" smtClean="0"/>
                  <a:t> belong to two different connected components of the forest induced by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dirty="0" smtClean="0"/>
                  <a:t>, and its weight is minimal among all such edges.</a:t>
                </a:r>
              </a:p>
              <a:p>
                <a:pPr marL="742950" lvl="1" indent="-28575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742950" lvl="1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Remove </a:t>
                </a:r>
                <a:r>
                  <a:rPr lang="en-US" sz="2800" i="1" dirty="0"/>
                  <a:t>q</a:t>
                </a:r>
                <a:r>
                  <a:rPr lang="en-US" sz="2800" dirty="0" smtClean="0"/>
                  <a:t> </a:t>
                </a:r>
                <a:r>
                  <a:rPr lang="en-US" sz="2800" dirty="0"/>
                  <a:t>from P.</a:t>
                </a:r>
              </a:p>
              <a:p>
                <a:pPr marL="742950" lvl="1" indent="-28575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742950" lvl="1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Update the weights of lines and edges.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We repeat this process till we end up with a spanning tree of </a:t>
                </a:r>
                <a:r>
                  <a:rPr lang="en-US" sz="2800" i="1" dirty="0" smtClean="0"/>
                  <a:t>P</a:t>
                </a:r>
                <a:r>
                  <a:rPr lang="en-US" sz="2800" dirty="0" smtClean="0"/>
                  <a:t>.</a:t>
                </a:r>
              </a:p>
              <a:p>
                <a:pPr algn="l" rtl="0"/>
                <a:endParaRPr lang="en-US" sz="2800" dirty="0" smtClean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algorithm terminates when </a:t>
                </a:r>
                <a:r>
                  <a:rPr lang="en-US" sz="2800" i="1" dirty="0" smtClean="0"/>
                  <a:t>P</a:t>
                </a:r>
                <a:r>
                  <a:rPr lang="en-US" sz="2800" dirty="0" smtClean="0"/>
                  <a:t> has a single point in it.</a:t>
                </a:r>
                <a:endParaRPr lang="he-IL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8412" y="1018818"/>
                <a:ext cx="10095723" cy="5262979"/>
              </a:xfrm>
              <a:prstGeom prst="rect">
                <a:avLst/>
              </a:prstGeom>
              <a:blipFill rotWithShape="0">
                <a:blip r:embed="rId2"/>
                <a:stretch>
                  <a:fillRect l="-1087" t="-1043" b="-2433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335044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29"/>
          <p:cNvCxnSpPr>
            <a:stCxn id="25" idx="5"/>
          </p:cNvCxnSpPr>
          <p:nvPr/>
        </p:nvCxnSpPr>
        <p:spPr>
          <a:xfrm>
            <a:off x="4178784" y="2435481"/>
            <a:ext cx="1685106" cy="2201812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5798267" y="4565855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" name="Oval 4"/>
          <p:cNvSpPr/>
          <p:nvPr/>
        </p:nvSpPr>
        <p:spPr>
          <a:xfrm>
            <a:off x="7542067" y="3448694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TextBox 5"/>
          <p:cNvSpPr txBox="1"/>
          <p:nvPr/>
        </p:nvSpPr>
        <p:spPr>
          <a:xfrm>
            <a:off x="6168521" y="5152438"/>
            <a:ext cx="3571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 smtClean="0">
                <a:solidFill>
                  <a:srgbClr val="FF3399"/>
                </a:solidFill>
              </a:rPr>
              <a:t>p</a:t>
            </a:r>
            <a:endParaRPr lang="he-IL" dirty="0">
              <a:solidFill>
                <a:srgbClr val="FF339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08421" y="4408743"/>
            <a:ext cx="3571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>
                <a:solidFill>
                  <a:srgbClr val="FF3399"/>
                </a:solidFill>
              </a:rPr>
              <a:t>q</a:t>
            </a:r>
            <a:endParaRPr lang="he-IL" dirty="0">
              <a:solidFill>
                <a:srgbClr val="FF3399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3327797" y="2627546"/>
            <a:ext cx="5651354" cy="227672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6236282" y="5110683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4530870" y="4408743"/>
            <a:ext cx="3641581" cy="677607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5587015" y="2957463"/>
            <a:ext cx="2189062" cy="274325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  <p:sp>
        <p:nvSpPr>
          <p:cNvPr id="25" name="Oval 24"/>
          <p:cNvSpPr/>
          <p:nvPr/>
        </p:nvSpPr>
        <p:spPr>
          <a:xfrm>
            <a:off x="4084182" y="2360567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1" name="TextBox 30"/>
          <p:cNvSpPr txBox="1"/>
          <p:nvPr/>
        </p:nvSpPr>
        <p:spPr>
          <a:xfrm>
            <a:off x="7652900" y="3330613"/>
            <a:ext cx="3571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>
                <a:solidFill>
                  <a:srgbClr val="FF3399"/>
                </a:solidFill>
              </a:rPr>
              <a:t>t</a:t>
            </a:r>
            <a:endParaRPr lang="he-IL" dirty="0">
              <a:solidFill>
                <a:srgbClr val="FF3399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flipV="1">
            <a:off x="3964412" y="1877689"/>
            <a:ext cx="2189062" cy="274325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4" idx="5"/>
            <a:endCxn id="11" idx="1"/>
          </p:cNvCxnSpPr>
          <p:nvPr/>
        </p:nvCxnSpPr>
        <p:spPr>
          <a:xfrm>
            <a:off x="5892869" y="4640769"/>
            <a:ext cx="359644" cy="482767"/>
          </a:xfrm>
          <a:prstGeom prst="line">
            <a:avLst/>
          </a:prstGeom>
          <a:ln>
            <a:solidFill>
              <a:srgbClr val="1C1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8316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244054" y="1328739"/>
                <a:ext cx="9964490" cy="397031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800" b="1" dirty="0" smtClean="0"/>
                  <a:t>Running time:</a:t>
                </a:r>
              </a:p>
              <a:p>
                <a:pPr algn="l" rtl="0"/>
                <a:endParaRPr lang="en-US" sz="2800" b="1" dirty="0" smtClean="0"/>
              </a:p>
              <a:p>
                <a:pPr marL="914400" lvl="1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algorithm performs </a:t>
                </a:r>
                <a:r>
                  <a:rPr lang="en-US" sz="2800" i="1" dirty="0" smtClean="0"/>
                  <a:t>n - 1 </a:t>
                </a:r>
                <a:r>
                  <a:rPr lang="en-US" sz="2800" dirty="0" smtClean="0"/>
                  <a:t>iterations.</a:t>
                </a:r>
              </a:p>
              <a:p>
                <a:pPr marL="914400" lvl="1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914400" lvl="1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T</a:t>
                </a:r>
                <a:r>
                  <a:rPr lang="en-US" sz="2800" dirty="0" smtClean="0"/>
                  <a:t>he largest line weight of a line is 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≤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en-US" sz="2800" dirty="0" smtClean="0"/>
                  <a:t>  and such integer numbers can be manipulated in polynomial time. </a:t>
                </a:r>
              </a:p>
              <a:p>
                <a:pPr marL="914400" lvl="1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914400" lvl="1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Thus, overall the running time of the algorithm is </a:t>
                </a:r>
                <a:r>
                  <a:rPr lang="en-US" sz="2800" b="1" dirty="0" smtClean="0"/>
                  <a:t>polynomial</a:t>
                </a:r>
                <a:r>
                  <a:rPr lang="en-US" sz="2800" dirty="0" smtClean="0"/>
                  <a:t>.</a:t>
                </a:r>
                <a:endParaRPr lang="he-IL" sz="2800" b="1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4054" y="1328739"/>
                <a:ext cx="9964490" cy="3970318"/>
              </a:xfrm>
              <a:prstGeom prst="rect">
                <a:avLst/>
              </a:prstGeom>
              <a:blipFill rotWithShape="0">
                <a:blip r:embed="rId2"/>
                <a:stretch>
                  <a:fillRect l="-1223" t="-1536" b="-3533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238956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645231" y="1353742"/>
                <a:ext cx="6555669" cy="353943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800" b="1" dirty="0" smtClean="0"/>
                  <a:t>Proof of correctness:</a:t>
                </a:r>
                <a:endParaRPr lang="en-US" sz="2800" b="1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914400" lvl="1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For </a:t>
                </a:r>
                <a:r>
                  <a:rPr lang="en-US" sz="2800" dirty="0"/>
                  <a:t>a point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>
                        <a:latin typeface="Cambria Math" panose="02040503050406030204" pitchFamily="18" charset="0"/>
                      </a:rPr>
                      <m:t>q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ℝ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/>
                  <a:t> and a set of </a:t>
                </a:r>
                <a:r>
                  <a:rPr lang="en-US" sz="2800" dirty="0" smtClean="0"/>
                  <a:t>lines </a:t>
                </a:r>
                <a:r>
                  <a:rPr lang="en-US" sz="2800" b="1" dirty="0" smtClean="0"/>
                  <a:t>L</a:t>
                </a:r>
                <a:r>
                  <a:rPr lang="en-US" sz="2800" dirty="0" smtClean="0"/>
                  <a:t>, we define</a:t>
                </a:r>
                <a:r>
                  <a:rPr lang="en-US" sz="2800" b="1" dirty="0" smtClean="0"/>
                  <a:t> the ball of radius r under the crossing metric</a:t>
                </a:r>
                <a:r>
                  <a:rPr lang="en-US" sz="2800" dirty="0" smtClean="0"/>
                  <a:t> - </a:t>
                </a:r>
                <a:r>
                  <a:rPr lang="en-US" sz="2800" b="1" dirty="0" smtClean="0"/>
                  <a:t>b(</a:t>
                </a:r>
                <a:r>
                  <a:rPr lang="en-US" sz="2800" b="1" dirty="0" err="1" smtClean="0"/>
                  <a:t>q,</a:t>
                </a:r>
                <a:r>
                  <a:rPr lang="en-US" sz="2800" b="1" i="1" dirty="0" err="1" smtClean="0"/>
                  <a:t>r</a:t>
                </a:r>
                <a:r>
                  <a:rPr lang="en-US" sz="2800" b="1" dirty="0" smtClean="0"/>
                  <a:t>)</a:t>
                </a:r>
                <a:r>
                  <a:rPr lang="en-US" sz="2800" dirty="0"/>
                  <a:t> </a:t>
                </a:r>
                <a:r>
                  <a:rPr lang="en-US" sz="2800" dirty="0" smtClean="0"/>
                  <a:t>as the set of all vertices of the arrangement of </a:t>
                </a:r>
                <a:r>
                  <a:rPr lang="en-US" sz="2800" i="1" dirty="0" smtClean="0"/>
                  <a:t>A = A(L)</a:t>
                </a:r>
                <a:r>
                  <a:rPr lang="en-US" sz="2800" dirty="0"/>
                  <a:t> </a:t>
                </a:r>
                <a:r>
                  <a:rPr lang="en-US" sz="2800" dirty="0" smtClean="0"/>
                  <a:t>that are at crossing distance of at most </a:t>
                </a:r>
                <a:r>
                  <a:rPr lang="en-US" sz="2800" i="1" dirty="0" smtClean="0"/>
                  <a:t>r</a:t>
                </a:r>
                <a:r>
                  <a:rPr lang="en-US" sz="2800" dirty="0" smtClean="0"/>
                  <a:t> from q.</a:t>
                </a:r>
                <a:r>
                  <a:rPr lang="en-US" sz="2800" i="1" dirty="0" smtClean="0"/>
                  <a:t> </a:t>
                </a:r>
                <a:endParaRPr lang="he-IL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231" y="1353742"/>
                <a:ext cx="6555669" cy="3539430"/>
              </a:xfrm>
              <a:prstGeom prst="rect">
                <a:avLst/>
              </a:prstGeom>
              <a:blipFill rotWithShape="0">
                <a:blip r:embed="rId2"/>
                <a:stretch>
                  <a:fillRect l="-1953" t="-1549" r="-93" b="-3959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6880" y="1407022"/>
            <a:ext cx="3448050" cy="348615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8429624" y="4958210"/>
            <a:ext cx="281463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b(q,2)</a:t>
            </a:r>
          </a:p>
          <a:p>
            <a:pPr algn="ctr" rtl="0"/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when all the weights are 1</a:t>
            </a:r>
            <a:endParaRPr lang="he-IL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406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714500" y="1900963"/>
                <a:ext cx="9046585" cy="2071786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800" b="1" dirty="0" smtClean="0"/>
                  <a:t>Lemma</a:t>
                </a:r>
                <a:r>
                  <a:rPr lang="en-US" sz="2800" dirty="0" smtClean="0"/>
                  <a:t>: Let L be a set of n lines in the plane, such that</a:t>
                </a:r>
              </a:p>
              <a:p>
                <a:pPr algn="l" rtl="0"/>
                <a:r>
                  <a:rPr lang="en-US" sz="2800" dirty="0" smtClean="0"/>
                  <a:t> 			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∀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𝑤</m:t>
                    </m:r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sz="2800" dirty="0" smtClean="0"/>
                  <a:t>, </a:t>
                </a:r>
              </a:p>
              <a:p>
                <a:pPr algn="l" rtl="0"/>
                <a:r>
                  <a:rPr lang="en-US" sz="2800" dirty="0" smtClean="0"/>
                  <a:t>and let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ℝ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 smtClean="0"/>
                  <a:t> be a point not lying on any of the lines in L</a:t>
                </a:r>
                <a:r>
                  <a:rPr lang="en-US" sz="2800" dirty="0"/>
                  <a:t>.</a:t>
                </a:r>
                <a:r>
                  <a:rPr lang="en-US" sz="2800" dirty="0" smtClean="0"/>
                  <a:t> </a:t>
                </a:r>
              </a:p>
              <a:p>
                <a:pPr algn="l" rtl="0"/>
                <a:r>
                  <a:rPr lang="en-US" sz="2800" dirty="0" smtClean="0"/>
                  <a:t>	Then, for any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≤</m:t>
                    </m:r>
                    <m:f>
                      <m:f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dirty="0" smtClean="0"/>
                  <a:t>, we have that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𝒃</m:t>
                        </m:r>
                        <m:d>
                          <m:d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𝒒</m:t>
                            </m:r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𝒓</m:t>
                            </m:r>
                          </m:e>
                        </m:d>
                      </m:e>
                    </m:d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≥</m:t>
                    </m:r>
                    <m:f>
                      <m:f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𝒓</m:t>
                            </m:r>
                          </m:e>
                          <m:sup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𝟖</m:t>
                        </m:r>
                      </m:den>
                    </m:f>
                  </m:oMath>
                </a14:m>
                <a:r>
                  <a:rPr lang="en-US" sz="2800" dirty="0" smtClean="0"/>
                  <a:t>. </a:t>
                </a:r>
                <a:endParaRPr lang="he-IL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500" y="1900963"/>
                <a:ext cx="9046585" cy="2071786"/>
              </a:xfrm>
              <a:prstGeom prst="rect">
                <a:avLst/>
              </a:prstGeom>
              <a:blipFill rotWithShape="0">
                <a:blip r:embed="rId2"/>
                <a:stretch>
                  <a:fillRect l="-1348" t="-2941" b="-3235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281100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49131" y="1509713"/>
                <a:ext cx="10754285" cy="3616759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800" b="1" dirty="0" smtClean="0"/>
                  <a:t>Proof: </a:t>
                </a:r>
              </a:p>
              <a:p>
                <a:pPr algn="l" rtl="0"/>
                <a:endParaRPr lang="en-US" sz="2800" b="1" dirty="0" smtClean="0"/>
              </a:p>
              <a:p>
                <a:pPr marL="914400" lvl="1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We can shoot a ray </a:t>
                </a: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𝜁</m:t>
                    </m:r>
                  </m:oMath>
                </a14:m>
                <a:r>
                  <a:rPr lang="en-US" sz="2800" dirty="0" smtClean="0"/>
                  <a:t>  from q that intersects at least n/2 lines from L. </a:t>
                </a:r>
              </a:p>
              <a:p>
                <a:pPr marL="914400" lvl="1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914400" lvl="1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Let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800" dirty="0" smtClean="0"/>
                  <a:t> be the first r/2 lines hit by the ray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𝜁</m:t>
                    </m:r>
                  </m:oMath>
                </a14:m>
                <a:r>
                  <a:rPr lang="en-US" sz="2800" dirty="0" smtClean="0"/>
                  <a:t>, and let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800" dirty="0" smtClean="0"/>
                  <a:t> be the respective intersection points between these lines and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𝜁</m:t>
                    </m:r>
                  </m:oMath>
                </a14:m>
                <a:r>
                  <a:rPr lang="en-US" sz="2800" dirty="0" smtClean="0"/>
                  <a:t>.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131" y="1509713"/>
                <a:ext cx="10754285" cy="3616759"/>
              </a:xfrm>
              <a:prstGeom prst="rect">
                <a:avLst/>
              </a:prstGeom>
              <a:blipFill rotWithShape="0">
                <a:blip r:embed="rId2"/>
                <a:stretch>
                  <a:fillRect l="-1133" t="-1686" r="-680" b="-3879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266674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7612" y="1018818"/>
            <a:ext cx="4967699" cy="402697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816562" y="4812619"/>
                <a:ext cx="9829800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914400" lvl="1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Mark all the intersection points in the arrangement A(L) along the line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800" dirty="0"/>
                  <a:t> that are in distance at most r/2 from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800" dirty="0"/>
                  <a:t>, for </a:t>
                </a:r>
                <a:endParaRPr lang="en-US" sz="2800" dirty="0" smtClean="0"/>
              </a:p>
              <a:p>
                <a:pPr lvl="1" algn="l" rtl="0"/>
                <a:r>
                  <a:rPr lang="en-US" sz="2800" dirty="0"/>
                  <a:t>	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,…,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US" sz="2800" dirty="0"/>
                  <a:t>.</a:t>
                </a:r>
                <a:endParaRPr lang="he-IL" sz="28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562" y="4812619"/>
                <a:ext cx="9829800" cy="1384995"/>
              </a:xfrm>
              <a:prstGeom prst="rect">
                <a:avLst/>
              </a:prstGeom>
              <a:blipFill rotWithShape="0">
                <a:blip r:embed="rId3"/>
                <a:stretch>
                  <a:fillRect t="-3947" b="-11404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3312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19463" y="1684283"/>
                <a:ext cx="10329863" cy="276229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Clearly, we overall marked at least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num>
                              <m:den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num>
                              <m:den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dirty="0" smtClean="0"/>
                  <a:t> vertices of the arrangement.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O</a:t>
                </a:r>
                <a:r>
                  <a:rPr lang="en-US" sz="2800" dirty="0" smtClean="0"/>
                  <a:t>bserve that all these vertices are in distance at most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dirty="0" smtClean="0"/>
                  <a:t> from q because of the triangle inequality, implying the claim.</a:t>
                </a:r>
                <a:endParaRPr lang="he-IL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463" y="1684283"/>
                <a:ext cx="10329863" cy="2762295"/>
              </a:xfrm>
              <a:prstGeom prst="rect">
                <a:avLst/>
              </a:prstGeom>
              <a:blipFill rotWithShape="0">
                <a:blip r:embed="rId2"/>
                <a:stretch>
                  <a:fillRect l="-1062" r="-885" b="-5519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0814394" y="3923358"/>
                <a:ext cx="28405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∎</m:t>
                      </m:r>
                    </m:oMath>
                  </m:oMathPara>
                </a14:m>
                <a:endParaRPr lang="he-IL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14394" y="3923358"/>
                <a:ext cx="284052" cy="523220"/>
              </a:xfrm>
              <a:prstGeom prst="rect">
                <a:avLst/>
              </a:prstGeom>
              <a:blipFill rotWithShape="0">
                <a:blip r:embed="rId3"/>
                <a:stretch>
                  <a:fillRect r="-12766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28691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205714" y="1611006"/>
                <a:ext cx="9641120" cy="3342453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800" b="1" dirty="0" smtClean="0"/>
                  <a:t>Lemma: </a:t>
                </a:r>
              </a:p>
              <a:p>
                <a:pPr algn="l" rtl="0"/>
                <a:endParaRPr lang="en-US" sz="2800" b="1" dirty="0" smtClean="0"/>
              </a:p>
              <a:p>
                <a:pPr algn="l" rtl="0"/>
                <a:r>
                  <a:rPr lang="en-US" sz="2800" b="1" dirty="0"/>
                  <a:t>	</a:t>
                </a:r>
                <a:r>
                  <a:rPr lang="en-US" sz="2800" dirty="0" smtClean="0"/>
                  <a:t>Let P be a set of n points in the plane, and let </a:t>
                </a:r>
                <a:r>
                  <a:rPr lang="en-US" sz="2800" b="1" dirty="0" smtClean="0"/>
                  <a:t>L</a:t>
                </a:r>
                <a:r>
                  <a:rPr lang="en-US" sz="2800" dirty="0" smtClean="0"/>
                  <a:t> be a set of 	lines in the plane with total weight W. </a:t>
                </a:r>
              </a:p>
              <a:p>
                <a:pPr lvl="2" algn="l" rtl="0"/>
                <a:r>
                  <a:rPr lang="en-US" sz="2800" dirty="0" smtClean="0"/>
                  <a:t>One can always find a pair of points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en-US" sz="2800" b="1" dirty="0" smtClean="0"/>
                  <a:t> </a:t>
                </a:r>
                <a:r>
                  <a:rPr lang="en-US" sz="2800" dirty="0" smtClean="0"/>
                  <a:t>such that the total weight of the segment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</a:rPr>
                      <m:t> =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</a:rPr>
                      <m:t>𝑞</m:t>
                    </m:r>
                  </m:oMath>
                </a14:m>
                <a:r>
                  <a:rPr lang="en-US" sz="2800" dirty="0" smtClean="0"/>
                  <a:t> is at most </a:t>
                </a:r>
              </a:p>
              <a:p>
                <a:pPr lvl="2" algn="l" rtl="0"/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𝟒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𝑾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𝒏</m:t>
                            </m:r>
                          </m:e>
                        </m:rad>
                      </m:den>
                    </m:f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≤</m:t>
                    </m:r>
                    <m:f>
                      <m:f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𝒄𝑾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𝒏</m:t>
                            </m:r>
                          </m:e>
                        </m:rad>
                      </m:den>
                    </m:f>
                  </m:oMath>
                </a14:m>
                <a:r>
                  <a:rPr lang="en-US" sz="2800" dirty="0" smtClean="0"/>
                  <a:t> for some constant c.</a:t>
                </a:r>
                <a:endParaRPr lang="he-IL" sz="2800" b="1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5714" y="1611006"/>
                <a:ext cx="9641120" cy="3342453"/>
              </a:xfrm>
              <a:prstGeom prst="rect">
                <a:avLst/>
              </a:prstGeom>
              <a:blipFill rotWithShape="0">
                <a:blip r:embed="rId2"/>
                <a:stretch>
                  <a:fillRect l="-1328" t="-1639" r="-380" b="-182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90589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132805" y="1018818"/>
                <a:ext cx="9786937" cy="5005153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800" b="1" dirty="0" smtClean="0"/>
                  <a:t>Proof</a:t>
                </a:r>
                <a:r>
                  <a:rPr lang="en-US" sz="3200" b="1" dirty="0" smtClean="0"/>
                  <a:t>:</a:t>
                </a:r>
                <a:r>
                  <a:rPr lang="en-US" sz="3200" dirty="0" smtClean="0"/>
                  <a:t> </a:t>
                </a:r>
              </a:p>
              <a:p>
                <a:pPr algn="l" rtl="0"/>
                <a:endParaRPr lang="en-US" sz="3200" dirty="0" smtClean="0"/>
              </a:p>
              <a:p>
                <a:pPr marL="742950" lvl="1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Since the weights are all integers, we can consider all the weights to be 1 by replacing a line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en-US" sz="2800" dirty="0" smtClean="0"/>
                  <a:t> of weight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b="0" i="0" dirty="0" smtClean="0">
                        <a:latin typeface="Cambria Math" panose="02040503050406030204" pitchFamily="18" charset="0"/>
                      </a:rPr>
                      <m:t>w</m:t>
                    </m:r>
                    <m:r>
                      <a:rPr lang="en-US" sz="2800" b="0" i="0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800" i="1" dirty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sz="2800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 smtClean="0"/>
                  <a:t>by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b="0" i="0" dirty="0" smtClean="0">
                        <a:latin typeface="Cambria Math" panose="02040503050406030204" pitchFamily="18" charset="0"/>
                      </a:rPr>
                      <m:t>w</m:t>
                    </m:r>
                    <m:r>
                      <a:rPr lang="en-US" sz="2800" b="0" i="0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800" i="1" dirty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 smtClean="0"/>
                  <a:t> copies of it. </a:t>
                </a:r>
              </a:p>
              <a:p>
                <a:pPr marL="742950" lvl="1" indent="-28575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742950" lvl="1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Consider the set of vertices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𝑋</m:t>
                    </m:r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⋃"/>
                        <m:supHide m:val="on"/>
                        <m:ctrlP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∈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</m:t>
                        </m:r>
                      </m:sub>
                      <m:sup/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𝑏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e>
                    </m:nary>
                  </m:oMath>
                </a14:m>
                <a:r>
                  <a:rPr lang="en-US" sz="2800" dirty="0" smtClean="0"/>
                  <a:t>. </a:t>
                </a:r>
              </a:p>
              <a:p>
                <a:pPr marL="742950" lvl="1" indent="-28575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742950" lvl="1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As long as the balls of radius r are disjoint, the number of vertices in the arrangement A included in X(r) is at least</a:t>
                </a:r>
                <a:endParaRPr lang="en-US" sz="2800" b="0" i="0" dirty="0" smtClean="0">
                  <a:latin typeface="Cambria Math" panose="02040503050406030204" pitchFamily="18" charset="0"/>
                </a:endParaRPr>
              </a:p>
              <a:p>
                <a:pPr lvl="1" algn="l" rtl="0"/>
                <a:r>
                  <a:rPr lang="en-US" sz="2800" dirty="0"/>
                  <a:t> </a:t>
                </a:r>
                <a:r>
                  <a:rPr lang="en-US" sz="2800" dirty="0" smtClean="0"/>
                  <a:t> 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𝒏</m:t>
                    </m:r>
                    <m:sSup>
                      <m:sSup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𝒓</m:t>
                        </m:r>
                      </m:e>
                      <m:sup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𝟖</m:t>
                    </m:r>
                  </m:oMath>
                </a14:m>
                <a:r>
                  <a:rPr lang="en-US" sz="2800" b="1" dirty="0" smtClean="0"/>
                  <a:t> </a:t>
                </a:r>
                <a:r>
                  <a:rPr lang="en-US" sz="2800" dirty="0" smtClean="0"/>
                  <a:t>by the previous lemma.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805" y="1018818"/>
                <a:ext cx="9786937" cy="5005153"/>
              </a:xfrm>
              <a:prstGeom prst="rect">
                <a:avLst/>
              </a:prstGeom>
              <a:blipFill rotWithShape="0">
                <a:blip r:embed="rId2"/>
                <a:stretch>
                  <a:fillRect l="-1308" t="-1583" b="-2558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353044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/>
        </p:nvCxnSpPr>
        <p:spPr>
          <a:xfrm flipH="1">
            <a:off x="6000750" y="1285875"/>
            <a:ext cx="381001" cy="4729163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6381751" y="1143000"/>
            <a:ext cx="363139" cy="501491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7542067" y="3448694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Oval 19"/>
          <p:cNvSpPr/>
          <p:nvPr/>
        </p:nvSpPr>
        <p:spPr>
          <a:xfrm>
            <a:off x="4709570" y="3726995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55" name="Straight Connector 54"/>
          <p:cNvCxnSpPr/>
          <p:nvPr/>
        </p:nvCxnSpPr>
        <p:spPr>
          <a:xfrm>
            <a:off x="5489565" y="1555437"/>
            <a:ext cx="209080" cy="466842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887698" y="817701"/>
            <a:ext cx="7140" cy="540616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H="1">
            <a:off x="8132332" y="385763"/>
            <a:ext cx="697373" cy="58381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2185988" y="1043114"/>
            <a:ext cx="7112146" cy="327171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1985963" y="3386137"/>
            <a:ext cx="7572375" cy="284321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V="1">
            <a:off x="2116931" y="514350"/>
            <a:ext cx="7641432" cy="3437803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2840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4" name="Straight Connector 83"/>
          <p:cNvCxnSpPr/>
          <p:nvPr/>
        </p:nvCxnSpPr>
        <p:spPr>
          <a:xfrm flipV="1">
            <a:off x="2116931" y="514350"/>
            <a:ext cx="7641432" cy="3437803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H="1">
            <a:off x="8132332" y="385763"/>
            <a:ext cx="697373" cy="58381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 flipV="1">
            <a:off x="2185988" y="1043114"/>
            <a:ext cx="7112146" cy="327171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1985963" y="3386137"/>
            <a:ext cx="7572375" cy="284321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5887698" y="817701"/>
            <a:ext cx="7140" cy="540616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6000750" y="1285875"/>
            <a:ext cx="381001" cy="4729163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6381751" y="1143000"/>
            <a:ext cx="363139" cy="501491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7542067" y="3448694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Oval 19"/>
          <p:cNvSpPr/>
          <p:nvPr/>
        </p:nvSpPr>
        <p:spPr>
          <a:xfrm>
            <a:off x="4709570" y="3726995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6102114" y="2443162"/>
            <a:ext cx="188177" cy="2468266"/>
          </a:xfrm>
          <a:prstGeom prst="line">
            <a:avLst/>
          </a:prstGeom>
          <a:ln w="38100">
            <a:solidFill>
              <a:srgbClr val="FF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 flipV="1">
            <a:off x="6102114" y="4911428"/>
            <a:ext cx="2109033" cy="803572"/>
          </a:xfrm>
          <a:prstGeom prst="line">
            <a:avLst/>
          </a:prstGeom>
          <a:ln w="38100">
            <a:solidFill>
              <a:srgbClr val="FF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6687353" y="942827"/>
            <a:ext cx="2079060" cy="928578"/>
          </a:xfrm>
          <a:prstGeom prst="line">
            <a:avLst/>
          </a:prstGeom>
          <a:ln w="38100">
            <a:solidFill>
              <a:srgbClr val="FF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>
            <a:off x="6679624" y="1871405"/>
            <a:ext cx="7729" cy="338897"/>
          </a:xfrm>
          <a:prstGeom prst="line">
            <a:avLst/>
          </a:prstGeom>
          <a:ln w="38100">
            <a:solidFill>
              <a:srgbClr val="FF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6330263" y="2271490"/>
            <a:ext cx="324487" cy="147321"/>
          </a:xfrm>
          <a:prstGeom prst="line">
            <a:avLst/>
          </a:prstGeom>
          <a:ln w="38100">
            <a:solidFill>
              <a:srgbClr val="FF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8204431" y="871387"/>
            <a:ext cx="561981" cy="4843613"/>
          </a:xfrm>
          <a:prstGeom prst="line">
            <a:avLst/>
          </a:prstGeom>
          <a:ln w="38100">
            <a:solidFill>
              <a:srgbClr val="FF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H="1">
            <a:off x="2771775" y="2418811"/>
            <a:ext cx="2726845" cy="1258484"/>
          </a:xfrm>
          <a:prstGeom prst="line">
            <a:avLst/>
          </a:prstGeom>
          <a:ln w="38100">
            <a:solidFill>
              <a:srgbClr val="33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H="1" flipV="1">
            <a:off x="2771775" y="3677295"/>
            <a:ext cx="3165682" cy="1175836"/>
          </a:xfrm>
          <a:prstGeom prst="line">
            <a:avLst/>
          </a:prstGeom>
          <a:ln w="38100">
            <a:solidFill>
              <a:srgbClr val="33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5489565" y="1555437"/>
            <a:ext cx="209080" cy="466842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V="1">
            <a:off x="5887699" y="2598687"/>
            <a:ext cx="11199" cy="2254445"/>
          </a:xfrm>
          <a:prstGeom prst="line">
            <a:avLst/>
          </a:prstGeom>
          <a:ln w="38100">
            <a:solidFill>
              <a:srgbClr val="33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H="1" flipV="1">
            <a:off x="5532321" y="2418811"/>
            <a:ext cx="10187" cy="370724"/>
          </a:xfrm>
          <a:prstGeom prst="line">
            <a:avLst/>
          </a:prstGeom>
          <a:ln w="38100">
            <a:solidFill>
              <a:srgbClr val="33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5546482" y="2604173"/>
            <a:ext cx="339418" cy="185362"/>
          </a:xfrm>
          <a:prstGeom prst="line">
            <a:avLst/>
          </a:prstGeom>
          <a:ln w="38100">
            <a:solidFill>
              <a:srgbClr val="33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49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768474" y="1611294"/>
                <a:ext cx="10515600" cy="32910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The overall number of vertices in the arrangement is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num>
                          <m:den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en-US" sz="2800" dirty="0"/>
                  <a:t>. </a:t>
                </a:r>
                <a:endParaRPr lang="en-US" sz="2800" dirty="0" smtClean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If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𝑛</m:t>
                        </m:r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en-US" sz="2800" b="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en-US" sz="2800" b="0" i="1">
                        <a:latin typeface="Cambria Math" panose="02040503050406030204" pitchFamily="18" charset="0"/>
                      </a:rPr>
                      <m:t>&gt;</m:t>
                    </m:r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b="0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num>
                          <m:den>
                            <m:r>
                              <a:rPr lang="en-US" sz="2800" b="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en-US" sz="2800" b="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𝑤</m:t>
                        </m:r>
                        <m:d>
                          <m:d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>
                                <a:latin typeface="Cambria Math" panose="02040503050406030204" pitchFamily="18" charset="0"/>
                              </a:rPr>
                              <m:t>𝑤</m:t>
                            </m:r>
                            <m:r>
                              <a:rPr lang="en-US" sz="2800" b="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800" b="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e>
                        </m:d>
                      </m:num>
                      <m:den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dirty="0" smtClean="0"/>
                  <a:t>, then there exist two balls of X(r) that are not disjoint. 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This </a:t>
                </a:r>
                <a:r>
                  <a:rPr lang="en-US" sz="2800" dirty="0"/>
                  <a:t>happens when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latin typeface="Cambria Math" panose="02040503050406030204" pitchFamily="18" charset="0"/>
                      </a:rPr>
                      <m:t>&gt;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4</m:t>
                        </m:r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p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  <m:r>
                      <a:rPr lang="en-US" sz="2800" i="1">
                        <a:latin typeface="Cambria Math" panose="02040503050406030204" pitchFamily="18" charset="0"/>
                      </a:rPr>
                      <m:t>⇒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𝒓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&gt;</m:t>
                    </m:r>
                    <m:f>
                      <m:f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𝑾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𝒏</m:t>
                            </m:r>
                          </m:e>
                        </m:rad>
                      </m:den>
                    </m:f>
                    <m:r>
                      <a:rPr lang="en-US" sz="2800" i="1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8474" y="1611294"/>
                <a:ext cx="10515600" cy="3291029"/>
              </a:xfrm>
              <a:prstGeom prst="rect">
                <a:avLst/>
              </a:prstGeom>
              <a:blipFill rotWithShape="0">
                <a:blip r:embed="rId2"/>
                <a:stretch>
                  <a:fillRect l="-1043" t="-370" r="-754" b="-370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391956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304255" y="1405718"/>
                <a:ext cx="9625683" cy="36372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This </a:t>
                </a:r>
                <a:r>
                  <a:rPr lang="en-US" sz="2800" dirty="0"/>
                  <a:t>happens when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latin typeface="Cambria Math" panose="02040503050406030204" pitchFamily="18" charset="0"/>
                      </a:rPr>
                      <m:t>&gt;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4</m:t>
                        </m:r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p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  <m:r>
                      <a:rPr lang="en-US" sz="2800" i="1">
                        <a:latin typeface="Cambria Math" panose="02040503050406030204" pitchFamily="18" charset="0"/>
                      </a:rPr>
                      <m:t>⇒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𝒓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&gt;</m:t>
                    </m:r>
                    <m:f>
                      <m:f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𝑾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𝒏</m:t>
                            </m:r>
                          </m:e>
                        </m:rad>
                      </m:den>
                    </m:f>
                    <m:r>
                      <a:rPr lang="en-US" sz="2800" i="1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sz="2800" dirty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Hence, </a:t>
                </a:r>
                <a:r>
                  <a:rPr lang="en-US" sz="2800" dirty="0"/>
                  <a:t>for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⌈"/>
                        <m:endChr m:val="⌉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</m:rad>
                          </m:den>
                        </m:f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sz="2800" dirty="0"/>
                  <a:t> there must be </a:t>
                </a:r>
                <a:r>
                  <a:rPr lang="en-US" sz="2800" dirty="0" smtClean="0"/>
                  <a:t>two points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en-US" sz="2800" dirty="0" smtClean="0"/>
                  <a:t> and a </a:t>
                </a:r>
                <a:r>
                  <a:rPr lang="en-US" sz="2800" dirty="0"/>
                  <a:t>vertex v in the arrangement A </a:t>
                </a:r>
                <a:r>
                  <a:rPr lang="en-US" sz="2800" dirty="0" smtClean="0"/>
                  <a:t>s.t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𝒗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𝒃</m:t>
                    </m:r>
                    <m:d>
                      <m:d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𝒑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𝒓</m:t>
                        </m:r>
                      </m:e>
                    </m:d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∩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𝒃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𝒒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𝒓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 smtClean="0"/>
                  <a:t>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By the definition of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 smtClean="0"/>
                  <a:t> we have that </a:t>
                </a:r>
              </a:p>
              <a:p>
                <a:pPr lvl="1" algn="l" rtl="0"/>
                <a:r>
                  <a:rPr lang="en-US" sz="2800" dirty="0"/>
                  <a:t>	</a:t>
                </a:r>
                <a:r>
                  <a:rPr lang="en-US" sz="2800" dirty="0" smtClean="0"/>
                  <a:t>		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𝒅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𝒒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𝒓</m:t>
                    </m:r>
                  </m:oMath>
                </a14:m>
                <a:r>
                  <a:rPr lang="en-US" sz="2800" b="1" dirty="0"/>
                  <a:t> and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𝒅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𝒑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𝒓</m:t>
                    </m:r>
                  </m:oMath>
                </a14:m>
                <a:r>
                  <a:rPr lang="en-US" sz="2800" dirty="0" smtClean="0"/>
                  <a:t>.</a:t>
                </a:r>
                <a:endParaRPr lang="en-US" sz="28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4255" y="1405718"/>
                <a:ext cx="9625683" cy="3637214"/>
              </a:xfrm>
              <a:prstGeom prst="rect">
                <a:avLst/>
              </a:prstGeom>
              <a:blipFill rotWithShape="0">
                <a:blip r:embed="rId2"/>
                <a:stretch>
                  <a:fillRect l="-1140" r="-317" b="-4027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105966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761455" y="2648438"/>
                <a:ext cx="9444037" cy="14116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By the triangle inequality we have that</a:t>
                </a:r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</a:rPr>
                        <m:t>𝒅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</a:rPr>
                        <m:t>𝒑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</a:rPr>
                        <m:t>𝒒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</a:rPr>
                        <m:t>)≤</m:t>
                      </m:r>
                      <m:r>
                        <a:rPr lang="en-US" sz="2800" b="1" i="1">
                          <a:latin typeface="Cambria Math" panose="02040503050406030204" pitchFamily="18" charset="0"/>
                        </a:rPr>
                        <m:t>𝒅</m:t>
                      </m:r>
                      <m:d>
                        <m:d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1" i="1" smtClean="0">
                              <a:latin typeface="Cambria Math" panose="02040503050406030204" pitchFamily="18" charset="0"/>
                            </a:rPr>
                            <m:t>𝒑</m:t>
                          </m:r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</m:d>
                      <m:r>
                        <a:rPr lang="en-US" sz="2800" b="1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latin typeface="Cambria Math" panose="02040503050406030204" pitchFamily="18" charset="0"/>
                        </a:rPr>
                        <m:t>𝒅</m:t>
                      </m:r>
                      <m:d>
                        <m:d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𝒗</m:t>
                          </m:r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1" i="1" smtClean="0">
                              <a:latin typeface="Cambria Math" panose="02040503050406030204" pitchFamily="18" charset="0"/>
                            </a:rPr>
                            <m:t>𝒒</m:t>
                          </m:r>
                        </m:e>
                      </m:d>
                      <m:r>
                        <a:rPr lang="en-US" sz="2800" b="1" i="1">
                          <a:latin typeface="Cambria Math" panose="02040503050406030204" pitchFamily="18" charset="0"/>
                        </a:rPr>
                        <m:t>≤</m:t>
                      </m:r>
                      <m:r>
                        <a:rPr lang="en-US" sz="2800" b="1" i="1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sz="2800" b="1" i="1">
                          <a:latin typeface="Cambria Math" panose="02040503050406030204" pitchFamily="18" charset="0"/>
                        </a:rPr>
                        <m:t>𝒓</m:t>
                      </m:r>
                      <m:r>
                        <a:rPr lang="en-US" sz="2800" b="1" i="1">
                          <a:latin typeface="Cambria Math" panose="02040503050406030204" pitchFamily="18" charset="0"/>
                        </a:rPr>
                        <m:t>≤</m:t>
                      </m:r>
                      <m:f>
                        <m:f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𝟒</m:t>
                          </m:r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𝑾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8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e>
                          </m:rad>
                        </m:den>
                      </m:f>
                      <m:r>
                        <a:rPr lang="en-US" sz="2800" b="1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. </m:t>
                      </m:r>
                    </m:oMath>
                  </m:oMathPara>
                </a14:m>
                <a:endParaRPr lang="he-IL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1455" y="2648438"/>
                <a:ext cx="9444037" cy="1411669"/>
              </a:xfrm>
              <a:prstGeom prst="rect">
                <a:avLst/>
              </a:prstGeom>
              <a:blipFill rotWithShape="0">
                <a:blip r:embed="rId2"/>
                <a:stretch>
                  <a:fillRect l="-1162" t="-3879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0148237" y="3354272"/>
                <a:ext cx="110188" cy="430887"/>
              </a:xfrm>
              <a:prstGeom prst="rect">
                <a:avLst/>
              </a:prstGeom>
              <a:noFill/>
            </p:spPr>
            <p:txBody>
              <a:bodyPr wrap="square" lIns="0" tIns="0" rIns="0" bIns="0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e-IL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∎</m:t>
                      </m:r>
                    </m:oMath>
                  </m:oMathPara>
                </a14:m>
                <a:endParaRPr lang="he-IL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8237" y="3354272"/>
                <a:ext cx="110188" cy="430887"/>
              </a:xfrm>
              <a:prstGeom prst="rect">
                <a:avLst/>
              </a:prstGeom>
              <a:blipFill rotWithShape="0">
                <a:blip r:embed="rId3"/>
                <a:stretch>
                  <a:fillRect r="-111111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68384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194173" y="2148714"/>
                <a:ext cx="8135690" cy="1389804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800" b="1" dirty="0" smtClean="0"/>
                  <a:t>Claim</a:t>
                </a:r>
                <a:r>
                  <a:rPr lang="en-US" sz="2800" dirty="0" smtClean="0"/>
                  <a:t>: </a:t>
                </a:r>
              </a:p>
              <a:p>
                <a:pPr lvl="1" algn="l" rtl="0"/>
                <a:r>
                  <a:rPr lang="en-US" sz="2800" dirty="0" smtClean="0"/>
                  <a:t>Any line in the plane crosses at most</a:t>
                </a:r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(</m:t>
                    </m:r>
                    <m:rad>
                      <m:radPr>
                        <m:degHide m:val="on"/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ra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 smtClean="0"/>
                  <a:t> edges of the resulting spanning tree </a:t>
                </a:r>
                <a:r>
                  <a:rPr lang="en-US" sz="2800" b="1" dirty="0" smtClean="0"/>
                  <a:t>T</a:t>
                </a:r>
                <a:r>
                  <a:rPr lang="en-US" sz="2800" dirty="0" smtClean="0"/>
                  <a:t>.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4173" y="2148714"/>
                <a:ext cx="8135690" cy="1389804"/>
              </a:xfrm>
              <a:prstGeom prst="rect">
                <a:avLst/>
              </a:prstGeom>
              <a:blipFill rotWithShape="0">
                <a:blip r:embed="rId2"/>
                <a:stretch>
                  <a:fillRect l="-1573" t="-3947" b="-11404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227653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042988" y="1222076"/>
                <a:ext cx="9529762" cy="47289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l" rtl="0"/>
                <a:r>
                  <a:rPr lang="en-US" sz="2800" b="1" dirty="0" smtClean="0"/>
                  <a:t>Proof</a:t>
                </a:r>
                <a:r>
                  <a:rPr lang="en-US" sz="2800" dirty="0"/>
                  <a:t>: 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Let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W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</m:oMath>
                </a14:m>
                <a:r>
                  <a:rPr lang="en-US" sz="2800" dirty="0"/>
                  <a:t> denote the total weight of the lines in L in the end of the </a:t>
                </a:r>
                <a:r>
                  <a:rPr lang="en-US" sz="2800" i="1" dirty="0" err="1"/>
                  <a:t>i</a:t>
                </a:r>
                <a:r>
                  <a:rPr lang="en-US" sz="2800" dirty="0" err="1"/>
                  <a:t>th</a:t>
                </a:r>
                <a:r>
                  <a:rPr lang="en-US" sz="2800" dirty="0"/>
                  <a:t> iteration</a:t>
                </a:r>
                <a:r>
                  <a:rPr lang="en-US" sz="2800" dirty="0" smtClean="0"/>
                  <a:t>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We have that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6</m:t>
                    </m:r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num>
                          <m:den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en-US" sz="2800" dirty="0"/>
                  <a:t>, and since there are </a:t>
                </a:r>
                <a:endParaRPr lang="en-US" sz="2800" dirty="0" smtClean="0"/>
              </a:p>
              <a:p>
                <a:pPr lvl="1" algn="l" rtl="0"/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sz="2800" dirty="0"/>
                  <a:t> points in P in the beginning of the </a:t>
                </a:r>
                <a:r>
                  <a:rPr lang="en-US" sz="2800" i="1" dirty="0" err="1"/>
                  <a:t>i</a:t>
                </a:r>
                <a:r>
                  <a:rPr lang="en-US" sz="2800" dirty="0" err="1"/>
                  <a:t>th</a:t>
                </a:r>
                <a:r>
                  <a:rPr lang="en-US" sz="2800" dirty="0"/>
                  <a:t> iteration, it follows, by the previous lemma, that the algorithm found a segment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</m:oMath>
                </a14:m>
                <a:r>
                  <a:rPr lang="en-US" sz="2800" dirty="0"/>
                  <a:t> of weight at most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𝑐</m:t>
                        </m:r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rad>
                      </m:den>
                    </m:f>
                  </m:oMath>
                </a14:m>
                <a:r>
                  <a:rPr lang="en-US" sz="2800" dirty="0" smtClean="0"/>
                  <a:t>. 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We double the weights of all the lines that intersect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800" dirty="0"/>
                  <a:t>. </a:t>
                </a:r>
                <a:endParaRPr lang="he-IL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2988" y="1222076"/>
                <a:ext cx="9529762" cy="4728987"/>
              </a:xfrm>
              <a:prstGeom prst="rect">
                <a:avLst/>
              </a:prstGeom>
              <a:blipFill rotWithShape="0">
                <a:blip r:embed="rId2"/>
                <a:stretch>
                  <a:fillRect l="-1280" t="-1160" b="-2706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1142773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900114" y="1612816"/>
                <a:ext cx="10872788" cy="4858894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 rtl="0"/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≤</m:t>
                    </m:r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sSub>
                              <m:sSubPr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rad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sSub>
                                  <m:sSubPr>
                                    <m:ctrlPr>
                                      <a:rPr lang="en-US" sz="28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0" i="1" smtClean="0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e>
                                  <m:sub>
                                    <m:r>
                                      <a:rPr lang="en-US" sz="2800" b="0" i="1" smtClean="0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</m:e>
                            </m:rad>
                          </m:den>
                        </m:f>
                      </m:e>
                    </m:d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b="0" i="1" dirty="0" smtClean="0">
                    <a:latin typeface="Cambria Math" panose="02040503050406030204" pitchFamily="18" charset="0"/>
                  </a:rPr>
                  <a:t> </a:t>
                </a:r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nary>
                        <m:naryPr>
                          <m:chr m:val="∏"/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p>
                        <m:e>
                          <m:d>
                            <m:d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num>
                                <m:den>
                                  <m:rad>
                                    <m:radPr>
                                      <m:degHide m:val="on"/>
                                      <m:ctrlPr>
                                        <a:rPr lang="en-US" sz="28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sSub>
                                        <m:sSubPr>
                                          <m:ctrlPr>
                                            <a:rPr lang="en-US" sz="2800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800" b="0" i="1" smtClean="0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e>
                                        <m:sub>
                                          <m:r>
                                            <a:rPr lang="en-US" sz="2800" b="0" i="1" smtClean="0">
                                              <a:latin typeface="Cambria Math" panose="02040503050406030204" pitchFamily="18" charset="0"/>
                                            </a:rPr>
                                            <m:t>𝑘</m:t>
                                          </m:r>
                                        </m:sub>
                                      </m:sSub>
                                    </m:e>
                                  </m:rad>
                                </m:den>
                              </m:f>
                            </m:e>
                          </m:d>
                          <m:sSub>
                            <m:sSub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sSub>
                            <m:sSub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nary>
                            <m:naryPr>
                              <m:chr m:val="∏"/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m:rPr>
                                  <m:brk m:alnAt="23"/>
                                </m:r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p>
                            <m:e>
                              <m:func>
                                <m:funcPr>
                                  <m:ctrlP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sz="2800" b="0" i="0" smtClean="0">
                                      <a:latin typeface="Cambria Math" panose="02040503050406030204" pitchFamily="18" charset="0"/>
                                    </a:rPr>
                                    <m:t>exp</m:t>
                                  </m:r>
                                </m:fName>
                                <m:e>
                                  <m:d>
                                    <m:dPr>
                                      <m:ctrlPr>
                                        <a:rPr lang="en-US" sz="28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en-US" sz="2800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US" sz="2800" b="0" i="1" smtClean="0">
                                              <a:latin typeface="Cambria Math" panose="02040503050406030204" pitchFamily="18" charset="0"/>
                                            </a:rPr>
                                            <m:t>𝑐</m:t>
                                          </m:r>
                                        </m:num>
                                        <m:den>
                                          <m:rad>
                                            <m:radPr>
                                              <m:degHide m:val="on"/>
                                              <m:ctrlPr>
                                                <a:rPr lang="en-US" sz="28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radPr>
                                            <m:deg/>
                                            <m:e>
                                              <m:sSub>
                                                <m:sSubPr>
                                                  <m:ctrlPr>
                                                    <a:rPr lang="en-US" sz="2800" i="1">
                                                      <a:latin typeface="Cambria Math" panose="02040503050406030204" pitchFamily="18" charset="0"/>
                                                    </a:rPr>
                                                  </m:ctrlPr>
                                                </m:sSubPr>
                                                <m:e>
                                                  <m:r>
                                                    <a:rPr lang="en-US" sz="2800" i="1">
                                                      <a:latin typeface="Cambria Math" panose="02040503050406030204" pitchFamily="18" charset="0"/>
                                                    </a:rPr>
                                                    <m:t>𝑛</m:t>
                                                  </m:r>
                                                </m:e>
                                                <m:sub>
                                                  <m:r>
                                                    <a:rPr lang="en-US" sz="2800" i="1">
                                                      <a:latin typeface="Cambria Math" panose="02040503050406030204" pitchFamily="18" charset="0"/>
                                                    </a:rPr>
                                                    <m:t>𝑘</m:t>
                                                  </m:r>
                                                </m:sub>
                                              </m:sSub>
                                            </m:e>
                                          </m:rad>
                                        </m:den>
                                      </m:f>
                                    </m:e>
                                  </m:d>
                                </m:e>
                              </m:func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  <m:sub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a:rPr lang="en-US" sz="2800" b="0" i="0" smtClean="0">
                                  <a:latin typeface="Cambria Math" panose="02040503050406030204" pitchFamily="18" charset="0"/>
                                </a:rPr>
                                <m:t>exp</m:t>
                              </m:r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⁡(</m:t>
                              </m:r>
                              <m:nary>
                                <m:naryPr>
                                  <m:chr m:val="∑"/>
                                  <m:ctrlP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3"/>
                                    </m:rP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=</m:t>
                                  </m:r>
                                  <m:r>
                                    <m:rPr>
                                      <m:brk m:alnAt="23"/>
                                    </m:rP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p>
                                <m:e>
                                  <m:f>
                                    <m:fPr>
                                      <m:ctrlPr>
                                        <a:rPr lang="en-US" sz="28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800" b="0" i="1" smtClean="0">
                                          <a:latin typeface="Cambria Math" panose="02040503050406030204" pitchFamily="18" charset="0"/>
                                        </a:rPr>
                                        <m:t>𝑐</m:t>
                                      </m:r>
                                    </m:num>
                                    <m:den>
                                      <m:rad>
                                        <m:radPr>
                                          <m:degHide m:val="on"/>
                                          <m:ctrlPr>
                                            <a:rPr lang="en-US" sz="2800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radPr>
                                        <m:deg/>
                                        <m:e>
                                          <m:r>
                                            <a:rPr lang="en-US" sz="2800" b="0" i="1" smtClean="0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  <m:r>
                                            <a:rPr lang="en-US" sz="2800" b="0" i="1" smtClean="0">
                                              <a:latin typeface="Cambria Math" panose="02040503050406030204" pitchFamily="18" charset="0"/>
                                            </a:rPr>
                                            <m:t>−</m:t>
                                          </m:r>
                                          <m:r>
                                            <a:rPr lang="en-US" sz="2800" b="0" i="1" smtClean="0">
                                              <a:latin typeface="Cambria Math" panose="02040503050406030204" pitchFamily="18" charset="0"/>
                                            </a:rPr>
                                            <m:t>𝑘</m:t>
                                          </m:r>
                                          <m:r>
                                            <a:rPr lang="en-US" sz="2800" b="0" i="1" smtClean="0">
                                              <a:latin typeface="Cambria Math" panose="02040503050406030204" pitchFamily="18" charset="0"/>
                                            </a:rPr>
                                            <m:t>+</m:t>
                                          </m:r>
                                          <m:r>
                                            <a:rPr lang="en-US" sz="2800" b="0" i="1" smtClean="0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e>
                                      </m:rad>
                                    </m:den>
                                  </m:f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</m:nary>
                            </m:e>
                          </m:nary>
                        </m:e>
                      </m:nary>
                    </m:oMath>
                  </m:oMathPara>
                </a14:m>
                <a:endParaRPr lang="en-US" sz="2400" dirty="0" smtClean="0"/>
              </a:p>
              <a:p>
                <a:pPr algn="l" rtl="0"/>
                <a:endParaRPr lang="en-US" sz="2400" dirty="0"/>
              </a:p>
              <a:p>
                <a:pPr algn="l" rtl="0"/>
                <a:r>
                  <a:rPr lang="en-US" sz="2800" dirty="0" smtClean="0"/>
                  <a:t>In particular, we have that:</a:t>
                </a:r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 smtClean="0"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b>
                          <m:r>
                            <a:rPr lang="en-US" sz="2800" b="1" i="1" smtClean="0">
                              <a:latin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≤</m:t>
                      </m:r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sz="2800" b="0" i="0" smtClean="0">
                          <a:latin typeface="Cambria Math" panose="02040503050406030204" pitchFamily="18" charset="0"/>
                        </a:rPr>
                        <m:t>exp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⁡(</m:t>
                      </m:r>
                      <m:nary>
                        <m:naryPr>
                          <m:chr m:val="∑"/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800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2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f>
                            <m:f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rad>
                            </m:den>
                          </m:f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≤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6</m:t>
                      </m:r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num>
                            <m:den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  <m:r>
                        <m:rPr>
                          <m:sty m:val="p"/>
                        </m:rPr>
                        <a:rPr lang="en-US" sz="2800" b="0" i="0" smtClean="0">
                          <a:latin typeface="Cambria Math" panose="02040503050406030204" pitchFamily="18" charset="0"/>
                        </a:rPr>
                        <m:t>exp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⁡(</m:t>
                      </m:r>
                      <m:nary>
                        <m:naryPr>
                          <m:chr m:val="∑"/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800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2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f>
                            <m:f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</m:e>
                              </m:rad>
                            </m:den>
                          </m:f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)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en-US" sz="2800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  <m:sSup>
                            <m:sSupPr>
                              <m:ctrlPr>
                                <a:rPr lang="en-US" sz="2800" b="1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b="1" i="1" smtClean="0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e>
                            <m:sup>
                              <m:r>
                                <a:rPr lang="en-US" sz="2800" b="1" i="1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sz="2800" b="1" i="0" smtClean="0">
                              <a:latin typeface="Cambria Math" panose="02040503050406030204" pitchFamily="18" charset="0"/>
                            </a:rPr>
                            <m:t>𝐞𝐱𝐩</m:t>
                          </m:r>
                          <m:r>
                            <a:rPr lang="en-US" sz="2800" b="1" i="1" smtClean="0">
                              <a:latin typeface="Cambria Math" panose="02040503050406030204" pitchFamily="18" charset="0"/>
                            </a:rPr>
                            <m:t>⁡(</m:t>
                          </m:r>
                          <m:r>
                            <a:rPr lang="en-US" sz="2800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  <m:r>
                            <a:rPr lang="en-US" sz="2800" b="1" i="1" smtClean="0">
                              <a:latin typeface="Cambria Math" panose="02040503050406030204" pitchFamily="18" charset="0"/>
                            </a:rPr>
                            <m:t>𝒄</m:t>
                          </m:r>
                          <m:rad>
                            <m:radPr>
                              <m:degHide m:val="on"/>
                              <m:ctrlPr>
                                <a:rPr lang="en-US" sz="2800" b="1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800" b="1" i="1" smtClean="0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e>
                          </m:rad>
                          <m:r>
                            <a:rPr lang="en-US" sz="2800" b="1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en-US" sz="2800" dirty="0"/>
              </a:p>
              <a:p>
                <a:pPr algn="l" rtl="0"/>
                <a:endParaRPr lang="en-US" sz="2800" dirty="0" smtClean="0"/>
              </a:p>
              <a:p>
                <a:pPr algn="l" rtl="0"/>
                <a:endParaRPr lang="he-IL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0114" y="1612816"/>
                <a:ext cx="10872788" cy="4858894"/>
              </a:xfrm>
              <a:prstGeom prst="rect">
                <a:avLst/>
              </a:prstGeom>
              <a:blipFill rotWithShape="0">
                <a:blip r:embed="rId2"/>
                <a:stretch>
                  <a:fillRect l="-1178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261271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300683" y="1224201"/>
                <a:ext cx="9451181" cy="4864024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Now, consider the weight of the heaviest line </a:t>
                </a:r>
                <a:r>
                  <a:rPr lang="en-US" sz="2800" b="1" dirty="0" smtClean="0"/>
                  <a:t>h</a:t>
                </a:r>
                <a:r>
                  <a:rPr lang="en-US" sz="2800" dirty="0" smtClean="0"/>
                  <a:t> in L in the end of the execution of the algorithm. 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If it crosses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</a:rPr>
                      <m:t>Δ</m:t>
                    </m:r>
                  </m:oMath>
                </a14:m>
                <a:r>
                  <a:rPr lang="en-US" sz="2800" dirty="0" smtClean="0"/>
                  <a:t> edges of T, than its weight is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Δ</m:t>
                        </m:r>
                      </m:sup>
                    </m:sSup>
                  </m:oMath>
                </a14:m>
                <a:r>
                  <a:rPr lang="en-US" sz="2800" dirty="0" smtClean="0"/>
                  <a:t> and as such: 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algn="ctr" rt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sz="2800">
                              <a:latin typeface="Cambria Math" panose="02040503050406030204" pitchFamily="18" charset="0"/>
                            </a:rPr>
                            <m:t>Δ</m:t>
                          </m:r>
                        </m:sup>
                      </m:sSup>
                      <m:r>
                        <a:rPr lang="en-US" sz="2800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800" b="0" i="0" smtClean="0">
                          <a:latin typeface="Cambria Math" panose="02040503050406030204" pitchFamily="18" charset="0"/>
                        </a:rPr>
                        <m:t>w</m:t>
                      </m:r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8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</m:d>
                      <m:r>
                        <a:rPr lang="en-US" sz="2800" b="0" i="0" smtClean="0">
                          <a:latin typeface="Cambria Math" panose="02040503050406030204" pitchFamily="18" charset="0"/>
                        </a:rPr>
                        <m:t>≤</m:t>
                      </m:r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800" b="0" i="0" smtClean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800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</m:sub>
                      </m:sSub>
                      <m:r>
                        <a:rPr lang="en-US" sz="2800" b="0" i="0" smtClean="0">
                          <a:latin typeface="Cambria Math" panose="02040503050406030204" pitchFamily="18" charset="0"/>
                        </a:rPr>
                        <m:t>≤</m:t>
                      </m:r>
                      <m:r>
                        <a:rPr lang="en-US" sz="2800" b="0" i="0" smtClean="0">
                          <a:latin typeface="Cambria Math" panose="02040503050406030204" pitchFamily="18" charset="0"/>
                        </a:rPr>
                        <m:t>3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</m:e>
                        <m:sup>
                          <m:r>
                            <a:rPr lang="en-US" sz="28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en-US" sz="2800" b="0" i="0" smtClean="0">
                          <a:latin typeface="Cambria Math" panose="02040503050406030204" pitchFamily="18" charset="0"/>
                        </a:rPr>
                        <m:t>exp</m:t>
                      </m:r>
                      <m:r>
                        <a:rPr lang="en-US" sz="2800" b="0" i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800" b="0" i="0" smtClean="0">
                          <a:latin typeface="Cambria Math" panose="02040503050406030204" pitchFamily="18" charset="0"/>
                        </a:rPr>
                        <m:t>4</m:t>
                      </m:r>
                      <m:r>
                        <m:rPr>
                          <m:sty m:val="p"/>
                        </m:rPr>
                        <a:rPr lang="en-US" sz="2800" b="0" i="0" smtClean="0">
                          <a:latin typeface="Cambria Math" panose="02040503050406030204" pitchFamily="18" charset="0"/>
                        </a:rPr>
                        <m:t>c</m:t>
                      </m:r>
                      <m:rad>
                        <m:radPr>
                          <m:degHide m:val="on"/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</m:rad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800" dirty="0" smtClean="0"/>
              </a:p>
              <a:p>
                <a:pPr algn="ctr" rtl="0"/>
                <a:endParaRPr lang="en-US" sz="2800" dirty="0" smtClean="0"/>
              </a:p>
              <a:p>
                <a:pPr algn="ctr" rt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800"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US" sz="2800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800" b="0" i="0" smtClean="0">
                          <a:latin typeface="Cambria Math" panose="02040503050406030204" pitchFamily="18" charset="0"/>
                        </a:rPr>
                        <m:t>O</m:t>
                      </m:r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800" b="0" i="0" smtClean="0">
                              <a:latin typeface="Cambria Math" panose="02040503050406030204" pitchFamily="18" charset="0"/>
                            </a:rPr>
                            <m:t>logn</m:t>
                          </m:r>
                          <m:r>
                            <a:rPr lang="en-US" sz="2800" b="0" i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ad>
                            <m:radPr>
                              <m:degHide m:val="on"/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</m:rad>
                        </m:e>
                      </m:d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(</m:t>
                      </m:r>
                      <m:rad>
                        <m:radPr>
                          <m:degHide m:val="on"/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</m:rad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 Namely, any line in the plane crosses at most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</a:rPr>
                      <m:t>O</m:t>
                    </m:r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ad>
                          <m:radPr>
                            <m:degHide m:val="on"/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</m:rad>
                      </m:e>
                    </m:d>
                  </m:oMath>
                </a14:m>
                <a:r>
                  <a:rPr lang="en-US" sz="2800" dirty="0" smtClean="0"/>
                  <a:t> </a:t>
                </a:r>
                <a:r>
                  <a:rPr lang="en-US" sz="2800" dirty="0"/>
                  <a:t>e</a:t>
                </a:r>
                <a:r>
                  <a:rPr lang="en-US" sz="2800" dirty="0" smtClean="0"/>
                  <a:t>dges of T.</a:t>
                </a:r>
                <a:endParaRPr lang="he-IL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0683" y="1224201"/>
                <a:ext cx="9451181" cy="4864024"/>
              </a:xfrm>
              <a:prstGeom prst="rect">
                <a:avLst/>
              </a:prstGeom>
              <a:blipFill rotWithShape="0">
                <a:blip r:embed="rId2"/>
                <a:stretch>
                  <a:fillRect l="-1161" t="-1253" b="-2632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0080456" y="5657338"/>
                <a:ext cx="99386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e-IL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∎</m:t>
                      </m:r>
                    </m:oMath>
                  </m:oMathPara>
                </a14:m>
                <a:endParaRPr lang="he-IL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80456" y="5657338"/>
                <a:ext cx="99386" cy="430887"/>
              </a:xfrm>
              <a:prstGeom prst="rect">
                <a:avLst/>
              </a:prstGeom>
              <a:blipFill rotWithShape="0">
                <a:blip r:embed="rId3"/>
                <a:stretch>
                  <a:fillRect r="-131250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1139967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910004" y="2021205"/>
                <a:ext cx="10691446" cy="2279983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800" b="1" dirty="0" smtClean="0"/>
                  <a:t>Reminder:</a:t>
                </a:r>
              </a:p>
              <a:p>
                <a:pPr algn="ctr" rtl="0"/>
                <a:r>
                  <a:rPr lang="en-US" sz="2800" dirty="0" smtClean="0"/>
                  <a:t>For </a:t>
                </a:r>
                <a:r>
                  <a:rPr lang="en-US" sz="2800" dirty="0"/>
                  <a:t>a range space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d>
                  </m:oMath>
                </a14:m>
                <a:r>
                  <a:rPr lang="en-US" sz="2800" dirty="0" smtClean="0"/>
                  <a:t>: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Let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𝜒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: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→{−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en-US" sz="2800" dirty="0" smtClean="0"/>
                  <a:t> be a coloring. 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discrepancy of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𝜒</m:t>
                    </m:r>
                  </m:oMath>
                </a14:m>
                <a:r>
                  <a:rPr lang="en-US" sz="2800" dirty="0" smtClean="0"/>
                  <a:t> over a range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2800" dirty="0" smtClean="0"/>
                  <a:t> is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𝜒</m:t>
                        </m:r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d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=|</m:t>
                    </m:r>
                    <m:nary>
                      <m:naryPr>
                        <m:chr m:val="∑"/>
                        <m:supHide m:val="on"/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sz="28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∈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  <m:sup/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𝜒</m:t>
                        </m:r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</m:d>
                      </m:e>
                    </m:nary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|</m:t>
                    </m:r>
                  </m:oMath>
                </a14:m>
                <a:r>
                  <a:rPr lang="en-US" sz="2800" dirty="0" smtClean="0"/>
                  <a:t>.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0004" y="2021205"/>
                <a:ext cx="10691446" cy="2279983"/>
              </a:xfrm>
              <a:prstGeom prst="rect">
                <a:avLst/>
              </a:prstGeom>
              <a:blipFill rotWithShape="0">
                <a:blip r:embed="rId2"/>
                <a:stretch>
                  <a:fillRect l="-1140" t="-2674" b="-5348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en-US" sz="36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 rtl="0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An application – better discrepancy</a:t>
            </a:r>
            <a:endParaRPr lang="he-IL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399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1416189" y="2583320"/>
                <a:ext cx="9670910" cy="954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In our case, the range space i</a:t>
                </a:r>
                <a:r>
                  <a:rPr lang="en-US" sz="2800" dirty="0" smtClean="0"/>
                  <a:t>s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=(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/>
                  <a:t>, where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en-US" sz="2800" dirty="0"/>
                  <a:t> i</a:t>
                </a:r>
                <a:r>
                  <a:rPr lang="en-US" sz="2800" dirty="0" smtClean="0"/>
                  <a:t>s </a:t>
                </a:r>
                <a:r>
                  <a:rPr lang="en-US" sz="2800" dirty="0"/>
                  <a:t>a set of n points and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2800" dirty="0"/>
                  <a:t> i</a:t>
                </a:r>
                <a:r>
                  <a:rPr lang="en-US" sz="2800" dirty="0" smtClean="0"/>
                  <a:t>s </a:t>
                </a:r>
                <a:r>
                  <a:rPr lang="en-US" sz="2800" dirty="0"/>
                  <a:t>a set of </a:t>
                </a:r>
                <a:r>
                  <a:rPr lang="en-US" sz="2800" dirty="0" err="1" smtClean="0"/>
                  <a:t>halfplanes</a:t>
                </a:r>
                <a:r>
                  <a:rPr lang="en-US" sz="2800" dirty="0"/>
                  <a:t>.</a:t>
                </a:r>
                <a:endParaRPr lang="he-IL" sz="2800" dirty="0"/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6189" y="2583320"/>
                <a:ext cx="9670910" cy="954107"/>
              </a:xfrm>
              <a:prstGeom prst="rect">
                <a:avLst/>
              </a:prstGeom>
              <a:blipFill rotWithShape="0">
                <a:blip r:embed="rId2"/>
                <a:stretch>
                  <a:fillRect l="-1134" t="-6410" b="-17949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451098" y="372487"/>
            <a:ext cx="11150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en-US" sz="36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 rtl="0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An application – better discrepancy</a:t>
            </a:r>
            <a:endParaRPr lang="he-IL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23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2293" y="1599723"/>
            <a:ext cx="7580288" cy="470898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800" dirty="0"/>
              <a:t>T</a:t>
            </a:r>
            <a:r>
              <a:rPr lang="en-US" sz="2800" dirty="0" smtClean="0"/>
              <a:t>urn T into a cycle by drawing a tour walking around the edges of T.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800" dirty="0" smtClean="0"/>
              <a:t>The resulting graph is Eulerian. 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800" dirty="0" smtClean="0"/>
              <a:t>Extract the Eulerian tour from the graph.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800" dirty="0" smtClean="0"/>
              <a:t>This cycle C has twice the crossing number of the tree.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endParaRPr lang="en-US" sz="2000" dirty="0"/>
          </a:p>
          <a:p>
            <a:pPr algn="l" rtl="0"/>
            <a:endParaRPr lang="he-IL" sz="2800" dirty="0"/>
          </a:p>
        </p:txBody>
      </p:sp>
      <p:sp>
        <p:nvSpPr>
          <p:cNvPr id="18" name="Oval 17"/>
          <p:cNvSpPr/>
          <p:nvPr/>
        </p:nvSpPr>
        <p:spPr>
          <a:xfrm>
            <a:off x="10613879" y="2291407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9" name="Oval 18"/>
          <p:cNvSpPr/>
          <p:nvPr/>
        </p:nvSpPr>
        <p:spPr>
          <a:xfrm>
            <a:off x="10076446" y="3120083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Oval 19"/>
          <p:cNvSpPr/>
          <p:nvPr/>
        </p:nvSpPr>
        <p:spPr>
          <a:xfrm>
            <a:off x="11099655" y="3120083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10142472" y="2364886"/>
            <a:ext cx="469673" cy="753762"/>
          </a:xfrm>
          <a:prstGeom prst="line">
            <a:avLst/>
          </a:prstGeom>
          <a:ln>
            <a:solidFill>
              <a:srgbClr val="1C1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endCxn id="18" idx="5"/>
          </p:cNvCxnSpPr>
          <p:nvPr/>
        </p:nvCxnSpPr>
        <p:spPr>
          <a:xfrm flipH="1" flipV="1">
            <a:off x="10708481" y="2366321"/>
            <a:ext cx="473432" cy="841529"/>
          </a:xfrm>
          <a:prstGeom prst="line">
            <a:avLst/>
          </a:prstGeom>
          <a:ln>
            <a:solidFill>
              <a:srgbClr val="1C1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/>
          <p:cNvSpPr/>
          <p:nvPr/>
        </p:nvSpPr>
        <p:spPr>
          <a:xfrm>
            <a:off x="451098" y="372487"/>
            <a:ext cx="11150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en-US" sz="36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 rtl="0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An application – better discrepancy</a:t>
            </a:r>
            <a:endParaRPr lang="he-IL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Left Arrow 23"/>
          <p:cNvSpPr/>
          <p:nvPr/>
        </p:nvSpPr>
        <p:spPr>
          <a:xfrm rot="18863279">
            <a:off x="9520548" y="4008069"/>
            <a:ext cx="569218" cy="279621"/>
          </a:xfrm>
          <a:prstGeom prst="leftArrow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9" name="Oval 48"/>
          <p:cNvSpPr/>
          <p:nvPr/>
        </p:nvSpPr>
        <p:spPr>
          <a:xfrm>
            <a:off x="8626307" y="4367354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0" name="Oval 49"/>
          <p:cNvSpPr/>
          <p:nvPr/>
        </p:nvSpPr>
        <p:spPr>
          <a:xfrm>
            <a:off x="8088874" y="5196030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1" name="Oval 50"/>
          <p:cNvSpPr/>
          <p:nvPr/>
        </p:nvSpPr>
        <p:spPr>
          <a:xfrm>
            <a:off x="9083507" y="5196030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52" name="Straight Arrow Connector 51"/>
          <p:cNvCxnSpPr/>
          <p:nvPr/>
        </p:nvCxnSpPr>
        <p:spPr>
          <a:xfrm flipH="1">
            <a:off x="8130085" y="4429415"/>
            <a:ext cx="459062" cy="76661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flipV="1">
            <a:off x="8244514" y="4528600"/>
            <a:ext cx="381793" cy="62109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8781947" y="4482262"/>
            <a:ext cx="356976" cy="66743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>
            <a:stCxn id="51" idx="2"/>
          </p:cNvCxnSpPr>
          <p:nvPr/>
        </p:nvCxnSpPr>
        <p:spPr>
          <a:xfrm flipH="1" flipV="1">
            <a:off x="8681723" y="4521510"/>
            <a:ext cx="401784" cy="7184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val 55"/>
          <p:cNvSpPr/>
          <p:nvPr/>
        </p:nvSpPr>
        <p:spPr>
          <a:xfrm>
            <a:off x="8631081" y="5866300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57" name="Straight Arrow Connector 56"/>
          <p:cNvCxnSpPr/>
          <p:nvPr/>
        </p:nvCxnSpPr>
        <p:spPr>
          <a:xfrm>
            <a:off x="8118608" y="5313089"/>
            <a:ext cx="482016" cy="5828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stCxn id="56" idx="0"/>
            <a:endCxn id="50" idx="5"/>
          </p:cNvCxnSpPr>
          <p:nvPr/>
        </p:nvCxnSpPr>
        <p:spPr>
          <a:xfrm flipH="1" flipV="1">
            <a:off x="8183476" y="5270944"/>
            <a:ext cx="503022" cy="59535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val 58"/>
          <p:cNvSpPr/>
          <p:nvPr/>
        </p:nvSpPr>
        <p:spPr>
          <a:xfrm>
            <a:off x="10610414" y="3852159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26" name="Straight Connector 25"/>
          <p:cNvCxnSpPr>
            <a:stCxn id="19" idx="4"/>
            <a:endCxn id="59" idx="1"/>
          </p:cNvCxnSpPr>
          <p:nvPr/>
        </p:nvCxnSpPr>
        <p:spPr>
          <a:xfrm>
            <a:off x="10131863" y="3207850"/>
            <a:ext cx="494782" cy="6571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101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75780" y="1791385"/>
            <a:ext cx="790098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US" sz="2800" dirty="0"/>
              <a:t>If we shortcut the parts of C by replacing them by straight segments, we are only decreasing the crossing number of C.</a:t>
            </a:r>
          </a:p>
        </p:txBody>
      </p:sp>
      <p:sp>
        <p:nvSpPr>
          <p:cNvPr id="3" name="Rectangle 2"/>
          <p:cNvSpPr/>
          <p:nvPr/>
        </p:nvSpPr>
        <p:spPr>
          <a:xfrm>
            <a:off x="451098" y="372487"/>
            <a:ext cx="11150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en-US" sz="36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 rtl="0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An application – better discrepancy</a:t>
            </a:r>
            <a:endParaRPr lang="he-IL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3305187" y="3895564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" name="Oval 4"/>
          <p:cNvSpPr/>
          <p:nvPr/>
        </p:nvSpPr>
        <p:spPr>
          <a:xfrm>
            <a:off x="2767754" y="4724240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Oval 5"/>
          <p:cNvSpPr/>
          <p:nvPr/>
        </p:nvSpPr>
        <p:spPr>
          <a:xfrm>
            <a:off x="3762387" y="4724240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2808965" y="3957625"/>
            <a:ext cx="459062" cy="76661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2923394" y="4056810"/>
            <a:ext cx="381793" cy="62109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460827" y="4010472"/>
            <a:ext cx="356976" cy="66743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6" idx="2"/>
          </p:cNvCxnSpPr>
          <p:nvPr/>
        </p:nvCxnSpPr>
        <p:spPr>
          <a:xfrm flipH="1" flipV="1">
            <a:off x="3360603" y="4049720"/>
            <a:ext cx="401784" cy="7184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8116395" y="3895564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Oval 11"/>
          <p:cNvSpPr/>
          <p:nvPr/>
        </p:nvSpPr>
        <p:spPr>
          <a:xfrm>
            <a:off x="7596929" y="4724240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3" name="Oval 12"/>
          <p:cNvSpPr/>
          <p:nvPr/>
        </p:nvSpPr>
        <p:spPr>
          <a:xfrm>
            <a:off x="8591562" y="4724240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7638140" y="3957625"/>
            <a:ext cx="459062" cy="76661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39" idx="7"/>
            <a:endCxn id="13" idx="3"/>
          </p:cNvCxnSpPr>
          <p:nvPr/>
        </p:nvCxnSpPr>
        <p:spPr>
          <a:xfrm flipV="1">
            <a:off x="8241516" y="4799154"/>
            <a:ext cx="366277" cy="58474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8223762" y="3984111"/>
            <a:ext cx="401784" cy="7184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ight Arrow 20"/>
          <p:cNvSpPr/>
          <p:nvPr/>
        </p:nvSpPr>
        <p:spPr>
          <a:xfrm>
            <a:off x="5526210" y="4140067"/>
            <a:ext cx="500063" cy="284122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2" name="Oval 21"/>
          <p:cNvSpPr/>
          <p:nvPr/>
        </p:nvSpPr>
        <p:spPr>
          <a:xfrm>
            <a:off x="3309961" y="5394510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2797488" y="4841299"/>
            <a:ext cx="482016" cy="5828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22" idx="0"/>
            <a:endCxn id="5" idx="5"/>
          </p:cNvCxnSpPr>
          <p:nvPr/>
        </p:nvCxnSpPr>
        <p:spPr>
          <a:xfrm flipH="1" flipV="1">
            <a:off x="2862356" y="4799154"/>
            <a:ext cx="503022" cy="59535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/>
          <p:cNvSpPr/>
          <p:nvPr/>
        </p:nvSpPr>
        <p:spPr>
          <a:xfrm>
            <a:off x="8146914" y="5371045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40" name="Straight Arrow Connector 39"/>
          <p:cNvCxnSpPr/>
          <p:nvPr/>
        </p:nvCxnSpPr>
        <p:spPr>
          <a:xfrm>
            <a:off x="7677305" y="4817834"/>
            <a:ext cx="482016" cy="5828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5981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040539" y="1933809"/>
                <a:ext cx="7924481" cy="353943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Strat traversing C from some arbitrary point </a:t>
                </a:r>
              </a:p>
              <a:p>
                <a:pPr algn="ctr" rtl="0"/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en-US" sz="2800" dirty="0" smtClean="0"/>
                  <a:t>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Whenever we are at point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en-US" sz="2800" dirty="0" smtClean="0"/>
                  <a:t>, we go directly from there to the next point visited by C that was not visited yet.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Let C’ be the resulting cycle. 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0539" y="1933809"/>
                <a:ext cx="7924481" cy="3539430"/>
              </a:xfrm>
              <a:prstGeom prst="rect">
                <a:avLst/>
              </a:prstGeom>
              <a:blipFill rotWithShape="0">
                <a:blip r:embed="rId2"/>
                <a:stretch>
                  <a:fillRect l="-1385" t="-1549" b="-3959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en-US" sz="36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 rtl="0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An application – better discrepancy</a:t>
            </a:r>
            <a:endParaRPr lang="he-IL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0709678" y="1164496"/>
                <a:ext cx="412393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he-IL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09678" y="1164496"/>
                <a:ext cx="412393" cy="369332"/>
              </a:xfrm>
              <a:prstGeom prst="rect">
                <a:avLst/>
              </a:prstGeom>
              <a:blipFill rotWithShape="0">
                <a:blip r:embed="rId3"/>
                <a:stretch>
                  <a:fillRect b="-8197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11075826" y="1580166"/>
            <a:ext cx="75593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dirty="0" smtClean="0"/>
              <a:t>C</a:t>
            </a:r>
            <a:endParaRPr lang="he-IL" dirty="0"/>
          </a:p>
        </p:txBody>
      </p:sp>
      <p:sp>
        <p:nvSpPr>
          <p:cNvPr id="21" name="TextBox 20"/>
          <p:cNvSpPr txBox="1"/>
          <p:nvPr/>
        </p:nvSpPr>
        <p:spPr>
          <a:xfrm>
            <a:off x="10462250" y="4201590"/>
            <a:ext cx="75593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dirty="0" smtClean="0"/>
              <a:t>C’</a:t>
            </a:r>
            <a:endParaRPr lang="he-IL" dirty="0"/>
          </a:p>
        </p:txBody>
      </p:sp>
      <p:sp>
        <p:nvSpPr>
          <p:cNvPr id="33" name="Oval 32"/>
          <p:cNvSpPr/>
          <p:nvPr/>
        </p:nvSpPr>
        <p:spPr>
          <a:xfrm>
            <a:off x="10609455" y="1512565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4" name="Oval 33"/>
          <p:cNvSpPr/>
          <p:nvPr/>
        </p:nvSpPr>
        <p:spPr>
          <a:xfrm>
            <a:off x="10072022" y="2341241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5" name="Oval 34"/>
          <p:cNvSpPr/>
          <p:nvPr/>
        </p:nvSpPr>
        <p:spPr>
          <a:xfrm>
            <a:off x="11066655" y="2341241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36" name="Straight Arrow Connector 35"/>
          <p:cNvCxnSpPr/>
          <p:nvPr/>
        </p:nvCxnSpPr>
        <p:spPr>
          <a:xfrm flipH="1">
            <a:off x="10113233" y="1574626"/>
            <a:ext cx="459062" cy="76661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V="1">
            <a:off x="10227662" y="1673811"/>
            <a:ext cx="381793" cy="62109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10765095" y="1627473"/>
            <a:ext cx="356976" cy="66743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35" idx="2"/>
          </p:cNvCxnSpPr>
          <p:nvPr/>
        </p:nvCxnSpPr>
        <p:spPr>
          <a:xfrm flipH="1" flipV="1">
            <a:off x="10664871" y="1666721"/>
            <a:ext cx="401784" cy="7184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val 39"/>
          <p:cNvSpPr/>
          <p:nvPr/>
        </p:nvSpPr>
        <p:spPr>
          <a:xfrm>
            <a:off x="10614229" y="3011511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41" name="Straight Arrow Connector 40"/>
          <p:cNvCxnSpPr/>
          <p:nvPr/>
        </p:nvCxnSpPr>
        <p:spPr>
          <a:xfrm>
            <a:off x="10101756" y="2458300"/>
            <a:ext cx="482016" cy="5828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stCxn id="40" idx="0"/>
            <a:endCxn id="34" idx="5"/>
          </p:cNvCxnSpPr>
          <p:nvPr/>
        </p:nvCxnSpPr>
        <p:spPr>
          <a:xfrm flipH="1" flipV="1">
            <a:off x="10166624" y="2416155"/>
            <a:ext cx="503022" cy="59535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val 42"/>
          <p:cNvSpPr/>
          <p:nvPr/>
        </p:nvSpPr>
        <p:spPr>
          <a:xfrm>
            <a:off x="10089439" y="3937488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4" name="Oval 43"/>
          <p:cNvSpPr/>
          <p:nvPr/>
        </p:nvSpPr>
        <p:spPr>
          <a:xfrm>
            <a:off x="9569973" y="4766164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5" name="Oval 44"/>
          <p:cNvSpPr/>
          <p:nvPr/>
        </p:nvSpPr>
        <p:spPr>
          <a:xfrm>
            <a:off x="10564606" y="4766164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46" name="Straight Arrow Connector 45"/>
          <p:cNvCxnSpPr/>
          <p:nvPr/>
        </p:nvCxnSpPr>
        <p:spPr>
          <a:xfrm flipH="1">
            <a:off x="9611184" y="3999549"/>
            <a:ext cx="459062" cy="76661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>
            <a:stCxn id="49" idx="7"/>
            <a:endCxn id="45" idx="3"/>
          </p:cNvCxnSpPr>
          <p:nvPr/>
        </p:nvCxnSpPr>
        <p:spPr>
          <a:xfrm flipV="1">
            <a:off x="10185984" y="4841078"/>
            <a:ext cx="394853" cy="58474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flipH="1" flipV="1">
            <a:off x="10181988" y="4026035"/>
            <a:ext cx="401784" cy="7184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val 48"/>
          <p:cNvSpPr/>
          <p:nvPr/>
        </p:nvSpPr>
        <p:spPr>
          <a:xfrm>
            <a:off x="10091382" y="5412969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50" name="Straight Arrow Connector 49"/>
          <p:cNvCxnSpPr/>
          <p:nvPr/>
        </p:nvCxnSpPr>
        <p:spPr>
          <a:xfrm>
            <a:off x="9650349" y="4859758"/>
            <a:ext cx="482016" cy="5828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179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414462" y="1570135"/>
                <a:ext cx="9515475" cy="22467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Clearly, C’ visits </a:t>
                </a:r>
                <a:r>
                  <a:rPr lang="en-US" sz="2800" dirty="0"/>
                  <a:t>all the points of P and it has a crossing number which is at most twice the crossing number of T</a:t>
                </a:r>
                <a:r>
                  <a:rPr lang="en-US" sz="2800" dirty="0" smtClean="0"/>
                  <a:t>.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Now, assuming </a:t>
                </a:r>
                <a:r>
                  <a:rPr lang="en-US" sz="2800" dirty="0"/>
                  <a:t>that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d>
                  </m:oMath>
                </a14:m>
                <a:r>
                  <a:rPr lang="en-US" sz="2800" dirty="0" smtClean="0"/>
                  <a:t> is even, </a:t>
                </a:r>
                <a:r>
                  <a:rPr lang="en-US" sz="2800" dirty="0"/>
                  <a:t>pick all the even edges of C’ so they form a perfect </a:t>
                </a:r>
                <a:r>
                  <a:rPr lang="en-US" sz="2800" dirty="0" smtClean="0"/>
                  <a:t>matching </a:t>
                </a:r>
                <a:r>
                  <a:rPr lang="en-US" sz="2800" dirty="0"/>
                  <a:t>M of P. </a:t>
                </a:r>
                <a:endParaRPr lang="en-US" sz="2800" dirty="0" smtClean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4462" y="1570135"/>
                <a:ext cx="9515475" cy="2246769"/>
              </a:xfrm>
              <a:prstGeom prst="rect">
                <a:avLst/>
              </a:prstGeom>
              <a:blipFill rotWithShape="0">
                <a:blip r:embed="rId2"/>
                <a:stretch>
                  <a:fillRect l="-1153" t="-2717" r="-2050" b="-7065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en-US" sz="36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 rtl="0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An application – better discrepancy</a:t>
            </a:r>
            <a:endParaRPr lang="he-IL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4388728" y="4137516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Oval 6"/>
          <p:cNvSpPr/>
          <p:nvPr/>
        </p:nvSpPr>
        <p:spPr>
          <a:xfrm>
            <a:off x="3897838" y="4823312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Oval 7"/>
          <p:cNvSpPr/>
          <p:nvPr/>
        </p:nvSpPr>
        <p:spPr>
          <a:xfrm>
            <a:off x="4835319" y="4866176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4470985" y="4223341"/>
            <a:ext cx="399731" cy="67488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4362095" y="5512981"/>
            <a:ext cx="110833" cy="877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13" name="Straight Arrow Connector 12"/>
          <p:cNvCxnSpPr>
            <a:stCxn id="7" idx="5"/>
          </p:cNvCxnSpPr>
          <p:nvPr/>
        </p:nvCxnSpPr>
        <p:spPr>
          <a:xfrm>
            <a:off x="3992440" y="4898226"/>
            <a:ext cx="410638" cy="63006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1225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100138" y="1817261"/>
                <a:ext cx="9572625" cy="22515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rtl="0"/>
                <a:r>
                  <a:rPr lang="en-US" sz="2800" dirty="0"/>
                  <a:t>We have shown: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algn="l" rtl="0"/>
                <a:r>
                  <a:rPr lang="en-US" sz="2800" b="1" dirty="0"/>
                  <a:t>Lemma:</a:t>
                </a:r>
                <a:r>
                  <a:rPr lang="en-US" sz="2800" dirty="0"/>
                  <a:t> One can compute a perfect matching M of a set of n points in the plane, s.t every line crosses at most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(</m:t>
                    </m:r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rad>
                    <m:r>
                      <a:rPr lang="en-US" sz="28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/>
                  <a:t> edges of the matching.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0138" y="1817261"/>
                <a:ext cx="9572625" cy="2251578"/>
              </a:xfrm>
              <a:prstGeom prst="rect">
                <a:avLst/>
              </a:prstGeom>
              <a:blipFill rotWithShape="0">
                <a:blip r:embed="rId2"/>
                <a:stretch>
                  <a:fillRect l="-1273" t="-2439" r="-1846" b="-6775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451098" y="372487"/>
            <a:ext cx="11150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en-US" sz="36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 rtl="0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An application – better discrepancy</a:t>
            </a:r>
            <a:endParaRPr lang="he-IL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5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942975" y="1772685"/>
                <a:ext cx="10772775" cy="371691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800" dirty="0" smtClean="0"/>
                  <a:t>We would like to color the points by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{−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en-US" sz="2800" dirty="0" smtClean="0"/>
                  <a:t> such that for any </a:t>
                </a:r>
                <a:r>
                  <a:rPr lang="en-US" sz="2800" dirty="0" err="1" smtClean="0"/>
                  <a:t>halfplane</a:t>
                </a:r>
                <a:r>
                  <a:rPr lang="en-US" sz="2800" dirty="0" smtClean="0"/>
                  <a:t> the balance of the coloring is as close to perfect as possible.</a:t>
                </a:r>
              </a:p>
              <a:p>
                <a:pPr algn="l" rtl="0"/>
                <a:endParaRPr lang="en-US" sz="2800" dirty="0" smtClean="0"/>
              </a:p>
              <a:p>
                <a:pPr algn="l" rtl="0"/>
                <a:r>
                  <a:rPr lang="en-US" sz="2800" b="1" dirty="0" smtClean="0"/>
                  <a:t>Reminder: </a:t>
                </a:r>
                <a:r>
                  <a:rPr lang="en-US" sz="2800" dirty="0" smtClean="0"/>
                  <a:t>For any partition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Π</m:t>
                    </m:r>
                  </m:oMath>
                </a14:m>
                <a:r>
                  <a:rPr lang="en-US" sz="2800" dirty="0" smtClean="0"/>
                  <a:t> of the points into pairs, for any range</a:t>
                </a:r>
              </a:p>
              <a:p>
                <a:pPr algn="l" rtl="0"/>
                <a:r>
                  <a:rPr lang="en-US" sz="2800" dirty="0" smtClean="0"/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2800" dirty="0" smtClean="0"/>
                  <a:t>, for a </a:t>
                </a:r>
                <a:r>
                  <a:rPr lang="en-US" sz="2800" dirty="0"/>
                  <a:t>random coloring </a:t>
                </a: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𝜒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: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𝑃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→{−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en-US" sz="2800" dirty="0" smtClean="0"/>
                  <a:t> that is compatible with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</a:rPr>
                      <m:t>Π</m:t>
                    </m:r>
                  </m:oMath>
                </a14:m>
                <a:r>
                  <a:rPr lang="en-US" sz="2800" dirty="0"/>
                  <a:t>, the probability </a:t>
                </a:r>
                <a:r>
                  <a:rPr lang="en-US" sz="2800" dirty="0" smtClean="0"/>
                  <a:t>that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𝜒</m:t>
                    </m:r>
                  </m:oMath>
                </a14:m>
                <a:r>
                  <a:rPr lang="en-US" sz="2800" dirty="0" smtClean="0"/>
                  <a:t> has discrepancy at most</a:t>
                </a:r>
              </a:p>
              <a:p>
                <a:pPr algn="l" rtl="0"/>
                <a:r>
                  <a:rPr lang="en-US" sz="2800" dirty="0" smtClean="0"/>
                  <a:t>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𝜒</m:t>
                        </m:r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d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Δ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#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  <m:func>
                          <m:func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ln</m:t>
                            </m:r>
                          </m:fName>
                          <m:e>
                            <m:d>
                              <m:d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e>
                            </m:d>
                          </m:e>
                        </m:func>
                      </m:e>
                    </m:rad>
                  </m:oMath>
                </a14:m>
                <a:r>
                  <a:rPr lang="en-US" sz="2800" dirty="0" smtClean="0"/>
                  <a:t> is at least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dirty="0" smtClean="0"/>
                  <a:t>.</a:t>
                </a:r>
              </a:p>
              <a:p>
                <a:pPr algn="l" rtl="0"/>
                <a:endParaRPr lang="en-US" sz="2800" dirty="0" smtClean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2975" y="1772685"/>
                <a:ext cx="10772775" cy="3716915"/>
              </a:xfrm>
              <a:prstGeom prst="rect">
                <a:avLst/>
              </a:prstGeom>
              <a:blipFill rotWithShape="0">
                <a:blip r:embed="rId2"/>
                <a:stretch>
                  <a:fillRect l="-1188" t="-1639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en-US" sz="36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 rtl="0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An application – better discrepancy</a:t>
            </a:r>
            <a:endParaRPr lang="he-IL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554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450328" y="3446235"/>
                <a:ext cx="9636772" cy="154253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800" b="1" dirty="0" smtClean="0"/>
                  <a:t>Theorem</a:t>
                </a:r>
                <a:r>
                  <a:rPr lang="en-US" sz="2800" dirty="0" smtClean="0"/>
                  <a:t>: Let P be a set of n points in the plane. </a:t>
                </a:r>
              </a:p>
              <a:p>
                <a:pPr algn="l" rtl="0"/>
                <a:r>
                  <a:rPr lang="en-US" sz="2800" dirty="0" smtClean="0"/>
                  <a:t>One can compute a coloring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𝜒</m:t>
                    </m:r>
                  </m:oMath>
                </a14:m>
                <a:r>
                  <a:rPr lang="en-US" sz="2800" dirty="0" smtClean="0"/>
                  <a:t> of P by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{−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en-US" sz="2800" dirty="0" smtClean="0"/>
                  <a:t>, such that for all </a:t>
                </a:r>
                <a:r>
                  <a:rPr lang="en-US" sz="2800" dirty="0" err="1" smtClean="0"/>
                  <a:t>halfplanes</a:t>
                </a:r>
                <a:r>
                  <a:rPr lang="en-US" sz="2800" dirty="0" smtClean="0"/>
                  <a:t> h, it holds that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𝜒</m:t>
                        </m:r>
                        <m:d>
                          <m:dPr>
                            <m:ctrlPr>
                              <a:rPr lang="en-US" sz="28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</m:d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p>
                        <m:f>
                          <m:fPr>
                            <m:ctrlPr>
                              <a:rPr lang="en-US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</m:sup>
                    </m:sSup>
                    <m:rad>
                      <m:radPr>
                        <m:degHide m:val="on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𝑙𝑛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rad>
                  </m:oMath>
                </a14:m>
                <a:r>
                  <a:rPr lang="en-US" sz="2800" dirty="0" smtClean="0"/>
                  <a:t>). 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0328" y="3446235"/>
                <a:ext cx="9636772" cy="1542538"/>
              </a:xfrm>
              <a:prstGeom prst="rect">
                <a:avLst/>
              </a:prstGeom>
              <a:blipFill rotWithShape="0">
                <a:blip r:embed="rId2"/>
                <a:stretch>
                  <a:fillRect l="-1328" t="-3557" b="-10672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450328" y="1753068"/>
                <a:ext cx="9186293" cy="13898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Since any </a:t>
                </a:r>
                <a:r>
                  <a:rPr lang="en-US" sz="2800" dirty="0"/>
                  <a:t>line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en-US" sz="2800" dirty="0"/>
                  <a:t> crosses at most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#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𝑙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(</m:t>
                    </m:r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rad>
                    <m:r>
                      <a:rPr lang="en-US" sz="28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/>
                  <a:t> edges of </a:t>
                </a:r>
                <a:r>
                  <a:rPr lang="en-US" sz="2800" dirty="0" smtClean="0"/>
                  <a:t>the matching M we got from the algorithm, </a:t>
                </a:r>
                <a:r>
                  <a:rPr lang="en-US" sz="2800" dirty="0"/>
                  <a:t>we get the following result:</a:t>
                </a:r>
                <a:endParaRPr lang="he-IL" sz="2800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0328" y="1753068"/>
                <a:ext cx="9186293" cy="1389804"/>
              </a:xfrm>
              <a:prstGeom prst="rect">
                <a:avLst/>
              </a:prstGeom>
              <a:blipFill rotWithShape="0">
                <a:blip r:embed="rId3"/>
                <a:stretch>
                  <a:fillRect l="-1194" t="-3947" b="-11842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451098" y="372487"/>
            <a:ext cx="11150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Computing a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panning tree with low crossing number</a:t>
            </a:r>
            <a:endParaRPr lang="en-US" sz="36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 rtl="0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An application – better discrepancy</a:t>
            </a:r>
            <a:endParaRPr lang="he-IL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967913" y="5139402"/>
                <a:ext cx="10151122" cy="53957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400" dirty="0" smtClean="0"/>
                  <a:t>*</a:t>
                </a:r>
                <a:r>
                  <a:rPr lang="en-US" sz="2400" dirty="0"/>
                  <a:t> for </a:t>
                </a:r>
                <a:r>
                  <a:rPr lang="en-US" sz="2400" dirty="0" smtClean="0"/>
                  <a:t>arbitrary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</a:rPr>
                      <m:t>Π</m:t>
                    </m:r>
                  </m:oMath>
                </a14:m>
                <a:r>
                  <a:rPr lang="en-US" sz="2400" dirty="0" smtClean="0"/>
                  <a:t> </a:t>
                </a:r>
                <a:r>
                  <a:rPr lang="en-US" sz="2400" dirty="0"/>
                  <a:t>we saw that</a:t>
                </a:r>
                <a:r>
                  <a:rPr lang="en-US" sz="2400" dirty="0" smtClean="0"/>
                  <a:t> </a:t>
                </a:r>
                <a14:m>
                  <m:oMath xmlns:m="http://schemas.openxmlformats.org/officeDocument/2006/math"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|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𝜒</m:t>
                    </m:r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|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≤</m:t>
                    </m:r>
                    <m:rad>
                      <m:radPr>
                        <m:deg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func>
                          <m:func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sz="2400">
                                <a:latin typeface="Cambria Math" panose="02040503050406030204" pitchFamily="18" charset="0"/>
                              </a:rPr>
                              <m:t>ln</m:t>
                            </m:r>
                          </m:fName>
                          <m:e>
                            <m:d>
                              <m:d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e>
                            </m:d>
                          </m:e>
                        </m:func>
                      </m:e>
                    </m:rad>
                  </m:oMath>
                </a14:m>
                <a:r>
                  <a:rPr lang="en-US" sz="2400" dirty="0" smtClean="0"/>
                  <a:t>.</a:t>
                </a:r>
                <a:endParaRPr lang="he-IL" sz="24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7913" y="5139402"/>
                <a:ext cx="10151122" cy="539571"/>
              </a:xfrm>
              <a:prstGeom prst="rect">
                <a:avLst/>
              </a:prstGeom>
              <a:blipFill rotWithShape="0">
                <a:blip r:embed="rId4"/>
                <a:stretch>
                  <a:fillRect l="-961" b="-23596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0361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Spanning tree for space with bounded shattering dimension</a:t>
            </a:r>
            <a:endParaRPr lang="he-IL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437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679938" y="1458741"/>
                <a:ext cx="10597662" cy="380847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800" dirty="0" smtClean="0"/>
                  <a:t>Let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=(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 smtClean="0"/>
                  <a:t> be a range space. </a:t>
                </a:r>
              </a:p>
              <a:p>
                <a:pPr algn="l" rtl="0"/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For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⊆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sz="2800" dirty="0" smtClean="0"/>
                  <a:t>, let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𝑌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∩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∈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d>
                  </m:oMath>
                </a14:m>
                <a:r>
                  <a:rPr lang="en-US" sz="2800" dirty="0" smtClean="0"/>
                  <a:t>  denote the </a:t>
                </a:r>
                <a:r>
                  <a:rPr lang="en-US" sz="2800" b="1" dirty="0" smtClean="0"/>
                  <a:t>projection</a:t>
                </a:r>
                <a:r>
                  <a:rPr lang="en-US" sz="2800" dirty="0" smtClean="0"/>
                  <a:t> of R on Y.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 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</a:t>
                </a:r>
                <a:r>
                  <a:rPr lang="en-US" sz="2800" b="1" dirty="0" smtClean="0"/>
                  <a:t> shatter function</a:t>
                </a:r>
                <a:r>
                  <a:rPr lang="en-US" sz="2800" dirty="0" smtClean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sub>
                    </m:sSub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800" b="0" i="0" smtClean="0">
                                <a:latin typeface="Cambria Math" panose="02040503050406030204" pitchFamily="18" charset="0"/>
                              </a:rPr>
                              <m:t>max</m:t>
                            </m:r>
                          </m:e>
                          <m:lim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⊂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</m:e>
                            </m:d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lim>
                        </m:limLow>
                      </m:fName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|</m:t>
                        </m:r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|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|</m:t>
                        </m:r>
                      </m:e>
                    </m:func>
                  </m:oMath>
                </a14:m>
                <a:r>
                  <a:rPr lang="en-US" sz="2800" dirty="0" smtClean="0"/>
                  <a:t>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</a:t>
                </a:r>
                <a:r>
                  <a:rPr lang="en-US" sz="2800" b="1" dirty="0" smtClean="0"/>
                  <a:t>shattering dimension </a:t>
                </a:r>
                <a:r>
                  <a:rPr lang="en-US" sz="2800" dirty="0" smtClean="0"/>
                  <a:t>of S is the smallest d such that </a:t>
                </a:r>
              </a:p>
              <a:p>
                <a:pPr algn="ctr" rtl="0"/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sub>
                    </m:sSub>
                    <m:d>
                      <m:d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8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sz="2800" dirty="0" smtClean="0"/>
                  <a:t>.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938" y="1458741"/>
                <a:ext cx="10597662" cy="3808478"/>
              </a:xfrm>
              <a:prstGeom prst="rect">
                <a:avLst/>
              </a:prstGeom>
              <a:blipFill rotWithShape="0">
                <a:blip r:embed="rId2"/>
                <a:stretch>
                  <a:fillRect l="-1208" t="-1440" b="-3040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451098" y="372487"/>
            <a:ext cx="1174090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400" b="1" dirty="0" smtClean="0">
                <a:solidFill>
                  <a:schemeClr val="accent1">
                    <a:lumMod val="75000"/>
                  </a:schemeClr>
                </a:solidFill>
              </a:rPr>
              <a:t>Reminder</a:t>
            </a:r>
            <a:endParaRPr lang="he-IL" sz="3400" dirty="0"/>
          </a:p>
        </p:txBody>
      </p:sp>
    </p:spTree>
    <p:extLst>
      <p:ext uri="{BB962C8B-B14F-4D97-AF65-F5344CB8AC3E}">
        <p14:creationId xmlns:p14="http://schemas.microsoft.com/office/powerpoint/2010/main" val="3602751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022838" y="1508945"/>
                <a:ext cx="10222523" cy="321120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For a point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sz="2800" dirty="0" smtClean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𝒑</m:t>
                        </m:r>
                      </m:sub>
                    </m:sSub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={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𝒓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 |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𝒓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𝑹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𝒑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𝒓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en-US" sz="2800" b="1" dirty="0" smtClean="0"/>
                  <a:t>.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en-US" sz="2800" b="1" dirty="0" smtClean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</a:t>
                </a:r>
                <a:r>
                  <a:rPr lang="en-US" sz="2800" b="1" dirty="0" smtClean="0"/>
                  <a:t>dual range space </a:t>
                </a:r>
                <a:r>
                  <a:rPr lang="en-US" sz="2800" dirty="0" smtClean="0"/>
                  <a:t>to S is the space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=(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 smtClean="0"/>
                  <a:t>, where </a:t>
                </a:r>
              </a:p>
              <a:p>
                <a:pPr algn="ctr" rtl="0"/>
                <a14:m>
                  <m:oMath xmlns:m="http://schemas.openxmlformats.org/officeDocument/2006/math"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e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∈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d>
                  </m:oMath>
                </a14:m>
                <a:r>
                  <a:rPr lang="en-US" sz="2800" dirty="0" smtClean="0"/>
                  <a:t>. </a:t>
                </a:r>
              </a:p>
              <a:p>
                <a:pPr algn="ctr" rtl="0"/>
                <a:endParaRPr lang="en-US" sz="2800" dirty="0" smtClean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</a:t>
                </a:r>
                <a:r>
                  <a:rPr lang="en-US" sz="2800" b="1" dirty="0" smtClean="0"/>
                  <a:t>dual shattering dimension</a:t>
                </a:r>
                <a:r>
                  <a:rPr lang="en-US" sz="2800" dirty="0" smtClean="0"/>
                  <a:t> of S is the shattering dimension of its dual range space.</a:t>
                </a:r>
                <a:endParaRPr lang="he-IL" sz="28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2838" y="1508945"/>
                <a:ext cx="10222523" cy="3211200"/>
              </a:xfrm>
              <a:prstGeom prst="rect">
                <a:avLst/>
              </a:prstGeom>
              <a:blipFill rotWithShape="0">
                <a:blip r:embed="rId2"/>
                <a:stretch>
                  <a:fillRect l="-1073" t="-1901" b="-4753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451098" y="372487"/>
            <a:ext cx="1174090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400" b="1" dirty="0" smtClean="0">
                <a:solidFill>
                  <a:schemeClr val="accent1">
                    <a:lumMod val="75000"/>
                  </a:schemeClr>
                </a:solidFill>
              </a:rPr>
              <a:t>Reminder</a:t>
            </a:r>
            <a:endParaRPr lang="he-IL" sz="3400" dirty="0"/>
          </a:p>
        </p:txBody>
      </p:sp>
    </p:spTree>
    <p:extLst>
      <p:ext uri="{BB962C8B-B14F-4D97-AF65-F5344CB8AC3E}">
        <p14:creationId xmlns:p14="http://schemas.microsoft.com/office/powerpoint/2010/main" val="3845083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1098" y="372487"/>
            <a:ext cx="1174090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400" b="1" dirty="0" smtClean="0">
                <a:solidFill>
                  <a:schemeClr val="accent1">
                    <a:lumMod val="75000"/>
                  </a:schemeClr>
                </a:solidFill>
              </a:rPr>
              <a:t>Spanning tree for a space with bounded shattering dimension</a:t>
            </a:r>
            <a:endParaRPr lang="he-IL" sz="3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1473159" y="1730828"/>
                <a:ext cx="9076294" cy="3108543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problem we just solved is a special case of the general problem of computing a spanning tree with low crossing number for a </a:t>
                </a:r>
                <a:r>
                  <a:rPr lang="en-US" sz="2800" b="1" dirty="0" smtClean="0"/>
                  <a:t>range space with bounded shattering dimension</a:t>
                </a:r>
                <a:r>
                  <a:rPr lang="en-US" sz="2800" dirty="0" smtClean="0"/>
                  <a:t>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b="0" dirty="0" smtClean="0"/>
                  <a:t>In our case, the range space was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=(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 smtClean="0"/>
                  <a:t>, where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en-US" sz="2800" dirty="0" smtClean="0"/>
                  <a:t> was a set of n points and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2800" dirty="0" smtClean="0"/>
                  <a:t> was a set of </a:t>
                </a:r>
                <a:r>
                  <a:rPr lang="en-US" sz="2800" smtClean="0"/>
                  <a:t>halfplanes</a:t>
                </a:r>
                <a:r>
                  <a:rPr lang="en-US" sz="2800" dirty="0" smtClean="0"/>
                  <a:t>.</a:t>
                </a:r>
                <a:endParaRPr lang="he-IL" sz="2800" dirty="0"/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3159" y="1730828"/>
                <a:ext cx="9076294" cy="3108543"/>
              </a:xfrm>
              <a:prstGeom prst="rect">
                <a:avLst/>
              </a:prstGeom>
              <a:blipFill rotWithShape="0">
                <a:blip r:embed="rId2"/>
                <a:stretch>
                  <a:fillRect l="-1209" t="-1961" r="-1746" b="-4706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80221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104090" y="1478783"/>
                <a:ext cx="10434918" cy="397031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Let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=(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 smtClean="0"/>
                  <a:t> be a range space with shattering dimension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𝛿</m:t>
                    </m:r>
                  </m:oMath>
                </a14:m>
                <a:r>
                  <a:rPr lang="en-US" sz="2800" dirty="0" smtClean="0"/>
                  <a:t> and dual shattering dimension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𝛿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</m:oMath>
                </a14:m>
                <a:r>
                  <a:rPr lang="en-US" sz="2800" dirty="0" smtClean="0"/>
                  <a:t>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Let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⊆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sz="2800" dirty="0" smtClean="0"/>
                  <a:t> be a set of n points.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Consider a spanning tree T of P. 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An edge {</a:t>
                </a:r>
                <a:r>
                  <a:rPr lang="en-US" sz="2800" dirty="0" err="1" smtClean="0"/>
                  <a:t>p,q</a:t>
                </a:r>
                <a:r>
                  <a:rPr lang="en-US" sz="2800" dirty="0" smtClean="0"/>
                  <a:t>} of T crosses a range</a:t>
                </a:r>
              </a:p>
              <a:p>
                <a:pPr algn="ctr" rtl="0"/>
                <a:r>
                  <a:rPr lang="en-US" sz="2800" dirty="0" smtClean="0"/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2800" dirty="0" smtClean="0"/>
                  <a:t> if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begChr m:val="{"/>
                            <m:endChr m:val="}"/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𝑞</m:t>
                            </m:r>
                          </m:e>
                        </m:d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∩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sz="2800" dirty="0" smtClean="0"/>
                  <a:t>.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4090" y="1478783"/>
                <a:ext cx="10434918" cy="3970318"/>
              </a:xfrm>
              <a:prstGeom prst="rect">
                <a:avLst/>
              </a:prstGeom>
              <a:blipFill rotWithShape="0">
                <a:blip r:embed="rId2"/>
                <a:stretch>
                  <a:fillRect l="-1051" t="-1536" b="-3533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451098" y="372487"/>
            <a:ext cx="1174090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400" b="1" dirty="0" smtClean="0">
                <a:solidFill>
                  <a:schemeClr val="accent1">
                    <a:lumMod val="75000"/>
                  </a:schemeClr>
                </a:solidFill>
              </a:rPr>
              <a:t>Spanning tree for a space with bounded shattering dimension</a:t>
            </a:r>
            <a:endParaRPr lang="he-IL" sz="3400" dirty="0"/>
          </a:p>
        </p:txBody>
      </p:sp>
    </p:spTree>
    <p:extLst>
      <p:ext uri="{BB962C8B-B14F-4D97-AF65-F5344CB8AC3E}">
        <p14:creationId xmlns:p14="http://schemas.microsoft.com/office/powerpoint/2010/main" val="291048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1098" y="372487"/>
            <a:ext cx="1174090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400" b="1" dirty="0" smtClean="0">
                <a:solidFill>
                  <a:schemeClr val="accent1">
                    <a:lumMod val="75000"/>
                  </a:schemeClr>
                </a:solidFill>
              </a:rPr>
              <a:t>Spanning tree for a space with bounded shattering dimension</a:t>
            </a:r>
            <a:endParaRPr lang="he-IL" sz="3400" dirty="0"/>
          </a:p>
        </p:txBody>
      </p:sp>
      <p:sp>
        <p:nvSpPr>
          <p:cNvPr id="3" name="TextBox 2"/>
          <p:cNvSpPr txBox="1"/>
          <p:nvPr/>
        </p:nvSpPr>
        <p:spPr>
          <a:xfrm>
            <a:off x="2334986" y="1534886"/>
            <a:ext cx="842554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endParaRPr lang="he-I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725056" y="1306286"/>
                <a:ext cx="9192985" cy="242201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Apllying the same algorithm as before, we can find a spanning tree T of P with </a:t>
                </a:r>
              </a:p>
              <a:p>
                <a:pPr algn="ctr" rtl="0"/>
                <a:r>
                  <a:rPr lang="en-US" sz="2800" b="1" dirty="0" smtClean="0"/>
                  <a:t>crossing number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𝑶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𝜹</m:t>
                    </m:r>
                    <m:func>
                      <m:func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sz="2800" b="1" i="0" smtClean="0">
                            <a:latin typeface="Cambria Math" panose="02040503050406030204" pitchFamily="18" charset="0"/>
                          </a:rPr>
                          <m:t>𝐥𝐨𝐠</m:t>
                        </m:r>
                      </m:fName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</m:func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𝟏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2800" b="1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 i="1" smtClean="0">
                                    <a:latin typeface="Cambria Math" panose="02040503050406030204" pitchFamily="18" charset="0"/>
                                  </a:rPr>
                                  <m:t>𝜹</m:t>
                                </m:r>
                              </m:e>
                              <m:sup>
                                <m:r>
                                  <a:rPr lang="en-US" sz="2800" b="1" i="1" smtClean="0">
                                    <a:latin typeface="Cambria Math" panose="02040503050406030204" pitchFamily="18" charset="0"/>
                                  </a:rPr>
                                  <m:t>⋆</m:t>
                                </m:r>
                              </m:sup>
                            </m:sSup>
                          </m:den>
                        </m:f>
                      </m:sup>
                    </m:sSup>
                    <m:func>
                      <m:func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sz="2800" b="1" i="0" smtClean="0">
                            <a:latin typeface="Cambria Math" panose="02040503050406030204" pitchFamily="18" charset="0"/>
                          </a:rPr>
                          <m:t>𝐥𝐨𝐠</m:t>
                        </m:r>
                      </m:fName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</m:func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b="1" dirty="0" smtClean="0"/>
                  <a:t>.</a:t>
                </a:r>
              </a:p>
              <a:p>
                <a:pPr algn="ctr" rtl="0"/>
                <a:endParaRPr lang="en-US" sz="2800" b="1" dirty="0"/>
              </a:p>
              <a:p>
                <a:pPr algn="l" rtl="0"/>
                <a:endParaRPr lang="he-IL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5056" y="1306286"/>
                <a:ext cx="9192985" cy="2422010"/>
              </a:xfrm>
              <a:prstGeom prst="rect">
                <a:avLst/>
              </a:prstGeom>
              <a:blipFill rotWithShape="0">
                <a:blip r:embed="rId2"/>
                <a:stretch>
                  <a:fillRect l="-1194" t="-2261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725056" y="3092435"/>
                <a:ext cx="9589477" cy="29438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Plugging this into the discrepancy machinery, we get that in polynomial time, we can compute a coloring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𝜒</m:t>
                    </m:r>
                  </m:oMath>
                </a14:m>
                <a:r>
                  <a:rPr lang="en-US" sz="2800" dirty="0"/>
                  <a:t> of P by {-1,1}, such that for any range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2800" dirty="0"/>
                  <a:t>, we have that </a:t>
                </a:r>
              </a:p>
              <a:p>
                <a:pPr algn="ctr" rtl="0"/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𝝌</m:t>
                        </m:r>
                        <m:d>
                          <m:d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𝒓</m:t>
                            </m:r>
                          </m:e>
                        </m:d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𝑶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𝜹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f>
                          <m:f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</m:num>
                          <m:den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</m:num>
                          <m:den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  <m:sSup>
                              <m:sSup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𝜹</m:t>
                                </m:r>
                              </m:e>
                              <m:sup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⋆</m:t>
                                </m:r>
                              </m:sup>
                            </m:sSup>
                          </m:den>
                        </m:f>
                      </m:sup>
                    </m:sSup>
                    <m:func>
                      <m:func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sz="2800" b="1" i="0" smtClean="0">
                            <a:latin typeface="Cambria Math" panose="02040503050406030204" pitchFamily="18" charset="0"/>
                          </a:rPr>
                          <m:t>𝐥𝐨𝐠</m:t>
                        </m:r>
                      </m:fName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</m:func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 smtClean="0"/>
                  <a:t> </a:t>
                </a:r>
              </a:p>
              <a:p>
                <a:pPr algn="ctr" rtl="0"/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With random coloring, the bound on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|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𝜒</m:t>
                    </m:r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|</m:t>
                    </m:r>
                  </m:oMath>
                </a14:m>
                <a:r>
                  <a:rPr lang="en-US" sz="2800" dirty="0" smtClean="0"/>
                  <a:t> was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unc>
                              <m:funcPr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sz="2800" b="0" i="0" smtClean="0">
                                    <a:latin typeface="Cambria Math" panose="02040503050406030204" pitchFamily="18" charset="0"/>
                                  </a:rPr>
                                  <m:t>log</m:t>
                                </m:r>
                              </m:fName>
                              <m:e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e>
                            </m:func>
                          </m:e>
                        </m:d>
                      </m:e>
                    </m:rad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5056" y="3092435"/>
                <a:ext cx="9589477" cy="2943819"/>
              </a:xfrm>
              <a:prstGeom prst="rect">
                <a:avLst/>
              </a:prstGeom>
              <a:blipFill rotWithShape="0">
                <a:blip r:embed="rId3"/>
                <a:stretch>
                  <a:fillRect l="-1144" t="-1863" b="-4555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7706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1098" y="372487"/>
            <a:ext cx="1174090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400" b="1" dirty="0" smtClean="0">
                <a:solidFill>
                  <a:schemeClr val="accent1">
                    <a:lumMod val="75000"/>
                  </a:schemeClr>
                </a:solidFill>
              </a:rPr>
              <a:t>Reminder</a:t>
            </a:r>
            <a:endParaRPr lang="he-IL" sz="3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057400" y="1502228"/>
                <a:ext cx="9666514" cy="2928494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14:m>
                  <m:oMath xmlns:m="http://schemas.openxmlformats.org/officeDocument/2006/math"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𝝐</m:t>
                    </m:r>
                  </m:oMath>
                </a14:m>
                <a:r>
                  <a:rPr lang="en-US" sz="2800" b="1" dirty="0" smtClean="0"/>
                  <a:t>-</a:t>
                </a:r>
                <a:r>
                  <a:rPr lang="en-US" sz="2800" b="1" dirty="0" err="1" smtClean="0"/>
                  <a:t>smaple</a:t>
                </a:r>
                <a:r>
                  <a:rPr lang="en-US" sz="2800" dirty="0" smtClean="0"/>
                  <a:t>:</a:t>
                </a:r>
              </a:p>
              <a:p>
                <a:pPr lvl="1" algn="l" rtl="0"/>
                <a:r>
                  <a:rPr lang="en-US" sz="2800" dirty="0" smtClean="0"/>
                  <a:t>Let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=(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b="1" dirty="0" smtClean="0"/>
                  <a:t> </a:t>
                </a:r>
                <a:r>
                  <a:rPr lang="en-US" sz="2800" dirty="0" smtClean="0"/>
                  <a:t>be a finite range space.</a:t>
                </a:r>
              </a:p>
              <a:p>
                <a:pPr lvl="1" algn="l" rtl="0"/>
                <a:r>
                  <a:rPr lang="en-US" sz="2800" dirty="0" smtClean="0"/>
                  <a:t>For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𝜖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sz="2800" dirty="0" smtClean="0"/>
                  <a:t>, a subset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sz="2800" dirty="0" smtClean="0"/>
                  <a:t> is an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sz="2800" dirty="0" smtClean="0"/>
                  <a:t>-sample for X if for any range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2800" dirty="0" smtClean="0"/>
                  <a:t>, we have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̅"/>
                            <m:ctrlPr>
                              <a:rPr lang="en-U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</m:acc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d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acc>
                          <m:accPr>
                            <m:chr m:val="̅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</m:acc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d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sz="2800" dirty="0" smtClean="0"/>
                  <a:t>.</a:t>
                </a:r>
              </a:p>
              <a:p>
                <a:pPr algn="l" rtl="0"/>
                <a:endParaRPr lang="en-US" sz="2800" dirty="0"/>
              </a:p>
              <a:p>
                <a:pPr algn="ctr" rtl="0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acc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∩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d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</m:d>
                      </m:den>
                    </m:f>
                  </m:oMath>
                </a14:m>
                <a:r>
                  <a:rPr lang="en-US" sz="2800" dirty="0" smtClean="0"/>
                  <a:t>,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</m:acc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∩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d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</m:d>
                      </m:den>
                    </m:f>
                  </m:oMath>
                </a14:m>
                <a:endParaRPr lang="he-IL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7400" y="1502228"/>
                <a:ext cx="9666514" cy="2928494"/>
              </a:xfrm>
              <a:prstGeom prst="rect">
                <a:avLst/>
              </a:prstGeom>
              <a:blipFill rotWithShape="0">
                <a:blip r:embed="rId2"/>
                <a:stretch>
                  <a:fillRect t="-1871" b="-416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2039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1098" y="372487"/>
            <a:ext cx="1174090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400" b="1" dirty="0" smtClean="0">
                <a:solidFill>
                  <a:schemeClr val="accent1">
                    <a:lumMod val="75000"/>
                  </a:schemeClr>
                </a:solidFill>
              </a:rPr>
              <a:t>Spanning tree for a space with bounded shattering dimension</a:t>
            </a:r>
            <a:endParaRPr lang="he-IL" sz="3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1526810" y="1524892"/>
                <a:ext cx="9589477" cy="39735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Now we can extract an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sz="2800" dirty="0" smtClean="0"/>
                  <a:t>-sample for S by using the construction via discrepancy we saw last week. </a:t>
                </a:r>
              </a:p>
              <a:p>
                <a:pPr algn="ctr" rtl="0"/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We can compute, in polynomial time, an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𝝐</m:t>
                    </m:r>
                  </m:oMath>
                </a14:m>
                <a:r>
                  <a:rPr lang="en-US" sz="2800" b="1" dirty="0" smtClean="0"/>
                  <a:t>-sample </a:t>
                </a:r>
                <a:r>
                  <a:rPr lang="en-US" sz="2800" dirty="0" smtClean="0"/>
                  <a:t>for the point of P of size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𝑶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d>
                              <m:dPr>
                                <m:ctrlPr>
                                  <a:rPr lang="en-US" sz="2800" b="1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28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800" b="1" i="1" smtClean="0">
                                        <a:latin typeface="Cambria Math" panose="02040503050406030204" pitchFamily="18" charset="0"/>
                                      </a:rPr>
                                      <m:t>𝜹</m:t>
                                    </m:r>
                                  </m:num>
                                  <m:den>
                                    <m:r>
                                      <a:rPr lang="en-US" sz="2800" b="1" i="1" smtClean="0">
                                        <a:latin typeface="Cambria Math" panose="02040503050406030204" pitchFamily="18" charset="0"/>
                                      </a:rPr>
                                      <m:t>𝝐</m:t>
                                    </m:r>
                                  </m:den>
                                </m:f>
                              </m:e>
                            </m:d>
                            <m:func>
                              <m:funcPr>
                                <m:ctrlPr>
                                  <a:rPr lang="en-US" sz="2800" b="1" i="1" smtClean="0">
                                    <a:latin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a:rPr lang="en-US" sz="2800" b="1" i="0" smtClean="0">
                                    <a:latin typeface="Cambria Math" panose="02040503050406030204" pitchFamily="18" charset="0"/>
                                  </a:rPr>
                                  <m:t>𝐥𝐨𝐠</m:t>
                                </m:r>
                              </m:fName>
                              <m:e>
                                <m:d>
                                  <m:dPr>
                                    <m:ctrlPr>
                                      <a:rPr lang="en-US" sz="28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f>
                                      <m:fPr>
                                        <m:ctrlPr>
                                          <a:rPr lang="en-US" sz="2800" b="1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sz="2800" b="1" i="1">
                                            <a:latin typeface="Cambria Math" panose="02040503050406030204" pitchFamily="18" charset="0"/>
                                          </a:rPr>
                                          <m:t>𝜹</m:t>
                                        </m:r>
                                      </m:num>
                                      <m:den>
                                        <m:r>
                                          <a:rPr lang="en-US" sz="2800" b="1" i="1">
                                            <a:latin typeface="Cambria Math" panose="02040503050406030204" pitchFamily="18" charset="0"/>
                                          </a:rPr>
                                          <m:t>𝝐</m:t>
                                        </m:r>
                                      </m:den>
                                    </m:f>
                                  </m:e>
                                </m:d>
                              </m:e>
                            </m:func>
                          </m:e>
                        </m:d>
                      </m:e>
                      <m:sup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2800" b="1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 i="1" smtClean="0">
                                    <a:latin typeface="Cambria Math" panose="02040503050406030204" pitchFamily="18" charset="0"/>
                                  </a:rPr>
                                  <m:t>𝜹</m:t>
                                </m:r>
                              </m:e>
                              <m:sup>
                                <m:r>
                                  <a:rPr lang="en-US" sz="2800" b="1" i="1" smtClean="0">
                                    <a:latin typeface="Cambria Math" panose="02040503050406030204" pitchFamily="18" charset="0"/>
                                  </a:rPr>
                                  <m:t>⋆</m:t>
                                </m:r>
                              </m:sup>
                            </m:sSup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𝟏</m:t>
                            </m:r>
                          </m:den>
                        </m:f>
                      </m:sup>
                    </m:sSup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b="1" dirty="0" smtClean="0"/>
                  <a:t>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With </a:t>
                </a:r>
                <a:r>
                  <a:rPr lang="en-US" sz="2800" dirty="0"/>
                  <a:t>random coloring, the </a:t>
                </a:r>
                <a:r>
                  <a:rPr lang="en-US" sz="2800" dirty="0" smtClean="0"/>
                  <a:t>sample was of size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𝛿</m:t>
                                </m:r>
                              </m:num>
                              <m:den>
                                <m:sSup>
                                  <m:sSupPr>
                                    <m:ctrlPr>
                                      <a:rPr lang="en-US" sz="28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0" i="1" smtClean="0">
                                        <a:latin typeface="Cambria Math" panose="02040503050406030204" pitchFamily="18" charset="0"/>
                                      </a:rPr>
                                      <m:t>𝜖</m:t>
                                    </m:r>
                                  </m:e>
                                  <m:sup>
                                    <m:r>
                                      <a:rPr lang="en-US" sz="2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den>
                            </m:f>
                          </m:e>
                        </m:d>
                        <m:func>
                          <m:func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sz="2800" b="0" i="0" smtClean="0">
                                <a:latin typeface="Cambria Math" panose="02040503050406030204" pitchFamily="18" charset="0"/>
                              </a:rPr>
                              <m:t>log</m:t>
                            </m:r>
                          </m:fName>
                          <m:e>
                            <m:f>
                              <m:fPr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𝛿</m:t>
                                </m:r>
                              </m:num>
                              <m:den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𝜖</m:t>
                                </m:r>
                              </m:den>
                            </m:f>
                          </m:e>
                        </m:func>
                      </m:e>
                    </m:d>
                  </m:oMath>
                </a14:m>
                <a:r>
                  <a:rPr lang="en-US" sz="2800" dirty="0" smtClean="0"/>
                  <a:t>.</a:t>
                </a:r>
                <a:endParaRPr lang="en-US" sz="28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6810" y="1524892"/>
                <a:ext cx="9589477" cy="3973524"/>
              </a:xfrm>
              <a:prstGeom prst="rect">
                <a:avLst/>
              </a:prstGeom>
              <a:blipFill rotWithShape="0">
                <a:blip r:embed="rId2"/>
                <a:stretch>
                  <a:fillRect l="-1144" t="-1380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6047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Geometric Set Cover</a:t>
            </a:r>
            <a:endParaRPr lang="he-IL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7047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832161" y="1143237"/>
                <a:ext cx="9258300" cy="209288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800" dirty="0" smtClean="0"/>
                  <a:t>Given a range space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d>
                  </m:oMath>
                </a14:m>
                <a:r>
                  <a:rPr lang="en-US" sz="2800" dirty="0" smtClean="0"/>
                  <a:t> with bounded VC dimension – for example X is a set of n points in the plane, R is a set of m given disks – find the minimal number of disks of R that cover all points in X.</a:t>
                </a:r>
              </a:p>
              <a:p>
                <a:pPr algn="l" rtl="0"/>
                <a:endParaRPr lang="en-US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2161" y="1143237"/>
                <a:ext cx="9258300" cy="2092881"/>
              </a:xfrm>
              <a:prstGeom prst="rect">
                <a:avLst/>
              </a:prstGeom>
              <a:blipFill rotWithShape="0">
                <a:blip r:embed="rId2"/>
                <a:stretch>
                  <a:fillRect l="-1383" t="-2915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val 4"/>
          <p:cNvSpPr/>
          <p:nvPr/>
        </p:nvSpPr>
        <p:spPr>
          <a:xfrm>
            <a:off x="4875200" y="3006283"/>
            <a:ext cx="152400" cy="121023"/>
          </a:xfrm>
          <a:prstGeom prst="ellipse">
            <a:avLst/>
          </a:prstGeom>
          <a:solidFill>
            <a:srgbClr val="1C1C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Oval 8"/>
          <p:cNvSpPr/>
          <p:nvPr/>
        </p:nvSpPr>
        <p:spPr>
          <a:xfrm>
            <a:off x="5490883" y="3006283"/>
            <a:ext cx="152400" cy="121023"/>
          </a:xfrm>
          <a:prstGeom prst="ellipse">
            <a:avLst/>
          </a:prstGeom>
          <a:solidFill>
            <a:srgbClr val="1C1C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Oval 9"/>
          <p:cNvSpPr/>
          <p:nvPr/>
        </p:nvSpPr>
        <p:spPr>
          <a:xfrm>
            <a:off x="4893130" y="3440689"/>
            <a:ext cx="152400" cy="121023"/>
          </a:xfrm>
          <a:prstGeom prst="ellipse">
            <a:avLst/>
          </a:prstGeom>
          <a:solidFill>
            <a:srgbClr val="1C1C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Oval 10"/>
          <p:cNvSpPr/>
          <p:nvPr/>
        </p:nvSpPr>
        <p:spPr>
          <a:xfrm>
            <a:off x="5567083" y="3449652"/>
            <a:ext cx="152400" cy="121023"/>
          </a:xfrm>
          <a:prstGeom prst="ellipse">
            <a:avLst/>
          </a:prstGeom>
          <a:solidFill>
            <a:srgbClr val="1C1C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Oval 11"/>
          <p:cNvSpPr/>
          <p:nvPr/>
        </p:nvSpPr>
        <p:spPr>
          <a:xfrm>
            <a:off x="6070707" y="3127306"/>
            <a:ext cx="152400" cy="121023"/>
          </a:xfrm>
          <a:prstGeom prst="ellipse">
            <a:avLst/>
          </a:prstGeom>
          <a:solidFill>
            <a:srgbClr val="1C1C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3" name="Oval 12"/>
          <p:cNvSpPr/>
          <p:nvPr/>
        </p:nvSpPr>
        <p:spPr>
          <a:xfrm>
            <a:off x="5338483" y="3857545"/>
            <a:ext cx="152400" cy="121023"/>
          </a:xfrm>
          <a:prstGeom prst="ellipse">
            <a:avLst/>
          </a:prstGeom>
          <a:solidFill>
            <a:srgbClr val="1C1C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4" name="Oval 13"/>
          <p:cNvSpPr/>
          <p:nvPr/>
        </p:nvSpPr>
        <p:spPr>
          <a:xfrm>
            <a:off x="6146907" y="3862029"/>
            <a:ext cx="152400" cy="121023"/>
          </a:xfrm>
          <a:prstGeom prst="ellipse">
            <a:avLst/>
          </a:prstGeom>
          <a:solidFill>
            <a:srgbClr val="1C1C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5" name="Oval 14"/>
          <p:cNvSpPr/>
          <p:nvPr/>
        </p:nvSpPr>
        <p:spPr>
          <a:xfrm>
            <a:off x="6427694" y="3440686"/>
            <a:ext cx="152400" cy="121023"/>
          </a:xfrm>
          <a:prstGeom prst="ellipse">
            <a:avLst/>
          </a:prstGeom>
          <a:solidFill>
            <a:srgbClr val="1C1C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6" name="Oval 15"/>
          <p:cNvSpPr/>
          <p:nvPr/>
        </p:nvSpPr>
        <p:spPr>
          <a:xfrm>
            <a:off x="9856852" y="3346935"/>
            <a:ext cx="954741" cy="911774"/>
          </a:xfrm>
          <a:prstGeom prst="ellipse">
            <a:avLst/>
          </a:prstGeom>
          <a:noFill/>
          <a:ln w="31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7" name="Oval 16"/>
          <p:cNvSpPr/>
          <p:nvPr/>
        </p:nvSpPr>
        <p:spPr>
          <a:xfrm>
            <a:off x="4397829" y="2731930"/>
            <a:ext cx="954741" cy="911774"/>
          </a:xfrm>
          <a:prstGeom prst="ellipse">
            <a:avLst/>
          </a:prstGeom>
          <a:noFill/>
          <a:ln w="31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8" name="Oval 17"/>
          <p:cNvSpPr/>
          <p:nvPr/>
        </p:nvSpPr>
        <p:spPr>
          <a:xfrm>
            <a:off x="5089712" y="3295388"/>
            <a:ext cx="954741" cy="911774"/>
          </a:xfrm>
          <a:prstGeom prst="ellipse">
            <a:avLst/>
          </a:prstGeom>
          <a:noFill/>
          <a:ln w="31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9" name="Oval 18"/>
          <p:cNvSpPr/>
          <p:nvPr/>
        </p:nvSpPr>
        <p:spPr>
          <a:xfrm>
            <a:off x="5307106" y="2792442"/>
            <a:ext cx="954741" cy="911774"/>
          </a:xfrm>
          <a:prstGeom prst="ellipse">
            <a:avLst/>
          </a:prstGeom>
          <a:noFill/>
          <a:ln w="31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Oval 19"/>
          <p:cNvSpPr/>
          <p:nvPr/>
        </p:nvSpPr>
        <p:spPr>
          <a:xfrm>
            <a:off x="4649640" y="3401658"/>
            <a:ext cx="954741" cy="911774"/>
          </a:xfrm>
          <a:prstGeom prst="ellipse">
            <a:avLst/>
          </a:prstGeom>
          <a:noFill/>
          <a:ln w="31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8" name="Oval 27"/>
          <p:cNvSpPr/>
          <p:nvPr/>
        </p:nvSpPr>
        <p:spPr>
          <a:xfrm>
            <a:off x="8848165" y="3116098"/>
            <a:ext cx="152400" cy="121023"/>
          </a:xfrm>
          <a:prstGeom prst="ellipse">
            <a:avLst/>
          </a:prstGeom>
          <a:solidFill>
            <a:srgbClr val="1C1C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600"/>
          </a:p>
        </p:txBody>
      </p:sp>
      <p:sp>
        <p:nvSpPr>
          <p:cNvPr id="29" name="Oval 28"/>
          <p:cNvSpPr/>
          <p:nvPr/>
        </p:nvSpPr>
        <p:spPr>
          <a:xfrm>
            <a:off x="9463848" y="3116098"/>
            <a:ext cx="152400" cy="121023"/>
          </a:xfrm>
          <a:prstGeom prst="ellipse">
            <a:avLst/>
          </a:prstGeom>
          <a:solidFill>
            <a:srgbClr val="1C1C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600"/>
          </a:p>
        </p:txBody>
      </p:sp>
      <p:sp>
        <p:nvSpPr>
          <p:cNvPr id="30" name="Oval 29"/>
          <p:cNvSpPr/>
          <p:nvPr/>
        </p:nvSpPr>
        <p:spPr>
          <a:xfrm>
            <a:off x="8866095" y="3550504"/>
            <a:ext cx="152400" cy="121023"/>
          </a:xfrm>
          <a:prstGeom prst="ellipse">
            <a:avLst/>
          </a:prstGeom>
          <a:solidFill>
            <a:srgbClr val="1C1C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600"/>
          </a:p>
        </p:txBody>
      </p:sp>
      <p:sp>
        <p:nvSpPr>
          <p:cNvPr id="31" name="Oval 30"/>
          <p:cNvSpPr/>
          <p:nvPr/>
        </p:nvSpPr>
        <p:spPr>
          <a:xfrm>
            <a:off x="9540048" y="3559467"/>
            <a:ext cx="152400" cy="121023"/>
          </a:xfrm>
          <a:prstGeom prst="ellipse">
            <a:avLst/>
          </a:prstGeom>
          <a:solidFill>
            <a:srgbClr val="1C1C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600"/>
          </a:p>
        </p:txBody>
      </p:sp>
      <p:sp>
        <p:nvSpPr>
          <p:cNvPr id="32" name="Oval 31"/>
          <p:cNvSpPr/>
          <p:nvPr/>
        </p:nvSpPr>
        <p:spPr>
          <a:xfrm>
            <a:off x="10043672" y="3237121"/>
            <a:ext cx="152400" cy="121023"/>
          </a:xfrm>
          <a:prstGeom prst="ellipse">
            <a:avLst/>
          </a:prstGeom>
          <a:solidFill>
            <a:srgbClr val="1C1C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600"/>
          </a:p>
        </p:txBody>
      </p:sp>
      <p:sp>
        <p:nvSpPr>
          <p:cNvPr id="33" name="Oval 32"/>
          <p:cNvSpPr/>
          <p:nvPr/>
        </p:nvSpPr>
        <p:spPr>
          <a:xfrm>
            <a:off x="9311448" y="3967360"/>
            <a:ext cx="152400" cy="121023"/>
          </a:xfrm>
          <a:prstGeom prst="ellipse">
            <a:avLst/>
          </a:prstGeom>
          <a:solidFill>
            <a:srgbClr val="1C1C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600"/>
          </a:p>
        </p:txBody>
      </p:sp>
      <p:sp>
        <p:nvSpPr>
          <p:cNvPr id="34" name="Oval 33"/>
          <p:cNvSpPr/>
          <p:nvPr/>
        </p:nvSpPr>
        <p:spPr>
          <a:xfrm>
            <a:off x="10119872" y="3971844"/>
            <a:ext cx="152400" cy="121023"/>
          </a:xfrm>
          <a:prstGeom prst="ellipse">
            <a:avLst/>
          </a:prstGeom>
          <a:solidFill>
            <a:srgbClr val="1C1C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600"/>
          </a:p>
        </p:txBody>
      </p:sp>
      <p:sp>
        <p:nvSpPr>
          <p:cNvPr id="35" name="Oval 34"/>
          <p:cNvSpPr/>
          <p:nvPr/>
        </p:nvSpPr>
        <p:spPr>
          <a:xfrm>
            <a:off x="10400659" y="3550501"/>
            <a:ext cx="152400" cy="121023"/>
          </a:xfrm>
          <a:prstGeom prst="ellipse">
            <a:avLst/>
          </a:prstGeom>
          <a:solidFill>
            <a:srgbClr val="1C1C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600"/>
          </a:p>
        </p:txBody>
      </p:sp>
      <p:sp>
        <p:nvSpPr>
          <p:cNvPr id="36" name="Oval 35"/>
          <p:cNvSpPr/>
          <p:nvPr/>
        </p:nvSpPr>
        <p:spPr>
          <a:xfrm>
            <a:off x="5847871" y="3248329"/>
            <a:ext cx="954741" cy="911774"/>
          </a:xfrm>
          <a:prstGeom prst="ellipse">
            <a:avLst/>
          </a:prstGeom>
          <a:noFill/>
          <a:ln w="31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7" name="Oval 36"/>
          <p:cNvSpPr/>
          <p:nvPr/>
        </p:nvSpPr>
        <p:spPr>
          <a:xfrm>
            <a:off x="8370794" y="2841745"/>
            <a:ext cx="954741" cy="911774"/>
          </a:xfrm>
          <a:prstGeom prst="ellipse">
            <a:avLst/>
          </a:prstGeom>
          <a:noFill/>
          <a:ln w="31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8" name="Oval 37"/>
          <p:cNvSpPr/>
          <p:nvPr/>
        </p:nvSpPr>
        <p:spPr>
          <a:xfrm>
            <a:off x="9062677" y="3405203"/>
            <a:ext cx="954741" cy="911774"/>
          </a:xfrm>
          <a:prstGeom prst="ellipse">
            <a:avLst/>
          </a:prstGeom>
          <a:noFill/>
          <a:ln w="31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9" name="Oval 38"/>
          <p:cNvSpPr/>
          <p:nvPr/>
        </p:nvSpPr>
        <p:spPr>
          <a:xfrm>
            <a:off x="9280071" y="2902257"/>
            <a:ext cx="954741" cy="911774"/>
          </a:xfrm>
          <a:prstGeom prst="ellipse">
            <a:avLst/>
          </a:prstGeom>
          <a:noFill/>
          <a:ln w="31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0" name="Oval 39"/>
          <p:cNvSpPr/>
          <p:nvPr/>
        </p:nvSpPr>
        <p:spPr>
          <a:xfrm>
            <a:off x="5900540" y="2731930"/>
            <a:ext cx="954741" cy="911774"/>
          </a:xfrm>
          <a:prstGeom prst="ellipse">
            <a:avLst/>
          </a:prstGeom>
          <a:noFill/>
          <a:ln w="31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1" name="Oval 40"/>
          <p:cNvSpPr/>
          <p:nvPr/>
        </p:nvSpPr>
        <p:spPr>
          <a:xfrm>
            <a:off x="5327238" y="3915597"/>
            <a:ext cx="954741" cy="911774"/>
          </a:xfrm>
          <a:prstGeom prst="ellipse">
            <a:avLst/>
          </a:prstGeom>
          <a:noFill/>
          <a:ln w="31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2" name="Rectangle 41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  <a:endParaRPr lang="he-IL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961384" y="4539324"/>
                <a:ext cx="10371046" cy="194643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800" b="1" dirty="0" smtClean="0"/>
                  <a:t>Reminder</a:t>
                </a:r>
                <a:r>
                  <a:rPr lang="en-US" sz="2800" dirty="0" smtClean="0"/>
                  <a:t>:</a:t>
                </a:r>
              </a:p>
              <a:p>
                <a:pPr marL="914400" lvl="1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VC dimension of a range space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=(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 smtClean="0"/>
                  <a:t> is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800" b="0" i="0" smtClean="0">
                                <a:latin typeface="Cambria Math" panose="02040503050406030204" pitchFamily="18" charset="0"/>
                              </a:rPr>
                              <m:t>max</m:t>
                            </m:r>
                          </m:e>
                          <m:lim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𝑌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⊆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lim>
                        </m:limLow>
                      </m:fName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{</m:t>
                        </m:r>
                        <m:d>
                          <m:dPr>
                            <m:begChr m:val="|"/>
                            <m:endChr m:val="|"/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</m:d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: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𝑌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𝑖𝑠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𝑎𝑡𝑡𝑒𝑟𝑒𝑑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𝑏𝑦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}</m:t>
                        </m:r>
                      </m:e>
                    </m:func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𝒎𝒂𝒙</m:t>
                            </m:r>
                          </m:e>
                          <m:lim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𝒀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⊆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𝑿</m:t>
                            </m:r>
                          </m:lim>
                        </m:limLow>
                      </m:fName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{</m:t>
                        </m:r>
                        <m:d>
                          <m:dPr>
                            <m:begChr m:val="|"/>
                            <m:endChr m:val="|"/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𝒀</m:t>
                            </m:r>
                          </m:e>
                        </m:d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:</m:t>
                        </m:r>
                        <m:sSub>
                          <m:sSub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𝑹</m:t>
                            </m:r>
                          </m:e>
                          <m:sub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|</m:t>
                            </m:r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𝒀</m:t>
                            </m:r>
                          </m:sub>
                        </m:sSub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𝑷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𝒀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)}</m:t>
                        </m:r>
                      </m:e>
                    </m:func>
                  </m:oMath>
                </a14:m>
                <a:endParaRPr lang="en-US" sz="2800" b="1" dirty="0" smtClean="0"/>
              </a:p>
              <a:p>
                <a:pPr marL="914400" lvl="1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1384" y="4539324"/>
                <a:ext cx="10371046" cy="1946430"/>
              </a:xfrm>
              <a:prstGeom prst="rect">
                <a:avLst/>
              </a:prstGeom>
              <a:blipFill rotWithShape="0">
                <a:blip r:embed="rId3"/>
                <a:stretch>
                  <a:fillRect l="-1235" t="-3135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605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586336" y="1202319"/>
                <a:ext cx="9480175" cy="35394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This is an instance of Set-Cover.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It </a:t>
                </a:r>
                <a:r>
                  <a:rPr lang="en-US" sz="2800" dirty="0"/>
                  <a:t>is in general </a:t>
                </a:r>
                <a:r>
                  <a:rPr lang="en-US" sz="2800" dirty="0" smtClean="0"/>
                  <a:t>NP-Hard.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</a:t>
                </a:r>
                <a:r>
                  <a:rPr lang="en-US" sz="2800" dirty="0"/>
                  <a:t>general version is NP-Hard to approximate within a factor </a:t>
                </a:r>
                <a:r>
                  <a:rPr lang="en-US" sz="2800" dirty="0" smtClean="0"/>
                  <a:t>better than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log</m:t>
                        </m:r>
                      </m:fName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func>
                  </m:oMath>
                </a14:m>
                <a:r>
                  <a:rPr lang="en-US" sz="2800" dirty="0" smtClean="0"/>
                  <a:t>.</a:t>
                </a:r>
                <a:endParaRPr lang="en-US" sz="2800" dirty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There is a greedy algorithm which repeatedly picks the set that covers the largest number of points not covered yet. 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This algorithm will cover the points using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𝑙𝑜𝑔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/>
                  <a:t> </a:t>
                </a:r>
                <a:r>
                  <a:rPr lang="en-US" sz="2800" dirty="0" smtClean="0"/>
                  <a:t>sets where </a:t>
                </a:r>
                <a:r>
                  <a:rPr lang="en-US" sz="2800" dirty="0"/>
                  <a:t>k is the number of sets used by the optimal solution.</a:t>
                </a:r>
                <a:endParaRPr lang="he-IL" sz="28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6336" y="1202319"/>
                <a:ext cx="9480175" cy="3539430"/>
              </a:xfrm>
              <a:prstGeom prst="rect">
                <a:avLst/>
              </a:prstGeom>
              <a:blipFill rotWithShape="0">
                <a:blip r:embed="rId2"/>
                <a:stretch>
                  <a:fillRect l="-1158" t="-1549" r="-772" b="-3959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537965" y="4921625"/>
            <a:ext cx="357691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sz="3200" dirty="0" smtClean="0"/>
              <a:t>Can we do better?</a:t>
            </a:r>
            <a:endParaRPr lang="he-IL" sz="3200" dirty="0"/>
          </a:p>
        </p:txBody>
      </p:sp>
      <p:sp>
        <p:nvSpPr>
          <p:cNvPr id="6" name="Rectangle 5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2916669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820270" y="1264024"/>
                <a:ext cx="10902807" cy="138499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 rtl="0"/>
                <a:r>
                  <a:rPr lang="en-US" sz="2800" dirty="0" smtClean="0"/>
                  <a:t>We can do much better if the set system S has bounded dual shattering dimension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𝛿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</m:oMath>
                </a14:m>
                <a:r>
                  <a:rPr lang="en-US" sz="2800" dirty="0" smtClean="0"/>
                  <a:t>.</a:t>
                </a:r>
              </a:p>
              <a:p>
                <a:pPr algn="ctr" rtl="0"/>
                <a:endParaRPr lang="he-IL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0270" y="1264024"/>
                <a:ext cx="10902807" cy="1384995"/>
              </a:xfrm>
              <a:prstGeom prst="rect">
                <a:avLst/>
              </a:prstGeom>
              <a:blipFill rotWithShape="0">
                <a:blip r:embed="rId3"/>
                <a:stretch>
                  <a:fillRect t="-3947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160411" y="3172239"/>
                <a:ext cx="10222523" cy="2349426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For a point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sz="2800" dirty="0" smtClean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𝒑</m:t>
                        </m:r>
                      </m:sub>
                    </m:sSub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={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𝒓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 |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𝒓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𝑹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𝒑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𝒓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en-US" sz="2800" b="1" dirty="0" smtClean="0"/>
                  <a:t>.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</a:t>
                </a:r>
                <a:r>
                  <a:rPr lang="en-US" sz="2800" b="1" dirty="0" smtClean="0"/>
                  <a:t>dual range space </a:t>
                </a:r>
                <a:r>
                  <a:rPr lang="en-US" sz="2800" dirty="0" smtClean="0"/>
                  <a:t>to S is the space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=(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 smtClean="0"/>
                  <a:t>, where </a:t>
                </a:r>
              </a:p>
              <a:p>
                <a:pPr algn="ctr" rtl="0"/>
                <a14:m>
                  <m:oMath xmlns:m="http://schemas.openxmlformats.org/officeDocument/2006/math"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e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∈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d>
                  </m:oMath>
                </a14:m>
                <a:r>
                  <a:rPr lang="en-US" sz="2800" dirty="0" smtClean="0"/>
                  <a:t>. 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</a:t>
                </a:r>
                <a:r>
                  <a:rPr lang="en-US" sz="2800" b="1" dirty="0" smtClean="0"/>
                  <a:t>dual shattering dimension</a:t>
                </a:r>
                <a:r>
                  <a:rPr lang="en-US" sz="2800" dirty="0" smtClean="0"/>
                  <a:t> of S is the shattering dimension of its dual range space.</a:t>
                </a:r>
                <a:endParaRPr lang="he-IL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0411" y="3172239"/>
                <a:ext cx="10222523" cy="2349426"/>
              </a:xfrm>
              <a:prstGeom prst="rect">
                <a:avLst/>
              </a:prstGeom>
              <a:blipFill rotWithShape="0">
                <a:blip r:embed="rId4"/>
                <a:stretch>
                  <a:fillRect l="-1073" t="-2332" b="-6477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  <a:endParaRPr lang="he-IL" sz="3600" dirty="0"/>
          </a:p>
        </p:txBody>
      </p:sp>
      <p:sp>
        <p:nvSpPr>
          <p:cNvPr id="8" name="Rectangle 7"/>
          <p:cNvSpPr/>
          <p:nvPr/>
        </p:nvSpPr>
        <p:spPr>
          <a:xfrm>
            <a:off x="451098" y="2371005"/>
            <a:ext cx="111503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Reminder</a:t>
            </a: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2527415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510988" y="1828800"/>
                <a:ext cx="10797988" cy="171604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A</a:t>
                </a:r>
                <a:r>
                  <a:rPr lang="en-US" sz="2800" dirty="0" smtClean="0"/>
                  <a:t>ssign weight 1 to each range of R.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Pick a random subset R’ of size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sz="28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0" i="1" smtClean="0">
                                        <a:latin typeface="Cambria Math" panose="02040503050406030204" pitchFamily="18" charset="0"/>
                                      </a:rPr>
                                      <m:t>𝛿</m:t>
                                    </m:r>
                                  </m:e>
                                  <m:sup>
                                    <m:r>
                                      <a:rPr lang="en-US" sz="2800" b="0" i="1" smtClean="0">
                                        <a:latin typeface="Cambria Math" panose="02040503050406030204" pitchFamily="18" charset="0"/>
                                      </a:rPr>
                                      <m:t>⋆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𝜖</m:t>
                                </m:r>
                              </m:den>
                            </m:f>
                          </m:e>
                        </m:d>
                        <m:func>
                          <m:func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sz="2800" b="0" i="0" smtClean="0">
                                <a:latin typeface="Cambria Math" panose="02040503050406030204" pitchFamily="18" charset="0"/>
                              </a:rPr>
                              <m:t>log</m:t>
                            </m:r>
                          </m:fName>
                          <m:e>
                            <m:d>
                              <m:dPr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28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en-US" sz="28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2800" b="0" i="1" smtClean="0">
                                            <a:latin typeface="Cambria Math" panose="02040503050406030204" pitchFamily="18" charset="0"/>
                                          </a:rPr>
                                          <m:t>𝛿</m:t>
                                        </m:r>
                                      </m:e>
                                      <m:sup>
                                        <m:r>
                                          <a:rPr lang="en-US" sz="2800" b="0" i="1" smtClean="0">
                                            <a:latin typeface="Cambria Math" panose="02040503050406030204" pitchFamily="18" charset="0"/>
                                          </a:rPr>
                                          <m:t>⋆</m:t>
                                        </m:r>
                                      </m:sup>
                                    </m:sSup>
                                  </m:num>
                                  <m:den>
                                    <m:r>
                                      <a:rPr lang="en-US" sz="2800" b="0" i="1" smtClean="0">
                                        <a:latin typeface="Cambria Math" panose="02040503050406030204" pitchFamily="18" charset="0"/>
                                      </a:rPr>
                                      <m:t>𝜖</m:t>
                                    </m:r>
                                  </m:den>
                                </m:f>
                              </m:e>
                            </m:d>
                          </m:e>
                        </m:func>
                      </m:e>
                    </m:d>
                  </m:oMath>
                </a14:m>
                <a:r>
                  <a:rPr lang="en-US" sz="2800" dirty="0" smtClean="0"/>
                  <a:t> from R, where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𝜖</m:t>
                    </m:r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den>
                    </m:f>
                  </m:oMath>
                </a14:m>
                <a:r>
                  <a:rPr lang="en-US" sz="2800" dirty="0" smtClean="0"/>
                  <a:t>. 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If the sets of R’ cover all the points of X, then we are done.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988" y="1828800"/>
                <a:ext cx="10797988" cy="1716047"/>
              </a:xfrm>
              <a:prstGeom prst="rect">
                <a:avLst/>
              </a:prstGeom>
              <a:blipFill rotWithShape="0">
                <a:blip r:embed="rId2"/>
                <a:stretch>
                  <a:fillRect l="-1016" t="-3191" r="-1412" b="-8865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</a:p>
          <a:p>
            <a:pPr algn="ctr" rtl="0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The algorithm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2850154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515035" y="1358892"/>
                <a:ext cx="9646024" cy="36109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Otherwise, let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en-US" sz="2800" dirty="0" smtClean="0"/>
                  <a:t> be a </a:t>
                </a:r>
                <a:r>
                  <a:rPr lang="en-US" sz="2800" dirty="0"/>
                  <a:t>point </a:t>
                </a:r>
                <a:r>
                  <a:rPr lang="en-US" sz="2800" dirty="0" smtClean="0"/>
                  <a:t>in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sz="2800" dirty="0"/>
                  <a:t> which </a:t>
                </a:r>
                <a:r>
                  <a:rPr lang="en-US" sz="2800" b="1" dirty="0"/>
                  <a:t>is not covered</a:t>
                </a:r>
                <a:r>
                  <a:rPr lang="en-US" sz="2800" dirty="0"/>
                  <a:t> by R</a:t>
                </a:r>
                <a:r>
                  <a:rPr lang="en-US" sz="2800" dirty="0" smtClean="0"/>
                  <a:t>’.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 If the total weight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sz="2800" dirty="0"/>
                  <a:t> is smaller than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𝝐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𝐖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𝐑</m:t>
                    </m:r>
                    <m:r>
                      <a:rPr lang="en-US" sz="2800" b="1"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/>
                  <a:t>, then we </a:t>
                </a:r>
                <a:r>
                  <a:rPr lang="en-US" sz="2800" dirty="0" smtClean="0"/>
                  <a:t>  double </a:t>
                </a:r>
                <a:r>
                  <a:rPr lang="en-US" sz="2800" dirty="0"/>
                  <a:t>the weight of all the ranges in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p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/>
                  <a:t>, where </a:t>
                </a:r>
                <a:endParaRPr lang="en-US" sz="2800" dirty="0" smtClean="0"/>
              </a:p>
              <a:p>
                <a:pPr algn="ctr" rtl="0"/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𝑊</m:t>
                    </m:r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limLoc m:val="subSup"/>
                        <m:sup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9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∈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  <m:sup/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𝑤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nary>
                  </m:oMath>
                </a14:m>
                <a:r>
                  <a:rPr lang="en-US" sz="2800" dirty="0"/>
                  <a:t>. </a:t>
                </a:r>
                <a:endParaRPr lang="en-US" sz="2800" dirty="0" smtClean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Repeat this process until it </a:t>
                </a:r>
                <a:r>
                  <a:rPr lang="en-US" sz="2800" dirty="0" smtClean="0"/>
                  <a:t>finding a subset of R that covers all the points. </a:t>
                </a:r>
                <a:endParaRPr lang="he-IL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5035" y="1358892"/>
                <a:ext cx="9646024" cy="3610989"/>
              </a:xfrm>
              <a:prstGeom prst="rect">
                <a:avLst/>
              </a:prstGeom>
              <a:blipFill rotWithShape="0">
                <a:blip r:embed="rId2"/>
                <a:stretch>
                  <a:fillRect l="-1138" t="-1689" b="-4054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1509342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84057" y="1559859"/>
            <a:ext cx="10609730" cy="267765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 algn="l" rtl="0">
              <a:buFont typeface="Arial" panose="020B0604020202020204" pitchFamily="34" charset="0"/>
              <a:buChar char="•"/>
            </a:pPr>
            <a:r>
              <a:rPr lang="en-US" sz="2800" dirty="0" smtClean="0"/>
              <a:t>If after one of the random samples there is a point p which is not covered, then none of the ranges that covers p is in our current solution.</a:t>
            </a:r>
          </a:p>
          <a:p>
            <a:pPr marL="457200" indent="-457200" algn="l" rtl="0"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pPr marL="457200" indent="-457200" algn="l" rtl="0">
              <a:buFont typeface="Arial" panose="020B0604020202020204" pitchFamily="34" charset="0"/>
              <a:buChar char="•"/>
            </a:pPr>
            <a:r>
              <a:rPr lang="en-US" sz="2800" dirty="0" smtClean="0"/>
              <a:t>By increasing the weights of the ranges covering p, we improve the probability that p would be covered in the next iteration.</a:t>
            </a:r>
          </a:p>
        </p:txBody>
      </p:sp>
      <p:sp>
        <p:nvSpPr>
          <p:cNvPr id="7" name="Rectangle 6"/>
          <p:cNvSpPr/>
          <p:nvPr/>
        </p:nvSpPr>
        <p:spPr>
          <a:xfrm>
            <a:off x="451098" y="372487"/>
            <a:ext cx="11150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</a:p>
          <a:p>
            <a:pPr algn="ctr" rtl="0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Intuition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365347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52196" y="2366682"/>
            <a:ext cx="9924769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sz="2800" dirty="0" smtClean="0"/>
              <a:t>If the algorithm terminates, then it found the desired cover.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sz="2800" dirty="0" smtClean="0"/>
              <a:t>We need to bound the number of iterations.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451098" y="372487"/>
            <a:ext cx="11150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</a:p>
          <a:p>
            <a:pPr algn="ctr" rtl="0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Proof of correctness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147570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699246" y="1791885"/>
                <a:ext cx="10999694" cy="35394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Let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sz="2800" dirty="0"/>
                  <a:t> be the initial weight of the </a:t>
                </a:r>
                <a:r>
                  <a:rPr lang="en-US" sz="2800" dirty="0" smtClean="0"/>
                  <a:t>ranges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 smtClean="0"/>
                  <a:t>the </a:t>
                </a:r>
                <a:r>
                  <a:rPr lang="en-US" sz="2800" dirty="0"/>
                  <a:t>weight in the end of the </a:t>
                </a:r>
                <a:r>
                  <a:rPr lang="en-US" sz="2800" i="1" dirty="0" err="1"/>
                  <a:t>i</a:t>
                </a:r>
                <a:r>
                  <a:rPr lang="en-US" sz="2800" dirty="0" err="1"/>
                  <a:t>th</a:t>
                </a:r>
                <a:r>
                  <a:rPr lang="en-US" sz="2800" dirty="0"/>
                  <a:t> iteration</a:t>
                </a:r>
                <a:r>
                  <a:rPr lang="en-US" sz="2800" dirty="0" smtClean="0"/>
                  <a:t>.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We consider an iteration to be </a:t>
                </a:r>
                <a:r>
                  <a:rPr lang="en-US" sz="2800" b="1" dirty="0"/>
                  <a:t>successful</a:t>
                </a:r>
                <a:r>
                  <a:rPr lang="en-US" sz="2800" dirty="0"/>
                  <a:t> if the doubling stage </a:t>
                </a:r>
                <a:r>
                  <a:rPr lang="en-US" sz="2800" dirty="0" smtClean="0"/>
                  <a:t>was performed. 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b="1" dirty="0" smtClean="0"/>
                  <a:t>We claim that </a:t>
                </a:r>
                <a:r>
                  <a:rPr lang="en-US" sz="2800" b="1" dirty="0"/>
                  <a:t>if </a:t>
                </a:r>
                <a:r>
                  <a:rPr lang="en-US" sz="2800" b="1" dirty="0" smtClean="0"/>
                  <a:t>a sample </a:t>
                </a:r>
                <a:r>
                  <a:rPr lang="en-US" sz="2800" b="1" dirty="0"/>
                  <a:t>R’ is an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𝝐</m:t>
                    </m:r>
                  </m:oMath>
                </a14:m>
                <a:r>
                  <a:rPr lang="en-US" sz="2800" b="1" dirty="0" smtClean="0"/>
                  <a:t>-net then the iteration is successful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sz="2800" dirty="0" smtClean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246" y="1791885"/>
                <a:ext cx="10999694" cy="3539430"/>
              </a:xfrm>
              <a:prstGeom prst="rect">
                <a:avLst/>
              </a:prstGeom>
              <a:blipFill rotWithShape="0">
                <a:blip r:embed="rId2"/>
                <a:stretch>
                  <a:fillRect l="-998" t="-1721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</a:p>
        </p:txBody>
      </p:sp>
    </p:spTree>
    <p:extLst>
      <p:ext uri="{BB962C8B-B14F-4D97-AF65-F5344CB8AC3E}">
        <p14:creationId xmlns:p14="http://schemas.microsoft.com/office/powerpoint/2010/main" val="2650223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279462" y="1018818"/>
                <a:ext cx="9493623" cy="39703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l" rtl="0"/>
                <a:r>
                  <a:rPr lang="en-US" sz="2800" b="1" dirty="0" smtClean="0"/>
                  <a:t>Reminder</a:t>
                </a:r>
              </a:p>
              <a:p>
                <a:pPr lvl="1" algn="l" rtl="0"/>
                <a:endParaRPr lang="en-US" sz="2800" b="1" dirty="0" smtClean="0"/>
              </a:p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Recall that for a range space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=(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/>
                  <a:t>, a subset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⊆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sz="2800" dirty="0"/>
                  <a:t> is an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𝝐</m:t>
                    </m:r>
                  </m:oMath>
                </a14:m>
                <a:r>
                  <a:rPr lang="en-US" sz="2800" b="1" dirty="0" smtClean="0"/>
                  <a:t>-net </a:t>
                </a:r>
                <a:r>
                  <a:rPr lang="en-US" sz="2800" dirty="0"/>
                  <a:t>for X if for any range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2800" dirty="0"/>
                  <a:t> s.t</a:t>
                </a:r>
                <a14:m>
                  <m:oMath xmlns:m="http://schemas.openxmlformats.org/officeDocument/2006/math">
                    <m:r>
                      <a:rPr lang="en-US" sz="2800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begChr m:val="|"/>
                        <m:endChr m:val="|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∩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</a:rPr>
                      <m:t>≥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𝜖</m:t>
                    </m:r>
                    <m:d>
                      <m:dPr>
                        <m:begChr m:val="|"/>
                        <m:endChr m:val="|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d>
                  </m:oMath>
                </a14:m>
                <a:r>
                  <a:rPr lang="en-US" sz="2800" dirty="0" smtClean="0"/>
                  <a:t>,</a:t>
                </a:r>
              </a:p>
              <a:p>
                <a:pPr lvl="1" algn="ctr" rtl="0"/>
                <a:r>
                  <a:rPr lang="en-US" sz="2800" dirty="0" smtClean="0"/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∩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≠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∅</m:t>
                    </m:r>
                  </m:oMath>
                </a14:m>
                <a:r>
                  <a:rPr lang="en-US" sz="2800" dirty="0" smtClean="0"/>
                  <a:t>.</a:t>
                </a:r>
              </a:p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For the weighted version, N is an </a:t>
                </a:r>
                <a14:m>
                  <m:oMath xmlns:m="http://schemas.openxmlformats.org/officeDocument/2006/math">
                    <m:r>
                      <a:rPr lang="en-US" sz="2800" b="0" i="1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sz="2800" dirty="0"/>
                  <a:t>-net if for any range </a:t>
                </a:r>
                <a:endParaRPr lang="en-US" sz="2800" i="1" dirty="0">
                  <a:latin typeface="Cambria Math" panose="02040503050406030204" pitchFamily="18" charset="0"/>
                </a:endParaRPr>
              </a:p>
              <a:p>
                <a:pPr lvl="1" algn="l" rtl="0"/>
                <a:r>
                  <a:rPr lang="en-US" sz="2800" i="1" dirty="0" smtClean="0">
                    <a:latin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2800" dirty="0"/>
                  <a:t> s.t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>
                        <a:latin typeface="Cambria Math" panose="02040503050406030204" pitchFamily="18" charset="0"/>
                      </a:rPr>
                      <m:t>W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800">
                        <a:latin typeface="Cambria Math" panose="02040503050406030204" pitchFamily="18" charset="0"/>
                      </a:rPr>
                      <m:t>r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∩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≥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𝜖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𝑊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/>
                  <a:t>, </a:t>
                </a:r>
                <a14:m>
                  <m:oMath xmlns:m="http://schemas.openxmlformats.org/officeDocument/2006/math">
                    <m:r>
                      <a:rPr lang="en-US" sz="2800" b="1" i="1" dirty="0">
                        <a:latin typeface="Cambria Math" panose="02040503050406030204" pitchFamily="18" charset="0"/>
                      </a:rPr>
                      <m:t>𝒓</m:t>
                    </m:r>
                    <m:r>
                      <a:rPr lang="en-US" sz="2800" b="1" i="1" dirty="0">
                        <a:latin typeface="Cambria Math" panose="02040503050406030204" pitchFamily="18" charset="0"/>
                      </a:rPr>
                      <m:t>∩</m:t>
                    </m:r>
                    <m:r>
                      <a:rPr lang="en-US" sz="2800" b="1" i="1" dirty="0">
                        <a:latin typeface="Cambria Math" panose="02040503050406030204" pitchFamily="18" charset="0"/>
                      </a:rPr>
                      <m:t>𝑵</m:t>
                    </m:r>
                    <m:r>
                      <a:rPr lang="en-US" sz="2800" b="1" i="1" dirty="0">
                        <a:latin typeface="Cambria Math" panose="02040503050406030204" pitchFamily="18" charset="0"/>
                      </a:rPr>
                      <m:t>≠</m:t>
                    </m:r>
                    <m:r>
                      <a:rPr lang="en-US" sz="2800" b="1" i="1" dirty="0">
                        <a:latin typeface="Cambria Math" panose="02040503050406030204" pitchFamily="18" charset="0"/>
                      </a:rPr>
                      <m:t>∅</m:t>
                    </m:r>
                  </m:oMath>
                </a14:m>
                <a:r>
                  <a:rPr lang="en-US" sz="2800" dirty="0" smtClean="0"/>
                  <a:t>.</a:t>
                </a:r>
              </a:p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9462" y="1018818"/>
                <a:ext cx="9493623" cy="3970318"/>
              </a:xfrm>
              <a:prstGeom prst="rect">
                <a:avLst/>
              </a:prstGeom>
              <a:blipFill rotWithShape="0">
                <a:blip r:embed="rId2"/>
                <a:stretch>
                  <a:fillRect l="-1349" t="-1382" r="-1156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</a:p>
        </p:txBody>
      </p:sp>
    </p:spTree>
    <p:extLst>
      <p:ext uri="{BB962C8B-B14F-4D97-AF65-F5344CB8AC3E}">
        <p14:creationId xmlns:p14="http://schemas.microsoft.com/office/powerpoint/2010/main" val="393262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279462" y="1018818"/>
                <a:ext cx="9493623" cy="30087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l" rtl="0"/>
                <a:r>
                  <a:rPr lang="en-US" sz="2800" b="1" dirty="0" smtClean="0"/>
                  <a:t>Reminder</a:t>
                </a:r>
              </a:p>
              <a:p>
                <a:pPr lvl="1" algn="l" rtl="0"/>
                <a:endParaRPr lang="en-US" sz="2800" b="1" dirty="0" smtClean="0"/>
              </a:p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For a range space S with shattering dimension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𝛿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/>
                  <a:t>, the probability that a randomly selected subset </a:t>
                </a: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⊆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sz="2800" dirty="0"/>
                  <a:t> </a:t>
                </a:r>
                <a:r>
                  <a:rPr lang="en-US" sz="2800" dirty="0" smtClean="0"/>
                  <a:t>s.t</a:t>
                </a:r>
              </a:p>
              <a:p>
                <a:pPr lvl="1" algn="l" rtl="0"/>
                <a:r>
                  <a:rPr lang="en-US" sz="2800" dirty="0"/>
                  <a:t>	</a:t>
                </a:r>
                <a:r>
                  <a:rPr lang="en-US" sz="2800" dirty="0" smtClean="0"/>
                  <a:t>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</a:rPr>
                      <m:t>≥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  <m:t>𝛿</m:t>
                                    </m:r>
                                  </m:e>
                                  <m:sup>
                                    <m: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  <m:t>⋆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𝜖</m:t>
                                </m:r>
                              </m:den>
                            </m:f>
                          </m:e>
                        </m:d>
                        <m:func>
                          <m:func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log</m:t>
                            </m:r>
                          </m:fName>
                          <m:e>
                            <m:d>
                              <m:d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en-US" sz="28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2800" i="1">
                                            <a:latin typeface="Cambria Math" panose="02040503050406030204" pitchFamily="18" charset="0"/>
                                          </a:rPr>
                                          <m:t>𝛿</m:t>
                                        </m:r>
                                      </m:e>
                                      <m:sup>
                                        <m:r>
                                          <a:rPr lang="en-US" sz="2800" i="1">
                                            <a:latin typeface="Cambria Math" panose="02040503050406030204" pitchFamily="18" charset="0"/>
                                          </a:rPr>
                                          <m:t>⋆</m:t>
                                        </m:r>
                                      </m:sup>
                                    </m:sSup>
                                  </m:num>
                                  <m:den>
                                    <m: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  <m:t>𝜖</m:t>
                                    </m:r>
                                  </m:den>
                                </m:f>
                              </m:e>
                            </m:d>
                          </m:e>
                        </m:func>
                      </m:e>
                    </m:d>
                  </m:oMath>
                </a14:m>
                <a:r>
                  <a:rPr lang="en-US" sz="2800" dirty="0"/>
                  <a:t> is an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sz="2800" dirty="0" smtClean="0"/>
                  <a:t>-net </a:t>
                </a:r>
                <a:r>
                  <a:rPr lang="en-US" sz="2800" dirty="0"/>
                  <a:t>for X is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≥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dirty="0"/>
                  <a:t>.</a:t>
                </a:r>
              </a:p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9462" y="1018818"/>
                <a:ext cx="9493623" cy="3008709"/>
              </a:xfrm>
              <a:prstGeom prst="rect">
                <a:avLst/>
              </a:prstGeom>
              <a:blipFill rotWithShape="0">
                <a:blip r:embed="rId2"/>
                <a:stretch>
                  <a:fillRect l="-1349" t="-1822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3368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666251" y="1449705"/>
                <a:ext cx="11112648" cy="41038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b="1" dirty="0" smtClean="0"/>
                  <a:t>We claim that </a:t>
                </a:r>
                <a:r>
                  <a:rPr lang="en-US" sz="2800" b="1" dirty="0"/>
                  <a:t>if </a:t>
                </a:r>
                <a:r>
                  <a:rPr lang="en-US" sz="2800" b="1" dirty="0" smtClean="0"/>
                  <a:t>a sample </a:t>
                </a:r>
                <a:r>
                  <a:rPr lang="en-US" sz="2800" b="1" dirty="0"/>
                  <a:t>R’ is an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𝝐</m:t>
                    </m:r>
                  </m:oMath>
                </a14:m>
                <a:r>
                  <a:rPr lang="en-US" sz="2800" b="1" dirty="0" smtClean="0"/>
                  <a:t>-net then the iteration is successful.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In </a:t>
                </a:r>
                <a:r>
                  <a:rPr lang="en-US" sz="2800" dirty="0"/>
                  <a:t>our case, the range space in consideration is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𝑺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</a:rPr>
                      <m:t>=(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𝑹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, </m:t>
                    </m:r>
                    <m:d>
                      <m:dPr>
                        <m:begChr m:val="{"/>
                        <m:endChr m:val="}"/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𝑹</m:t>
                            </m:r>
                          </m:e>
                          <m:sub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𝒑</m:t>
                            </m:r>
                          </m:sub>
                        </m:sSub>
                      </m:e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𝒑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∈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/>
                  <a:t>.</a:t>
                </a:r>
                <a:endParaRPr lang="en-US" sz="2800" dirty="0" smtClean="0"/>
              </a:p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Consider the set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⊆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𝑋</m:t>
                    </m:r>
                  </m:oMath>
                </a14:m>
                <a:r>
                  <a:rPr lang="en-US" sz="2800" dirty="0"/>
                  <a:t> of uncovered points</a:t>
                </a:r>
                <a:r>
                  <a:rPr lang="en-US" sz="2800" dirty="0" smtClean="0"/>
                  <a:t>.</a:t>
                </a:r>
              </a:p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800100" lvl="1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If the sample R’ is an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sz="2800" dirty="0" smtClean="0"/>
                  <a:t>-net, </a:t>
                </a:r>
                <a:r>
                  <a:rPr lang="en-US" sz="2800" dirty="0"/>
                  <a:t>it follows </a:t>
                </a:r>
                <a:r>
                  <a:rPr lang="en-US" sz="2800" dirty="0" smtClean="0"/>
                  <a:t>that</a:t>
                </a:r>
              </a:p>
              <a:p>
                <a:pPr lvl="1" algn="l" rtl="0"/>
                <a:r>
                  <a:rPr lang="en-US" sz="2800" dirty="0" smtClean="0"/>
                  <a:t> 	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∀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𝑊</m:t>
                    </m:r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𝜖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𝑊</m:t>
                    </m:r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d>
                  </m:oMath>
                </a14:m>
                <a:r>
                  <a:rPr lang="en-US" sz="2800" dirty="0"/>
                  <a:t> </a:t>
                </a:r>
                <a:r>
                  <a:rPr lang="en-US" sz="2800" dirty="0" smtClean="0"/>
                  <a:t>, hence </a:t>
                </a:r>
                <a:r>
                  <a:rPr lang="en-US" sz="2800" b="1" dirty="0" smtClean="0"/>
                  <a:t>the </a:t>
                </a:r>
                <a:r>
                  <a:rPr lang="en-US" sz="2800" b="1" dirty="0"/>
                  <a:t>algorithm performs </a:t>
                </a:r>
                <a:r>
                  <a:rPr lang="en-US" sz="2800" b="1" dirty="0" smtClean="0"/>
                  <a:t>	doubling</a:t>
                </a:r>
                <a:r>
                  <a:rPr lang="en-US" sz="2800" dirty="0"/>
                  <a:t>. 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251" y="1449705"/>
                <a:ext cx="11112648" cy="4103816"/>
              </a:xfrm>
              <a:prstGeom prst="rect">
                <a:avLst/>
              </a:prstGeom>
              <a:blipFill rotWithShape="0">
                <a:blip r:embed="rId2"/>
                <a:stretch>
                  <a:fillRect l="-987" t="-1486" r="-658" b="-3269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</a:p>
        </p:txBody>
      </p:sp>
      <p:sp>
        <p:nvSpPr>
          <p:cNvPr id="8" name="Rectangle 7"/>
          <p:cNvSpPr/>
          <p:nvPr/>
        </p:nvSpPr>
        <p:spPr>
          <a:xfrm>
            <a:off x="451098" y="372487"/>
            <a:ext cx="11150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</a:p>
          <a:p>
            <a:pPr algn="ctr" rtl="0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Proof of correctness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2297126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49213" y="2099662"/>
            <a:ext cx="11554417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2800" b="1" dirty="0" smtClean="0"/>
              <a:t>We will first bound the number of successful iterations, and then claim that the number of overall iterations is not much bigger, with high probability.</a:t>
            </a:r>
            <a:endParaRPr lang="he-IL" sz="2800" b="1" dirty="0"/>
          </a:p>
        </p:txBody>
      </p:sp>
      <p:sp>
        <p:nvSpPr>
          <p:cNvPr id="8" name="Rectangle 7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</a:p>
        </p:txBody>
      </p:sp>
    </p:spTree>
    <p:extLst>
      <p:ext uri="{BB962C8B-B14F-4D97-AF65-F5344CB8AC3E}">
        <p14:creationId xmlns:p14="http://schemas.microsoft.com/office/powerpoint/2010/main" val="1449735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314451" y="1147406"/>
                <a:ext cx="9929380" cy="52532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∀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 </m:t>
                    </m:r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≤</m:t>
                    </m:r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</m:d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𝜖</m:t>
                            </m:r>
                          </m:e>
                        </m:d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p>
                    </m:sSup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𝜖</m:t>
                            </m:r>
                          </m:e>
                        </m:d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𝑖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800" b="0" i="0" smtClean="0">
                        <a:latin typeface="Cambria Math" panose="02040503050406030204" pitchFamily="18" charset="0"/>
                      </a:rPr>
                      <m:t>exp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⁡(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𝜖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In each successful iteration the algorithm “hits” at least one of the ranges in the optimal solution.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Let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𝒕</m:t>
                        </m:r>
                      </m:e>
                      <m:sub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𝒊</m:t>
                        </m:r>
                      </m:sub>
                    </m:sSub>
                    <m:d>
                      <m:d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𝒋</m:t>
                        </m:r>
                      </m:e>
                    </m:d>
                  </m:oMath>
                </a14:m>
                <a:r>
                  <a:rPr lang="en-US" sz="2800" dirty="0" smtClean="0"/>
                  <a:t> be the number of times the weight of the </a:t>
                </a:r>
                <a:r>
                  <a:rPr lang="en-US" sz="2800" i="1" dirty="0" err="1" smtClean="0"/>
                  <a:t>j</a:t>
                </a:r>
                <a:r>
                  <a:rPr lang="en-US" sz="2800" dirty="0" err="1" smtClean="0"/>
                  <a:t>th</a:t>
                </a:r>
                <a:r>
                  <a:rPr lang="en-US" sz="2800" dirty="0" smtClean="0"/>
                  <a:t> range in the </a:t>
                </a:r>
                <a:r>
                  <a:rPr lang="en-US" sz="2800" dirty="0" smtClean="0">
                    <a:solidFill>
                      <a:srgbClr val="FF0000"/>
                    </a:solidFill>
                  </a:rPr>
                  <a:t>optimal solution</a:t>
                </a:r>
                <a:r>
                  <a:rPr lang="en-US" sz="2800" dirty="0" smtClean="0"/>
                  <a:t> was doubled, for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,…,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en-US" sz="2800" dirty="0" smtClean="0"/>
                  <a:t>.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weight of the universe in the </a:t>
                </a:r>
                <a:r>
                  <a:rPr lang="en-US" sz="2800" i="1" dirty="0" err="1" smtClean="0"/>
                  <a:t>i</a:t>
                </a:r>
                <a:r>
                  <a:rPr lang="en-US" sz="2800" dirty="0" err="1" smtClean="0"/>
                  <a:t>th</a:t>
                </a:r>
                <a:r>
                  <a:rPr lang="en-US" sz="2800" dirty="0" smtClean="0"/>
                  <a:t> iteration is at least:</a:t>
                </a:r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𝑗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p>
                        <m:e>
                          <m:sSup>
                            <m:sSup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sup>
                              <m:sSub>
                                <m:sSubPr>
                                  <m:ctrlP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sup>
                          </m:sSup>
                        </m:e>
                      </m:nary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4451" y="1147406"/>
                <a:ext cx="9929380" cy="5253298"/>
              </a:xfrm>
              <a:prstGeom prst="rect">
                <a:avLst/>
              </a:prstGeom>
              <a:blipFill rotWithShape="0">
                <a:blip r:embed="rId2"/>
                <a:stretch>
                  <a:fillRect l="-1106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</a:p>
        </p:txBody>
      </p:sp>
    </p:spTree>
    <p:extLst>
      <p:ext uri="{BB962C8B-B14F-4D97-AF65-F5344CB8AC3E}">
        <p14:creationId xmlns:p14="http://schemas.microsoft.com/office/powerpoint/2010/main" val="318992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032793" y="1546967"/>
                <a:ext cx="9986962" cy="308494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This quantity is minimized when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 smtClean="0"/>
                  <a:t> are as equal as possible.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We have that:</a:t>
                </a:r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𝑘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d>
                            <m:dPr>
                              <m:begChr m:val="⌊"/>
                              <m:endChr m:val="⌋"/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num>
                                <m:den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</m:den>
                              </m:f>
                            </m:e>
                          </m:d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≤</m:t>
                      </m:r>
                      <m:nary>
                        <m:naryPr>
                          <m:chr m:val="∑"/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𝑗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p>
                        <m:e>
                          <m:sSup>
                            <m:sSup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sup>
                              <m:sSub>
                                <m:sSubPr>
                                  <m:ctrlP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𝑗</m:t>
                                  </m:r>
                                </m:e>
                              </m:d>
                            </m:sup>
                          </m:s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sSub>
                            <m:sSub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800" b="0" i="0" smtClean="0">
                              <a:latin typeface="Cambria Math" panose="02040503050406030204" pitchFamily="18" charset="0"/>
                            </a:rPr>
                            <m:t>exp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⁡(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𝜖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en-US" sz="2800" dirty="0" smtClean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2793" y="1546967"/>
                <a:ext cx="9986962" cy="3084947"/>
              </a:xfrm>
              <a:prstGeom prst="rect">
                <a:avLst/>
              </a:prstGeom>
              <a:blipFill rotWithShape="0">
                <a:blip r:embed="rId2"/>
                <a:stretch>
                  <a:fillRect l="-1098" t="-1976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</a:p>
        </p:txBody>
      </p:sp>
    </p:spTree>
    <p:extLst>
      <p:ext uri="{BB962C8B-B14F-4D97-AF65-F5344CB8AC3E}">
        <p14:creationId xmlns:p14="http://schemas.microsoft.com/office/powerpoint/2010/main" val="98373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2018956" y="1271740"/>
                <a:ext cx="8700655" cy="44555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So, consider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𝑡𝑘</m:t>
                    </m:r>
                  </m:oMath>
                </a14:m>
                <a:r>
                  <a:rPr lang="en-US" sz="2800" dirty="0"/>
                  <a:t> for an integer t.  </a:t>
                </a:r>
              </a:p>
              <a:p>
                <a:pPr algn="ctr" rtl="0"/>
                <a:r>
                  <a:rPr lang="en-US" sz="2800" dirty="0" smtClean="0"/>
                  <a:t> 	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𝑘</m:t>
                    </m:r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p>
                    <m:r>
                      <a:rPr lang="en-US" sz="2800" i="1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𝑚</m:t>
                    </m:r>
                    <m:func>
                      <m:func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exp</m:t>
                        </m:r>
                      </m:fName>
                      <m:e>
                        <m:d>
                          <m:d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𝜖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𝑡𝑘</m:t>
                            </m:r>
                          </m:e>
                        </m:d>
                      </m:e>
                    </m:func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𝑚</m:t>
                    </m:r>
                    <m:func>
                      <m:func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exp</m:t>
                        </m:r>
                      </m:fName>
                      <m:e>
                        <m:d>
                          <m:d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num>
                              <m:den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den>
                            </m:f>
                          </m:e>
                        </m:d>
                      </m:e>
                    </m:func>
                  </m:oMath>
                </a14:m>
                <a:r>
                  <a:rPr lang="en-US" sz="2800" dirty="0"/>
                  <a:t> (since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𝜖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𝑘</m:t>
                        </m:r>
                      </m:den>
                    </m:f>
                    <m:r>
                      <a:rPr lang="en-US" sz="28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800" dirty="0"/>
              </a:p>
              <a:p>
                <a:pPr algn="ctr" rt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𝐥𝐠</m:t>
                          </m:r>
                        </m:fName>
                        <m:e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𝒌</m:t>
                          </m:r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𝒕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≤</m:t>
                          </m:r>
                          <m:func>
                            <m:func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sz="2800">
                                  <a:latin typeface="Cambria Math" panose="02040503050406030204" pitchFamily="18" charset="0"/>
                                </a:rPr>
                                <m:t>lg</m:t>
                              </m:r>
                            </m:fName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num>
                                <m:den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  <m:func>
                                <m:funcPr>
                                  <m:ctrlP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sz="2800">
                                      <a:latin typeface="Cambria Math" panose="02040503050406030204" pitchFamily="18" charset="0"/>
                                    </a:rPr>
                                    <m:t>lg</m:t>
                                  </m:r>
                                </m:fName>
                                <m:e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e>
                              </m:func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≤</m:t>
                              </m:r>
                              <m:func>
                                <m:funcPr>
                                  <m:ctrlP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a:rPr lang="en-US" sz="2800" b="1" i="1" smtClean="0">
                                      <a:latin typeface="Cambria Math" panose="02040503050406030204" pitchFamily="18" charset="0"/>
                                    </a:rPr>
                                    <m:t>𝐥𝐠</m:t>
                                  </m:r>
                                </m:fName>
                                <m:e>
                                  <m:r>
                                    <a:rPr lang="en-US" sz="2800" b="1" i="1">
                                      <a:latin typeface="Cambria Math" panose="02040503050406030204" pitchFamily="18" charset="0"/>
                                    </a:rPr>
                                    <m:t>𝒎</m:t>
                                  </m:r>
                                </m:e>
                              </m:func>
                              <m:r>
                                <a:rPr lang="en-US" sz="2800" b="1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sz="2800" b="1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b="1" i="1">
                                      <a:latin typeface="Cambria Math" panose="02040503050406030204" pitchFamily="18" charset="0"/>
                                    </a:rPr>
                                    <m:t>𝒕</m:t>
                                  </m:r>
                                </m:num>
                                <m:den>
                                  <m:r>
                                    <a:rPr lang="en-US" sz="2800" b="1" i="1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den>
                              </m:f>
                            </m:e>
                          </m:func>
                        </m:e>
                      </m:func>
                    </m:oMath>
                  </m:oMathPara>
                </a14:m>
                <a:endParaRPr lang="en-US" sz="2800" dirty="0" smtClean="0"/>
              </a:p>
              <a:p>
                <a:pPr algn="l" rtl="0"/>
                <a:endParaRPr lang="en-US" sz="2800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Namely,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2</m:t>
                    </m:r>
                    <m:func>
                      <m:func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lg</m:t>
                        </m:r>
                      </m:fName>
                      <m:e>
                        <m:d>
                          <m:d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num>
                              <m:den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𝑘</m:t>
                                </m:r>
                              </m:den>
                            </m:f>
                          </m:e>
                        </m:d>
                      </m:e>
                    </m:func>
                  </m:oMath>
                </a14:m>
                <a:r>
                  <a:rPr lang="en-US" sz="2800" dirty="0"/>
                  <a:t> and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𝑡𝑘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𝑘</m:t>
                    </m:r>
                    <m:func>
                      <m:func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lg</m:t>
                        </m:r>
                      </m:fName>
                      <m:e>
                        <m:d>
                          <m:d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num>
                              <m:den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𝑘</m:t>
                                </m:r>
                              </m:den>
                            </m:f>
                          </m:e>
                        </m:d>
                      </m:e>
                    </m:func>
                  </m:oMath>
                </a14:m>
                <a:r>
                  <a:rPr lang="en-US" sz="2800" dirty="0" smtClean="0"/>
                  <a:t>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b="1" dirty="0"/>
                  <a:t>We conclude that the algorithm performs at most </a:t>
                </a:r>
                <a:endParaRPr lang="en-US" sz="2800" b="1" dirty="0" smtClean="0"/>
              </a:p>
              <a:p>
                <a:pPr algn="ctr" rtl="0"/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𝑴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𝒌</m:t>
                    </m:r>
                    <m:r>
                      <a:rPr lang="en-US" sz="2800" b="1" i="0">
                        <a:latin typeface="Cambria Math" panose="02040503050406030204" pitchFamily="18" charset="0"/>
                      </a:rPr>
                      <m:t>𝐥𝐠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(</m:t>
                    </m:r>
                    <m:f>
                      <m:f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𝒎</m:t>
                        </m:r>
                      </m:num>
                      <m:den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𝒌</m:t>
                        </m:r>
                      </m:den>
                    </m:f>
                    <m:r>
                      <a:rPr lang="en-US" sz="2800" b="1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b="1" dirty="0"/>
                  <a:t> successful iterations</a:t>
                </a:r>
                <a:r>
                  <a:rPr lang="en-US" sz="2800" dirty="0"/>
                  <a:t>.</a:t>
                </a:r>
                <a:endParaRPr lang="he-IL" sz="28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8956" y="1271740"/>
                <a:ext cx="8700655" cy="4455579"/>
              </a:xfrm>
              <a:prstGeom prst="rect">
                <a:avLst/>
              </a:prstGeom>
              <a:blipFill rotWithShape="0">
                <a:blip r:embed="rId2"/>
                <a:stretch>
                  <a:fillRect l="-1261" t="-1368" b="-1094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</a:p>
        </p:txBody>
      </p:sp>
    </p:spTree>
    <p:extLst>
      <p:ext uri="{BB962C8B-B14F-4D97-AF65-F5344CB8AC3E}">
        <p14:creationId xmlns:p14="http://schemas.microsoft.com/office/powerpoint/2010/main" val="189078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751341" y="1018818"/>
                <a:ext cx="9350188" cy="44012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1" algn="l" rtl="0"/>
                <a:r>
                  <a:rPr lang="en-US" sz="2800" b="1" dirty="0" smtClean="0"/>
                  <a:t>Number of overall iterations:</a:t>
                </a:r>
              </a:p>
              <a:p>
                <a:pPr lvl="1" algn="l" rtl="0"/>
                <a:endParaRPr lang="en-US" sz="2800" b="1" dirty="0" smtClean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An </a:t>
                </a:r>
                <a:r>
                  <a:rPr lang="en-US" sz="2800" dirty="0"/>
                  <a:t>iteration is successful if the sample is an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sz="2800" b="0" dirty="0" smtClean="0"/>
                  <a:t>-net.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en-US" sz="2800" b="0" dirty="0" smtClean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probability for </a:t>
                </a:r>
                <a:r>
                  <a:rPr lang="en-US" sz="2800" dirty="0"/>
                  <a:t>that is at least </a:t>
                </a:r>
                <a:r>
                  <a:rPr lang="en-US" sz="2800" dirty="0" smtClean="0"/>
                  <a:t>½.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In expectation, the algorithm performs 2M iteration till performing M successful iterations and terminating.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With </a:t>
                </a:r>
                <a:r>
                  <a:rPr lang="en-US" sz="2800" dirty="0"/>
                  <a:t>high probability the number </a:t>
                </a:r>
                <a:r>
                  <a:rPr lang="en-US" sz="2800" dirty="0" smtClean="0"/>
                  <a:t>of </a:t>
                </a:r>
                <a:r>
                  <a:rPr lang="en-US" sz="2800" dirty="0"/>
                  <a:t>iterations </a:t>
                </a:r>
                <a:r>
                  <a:rPr lang="en-US" sz="2800" dirty="0" smtClean="0"/>
                  <a:t>is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4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𝑀</m:t>
                    </m:r>
                  </m:oMath>
                </a14:m>
                <a:r>
                  <a:rPr lang="en-US" sz="2800" dirty="0" smtClean="0"/>
                  <a:t>. </a:t>
                </a:r>
                <a:endParaRPr lang="en-US" sz="28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1341" y="1018818"/>
                <a:ext cx="9350188" cy="4401205"/>
              </a:xfrm>
              <a:prstGeom prst="rect">
                <a:avLst/>
              </a:prstGeom>
              <a:blipFill rotWithShape="0">
                <a:blip r:embed="rId2"/>
                <a:stretch>
                  <a:fillRect l="-1173" t="-1247" b="-3047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</a:p>
        </p:txBody>
      </p:sp>
    </p:spTree>
    <p:extLst>
      <p:ext uri="{BB962C8B-B14F-4D97-AF65-F5344CB8AC3E}">
        <p14:creationId xmlns:p14="http://schemas.microsoft.com/office/powerpoint/2010/main" val="394147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728788" y="2088872"/>
                <a:ext cx="10101262" cy="3577069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Perform an exponential search for the right value of k.</a:t>
                </a:r>
              </a:p>
              <a:p>
                <a:pPr algn="l" rtl="0"/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Given a guess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</m:acc>
                  </m:oMath>
                </a14:m>
                <a:r>
                  <a:rPr lang="en-US" sz="2800" dirty="0" smtClean="0"/>
                  <a:t> , run the algorithm with k set to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</m:acc>
                  </m:oMath>
                </a14:m>
                <a:r>
                  <a:rPr lang="en-US" sz="2800" dirty="0" smtClean="0"/>
                  <a:t>. 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If the algorithm </a:t>
                </a:r>
                <a:r>
                  <a:rPr lang="en-US" sz="2800" dirty="0"/>
                  <a:t>e</a:t>
                </a:r>
                <a:r>
                  <a:rPr lang="en-US" sz="2800" dirty="0" smtClean="0"/>
                  <a:t>xceeds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𝑐</m:t>
                    </m:r>
                    <m:func>
                      <m:func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log</m:t>
                        </m:r>
                      </m:fName>
                      <m:e>
                        <m:f>
                          <m:f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num>
                          <m:den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den>
                        </m:f>
                      </m:e>
                    </m:func>
                  </m:oMath>
                </a14:m>
                <a:r>
                  <a:rPr lang="en-US" sz="2800" dirty="0" smtClean="0"/>
                  <a:t> iterations without terminating, then the guess is too small and the algorithm will next try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2</m:t>
                    </m:r>
                    <m:acc>
                      <m:accPr>
                        <m:chr m:val="̂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</m:acc>
                  </m:oMath>
                </a14:m>
                <a:r>
                  <a:rPr lang="en-US" sz="2800" dirty="0" smtClean="0"/>
                  <a:t>, repeating this until successful.</a:t>
                </a:r>
              </a:p>
              <a:p>
                <a:pPr algn="l" rtl="0"/>
                <a:endParaRPr lang="he-IL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8788" y="2088872"/>
                <a:ext cx="10101262" cy="3577069"/>
              </a:xfrm>
              <a:prstGeom prst="rect">
                <a:avLst/>
              </a:prstGeom>
              <a:blipFill rotWithShape="0">
                <a:blip r:embed="rId2"/>
                <a:stretch>
                  <a:fillRect l="-1086" t="-1706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1129484" y="1292235"/>
            <a:ext cx="5032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sz="2800" b="1" dirty="0"/>
              <a:t>Searching for the right value of k</a:t>
            </a:r>
          </a:p>
        </p:txBody>
      </p:sp>
      <p:sp>
        <p:nvSpPr>
          <p:cNvPr id="6" name="Rectangle 5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</a:p>
        </p:txBody>
      </p:sp>
    </p:spTree>
    <p:extLst>
      <p:ext uri="{BB962C8B-B14F-4D97-AF65-F5344CB8AC3E}">
        <p14:creationId xmlns:p14="http://schemas.microsoft.com/office/powerpoint/2010/main" val="89185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126191" y="1449705"/>
                <a:ext cx="10475259" cy="3008709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n is the number of points and m is the number of ranges.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sampling stage can be carried out in linear time.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size of the resulting cover is </a:t>
                </a:r>
              </a:p>
              <a:p>
                <a:pPr algn="ctr" rtl="0"/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sz="28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0" i="1" smtClean="0">
                                        <a:latin typeface="Cambria Math" panose="02040503050406030204" pitchFamily="18" charset="0"/>
                                      </a:rPr>
                                      <m:t>𝛿</m:t>
                                    </m:r>
                                  </m:e>
                                  <m:sup>
                                    <m:r>
                                      <a:rPr lang="en-US" sz="2800" b="0" i="1" smtClean="0">
                                        <a:latin typeface="Cambria Math" panose="02040503050406030204" pitchFamily="18" charset="0"/>
                                      </a:rPr>
                                      <m:t>⋆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𝜖</m:t>
                                </m:r>
                              </m:den>
                            </m:f>
                          </m:e>
                        </m:d>
                        <m:func>
                          <m:func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sz="2800" b="0" i="0" smtClean="0">
                                <a:latin typeface="Cambria Math" panose="02040503050406030204" pitchFamily="18" charset="0"/>
                              </a:rPr>
                              <m:t>log</m:t>
                            </m:r>
                          </m:fName>
                          <m:e>
                            <m:d>
                              <m:dPr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28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en-US" sz="28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2800" b="0" i="1" smtClean="0">
                                            <a:latin typeface="Cambria Math" panose="02040503050406030204" pitchFamily="18" charset="0"/>
                                          </a:rPr>
                                          <m:t>𝛿</m:t>
                                        </m:r>
                                      </m:e>
                                      <m:sup>
                                        <m:r>
                                          <a:rPr lang="en-US" sz="2800" b="0" i="1" smtClean="0">
                                            <a:latin typeface="Cambria Math" panose="02040503050406030204" pitchFamily="18" charset="0"/>
                                          </a:rPr>
                                          <m:t>⋆</m:t>
                                        </m:r>
                                      </m:sup>
                                    </m:sSup>
                                  </m:num>
                                  <m:den>
                                    <m:r>
                                      <a:rPr lang="en-US" sz="2800" b="0" i="1" smtClean="0">
                                        <a:latin typeface="Cambria Math" panose="02040503050406030204" pitchFamily="18" charset="0"/>
                                      </a:rPr>
                                      <m:t>𝜖</m:t>
                                    </m:r>
                                  </m:den>
                                </m:f>
                              </m:e>
                            </m:d>
                          </m:e>
                        </m:func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𝛿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𝑘</m:t>
                    </m:r>
                    <m:func>
                      <m:func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log</m:t>
                        </m:r>
                      </m:fName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𝛿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⋆</m:t>
                            </m:r>
                          </m:sup>
                        </m:s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))</m:t>
                        </m:r>
                      </m:e>
                    </m:func>
                  </m:oMath>
                </a14:m>
                <a:r>
                  <a:rPr lang="en-US" sz="2800" b="0" dirty="0" smtClean="0"/>
                  <a:t>.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6191" y="1449705"/>
                <a:ext cx="10475259" cy="3008709"/>
              </a:xfrm>
              <a:prstGeom prst="rect">
                <a:avLst/>
              </a:prstGeom>
              <a:blipFill rotWithShape="0">
                <a:blip r:embed="rId2"/>
                <a:stretch>
                  <a:fillRect l="-1048" t="-2028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451098" y="372487"/>
            <a:ext cx="11150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</a:p>
          <a:p>
            <a:pPr algn="ctr" rtl="0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Running time</a:t>
            </a:r>
            <a:endParaRPr lang="en-US" sz="36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66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900113" y="1666012"/>
                <a:ext cx="10472737" cy="35394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Checking if all the points are covered by the random sample takes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𝑛</m:t>
                    </m:r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𝛿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  <m:r>
                      <a:rPr lang="en-US" sz="2800" i="1">
                        <a:latin typeface="Cambria Math" panose="02040503050406030204" pitchFamily="18" charset="0"/>
                      </a:rPr>
                      <m:t>𝑘</m:t>
                    </m:r>
                    <m:func>
                      <m:func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log</m:t>
                        </m:r>
                      </m:fName>
                      <m:e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𝛿</m:t>
                            </m:r>
                          </m:e>
                          <m:sup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⋆</m:t>
                            </m:r>
                          </m:sup>
                        </m:s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) </m:t>
                        </m:r>
                      </m:e>
                    </m:func>
                  </m:oMath>
                </a14:m>
                <a:r>
                  <a:rPr lang="en-US" sz="2800" dirty="0"/>
                  <a:t> </a:t>
                </a:r>
                <a:r>
                  <a:rPr lang="en-US" sz="2800" dirty="0" smtClean="0"/>
                  <a:t>time </a:t>
                </a:r>
                <a:r>
                  <a:rPr lang="en-US" sz="2400" dirty="0" smtClean="0"/>
                  <a:t>(assuming </a:t>
                </a:r>
                <a:r>
                  <a:rPr lang="en-US" sz="2400" dirty="0"/>
                  <a:t>we can in constant time </a:t>
                </a:r>
                <a:r>
                  <a:rPr lang="en-US" sz="2400" dirty="0" smtClean="0"/>
                  <a:t>determine </a:t>
                </a:r>
                <a:r>
                  <a:rPr lang="en-US" sz="2400" dirty="0"/>
                  <a:t>if a point is inside a </a:t>
                </a:r>
                <a:r>
                  <a:rPr lang="en-US" sz="2400" dirty="0" smtClean="0"/>
                  <a:t>range)</a:t>
                </a:r>
                <a:r>
                  <a:rPr lang="en-US" sz="2800" dirty="0" smtClean="0"/>
                  <a:t>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Computing the total weight of the ranges covering p takes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/>
                  <a:t> time</a:t>
                </a:r>
                <a:r>
                  <a:rPr lang="en-US" sz="2800" dirty="0" smtClean="0"/>
                  <a:t>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Thus, each iteration takes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𝑶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𝒎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𝒏</m:t>
                    </m:r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𝜹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</a:rPr>
                      <m:t>𝒌</m:t>
                    </m:r>
                    <m:func>
                      <m:func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𝒍𝒐𝒈</m:t>
                        </m:r>
                      </m:fName>
                      <m:e>
                        <m:sSup>
                          <m:sSup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𝜹</m:t>
                            </m:r>
                          </m:e>
                          <m:sup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⋆</m:t>
                            </m:r>
                          </m:sup>
                        </m:sSup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𝒌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 )</m:t>
                        </m:r>
                      </m:e>
                    </m:func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/>
                  <a:t> time.</a:t>
                </a:r>
                <a:endParaRPr lang="he-IL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0113" y="1666012"/>
                <a:ext cx="10472737" cy="3539430"/>
              </a:xfrm>
              <a:prstGeom prst="rect">
                <a:avLst/>
              </a:prstGeom>
              <a:blipFill rotWithShape="0">
                <a:blip r:embed="rId2"/>
                <a:stretch>
                  <a:fillRect l="-1048" t="-1549" b="-3959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451098" y="372487"/>
            <a:ext cx="11150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</a:p>
          <a:p>
            <a:pPr algn="ctr" rtl="0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Running time</a:t>
            </a:r>
            <a:endParaRPr lang="en-US" sz="36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89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941293" y="2154639"/>
                <a:ext cx="10860181" cy="397031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800" dirty="0" smtClean="0"/>
                  <a:t>Given a finite range space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=(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 smtClean="0"/>
                  <a:t> with n points and m ranges and dual shattering dimension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𝛿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</m:oMath>
                </a14:m>
                <a:r>
                  <a:rPr lang="en-US" sz="2800" dirty="0" smtClean="0"/>
                  <a:t>, one can compute a cover of X using the ranges of R, s.t the cover uses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𝑶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𝜹</m:t>
                        </m:r>
                      </m:e>
                      <m:sup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𝒌</m:t>
                    </m:r>
                    <m:func>
                      <m:func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sz="2800" b="1" i="0" smtClean="0">
                            <a:latin typeface="Cambria Math" panose="02040503050406030204" pitchFamily="18" charset="0"/>
                          </a:rPr>
                          <m:t>𝐥𝐨𝐠</m:t>
                        </m:r>
                      </m:fName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𝜹</m:t>
                            </m:r>
                          </m:e>
                          <m:sup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⋆</m:t>
                            </m:r>
                          </m:sup>
                        </m:sSup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))</m:t>
                        </m:r>
                      </m:e>
                    </m:func>
                  </m:oMath>
                </a14:m>
                <a:r>
                  <a:rPr lang="en-US" sz="2800" dirty="0" smtClean="0"/>
                  <a:t> sets, where k is the size of the optimal solution.</a:t>
                </a:r>
              </a:p>
              <a:p>
                <a:pPr algn="l" rtl="0"/>
                <a:endParaRPr lang="en-US" sz="2800" dirty="0" smtClean="0"/>
              </a:p>
              <a:p>
                <a:pPr algn="l" rtl="0"/>
                <a:r>
                  <a:rPr lang="en-US" sz="2800" dirty="0" smtClean="0"/>
                  <a:t>The expected running time of the algorithm is </a:t>
                </a:r>
              </a:p>
              <a:p>
                <a:pPr algn="ctr" rtl="0"/>
                <a14:m>
                  <m:oMath xmlns:m="http://schemas.openxmlformats.org/officeDocument/2006/math"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𝑶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((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𝒎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𝒏</m:t>
                    </m:r>
                    <m:sSup>
                      <m:sSup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𝜹</m:t>
                        </m:r>
                      </m:e>
                      <m:sup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𝒌</m:t>
                    </m:r>
                    <m:func>
                      <m:func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sz="2800" b="1" i="0" smtClean="0">
                            <a:latin typeface="Cambria Math" panose="02040503050406030204" pitchFamily="18" charset="0"/>
                          </a:rPr>
                          <m:t>𝐥𝐨𝐠</m:t>
                        </m:r>
                      </m:fName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𝜹</m:t>
                            </m:r>
                          </m:e>
                          <m:sup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⋆</m:t>
                            </m:r>
                          </m:sup>
                        </m:sSup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))</m:t>
                        </m:r>
                        <m:r>
                          <a:rPr lang="en-US" sz="2800" b="1" i="0" smtClean="0">
                            <a:latin typeface="Cambria Math" panose="02040503050406030204" pitchFamily="18" charset="0"/>
                          </a:rPr>
                          <m:t>𝐥𝐨𝐠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⁡(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) </m:t>
                        </m:r>
                        <m:r>
                          <a:rPr lang="en-US" sz="2800" b="1" i="0" smtClean="0">
                            <a:latin typeface="Cambria Math" panose="02040503050406030204" pitchFamily="18" charset="0"/>
                          </a:rPr>
                          <m:t>𝐥𝐨𝐠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⁡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func>
                  </m:oMath>
                </a14:m>
                <a:r>
                  <a:rPr lang="en-US" sz="2800" dirty="0" smtClean="0"/>
                  <a:t>, </a:t>
                </a:r>
              </a:p>
              <a:p>
                <a:pPr algn="l" rtl="0"/>
                <a:r>
                  <a:rPr lang="en-US" sz="2800" dirty="0" smtClean="0"/>
                  <a:t>assuming that in constant time we can decide if a point is inside a range. </a:t>
                </a:r>
              </a:p>
              <a:p>
                <a:pPr algn="l" rtl="0"/>
                <a:r>
                  <a:rPr lang="en-US" sz="2800" dirty="0" smtClean="0"/>
                  <a:t>(The bound on the running time holds with high probability)</a:t>
                </a:r>
                <a:endParaRPr lang="he-IL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1293" y="2154639"/>
                <a:ext cx="10860181" cy="3970318"/>
              </a:xfrm>
              <a:prstGeom prst="rect">
                <a:avLst/>
              </a:prstGeom>
              <a:blipFill rotWithShape="0">
                <a:blip r:embed="rId2"/>
                <a:stretch>
                  <a:fillRect l="-1122" t="-1380" r="-1852" b="-3374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941293" y="1108199"/>
            <a:ext cx="618816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2800" dirty="0" smtClean="0"/>
              <a:t>We get the following result:</a:t>
            </a:r>
            <a:endParaRPr lang="he-IL" sz="2800" dirty="0"/>
          </a:p>
        </p:txBody>
      </p:sp>
      <p:sp>
        <p:nvSpPr>
          <p:cNvPr id="6" name="Rectangle 5"/>
          <p:cNvSpPr/>
          <p:nvPr/>
        </p:nvSpPr>
        <p:spPr>
          <a:xfrm>
            <a:off x="451098" y="1631419"/>
            <a:ext cx="16249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/>
              <a:t>Theorem:</a:t>
            </a:r>
            <a:endParaRPr lang="he-IL" sz="2800" b="1" dirty="0"/>
          </a:p>
        </p:txBody>
      </p:sp>
      <p:sp>
        <p:nvSpPr>
          <p:cNvPr id="7" name="Rectangle 6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</a:t>
            </a:r>
          </a:p>
        </p:txBody>
      </p:sp>
    </p:spTree>
    <p:extLst>
      <p:ext uri="{BB962C8B-B14F-4D97-AF65-F5344CB8AC3E}">
        <p14:creationId xmlns:p14="http://schemas.microsoft.com/office/powerpoint/2010/main" val="3061078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Geometric Set Cover via Linear Programming</a:t>
            </a:r>
            <a:endParaRPr lang="he-IL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68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68326" y="253003"/>
            <a:ext cx="107162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0"/>
            <a:r>
              <a:rPr lang="en-US" sz="4400" b="1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Geometric Set Cover via Linear Programming</a:t>
            </a:r>
            <a:endParaRPr lang="en-US" sz="4400" b="1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72365" y="1320521"/>
            <a:ext cx="9308123" cy="48320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sz="2800" dirty="0" smtClean="0"/>
              <a:t>A standard approach to compute an approximated solution to an NP-Hard problem is to solve a linear programing relaxation of the problem and round its fractional solution to an integral solution to the original problem.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sz="2800" dirty="0"/>
              <a:t>We are going to assume that one can solve LP in polynomial time</a:t>
            </a:r>
            <a:r>
              <a:rPr lang="en-US" sz="2800" dirty="0" smtClean="0"/>
              <a:t>.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en-US" sz="2800" dirty="0"/>
              <a:t>We will show that geometric set cover can be solved efficiently using LP.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20383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 via linear programming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230405" y="1704618"/>
                <a:ext cx="10568423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=(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𝐹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/>
                  <a:t> </a:t>
                </a:r>
                <a:r>
                  <a:rPr lang="en-US" sz="2800" dirty="0" smtClean="0"/>
                  <a:t>is a range space with </a:t>
                </a:r>
                <a:r>
                  <a:rPr lang="en-US" sz="2800" dirty="0"/>
                  <a:t>VC dimension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𝛿</m:t>
                    </m:r>
                  </m:oMath>
                </a14:m>
                <a:r>
                  <a:rPr lang="en-US" sz="2800" dirty="0"/>
                  <a:t> and dual VC dimension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𝛿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</m:oMath>
                </a14:m>
                <a:r>
                  <a:rPr lang="en-US" sz="2800" dirty="0"/>
                  <a:t>, where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,…,</m:t>
                        </m:r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/>
                  <a:t> and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𝐹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,…,</m:t>
                        </m:r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 smtClean="0"/>
                  <a:t>.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0405" y="1704618"/>
                <a:ext cx="10568423" cy="1384995"/>
              </a:xfrm>
              <a:prstGeom prst="rect">
                <a:avLst/>
              </a:prstGeom>
              <a:blipFill rotWithShape="0">
                <a:blip r:embed="rId2"/>
                <a:stretch>
                  <a:fillRect t="-4405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230404" y="3089613"/>
                <a:ext cx="10371046" cy="280820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800" b="1" dirty="0" smtClean="0"/>
                  <a:t>Reminder</a:t>
                </a:r>
                <a:r>
                  <a:rPr lang="en-US" sz="2800" dirty="0" smtClean="0"/>
                  <a:t>:</a:t>
                </a:r>
              </a:p>
              <a:p>
                <a:pPr marL="914400" lvl="1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VC dimension of a range space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=(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 smtClean="0"/>
                  <a:t> is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2800" b="0" i="0" smtClean="0">
                                <a:latin typeface="Cambria Math" panose="02040503050406030204" pitchFamily="18" charset="0"/>
                              </a:rPr>
                              <m:t>max</m:t>
                            </m:r>
                          </m:e>
                          <m:lim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𝑌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⊆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lim>
                        </m:limLow>
                      </m:fName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{</m:t>
                        </m:r>
                        <m:d>
                          <m:dPr>
                            <m:begChr m:val="|"/>
                            <m:endChr m:val="|"/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</m:d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: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𝑌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𝑖𝑠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𝑎𝑡𝑡𝑒𝑟𝑒𝑑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𝑏𝑦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}</m:t>
                        </m:r>
                      </m:e>
                    </m:func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𝒎𝒂𝒙</m:t>
                            </m:r>
                          </m:e>
                          <m:lim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𝒀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⊆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𝑿</m:t>
                            </m:r>
                          </m:lim>
                        </m:limLow>
                      </m:fName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{</m:t>
                        </m:r>
                        <m:d>
                          <m:dPr>
                            <m:begChr m:val="|"/>
                            <m:endChr m:val="|"/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𝒀</m:t>
                            </m:r>
                          </m:e>
                        </m:d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:</m:t>
                        </m:r>
                        <m:sSub>
                          <m:sSub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𝑹</m:t>
                            </m:r>
                          </m:e>
                          <m:sub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|</m:t>
                            </m:r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𝒀</m:t>
                            </m:r>
                          </m:sub>
                        </m:sSub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𝑷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𝒀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)}</m:t>
                        </m:r>
                      </m:e>
                    </m:func>
                  </m:oMath>
                </a14:m>
                <a:endParaRPr lang="en-US" sz="2800" b="1" dirty="0" smtClean="0"/>
              </a:p>
              <a:p>
                <a:pPr marL="914400" lvl="1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914400" lvl="1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dual VC dimension of S is the VC dimension of its dual range space.</a:t>
                </a:r>
                <a:endParaRPr lang="en-US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0404" y="3089613"/>
                <a:ext cx="10371046" cy="2808205"/>
              </a:xfrm>
              <a:prstGeom prst="rect">
                <a:avLst/>
              </a:prstGeom>
              <a:blipFill rotWithShape="0">
                <a:blip r:embed="rId3"/>
                <a:stretch>
                  <a:fillRect l="-1235" t="-2174" r="-1705" b="-5435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1094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1033027" y="1018818"/>
                <a:ext cx="10568423" cy="456804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natural integer program for solving this problem has </a:t>
                </a:r>
                <a:r>
                  <a:rPr lang="en-US" sz="2800" dirty="0"/>
                  <a:t>a variable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800" dirty="0"/>
                  <a:t> for every range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en-US" sz="2800" dirty="0"/>
                  <a:t>, 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sz="2800" dirty="0"/>
                  <a:t> if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800" dirty="0"/>
                  <a:t> is in the suggested cover </a:t>
                </a:r>
                <a:r>
                  <a:rPr lang="en-US" sz="2800" dirty="0" smtClean="0"/>
                  <a:t>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sz="2800" dirty="0" smtClean="0"/>
                  <a:t> </a:t>
                </a:r>
                <a:r>
                  <a:rPr lang="en-US" sz="2800" dirty="0"/>
                  <a:t>otherwise</a:t>
                </a:r>
                <a:r>
                  <a:rPr lang="en-US" sz="2800" dirty="0" smtClean="0"/>
                  <a:t>.</a:t>
                </a:r>
              </a:p>
              <a:p>
                <a:pPr marL="285750" indent="-28575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resulting IP is:</a:t>
                </a:r>
                <a:endParaRPr lang="en-US" sz="2800" dirty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800">
                              <a:latin typeface="Cambria Math" panose="02040503050406030204" pitchFamily="18" charset="0"/>
                            </a:rPr>
                            <m:t>min</m:t>
                          </m:r>
                        </m:fName>
                        <m:e>
                          <m:nary>
                            <m:naryPr>
                              <m:chr m:val="∑"/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m:rPr>
                                  <m:brk m:alnAt="23"/>
                                </m:rPr>
                                <a:rPr lang="en-US" sz="28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e>
                      </m:func>
                    </m:oMath>
                  </m:oMathPara>
                </a14:m>
                <a:endParaRPr lang="en-US" sz="2800" dirty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 panose="02040503050406030204" pitchFamily="18" charset="0"/>
                        </a:rPr>
                        <m:t>𝑠𝑢𝑏𝑗𝑒𝑐𝑡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𝑡𝑜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sz="2800" i="1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:</m:t>
                          </m:r>
                          <m:sSub>
                            <m:sSub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brk m:alnAt="7"/>
                                </m:rP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m:rPr>
                                  <m:brk m:alnAt="7"/>
                                </m:rP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b>
                          </m:sSub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∈</m:t>
                          </m:r>
                          <m:sSub>
                            <m:sSub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sub>
                        <m:sup/>
                        <m:e>
                          <m:sSub>
                            <m:sSub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  <m:r>
                        <a:rPr lang="en-US" sz="2800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      ∀</m:t>
                      </m:r>
                      <m:sSub>
                        <m:sSub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  <m:r>
                        <a:rPr lang="en-US" sz="2800" i="1">
                          <a:latin typeface="Cambria Math" panose="02040503050406030204" pitchFamily="18" charset="0"/>
                        </a:rPr>
                        <m:t>∈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n-US" sz="2800" dirty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800" i="1">
                          <a:latin typeface="Cambria Math" panose="02040503050406030204" pitchFamily="18" charset="0"/>
                        </a:rPr>
                        <m:t>∈</m:t>
                      </m:r>
                      <m:d>
                        <m:dPr>
                          <m:begChr m:val="{"/>
                          <m:endChr m:val="}"/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d>
                      <m:r>
                        <a:rPr lang="en-US" sz="2800" i="1">
                          <a:latin typeface="Cambria Math" panose="02040503050406030204" pitchFamily="18" charset="0"/>
                        </a:rPr>
                        <m:t>            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,…,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3027" y="1018818"/>
                <a:ext cx="10568423" cy="4568045"/>
              </a:xfrm>
              <a:prstGeom prst="rect">
                <a:avLst/>
              </a:prstGeom>
              <a:blipFill rotWithShape="0">
                <a:blip r:embed="rId2"/>
                <a:stretch>
                  <a:fillRect l="-1038" t="-1202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 via linear programming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033026" y="5605683"/>
                <a:ext cx="10568423" cy="5246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Let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𝑜𝑝𝑡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limLoc m:val="subSup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5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5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𝑚</m:t>
                        </m:r>
                      </m:sup>
                      <m:e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sz="2800" dirty="0"/>
                  <a:t> denote the value of the optimal solution to the IP.</a:t>
                </a:r>
                <a:endParaRPr lang="he-IL" sz="2800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3026" y="5605683"/>
                <a:ext cx="10568423" cy="524631"/>
              </a:xfrm>
              <a:prstGeom prst="rect">
                <a:avLst/>
              </a:prstGeom>
              <a:blipFill rotWithShape="0">
                <a:blip r:embed="rId3"/>
                <a:stretch>
                  <a:fillRect l="-1038" t="-11628" r="-231" b="-32558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3992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968326" y="1137656"/>
                <a:ext cx="10394439" cy="543123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Its natural LP relaxation is:</a:t>
                </a:r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800">
                              <a:latin typeface="Cambria Math" panose="02040503050406030204" pitchFamily="18" charset="0"/>
                            </a:rPr>
                            <m:t>min</m:t>
                          </m:r>
                        </m:fName>
                        <m:e>
                          <m:nary>
                            <m:naryPr>
                              <m:chr m:val="∑"/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m:rPr>
                                  <m:brk m:alnAt="23"/>
                                </m:rPr>
                                <a:rPr lang="en-US" sz="28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e>
                      </m:func>
                    </m:oMath>
                  </m:oMathPara>
                </a14:m>
                <a:endParaRPr lang="en-US" sz="2800" dirty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 panose="02040503050406030204" pitchFamily="18" charset="0"/>
                        </a:rPr>
                        <m:t>𝑠𝑢𝑏𝑗𝑒𝑐𝑡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𝑡𝑜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sz="2800" i="1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:</m:t>
                          </m:r>
                          <m:sSub>
                            <m:sSub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brk m:alnAt="7"/>
                                </m:rP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m:rPr>
                                  <m:brk m:alnAt="7"/>
                                </m:rP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b>
                          </m:sSub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∈</m:t>
                          </m:r>
                          <m:sSub>
                            <m:sSub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sub>
                        <m:sup/>
                        <m:e>
                          <m:sSub>
                            <m:sSubPr>
                              <m:ctrlP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  <m:r>
                        <a:rPr lang="en-US" sz="2800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      ∀</m:t>
                      </m:r>
                      <m:sSub>
                        <m:sSub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  <m:r>
                        <a:rPr lang="en-US" sz="2800" i="1">
                          <a:latin typeface="Cambria Math" panose="02040503050406030204" pitchFamily="18" charset="0"/>
                        </a:rPr>
                        <m:t>∈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n-US" sz="2800" dirty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800" i="1">
                          <a:latin typeface="Cambria Math" panose="02040503050406030204" pitchFamily="18" charset="0"/>
                        </a:rPr>
                        <m:t>∈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[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]           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,…,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en-US" sz="2800" dirty="0" smtClean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Let 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limLoc m:val="subSup"/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5"/>
                          </m:rPr>
                          <a:rPr lang="en-US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5"/>
                          </m:rP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p>
                      <m:e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sz="2800" dirty="0" smtClean="0"/>
                  <a:t> denote the value of an optimal solution for the LP.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We have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𝒐𝒑𝒕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≥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𝒇</m:t>
                    </m:r>
                  </m:oMath>
                </a14:m>
                <a:r>
                  <a:rPr lang="en-US" sz="2800" dirty="0" smtClean="0"/>
                  <a:t>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he-IL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8326" y="1137656"/>
                <a:ext cx="10394439" cy="5431230"/>
              </a:xfrm>
              <a:prstGeom prst="rect">
                <a:avLst/>
              </a:prstGeom>
              <a:blipFill rotWithShape="0">
                <a:blip r:embed="rId2"/>
                <a:stretch>
                  <a:fillRect l="-1056" t="-1122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 via linear programming </a:t>
            </a:r>
          </a:p>
        </p:txBody>
      </p:sp>
    </p:spTree>
    <p:extLst>
      <p:ext uri="{BB962C8B-B14F-4D97-AF65-F5344CB8AC3E}">
        <p14:creationId xmlns:p14="http://schemas.microsoft.com/office/powerpoint/2010/main" val="84508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844234" y="1235725"/>
                <a:ext cx="8964386" cy="583717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We will refer to the value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800" dirty="0" smtClean="0"/>
                  <a:t> as the weight of the range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800" dirty="0" smtClean="0"/>
                  <a:t>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Consider a fractional solution to the given LP problem </a:t>
                </a:r>
              </a:p>
              <a:p>
                <a:pPr algn="ctr" rtl="0"/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limLoc m:val="subSup"/>
                        <m:supHide m:val="on"/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9"/>
                          </m:rPr>
                          <a:rPr lang="en-US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/>
                      <m:e>
                        <m:sSub>
                          <m:sSub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sz="2800" dirty="0" smtClean="0"/>
                  <a:t>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LP can be rewritten as 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400" b="0" i="0" smtClean="0">
                              <a:latin typeface="Cambria Math" panose="02040503050406030204" pitchFamily="18" charset="0"/>
                            </a:rPr>
                            <m:t>min</m:t>
                          </m:r>
                        </m:fName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</m:func>
                    </m:oMath>
                  </m:oMathPara>
                </a14:m>
                <a:endParaRPr lang="en-US" sz="2400" dirty="0" smtClean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400" b="0" i="0" smtClean="0">
                              <a:latin typeface="Cambria Math" panose="02040503050406030204" pitchFamily="18" charset="0"/>
                            </a:rPr>
                            <m:t>subject</m:t>
                          </m:r>
                          <m:r>
                            <a:rPr lang="en-US" sz="2400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400" b="0" i="0" smtClean="0">
                              <a:latin typeface="Cambria Math" panose="02040503050406030204" pitchFamily="18" charset="0"/>
                            </a:rPr>
                            <m:t>to</m:t>
                          </m:r>
                          <m:r>
                            <a:rPr lang="en-US" sz="2400" b="0" i="0" smtClean="0">
                              <a:latin typeface="Cambria Math" panose="02040503050406030204" pitchFamily="18" charset="0"/>
                            </a:rPr>
                            <m:t>  </m:t>
                          </m:r>
                          <m:r>
                            <m:rPr>
                              <m:sty m:val="p"/>
                            </m:rPr>
                            <a:rPr lang="en-US" sz="2400" b="0" i="0" smtClean="0">
                              <a:latin typeface="Cambria Math" panose="02040503050406030204" pitchFamily="18" charset="0"/>
                            </a:rPr>
                            <m:t>f</m:t>
                          </m:r>
                          <m:r>
                            <a:rPr lang="en-US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</m:fName>
                        <m:e>
                          <m:nary>
                            <m:naryPr>
                              <m:chr m:val="∑"/>
                              <m:ctrlPr>
                                <a:rPr lang="en-US" sz="2400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m:rPr>
                                  <m:brk m:alnAt="23"/>
                                </m:rPr>
                                <a:rPr lang="en-US" sz="2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n-US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400" i="1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e>
                      </m:func>
                    </m:oMath>
                  </m:oMathPara>
                </a14:m>
                <a:endParaRPr lang="en-US" sz="2400" dirty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: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brk m:alnAt="7"/>
                                </m:rP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m:rPr>
                                  <m:brk m:alnAt="7"/>
                                </m:rP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b>
                          </m:s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∈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sub>
                        <m:sup/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  <m:r>
                        <a:rPr lang="en-US" sz="2400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      ∀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∈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n-US" sz="2400" dirty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          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,…,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en-US" sz="2400" dirty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he-IL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4234" y="1235725"/>
                <a:ext cx="8964386" cy="5837175"/>
              </a:xfrm>
              <a:prstGeom prst="rect">
                <a:avLst/>
              </a:prstGeom>
              <a:blipFill rotWithShape="0">
                <a:blip r:embed="rId2"/>
                <a:stretch>
                  <a:fillRect l="-1224" t="-1045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 via linear programming </a:t>
            </a:r>
          </a:p>
        </p:txBody>
      </p:sp>
    </p:spTree>
    <p:extLst>
      <p:ext uri="{BB962C8B-B14F-4D97-AF65-F5344CB8AC3E}">
        <p14:creationId xmlns:p14="http://schemas.microsoft.com/office/powerpoint/2010/main" val="100459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86322" y="1145643"/>
            <a:ext cx="871657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2800" dirty="0" smtClean="0"/>
              <a:t>Dividing this LP by f, we get the following equivalent LP: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691056" y="1680422"/>
                <a:ext cx="3647425" cy="355930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endParaRPr lang="en-US" sz="2400" dirty="0" smtClean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</a:rPr>
                            <m:t>min</m:t>
                          </m:r>
                        </m:fName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</m:func>
                    </m:oMath>
                  </m:oMathPara>
                </a14:m>
                <a:endParaRPr lang="en-US" sz="2400" dirty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</a:rPr>
                            <m:t>subject</m:t>
                          </m:r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</a:rPr>
                            <m:t>to</m:t>
                          </m:r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  </m:t>
                          </m:r>
                        </m:fName>
                        <m:e>
                          <m:nary>
                            <m:naryPr>
                              <m:chr m:val="∑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m:rPr>
                                  <m:brk m:alnAt="23"/>
                                </m:rPr>
                                <a:rPr lang="en-US" sz="2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p>
                            <m:e>
                              <m:f>
                                <m:f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den>
                              </m:f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nary>
                        </m:e>
                      </m:func>
                    </m:oMath>
                  </m:oMathPara>
                </a14:m>
                <a:endParaRPr lang="en-US" sz="2400" dirty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: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brk m:alnAt="7"/>
                                </m:rP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m:rPr>
                                  <m:brk m:alnAt="7"/>
                                </m:rP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b>
                          </m:s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∈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sub>
                        <m:sup/>
                        <m:e>
                          <m:f>
                            <m:f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den>
                          </m:f>
                        </m:e>
                      </m:nary>
                      <m:r>
                        <a:rPr lang="en-US" sz="2400" i="1">
                          <a:latin typeface="Cambria Math" panose="02040503050406030204" pitchFamily="18" charset="0"/>
                        </a:rPr>
                        <m:t>≥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den>
                      </m:f>
                      <m:r>
                        <a:rPr lang="en-US" sz="2400" i="1">
                          <a:latin typeface="Cambria Math" panose="02040503050406030204" pitchFamily="18" charset="0"/>
                        </a:rPr>
                        <m:t>      ∀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∈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n-US" sz="2400" dirty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          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,…,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en-US" sz="2400" dirty="0"/>
              </a:p>
              <a:p>
                <a:endParaRPr lang="he-IL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1056" y="1680422"/>
                <a:ext cx="3647425" cy="3559308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638529" y="1694099"/>
                <a:ext cx="5064369" cy="355930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endParaRPr lang="en-US" sz="2400" dirty="0" smtClean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400" b="0" i="0" smtClean="0">
                              <a:latin typeface="Cambria Math" panose="02040503050406030204" pitchFamily="18" charset="0"/>
                            </a:rPr>
                            <m:t>max</m:t>
                          </m:r>
                        </m:fName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𝜖</m:t>
                          </m:r>
                        </m:e>
                      </m:func>
                    </m:oMath>
                  </m:oMathPara>
                </a14:m>
                <a:endParaRPr lang="en-US" sz="2400" dirty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</a:rPr>
                            <m:t>subject</m:t>
                          </m:r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</a:rPr>
                            <m:t>to</m:t>
                          </m:r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  </m:t>
                          </m:r>
                        </m:fName>
                        <m:e>
                          <m:nary>
                            <m:naryPr>
                              <m:chr m:val="∑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m:rPr>
                                  <m:brk m:alnAt="23"/>
                                </m:rPr>
                                <a:rPr lang="en-US" sz="2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𝑧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func>
                    </m:oMath>
                  </m:oMathPara>
                </a14:m>
                <a:endParaRPr lang="en-US" sz="2400" dirty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: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brk m:alnAt="7"/>
                                </m:rP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m:rPr>
                                  <m:brk m:alnAt="7"/>
                                </m:rP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b>
                          </m:s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∈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sub>
                        <m:sup/>
                        <m:e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  <m:r>
                        <a:rPr lang="en-US" sz="2400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𝜖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      ∀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∈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n-US" sz="2400" dirty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          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,…,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en-US" sz="2400" dirty="0"/>
              </a:p>
              <a:p>
                <a:endParaRPr lang="he-IL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8529" y="1694099"/>
                <a:ext cx="5064369" cy="355930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Left-Right Arrow 5"/>
          <p:cNvSpPr/>
          <p:nvPr/>
        </p:nvSpPr>
        <p:spPr>
          <a:xfrm>
            <a:off x="5638529" y="3258600"/>
            <a:ext cx="578223" cy="215153"/>
          </a:xfrm>
          <a:prstGeom prst="leftRightArrow">
            <a:avLst/>
          </a:prstGeom>
          <a:ln>
            <a:solidFill>
              <a:srgbClr val="1C1C1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2400"/>
          </a:p>
        </p:txBody>
      </p:sp>
      <p:sp>
        <p:nvSpPr>
          <p:cNvPr id="8" name="Rectangle 7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 via linear programming </a:t>
            </a:r>
          </a:p>
        </p:txBody>
      </p:sp>
      <p:sp>
        <p:nvSpPr>
          <p:cNvPr id="9" name="Rectangle 8"/>
          <p:cNvSpPr/>
          <p:nvPr/>
        </p:nvSpPr>
        <p:spPr>
          <a:xfrm>
            <a:off x="1319036" y="5662468"/>
            <a:ext cx="94365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2800" dirty="0"/>
              <a:t>Solving the original LP or any of the LP listed so far is equivalent.</a:t>
            </a:r>
          </a:p>
        </p:txBody>
      </p:sp>
    </p:spTree>
    <p:extLst>
      <p:ext uri="{BB962C8B-B14F-4D97-AF65-F5344CB8AC3E}">
        <p14:creationId xmlns:p14="http://schemas.microsoft.com/office/powerpoint/2010/main" val="3367110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9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861325" y="1303623"/>
                <a:ext cx="10307418" cy="353943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Consider the optimal solution to the last LP listed.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We assign every range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800" dirty="0" smtClean="0"/>
                  <a:t> a number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800" dirty="0" smtClean="0"/>
                  <a:t> which lies between 0 and 1.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total sum of the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800" dirty="0" smtClean="0"/>
                  <a:t>s is 1. 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b="1" dirty="0" smtClean="0"/>
                  <a:t>It is thus natural to think about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  <m:sub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en-US" sz="2800" b="1" dirty="0" smtClean="0"/>
                  <a:t>s as probabilities.</a:t>
                </a:r>
                <a:endParaRPr lang="en-US" sz="2800" dirty="0" smtClean="0"/>
              </a:p>
              <a:p>
                <a:pPr algn="l" rtl="0"/>
                <a:r>
                  <a:rPr lang="en-US" sz="2800" dirty="0" smtClean="0"/>
                  <a:t> </a:t>
                </a:r>
                <a:endParaRPr lang="he-IL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1325" y="1303623"/>
                <a:ext cx="10307418" cy="3539430"/>
              </a:xfrm>
              <a:prstGeom prst="rect">
                <a:avLst/>
              </a:prstGeom>
              <a:blipFill rotWithShape="0">
                <a:blip r:embed="rId2"/>
                <a:stretch>
                  <a:fillRect l="-1064" t="-1724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380515" y="3396352"/>
                <a:ext cx="5997388" cy="298158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endParaRPr lang="en-US" sz="2000" dirty="0" smtClean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000" b="0" i="0" smtClean="0">
                              <a:latin typeface="Cambria Math" panose="02040503050406030204" pitchFamily="18" charset="0"/>
                            </a:rPr>
                            <m:t>max</m:t>
                          </m:r>
                        </m:fName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𝜖</m:t>
                          </m:r>
                        </m:e>
                      </m:func>
                    </m:oMath>
                  </m:oMathPara>
                </a14:m>
                <a:endParaRPr lang="en-US" sz="2000" dirty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subject</m:t>
                          </m:r>
                          <m:r>
                            <a:rPr lang="en-US" sz="200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to</m:t>
                          </m:r>
                          <m:r>
                            <a:rPr lang="en-US" sz="2000">
                              <a:latin typeface="Cambria Math" panose="02040503050406030204" pitchFamily="18" charset="0"/>
                            </a:rPr>
                            <m:t>  </m:t>
                          </m:r>
                        </m:fName>
                        <m:e>
                          <m:nary>
                            <m:naryPr>
                              <m:chr m:val="∑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m:rPr>
                                  <m:brk m:alnAt="23"/>
                                </m:rPr>
                                <a:rPr lang="en-US" sz="20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𝑧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func>
                    </m:oMath>
                  </m:oMathPara>
                </a14:m>
                <a:endParaRPr lang="en-US" sz="2000" dirty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pHide m:val="o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sz="2000" i="1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: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brk m:alnAt="7"/>
                                </m:rP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m:rPr>
                                  <m:brk m:alnAt="7"/>
                                </m:rP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b>
                          </m:s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∈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sub>
                        <m:sup/>
                        <m:e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  <m:r>
                        <a:rPr lang="en-US" sz="2000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𝜖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      ∀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∈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n-US" sz="2000" dirty="0"/>
              </a:p>
              <a:p>
                <a:pPr algn="l" rtl="0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         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,…,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en-US" sz="2000" dirty="0"/>
              </a:p>
              <a:p>
                <a:endParaRPr lang="he-IL" sz="20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80515" y="3396352"/>
                <a:ext cx="5997388" cy="298158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 via linear programming </a:t>
            </a:r>
          </a:p>
        </p:txBody>
      </p:sp>
    </p:spTree>
    <p:extLst>
      <p:ext uri="{BB962C8B-B14F-4D97-AF65-F5344CB8AC3E}">
        <p14:creationId xmlns:p14="http://schemas.microsoft.com/office/powerpoint/2010/main" val="243830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171618" y="1174721"/>
                <a:ext cx="9975994" cy="40035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Consider the dual range space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⋆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sz="2800" dirty="0" smtClean="0"/>
                  <a:t>, with the weights assigned to the ranges according to the LP solution.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Every range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sz="2800" dirty="0" smtClean="0"/>
                  <a:t> has weight at least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sz="2800" dirty="0" smtClean="0"/>
                  <a:t>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total weight of the elements of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en-US" sz="2800" dirty="0" smtClean="0"/>
                  <a:t> is 1.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An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sz="2800" dirty="0" smtClean="0"/>
                  <a:t>-net N for this range space will contain at least one element in every </a:t>
                </a:r>
                <a:r>
                  <a:rPr lang="en-US" sz="2800" dirty="0"/>
                  <a:t>range of the range space</a:t>
                </a:r>
                <a:r>
                  <a:rPr lang="en-US" sz="2800" dirty="0" smtClean="0"/>
                  <a:t>.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1618" y="1174721"/>
                <a:ext cx="9975994" cy="4003532"/>
              </a:xfrm>
              <a:prstGeom prst="rect">
                <a:avLst/>
              </a:prstGeom>
              <a:blipFill rotWithShape="0">
                <a:blip r:embed="rId2"/>
                <a:stretch>
                  <a:fillRect l="-1100" t="-1524" b="-3506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 via linear programming </a:t>
            </a:r>
          </a:p>
        </p:txBody>
      </p:sp>
    </p:spTree>
    <p:extLst>
      <p:ext uri="{BB962C8B-B14F-4D97-AF65-F5344CB8AC3E}">
        <p14:creationId xmlns:p14="http://schemas.microsoft.com/office/powerpoint/2010/main" val="236298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235108" y="4379765"/>
                <a:ext cx="10096920" cy="161743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We got a cover for the given set cover problem of size</a:t>
                </a:r>
              </a:p>
              <a:p>
                <a:pPr algn="ctr" rtl="0"/>
                <a:r>
                  <a:rPr lang="en-US" sz="2800" dirty="0" smtClean="0"/>
                  <a:t>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(</m:t>
                    </m:r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𝛿</m:t>
                                </m:r>
                              </m:e>
                              <m:sup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⋆</m:t>
                                </m:r>
                              </m:sup>
                            </m:sSup>
                          </m:num>
                          <m:den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𝜖</m:t>
                            </m:r>
                          </m:den>
                        </m:f>
                      </m:e>
                    </m:d>
                    <m:func>
                      <m:func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log</m:t>
                        </m:r>
                      </m:fName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f>
                          <m:f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𝜖</m:t>
                            </m:r>
                          </m:den>
                        </m:f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))=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𝛿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⋆</m:t>
                            </m:r>
                          </m:sup>
                        </m:s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  <m:func>
                          <m:func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sz="2800" b="0" i="0" smtClean="0">
                                <a:latin typeface="Cambria Math" panose="02040503050406030204" pitchFamily="18" charset="0"/>
                              </a:rPr>
                              <m:t>log</m:t>
                            </m:r>
                          </m:fName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</m:func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)=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𝛿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⋆</m:t>
                            </m:r>
                          </m:sup>
                        </m:s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𝑜𝑝𝑡</m:t>
                        </m:r>
                        <m:func>
                          <m:func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sz="2800" b="0" i="0" smtClean="0">
                                <a:latin typeface="Cambria Math" panose="02040503050406030204" pitchFamily="18" charset="0"/>
                              </a:rPr>
                              <m:t>log</m:t>
                            </m:r>
                          </m:fName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𝑜𝑝𝑡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func>
                      </m:e>
                    </m:func>
                  </m:oMath>
                </a14:m>
                <a:endParaRPr lang="en-US" sz="2800" dirty="0" smtClean="0"/>
              </a:p>
              <a:p>
                <a:pPr algn="l" rtl="0"/>
                <a:endParaRPr lang="he-IL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5108" y="4379765"/>
                <a:ext cx="10096920" cy="1617430"/>
              </a:xfrm>
              <a:prstGeom prst="rect">
                <a:avLst/>
              </a:prstGeom>
              <a:blipFill rotWithShape="0">
                <a:blip r:embed="rId2"/>
                <a:stretch>
                  <a:fillRect l="-1087" t="-3383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235108" y="1459689"/>
                <a:ext cx="10096920" cy="24792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Namely, an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sz="2800" dirty="0"/>
                  <a:t>-net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>
                        <a:latin typeface="Cambria Math" panose="02040503050406030204" pitchFamily="18" charset="0"/>
                      </a:rPr>
                      <m:t>N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⊆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en-US" sz="2800" dirty="0"/>
                  <a:t> generated by a random sample for this dual range space will cover all the points of P</a:t>
                </a:r>
                <a:r>
                  <a:rPr lang="en-US" sz="2800" dirty="0" smtClean="0"/>
                  <a:t>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A random </a:t>
                </a:r>
                <a:r>
                  <a:rPr lang="en-US" sz="2800" dirty="0"/>
                  <a:t>sample of size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(</m:t>
                    </m:r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𝛿</m:t>
                                </m:r>
                              </m:e>
                              <m:sup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⋆</m:t>
                                </m:r>
                              </m:sup>
                            </m:sSup>
                          </m:num>
                          <m:den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𝜖</m:t>
                            </m:r>
                          </m:den>
                        </m:f>
                      </m:e>
                    </m:d>
                    <m:func>
                      <m:func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</a:rPr>
                          <m:t>log</m:t>
                        </m:r>
                      </m:fName>
                      <m:e>
                        <m:d>
                          <m:d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𝜖</m:t>
                                </m:r>
                              </m:den>
                            </m:f>
                          </m:e>
                        </m:d>
                      </m:e>
                    </m:func>
                    <m:r>
                      <a:rPr lang="en-US" sz="28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/>
                  <a:t> is an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sz="2800" dirty="0"/>
                  <a:t>-net with constant probability by the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sz="2800" dirty="0"/>
                  <a:t>-net Theorem.</a:t>
                </a:r>
                <a:endParaRPr lang="he-IL" sz="28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5108" y="1459689"/>
                <a:ext cx="10096920" cy="2479205"/>
              </a:xfrm>
              <a:prstGeom prst="rect">
                <a:avLst/>
              </a:prstGeom>
              <a:blipFill rotWithShape="0">
                <a:blip r:embed="rId3"/>
                <a:stretch>
                  <a:fillRect l="-1087" t="-2211" b="-6143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 via linear programming </a:t>
            </a:r>
          </a:p>
        </p:txBody>
      </p:sp>
    </p:spTree>
    <p:extLst>
      <p:ext uri="{BB962C8B-B14F-4D97-AF65-F5344CB8AC3E}">
        <p14:creationId xmlns:p14="http://schemas.microsoft.com/office/powerpoint/2010/main" val="215218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868391" y="1449705"/>
                <a:ext cx="11044738" cy="440120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Given the set cover instance, we write the required LP as describes above, and solve the LP using some LP solver. 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We consider the values of the variables in the computed solution as weights assigned to the relevant ranges.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solution of the LP also specifies the value of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sz="2800" dirty="0" smtClean="0"/>
                  <a:t>.</a:t>
                </a:r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457200" indent="-4572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We then compute an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sz="2800" dirty="0" smtClean="0"/>
                  <a:t>-net of the dual range space, using these weights, and output this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sz="2800" dirty="0" smtClean="0"/>
                  <a:t>-net as the required cover.</a:t>
                </a:r>
                <a:endParaRPr lang="he-IL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8391" y="1449705"/>
                <a:ext cx="11044738" cy="4401205"/>
              </a:xfrm>
              <a:prstGeom prst="rect">
                <a:avLst/>
              </a:prstGeom>
              <a:blipFill rotWithShape="0">
                <a:blip r:embed="rId2"/>
                <a:stretch>
                  <a:fillRect l="-993" t="-1385" b="-3047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 via linear programming</a:t>
            </a:r>
          </a:p>
          <a:p>
            <a:pPr algn="ctr" rtl="0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The algorithm</a:t>
            </a:r>
            <a:endParaRPr lang="en-US" sz="32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714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300162" y="2497048"/>
                <a:ext cx="10301288" cy="2246769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:r>
                  <a:rPr lang="en-US" sz="2800" dirty="0" smtClean="0"/>
                  <a:t>Given a finite range space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 smtClean="0"/>
                  <a:t> with dual VC dimension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𝛿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</m:oMath>
                </a14:m>
                <a:r>
                  <a:rPr lang="en-US" sz="2800" dirty="0" smtClean="0"/>
                  <a:t>, one can compute, in polynomial time, a set cover of P by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𝛿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𝑜𝑝𝑡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𝑙𝑜𝑔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𝑜𝑝𝑡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800" dirty="0" smtClean="0"/>
                  <a:t> ranges.</a:t>
                </a:r>
              </a:p>
              <a:p>
                <a:pPr algn="l" rtl="0"/>
                <a:r>
                  <a:rPr lang="en-US" sz="2800" dirty="0" smtClean="0"/>
                  <a:t>Computing this cover requires solving a single instance of LP and computing a single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sz="2800" dirty="0" smtClean="0"/>
                  <a:t>-net of the appropriately weighted dual space</a:t>
                </a:r>
                <a:r>
                  <a:rPr lang="en-US" sz="2800" b="1" dirty="0" smtClean="0"/>
                  <a:t>.</a:t>
                </a:r>
                <a:endParaRPr lang="he-IL" sz="2800" b="1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0162" y="2497048"/>
                <a:ext cx="10301288" cy="2246769"/>
              </a:xfrm>
              <a:prstGeom prst="rect">
                <a:avLst/>
              </a:prstGeom>
              <a:blipFill rotWithShape="0">
                <a:blip r:embed="rId2"/>
                <a:stretch>
                  <a:fillRect l="-1183" t="-2717" b="-7065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946760" y="1496323"/>
            <a:ext cx="16249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sz="2800" b="1" dirty="0"/>
              <a:t>Theorem: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 via linear programming </a:t>
            </a:r>
          </a:p>
        </p:txBody>
      </p:sp>
    </p:spTree>
    <p:extLst>
      <p:ext uri="{BB962C8B-B14F-4D97-AF65-F5344CB8AC3E}">
        <p14:creationId xmlns:p14="http://schemas.microsoft.com/office/powerpoint/2010/main" val="331116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025476" y="1286799"/>
                <a:ext cx="10575974" cy="483209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This algorithm gives us a new interpretation of the reweighting algorithm.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/>
                  <a:t>T</a:t>
                </a:r>
                <a:r>
                  <a:rPr lang="en-US" sz="2800" dirty="0" smtClean="0"/>
                  <a:t>he reweighting algorithm works if we redouble the weight of any range that is light.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The reweighting algorithm uses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sz="2800" dirty="0" smtClean="0"/>
                  <a:t>-nets repeatedly as a way to find such light ranges to double their weights.</a:t>
                </a:r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endParaRPr lang="en-US" sz="2800" dirty="0" smtClean="0"/>
              </a:p>
              <a:p>
                <a:pPr marL="342900" indent="-342900" algn="l" rtl="0"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As such, one can interpret the reweighting algorithm as an implicit procedure that solves the above LP.</a:t>
                </a:r>
                <a:endParaRPr lang="he-IL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5476" y="1286799"/>
                <a:ext cx="10575974" cy="4832092"/>
              </a:xfrm>
              <a:prstGeom prst="rect">
                <a:avLst/>
              </a:prstGeom>
              <a:blipFill rotWithShape="0">
                <a:blip r:embed="rId2"/>
                <a:stretch>
                  <a:fillRect l="-1037" t="-1135" b="-2648"/>
                </a:stretch>
              </a:blipFill>
            </p:spPr>
            <p:txBody>
              <a:bodyPr/>
              <a:lstStyle/>
              <a:p>
                <a:r>
                  <a:rPr lang="he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51098" y="372487"/>
            <a:ext cx="1115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Geometric set cover via linear programming </a:t>
            </a:r>
          </a:p>
        </p:txBody>
      </p:sp>
    </p:spTree>
    <p:extLst>
      <p:ext uri="{BB962C8B-B14F-4D97-AF65-F5344CB8AC3E}">
        <p14:creationId xmlns:p14="http://schemas.microsoft.com/office/powerpoint/2010/main" val="2416611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10891</TotalTime>
  <Words>2672</Words>
  <Application>Microsoft Office PowerPoint</Application>
  <PresentationFormat>Widescreen</PresentationFormat>
  <Paragraphs>591</Paragraphs>
  <Slides>90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90</vt:i4>
      </vt:variant>
    </vt:vector>
  </HeadingPairs>
  <TitlesOfParts>
    <vt:vector size="97" baseType="lpstr">
      <vt:lpstr>Arial</vt:lpstr>
      <vt:lpstr>Calibri</vt:lpstr>
      <vt:lpstr>Calibri Light</vt:lpstr>
      <vt:lpstr>Cambria Math</vt:lpstr>
      <vt:lpstr>Times New Roman</vt:lpstr>
      <vt:lpstr>Retrospect</vt:lpstr>
      <vt:lpstr>Equation</vt:lpstr>
      <vt:lpstr>Approximation via Reweighting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Computing a spanning tree with low crossing number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Spanning tree for space with bounded shattering dimension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Geometric Set Cover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Geometric Set Cover via Linear Programming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Approximation via Reweighting</dc:title>
  <dc:creator>sonia rovinsky</dc:creator>
  <cp:lastModifiedBy>sonia rovinsky</cp:lastModifiedBy>
  <cp:revision>271</cp:revision>
  <dcterms:created xsi:type="dcterms:W3CDTF">2015-11-25T17:57:53Z</dcterms:created>
  <dcterms:modified xsi:type="dcterms:W3CDTF">2015-12-14T17:06:14Z</dcterms:modified>
</cp:coreProperties>
</file>