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60" r:id="rId1"/>
  </p:sldMasterIdLst>
  <p:notesMasterIdLst>
    <p:notesMasterId r:id="rId57"/>
  </p:notesMasterIdLst>
  <p:sldIdLst>
    <p:sldId id="257" r:id="rId2"/>
    <p:sldId id="259" r:id="rId3"/>
    <p:sldId id="276" r:id="rId4"/>
    <p:sldId id="261" r:id="rId5"/>
    <p:sldId id="266" r:id="rId6"/>
    <p:sldId id="262" r:id="rId7"/>
    <p:sldId id="263" r:id="rId8"/>
    <p:sldId id="267" r:id="rId9"/>
    <p:sldId id="264" r:id="rId10"/>
    <p:sldId id="265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314" r:id="rId19"/>
    <p:sldId id="275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316" r:id="rId28"/>
    <p:sldId id="317" r:id="rId29"/>
    <p:sldId id="318" r:id="rId30"/>
    <p:sldId id="287" r:id="rId31"/>
    <p:sldId id="289" r:id="rId32"/>
    <p:sldId id="290" r:id="rId33"/>
    <p:sldId id="292" r:id="rId34"/>
    <p:sldId id="291" r:id="rId35"/>
    <p:sldId id="293" r:id="rId36"/>
    <p:sldId id="294" r:id="rId37"/>
    <p:sldId id="295" r:id="rId38"/>
    <p:sldId id="296" r:id="rId39"/>
    <p:sldId id="297" r:id="rId40"/>
    <p:sldId id="298" r:id="rId41"/>
    <p:sldId id="315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12" r:id="rId52"/>
    <p:sldId id="309" r:id="rId53"/>
    <p:sldId id="310" r:id="rId54"/>
    <p:sldId id="319" r:id="rId55"/>
    <p:sldId id="320" r:id="rId56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013" autoAdjust="0"/>
    <p:restoredTop sz="79751" autoAdjust="0"/>
  </p:normalViewPr>
  <p:slideViewPr>
    <p:cSldViewPr snapToGrid="0">
      <p:cViewPr>
        <p:scale>
          <a:sx n="66" d="100"/>
          <a:sy n="66" d="100"/>
        </p:scale>
        <p:origin x="-846" y="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 dirty="0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16F378FA-AB55-44C1-BC2C-DD4F25F86963}" type="datetimeFigureOut">
              <a:rPr lang="he-IL" smtClean="0"/>
              <a:t>כ"ה/חשון/תשע"ו</a:t>
            </a:fld>
            <a:endParaRPr lang="he-IL" dirty="0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 dirty="0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CC39D59F-5C53-468C-966D-B516DBDE27EA}" type="slidenum">
              <a:rPr lang="he-IL" smtClean="0"/>
              <a:t>‹#›</a:t>
            </a:fld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6058778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5993DA-6A47-4A6D-9032-3E97A870B2AE}" type="slidenum">
              <a:rPr lang="he-IL"/>
              <a:pPr/>
              <a:t>2</a:t>
            </a:fld>
            <a:endParaRPr lang="en-US" dirty="0"/>
          </a:p>
        </p:txBody>
      </p:sp>
      <p:sp>
        <p:nvSpPr>
          <p:cNvPr id="509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4788" y="728663"/>
            <a:ext cx="6473825" cy="3641725"/>
          </a:xfrm>
          <a:ln/>
        </p:spPr>
      </p:sp>
      <p:sp>
        <p:nvSpPr>
          <p:cNvPr id="509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9951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B0C2E1-1FE1-4D9A-975C-ECA2057E3BD4}" type="slidenum">
              <a:rPr lang="he-IL"/>
              <a:pPr/>
              <a:t>11</a:t>
            </a:fld>
            <a:endParaRPr lang="en-US" dirty="0"/>
          </a:p>
        </p:txBody>
      </p:sp>
      <p:sp>
        <p:nvSpPr>
          <p:cNvPr id="512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4788" y="728663"/>
            <a:ext cx="6473825" cy="3641725"/>
          </a:xfrm>
          <a:ln/>
        </p:spPr>
      </p:sp>
      <p:sp>
        <p:nvSpPr>
          <p:cNvPr id="512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84430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DA39869-62C0-4B09-8696-3BD53359FE4B}" type="slidenum">
              <a:rPr lang="he-IL"/>
              <a:pPr/>
              <a:t>12</a:t>
            </a:fld>
            <a:endParaRPr lang="en-US" dirty="0"/>
          </a:p>
        </p:txBody>
      </p:sp>
      <p:sp>
        <p:nvSpPr>
          <p:cNvPr id="516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4788" y="728663"/>
            <a:ext cx="6473825" cy="3641725"/>
          </a:xfrm>
          <a:ln/>
        </p:spPr>
      </p:sp>
      <p:sp>
        <p:nvSpPr>
          <p:cNvPr id="516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פשוט</a:t>
            </a:r>
            <a:r>
              <a:rPr lang="he-IL" baseline="0" dirty="0" smtClean="0"/>
              <a:t> בעזרת המזהה </a:t>
            </a:r>
            <a:r>
              <a:rPr lang="he-IL" baseline="0" dirty="0" smtClean="0"/>
              <a:t>הייחודי </a:t>
            </a:r>
            <a:r>
              <a:rPr lang="he-IL" baseline="0" dirty="0" smtClean="0"/>
              <a:t>של כל צומת.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7126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772602-827E-4F00-B374-6224BE21B1D7}" type="slidenum">
              <a:rPr lang="he-IL"/>
              <a:pPr/>
              <a:t>13</a:t>
            </a:fld>
            <a:endParaRPr lang="en-US"/>
          </a:p>
        </p:txBody>
      </p:sp>
      <p:sp>
        <p:nvSpPr>
          <p:cNvPr id="538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4788" y="728663"/>
            <a:ext cx="6473825" cy="3641725"/>
          </a:xfrm>
          <a:ln/>
        </p:spPr>
      </p:sp>
      <p:sp>
        <p:nvSpPr>
          <p:cNvPr id="53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1006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B9B501-ABCC-4608-BB42-D3685B9F3C40}" type="slidenum">
              <a:rPr lang="he-IL"/>
              <a:pPr/>
              <a:t>14</a:t>
            </a:fld>
            <a:endParaRPr lang="en-US"/>
          </a:p>
        </p:txBody>
      </p:sp>
      <p:sp>
        <p:nvSpPr>
          <p:cNvPr id="514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4788" y="728663"/>
            <a:ext cx="6473825" cy="3641725"/>
          </a:xfrm>
          <a:ln/>
        </p:spPr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4081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1D4F66-6CEB-4A80-ADE8-1B7E96568F1E}" type="slidenum">
              <a:rPr lang="he-IL"/>
              <a:pPr/>
              <a:t>15</a:t>
            </a:fld>
            <a:endParaRPr lang="en-US"/>
          </a:p>
        </p:txBody>
      </p:sp>
      <p:sp>
        <p:nvSpPr>
          <p:cNvPr id="392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4788" y="728663"/>
            <a:ext cx="6473825" cy="3641725"/>
          </a:xfrm>
          <a:ln/>
        </p:spPr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7721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CE3B87-D83D-4175-AD60-C7D65897D22A}" type="slidenum">
              <a:rPr lang="he-IL"/>
              <a:pPr/>
              <a:t>16</a:t>
            </a:fld>
            <a:endParaRPr lang="en-US"/>
          </a:p>
        </p:txBody>
      </p:sp>
      <p:sp>
        <p:nvSpPr>
          <p:cNvPr id="390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4788" y="728663"/>
            <a:ext cx="6473825" cy="3641725"/>
          </a:xfrm>
          <a:ln/>
        </p:spPr>
      </p:sp>
      <p:sp>
        <p:nvSpPr>
          <p:cNvPr id="390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378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F0A14B-C7F3-4B42-AD43-B0BA1A5079D7}" type="slidenum">
              <a:rPr lang="he-IL"/>
              <a:pPr/>
              <a:t>17</a:t>
            </a:fld>
            <a:endParaRPr lang="en-US"/>
          </a:p>
        </p:txBody>
      </p:sp>
      <p:sp>
        <p:nvSpPr>
          <p:cNvPr id="395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4788" y="728663"/>
            <a:ext cx="6473825" cy="3641725"/>
          </a:xfrm>
          <a:ln/>
        </p:spPr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082795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226E99-4938-44B1-A36C-1801926B41A3}" type="slidenum">
              <a:rPr lang="he-IL"/>
              <a:pPr/>
              <a:t>18</a:t>
            </a:fld>
            <a:endParaRPr lang="en-US" dirty="0"/>
          </a:p>
        </p:txBody>
      </p:sp>
      <p:sp>
        <p:nvSpPr>
          <p:cNvPr id="397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4788" y="728663"/>
            <a:ext cx="6473825" cy="3641725"/>
          </a:xfrm>
          <a:ln/>
        </p:spPr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נבנה</a:t>
            </a:r>
            <a:r>
              <a:rPr lang="he-IL" baseline="0" dirty="0" smtClean="0"/>
              <a:t> עץ </a:t>
            </a:r>
            <a:r>
              <a:rPr lang="en-US" baseline="0" dirty="0" smtClean="0"/>
              <a:t>T </a:t>
            </a:r>
            <a:r>
              <a:rPr lang="he-IL" baseline="0" dirty="0" smtClean="0"/>
              <a:t> עבור </a:t>
            </a:r>
            <a:r>
              <a:rPr lang="en-US" baseline="0" dirty="0" smtClean="0"/>
              <a:t>P</a:t>
            </a:r>
            <a:r>
              <a:rPr lang="he-IL" baseline="0" dirty="0" smtClean="0"/>
              <a:t> כך שנמשיך לחלק את הריבועים עד שכל נקודה </a:t>
            </a:r>
            <a:r>
              <a:rPr lang="he-IL" baseline="0" dirty="0" smtClean="0"/>
              <a:t>תהייה </a:t>
            </a:r>
            <a:r>
              <a:rPr lang="he-IL" baseline="0" dirty="0" smtClean="0"/>
              <a:t>בריבוע </a:t>
            </a:r>
            <a:r>
              <a:rPr lang="he-IL" baseline="0" dirty="0" smtClean="0"/>
              <a:t>ייחודי</a:t>
            </a:r>
            <a:r>
              <a:rPr lang="he-IL" baseline="0" dirty="0" smtClean="0"/>
              <a:t>.</a:t>
            </a:r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he-IL" baseline="0" dirty="0" smtClean="0"/>
              <a:t>אם לעלה אין נקודות </a:t>
            </a:r>
            <a:r>
              <a:rPr lang="he-IL" baseline="0" dirty="0" smtClean="0"/>
              <a:t>ב </a:t>
            </a:r>
            <a:r>
              <a:rPr lang="en-US" baseline="0" dirty="0" smtClean="0"/>
              <a:t>P</a:t>
            </a:r>
            <a:r>
              <a:rPr lang="he-IL" baseline="0" dirty="0" smtClean="0"/>
              <a:t> </a:t>
            </a:r>
            <a:r>
              <a:rPr lang="he-IL" baseline="0" dirty="0" smtClean="0"/>
              <a:t>נקבע אותו כ </a:t>
            </a:r>
            <a:r>
              <a:rPr lang="en-US" baseline="0" dirty="0" smtClean="0"/>
              <a:t>NULL</a:t>
            </a:r>
            <a:r>
              <a:rPr lang="he-IL" baseline="0" dirty="0" smtClean="0"/>
              <a:t>.</a:t>
            </a:r>
            <a:endParaRPr lang="he-IL" baseline="0" dirty="0" smtClean="0"/>
          </a:p>
        </p:txBody>
      </p:sp>
    </p:spTree>
    <p:extLst>
      <p:ext uri="{BB962C8B-B14F-4D97-AF65-F5344CB8AC3E}">
        <p14:creationId xmlns:p14="http://schemas.microsoft.com/office/powerpoint/2010/main" val="350778573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226E99-4938-44B1-A36C-1801926B41A3}" type="slidenum">
              <a:rPr lang="he-IL"/>
              <a:pPr/>
              <a:t>19</a:t>
            </a:fld>
            <a:endParaRPr lang="en-US" dirty="0"/>
          </a:p>
        </p:txBody>
      </p:sp>
      <p:sp>
        <p:nvSpPr>
          <p:cNvPr id="397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4788" y="728663"/>
            <a:ext cx="6473825" cy="3641725"/>
          </a:xfrm>
          <a:ln/>
        </p:spPr>
      </p:sp>
      <p:sp>
        <p:nvSpPr>
          <p:cNvPr id="397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baseline="0" dirty="0" smtClean="0"/>
              <a:t>לגבי </a:t>
            </a:r>
            <a:r>
              <a:rPr lang="he-IL" baseline="0" dirty="0" smtClean="0"/>
              <a:t>שאר הסעיפים פשוט עושים עבודה לינארית כל פעם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778573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7C69744-FC7B-4F21-99A8-F8138341CDF5}" type="slidenum">
              <a:rPr lang="he-IL"/>
              <a:pPr/>
              <a:t>20</a:t>
            </a:fld>
            <a:endParaRPr lang="en-US" dirty="0"/>
          </a:p>
        </p:txBody>
      </p:sp>
      <p:sp>
        <p:nvSpPr>
          <p:cNvPr id="404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1D4F66-6CEB-4A80-ADE8-1B7E96568F1E}" type="slidenum">
              <a:rPr lang="he-IL"/>
              <a:pPr/>
              <a:t>3</a:t>
            </a:fld>
            <a:endParaRPr lang="en-US" dirty="0"/>
          </a:p>
        </p:txBody>
      </p:sp>
      <p:sp>
        <p:nvSpPr>
          <p:cNvPr id="392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4788" y="728663"/>
            <a:ext cx="6473825" cy="3641725"/>
          </a:xfrm>
          <a:ln/>
        </p:spPr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10027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76106E7-5061-417C-8C12-04ABD3E2CB70}" type="slidenum">
              <a:rPr lang="he-IL"/>
              <a:pPr/>
              <a:t>21</a:t>
            </a:fld>
            <a:endParaRPr lang="en-US"/>
          </a:p>
        </p:txBody>
      </p:sp>
      <p:sp>
        <p:nvSpPr>
          <p:cNvPr id="411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1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sz="1200" baseline="0" dirty="0" smtClean="0"/>
              <a:t>נתבונן </a:t>
            </a:r>
            <a:r>
              <a:rPr lang="he-IL" sz="1200" baseline="0" dirty="0" smtClean="0"/>
              <a:t>על מסלול מהשורש לעלה, כל התקדמות בעץ בוודאות מספר הנקודות בתת העץ קטן </a:t>
            </a:r>
            <a:r>
              <a:rPr lang="he-IL" sz="1200" baseline="0" dirty="0" smtClean="0"/>
              <a:t>באחד (אחרת </a:t>
            </a:r>
            <a:r>
              <a:rPr lang="he-IL" sz="1200" baseline="0" dirty="0" smtClean="0"/>
              <a:t>הצומת מיותרת)</a:t>
            </a:r>
          </a:p>
          <a:p>
            <a:r>
              <a:rPr lang="he-IL" sz="1200" baseline="0" dirty="0" smtClean="0"/>
              <a:t>ולכן, לכל היותר יש מסלול באורך </a:t>
            </a:r>
            <a:r>
              <a:rPr lang="en-US" sz="1200" baseline="0" dirty="0" smtClean="0"/>
              <a:t>n-1</a:t>
            </a:r>
            <a:r>
              <a:rPr lang="he-IL" sz="1200" baseline="0" dirty="0" smtClean="0"/>
              <a:t> </a:t>
            </a:r>
          </a:p>
          <a:p>
            <a:pPr marL="0" marR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he-IL" sz="1200" dirty="0" smtClean="0"/>
              <a:t>עומקו יכול להיות</a:t>
            </a:r>
            <a:r>
              <a:rPr lang="he-IL" sz="1200" baseline="0" dirty="0" smtClean="0"/>
              <a:t> גם לינארי.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733AA9-E1B0-4208-94E9-9A4904F0EDB6}" type="slidenum">
              <a:rPr lang="he-IL"/>
              <a:pPr/>
              <a:t>22</a:t>
            </a:fld>
            <a:endParaRPr lang="en-US"/>
          </a:p>
        </p:txBody>
      </p:sp>
      <p:sp>
        <p:nvSpPr>
          <p:cNvPr id="415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733AA9-E1B0-4208-94E9-9A4904F0EDB6}" type="slidenum">
              <a:rPr lang="he-IL"/>
              <a:pPr/>
              <a:t>23</a:t>
            </a:fld>
            <a:endParaRPr lang="en-US"/>
          </a:p>
        </p:txBody>
      </p:sp>
      <p:sp>
        <p:nvSpPr>
          <p:cNvPr id="415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31B1E6-2A6F-4854-9C1E-4DB160510327}" type="slidenum">
              <a:rPr lang="he-IL"/>
              <a:pPr/>
              <a:t>24</a:t>
            </a:fld>
            <a:endParaRPr lang="en-US" dirty="0"/>
          </a:p>
        </p:txBody>
      </p:sp>
      <p:sp>
        <p:nvSpPr>
          <p:cNvPr id="417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17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להסביר שצריך לדעת פעולות של העלאה בחזקה, לוג וערך תחתון בצורה</a:t>
            </a:r>
            <a:r>
              <a:rPr lang="he-IL" baseline="0" dirty="0" smtClean="0"/>
              <a:t> יעילה.</a:t>
            </a:r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2F2F36-E50F-41C9-BF65-13EA765B3053}" type="slidenum">
              <a:rPr lang="he-IL"/>
              <a:pPr/>
              <a:t>25</a:t>
            </a:fld>
            <a:endParaRPr lang="en-US"/>
          </a:p>
        </p:txBody>
      </p:sp>
      <p:sp>
        <p:nvSpPr>
          <p:cNvPr id="421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991 זה "גאומטריה חישובית" בגימטרייה.</a:t>
            </a:r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264445-9A6C-4E9B-B1E0-6FFB8C0D0D97}" type="slidenum">
              <a:rPr lang="he-IL"/>
              <a:pPr/>
              <a:t>26</a:t>
            </a:fld>
            <a:endParaRPr lang="en-US"/>
          </a:p>
        </p:txBody>
      </p:sp>
      <p:sp>
        <p:nvSpPr>
          <p:cNvPr id="42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264445-9A6C-4E9B-B1E0-6FFB8C0D0D97}" type="slidenum">
              <a:rPr lang="he-IL"/>
              <a:pPr/>
              <a:t>27</a:t>
            </a:fld>
            <a:endParaRPr lang="en-US"/>
          </a:p>
        </p:txBody>
      </p:sp>
      <p:sp>
        <p:nvSpPr>
          <p:cNvPr id="42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לפי</a:t>
            </a:r>
            <a:r>
              <a:rPr lang="he-IL" baseline="0" dirty="0" smtClean="0"/>
              <a:t> משפט 1</a:t>
            </a:r>
          </a:p>
          <a:p>
            <a:r>
              <a:rPr lang="he-IL" baseline="0" dirty="0" smtClean="0"/>
              <a:t>לפי משפט 2</a:t>
            </a:r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264445-9A6C-4E9B-B1E0-6FFB8C0D0D97}" type="slidenum">
              <a:rPr lang="he-IL"/>
              <a:pPr/>
              <a:t>28</a:t>
            </a:fld>
            <a:endParaRPr lang="en-US"/>
          </a:p>
        </p:txBody>
      </p:sp>
      <p:sp>
        <p:nvSpPr>
          <p:cNvPr id="42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e-IL" baseline="0" dirty="0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264445-9A6C-4E9B-B1E0-6FFB8C0D0D97}" type="slidenum">
              <a:rPr lang="he-IL"/>
              <a:pPr/>
              <a:t>29</a:t>
            </a:fld>
            <a:endParaRPr lang="en-US"/>
          </a:p>
        </p:txBody>
      </p:sp>
      <p:sp>
        <p:nvSpPr>
          <p:cNvPr id="42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השתמשנו</a:t>
            </a:r>
            <a:r>
              <a:rPr lang="he-IL" baseline="0" dirty="0" smtClean="0"/>
              <a:t> בביט דלתא כשתלינו צומת אחת על השנייה (במקרה שבו יש צורך למצוא צומת דחוס).</a:t>
            </a:r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264445-9A6C-4E9B-B1E0-6FFB8C0D0D97}" type="slidenum">
              <a:rPr lang="he-IL"/>
              <a:pPr/>
              <a:t>30</a:t>
            </a:fld>
            <a:endParaRPr lang="en-US"/>
          </a:p>
        </p:txBody>
      </p:sp>
      <p:sp>
        <p:nvSpPr>
          <p:cNvPr id="423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6A1BDB-031C-4BF8-BCE5-322AE7C5A242}" type="slidenum">
              <a:rPr lang="he-IL"/>
              <a:pPr/>
              <a:t>4</a:t>
            </a:fld>
            <a:endParaRPr lang="en-US" dirty="0"/>
          </a:p>
        </p:txBody>
      </p:sp>
      <p:sp>
        <p:nvSpPr>
          <p:cNvPr id="36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4788" y="728663"/>
            <a:ext cx="6473825" cy="3641725"/>
          </a:xfrm>
          <a:ln/>
        </p:spPr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303261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7A3914-AF3C-43C7-B9BF-634A6DDD2FEE}" type="slidenum">
              <a:rPr lang="he-IL"/>
              <a:pPr/>
              <a:t>31</a:t>
            </a:fld>
            <a:endParaRPr lang="en-US"/>
          </a:p>
        </p:txBody>
      </p:sp>
      <p:sp>
        <p:nvSpPr>
          <p:cNvPr id="446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46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9138B9-57A2-447B-813D-A0A3241BE34E}" type="slidenum">
              <a:rPr lang="he-IL"/>
              <a:pPr/>
              <a:t>32</a:t>
            </a:fld>
            <a:endParaRPr lang="en-US"/>
          </a:p>
        </p:txBody>
      </p:sp>
      <p:sp>
        <p:nvSpPr>
          <p:cNvPr id="448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sz="1200" dirty="0" smtClean="0"/>
              <a:t>פשוט</a:t>
            </a:r>
            <a:r>
              <a:rPr lang="he-IL" sz="1200" baseline="0" dirty="0" smtClean="0"/>
              <a:t> הולכים למטה לצומת עם הכי הרבה צמתים בבת </a:t>
            </a:r>
            <a:r>
              <a:rPr lang="he-IL" sz="1200" baseline="0" dirty="0" smtClean="0"/>
              <a:t>העץ שלו.</a:t>
            </a:r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3CA25B-822C-4F2C-ADFE-03780C1B6656}" type="slidenum">
              <a:rPr lang="he-IL"/>
              <a:pPr/>
              <a:t>33</a:t>
            </a:fld>
            <a:endParaRPr lang="en-US"/>
          </a:p>
        </p:txBody>
      </p:sp>
      <p:sp>
        <p:nvSpPr>
          <p:cNvPr id="450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50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לכל </a:t>
            </a:r>
            <a:r>
              <a:rPr lang="he-IL" dirty="0" smtClean="0"/>
              <a:t>היותר 4 + 1 </a:t>
            </a:r>
            <a:r>
              <a:rPr lang="he-IL" dirty="0" smtClean="0"/>
              <a:t>= 5</a:t>
            </a:r>
            <a:r>
              <a:rPr lang="he-IL" baseline="0" dirty="0" smtClean="0"/>
              <a:t> ילדים</a:t>
            </a:r>
            <a:endParaRPr 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C447236-89C2-407A-A64A-04FD6E88C2DC}" type="slidenum">
              <a:rPr lang="he-IL"/>
              <a:pPr/>
              <a:t>34</a:t>
            </a:fld>
            <a:endParaRPr lang="en-US"/>
          </a:p>
        </p:txBody>
      </p:sp>
      <p:sp>
        <p:nvSpPr>
          <p:cNvPr id="547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547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D21B98-1672-4E3A-82AF-6511870CFFD2}" type="slidenum">
              <a:rPr lang="he-IL"/>
              <a:pPr/>
              <a:t>35</a:t>
            </a:fld>
            <a:endParaRPr lang="en-US"/>
          </a:p>
        </p:txBody>
      </p:sp>
      <p:sp>
        <p:nvSpPr>
          <p:cNvPr id="453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5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1D4F66-6CEB-4A80-ADE8-1B7E96568F1E}" type="slidenum">
              <a:rPr lang="he-IL"/>
              <a:pPr/>
              <a:t>36</a:t>
            </a:fld>
            <a:endParaRPr lang="en-US" dirty="0"/>
          </a:p>
        </p:txBody>
      </p:sp>
      <p:sp>
        <p:nvSpPr>
          <p:cNvPr id="392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4788" y="728663"/>
            <a:ext cx="6473825" cy="3641725"/>
          </a:xfrm>
          <a:ln/>
        </p:spPr>
      </p:sp>
      <p:sp>
        <p:nvSpPr>
          <p:cNvPr id="39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10027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4075AA4-83CC-4AA8-BB7E-800145291A71}" type="slidenum">
              <a:rPr lang="he-IL"/>
              <a:pPr/>
              <a:t>37</a:t>
            </a:fld>
            <a:endParaRPr lang="en-US"/>
          </a:p>
        </p:txBody>
      </p:sp>
      <p:sp>
        <p:nvSpPr>
          <p:cNvPr id="458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58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6BB793-D225-4461-A382-65A514B3B206}" type="slidenum">
              <a:rPr lang="he-IL"/>
              <a:pPr/>
              <a:t>38</a:t>
            </a:fld>
            <a:endParaRPr lang="en-US"/>
          </a:p>
        </p:txBody>
      </p:sp>
      <p:sp>
        <p:nvSpPr>
          <p:cNvPr id="460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6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D3554D-1D84-4208-A45C-B4D2D42344DE}" type="slidenum">
              <a:rPr lang="he-IL"/>
              <a:pPr/>
              <a:t>39</a:t>
            </a:fld>
            <a:endParaRPr lang="en-US"/>
          </a:p>
        </p:txBody>
      </p:sp>
      <p:sp>
        <p:nvSpPr>
          <p:cNvPr id="462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62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793338-8D8C-4D05-9C4A-8BA847E9B2C7}" type="slidenum">
              <a:rPr lang="he-IL"/>
              <a:pPr/>
              <a:t>40</a:t>
            </a:fld>
            <a:endParaRPr lang="en-US"/>
          </a:p>
        </p:txBody>
      </p:sp>
      <p:sp>
        <p:nvSpPr>
          <p:cNvPr id="466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0462" indent="-220462"/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EBA602-8211-4878-B43F-5F85D59CFC30}" type="slidenum">
              <a:rPr lang="he-IL"/>
              <a:pPr/>
              <a:t>5</a:t>
            </a:fld>
            <a:endParaRPr lang="en-US" dirty="0"/>
          </a:p>
        </p:txBody>
      </p:sp>
      <p:sp>
        <p:nvSpPr>
          <p:cNvPr id="367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4788" y="728663"/>
            <a:ext cx="6473825" cy="3641725"/>
          </a:xfrm>
          <a:ln/>
        </p:spPr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השורש</a:t>
            </a:r>
            <a:r>
              <a:rPr lang="he-IL" baseline="0" dirty="0" smtClean="0"/>
              <a:t> יתאים לריבוע היחידה.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1673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793338-8D8C-4D05-9C4A-8BA847E9B2C7}" type="slidenum">
              <a:rPr lang="he-IL"/>
              <a:pPr/>
              <a:t>41</a:t>
            </a:fld>
            <a:endParaRPr lang="en-US"/>
          </a:p>
        </p:txBody>
      </p:sp>
      <p:sp>
        <p:nvSpPr>
          <p:cNvPr id="466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66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0462" indent="-220462"/>
            <a:endParaRPr lang="en-US" dirty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6AC0F8-67AD-479D-9BEE-6E3180EB33E6}" type="slidenum">
              <a:rPr lang="he-IL"/>
              <a:pPr/>
              <a:t>42</a:t>
            </a:fld>
            <a:endParaRPr lang="en-US"/>
          </a:p>
        </p:txBody>
      </p:sp>
      <p:sp>
        <p:nvSpPr>
          <p:cNvPr id="468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AB7A4EF-E462-4251-86FF-2F1A0D5F78A7}" type="slidenum">
              <a:rPr lang="he-IL"/>
              <a:pPr/>
              <a:t>43</a:t>
            </a:fld>
            <a:endParaRPr lang="en-US"/>
          </a:p>
        </p:txBody>
      </p:sp>
      <p:sp>
        <p:nvSpPr>
          <p:cNvPr id="473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7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22298D-28D8-43ED-8F7D-DF5DCEB95E61}" type="slidenum">
              <a:rPr lang="he-IL"/>
              <a:pPr/>
              <a:t>44</a:t>
            </a:fld>
            <a:endParaRPr lang="en-US"/>
          </a:p>
        </p:txBody>
      </p:sp>
      <p:sp>
        <p:nvSpPr>
          <p:cNvPr id="477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77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B97996B-08B3-4EA9-BCE7-0652BABCBFA7}" type="slidenum">
              <a:rPr lang="he-IL"/>
              <a:pPr/>
              <a:t>45</a:t>
            </a:fld>
            <a:endParaRPr lang="en-US"/>
          </a:p>
        </p:txBody>
      </p:sp>
      <p:sp>
        <p:nvSpPr>
          <p:cNvPr id="555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555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B44943-1DA0-4B1C-A014-862A8B73C4D4}" type="slidenum">
              <a:rPr lang="he-IL"/>
              <a:pPr/>
              <a:t>46</a:t>
            </a:fld>
            <a:endParaRPr lang="en-US"/>
          </a:p>
        </p:txBody>
      </p:sp>
      <p:sp>
        <p:nvSpPr>
          <p:cNvPr id="481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81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016E28-602C-4CAD-8D66-F1361964912E}" type="slidenum">
              <a:rPr lang="he-IL"/>
              <a:pPr/>
              <a:t>47</a:t>
            </a:fld>
            <a:endParaRPr lang="en-US"/>
          </a:p>
        </p:txBody>
      </p:sp>
      <p:sp>
        <p:nvSpPr>
          <p:cNvPr id="483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83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0462" indent="-220462"/>
            <a:r>
              <a:rPr lang="he-IL" dirty="0" smtClean="0"/>
              <a:t>בדוגמא</a:t>
            </a:r>
            <a:r>
              <a:rPr lang="he-IL" baseline="0" dirty="0" smtClean="0"/>
              <a:t> ניתן לראות שאם נחפש את האיבר האחרון שקטן </a:t>
            </a:r>
            <a:r>
              <a:rPr lang="he-IL" baseline="0" dirty="0" smtClean="0"/>
              <a:t>מ </a:t>
            </a:r>
            <a:r>
              <a:rPr lang="en-US" baseline="0" dirty="0" smtClean="0"/>
              <a:t>q</a:t>
            </a:r>
            <a:r>
              <a:rPr lang="he-IL" baseline="0" dirty="0" smtClean="0"/>
              <a:t> </a:t>
            </a:r>
            <a:r>
              <a:rPr lang="he-IL" baseline="0" dirty="0" smtClean="0"/>
              <a:t>יוחזר עלה כלשהו </a:t>
            </a:r>
            <a:r>
              <a:rPr lang="he-IL" baseline="0" dirty="0" smtClean="0"/>
              <a:t>מ </a:t>
            </a:r>
            <a:r>
              <a:rPr lang="en-US" baseline="0" dirty="0" smtClean="0"/>
              <a:t>v</a:t>
            </a:r>
            <a:r>
              <a:rPr lang="he-IL" baseline="0" dirty="0" smtClean="0"/>
              <a:t>.</a:t>
            </a:r>
            <a:endParaRPr lang="en-US" dirty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74A965-61EC-484E-AC1A-F0CC661A86C2}" type="slidenum">
              <a:rPr lang="he-IL"/>
              <a:pPr/>
              <a:t>48</a:t>
            </a:fld>
            <a:endParaRPr lang="en-US" dirty="0"/>
          </a:p>
        </p:txBody>
      </p:sp>
      <p:sp>
        <p:nvSpPr>
          <p:cNvPr id="525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525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0462" indent="-220462"/>
            <a:r>
              <a:rPr lang="he-IL" dirty="0" smtClean="0"/>
              <a:t>להסביר</a:t>
            </a:r>
            <a:r>
              <a:rPr lang="he-IL" baseline="0" dirty="0" smtClean="0"/>
              <a:t> שהאב הקדמון מחזיר את הצומת האחרונה שקטנה או שווה </a:t>
            </a:r>
            <a:r>
              <a:rPr lang="he-IL" baseline="0" smtClean="0"/>
              <a:t>ל</a:t>
            </a:r>
            <a:r>
              <a:rPr lang="en-US" baseline="0" smtClean="0"/>
              <a:t>q </a:t>
            </a:r>
            <a:r>
              <a:rPr lang="he-IL" baseline="0" smtClean="0"/>
              <a:t> </a:t>
            </a:r>
          </a:p>
          <a:p>
            <a:pPr marL="220462" indent="-220462"/>
            <a:r>
              <a:rPr lang="he-IL" baseline="0" smtClean="0"/>
              <a:t>האב הקדמון האחרון נועד כדי לבדוק אם הצומת אכן נמצאת בעץ הדחוס.</a:t>
            </a:r>
            <a:endParaRPr lang="en-US" dirty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8F75BD-122C-445C-8F4D-7BB391FA8131}" type="slidenum">
              <a:rPr lang="he-IL"/>
              <a:pPr/>
              <a:t>49</a:t>
            </a:fld>
            <a:endParaRPr lang="en-US"/>
          </a:p>
        </p:txBody>
      </p:sp>
      <p:sp>
        <p:nvSpPr>
          <p:cNvPr id="491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91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CB7514-C4F3-43B0-BD38-8E124C777636}" type="slidenum">
              <a:rPr lang="he-IL"/>
              <a:pPr/>
              <a:t>50</a:t>
            </a:fld>
            <a:endParaRPr lang="en-US"/>
          </a:p>
        </p:txBody>
      </p:sp>
      <p:sp>
        <p:nvSpPr>
          <p:cNvPr id="499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499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EBA602-8211-4878-B43F-5F85D59CFC30}" type="slidenum">
              <a:rPr lang="he-IL"/>
              <a:pPr/>
              <a:t>6</a:t>
            </a:fld>
            <a:endParaRPr lang="en-US" dirty="0"/>
          </a:p>
        </p:txBody>
      </p:sp>
      <p:sp>
        <p:nvSpPr>
          <p:cNvPr id="367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4788" y="728663"/>
            <a:ext cx="6473825" cy="3641725"/>
          </a:xfrm>
          <a:ln/>
        </p:spPr>
      </p:sp>
      <p:sp>
        <p:nvSpPr>
          <p:cNvPr id="36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e-IL" dirty="0" smtClean="0"/>
              <a:t>חישוב רשימת ההתנגשויות</a:t>
            </a:r>
            <a:r>
              <a:rPr lang="he-IL" baseline="0" dirty="0" smtClean="0"/>
              <a:t> של כל צומת יעשה בעזרת צומת האב.</a:t>
            </a:r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he-IL" baseline="0" dirty="0" smtClean="0"/>
              <a:t>נעצור כשנגיע לעלה, כלומר צומת שמכילה פחות </a:t>
            </a:r>
            <a:r>
              <a:rPr lang="he-IL" baseline="0" dirty="0" smtClean="0"/>
              <a:t>מ </a:t>
            </a:r>
            <a:r>
              <a:rPr lang="en-US" baseline="0" dirty="0" smtClean="0"/>
              <a:t>x</a:t>
            </a:r>
            <a:r>
              <a:rPr lang="he-IL" baseline="0" dirty="0" smtClean="0"/>
              <a:t> </a:t>
            </a:r>
            <a:r>
              <a:rPr lang="he-IL" baseline="0" dirty="0" smtClean="0"/>
              <a:t>איברים.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2248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46470B-8FD7-4424-BB5B-CC6475EDAD9F}" type="slidenum">
              <a:rPr lang="he-IL"/>
              <a:pPr/>
              <a:t>51</a:t>
            </a:fld>
            <a:endParaRPr lang="en-US"/>
          </a:p>
        </p:txBody>
      </p:sp>
      <p:sp>
        <p:nvSpPr>
          <p:cNvPr id="501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501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DF6A05-31BF-4986-88D5-0B5C01BE1A82}" type="slidenum">
              <a:rPr lang="he-IL"/>
              <a:pPr/>
              <a:t>52</a:t>
            </a:fld>
            <a:endParaRPr lang="en-US"/>
          </a:p>
        </p:txBody>
      </p:sp>
      <p:sp>
        <p:nvSpPr>
          <p:cNvPr id="503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503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116791-BD1D-4880-8B31-47E8643EF119}" type="slidenum">
              <a:rPr lang="he-IL"/>
              <a:pPr/>
              <a:t>53</a:t>
            </a:fld>
            <a:endParaRPr lang="en-US"/>
          </a:p>
        </p:txBody>
      </p:sp>
      <p:sp>
        <p:nvSpPr>
          <p:cNvPr id="550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116791-BD1D-4880-8B31-47E8643EF119}" type="slidenum">
              <a:rPr lang="he-IL"/>
              <a:pPr/>
              <a:t>54</a:t>
            </a:fld>
            <a:endParaRPr lang="en-US"/>
          </a:p>
        </p:txBody>
      </p:sp>
      <p:sp>
        <p:nvSpPr>
          <p:cNvPr id="550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116791-BD1D-4880-8B31-47E8643EF119}" type="slidenum">
              <a:rPr lang="he-IL"/>
              <a:pPr/>
              <a:t>55</a:t>
            </a:fld>
            <a:endParaRPr lang="en-US"/>
          </a:p>
        </p:txBody>
      </p:sp>
      <p:sp>
        <p:nvSpPr>
          <p:cNvPr id="550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2588" y="685800"/>
            <a:ext cx="6094412" cy="3429000"/>
          </a:xfrm>
          <a:ln/>
        </p:spPr>
      </p:sp>
      <p:sp>
        <p:nvSpPr>
          <p:cNvPr id="550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B34BBF-C9AC-4817-A7D2-9FA1412F52F2}" type="slidenum">
              <a:rPr lang="he-IL"/>
              <a:pPr/>
              <a:t>7</a:t>
            </a:fld>
            <a:endParaRPr lang="en-US" dirty="0"/>
          </a:p>
        </p:txBody>
      </p:sp>
      <p:sp>
        <p:nvSpPr>
          <p:cNvPr id="373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4788" y="728663"/>
            <a:ext cx="6473825" cy="3641725"/>
          </a:xfrm>
          <a:ln/>
        </p:spPr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1407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0B34BBF-C9AC-4817-A7D2-9FA1412F52F2}" type="slidenum">
              <a:rPr lang="he-IL"/>
              <a:pPr/>
              <a:t>8</a:t>
            </a:fld>
            <a:endParaRPr lang="en-US" dirty="0"/>
          </a:p>
        </p:txBody>
      </p:sp>
      <p:sp>
        <p:nvSpPr>
          <p:cNvPr id="373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4788" y="728663"/>
            <a:ext cx="6473825" cy="3641725"/>
          </a:xfrm>
          <a:ln/>
        </p:spPr>
      </p:sp>
      <p:sp>
        <p:nvSpPr>
          <p:cNvPr id="373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228600" indent="-228600"/>
            <a:r>
              <a:rPr lang="he-IL" dirty="0" smtClean="0"/>
              <a:t>לתת דוגמא של מלבנים</a:t>
            </a:r>
            <a:r>
              <a:rPr lang="he-IL" baseline="0" dirty="0" smtClean="0"/>
              <a:t> </a:t>
            </a:r>
            <a:r>
              <a:rPr lang="he-IL" dirty="0" smtClean="0"/>
              <a:t>ארוכים ודקים.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0771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2096DC-6BA6-41A8-91D8-77EBA0D51004}" type="slidenum">
              <a:rPr lang="he-IL"/>
              <a:pPr/>
              <a:t>9</a:t>
            </a:fld>
            <a:endParaRPr lang="en-US" dirty="0"/>
          </a:p>
        </p:txBody>
      </p:sp>
      <p:sp>
        <p:nvSpPr>
          <p:cNvPr id="375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4788" y="728663"/>
            <a:ext cx="6473825" cy="3641725"/>
          </a:xfrm>
          <a:ln/>
        </p:spPr>
      </p:sp>
      <p:sp>
        <p:nvSpPr>
          <p:cNvPr id="375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45642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4861E6-7390-4959-B1B6-A3E193374B65}" type="slidenum">
              <a:rPr lang="he-IL"/>
              <a:pPr/>
              <a:t>10</a:t>
            </a:fld>
            <a:endParaRPr lang="en-US" dirty="0"/>
          </a:p>
        </p:txBody>
      </p:sp>
      <p:sp>
        <p:nvSpPr>
          <p:cNvPr id="38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04788" y="728663"/>
            <a:ext cx="6473825" cy="3641725"/>
          </a:xfrm>
          <a:ln/>
        </p:spPr>
      </p:sp>
      <p:sp>
        <p:nvSpPr>
          <p:cNvPr id="38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6528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משולש ישר-זווית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כותרת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7" name="כותרת משנה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he-IL" smtClean="0"/>
              <a:t>לחץ כדי לערוך סגנון כותרת משנה של תבנית בסיס</a:t>
            </a:r>
            <a:endParaRPr kumimoji="0" lang="en-US"/>
          </a:p>
        </p:txBody>
      </p:sp>
      <p:grpSp>
        <p:nvGrpSpPr>
          <p:cNvPr id="2" name="קבוצה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צורה חופשית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צורה חופשית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צורה חופשית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מחבר ישר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מציין מיקום של תאריך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0BC6165-2E95-428A-82AF-4A1BFB1D5AA8}" type="datetimeFigureOut">
              <a:rPr lang="he-IL" smtClean="0"/>
              <a:t>כ"ה/חשון/תשע"ו</a:t>
            </a:fld>
            <a:endParaRPr lang="he-IL" dirty="0"/>
          </a:p>
        </p:txBody>
      </p:sp>
      <p:sp>
        <p:nvSpPr>
          <p:cNvPr id="19" name="מציין מיקום של כותרת תחתונה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he-IL" dirty="0"/>
          </a:p>
        </p:txBody>
      </p:sp>
      <p:sp>
        <p:nvSpPr>
          <p:cNvPr id="27" name="מציין מיקום של מספר שקופית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F2DF27B-4BDD-4965-AF06-7130E8F62017}" type="slidenum">
              <a:rPr lang="he-IL" smtClean="0"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BC6165-2E95-428A-82AF-4A1BFB1D5AA8}" type="datetimeFigureOut">
              <a:rPr lang="he-IL" smtClean="0"/>
              <a:t>כ"ה/חשון/תשע"ו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DF27B-4BDD-4965-AF06-7130E8F62017}" type="slidenum">
              <a:rPr lang="he-IL" smtClean="0"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BC6165-2E95-428A-82AF-4A1BFB1D5AA8}" type="datetimeFigureOut">
              <a:rPr lang="he-IL" smtClean="0"/>
              <a:t>כ"ה/חשון/תשע"ו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DF27B-4BDD-4965-AF06-7130E8F62017}" type="slidenum">
              <a:rPr lang="he-IL" smtClean="0"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כותרת, טקסט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219200" y="277813"/>
            <a:ext cx="10363200" cy="114300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half" idx="1"/>
          </p:nvPr>
        </p:nvSpPr>
        <p:spPr>
          <a:xfrm>
            <a:off x="1219200" y="1600205"/>
            <a:ext cx="5080000" cy="4530725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502400" y="1600205"/>
            <a:ext cx="5080000" cy="4530725"/>
          </a:xfrm>
        </p:spPr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1219200" y="6251575"/>
            <a:ext cx="2641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4470400" y="6248400"/>
            <a:ext cx="39624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9042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DCB523B1-6640-4355-9E83-5E68F8BB4E6F}" type="slidenum">
              <a:rPr lang="he-IL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389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כותרת, טקסט ו- 2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219200" y="277813"/>
            <a:ext cx="10363200" cy="1143000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sz="half" idx="1"/>
          </p:nvPr>
        </p:nvSpPr>
        <p:spPr>
          <a:xfrm>
            <a:off x="1219200" y="1600205"/>
            <a:ext cx="5080000" cy="4530725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quarter" idx="2"/>
          </p:nvPr>
        </p:nvSpPr>
        <p:spPr>
          <a:xfrm>
            <a:off x="6502400" y="1600205"/>
            <a:ext cx="5080000" cy="2189163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3"/>
          </p:nvPr>
        </p:nvSpPr>
        <p:spPr>
          <a:xfrm>
            <a:off x="6502400" y="3941763"/>
            <a:ext cx="5080000" cy="2189162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תאריך 5"/>
          <p:cNvSpPr>
            <a:spLocks noGrp="1"/>
          </p:cNvSpPr>
          <p:nvPr>
            <p:ph type="dt" sz="half" idx="10"/>
          </p:nvPr>
        </p:nvSpPr>
        <p:spPr>
          <a:xfrm>
            <a:off x="1219200" y="6251575"/>
            <a:ext cx="2641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מציין מיקום של כותרת תחתונה 6"/>
          <p:cNvSpPr>
            <a:spLocks noGrp="1"/>
          </p:cNvSpPr>
          <p:nvPr>
            <p:ph type="ftr" sz="quarter" idx="11"/>
          </p:nvPr>
        </p:nvSpPr>
        <p:spPr>
          <a:xfrm>
            <a:off x="4470400" y="6248400"/>
            <a:ext cx="39624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מציין מיקום של מספר שקופית 7"/>
          <p:cNvSpPr>
            <a:spLocks noGrp="1"/>
          </p:cNvSpPr>
          <p:nvPr>
            <p:ph type="sldNum" sz="quarter" idx="12"/>
          </p:nvPr>
        </p:nvSpPr>
        <p:spPr>
          <a:xfrm>
            <a:off x="9042400" y="6248400"/>
            <a:ext cx="2540000" cy="457200"/>
          </a:xfrm>
        </p:spPr>
        <p:txBody>
          <a:bodyPr/>
          <a:lstStyle>
            <a:lvl1pPr>
              <a:defRPr/>
            </a:lvl1pPr>
          </a:lstStyle>
          <a:p>
            <a:fld id="{86E1896B-A9B7-48C1-87FA-0A4E55D3A67E}" type="slidenum">
              <a:rPr lang="he-IL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6936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BC6165-2E95-428A-82AF-4A1BFB1D5AA8}" type="datetimeFigureOut">
              <a:rPr lang="he-IL" smtClean="0"/>
              <a:t>כ"ה/חשון/תשע"ו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DF27B-4BDD-4965-AF06-7130E8F62017}" type="slidenum">
              <a:rPr lang="he-IL" smtClean="0"/>
              <a:t>‹#›</a:t>
            </a:fld>
            <a:endParaRPr lang="he-IL" dirty="0"/>
          </a:p>
        </p:txBody>
      </p:sp>
      <p:sp>
        <p:nvSpPr>
          <p:cNvPr id="7" name="כותרת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BC6165-2E95-428A-82AF-4A1BFB1D5AA8}" type="datetimeFigureOut">
              <a:rPr lang="he-IL" smtClean="0"/>
              <a:t>כ"ה/חשון/תשע"ו</a:t>
            </a:fld>
            <a:endParaRPr lang="he-IL" dirty="0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 dirty="0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DF27B-4BDD-4965-AF06-7130E8F62017}" type="slidenum">
              <a:rPr lang="he-IL" smtClean="0"/>
              <a:t>‹#›</a:t>
            </a:fld>
            <a:endParaRPr lang="he-IL" dirty="0"/>
          </a:p>
        </p:txBody>
      </p:sp>
      <p:sp>
        <p:nvSpPr>
          <p:cNvPr id="7" name="סוגר זוויתי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סוגר זוויתי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BC6165-2E95-428A-82AF-4A1BFB1D5AA8}" type="datetimeFigureOut">
              <a:rPr lang="he-IL" smtClean="0"/>
              <a:t>כ"ה/חשון/תשע"ו</a:t>
            </a:fld>
            <a:endParaRPr lang="he-IL" dirty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DF27B-4BDD-4965-AF06-7130E8F62017}" type="slidenum">
              <a:rPr lang="he-IL" smtClean="0"/>
              <a:t>‹#›</a:t>
            </a:fld>
            <a:endParaRPr lang="he-IL" dirty="0"/>
          </a:p>
        </p:txBody>
      </p:sp>
      <p:sp>
        <p:nvSpPr>
          <p:cNvPr id="8" name="כותרת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BC6165-2E95-428A-82AF-4A1BFB1D5AA8}" type="datetimeFigureOut">
              <a:rPr lang="he-IL" smtClean="0"/>
              <a:t>כ"ה/חשון/תשע"ו</a:t>
            </a:fld>
            <a:endParaRPr lang="he-IL" dirty="0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 dirty="0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DF27B-4BDD-4965-AF06-7130E8F62017}" type="slidenum">
              <a:rPr lang="he-IL" smtClean="0"/>
              <a:t>‹#›</a:t>
            </a:fld>
            <a:endParaRPr lang="he-I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BC6165-2E95-428A-82AF-4A1BFB1D5AA8}" type="datetimeFigureOut">
              <a:rPr lang="he-IL" smtClean="0"/>
              <a:t>כ"ה/חשון/תשע"ו</a:t>
            </a:fld>
            <a:endParaRPr lang="he-IL" dirty="0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 dirty="0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DF27B-4BDD-4965-AF06-7130E8F62017}" type="slidenum">
              <a:rPr lang="he-IL" smtClean="0"/>
              <a:t>‹#›</a:t>
            </a:fld>
            <a:endParaRPr lang="he-IL" dirty="0"/>
          </a:p>
        </p:txBody>
      </p:sp>
      <p:sp>
        <p:nvSpPr>
          <p:cNvPr id="6" name="כותרת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BC6165-2E95-428A-82AF-4A1BFB1D5AA8}" type="datetimeFigureOut">
              <a:rPr lang="he-IL" smtClean="0"/>
              <a:t>כ"ה/חשון/תשע"ו</a:t>
            </a:fld>
            <a:endParaRPr lang="he-IL" dirty="0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DF27B-4BDD-4965-AF06-7130E8F62017}" type="slidenum">
              <a:rPr lang="he-IL" smtClean="0"/>
              <a:t>‹#›</a:t>
            </a:fld>
            <a:endParaRPr lang="he-I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lang="he-IL" smtClean="0"/>
              <a:t>רמה שנייה</a:t>
            </a:r>
          </a:p>
          <a:p>
            <a:pPr lvl="2" eaLnBrk="1" latinLnBrk="0" hangingPunct="1"/>
            <a:r>
              <a:rPr lang="he-IL" smtClean="0"/>
              <a:t>רמה שלישית</a:t>
            </a:r>
          </a:p>
          <a:p>
            <a:pPr lvl="3" eaLnBrk="1" latinLnBrk="0" hangingPunct="1"/>
            <a:r>
              <a:rPr lang="he-IL" smtClean="0"/>
              <a:t>רמה רביעית</a:t>
            </a:r>
          </a:p>
          <a:p>
            <a:pPr lvl="4" eaLnBrk="1" latinLnBrk="0" hangingPunct="1"/>
            <a:r>
              <a:rPr lang="he-IL" smtClean="0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20BC6165-2E95-428A-82AF-4A1BFB1D5AA8}" type="datetimeFigureOut">
              <a:rPr lang="he-IL" smtClean="0"/>
              <a:t>כ"ה/חשון/תשע"ו</a:t>
            </a:fld>
            <a:endParaRPr lang="he-IL" dirty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F2DF27B-4BDD-4965-AF06-7130E8F62017}" type="slidenum">
              <a:rPr lang="he-IL" smtClean="0"/>
              <a:t>‹#›</a:t>
            </a:fld>
            <a:endParaRPr lang="he-IL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he-IL" smtClean="0"/>
              <a:t>לחץ על הסמל כדי להוסיף תמונה</a:t>
            </a:r>
            <a:endParaRPr kumimoji="0" lang="en-US" dirty="0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0BC6165-2E95-428A-82AF-4A1BFB1D5AA8}" type="datetimeFigureOut">
              <a:rPr lang="he-IL" smtClean="0"/>
              <a:t>כ"ה/חשון/תשע"ו</a:t>
            </a:fld>
            <a:endParaRPr lang="he-IL" dirty="0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he-IL" dirty="0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F2DF27B-4BDD-4965-AF06-7130E8F62017}" type="slidenum">
              <a:rPr lang="he-IL" smtClean="0"/>
              <a:t>‹#›</a:t>
            </a:fld>
            <a:endParaRPr lang="he-IL" dirty="0"/>
          </a:p>
        </p:txBody>
      </p: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8" name="צורה חופשית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צורה חופשית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משולש ישר-זווית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מחבר ישר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סוגר זוויתי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סוגר זוויתי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צורה חופשית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צורה חופשית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משולש ישר-זווית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5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מחבר ישר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מציין מיקום של כותרת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he-IL" smtClean="0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0" name="מציין מיקום טקסט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he-IL" smtClean="0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 smtClean="0"/>
              <a:t>רמה שנייה</a:t>
            </a:r>
          </a:p>
          <a:p>
            <a:pPr lvl="2" eaLnBrk="1" latinLnBrk="0" hangingPunct="1"/>
            <a:r>
              <a:rPr kumimoji="0" lang="he-IL" smtClean="0"/>
              <a:t>רמה שלישית</a:t>
            </a:r>
          </a:p>
          <a:p>
            <a:pPr lvl="3" eaLnBrk="1" latinLnBrk="0" hangingPunct="1"/>
            <a:r>
              <a:rPr kumimoji="0" lang="he-IL" smtClean="0"/>
              <a:t>רמה רביעית</a:t>
            </a:r>
          </a:p>
          <a:p>
            <a:pPr lvl="4" eaLnBrk="1" latinLnBrk="0" hangingPunct="1"/>
            <a:r>
              <a:rPr kumimoji="0" lang="he-IL" smtClean="0"/>
              <a:t>רמה חמישית</a:t>
            </a:r>
            <a:endParaRPr kumimoji="0" lang="en-US"/>
          </a:p>
        </p:txBody>
      </p:sp>
      <p:sp>
        <p:nvSpPr>
          <p:cNvPr id="10" name="מציין מיקום של תאריך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0BC6165-2E95-428A-82AF-4A1BFB1D5AA8}" type="datetimeFigureOut">
              <a:rPr lang="he-IL" smtClean="0"/>
              <a:t>כ"ה/חשון/תשע"ו</a:t>
            </a:fld>
            <a:endParaRPr lang="he-IL" dirty="0"/>
          </a:p>
        </p:txBody>
      </p:sp>
      <p:sp>
        <p:nvSpPr>
          <p:cNvPr id="22" name="מציין מיקום של כותרת תחתונה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he-IL" dirty="0"/>
          </a:p>
        </p:txBody>
      </p:sp>
      <p:sp>
        <p:nvSpPr>
          <p:cNvPr id="18" name="מציין מיקום של מספר שקופית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5F2DF27B-4BDD-4965-AF06-7130E8F62017}" type="slidenum">
              <a:rPr lang="he-IL" smtClean="0"/>
              <a:t>‹#›</a:t>
            </a:fld>
            <a:endParaRPr lang="he-I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  <p:sldLayoutId id="2147483772" r:id="rId12"/>
    <p:sldLayoutId id="2147483773" r:id="rId13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5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17.xml"/><Relationship Id="rId21" Type="http://schemas.openxmlformats.org/officeDocument/2006/relationships/image" Target="../media/image19.wmf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17.wmf"/><Relationship Id="rId2" Type="http://schemas.openxmlformats.org/officeDocument/2006/relationships/slideLayout" Target="../slideLayouts/slideLayout13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14.wmf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18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6.bin"/><Relationship Id="rId22" Type="http://schemas.openxmlformats.org/officeDocument/2006/relationships/oleObject" Target="../embeddings/oleObject10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11.bin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0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6.png"/><Relationship Id="rId7" Type="http://schemas.openxmlformats.org/officeDocument/2006/relationships/image" Target="../media/image35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wmf"/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5.png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7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wmf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0" name="Rectangle 32"/>
          <p:cNvSpPr>
            <a:spLocks noGrp="1" noChangeArrowheads="1"/>
          </p:cNvSpPr>
          <p:nvPr>
            <p:ph type="ctrTitle"/>
          </p:nvPr>
        </p:nvSpPr>
        <p:spPr>
          <a:xfrm>
            <a:off x="1524002" y="1383957"/>
            <a:ext cx="8987481" cy="1162176"/>
          </a:xfrm>
        </p:spPr>
        <p:txBody>
          <a:bodyPr>
            <a:normAutofit/>
          </a:bodyPr>
          <a:lstStyle/>
          <a:p>
            <a:pPr algn="ctr"/>
            <a:r>
              <a:rPr lang="en-US" sz="6600" b="1" dirty="0">
                <a:solidFill>
                  <a:schemeClr val="accent1"/>
                </a:solidFill>
                <a:latin typeface="+mn-lt"/>
              </a:rPr>
              <a:t>Quadtrees </a:t>
            </a:r>
          </a:p>
        </p:txBody>
      </p:sp>
      <p:sp>
        <p:nvSpPr>
          <p:cNvPr id="2081" name="Rectangle 3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he-IL" dirty="0" smtClean="0"/>
              <a:t>סמינר בגאומטריה חישובית</a:t>
            </a:r>
            <a:endParaRPr lang="en-US" dirty="0"/>
          </a:p>
          <a:p>
            <a:pPr algn="ctr"/>
            <a:endParaRPr lang="en-US" sz="1000" dirty="0"/>
          </a:p>
          <a:p>
            <a:pPr algn="ctr"/>
            <a:r>
              <a:rPr lang="he-IL" dirty="0" smtClean="0"/>
              <a:t>מרצה: אריאל ליטמנוביץ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29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1063" name="Group 13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3893525"/>
              </p:ext>
            </p:extLst>
          </p:nvPr>
        </p:nvGraphicFramePr>
        <p:xfrm>
          <a:off x="3216272" y="3915537"/>
          <a:ext cx="6192843" cy="2417446"/>
        </p:xfrm>
        <a:graphic>
          <a:graphicData uri="http://schemas.openxmlformats.org/drawingml/2006/table">
            <a:tbl>
              <a:tblPr rtl="1"/>
              <a:tblGrid>
                <a:gridCol w="1238251"/>
                <a:gridCol w="1238251"/>
                <a:gridCol w="1239839"/>
                <a:gridCol w="1238251"/>
                <a:gridCol w="1238251"/>
              </a:tblGrid>
              <a:tr h="460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Level (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-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cript MT Bold" panose="03040602040607080904" pitchFamily="66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i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)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Canonical grid (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G</a:t>
                      </a:r>
                      <a:r>
                        <a:rPr kumimoji="0" lang="en-US" sz="1600" b="1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2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-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cript MT Bold" panose="03040602040607080904" pitchFamily="66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i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Side length (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2</a:t>
                      </a:r>
                      <a:r>
                        <a:rPr kumimoji="0" lang="en-US" sz="16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-</a:t>
                      </a:r>
                      <a:r>
                        <a:rPr kumimoji="0" lang="en-US" sz="16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cript MT Bold" panose="03040602040607080904" pitchFamily="66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i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Depth (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Script MT Bold" panose="03040602040607080904" pitchFamily="66" charset="0"/>
                          <a:cs typeface="Arial" panose="020B0604020202020204" pitchFamily="34" charset="0"/>
                        </a:rPr>
                        <a:t>i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Node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G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1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  <a:sym typeface="Symbol" panose="05050102010706020507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sz="1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root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G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1/2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sz="1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=1/2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87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G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1/4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sz="1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=1/4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0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G</a:t>
                      </a:r>
                      <a:r>
                        <a:rPr kumimoji="0" lang="en-US" sz="20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1/8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en-US" sz="1600" b="0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=1/8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folHlink"/>
                        </a:buClr>
                        <a:buSzPct val="55000"/>
                        <a:buFont typeface="Wingdings" panose="05000000000000000000" pitchFamily="2" charset="2"/>
                        <a:defRPr sz="2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90000"/>
                        <a:buFont typeface="Wingdings" panose="05000000000000000000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80958" name="Picture 3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154" y="1557343"/>
            <a:ext cx="1876425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0959" name="Picture 3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1540" y="1557342"/>
            <a:ext cx="3940397" cy="2328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0961" name="Text Box 33"/>
          <p:cNvSpPr txBox="1">
            <a:spLocks noChangeArrowheads="1"/>
          </p:cNvSpPr>
          <p:nvPr/>
        </p:nvSpPr>
        <p:spPr bwMode="auto">
          <a:xfrm>
            <a:off x="4440242" y="3141668"/>
            <a:ext cx="50482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/>
              <a:t>1/2</a:t>
            </a:r>
          </a:p>
        </p:txBody>
      </p:sp>
      <p:sp>
        <p:nvSpPr>
          <p:cNvPr id="380962" name="Text Box 34"/>
          <p:cNvSpPr txBox="1">
            <a:spLocks noChangeArrowheads="1"/>
          </p:cNvSpPr>
          <p:nvPr/>
        </p:nvSpPr>
        <p:spPr bwMode="auto">
          <a:xfrm>
            <a:off x="3359154" y="2924176"/>
            <a:ext cx="50482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/>
              <a:t>1/4</a:t>
            </a:r>
          </a:p>
        </p:txBody>
      </p:sp>
      <p:sp>
        <p:nvSpPr>
          <p:cNvPr id="380963" name="Text Box 35"/>
          <p:cNvSpPr txBox="1">
            <a:spLocks noChangeArrowheads="1"/>
          </p:cNvSpPr>
          <p:nvPr/>
        </p:nvSpPr>
        <p:spPr bwMode="auto">
          <a:xfrm>
            <a:off x="3878492" y="2232256"/>
            <a:ext cx="504825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/>
              <a:t>1/8</a:t>
            </a:r>
          </a:p>
        </p:txBody>
      </p:sp>
      <p:sp>
        <p:nvSpPr>
          <p:cNvPr id="380964" name="Text Box 36"/>
          <p:cNvSpPr txBox="1">
            <a:spLocks noChangeArrowheads="1"/>
          </p:cNvSpPr>
          <p:nvPr/>
        </p:nvSpPr>
        <p:spPr bwMode="auto">
          <a:xfrm>
            <a:off x="4511678" y="2708277"/>
            <a:ext cx="5048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ym typeface="Symbol" panose="05050102010706020507" pitchFamily="18" charset="2"/>
              </a:rPr>
              <a:t>□</a:t>
            </a:r>
            <a:r>
              <a:rPr lang="en-US" baseline="-25000" dirty="0">
                <a:sym typeface="Symbol" panose="05050102010706020507" pitchFamily="18" charset="2"/>
              </a:rPr>
              <a:t>v</a:t>
            </a:r>
          </a:p>
        </p:txBody>
      </p:sp>
      <p:sp>
        <p:nvSpPr>
          <p:cNvPr id="380966" name="Text Box 38"/>
          <p:cNvSpPr txBox="1">
            <a:spLocks noChangeArrowheads="1"/>
          </p:cNvSpPr>
          <p:nvPr/>
        </p:nvSpPr>
        <p:spPr bwMode="auto">
          <a:xfrm>
            <a:off x="3359154" y="2492377"/>
            <a:ext cx="5048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sym typeface="Symbol" panose="05050102010706020507" pitchFamily="18" charset="2"/>
              </a:rPr>
              <a:t>□</a:t>
            </a:r>
            <a:r>
              <a:rPr lang="en-US" baseline="-25000" dirty="0">
                <a:sym typeface="Symbol" panose="05050102010706020507" pitchFamily="18" charset="2"/>
              </a:rPr>
              <a:t>u</a:t>
            </a:r>
          </a:p>
        </p:txBody>
      </p:sp>
      <p:sp>
        <p:nvSpPr>
          <p:cNvPr id="380967" name="Text Box 39"/>
          <p:cNvSpPr txBox="1">
            <a:spLocks noChangeArrowheads="1"/>
          </p:cNvSpPr>
          <p:nvPr/>
        </p:nvSpPr>
        <p:spPr bwMode="auto">
          <a:xfrm>
            <a:off x="3863978" y="1971675"/>
            <a:ext cx="50482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>
                <a:sym typeface="Symbol" panose="05050102010706020507" pitchFamily="18" charset="2"/>
              </a:rPr>
              <a:t>□</a:t>
            </a:r>
            <a:r>
              <a:rPr lang="en-US" sz="1400" baseline="-25000" dirty="0">
                <a:sym typeface="Symbol" panose="05050102010706020507" pitchFamily="18" charset="2"/>
              </a:rPr>
              <a:t>w</a:t>
            </a:r>
          </a:p>
        </p:txBody>
      </p:sp>
      <p:sp>
        <p:nvSpPr>
          <p:cNvPr id="380968" name="Text Box 40"/>
          <p:cNvSpPr txBox="1">
            <a:spLocks noChangeArrowheads="1"/>
          </p:cNvSpPr>
          <p:nvPr/>
        </p:nvSpPr>
        <p:spPr bwMode="auto">
          <a:xfrm>
            <a:off x="9249538" y="2522248"/>
            <a:ext cx="5048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/>
              <a:t>v</a:t>
            </a:r>
          </a:p>
        </p:txBody>
      </p:sp>
      <p:sp>
        <p:nvSpPr>
          <p:cNvPr id="380969" name="Text Box 41"/>
          <p:cNvSpPr txBox="1">
            <a:spLocks noChangeArrowheads="1"/>
          </p:cNvSpPr>
          <p:nvPr/>
        </p:nvSpPr>
        <p:spPr bwMode="auto">
          <a:xfrm>
            <a:off x="7964834" y="3109722"/>
            <a:ext cx="5048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/>
              <a:t>u</a:t>
            </a:r>
          </a:p>
        </p:txBody>
      </p:sp>
      <p:sp>
        <p:nvSpPr>
          <p:cNvPr id="380970" name="Text Box 42"/>
          <p:cNvSpPr txBox="1">
            <a:spLocks noChangeArrowheads="1"/>
          </p:cNvSpPr>
          <p:nvPr/>
        </p:nvSpPr>
        <p:spPr bwMode="auto">
          <a:xfrm>
            <a:off x="7110593" y="3607537"/>
            <a:ext cx="504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/>
              <a:t>w</a:t>
            </a:r>
          </a:p>
        </p:txBody>
      </p:sp>
      <p:sp>
        <p:nvSpPr>
          <p:cNvPr id="380971" name="Text Box 43"/>
          <p:cNvSpPr txBox="1">
            <a:spLocks noChangeArrowheads="1"/>
          </p:cNvSpPr>
          <p:nvPr/>
        </p:nvSpPr>
        <p:spPr bwMode="auto">
          <a:xfrm>
            <a:off x="6936265" y="1557343"/>
            <a:ext cx="85115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 smtClean="0"/>
              <a:t>root</a:t>
            </a:r>
            <a:endParaRPr lang="en-US" sz="1200" dirty="0"/>
          </a:p>
        </p:txBody>
      </p:sp>
      <p:sp>
        <p:nvSpPr>
          <p:cNvPr id="380972" name="Text Box 44"/>
          <p:cNvSpPr txBox="1">
            <a:spLocks noChangeArrowheads="1"/>
          </p:cNvSpPr>
          <p:nvPr/>
        </p:nvSpPr>
        <p:spPr bwMode="auto">
          <a:xfrm>
            <a:off x="2495552" y="1557342"/>
            <a:ext cx="7207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e-IL" sz="1200" dirty="0" smtClean="0"/>
              <a:t>ריבוע היחידה</a:t>
            </a:r>
            <a:endParaRPr lang="en-US" sz="1200" dirty="0"/>
          </a:p>
        </p:txBody>
      </p:sp>
      <p:sp>
        <p:nvSpPr>
          <p:cNvPr id="381064" name="Rectangle 136"/>
          <p:cNvSpPr>
            <a:spLocks noChangeArrowheads="1"/>
          </p:cNvSpPr>
          <p:nvPr/>
        </p:nvSpPr>
        <p:spPr bwMode="auto">
          <a:xfrm>
            <a:off x="3002251" y="1557338"/>
            <a:ext cx="4299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□</a:t>
            </a:r>
            <a:r>
              <a:rPr lang="en-US" baseline="-25000" dirty="0">
                <a:sym typeface="Symbol" panose="05050102010706020507" pitchFamily="18" charset="2"/>
              </a:rPr>
              <a:t>r</a:t>
            </a:r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1219200" y="277813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>
                <a:solidFill>
                  <a:schemeClr val="hlink"/>
                </a:solidFill>
                <a:latin typeface="+mn-lt"/>
              </a:rPr>
              <a:t>Fast point-location</a:t>
            </a:r>
            <a:r>
              <a:rPr lang="he-IL" b="1" dirty="0" smtClean="0">
                <a:solidFill>
                  <a:schemeClr val="hlink"/>
                </a:solidFill>
                <a:latin typeface="+mn-lt"/>
              </a:rPr>
              <a:t> - דוגמא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35802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1219200" y="277813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/>
          </a:bodyPr>
          <a:lstStyle>
            <a:lvl1pPr algn="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dirty="0" smtClean="0">
                <a:solidFill>
                  <a:schemeClr val="hlink"/>
                </a:solidFill>
                <a:latin typeface="+mn-lt"/>
              </a:rPr>
              <a:t>Fast point-location</a:t>
            </a:r>
            <a:r>
              <a:rPr lang="he-IL" b="1" dirty="0" smtClean="0">
                <a:solidFill>
                  <a:schemeClr val="hlink"/>
                </a:solidFill>
                <a:latin typeface="+mn-lt"/>
              </a:rPr>
              <a:t> – עוד הגדרות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 </a:t>
            </a:r>
            <a:r>
              <a:rPr lang="he-IL" b="1" dirty="0" smtClean="0">
                <a:solidFill>
                  <a:schemeClr val="hlink"/>
                </a:solidFill>
                <a:latin typeface="+mn-lt"/>
              </a:rPr>
              <a:t>(אחרונות)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5719" y="1309819"/>
            <a:ext cx="9984260" cy="215443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000" dirty="0" smtClean="0"/>
              <a:t>לכל צומת </a:t>
            </a:r>
            <a:r>
              <a:rPr lang="en-US" sz="2000" dirty="0" smtClean="0"/>
              <a:t>v</a:t>
            </a:r>
            <a:r>
              <a:rPr lang="he-IL" sz="2000" dirty="0" smtClean="0"/>
              <a:t> בעץ יש מזהה ייחודי: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>
                <a:sym typeface="Symbol" panose="05050102010706020507" pitchFamily="18" charset="2"/>
              </a:rPr>
              <a:t>id(v)=(</a:t>
            </a:r>
            <a:r>
              <a:rPr lang="en-US" sz="2000" dirty="0" smtClean="0">
                <a:latin typeface="Rage Italic" panose="03070502040507070304" pitchFamily="66" charset="0"/>
                <a:sym typeface="Symbol" panose="05050102010706020507" pitchFamily="18" charset="2"/>
              </a:rPr>
              <a:t>l </a:t>
            </a:r>
            <a:r>
              <a:rPr lang="en-US" sz="2000" dirty="0" smtClean="0">
                <a:sym typeface="Symbol" panose="05050102010706020507" pitchFamily="18" charset="2"/>
              </a:rPr>
              <a:t>(v), </a:t>
            </a:r>
            <a:r>
              <a:rPr lang="en-US" sz="2000" baseline="-25000" dirty="0" smtClean="0">
                <a:sym typeface="Symbol" panose="05050102010706020507" pitchFamily="18" charset="2"/>
              </a:rPr>
              <a:t>└</a:t>
            </a:r>
            <a:r>
              <a:rPr lang="en-US" sz="2000" dirty="0" smtClean="0">
                <a:sym typeface="Symbol" panose="05050102010706020507" pitchFamily="18" charset="2"/>
              </a:rPr>
              <a:t>x/r</a:t>
            </a:r>
            <a:r>
              <a:rPr lang="en-US" sz="2000" baseline="-25000" dirty="0" smtClean="0">
                <a:sym typeface="Symbol" panose="05050102010706020507" pitchFamily="18" charset="2"/>
              </a:rPr>
              <a:t>┘</a:t>
            </a:r>
            <a:r>
              <a:rPr lang="en-US" sz="2000" dirty="0" smtClean="0">
                <a:sym typeface="Symbol" panose="05050102010706020507" pitchFamily="18" charset="2"/>
              </a:rPr>
              <a:t>,</a:t>
            </a:r>
            <a:r>
              <a:rPr lang="en-US" sz="2000" baseline="-25000" dirty="0" smtClean="0">
                <a:sym typeface="Symbol" panose="05050102010706020507" pitchFamily="18" charset="2"/>
              </a:rPr>
              <a:t>└</a:t>
            </a:r>
            <a:r>
              <a:rPr lang="en-US" sz="2000" dirty="0" smtClean="0">
                <a:sym typeface="Symbol" panose="05050102010706020507" pitchFamily="18" charset="2"/>
              </a:rPr>
              <a:t>y/r</a:t>
            </a:r>
            <a:r>
              <a:rPr lang="en-US" sz="2000" baseline="-25000" dirty="0" smtClean="0">
                <a:sym typeface="Symbol" panose="05050102010706020507" pitchFamily="18" charset="2"/>
              </a:rPr>
              <a:t>┘</a:t>
            </a:r>
            <a:r>
              <a:rPr lang="en-US" sz="2000" dirty="0" smtClean="0">
                <a:sym typeface="Symbol" panose="05050102010706020507" pitchFamily="18" charset="2"/>
              </a:rPr>
              <a:t>)</a:t>
            </a:r>
            <a:endParaRPr lang="he-IL" sz="2000" dirty="0" smtClean="0">
              <a:sym typeface="Symbol" panose="05050102010706020507" pitchFamily="18" charset="2"/>
            </a:endParaRPr>
          </a:p>
          <a:p>
            <a:endParaRPr lang="en-US" dirty="0" smtClean="0">
              <a:sym typeface="Symbol" panose="05050102010706020507" pitchFamily="18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000" b="1" u="sng" dirty="0" smtClean="0"/>
              <a:t>הבחנה:</a:t>
            </a:r>
            <a:r>
              <a:rPr lang="he-IL" sz="2000" b="1" dirty="0" smtClean="0"/>
              <a:t> </a:t>
            </a:r>
            <a:r>
              <a:rPr lang="he-IL" sz="2000" dirty="0" smtClean="0"/>
              <a:t>בהינתן שאילתה </a:t>
            </a:r>
            <a:r>
              <a:rPr lang="en-US" sz="2000" dirty="0" smtClean="0"/>
              <a:t>q</a:t>
            </a:r>
            <a:r>
              <a:rPr lang="he-IL" sz="2000" dirty="0" smtClean="0"/>
              <a:t> ורמה</a:t>
            </a:r>
            <a:r>
              <a:rPr lang="en-US" sz="2000" dirty="0" smtClean="0"/>
              <a:t> </a:t>
            </a:r>
            <a:r>
              <a:rPr lang="he-IL" sz="2000" dirty="0" smtClean="0"/>
              <a:t>רצויה  </a:t>
            </a:r>
            <a:r>
              <a:rPr lang="en-US" sz="2000" dirty="0" smtClean="0">
                <a:latin typeface="Rage Italic" panose="03070502040507070304" pitchFamily="66" charset="0"/>
                <a:sym typeface="Symbol" panose="05050102010706020507" pitchFamily="18" charset="2"/>
              </a:rPr>
              <a:t>l</a:t>
            </a:r>
            <a:r>
              <a:rPr lang="he-IL" sz="2000" dirty="0" smtClean="0"/>
              <a:t> </a:t>
            </a:r>
            <a:r>
              <a:rPr lang="he-IL" sz="2000" dirty="0" smtClean="0">
                <a:latin typeface="Rage Italic" panose="03070502040507070304" pitchFamily="66" charset="0"/>
                <a:sym typeface="Symbol" panose="05050102010706020507" pitchFamily="18" charset="2"/>
              </a:rPr>
              <a:t>ניתן לחשב את ה</a:t>
            </a:r>
            <a:r>
              <a:rPr lang="en-US" sz="2000" dirty="0" smtClean="0">
                <a:latin typeface="Rage Italic" panose="03070502040507070304" pitchFamily="66" charset="0"/>
                <a:sym typeface="Symbol" panose="05050102010706020507" pitchFamily="18" charset="2"/>
              </a:rPr>
              <a:t> </a:t>
            </a:r>
            <a:r>
              <a:rPr lang="en-US" sz="2000" dirty="0" smtClean="0">
                <a:sym typeface="Symbol" panose="05050102010706020507" pitchFamily="18" charset="2"/>
              </a:rPr>
              <a:t>id </a:t>
            </a:r>
            <a:r>
              <a:rPr lang="he-IL" sz="2000" dirty="0" smtClean="0">
                <a:latin typeface="Rage Italic" panose="03070502040507070304" pitchFamily="66" charset="0"/>
                <a:sym typeface="Symbol" panose="05050102010706020507" pitchFamily="18" charset="2"/>
              </a:rPr>
              <a:t>של התא (היחיד) בעץ שברמה </a:t>
            </a:r>
            <a:r>
              <a:rPr lang="he-IL" sz="2000" dirty="0" smtClean="0">
                <a:latin typeface="Rage Italic" panose="03070502040507070304" pitchFamily="66" charset="0"/>
                <a:sym typeface="Symbol" panose="05050102010706020507" pitchFamily="18" charset="2"/>
              </a:rPr>
              <a:t>הזאת</a:t>
            </a:r>
            <a:r>
              <a:rPr lang="he-IL" sz="2000" dirty="0">
                <a:latin typeface="Rage Italic" panose="03070502040507070304" pitchFamily="66" charset="0"/>
                <a:sym typeface="Symbol" panose="05050102010706020507" pitchFamily="18" charset="2"/>
              </a:rPr>
              <a:t> </a:t>
            </a:r>
            <a:r>
              <a:rPr lang="he-IL" sz="2000" dirty="0" smtClean="0">
                <a:latin typeface="Rage Italic" panose="03070502040507070304" pitchFamily="66" charset="0"/>
                <a:sym typeface="Symbol" panose="05050102010706020507" pitchFamily="18" charset="2"/>
              </a:rPr>
              <a:t>שמכיל </a:t>
            </a:r>
            <a:r>
              <a:rPr lang="he-IL" sz="2000" dirty="0" smtClean="0">
                <a:latin typeface="Rage Italic" panose="03070502040507070304" pitchFamily="66" charset="0"/>
                <a:sym typeface="Symbol" panose="05050102010706020507" pitchFamily="18" charset="2"/>
              </a:rPr>
              <a:t>את</a:t>
            </a:r>
            <a:r>
              <a:rPr lang="en-US" sz="2000" dirty="0" smtClean="0">
                <a:latin typeface="Rage Italic" panose="03070502040507070304" pitchFamily="66" charset="0"/>
                <a:sym typeface="Symbol" panose="05050102010706020507" pitchFamily="18" charset="2"/>
              </a:rPr>
              <a:t> </a:t>
            </a:r>
            <a:r>
              <a:rPr lang="en-US" sz="2000" dirty="0" smtClean="0"/>
              <a:t>q </a:t>
            </a:r>
            <a:r>
              <a:rPr lang="he-IL" sz="2000" dirty="0" smtClean="0">
                <a:latin typeface="Rage Italic" panose="03070502040507070304" pitchFamily="66" charset="0"/>
                <a:sym typeface="Symbol" panose="05050102010706020507" pitchFamily="18" charset="2"/>
              </a:rPr>
              <a:t>בזמן קבוע.</a:t>
            </a:r>
          </a:p>
          <a:p>
            <a:endParaRPr lang="he-IL" dirty="0" smtClean="0"/>
          </a:p>
          <a:p>
            <a:endParaRPr lang="he-IL" dirty="0"/>
          </a:p>
        </p:txBody>
      </p:sp>
      <p:sp>
        <p:nvSpPr>
          <p:cNvPr id="10" name="TextBox 9"/>
          <p:cNvSpPr txBox="1"/>
          <p:nvPr/>
        </p:nvSpPr>
        <p:spPr>
          <a:xfrm>
            <a:off x="1672284" y="3080483"/>
            <a:ext cx="9687697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000" dirty="0" smtClean="0"/>
              <a:t>איך זה עוזר לנו לבצע </a:t>
            </a:r>
            <a:r>
              <a:rPr lang="en-US" sz="2000" dirty="0" smtClean="0"/>
              <a:t>point-location</a:t>
            </a:r>
            <a:r>
              <a:rPr lang="he-IL" sz="2000" dirty="0" smtClean="0"/>
              <a:t> ?</a:t>
            </a:r>
          </a:p>
          <a:p>
            <a:endParaRPr lang="he-IL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000" b="1" u="sng" dirty="0" smtClean="0"/>
              <a:t>האלגוריתם:</a:t>
            </a:r>
            <a:endParaRPr lang="he-IL" sz="2000" b="1" u="sng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e-IL" sz="2000" dirty="0" smtClean="0"/>
              <a:t>נשמור את כל המזהים של הצמתים ב</a:t>
            </a:r>
            <a:r>
              <a:rPr lang="en-US" sz="2000" dirty="0" smtClean="0"/>
              <a:t>hash table</a:t>
            </a:r>
            <a:r>
              <a:rPr lang="he-IL" sz="2000" dirty="0" smtClean="0"/>
              <a:t>.</a:t>
            </a:r>
            <a:endParaRPr lang="he-IL" sz="20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e-IL" sz="2000" dirty="0" smtClean="0"/>
              <a:t>נחשב את הגובה המקסימלי של העץ.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e-IL" sz="2000" dirty="0" smtClean="0"/>
              <a:t>כעת, בהינתן נקודת שאילתה </a:t>
            </a:r>
            <a:r>
              <a:rPr lang="en-US" sz="2000" dirty="0" smtClean="0"/>
              <a:t>q</a:t>
            </a:r>
            <a:r>
              <a:rPr lang="he-IL" sz="2000" dirty="0" smtClean="0"/>
              <a:t>,</a:t>
            </a:r>
            <a:r>
              <a:rPr lang="en-US" sz="2000" dirty="0"/>
              <a:t> </a:t>
            </a:r>
            <a:r>
              <a:rPr lang="he-IL" sz="2000" dirty="0" smtClean="0"/>
              <a:t>יש לנו גישה לכל צומת לאורך המסלול של </a:t>
            </a:r>
            <a:r>
              <a:rPr lang="en-US" sz="2000" dirty="0" smtClean="0"/>
              <a:t>q</a:t>
            </a:r>
            <a:r>
              <a:rPr lang="he-IL" sz="2000" dirty="0" smtClean="0"/>
              <a:t> ב</a:t>
            </a:r>
            <a:r>
              <a:rPr lang="en-US" sz="2000" dirty="0" smtClean="0"/>
              <a:t>T</a:t>
            </a:r>
            <a:r>
              <a:rPr lang="en-US" sz="2000" dirty="0"/>
              <a:t> </a:t>
            </a:r>
            <a:r>
              <a:rPr lang="he-IL" sz="2000" dirty="0"/>
              <a:t> </a:t>
            </a:r>
            <a:r>
              <a:rPr lang="he-IL" sz="2000" dirty="0" smtClean="0"/>
              <a:t>בזמן קבוע.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e-IL" sz="2000" dirty="0" smtClean="0"/>
              <a:t>בפרט, נרצה למצוא את העלה שמכיל את </a:t>
            </a:r>
            <a:r>
              <a:rPr lang="en-US" sz="2000" dirty="0" smtClean="0"/>
              <a:t>q</a:t>
            </a:r>
            <a:r>
              <a:rPr lang="he-IL" sz="2000" dirty="0" smtClean="0"/>
              <a:t/>
            </a:r>
            <a:br>
              <a:rPr lang="he-IL" sz="2000" dirty="0" smtClean="0"/>
            </a:br>
            <a:r>
              <a:rPr lang="he-IL" sz="2000" dirty="0" smtClean="0"/>
              <a:t>נעשה זאת בעזרת חיפוש בינארי לעלה.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397386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07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</a:rPr>
              <a:t>תיאור האלגוריתם – </a:t>
            </a:r>
            <a:r>
              <a:rPr lang="en-US" b="1" dirty="0" smtClean="0">
                <a:solidFill>
                  <a:schemeClr val="hlink"/>
                </a:solidFill>
              </a:rPr>
              <a:t>fast point-location</a:t>
            </a:r>
            <a:endParaRPr lang="en-US" b="1" dirty="0">
              <a:solidFill>
                <a:schemeClr val="hlink"/>
              </a:solidFill>
            </a:endParaRPr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76245" y="1469694"/>
            <a:ext cx="5105400" cy="44100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358859" y="3187903"/>
            <a:ext cx="5176007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הפונקציה </a:t>
            </a:r>
            <a:r>
              <a:rPr lang="en-US" dirty="0" smtClean="0"/>
              <a:t>QTGetNode(T, q, d)</a:t>
            </a:r>
            <a:r>
              <a:rPr lang="he-IL" dirty="0" smtClean="0"/>
              <a:t> מחזירה את הצומת </a:t>
            </a:r>
            <a:r>
              <a:rPr lang="en-US" dirty="0" smtClean="0"/>
              <a:t>v</a:t>
            </a:r>
            <a:r>
              <a:rPr lang="he-IL" dirty="0" smtClean="0"/>
              <a:t> בעומק </a:t>
            </a:r>
            <a:r>
              <a:rPr lang="en-US" dirty="0" smtClean="0"/>
              <a:t>d</a:t>
            </a:r>
            <a:r>
              <a:rPr lang="he-IL" dirty="0" smtClean="0"/>
              <a:t> בעץ </a:t>
            </a:r>
            <a:r>
              <a:rPr lang="en-US" dirty="0" smtClean="0"/>
              <a:t>T</a:t>
            </a:r>
            <a:r>
              <a:rPr lang="he-IL" dirty="0" smtClean="0"/>
              <a:t> כך ש</a:t>
            </a:r>
            <a:r>
              <a:rPr lang="en-US" dirty="0" smtClean="0">
                <a:sym typeface="Symbol" panose="05050102010706020507" pitchFamily="18" charset="2"/>
              </a:rPr>
              <a:t>□</a:t>
            </a:r>
            <a:r>
              <a:rPr lang="en-US" baseline="-25000" dirty="0" smtClean="0">
                <a:sym typeface="Symbol" panose="05050102010706020507" pitchFamily="18" charset="2"/>
              </a:rPr>
              <a:t>v</a:t>
            </a:r>
            <a:r>
              <a:rPr lang="en-US" dirty="0" smtClean="0">
                <a:sym typeface="Symbol" panose="05050102010706020507" pitchFamily="18" charset="2"/>
              </a:rPr>
              <a:t> </a:t>
            </a:r>
            <a:r>
              <a:rPr lang="he-IL" dirty="0" smtClean="0"/>
              <a:t> מכיל את הנקודה </a:t>
            </a:r>
            <a:r>
              <a:rPr lang="en-US" dirty="0" smtClean="0"/>
              <a:t>q</a:t>
            </a:r>
            <a:r>
              <a:rPr lang="he-IL" dirty="0" smtClean="0"/>
              <a:t>.</a:t>
            </a:r>
          </a:p>
          <a:p>
            <a:endParaRPr lang="he-IL" dirty="0" smtClean="0"/>
          </a:p>
          <a:p>
            <a:r>
              <a:rPr lang="he-IL" dirty="0" smtClean="0"/>
              <a:t>זמן הריצה של הפונקציה הוא קבוע (איך?)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130291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603" name="Rectangle 3"/>
          <p:cNvSpPr>
            <a:spLocks noGrp="1" noChangeArrowheads="1"/>
          </p:cNvSpPr>
          <p:nvPr>
            <p:ph idx="1"/>
          </p:nvPr>
        </p:nvSpPr>
        <p:spPr>
          <a:xfrm>
            <a:off x="2057400" y="3646488"/>
            <a:ext cx="4830767" cy="2951162"/>
          </a:xfrm>
        </p:spPr>
        <p:txBody>
          <a:bodyPr>
            <a:normAutofit/>
          </a:bodyPr>
          <a:lstStyle/>
          <a:p>
            <a:pPr algn="l" rtl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000" u="sng" dirty="0" err="1" smtClean="0"/>
              <a:t>QTFastPLI</a:t>
            </a:r>
            <a:r>
              <a:rPr lang="en-US" sz="2000" u="sng" dirty="0" smtClean="0"/>
              <a:t>(T, q, l = 0, h = 3)</a:t>
            </a:r>
            <a:endParaRPr lang="en-US" sz="2000" u="sng" dirty="0"/>
          </a:p>
          <a:p>
            <a:pPr algn="l" rtl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000" dirty="0"/>
              <a:t>m</a:t>
            </a:r>
            <a:r>
              <a:rPr lang="en-US" sz="2000" dirty="0">
                <a:latin typeface="Script MT Bold" panose="03040602040607080904" pitchFamily="66" charset="0"/>
              </a:rPr>
              <a:t> </a:t>
            </a:r>
            <a:r>
              <a:rPr lang="en-US" sz="2000" dirty="0"/>
              <a:t>= </a:t>
            </a:r>
            <a:r>
              <a:rPr lang="en-US" sz="2000" baseline="-25000" dirty="0">
                <a:sym typeface="Symbol" panose="05050102010706020507" pitchFamily="18" charset="2"/>
              </a:rPr>
              <a:t>└</a:t>
            </a:r>
            <a:r>
              <a:rPr lang="en-US" sz="2000" dirty="0">
                <a:sym typeface="Symbol" panose="05050102010706020507" pitchFamily="18" charset="2"/>
              </a:rPr>
              <a:t>(</a:t>
            </a:r>
            <a:r>
              <a:rPr lang="en-US" sz="2000" dirty="0" smtClean="0">
                <a:sym typeface="Symbol" panose="05050102010706020507" pitchFamily="18" charset="2"/>
              </a:rPr>
              <a:t>0 + 3) / 2</a:t>
            </a:r>
            <a:r>
              <a:rPr lang="en-US" sz="2000" baseline="-25000" dirty="0" smtClean="0">
                <a:sym typeface="Symbol" panose="05050102010706020507" pitchFamily="18" charset="2"/>
              </a:rPr>
              <a:t>┘ </a:t>
            </a:r>
            <a:r>
              <a:rPr lang="en-US" sz="2000" dirty="0" smtClean="0">
                <a:sym typeface="Symbol" panose="05050102010706020507" pitchFamily="18" charset="2"/>
              </a:rPr>
              <a:t>= 1</a:t>
            </a:r>
            <a:endParaRPr lang="en-US" sz="2000" dirty="0">
              <a:sym typeface="Symbol" panose="05050102010706020507" pitchFamily="18" charset="2"/>
            </a:endParaRPr>
          </a:p>
          <a:p>
            <a:pPr algn="l" rtl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000" dirty="0"/>
              <a:t>v := </a:t>
            </a:r>
            <a:r>
              <a:rPr lang="en-US" sz="2000" dirty="0" err="1" smtClean="0"/>
              <a:t>QTGetNode</a:t>
            </a:r>
            <a:r>
              <a:rPr lang="en-US" sz="2000" dirty="0" smtClean="0"/>
              <a:t>(T, q, 1) </a:t>
            </a:r>
            <a:r>
              <a:rPr lang="en-US" sz="2000" dirty="0"/>
              <a:t>:= u (≠null)</a:t>
            </a:r>
          </a:p>
          <a:p>
            <a:pPr algn="l" rtl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000" dirty="0"/>
              <a:t>w := </a:t>
            </a:r>
            <a:r>
              <a:rPr lang="en-US" sz="2000" dirty="0" smtClean="0"/>
              <a:t>child(v, q) </a:t>
            </a:r>
            <a:r>
              <a:rPr lang="en-US" sz="2000" dirty="0"/>
              <a:t>= z (≠null)</a:t>
            </a:r>
          </a:p>
          <a:p>
            <a:pPr algn="l" rtl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000" dirty="0" err="1" smtClean="0"/>
              <a:t>QTFastPLI</a:t>
            </a:r>
            <a:r>
              <a:rPr lang="en-US" sz="2000" dirty="0" smtClean="0"/>
              <a:t>(T, q, l = 2, h = 3)</a:t>
            </a:r>
          </a:p>
          <a:p>
            <a:pPr algn="l" rtl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000" dirty="0" smtClean="0"/>
              <a:t>m</a:t>
            </a:r>
            <a:r>
              <a:rPr lang="en-US" sz="2000" dirty="0" smtClean="0">
                <a:latin typeface="Script MT Bold" panose="03040602040607080904" pitchFamily="66" charset="0"/>
              </a:rPr>
              <a:t> </a:t>
            </a:r>
            <a:r>
              <a:rPr lang="en-US" sz="2000" dirty="0" smtClean="0"/>
              <a:t>=</a:t>
            </a:r>
            <a:r>
              <a:rPr lang="en-US" sz="2000" baseline="-25000" dirty="0" smtClean="0">
                <a:sym typeface="Symbol" panose="05050102010706020507" pitchFamily="18" charset="2"/>
              </a:rPr>
              <a:t>└</a:t>
            </a:r>
            <a:r>
              <a:rPr lang="en-US" sz="2000" dirty="0" smtClean="0">
                <a:sym typeface="Symbol" panose="05050102010706020507" pitchFamily="18" charset="2"/>
              </a:rPr>
              <a:t>(2 + 3) / 2</a:t>
            </a:r>
            <a:r>
              <a:rPr lang="en-US" sz="2000" baseline="-25000" dirty="0" smtClean="0">
                <a:sym typeface="Symbol" panose="05050102010706020507" pitchFamily="18" charset="2"/>
              </a:rPr>
              <a:t>┘ </a:t>
            </a:r>
            <a:r>
              <a:rPr lang="en-US" sz="2000" dirty="0" smtClean="0">
                <a:sym typeface="Symbol" panose="05050102010706020507" pitchFamily="18" charset="2"/>
              </a:rPr>
              <a:t>= 2 </a:t>
            </a:r>
          </a:p>
          <a:p>
            <a:pPr algn="l" rtl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000" dirty="0" smtClean="0"/>
              <a:t>v </a:t>
            </a:r>
            <a:r>
              <a:rPr lang="en-US" sz="2000" dirty="0"/>
              <a:t>:= </a:t>
            </a:r>
            <a:r>
              <a:rPr lang="en-US" sz="2000" dirty="0" err="1" smtClean="0"/>
              <a:t>QTGetNode</a:t>
            </a:r>
            <a:r>
              <a:rPr lang="en-US" sz="2000" dirty="0" smtClean="0"/>
              <a:t>(T, q, 2) </a:t>
            </a:r>
            <a:r>
              <a:rPr lang="en-US" sz="2000" dirty="0"/>
              <a:t>:= z (≠null)</a:t>
            </a:r>
          </a:p>
          <a:p>
            <a:pPr algn="l" rtl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2000" dirty="0"/>
              <a:t>w := </a:t>
            </a:r>
            <a:r>
              <a:rPr lang="en-US" sz="2000" dirty="0" smtClean="0"/>
              <a:t>child(v, q) = </a:t>
            </a:r>
            <a:r>
              <a:rPr lang="en-US" sz="2000" dirty="0"/>
              <a:t>null</a:t>
            </a:r>
          </a:p>
          <a:p>
            <a:pPr algn="l" rtl="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sz="1800" dirty="0"/>
              <a:t>return w ( = z )</a:t>
            </a:r>
          </a:p>
          <a:p>
            <a:pPr algn="l" rtl="0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sz="1800" dirty="0"/>
          </a:p>
          <a:p>
            <a:pPr algn="l" rtl="0">
              <a:lnSpc>
                <a:spcPct val="80000"/>
              </a:lnSpc>
              <a:buFont typeface="Wingdings" panose="05000000000000000000" pitchFamily="2" charset="2"/>
              <a:buNone/>
            </a:pPr>
            <a:endParaRPr lang="en-US" sz="1400" dirty="0"/>
          </a:p>
        </p:txBody>
      </p:sp>
      <p:sp>
        <p:nvSpPr>
          <p:cNvPr id="53760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hlink"/>
                </a:solidFill>
                <a:latin typeface="+mn-lt"/>
              </a:rPr>
              <a:t>fast point-location</a:t>
            </a:r>
            <a:r>
              <a:rPr lang="he-IL" b="1" dirty="0" smtClean="0">
                <a:solidFill>
                  <a:schemeClr val="hlink"/>
                </a:solidFill>
                <a:latin typeface="+mn-lt"/>
              </a:rPr>
              <a:t> - דוגמא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53760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9154" y="1557343"/>
            <a:ext cx="1876425" cy="1838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7606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2268" y="1483523"/>
            <a:ext cx="3819525" cy="2257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37610" name="Text Box 10"/>
          <p:cNvSpPr txBox="1">
            <a:spLocks noChangeArrowheads="1"/>
          </p:cNvSpPr>
          <p:nvPr/>
        </p:nvSpPr>
        <p:spPr bwMode="auto">
          <a:xfrm>
            <a:off x="2927354" y="2349502"/>
            <a:ext cx="5048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6600"/>
                </a:solidFill>
                <a:sym typeface="Symbol" panose="05050102010706020507" pitchFamily="18" charset="2"/>
              </a:rPr>
              <a:t>□</a:t>
            </a:r>
            <a:r>
              <a:rPr lang="en-US" baseline="-25000">
                <a:solidFill>
                  <a:srgbClr val="006600"/>
                </a:solidFill>
                <a:sym typeface="Symbol" panose="05050102010706020507" pitchFamily="18" charset="2"/>
              </a:rPr>
              <a:t>u</a:t>
            </a:r>
          </a:p>
        </p:txBody>
      </p:sp>
      <p:sp>
        <p:nvSpPr>
          <p:cNvPr id="537611" name="Text Box 11"/>
          <p:cNvSpPr txBox="1">
            <a:spLocks noChangeArrowheads="1"/>
          </p:cNvSpPr>
          <p:nvPr/>
        </p:nvSpPr>
        <p:spPr bwMode="auto">
          <a:xfrm>
            <a:off x="3359154" y="2492377"/>
            <a:ext cx="5048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rgbClr val="003399"/>
                </a:solidFill>
                <a:sym typeface="Symbol" panose="05050102010706020507" pitchFamily="18" charset="2"/>
              </a:rPr>
              <a:t>□</a:t>
            </a:r>
            <a:r>
              <a:rPr lang="en-US" baseline="-25000">
                <a:solidFill>
                  <a:srgbClr val="003399"/>
                </a:solidFill>
                <a:sym typeface="Symbol" panose="05050102010706020507" pitchFamily="18" charset="2"/>
              </a:rPr>
              <a:t>z</a:t>
            </a:r>
          </a:p>
        </p:txBody>
      </p:sp>
      <p:sp>
        <p:nvSpPr>
          <p:cNvPr id="537613" name="Text Box 13"/>
          <p:cNvSpPr txBox="1">
            <a:spLocks noChangeArrowheads="1"/>
          </p:cNvSpPr>
          <p:nvPr/>
        </p:nvSpPr>
        <p:spPr bwMode="auto">
          <a:xfrm>
            <a:off x="8187262" y="2977917"/>
            <a:ext cx="5048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/>
              <a:t>z</a:t>
            </a:r>
          </a:p>
        </p:txBody>
      </p:sp>
      <p:sp>
        <p:nvSpPr>
          <p:cNvPr id="537614" name="Text Box 14"/>
          <p:cNvSpPr txBox="1">
            <a:spLocks noChangeArrowheads="1"/>
          </p:cNvSpPr>
          <p:nvPr/>
        </p:nvSpPr>
        <p:spPr bwMode="auto">
          <a:xfrm>
            <a:off x="8327302" y="2391559"/>
            <a:ext cx="5048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/>
              <a:t>u</a:t>
            </a:r>
          </a:p>
        </p:txBody>
      </p:sp>
      <p:sp>
        <p:nvSpPr>
          <p:cNvPr id="537616" name="Text Box 16"/>
          <p:cNvSpPr txBox="1">
            <a:spLocks noChangeArrowheads="1"/>
          </p:cNvSpPr>
          <p:nvPr/>
        </p:nvSpPr>
        <p:spPr bwMode="auto">
          <a:xfrm>
            <a:off x="7760394" y="1512234"/>
            <a:ext cx="5048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r</a:t>
            </a:r>
          </a:p>
        </p:txBody>
      </p:sp>
      <p:sp>
        <p:nvSpPr>
          <p:cNvPr id="537618" name="Rectangle 18"/>
          <p:cNvSpPr>
            <a:spLocks noChangeArrowheads="1"/>
          </p:cNvSpPr>
          <p:nvPr/>
        </p:nvSpPr>
        <p:spPr bwMode="auto">
          <a:xfrm>
            <a:off x="3432175" y="2492375"/>
            <a:ext cx="863600" cy="865188"/>
          </a:xfrm>
          <a:prstGeom prst="rect">
            <a:avLst/>
          </a:prstGeom>
          <a:noFill/>
          <a:ln w="25400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37619" name="Rectangle 19"/>
          <p:cNvSpPr>
            <a:spLocks noChangeArrowheads="1"/>
          </p:cNvSpPr>
          <p:nvPr/>
        </p:nvSpPr>
        <p:spPr bwMode="auto">
          <a:xfrm>
            <a:off x="3432175" y="2492375"/>
            <a:ext cx="431800" cy="433388"/>
          </a:xfrm>
          <a:prstGeom prst="rect">
            <a:avLst/>
          </a:prstGeom>
          <a:noFill/>
          <a:ln w="25400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37620" name="Rectangle 20"/>
          <p:cNvSpPr>
            <a:spLocks noChangeArrowheads="1"/>
          </p:cNvSpPr>
          <p:nvPr/>
        </p:nvSpPr>
        <p:spPr bwMode="auto">
          <a:xfrm>
            <a:off x="3432178" y="1593855"/>
            <a:ext cx="1763713" cy="1763713"/>
          </a:xfrm>
          <a:prstGeom prst="rect">
            <a:avLst/>
          </a:prstGeom>
          <a:noFill/>
          <a:ln w="25400">
            <a:solidFill>
              <a:srgbClr val="8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537621" name="Text Box 21"/>
          <p:cNvSpPr txBox="1">
            <a:spLocks noChangeArrowheads="1"/>
          </p:cNvSpPr>
          <p:nvPr/>
        </p:nvSpPr>
        <p:spPr bwMode="auto">
          <a:xfrm>
            <a:off x="2927354" y="1549402"/>
            <a:ext cx="50482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olidFill>
                  <a:schemeClr val="hlink"/>
                </a:solidFill>
                <a:sym typeface="Symbol" panose="05050102010706020507" pitchFamily="18" charset="2"/>
              </a:rPr>
              <a:t>□</a:t>
            </a:r>
            <a:r>
              <a:rPr lang="en-US" baseline="-25000">
                <a:solidFill>
                  <a:schemeClr val="hlink"/>
                </a:solidFill>
                <a:sym typeface="Symbol" panose="05050102010706020507" pitchFamily="18" charset="2"/>
              </a:rPr>
              <a:t>r</a:t>
            </a:r>
          </a:p>
        </p:txBody>
      </p:sp>
      <p:sp>
        <p:nvSpPr>
          <p:cNvPr id="537624" name="Line 24"/>
          <p:cNvSpPr>
            <a:spLocks noChangeShapeType="1"/>
          </p:cNvSpPr>
          <p:nvPr/>
        </p:nvSpPr>
        <p:spPr bwMode="auto">
          <a:xfrm flipV="1">
            <a:off x="3214689" y="2852738"/>
            <a:ext cx="360363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37625" name="Text Box 25"/>
          <p:cNvSpPr txBox="1">
            <a:spLocks noChangeArrowheads="1"/>
          </p:cNvSpPr>
          <p:nvPr/>
        </p:nvSpPr>
        <p:spPr bwMode="auto">
          <a:xfrm>
            <a:off x="2782892" y="3068638"/>
            <a:ext cx="50482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sym typeface="Symbol" panose="05050102010706020507" pitchFamily="18" charset="2"/>
              </a:rPr>
              <a:t>q</a:t>
            </a:r>
            <a:endParaRPr lang="en-US" sz="1400" baseline="-25000">
              <a:sym typeface="Symbol" panose="05050102010706020507" pitchFamily="18" charset="2"/>
            </a:endParaRPr>
          </a:p>
        </p:txBody>
      </p:sp>
      <p:pic>
        <p:nvPicPr>
          <p:cNvPr id="2" name="תמונה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75501" y="3832943"/>
            <a:ext cx="3612976" cy="2665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516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  <a:latin typeface="+mn-lt"/>
              </a:rPr>
              <a:t>האלגוריתם –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fast point-location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36608" y="1491053"/>
            <a:ext cx="11425881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u="sng" dirty="0" smtClean="0"/>
              <a:t>למה:</a:t>
            </a:r>
          </a:p>
          <a:p>
            <a:endParaRPr lang="he-IL" sz="2000" dirty="0"/>
          </a:p>
          <a:p>
            <a:r>
              <a:rPr lang="he-IL" sz="2000" dirty="0" smtClean="0"/>
              <a:t>בהינתן </a:t>
            </a:r>
            <a:r>
              <a:rPr lang="en-US" sz="2000" dirty="0" smtClean="0"/>
              <a:t>quadtree</a:t>
            </a:r>
            <a:r>
              <a:rPr lang="he-IL" sz="2000" dirty="0" smtClean="0"/>
              <a:t> בגודל </a:t>
            </a:r>
            <a:r>
              <a:rPr lang="en-US" sz="2000" dirty="0" smtClean="0"/>
              <a:t>n</a:t>
            </a:r>
            <a:r>
              <a:rPr lang="he-IL" sz="2000" dirty="0" smtClean="0"/>
              <a:t> ובגובה </a:t>
            </a:r>
            <a:r>
              <a:rPr lang="en-US" sz="2000" dirty="0" smtClean="0"/>
              <a:t>h</a:t>
            </a:r>
            <a:r>
              <a:rPr lang="he-IL" sz="2000" dirty="0" smtClean="0"/>
              <a:t>, ניתן לבצע עיבוד מקדים (בעזרת </a:t>
            </a:r>
            <a:r>
              <a:rPr lang="en-US" sz="2000" dirty="0" smtClean="0"/>
              <a:t>hash</a:t>
            </a:r>
            <a:r>
              <a:rPr lang="he-IL" sz="2000" dirty="0" smtClean="0"/>
              <a:t>) בזמן לינארי,</a:t>
            </a:r>
          </a:p>
          <a:p>
            <a:endParaRPr lang="he-IL" sz="2000" dirty="0"/>
          </a:p>
          <a:p>
            <a:r>
              <a:rPr lang="he-IL" sz="2000" dirty="0" smtClean="0"/>
              <a:t>כך שניתן לבצע שאילתות </a:t>
            </a:r>
            <a:r>
              <a:rPr lang="en-US" sz="2000" dirty="0" smtClean="0"/>
              <a:t>point-location</a:t>
            </a:r>
            <a:r>
              <a:rPr lang="he-IL" sz="2000" dirty="0" smtClean="0"/>
              <a:t> ב (</a:t>
            </a:r>
            <a:r>
              <a:rPr lang="en-US" sz="2000" dirty="0" smtClean="0"/>
              <a:t>O(log h</a:t>
            </a:r>
            <a:r>
              <a:rPr lang="he-IL" sz="2000" dirty="0" smtClean="0"/>
              <a:t>.</a:t>
            </a:r>
          </a:p>
          <a:p>
            <a:endParaRPr lang="he-IL" sz="2000" dirty="0"/>
          </a:p>
          <a:p>
            <a:r>
              <a:rPr lang="he-IL" sz="2000" dirty="0" smtClean="0"/>
              <a:t>בפרט, אם העץ מאוזן, כלומר עומקו הוא </a:t>
            </a:r>
            <a:r>
              <a:rPr lang="en-US" sz="2000" dirty="0" smtClean="0"/>
              <a:t>O(log n)</a:t>
            </a:r>
            <a:endParaRPr lang="he-IL" sz="2000" dirty="0" smtClean="0"/>
          </a:p>
          <a:p>
            <a:endParaRPr lang="he-IL" sz="2000" dirty="0"/>
          </a:p>
          <a:p>
            <a:r>
              <a:rPr lang="he-IL" sz="2000" dirty="0" smtClean="0"/>
              <a:t>אזי, ניתן לבצע שאילתת </a:t>
            </a:r>
            <a:r>
              <a:rPr lang="en-US" sz="2000" dirty="0" smtClean="0"/>
              <a:t>point-location</a:t>
            </a:r>
            <a:r>
              <a:rPr lang="he-IL" sz="2000" dirty="0" smtClean="0"/>
              <a:t> ב </a:t>
            </a:r>
            <a:r>
              <a:rPr lang="en-US" sz="2000" dirty="0" smtClean="0"/>
              <a:t>O(log log n)</a:t>
            </a:r>
            <a:r>
              <a:rPr lang="he-IL" sz="2000" dirty="0" smtClean="0"/>
              <a:t>.</a:t>
            </a:r>
          </a:p>
          <a:p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3746994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2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rtl="0">
              <a:buFont typeface="Wingdings" panose="05000000000000000000" pitchFamily="2" charset="2"/>
              <a:buNone/>
            </a:pPr>
            <a:endParaRPr lang="en-US" sz="3600" dirty="0"/>
          </a:p>
          <a:p>
            <a:pPr algn="ctr" rtl="0">
              <a:buFont typeface="Wingdings" panose="05000000000000000000" pitchFamily="2" charset="2"/>
              <a:buNone/>
            </a:pPr>
            <a:endParaRPr lang="en-US" sz="3600" dirty="0"/>
          </a:p>
          <a:p>
            <a:pPr algn="ctr" rtl="0">
              <a:buFont typeface="Wingdings" panose="05000000000000000000" pitchFamily="2" charset="2"/>
              <a:buNone/>
            </a:pPr>
            <a:r>
              <a:rPr lang="en-US" sz="4800" b="1" dirty="0">
                <a:solidFill>
                  <a:srgbClr val="000066"/>
                </a:solidFill>
              </a:rPr>
              <a:t>Compressed quadtrees</a:t>
            </a:r>
          </a:p>
        </p:txBody>
      </p:sp>
    </p:spTree>
    <p:extLst>
      <p:ext uri="{BB962C8B-B14F-4D97-AF65-F5344CB8AC3E}">
        <p14:creationId xmlns:p14="http://schemas.microsoft.com/office/powerpoint/2010/main" val="120272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3" name="Rectangle 3"/>
          <p:cNvSpPr>
            <a:spLocks noGrp="1" noChangeArrowheads="1"/>
          </p:cNvSpPr>
          <p:nvPr>
            <p:ph idx="1"/>
          </p:nvPr>
        </p:nvSpPr>
        <p:spPr>
          <a:xfrm>
            <a:off x="2438403" y="1600205"/>
            <a:ext cx="9218140" cy="4530725"/>
          </a:xfrm>
        </p:spPr>
        <p:txBody>
          <a:bodyPr/>
          <a:lstStyle/>
          <a:p>
            <a:pPr algn="r"/>
            <a:r>
              <a:rPr lang="he-IL" sz="2000" b="1" u="sng" dirty="0" smtClean="0"/>
              <a:t>הגדרה:</a:t>
            </a:r>
            <a:r>
              <a:rPr lang="he-IL" sz="2000" dirty="0" smtClean="0"/>
              <a:t> עבור קבוצה </a:t>
            </a:r>
            <a:r>
              <a:rPr lang="en-US" sz="2000" dirty="0" smtClean="0"/>
              <a:t>P</a:t>
            </a:r>
            <a:r>
              <a:rPr lang="he-IL" sz="2000" dirty="0" smtClean="0"/>
              <a:t> של </a:t>
            </a:r>
            <a:r>
              <a:rPr lang="en-US" sz="2000" dirty="0" smtClean="0"/>
              <a:t>n</a:t>
            </a:r>
            <a:r>
              <a:rPr lang="he-IL" sz="2000" dirty="0" smtClean="0"/>
              <a:t> נקודות במרחב מטרי נגדיר את:</a:t>
            </a:r>
            <a:endParaRPr lang="en-US" sz="2000" dirty="0"/>
          </a:p>
          <a:p>
            <a:pPr algn="l" rtl="0">
              <a:buFont typeface="Wingdings" panose="05000000000000000000" pitchFamily="2" charset="2"/>
              <a:buNone/>
            </a:pPr>
            <a:endParaRPr lang="en-US" sz="600" dirty="0"/>
          </a:p>
          <a:p>
            <a:pPr algn="l" rtl="0">
              <a:buFont typeface="Wingdings" panose="05000000000000000000" pitchFamily="2" charset="2"/>
              <a:buNone/>
            </a:pPr>
            <a:r>
              <a:rPr lang="en-US" sz="2400" dirty="0"/>
              <a:t>				max </a:t>
            </a:r>
            <a:r>
              <a:rPr lang="en-US" sz="2400" baseline="-25000" dirty="0" smtClean="0"/>
              <a:t>p, q </a:t>
            </a:r>
            <a:r>
              <a:rPr lang="en-US" sz="2400" baseline="-25000" dirty="0" smtClean="0">
                <a:sym typeface="Symbol" panose="05050102010706020507" pitchFamily="18" charset="2"/>
              </a:rPr>
              <a:t> P</a:t>
            </a:r>
            <a:r>
              <a:rPr lang="en-US" sz="2400" dirty="0" smtClean="0">
                <a:sym typeface="Symbol" panose="05050102010706020507" pitchFamily="18" charset="2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||p-q||</a:t>
            </a:r>
          </a:p>
          <a:p>
            <a:pPr algn="l" rtl="0">
              <a:buFont typeface="Wingdings" panose="05000000000000000000" pitchFamily="2" charset="2"/>
              <a:buNone/>
            </a:pPr>
            <a:r>
              <a:rPr lang="en-US" sz="2400" dirty="0">
                <a:sym typeface="Symbol" panose="05050102010706020507" pitchFamily="18" charset="2"/>
              </a:rPr>
              <a:t>				min </a:t>
            </a:r>
            <a:r>
              <a:rPr lang="en-US" sz="2400" baseline="-25000" dirty="0">
                <a:sym typeface="Symbol" panose="05050102010706020507" pitchFamily="18" charset="2"/>
              </a:rPr>
              <a:t>p</a:t>
            </a:r>
            <a:r>
              <a:rPr lang="en-US" sz="2400" baseline="-25000" dirty="0" smtClean="0">
                <a:sym typeface="Symbol" panose="05050102010706020507" pitchFamily="18" charset="2"/>
              </a:rPr>
              <a:t>, q </a:t>
            </a:r>
            <a:r>
              <a:rPr lang="en-US" sz="2400" baseline="-25000" dirty="0">
                <a:sym typeface="Symbol" panose="05050102010706020507" pitchFamily="18" charset="2"/>
              </a:rPr>
              <a:t>P, </a:t>
            </a:r>
            <a:r>
              <a:rPr lang="en-US" sz="2400" baseline="-25000" dirty="0" smtClean="0">
                <a:sym typeface="Symbol" panose="05050102010706020507" pitchFamily="18" charset="2"/>
              </a:rPr>
              <a:t>p  q</a:t>
            </a:r>
            <a:r>
              <a:rPr lang="en-US" sz="2400" dirty="0" smtClean="0">
                <a:sym typeface="Symbol" panose="05050102010706020507" pitchFamily="18" charset="2"/>
              </a:rPr>
              <a:t> </a:t>
            </a:r>
            <a:r>
              <a:rPr lang="en-US" sz="2400" dirty="0">
                <a:sym typeface="Symbol" panose="05050102010706020507" pitchFamily="18" charset="2"/>
              </a:rPr>
              <a:t>||p-q||</a:t>
            </a:r>
          </a:p>
          <a:p>
            <a:pPr algn="l" rtl="0">
              <a:buFont typeface="Wingdings" panose="05000000000000000000" pitchFamily="2" charset="2"/>
              <a:buNone/>
            </a:pPr>
            <a:endParaRPr lang="en-US" sz="1400" dirty="0"/>
          </a:p>
          <a:p>
            <a:pPr marL="0" indent="0">
              <a:buNone/>
            </a:pPr>
            <a:r>
              <a:rPr lang="he-IL" sz="2000" dirty="0" smtClean="0">
                <a:sym typeface="Symbol" panose="05050102010706020507" pitchFamily="18" charset="2"/>
              </a:rPr>
              <a:t>להיות הפיזור (</a:t>
            </a:r>
            <a:r>
              <a:rPr lang="en-US" sz="2000" dirty="0" smtClean="0">
                <a:sym typeface="Symbol" panose="05050102010706020507" pitchFamily="18" charset="2"/>
              </a:rPr>
              <a:t>spread</a:t>
            </a:r>
            <a:r>
              <a:rPr lang="he-IL" sz="2000" dirty="0" smtClean="0">
                <a:sym typeface="Symbol" panose="05050102010706020507" pitchFamily="18" charset="2"/>
              </a:rPr>
              <a:t>) של </a:t>
            </a:r>
            <a:r>
              <a:rPr lang="en-US" sz="2000" dirty="0" smtClean="0">
                <a:sym typeface="Symbol" panose="05050102010706020507" pitchFamily="18" charset="2"/>
              </a:rPr>
              <a:t>P</a:t>
            </a:r>
            <a:r>
              <a:rPr lang="he-IL" sz="2000" dirty="0" smtClean="0">
                <a:sym typeface="Symbol" panose="05050102010706020507" pitchFamily="18" charset="2"/>
              </a:rPr>
              <a:t>.</a:t>
            </a:r>
          </a:p>
          <a:p>
            <a:pPr marL="0" indent="0">
              <a:buNone/>
            </a:pPr>
            <a:r>
              <a:rPr lang="he-IL" sz="2000" dirty="0" smtClean="0">
                <a:sym typeface="Symbol" panose="05050102010706020507" pitchFamily="18" charset="2"/>
              </a:rPr>
              <a:t>הפיזור הוא היחס בין הקוטר של </a:t>
            </a:r>
            <a:r>
              <a:rPr lang="en-US" sz="2000" dirty="0" smtClean="0">
                <a:sym typeface="Symbol" panose="05050102010706020507" pitchFamily="18" charset="2"/>
              </a:rPr>
              <a:t>P</a:t>
            </a:r>
            <a:r>
              <a:rPr lang="he-IL" sz="2000" dirty="0" smtClean="0">
                <a:sym typeface="Symbol" panose="05050102010706020507" pitchFamily="18" charset="2"/>
              </a:rPr>
              <a:t> לבין המרחק המינימלי בין שתי נקודות ב</a:t>
            </a:r>
            <a:r>
              <a:rPr lang="en-US" sz="2000" dirty="0" smtClean="0">
                <a:sym typeface="Symbol" panose="05050102010706020507" pitchFamily="18" charset="2"/>
              </a:rPr>
              <a:t>P </a:t>
            </a:r>
            <a:r>
              <a:rPr lang="he-IL" sz="2000" dirty="0" smtClean="0">
                <a:sym typeface="Symbol" panose="05050102010706020507" pitchFamily="18" charset="2"/>
              </a:rPr>
              <a:t>.</a:t>
            </a:r>
            <a:endParaRPr lang="el-GR" sz="2000" dirty="0">
              <a:sym typeface="Symbol" panose="05050102010706020507" pitchFamily="18" charset="2"/>
            </a:endParaRPr>
          </a:p>
          <a:p>
            <a:pPr algn="l" rtl="0">
              <a:buFont typeface="Wingdings" panose="05000000000000000000" pitchFamily="2" charset="2"/>
              <a:buNone/>
            </a:pPr>
            <a:endParaRPr lang="en-US" sz="2400" dirty="0">
              <a:sym typeface="Symbol" panose="05050102010706020507" pitchFamily="18" charset="2"/>
            </a:endParaRPr>
          </a:p>
          <a:p>
            <a:pPr algn="l" rtl="0"/>
            <a:endParaRPr lang="en-US" sz="2400" dirty="0"/>
          </a:p>
          <a:p>
            <a:pPr algn="l" rtl="0"/>
            <a:endParaRPr lang="en-US" dirty="0"/>
          </a:p>
        </p:txBody>
      </p:sp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9"/>
            <a:ext cx="11353800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</a:rPr>
              <a:t>פיזור (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spread</a:t>
            </a:r>
            <a:r>
              <a:rPr lang="he-IL" b="1" dirty="0" smtClean="0">
                <a:solidFill>
                  <a:schemeClr val="hlink"/>
                </a:solidFill>
              </a:rPr>
              <a:t>)</a:t>
            </a:r>
            <a:endParaRPr lang="en-US" b="1" dirty="0">
              <a:solidFill>
                <a:schemeClr val="hlink"/>
              </a:solidFill>
            </a:endParaRPr>
          </a:p>
        </p:txBody>
      </p:sp>
      <p:sp>
        <p:nvSpPr>
          <p:cNvPr id="389125" name="Rectangle 5"/>
          <p:cNvSpPr>
            <a:spLocks noChangeArrowheads="1"/>
          </p:cNvSpPr>
          <p:nvPr/>
        </p:nvSpPr>
        <p:spPr bwMode="auto">
          <a:xfrm>
            <a:off x="3695902" y="2276480"/>
            <a:ext cx="142378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l-GR" sz="3200"/>
              <a:t>Φ</a:t>
            </a:r>
            <a:r>
              <a:rPr lang="en-US" sz="3200"/>
              <a:t>(P) =</a:t>
            </a:r>
          </a:p>
        </p:txBody>
      </p:sp>
      <p:sp>
        <p:nvSpPr>
          <p:cNvPr id="389127" name="Line 7"/>
          <p:cNvSpPr>
            <a:spLocks noChangeShapeType="1"/>
          </p:cNvSpPr>
          <p:nvPr/>
        </p:nvSpPr>
        <p:spPr bwMode="auto">
          <a:xfrm>
            <a:off x="5232401" y="2535648"/>
            <a:ext cx="3207511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pic>
        <p:nvPicPr>
          <p:cNvPr id="2" name="תמונה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2414" y="4246224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1772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3" name="Rectangle 3"/>
          <p:cNvSpPr>
            <a:spLocks noGrp="1" noChangeArrowheads="1"/>
          </p:cNvSpPr>
          <p:nvPr>
            <p:ph idx="1"/>
          </p:nvPr>
        </p:nvSpPr>
        <p:spPr>
          <a:xfrm>
            <a:off x="2279653" y="1600205"/>
            <a:ext cx="8208963" cy="4530725"/>
          </a:xfrm>
        </p:spPr>
        <p:txBody>
          <a:bodyPr>
            <a:normAutofit/>
          </a:bodyPr>
          <a:lstStyle/>
          <a:p>
            <a:pPr algn="l" rtl="0">
              <a:buFont typeface="Wingdings" panose="05000000000000000000" pitchFamily="2" charset="2"/>
              <a:buNone/>
            </a:pPr>
            <a:endParaRPr lang="en-US" sz="600" dirty="0"/>
          </a:p>
          <a:p>
            <a:pPr algn="l" rtl="0">
              <a:buFont typeface="Wingdings" panose="05000000000000000000" pitchFamily="2" charset="2"/>
              <a:buNone/>
            </a:pPr>
            <a:endParaRPr lang="en-US" sz="800" dirty="0"/>
          </a:p>
          <a:p>
            <a:pPr>
              <a:buFont typeface="Wingdings" panose="05000000000000000000" pitchFamily="2" charset="2"/>
              <a:buNone/>
            </a:pPr>
            <a:r>
              <a:rPr lang="he-IL" sz="2000" dirty="0" smtClean="0"/>
              <a:t>תהא </a:t>
            </a:r>
            <a:r>
              <a:rPr lang="en-US" sz="2000" dirty="0" smtClean="0"/>
              <a:t>P</a:t>
            </a:r>
            <a:r>
              <a:rPr lang="he-IL" sz="2000" dirty="0" smtClean="0"/>
              <a:t> קבוצה של </a:t>
            </a:r>
            <a:r>
              <a:rPr lang="en-US" sz="2000" dirty="0" smtClean="0"/>
              <a:t>n</a:t>
            </a:r>
            <a:r>
              <a:rPr lang="he-IL" sz="2000" dirty="0" smtClean="0"/>
              <a:t> נקודות מוכלות בריבוע היחידה כך שמתקיים:</a:t>
            </a:r>
            <a:endParaRPr lang="en-US" sz="2000" dirty="0"/>
          </a:p>
          <a:p>
            <a:pPr algn="l" rtl="0">
              <a:buFont typeface="Wingdings" panose="05000000000000000000" pitchFamily="2" charset="2"/>
              <a:buNone/>
            </a:pPr>
            <a:r>
              <a:rPr lang="en-US" sz="2400" dirty="0"/>
              <a:t>	</a:t>
            </a:r>
            <a:r>
              <a:rPr lang="en-US" sz="2400" dirty="0" smtClean="0"/>
              <a:t>diam(P</a:t>
            </a:r>
            <a:r>
              <a:rPr lang="en-US" sz="2400" dirty="0"/>
              <a:t>) = max </a:t>
            </a:r>
            <a:r>
              <a:rPr lang="en-US" sz="2400" baseline="-25000" dirty="0" smtClean="0"/>
              <a:t>p, q </a:t>
            </a:r>
            <a:r>
              <a:rPr lang="en-US" sz="2400" baseline="-25000" dirty="0" smtClean="0">
                <a:sym typeface="Symbol" panose="05050102010706020507" pitchFamily="18" charset="2"/>
              </a:rPr>
              <a:t></a:t>
            </a:r>
            <a:r>
              <a:rPr lang="en-US" sz="2400" baseline="-25000" dirty="0">
                <a:sym typeface="Symbol" panose="05050102010706020507" pitchFamily="18" charset="2"/>
              </a:rPr>
              <a:t>P</a:t>
            </a:r>
            <a:r>
              <a:rPr lang="en-US" sz="2400" dirty="0">
                <a:sym typeface="Symbol" panose="05050102010706020507" pitchFamily="18" charset="2"/>
              </a:rPr>
              <a:t> ||</a:t>
            </a:r>
            <a:r>
              <a:rPr lang="en-US" sz="2400" dirty="0" smtClean="0">
                <a:sym typeface="Symbol" panose="05050102010706020507" pitchFamily="18" charset="2"/>
              </a:rPr>
              <a:t>p - q</a:t>
            </a:r>
            <a:r>
              <a:rPr lang="en-US" sz="2400" dirty="0">
                <a:sym typeface="Symbol" panose="05050102010706020507" pitchFamily="18" charset="2"/>
              </a:rPr>
              <a:t>|| ≥ </a:t>
            </a:r>
            <a:r>
              <a:rPr lang="en-US" sz="2400" dirty="0" smtClean="0">
                <a:sym typeface="Symbol" panose="05050102010706020507" pitchFamily="18" charset="2"/>
              </a:rPr>
              <a:t>½.</a:t>
            </a:r>
          </a:p>
          <a:p>
            <a:pPr>
              <a:buFont typeface="Wingdings" panose="05000000000000000000" pitchFamily="2" charset="2"/>
              <a:buNone/>
            </a:pPr>
            <a:r>
              <a:rPr lang="he-IL" sz="2000" dirty="0" smtClean="0">
                <a:sym typeface="Symbol" panose="05050102010706020507" pitchFamily="18" charset="2"/>
              </a:rPr>
              <a:t>יהי </a:t>
            </a:r>
            <a:r>
              <a:rPr lang="en-US" sz="2000" dirty="0" smtClean="0">
                <a:sym typeface="Symbol" panose="05050102010706020507" pitchFamily="18" charset="2"/>
              </a:rPr>
              <a:t>T</a:t>
            </a:r>
            <a:r>
              <a:rPr lang="he-IL" sz="2000" dirty="0" smtClean="0">
                <a:sym typeface="Symbol" panose="05050102010706020507" pitchFamily="18" charset="2"/>
              </a:rPr>
              <a:t> עץ </a:t>
            </a:r>
            <a:r>
              <a:rPr lang="en-US" sz="2000" dirty="0" smtClean="0">
                <a:sym typeface="Symbol" panose="05050102010706020507" pitchFamily="18" charset="2"/>
              </a:rPr>
              <a:t>quadtree</a:t>
            </a:r>
            <a:r>
              <a:rPr lang="he-IL" sz="2000" dirty="0" smtClean="0">
                <a:sym typeface="Symbol" panose="05050102010706020507" pitchFamily="18" charset="2"/>
              </a:rPr>
              <a:t> של </a:t>
            </a:r>
            <a:r>
              <a:rPr lang="en-US" sz="2000" dirty="0" smtClean="0">
                <a:sym typeface="Symbol" panose="05050102010706020507" pitchFamily="18" charset="2"/>
              </a:rPr>
              <a:t>P</a:t>
            </a:r>
            <a:r>
              <a:rPr lang="he-IL" sz="2000" dirty="0" smtClean="0">
                <a:sym typeface="Symbol" panose="05050102010706020507" pitchFamily="18" charset="2"/>
              </a:rPr>
              <a:t>, כך ששום עלה </a:t>
            </a:r>
            <a:r>
              <a:rPr lang="he-IL" sz="2000" u="sng" dirty="0" smtClean="0">
                <a:sym typeface="Symbol" panose="05050102010706020507" pitchFamily="18" charset="2"/>
              </a:rPr>
              <a:t>לא מכיל יותר מנקודה אחת של </a:t>
            </a:r>
            <a:r>
              <a:rPr lang="en-US" sz="2000" u="sng" dirty="0" smtClean="0">
                <a:sym typeface="Symbol" panose="05050102010706020507" pitchFamily="18" charset="2"/>
              </a:rPr>
              <a:t>P</a:t>
            </a:r>
            <a:r>
              <a:rPr lang="he-IL" sz="2000" dirty="0" smtClean="0">
                <a:sym typeface="Symbol" panose="05050102010706020507" pitchFamily="18" charset="2"/>
              </a:rPr>
              <a:t>.</a:t>
            </a:r>
          </a:p>
          <a:p>
            <a:pPr>
              <a:buFont typeface="Wingdings" panose="05000000000000000000" pitchFamily="2" charset="2"/>
              <a:buNone/>
            </a:pPr>
            <a:r>
              <a:rPr lang="he-IL" sz="2000" dirty="0" smtClean="0">
                <a:sym typeface="Symbol" panose="05050102010706020507" pitchFamily="18" charset="2"/>
              </a:rPr>
              <a:t>אזי מתקיים:</a:t>
            </a:r>
          </a:p>
          <a:p>
            <a:r>
              <a:rPr lang="he-IL" sz="2000" dirty="0" smtClean="0">
                <a:sym typeface="Symbol" panose="05050102010706020507" pitchFamily="18" charset="2"/>
              </a:rPr>
              <a:t>העומק של </a:t>
            </a:r>
            <a:r>
              <a:rPr lang="en-US" sz="2000" dirty="0" smtClean="0">
                <a:sym typeface="Symbol" panose="05050102010706020507" pitchFamily="18" charset="2"/>
              </a:rPr>
              <a:t>T</a:t>
            </a:r>
            <a:r>
              <a:rPr lang="he-IL" sz="2000" dirty="0" smtClean="0">
                <a:sym typeface="Symbol" panose="05050102010706020507" pitchFamily="18" charset="2"/>
              </a:rPr>
              <a:t> חסום ע"י </a:t>
            </a:r>
            <a:r>
              <a:rPr lang="en-US" sz="2000" dirty="0" smtClean="0">
                <a:sym typeface="Symbol" panose="05050102010706020507" pitchFamily="18" charset="2"/>
              </a:rPr>
              <a:t>O(log </a:t>
            </a:r>
            <a:r>
              <a:rPr lang="el-GR" sz="2000" dirty="0" smtClean="0"/>
              <a:t>Φ</a:t>
            </a:r>
            <a:r>
              <a:rPr lang="en-US" sz="2000" dirty="0" smtClean="0">
                <a:sym typeface="Symbol" panose="05050102010706020507" pitchFamily="18" charset="2"/>
              </a:rPr>
              <a:t>)</a:t>
            </a:r>
            <a:r>
              <a:rPr lang="he-IL" sz="2000" dirty="0" smtClean="0">
                <a:sym typeface="Symbol" panose="05050102010706020507" pitchFamily="18" charset="2"/>
              </a:rPr>
              <a:t>.</a:t>
            </a:r>
          </a:p>
          <a:p>
            <a:r>
              <a:rPr lang="he-IL" sz="2000" dirty="0" smtClean="0">
                <a:sym typeface="Symbol" panose="05050102010706020507" pitchFamily="18" charset="2"/>
              </a:rPr>
              <a:t>העץ יכול להיבנות ב </a:t>
            </a:r>
            <a:r>
              <a:rPr lang="en-US" sz="2000" dirty="0" smtClean="0">
                <a:sym typeface="Symbol" panose="05050102010706020507" pitchFamily="18" charset="2"/>
              </a:rPr>
              <a:t>O(n log </a:t>
            </a:r>
            <a:r>
              <a:rPr lang="el-GR" sz="2000" dirty="0" smtClean="0"/>
              <a:t>Φ</a:t>
            </a:r>
            <a:r>
              <a:rPr lang="en-US" sz="2000" dirty="0" smtClean="0">
                <a:sym typeface="Symbol" panose="05050102010706020507" pitchFamily="18" charset="2"/>
              </a:rPr>
              <a:t>)</a:t>
            </a:r>
            <a:r>
              <a:rPr lang="he-IL" sz="2000" dirty="0" smtClean="0">
                <a:sym typeface="Symbol" panose="05050102010706020507" pitchFamily="18" charset="2"/>
              </a:rPr>
              <a:t>.</a:t>
            </a:r>
          </a:p>
          <a:p>
            <a:r>
              <a:rPr lang="he-IL" sz="2000" dirty="0" smtClean="0">
                <a:sym typeface="Symbol" panose="05050102010706020507" pitchFamily="18" charset="2"/>
              </a:rPr>
              <a:t>הגודל הכולל של </a:t>
            </a:r>
            <a:r>
              <a:rPr lang="en-US" sz="2000" dirty="0" smtClean="0">
                <a:sym typeface="Symbol" panose="05050102010706020507" pitchFamily="18" charset="2"/>
              </a:rPr>
              <a:t>T</a:t>
            </a:r>
            <a:r>
              <a:rPr lang="he-IL" sz="2000" dirty="0" smtClean="0">
                <a:sym typeface="Symbol" panose="05050102010706020507" pitchFamily="18" charset="2"/>
              </a:rPr>
              <a:t> הוא </a:t>
            </a:r>
            <a:r>
              <a:rPr lang="en-US" sz="2000" dirty="0" smtClean="0">
                <a:sym typeface="Symbol" panose="05050102010706020507" pitchFamily="18" charset="2"/>
              </a:rPr>
              <a:t>O(n log </a:t>
            </a:r>
            <a:r>
              <a:rPr lang="el-GR" sz="2000" dirty="0" smtClean="0"/>
              <a:t>Φ</a:t>
            </a:r>
            <a:r>
              <a:rPr lang="en-US" sz="2000" dirty="0" smtClean="0">
                <a:sym typeface="Symbol" panose="05050102010706020507" pitchFamily="18" charset="2"/>
              </a:rPr>
              <a:t>)</a:t>
            </a:r>
            <a:r>
              <a:rPr lang="he-IL" sz="2000" dirty="0" smtClean="0">
                <a:sym typeface="Symbol" panose="05050102010706020507" pitchFamily="18" charset="2"/>
              </a:rPr>
              <a:t>.</a:t>
            </a:r>
          </a:p>
          <a:p>
            <a:endParaRPr lang="he-IL" sz="20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he-IL" sz="2000" b="1" u="sng" dirty="0" smtClean="0">
                <a:sym typeface="Symbol" panose="05050102010706020507" pitchFamily="18" charset="2"/>
              </a:rPr>
              <a:t>הערה:</a:t>
            </a:r>
            <a:r>
              <a:rPr lang="el-GR" sz="2000" dirty="0" smtClean="0"/>
              <a:t>Φ</a:t>
            </a:r>
            <a:r>
              <a:rPr lang="en-US" sz="2000" dirty="0" smtClean="0"/>
              <a:t> = </a:t>
            </a:r>
            <a:r>
              <a:rPr lang="el-GR" sz="2000" dirty="0" smtClean="0"/>
              <a:t>Φ</a:t>
            </a:r>
            <a:r>
              <a:rPr lang="en-US" sz="2000" dirty="0" smtClean="0"/>
              <a:t>(P) </a:t>
            </a:r>
            <a:endParaRPr lang="he-IL" sz="2000" dirty="0" smtClean="0">
              <a:sym typeface="Symbol" panose="05050102010706020507" pitchFamily="18" charset="2"/>
            </a:endParaRPr>
          </a:p>
          <a:p>
            <a:pPr algn="l" rtl="0">
              <a:buFont typeface="Wingdings" panose="05000000000000000000" pitchFamily="2" charset="2"/>
              <a:buNone/>
            </a:pPr>
            <a:endParaRPr lang="en-US" sz="2400" dirty="0">
              <a:sym typeface="Symbol" panose="05050102010706020507" pitchFamily="18" charset="2"/>
            </a:endParaRPr>
          </a:p>
          <a:p>
            <a:pPr algn="l" rtl="0"/>
            <a:endParaRPr lang="en-US" sz="2400" dirty="0"/>
          </a:p>
          <a:p>
            <a:pPr algn="l" rtl="0"/>
            <a:endParaRPr lang="en-US" dirty="0"/>
          </a:p>
        </p:txBody>
      </p:sp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9"/>
            <a:ext cx="11353800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</a:rPr>
              <a:t>למת הפיזור</a:t>
            </a:r>
            <a:endParaRPr lang="en-US" b="1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06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424115" y="260350"/>
            <a:ext cx="9767887" cy="1143000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</a:rPr>
              <a:t>הוכחת למת הפיזור</a:t>
            </a:r>
            <a:endParaRPr lang="en-US" b="1" dirty="0">
              <a:solidFill>
                <a:schemeClr val="hlink"/>
              </a:solidFill>
            </a:endParaRPr>
          </a:p>
        </p:txBody>
      </p:sp>
      <p:sp>
        <p:nvSpPr>
          <p:cNvPr id="396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89903" y="1708131"/>
            <a:ext cx="9893385" cy="43302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sz="2000" b="1" u="sng" dirty="0" smtClean="0"/>
              <a:t>הוכחה:</a:t>
            </a:r>
          </a:p>
          <a:p>
            <a:pPr marL="0" indent="0">
              <a:buNone/>
            </a:pPr>
            <a:r>
              <a:rPr lang="he-IL" sz="2000" dirty="0" smtClean="0"/>
              <a:t>נבנה </a:t>
            </a:r>
            <a:r>
              <a:rPr lang="en-US" sz="2000" dirty="0" smtClean="0"/>
              <a:t>quadtree</a:t>
            </a:r>
            <a:r>
              <a:rPr lang="he-IL" sz="2000" dirty="0" smtClean="0"/>
              <a:t> </a:t>
            </a:r>
            <a:r>
              <a:rPr lang="en-US" sz="2000" dirty="0" smtClean="0"/>
              <a:t>T</a:t>
            </a:r>
            <a:r>
              <a:rPr lang="he-IL" sz="2000" dirty="0" smtClean="0"/>
              <a:t> עבור הקבוצה </a:t>
            </a:r>
            <a:r>
              <a:rPr lang="en-US" sz="2000" dirty="0" smtClean="0"/>
              <a:t>P </a:t>
            </a:r>
            <a:r>
              <a:rPr lang="he-IL" sz="2000" dirty="0" smtClean="0"/>
              <a:t> (איך?).</a:t>
            </a:r>
          </a:p>
          <a:p>
            <a:pPr marL="0" indent="0">
              <a:buNone/>
            </a:pPr>
            <a:r>
              <a:rPr lang="he-IL" sz="2000" dirty="0" smtClean="0"/>
              <a:t>נניח כי,</a:t>
            </a:r>
            <a:r>
              <a:rPr lang="en-US" sz="2000" dirty="0" smtClean="0"/>
              <a:t>p, q </a:t>
            </a:r>
            <a:r>
              <a:rPr lang="en-US" sz="2000" dirty="0" smtClean="0">
                <a:sym typeface="Symbol" panose="05050102010706020507" pitchFamily="18" charset="2"/>
              </a:rPr>
              <a:t> P </a:t>
            </a:r>
            <a:r>
              <a:rPr lang="he-IL" sz="2000" dirty="0" smtClean="0">
                <a:sym typeface="Symbol" panose="05050102010706020507" pitchFamily="18" charset="2"/>
              </a:rPr>
              <a:t> ו</a:t>
            </a:r>
            <a:r>
              <a:rPr lang="en-US" sz="2000" dirty="0" smtClean="0">
                <a:sym typeface="Symbol" panose="05050102010706020507" pitchFamily="18" charset="2"/>
              </a:rPr>
              <a:t>v </a:t>
            </a:r>
            <a:r>
              <a:rPr lang="he-IL" sz="2000" dirty="0" smtClean="0">
                <a:sym typeface="Symbol" panose="05050102010706020507" pitchFamily="18" charset="2"/>
              </a:rPr>
              <a:t> הוא צומת ברמה </a:t>
            </a:r>
            <a:r>
              <a:rPr lang="en-US" sz="2000" dirty="0" smtClean="0">
                <a:latin typeface="Script MT Bold" panose="03040602040607080904" pitchFamily="66" charset="0"/>
                <a:sym typeface="Symbol" panose="05050102010706020507" pitchFamily="18" charset="2"/>
              </a:rPr>
              <a:t>l </a:t>
            </a:r>
            <a:r>
              <a:rPr lang="en-US" sz="2000" dirty="0" smtClean="0">
                <a:sym typeface="Symbol" panose="05050102010706020507" pitchFamily="18" charset="2"/>
              </a:rPr>
              <a:t>(v)=</a:t>
            </a:r>
            <a:r>
              <a:rPr lang="en-US" sz="2000" baseline="-25000" dirty="0" smtClean="0">
                <a:sym typeface="Symbol" panose="05050102010706020507" pitchFamily="18" charset="2"/>
              </a:rPr>
              <a:t>└</a:t>
            </a:r>
            <a:r>
              <a:rPr lang="en-US" sz="2000" dirty="0" smtClean="0">
                <a:sym typeface="Symbol" panose="05050102010706020507" pitchFamily="18" charset="2"/>
              </a:rPr>
              <a:t>log ||p - q||</a:t>
            </a:r>
            <a:r>
              <a:rPr lang="en-US" sz="2000" baseline="-25000" dirty="0" smtClean="0">
                <a:sym typeface="Symbol" panose="05050102010706020507" pitchFamily="18" charset="2"/>
              </a:rPr>
              <a:t>┘</a:t>
            </a:r>
            <a:r>
              <a:rPr lang="en-US" sz="2000" dirty="0" smtClean="0">
                <a:sym typeface="Symbol" panose="05050102010706020507" pitchFamily="18" charset="2"/>
              </a:rPr>
              <a:t>- 1</a:t>
            </a:r>
            <a:r>
              <a:rPr lang="he-IL" sz="2000" dirty="0" smtClean="0">
                <a:sym typeface="Symbol" panose="05050102010706020507" pitchFamily="18" charset="2"/>
              </a:rPr>
              <a:t>.</a:t>
            </a:r>
            <a:endParaRPr lang="he-IL" sz="2000" dirty="0">
              <a:sym typeface="Symbol" panose="05050102010706020507" pitchFamily="18" charset="2"/>
            </a:endParaRPr>
          </a:p>
          <a:p>
            <a:pPr marL="0" indent="0">
              <a:buNone/>
            </a:pPr>
            <a:r>
              <a:rPr lang="he-IL" sz="2000" dirty="0" smtClean="0">
                <a:sym typeface="Symbol" panose="05050102010706020507" pitchFamily="18" charset="2"/>
              </a:rPr>
              <a:t>נראה ש</a:t>
            </a:r>
            <a:r>
              <a:rPr lang="en-US" sz="2000" dirty="0" smtClean="0">
                <a:sym typeface="Symbol" panose="05050102010706020507" pitchFamily="18" charset="2"/>
              </a:rPr>
              <a:t> □</a:t>
            </a:r>
            <a:r>
              <a:rPr lang="en-US" sz="2000" baseline="-25000" dirty="0" smtClean="0">
                <a:sym typeface="Symbol" panose="05050102010706020507" pitchFamily="18" charset="2"/>
              </a:rPr>
              <a:t>v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he-IL" sz="2000" dirty="0" smtClean="0">
                <a:sym typeface="Symbol" panose="05050102010706020507" pitchFamily="18" charset="2"/>
              </a:rPr>
              <a:t>לא יכול להכיל גם את </a:t>
            </a:r>
            <a:r>
              <a:rPr lang="en-US" sz="2000" dirty="0" smtClean="0">
                <a:sym typeface="Symbol" panose="05050102010706020507" pitchFamily="18" charset="2"/>
              </a:rPr>
              <a:t>q</a:t>
            </a:r>
            <a:r>
              <a:rPr lang="he-IL" sz="2000" dirty="0" smtClean="0">
                <a:sym typeface="Symbol" panose="05050102010706020507" pitchFamily="18" charset="2"/>
              </a:rPr>
              <a:t> וגם את </a:t>
            </a:r>
            <a:r>
              <a:rPr lang="en-US" sz="2000" dirty="0" smtClean="0">
                <a:sym typeface="Symbol" panose="05050102010706020507" pitchFamily="18" charset="2"/>
              </a:rPr>
              <a:t>p</a:t>
            </a:r>
            <a:r>
              <a:rPr lang="he-IL" sz="2000" dirty="0" smtClean="0">
                <a:sym typeface="Symbol" panose="05050102010706020507" pitchFamily="18" charset="2"/>
              </a:rPr>
              <a:t> בו זמנית: </a:t>
            </a:r>
            <a:endParaRPr lang="en-US" sz="2000" dirty="0" smtClean="0">
              <a:sym typeface="Symbol" panose="05050102010706020507" pitchFamily="18" charset="2"/>
            </a:endParaRPr>
          </a:p>
          <a:p>
            <a:pPr marL="0" indent="0">
              <a:buNone/>
            </a:pPr>
            <a:endParaRPr lang="en-US" sz="2000" dirty="0" smtClean="0"/>
          </a:p>
          <a:p>
            <a:pPr marL="0" indent="0">
              <a:buNone/>
            </a:pPr>
            <a:endParaRPr lang="he-IL" sz="2000" dirty="0"/>
          </a:p>
          <a:p>
            <a:pPr marL="0" indent="0">
              <a:buNone/>
            </a:pPr>
            <a:endParaRPr lang="he-IL" sz="2000" dirty="0" smtClean="0"/>
          </a:p>
          <a:p>
            <a:pPr marL="0" indent="0">
              <a:buNone/>
            </a:pPr>
            <a:r>
              <a:rPr lang="he-IL" sz="2000" dirty="0" smtClean="0"/>
              <a:t>בפרט</a:t>
            </a:r>
            <a:r>
              <a:rPr lang="he-IL" sz="2000" dirty="0" smtClean="0"/>
              <a:t>, כל צומת  </a:t>
            </a:r>
            <a:r>
              <a:rPr lang="en-US" sz="2000" dirty="0" smtClean="0"/>
              <a:t>u</a:t>
            </a:r>
            <a:r>
              <a:rPr lang="he-IL" sz="2000" dirty="0" smtClean="0"/>
              <a:t> של </a:t>
            </a:r>
            <a:r>
              <a:rPr lang="en-US" sz="2000" dirty="0" smtClean="0"/>
              <a:t>T</a:t>
            </a:r>
            <a:r>
              <a:rPr lang="he-IL" sz="2000" dirty="0" smtClean="0"/>
              <a:t> ברמה </a:t>
            </a:r>
            <a:r>
              <a:rPr lang="en-US" sz="2000" dirty="0">
                <a:latin typeface="Script MT Bold" panose="03040602040607080904" pitchFamily="66" charset="0"/>
                <a:sym typeface="Symbol" panose="05050102010706020507" pitchFamily="18" charset="2"/>
              </a:rPr>
              <a:t>l </a:t>
            </a:r>
            <a:r>
              <a:rPr lang="en-US" sz="2000" dirty="0">
                <a:sym typeface="Symbol" panose="05050102010706020507" pitchFamily="18" charset="2"/>
              </a:rPr>
              <a:t>(v)</a:t>
            </a:r>
            <a:r>
              <a:rPr lang="en-US" sz="2000" dirty="0" smtClean="0"/>
              <a:t> </a:t>
            </a:r>
            <a:r>
              <a:rPr lang="en-US" sz="2000" dirty="0" smtClean="0"/>
              <a:t>= </a:t>
            </a:r>
            <a:r>
              <a:rPr lang="en-US" sz="2000" dirty="0" smtClean="0">
                <a:sym typeface="Symbol" panose="05050102010706020507" pitchFamily="18" charset="2"/>
              </a:rPr>
              <a:t>-</a:t>
            </a:r>
            <a:r>
              <a:rPr lang="en-US" sz="2000" baseline="60000" dirty="0" smtClean="0">
                <a:sym typeface="Symbol" panose="05050102010706020507" pitchFamily="18" charset="2"/>
              </a:rPr>
              <a:t>┌</a:t>
            </a:r>
            <a:r>
              <a:rPr lang="en-US" sz="2000" dirty="0" smtClean="0">
                <a:sym typeface="Symbol" panose="05050102010706020507" pitchFamily="18" charset="2"/>
              </a:rPr>
              <a:t>log </a:t>
            </a:r>
            <a:r>
              <a:rPr lang="el-GR" sz="2000" dirty="0" smtClean="0"/>
              <a:t>Φ</a:t>
            </a:r>
            <a:r>
              <a:rPr lang="en-US" sz="2000" baseline="60000" dirty="0" smtClean="0">
                <a:sym typeface="Symbol" panose="05050102010706020507" pitchFamily="18" charset="2"/>
              </a:rPr>
              <a:t>┐</a:t>
            </a:r>
            <a:r>
              <a:rPr lang="en-US" sz="2000" dirty="0" smtClean="0"/>
              <a:t>-2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he-IL" sz="2000" dirty="0" smtClean="0">
                <a:sym typeface="Symbol" panose="05050102010706020507" pitchFamily="18" charset="2"/>
              </a:rPr>
              <a:t> יכול להכיל נקודה אחת בלבד מ </a:t>
            </a:r>
            <a:r>
              <a:rPr lang="en-US" sz="2000" dirty="0" smtClean="0">
                <a:sym typeface="Symbol" panose="05050102010706020507" pitchFamily="18" charset="2"/>
              </a:rPr>
              <a:t>P</a:t>
            </a:r>
            <a:r>
              <a:rPr lang="he-IL" sz="2000" dirty="0" smtClean="0">
                <a:sym typeface="Symbol" panose="05050102010706020507" pitchFamily="18" charset="2"/>
              </a:rPr>
              <a:t>. </a:t>
            </a:r>
            <a:r>
              <a:rPr lang="en-US" sz="2000" dirty="0" smtClean="0">
                <a:sym typeface="Symbol" panose="05050102010706020507" pitchFamily="18" charset="2"/>
              </a:rPr>
              <a:t/>
            </a:r>
            <a:br>
              <a:rPr lang="en-US" sz="2000" dirty="0" smtClean="0">
                <a:sym typeface="Symbol" panose="05050102010706020507" pitchFamily="18" charset="2"/>
              </a:rPr>
            </a:br>
            <a:r>
              <a:rPr lang="he-IL" sz="2000" dirty="0" smtClean="0">
                <a:sym typeface="Symbol" panose="05050102010706020507" pitchFamily="18" charset="2"/>
              </a:rPr>
              <a:t>אחרת:</a:t>
            </a:r>
          </a:p>
          <a:p>
            <a:pPr marL="0" indent="0">
              <a:buNone/>
            </a:pPr>
            <a:r>
              <a:rPr lang="he-IL" sz="2000" dirty="0" smtClean="0">
                <a:sym typeface="Symbol" panose="05050102010706020507" pitchFamily="18" charset="2"/>
              </a:rPr>
              <a:t> </a:t>
            </a:r>
            <a:endParaRPr lang="he-IL" sz="2000" dirty="0"/>
          </a:p>
        </p:txBody>
      </p:sp>
      <p:graphicFrame>
        <p:nvGraphicFramePr>
          <p:cNvPr id="18" name="Object 18"/>
          <p:cNvGraphicFramePr>
            <a:graphicFrameLocks noGrp="1" noChangeAspect="1"/>
          </p:cNvGraphicFramePr>
          <p:nvPr>
            <p:ph sz="quarter" idx="2"/>
            <p:extLst>
              <p:ext uri="{D42A27DB-BD31-4B8C-83A1-F6EECF244321}">
                <p14:modId xmlns:p14="http://schemas.microsoft.com/office/powerpoint/2010/main" val="1126710670"/>
              </p:ext>
            </p:extLst>
          </p:nvPr>
        </p:nvGraphicFramePr>
        <p:xfrm>
          <a:off x="4079875" y="3678238"/>
          <a:ext cx="107791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33" name="משוואה" r:id="rId4" imgW="711000" imgH="215640" progId="Equation.3">
                  <p:embed/>
                </p:oleObj>
              </mc:Choice>
              <mc:Fallback>
                <p:oleObj name="משוואה" r:id="rId4" imgW="7110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79875" y="3678238"/>
                        <a:ext cx="1077913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21"/>
          <p:cNvGraphicFramePr>
            <a:graphicFrameLocks noGrp="1" noChangeAspect="1"/>
          </p:cNvGraphicFramePr>
          <p:nvPr>
            <p:ph sz="quarter" idx="3"/>
            <p:extLst>
              <p:ext uri="{D42A27DB-BD31-4B8C-83A1-F6EECF244321}">
                <p14:modId xmlns:p14="http://schemas.microsoft.com/office/powerpoint/2010/main" val="219149158"/>
              </p:ext>
            </p:extLst>
          </p:nvPr>
        </p:nvGraphicFramePr>
        <p:xfrm>
          <a:off x="5159375" y="3644900"/>
          <a:ext cx="1593850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34" name="משוואה" r:id="rId6" imgW="1041120" imgH="241200" progId="Equation.3">
                  <p:embed/>
                </p:oleObj>
              </mc:Choice>
              <mc:Fallback>
                <p:oleObj name="משוואה" r:id="rId6" imgW="104112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59375" y="3644900"/>
                        <a:ext cx="1593850" cy="36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6294" name="Rectangle 6"/>
          <p:cNvSpPr>
            <a:spLocks noChangeArrowheads="1"/>
          </p:cNvSpPr>
          <p:nvPr/>
        </p:nvSpPr>
        <p:spPr bwMode="auto">
          <a:xfrm>
            <a:off x="1972467" y="503664"/>
            <a:ext cx="1081088" cy="1079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396295" name="Line 7"/>
          <p:cNvSpPr>
            <a:spLocks noChangeShapeType="1"/>
          </p:cNvSpPr>
          <p:nvPr/>
        </p:nvSpPr>
        <p:spPr bwMode="auto">
          <a:xfrm flipH="1">
            <a:off x="1985167" y="505251"/>
            <a:ext cx="1081088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96296" name="Rectangle 8"/>
          <p:cNvSpPr>
            <a:spLocks noChangeArrowheads="1"/>
          </p:cNvSpPr>
          <p:nvPr/>
        </p:nvSpPr>
        <p:spPr bwMode="auto">
          <a:xfrm>
            <a:off x="1480851" y="825134"/>
            <a:ext cx="4876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□v</a:t>
            </a:r>
          </a:p>
        </p:txBody>
      </p:sp>
      <p:sp>
        <p:nvSpPr>
          <p:cNvPr id="396297" name="Rectangle 9"/>
          <p:cNvSpPr>
            <a:spLocks noChangeArrowheads="1"/>
          </p:cNvSpPr>
          <p:nvPr/>
        </p:nvSpPr>
        <p:spPr bwMode="auto">
          <a:xfrm rot="18897746">
            <a:off x="2137014" y="816812"/>
            <a:ext cx="57419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dirty="0">
                <a:sym typeface="Symbol" panose="05050102010706020507" pitchFamily="18" charset="2"/>
              </a:rPr>
              <a:t>Diam</a:t>
            </a:r>
            <a:endParaRPr lang="en-US" sz="1200" baseline="30000" dirty="0">
              <a:sym typeface="Symbol" panose="05050102010706020507" pitchFamily="18" charset="2"/>
            </a:endParaRPr>
          </a:p>
        </p:txBody>
      </p:sp>
      <p:sp>
        <p:nvSpPr>
          <p:cNvPr id="396298" name="Text Box 10"/>
          <p:cNvSpPr txBox="1">
            <a:spLocks noChangeArrowheads="1"/>
          </p:cNvSpPr>
          <p:nvPr/>
        </p:nvSpPr>
        <p:spPr bwMode="auto">
          <a:xfrm>
            <a:off x="2274096" y="1289481"/>
            <a:ext cx="5810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ym typeface="Symbol" panose="05050102010706020507" pitchFamily="18" charset="2"/>
              </a:rPr>
              <a:t>2</a:t>
            </a:r>
            <a:r>
              <a:rPr lang="en-US" sz="1200" baseline="30000">
                <a:latin typeface="Script MT Bold" panose="03040602040607080904" pitchFamily="66" charset="0"/>
                <a:sym typeface="Symbol" panose="05050102010706020507" pitchFamily="18" charset="2"/>
              </a:rPr>
              <a:t>l</a:t>
            </a:r>
            <a:r>
              <a:rPr lang="en-US" sz="1200" baseline="30000">
                <a:sym typeface="Symbol" panose="05050102010706020507" pitchFamily="18" charset="2"/>
              </a:rPr>
              <a:t>(v)</a:t>
            </a:r>
            <a:r>
              <a:rPr lang="en-US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396299" name="Rectangle 11"/>
          <p:cNvSpPr>
            <a:spLocks noChangeArrowheads="1"/>
          </p:cNvSpPr>
          <p:nvPr/>
        </p:nvSpPr>
        <p:spPr bwMode="auto">
          <a:xfrm>
            <a:off x="2688656" y="1008494"/>
            <a:ext cx="43633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>
                <a:sym typeface="Symbol" panose="05050102010706020507" pitchFamily="18" charset="2"/>
              </a:rPr>
              <a:t>2</a:t>
            </a:r>
            <a:r>
              <a:rPr lang="en-US" sz="1200" baseline="30000">
                <a:latin typeface="Script MT Bold" panose="03040602040607080904" pitchFamily="66" charset="0"/>
                <a:sym typeface="Symbol" panose="05050102010706020507" pitchFamily="18" charset="2"/>
              </a:rPr>
              <a:t>l</a:t>
            </a:r>
            <a:r>
              <a:rPr lang="en-US" sz="1200" baseline="30000">
                <a:sym typeface="Symbol" panose="05050102010706020507" pitchFamily="18" charset="2"/>
              </a:rPr>
              <a:t>(v)</a:t>
            </a:r>
          </a:p>
        </p:txBody>
      </p:sp>
      <p:graphicFrame>
        <p:nvGraphicFramePr>
          <p:cNvPr id="20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0240028"/>
              </p:ext>
            </p:extLst>
          </p:nvPr>
        </p:nvGraphicFramePr>
        <p:xfrm>
          <a:off x="6816725" y="3644900"/>
          <a:ext cx="1035051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35" name="משוואה" r:id="rId8" imgW="672840" imgH="228600" progId="Equation.3">
                  <p:embed/>
                </p:oleObj>
              </mc:Choice>
              <mc:Fallback>
                <p:oleObj name="משוואה" r:id="rId8" imgW="6728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6725" y="3644900"/>
                        <a:ext cx="1035051" cy="350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724987" y="3672891"/>
            <a:ext cx="1354892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Diam(</a:t>
            </a:r>
            <a:r>
              <a:rPr lang="en-US" dirty="0" smtClean="0">
                <a:sym typeface="Symbol" panose="05050102010706020507" pitchFamily="18" charset="2"/>
              </a:rPr>
              <a:t>□</a:t>
            </a:r>
            <a:r>
              <a:rPr lang="en-US" baseline="-25000" dirty="0" smtClean="0">
                <a:sym typeface="Symbol" panose="05050102010706020507" pitchFamily="18" charset="2"/>
              </a:rPr>
              <a:t>v</a:t>
            </a:r>
            <a:r>
              <a:rPr lang="en-US" dirty="0" smtClean="0">
                <a:sym typeface="Symbol" panose="05050102010706020507" pitchFamily="18" charset="2"/>
              </a:rPr>
              <a:t> )</a:t>
            </a:r>
            <a:endParaRPr lang="he-IL" dirty="0"/>
          </a:p>
        </p:txBody>
      </p:sp>
      <p:graphicFrame>
        <p:nvGraphicFramePr>
          <p:cNvPr id="3" name="אובייקט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703494469"/>
              </p:ext>
            </p:extLst>
          </p:nvPr>
        </p:nvGraphicFramePr>
        <p:xfrm>
          <a:off x="2377624" y="4914900"/>
          <a:ext cx="796925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36" name="משוואה" r:id="rId10" imgW="520560" imgH="203040" progId="Equation.3">
                  <p:embed/>
                </p:oleObj>
              </mc:Choice>
              <mc:Fallback>
                <p:oleObj name="משוואה" r:id="rId10" imgW="520560" imgH="203040" progId="Equation.3">
                  <p:embed/>
                  <p:pic>
                    <p:nvPicPr>
                      <p:cNvPr id="0" name="Object 2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7624" y="4914900"/>
                        <a:ext cx="796925" cy="311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אובייקט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398925465"/>
              </p:ext>
            </p:extLst>
          </p:nvPr>
        </p:nvGraphicFramePr>
        <p:xfrm>
          <a:off x="3402433" y="4874985"/>
          <a:ext cx="88582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37" name="משוואה" r:id="rId12" imgW="583920" imgH="215640" progId="Equation.3">
                  <p:embed/>
                </p:oleObj>
              </mc:Choice>
              <mc:Fallback>
                <p:oleObj name="משוואה" r:id="rId12" imgW="583920" imgH="215640" progId="Equation.3">
                  <p:embed/>
                  <p:pic>
                    <p:nvPicPr>
                      <p:cNvPr id="0" name="Object 1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2433" y="4874985"/>
                        <a:ext cx="88582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אובייקט 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279905478"/>
              </p:ext>
            </p:extLst>
          </p:nvPr>
        </p:nvGraphicFramePr>
        <p:xfrm>
          <a:off x="4324351" y="4931229"/>
          <a:ext cx="195263" cy="233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38" name="משוואה" r:id="rId14" imgW="126720" imgH="152280" progId="Equation.3">
                  <p:embed/>
                </p:oleObj>
              </mc:Choice>
              <mc:Fallback>
                <p:oleObj name="משוואה" r:id="rId14" imgW="126720" imgH="152280" progId="Equation.3">
                  <p:embed/>
                  <p:pic>
                    <p:nvPicPr>
                      <p:cNvPr id="0" name="אובייקט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4351" y="4931229"/>
                        <a:ext cx="195263" cy="233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אובייקט 7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987629361"/>
              </p:ext>
            </p:extLst>
          </p:nvPr>
        </p:nvGraphicFramePr>
        <p:xfrm>
          <a:off x="5927725" y="5507038"/>
          <a:ext cx="173038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39" name="משוואה" r:id="rId16" imgW="114120" imgH="215640" progId="Equation.3">
                  <p:embed/>
                </p:oleObj>
              </mc:Choice>
              <mc:Fallback>
                <p:oleObj name="משוואה" r:id="rId16" imgW="114120" imgH="215640" progId="Equation.3">
                  <p:embed/>
                  <p:pic>
                    <p:nvPicPr>
                      <p:cNvPr id="0" name="אובייקט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7725" y="5507038"/>
                        <a:ext cx="173038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אובייקט 8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651332121"/>
              </p:ext>
            </p:extLst>
          </p:nvPr>
        </p:nvGraphicFramePr>
        <p:xfrm>
          <a:off x="4640036" y="4796064"/>
          <a:ext cx="36671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40" name="משוואה" r:id="rId18" imgW="241200" imgH="215640" progId="Equation.3">
                  <p:embed/>
                </p:oleObj>
              </mc:Choice>
              <mc:Fallback>
                <p:oleObj name="משוואה" r:id="rId18" imgW="241200" imgH="215640" progId="Equation.3">
                  <p:embed/>
                  <p:pic>
                    <p:nvPicPr>
                      <p:cNvPr id="0" name="אובייקט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0036" y="4796064"/>
                        <a:ext cx="366713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455888" y="5080000"/>
            <a:ext cx="62411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4</a:t>
            </a:r>
            <a:r>
              <a:rPr lang="el-GR" dirty="0" smtClean="0"/>
              <a:t>Φ</a:t>
            </a:r>
            <a:endParaRPr lang="he-IL" dirty="0"/>
          </a:p>
        </p:txBody>
      </p:sp>
      <p:cxnSp>
        <p:nvCxnSpPr>
          <p:cNvPr id="12" name="מחבר ישר 11"/>
          <p:cNvCxnSpPr/>
          <p:nvPr/>
        </p:nvCxnSpPr>
        <p:spPr>
          <a:xfrm>
            <a:off x="4630058" y="5109028"/>
            <a:ext cx="43543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5239660" y="4789716"/>
            <a:ext cx="113211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diam(P)</a:t>
            </a:r>
            <a:endParaRPr lang="he-IL" dirty="0"/>
          </a:p>
        </p:txBody>
      </p:sp>
      <p:cxnSp>
        <p:nvCxnSpPr>
          <p:cNvPr id="25" name="מחבר ישר 24"/>
          <p:cNvCxnSpPr/>
          <p:nvPr/>
        </p:nvCxnSpPr>
        <p:spPr>
          <a:xfrm flipV="1">
            <a:off x="5352146" y="5093733"/>
            <a:ext cx="1034142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406575" y="5086476"/>
            <a:ext cx="62411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l-GR" dirty="0" smtClean="0"/>
              <a:t>Φ</a:t>
            </a:r>
            <a:endParaRPr lang="he-IL" dirty="0"/>
          </a:p>
        </p:txBody>
      </p:sp>
      <p:graphicFrame>
        <p:nvGraphicFramePr>
          <p:cNvPr id="17" name="אובייקט 16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732022849"/>
              </p:ext>
            </p:extLst>
          </p:nvPr>
        </p:nvGraphicFramePr>
        <p:xfrm>
          <a:off x="5144394" y="4938035"/>
          <a:ext cx="195263" cy="233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41" name="משוואה" r:id="rId20" imgW="126720" imgH="152280" progId="Equation.3">
                  <p:embed/>
                </p:oleObj>
              </mc:Choice>
              <mc:Fallback>
                <p:oleObj name="משוואה" r:id="rId20" imgW="126720" imgH="152280" progId="Equation.3">
                  <p:embed/>
                  <p:pic>
                    <p:nvPicPr>
                      <p:cNvPr id="0" name="אובייקט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4394" y="4938035"/>
                        <a:ext cx="195263" cy="233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אובייקט 20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877552539"/>
              </p:ext>
            </p:extLst>
          </p:nvPr>
        </p:nvGraphicFramePr>
        <p:xfrm>
          <a:off x="3213752" y="4966343"/>
          <a:ext cx="195263" cy="233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642" name="משוואה" r:id="rId22" imgW="126720" imgH="152280" progId="Equation.3">
                  <p:embed/>
                </p:oleObj>
              </mc:Choice>
              <mc:Fallback>
                <p:oleObj name="משוואה" r:id="rId22" imgW="126720" imgH="152280" progId="Equation.3">
                  <p:embed/>
                  <p:pic>
                    <p:nvPicPr>
                      <p:cNvPr id="0" name="אובייקט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752" y="4966343"/>
                        <a:ext cx="195263" cy="233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38925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290" name="Rectangle 2"/>
          <p:cNvSpPr>
            <a:spLocks noGrp="1" noChangeArrowheads="1"/>
          </p:cNvSpPr>
          <p:nvPr>
            <p:ph type="title"/>
          </p:nvPr>
        </p:nvSpPr>
        <p:spPr>
          <a:xfrm>
            <a:off x="2424115" y="260350"/>
            <a:ext cx="9767887" cy="1143000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</a:rPr>
              <a:t>הוכחת למת הפיזור</a:t>
            </a:r>
            <a:endParaRPr lang="en-US" b="1" dirty="0">
              <a:solidFill>
                <a:schemeClr val="hlink"/>
              </a:solidFill>
            </a:endParaRPr>
          </a:p>
        </p:txBody>
      </p:sp>
      <p:sp>
        <p:nvSpPr>
          <p:cNvPr id="396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589903" y="1708131"/>
            <a:ext cx="9893385" cy="43302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e-IL" sz="2000" b="1" u="sng" dirty="0" smtClean="0"/>
              <a:t>הוכחה:</a:t>
            </a:r>
          </a:p>
          <a:p>
            <a:pPr marL="0" indent="0">
              <a:buNone/>
            </a:pPr>
            <a:r>
              <a:rPr lang="he-IL" sz="2000" dirty="0" smtClean="0"/>
              <a:t>אבל, קיבלנו סתירה עם הגדרת הפיזור!</a:t>
            </a:r>
          </a:p>
          <a:p>
            <a:pPr marL="0" indent="0">
              <a:buNone/>
            </a:pPr>
            <a:endParaRPr lang="he-IL" sz="2000" dirty="0" smtClean="0"/>
          </a:p>
          <a:p>
            <a:pPr marL="0" indent="0">
              <a:buNone/>
            </a:pPr>
            <a:r>
              <a:rPr lang="he-IL" sz="2000" dirty="0" smtClean="0">
                <a:sym typeface="Symbol" panose="05050102010706020507" pitchFamily="18" charset="2"/>
              </a:rPr>
              <a:t>לכן, </a:t>
            </a:r>
            <a:r>
              <a:rPr lang="en-US" sz="2000" dirty="0" smtClean="0">
                <a:sym typeface="Symbol" panose="05050102010706020507" pitchFamily="18" charset="2"/>
              </a:rPr>
              <a:t>u</a:t>
            </a:r>
            <a:r>
              <a:rPr lang="he-IL" sz="2000" dirty="0" smtClean="0">
                <a:sym typeface="Symbol" panose="05050102010706020507" pitchFamily="18" charset="2"/>
              </a:rPr>
              <a:t> הוא עלה </a:t>
            </a:r>
            <a:r>
              <a:rPr lang="he-IL" sz="2000" dirty="0">
                <a:sym typeface="Symbol" panose="05050102010706020507" pitchFamily="18" charset="2"/>
              </a:rPr>
              <a:t>ו</a:t>
            </a:r>
            <a:r>
              <a:rPr lang="he-IL" sz="2000" dirty="0" smtClean="0">
                <a:sym typeface="Symbol" panose="05050102010706020507" pitchFamily="18" charset="2"/>
              </a:rPr>
              <a:t>כל הצמתים ב</a:t>
            </a:r>
            <a:r>
              <a:rPr lang="en-US" sz="2000" dirty="0" smtClean="0">
                <a:sym typeface="Symbol" panose="05050102010706020507" pitchFamily="18" charset="2"/>
              </a:rPr>
              <a:t>T </a:t>
            </a:r>
            <a:r>
              <a:rPr lang="he-IL" sz="2000" dirty="0" smtClean="0">
                <a:sym typeface="Symbol" panose="05050102010706020507" pitchFamily="18" charset="2"/>
              </a:rPr>
              <a:t> בעומק של </a:t>
            </a:r>
            <a:r>
              <a:rPr lang="en-US" sz="2000" dirty="0" smtClean="0">
                <a:sym typeface="Symbol" panose="05050102010706020507" pitchFamily="18" charset="2"/>
              </a:rPr>
              <a:t>O(log </a:t>
            </a:r>
            <a:r>
              <a:rPr lang="el-GR" sz="2000" dirty="0" smtClean="0"/>
              <a:t>Φ</a:t>
            </a:r>
            <a:r>
              <a:rPr lang="en-US" sz="2000" dirty="0" smtClean="0"/>
              <a:t>)</a:t>
            </a:r>
            <a:r>
              <a:rPr lang="he-IL" sz="2000" dirty="0" smtClean="0"/>
              <a:t>.</a:t>
            </a:r>
          </a:p>
          <a:p>
            <a:pPr marL="0" indent="0">
              <a:buNone/>
            </a:pPr>
            <a:endParaRPr lang="he-IL" sz="2000" dirty="0"/>
          </a:p>
          <a:p>
            <a:pPr marL="0" indent="0">
              <a:buNone/>
            </a:pPr>
            <a:r>
              <a:rPr lang="he-IL" sz="2000" b="1" u="sng" dirty="0" smtClean="0"/>
              <a:t>הערה:</a:t>
            </a:r>
            <a:r>
              <a:rPr lang="he-IL" sz="2000" dirty="0" smtClean="0"/>
              <a:t> שאר הסעיפים נובעים באופן טריוויאלי.</a:t>
            </a:r>
            <a:endParaRPr lang="he-IL" sz="2000" dirty="0"/>
          </a:p>
        </p:txBody>
      </p:sp>
      <p:sp>
        <p:nvSpPr>
          <p:cNvPr id="396294" name="Rectangle 6"/>
          <p:cNvSpPr>
            <a:spLocks noChangeArrowheads="1"/>
          </p:cNvSpPr>
          <p:nvPr/>
        </p:nvSpPr>
        <p:spPr bwMode="auto">
          <a:xfrm>
            <a:off x="1972467" y="503664"/>
            <a:ext cx="1081088" cy="10795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 dirty="0"/>
          </a:p>
        </p:txBody>
      </p:sp>
      <p:sp>
        <p:nvSpPr>
          <p:cNvPr id="396295" name="Line 7"/>
          <p:cNvSpPr>
            <a:spLocks noChangeShapeType="1"/>
          </p:cNvSpPr>
          <p:nvPr/>
        </p:nvSpPr>
        <p:spPr bwMode="auto">
          <a:xfrm flipH="1">
            <a:off x="1985167" y="505251"/>
            <a:ext cx="1081088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 dirty="0"/>
          </a:p>
        </p:txBody>
      </p:sp>
      <p:sp>
        <p:nvSpPr>
          <p:cNvPr id="396296" name="Rectangle 8"/>
          <p:cNvSpPr>
            <a:spLocks noChangeArrowheads="1"/>
          </p:cNvSpPr>
          <p:nvPr/>
        </p:nvSpPr>
        <p:spPr bwMode="auto">
          <a:xfrm>
            <a:off x="1480851" y="825134"/>
            <a:ext cx="4876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>
                <a:sym typeface="Symbol" panose="05050102010706020507" pitchFamily="18" charset="2"/>
              </a:rPr>
              <a:t>□v</a:t>
            </a:r>
          </a:p>
        </p:txBody>
      </p:sp>
      <p:sp>
        <p:nvSpPr>
          <p:cNvPr id="396297" name="Rectangle 9"/>
          <p:cNvSpPr>
            <a:spLocks noChangeArrowheads="1"/>
          </p:cNvSpPr>
          <p:nvPr/>
        </p:nvSpPr>
        <p:spPr bwMode="auto">
          <a:xfrm rot="18897746">
            <a:off x="2137014" y="816812"/>
            <a:ext cx="574195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dirty="0">
                <a:sym typeface="Symbol" panose="05050102010706020507" pitchFamily="18" charset="2"/>
              </a:rPr>
              <a:t>Diam</a:t>
            </a:r>
            <a:endParaRPr lang="en-US" sz="1200" baseline="30000" dirty="0">
              <a:sym typeface="Symbol" panose="05050102010706020507" pitchFamily="18" charset="2"/>
            </a:endParaRPr>
          </a:p>
        </p:txBody>
      </p:sp>
      <p:sp>
        <p:nvSpPr>
          <p:cNvPr id="396298" name="Text Box 10"/>
          <p:cNvSpPr txBox="1">
            <a:spLocks noChangeArrowheads="1"/>
          </p:cNvSpPr>
          <p:nvPr/>
        </p:nvSpPr>
        <p:spPr bwMode="auto">
          <a:xfrm>
            <a:off x="2274096" y="1289481"/>
            <a:ext cx="5810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sym typeface="Symbol" panose="05050102010706020507" pitchFamily="18" charset="2"/>
              </a:rPr>
              <a:t>2</a:t>
            </a:r>
            <a:r>
              <a:rPr lang="en-US" sz="1200" baseline="30000" dirty="0">
                <a:latin typeface="Script MT Bold" panose="03040602040607080904" pitchFamily="66" charset="0"/>
                <a:sym typeface="Symbol" panose="05050102010706020507" pitchFamily="18" charset="2"/>
              </a:rPr>
              <a:t>l</a:t>
            </a:r>
            <a:r>
              <a:rPr lang="en-US" sz="1200" baseline="30000" dirty="0">
                <a:sym typeface="Symbol" panose="05050102010706020507" pitchFamily="18" charset="2"/>
              </a:rPr>
              <a:t>(v)</a:t>
            </a:r>
            <a:r>
              <a:rPr lang="en-US" dirty="0">
                <a:sym typeface="Symbol" panose="05050102010706020507" pitchFamily="18" charset="2"/>
              </a:rPr>
              <a:t> </a:t>
            </a:r>
          </a:p>
        </p:txBody>
      </p:sp>
      <p:sp>
        <p:nvSpPr>
          <p:cNvPr id="396299" name="Rectangle 11"/>
          <p:cNvSpPr>
            <a:spLocks noChangeArrowheads="1"/>
          </p:cNvSpPr>
          <p:nvPr/>
        </p:nvSpPr>
        <p:spPr bwMode="auto">
          <a:xfrm>
            <a:off x="2688656" y="1008494"/>
            <a:ext cx="436337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200" dirty="0">
                <a:sym typeface="Symbol" panose="05050102010706020507" pitchFamily="18" charset="2"/>
              </a:rPr>
              <a:t>2</a:t>
            </a:r>
            <a:r>
              <a:rPr lang="en-US" sz="1200" baseline="30000" dirty="0">
                <a:latin typeface="Script MT Bold" panose="03040602040607080904" pitchFamily="66" charset="0"/>
                <a:sym typeface="Symbol" panose="05050102010706020507" pitchFamily="18" charset="2"/>
              </a:rPr>
              <a:t>l</a:t>
            </a:r>
            <a:r>
              <a:rPr lang="en-US" sz="1200" baseline="30000" dirty="0">
                <a:sym typeface="Symbol" panose="05050102010706020507" pitchFamily="18" charset="2"/>
              </a:rPr>
              <a:t>(v)</a:t>
            </a:r>
          </a:p>
        </p:txBody>
      </p:sp>
    </p:spTree>
    <p:extLst>
      <p:ext uri="{BB962C8B-B14F-4D97-AF65-F5344CB8AC3E}">
        <p14:creationId xmlns:p14="http://schemas.microsoft.com/office/powerpoint/2010/main" val="15359776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6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569631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algn="l" rtl="0">
              <a:buFont typeface="Wingdings" panose="05000000000000000000" pitchFamily="2" charset="2"/>
              <a:buNone/>
            </a:pPr>
            <a:endParaRPr lang="en-US" sz="1000" dirty="0"/>
          </a:p>
          <a:p>
            <a:r>
              <a:rPr lang="en-US" sz="2400" b="1" u="sng" dirty="0" smtClean="0"/>
              <a:t>Quadtree</a:t>
            </a:r>
            <a:r>
              <a:rPr lang="en-US" sz="2400" b="1" u="sng" dirty="0"/>
              <a:t>s</a:t>
            </a:r>
            <a:endParaRPr lang="he-IL" sz="2400" b="1" u="sng" dirty="0" smtClean="0"/>
          </a:p>
          <a:p>
            <a:pPr lvl="1"/>
            <a:r>
              <a:rPr lang="he-IL" sz="2000" dirty="0" smtClean="0"/>
              <a:t>מוטיבציה למבנה הנתונים</a:t>
            </a:r>
          </a:p>
          <a:p>
            <a:pPr lvl="1"/>
            <a:r>
              <a:rPr lang="he-IL" sz="2000" dirty="0" smtClean="0"/>
              <a:t>בניית </a:t>
            </a:r>
            <a:r>
              <a:rPr lang="en-US" sz="2000" dirty="0" smtClean="0"/>
              <a:t> quadtree</a:t>
            </a:r>
            <a:endParaRPr lang="he-IL" sz="2000" dirty="0" smtClean="0"/>
          </a:p>
          <a:p>
            <a:pPr lvl="1"/>
            <a:r>
              <a:rPr lang="he-IL" sz="2000" dirty="0" smtClean="0"/>
              <a:t>מימוש </a:t>
            </a:r>
            <a:r>
              <a:rPr lang="he-IL" sz="2000" dirty="0" smtClean="0"/>
              <a:t>בעיית "</a:t>
            </a:r>
            <a:r>
              <a:rPr lang="en-US" sz="2000" dirty="0" smtClean="0"/>
              <a:t>fast point location</a:t>
            </a:r>
            <a:r>
              <a:rPr lang="he-IL" sz="2000" dirty="0" smtClean="0"/>
              <a:t>" באמצעות </a:t>
            </a:r>
            <a:r>
              <a:rPr lang="en-US" sz="2000" dirty="0" smtClean="0"/>
              <a:t>quadtree</a:t>
            </a:r>
            <a:r>
              <a:rPr lang="he-IL" sz="2000" dirty="0" smtClean="0"/>
              <a:t>.</a:t>
            </a:r>
          </a:p>
          <a:p>
            <a:pPr lvl="1"/>
            <a:endParaRPr lang="he-IL" sz="2000" dirty="0" smtClean="0"/>
          </a:p>
          <a:p>
            <a:r>
              <a:rPr lang="en-US" sz="2400" b="1" u="sng" dirty="0" smtClean="0"/>
              <a:t>Compressed Quadtrees</a:t>
            </a:r>
            <a:endParaRPr lang="he-IL" sz="2400" b="1" u="sng" dirty="0"/>
          </a:p>
          <a:p>
            <a:pPr lvl="1"/>
            <a:r>
              <a:rPr lang="he-IL" sz="2000" dirty="0" smtClean="0"/>
              <a:t>הגדרת</a:t>
            </a:r>
            <a:r>
              <a:rPr lang="en-US" sz="2000" dirty="0" smtClean="0"/>
              <a:t>quadtree </a:t>
            </a:r>
            <a:r>
              <a:rPr lang="he-IL" sz="2000" dirty="0" smtClean="0"/>
              <a:t> דחוס </a:t>
            </a:r>
            <a:r>
              <a:rPr lang="en-US" sz="2000" dirty="0"/>
              <a:t>(compressed </a:t>
            </a:r>
            <a:r>
              <a:rPr lang="en-US" sz="2000" dirty="0" smtClean="0"/>
              <a:t>quadtree)</a:t>
            </a:r>
            <a:r>
              <a:rPr lang="he-IL" sz="2000" dirty="0" smtClean="0"/>
              <a:t>.</a:t>
            </a:r>
          </a:p>
          <a:p>
            <a:pPr lvl="1"/>
            <a:r>
              <a:rPr lang="he-IL" sz="2000" dirty="0" smtClean="0"/>
              <a:t>בנייה יעילה של </a:t>
            </a:r>
            <a:r>
              <a:rPr lang="en-US" sz="2000" dirty="0" smtClean="0"/>
              <a:t>quadtree</a:t>
            </a:r>
            <a:r>
              <a:rPr lang="he-IL" sz="2000" dirty="0" smtClean="0"/>
              <a:t> דחוס. </a:t>
            </a:r>
            <a:endParaRPr lang="en-US" sz="2000" dirty="0" smtClean="0"/>
          </a:p>
          <a:p>
            <a:pPr lvl="1"/>
            <a:r>
              <a:rPr lang="he-IL" sz="2000" dirty="0" smtClean="0"/>
              <a:t>מימוש </a:t>
            </a:r>
            <a:r>
              <a:rPr lang="he-IL" sz="2000" dirty="0" smtClean="0"/>
              <a:t>בעיית </a:t>
            </a:r>
            <a:r>
              <a:rPr lang="he-IL" sz="2000" dirty="0" smtClean="0"/>
              <a:t>"</a:t>
            </a:r>
            <a:r>
              <a:rPr lang="en-US" sz="2000" dirty="0" smtClean="0"/>
              <a:t>fast point location</a:t>
            </a:r>
            <a:r>
              <a:rPr lang="he-IL" sz="2000" dirty="0" smtClean="0"/>
              <a:t>"</a:t>
            </a:r>
            <a:r>
              <a:rPr lang="en-US" sz="2000" dirty="0" smtClean="0"/>
              <a:t> </a:t>
            </a:r>
            <a:r>
              <a:rPr lang="he-IL" sz="2000" dirty="0" smtClean="0"/>
              <a:t>באמצעות </a:t>
            </a:r>
            <a:r>
              <a:rPr lang="en-US" sz="2000" dirty="0" smtClean="0"/>
              <a:t>quadtree</a:t>
            </a:r>
            <a:r>
              <a:rPr lang="he-IL" sz="2000" dirty="0" smtClean="0"/>
              <a:t> דחוס.</a:t>
            </a:r>
          </a:p>
          <a:p>
            <a:pPr lvl="1"/>
            <a:endParaRPr lang="he-IL" sz="2000" dirty="0" smtClean="0"/>
          </a:p>
          <a:p>
            <a:r>
              <a:rPr lang="en-US" sz="2400" b="1" u="sng" dirty="0" smtClean="0"/>
              <a:t>Dynamic quadtrees</a:t>
            </a:r>
            <a:endParaRPr lang="he-IL" sz="2400" b="1" u="sng" dirty="0"/>
          </a:p>
          <a:p>
            <a:pPr lvl="1"/>
            <a:r>
              <a:rPr lang="he-IL" sz="2000" dirty="0" smtClean="0"/>
              <a:t>הגדרת </a:t>
            </a:r>
            <a:r>
              <a:rPr lang="en-US" sz="2000" dirty="0" smtClean="0"/>
              <a:t>quadtree</a:t>
            </a:r>
            <a:r>
              <a:rPr lang="he-IL" sz="2000" dirty="0" smtClean="0"/>
              <a:t> דינאמי ויחס סדר על צמתים ונקודות.</a:t>
            </a:r>
          </a:p>
          <a:p>
            <a:pPr lvl="1"/>
            <a:r>
              <a:rPr lang="he-IL" sz="2000" dirty="0" smtClean="0"/>
              <a:t>מימוש פעולות על </a:t>
            </a:r>
            <a:r>
              <a:rPr lang="en-US" sz="2000" dirty="0" smtClean="0"/>
              <a:t>quadtree</a:t>
            </a:r>
            <a:r>
              <a:rPr lang="he-IL" sz="2000" dirty="0" smtClean="0"/>
              <a:t> בעזרת </a:t>
            </a:r>
            <a:r>
              <a:rPr lang="en-US" sz="2000" dirty="0" smtClean="0"/>
              <a:t>Q-order</a:t>
            </a:r>
            <a:r>
              <a:rPr lang="he-IL" sz="2000" dirty="0" smtClean="0"/>
              <a:t>.</a:t>
            </a:r>
          </a:p>
          <a:p>
            <a:pPr algn="l" rtl="0"/>
            <a:endParaRPr lang="en-US" dirty="0"/>
          </a:p>
        </p:txBody>
      </p:sp>
      <p:sp>
        <p:nvSpPr>
          <p:cNvPr id="3297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4400" b="1" u="sng" dirty="0" smtClean="0">
                <a:solidFill>
                  <a:schemeClr val="hlink"/>
                </a:solidFill>
              </a:rPr>
              <a:t>נושאי ההרצאה</a:t>
            </a:r>
            <a:endParaRPr lang="en-US" sz="4400" b="1" u="sng" dirty="0">
              <a:solidFill>
                <a:schemeClr val="hlin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7215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973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8045"/>
            <a:ext cx="12192000" cy="1325563"/>
          </a:xfrm>
        </p:spPr>
        <p:txBody>
          <a:bodyPr/>
          <a:lstStyle/>
          <a:p>
            <a:pPr algn="ctr"/>
            <a:r>
              <a:rPr lang="he-IL" sz="3800" b="1" dirty="0" smtClean="0">
                <a:solidFill>
                  <a:schemeClr val="hlink"/>
                </a:solidFill>
                <a:latin typeface="+mn-lt"/>
              </a:rPr>
              <a:t>דחיסת </a:t>
            </a:r>
            <a:r>
              <a:rPr lang="en-US" sz="3800" b="1" dirty="0" smtClean="0">
                <a:solidFill>
                  <a:schemeClr val="hlink"/>
                </a:solidFill>
                <a:latin typeface="+mn-lt"/>
              </a:rPr>
              <a:t>quadtrees</a:t>
            </a:r>
            <a:r>
              <a:rPr lang="he-IL" sz="3800" b="1" dirty="0" smtClean="0">
                <a:solidFill>
                  <a:schemeClr val="hlink"/>
                </a:solidFill>
                <a:latin typeface="+mn-lt"/>
              </a:rPr>
              <a:t> </a:t>
            </a:r>
            <a:endParaRPr lang="en-US" sz="3800" b="1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40346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8527" y="2594978"/>
            <a:ext cx="863600" cy="644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3462" name="Rectangle 6"/>
          <p:cNvSpPr>
            <a:spLocks noChangeArrowheads="1"/>
          </p:cNvSpPr>
          <p:nvPr/>
        </p:nvSpPr>
        <p:spPr bwMode="auto">
          <a:xfrm>
            <a:off x="5187688" y="2574339"/>
            <a:ext cx="277640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0" dirty="0">
                <a:sym typeface="Symbol" pitchFamily="18" charset="2"/>
              </a:rPr>
              <a:t>v</a:t>
            </a:r>
          </a:p>
        </p:txBody>
      </p:sp>
      <p:sp>
        <p:nvSpPr>
          <p:cNvPr id="403463" name="Line 7"/>
          <p:cNvSpPr>
            <a:spLocks noChangeShapeType="1"/>
          </p:cNvSpPr>
          <p:nvPr/>
        </p:nvSpPr>
        <p:spPr bwMode="auto">
          <a:xfrm>
            <a:off x="5338329" y="2810878"/>
            <a:ext cx="287867" cy="217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 dirty="0"/>
          </a:p>
        </p:txBody>
      </p:sp>
      <p:sp>
        <p:nvSpPr>
          <p:cNvPr id="403464" name="Line 8"/>
          <p:cNvSpPr>
            <a:spLocks noChangeShapeType="1"/>
          </p:cNvSpPr>
          <p:nvPr/>
        </p:nvSpPr>
        <p:spPr bwMode="auto">
          <a:xfrm flipH="1">
            <a:off x="4953096" y="2810878"/>
            <a:ext cx="287867" cy="217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 dirty="0"/>
          </a:p>
        </p:txBody>
      </p:sp>
      <p:sp>
        <p:nvSpPr>
          <p:cNvPr id="403465" name="Rectangle 9"/>
          <p:cNvSpPr>
            <a:spLocks noChangeArrowheads="1"/>
          </p:cNvSpPr>
          <p:nvPr/>
        </p:nvSpPr>
        <p:spPr bwMode="auto">
          <a:xfrm>
            <a:off x="5597622" y="2883902"/>
            <a:ext cx="29527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0" dirty="0">
                <a:sym typeface="Symbol" pitchFamily="18" charset="2"/>
              </a:rPr>
              <a:t>x</a:t>
            </a:r>
          </a:p>
        </p:txBody>
      </p:sp>
      <p:sp>
        <p:nvSpPr>
          <p:cNvPr id="403466" name="Rectangle 10"/>
          <p:cNvSpPr>
            <a:spLocks noChangeArrowheads="1"/>
          </p:cNvSpPr>
          <p:nvPr/>
        </p:nvSpPr>
        <p:spPr bwMode="auto">
          <a:xfrm>
            <a:off x="4750052" y="2883902"/>
            <a:ext cx="279243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 b="0" dirty="0">
                <a:sym typeface="Symbol" pitchFamily="18" charset="2"/>
              </a:rPr>
              <a:t>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3719" y="1362638"/>
            <a:ext cx="11152095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/>
              <a:t>ה </a:t>
            </a:r>
            <a:r>
              <a:rPr lang="en-US" sz="2000" dirty="0" smtClean="0"/>
              <a:t>quadtree</a:t>
            </a:r>
            <a:r>
              <a:rPr lang="he-IL" sz="2000" dirty="0" smtClean="0"/>
              <a:t> שנוצר לפי למת הפיזור מכיל הרבה צמתים עם דרגה אחת.</a:t>
            </a:r>
            <a:endParaRPr lang="he-IL" sz="2000" dirty="0"/>
          </a:p>
          <a:p>
            <a:pPr marL="285750" indent="-285750">
              <a:buFont typeface="Arial" pitchFamily="34" charset="0"/>
              <a:buChar char="•"/>
            </a:pPr>
            <a:endParaRPr lang="he-IL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/>
              <a:t>לצומת </a:t>
            </a:r>
            <a:r>
              <a:rPr lang="en-US" sz="2000" dirty="0" smtClean="0"/>
              <a:t> v</a:t>
            </a:r>
            <a:r>
              <a:rPr lang="he-IL" sz="2000" dirty="0" smtClean="0"/>
              <a:t>יש יותר מילד אחד </a:t>
            </a:r>
            <a:r>
              <a:rPr lang="he-IL" sz="2000" dirty="0" smtClean="0">
                <a:sym typeface="Wingdings" pitchFamily="2" charset="2"/>
              </a:rPr>
              <a:t> יש לצומת לפחות שני ילדים </a:t>
            </a:r>
            <a:r>
              <a:rPr lang="en-US" sz="2000" dirty="0" smtClean="0">
                <a:sym typeface="Wingdings" pitchFamily="2" charset="2"/>
              </a:rPr>
              <a:t>x</a:t>
            </a:r>
            <a:r>
              <a:rPr lang="he-IL" sz="2000" dirty="0" smtClean="0">
                <a:sym typeface="Wingdings" pitchFamily="2" charset="2"/>
              </a:rPr>
              <a:t> ו </a:t>
            </a:r>
            <a:r>
              <a:rPr lang="en-US" sz="2000" dirty="0" smtClean="0">
                <a:sym typeface="Wingdings" pitchFamily="2" charset="2"/>
              </a:rPr>
              <a:t>y</a:t>
            </a:r>
            <a:r>
              <a:rPr lang="he-IL" sz="2000" dirty="0" smtClean="0">
                <a:sym typeface="Wingdings" pitchFamily="2" charset="2"/>
              </a:rPr>
              <a:t> כך שגם</a:t>
            </a:r>
            <a:r>
              <a:rPr lang="en-US" sz="2000" dirty="0" smtClean="0">
                <a:sym typeface="Wingdings" pitchFamily="2" charset="2"/>
              </a:rPr>
              <a:t> </a:t>
            </a:r>
            <a:r>
              <a:rPr lang="en-US" sz="2000" dirty="0" smtClean="0">
                <a:sym typeface="Symbol" pitchFamily="18" charset="2"/>
              </a:rPr>
              <a:t>□</a:t>
            </a:r>
            <a:r>
              <a:rPr lang="en-US" sz="2000" baseline="-25000" dirty="0" smtClean="0">
                <a:sym typeface="Symbol" pitchFamily="18" charset="2"/>
              </a:rPr>
              <a:t>x</a:t>
            </a:r>
            <a:r>
              <a:rPr lang="en-US" sz="2000" dirty="0" smtClean="0">
                <a:sym typeface="Symbol" pitchFamily="18" charset="2"/>
              </a:rPr>
              <a:t> </a:t>
            </a:r>
            <a:r>
              <a:rPr lang="he-IL" sz="2000" dirty="0" smtClean="0">
                <a:sym typeface="Wingdings" pitchFamily="2" charset="2"/>
              </a:rPr>
              <a:t>וגם </a:t>
            </a:r>
            <a:r>
              <a:rPr lang="en-US" sz="2000" dirty="0" smtClean="0">
                <a:sym typeface="Symbol" pitchFamily="18" charset="2"/>
              </a:rPr>
              <a:t>  □</a:t>
            </a:r>
            <a:r>
              <a:rPr lang="en-US" sz="2000" baseline="-25000" dirty="0" smtClean="0">
                <a:sym typeface="Symbol" pitchFamily="18" charset="2"/>
              </a:rPr>
              <a:t>y</a:t>
            </a:r>
            <a:r>
              <a:rPr lang="he-IL" sz="2000" dirty="0" smtClean="0">
                <a:sym typeface="Wingdings" pitchFamily="2" charset="2"/>
              </a:rPr>
              <a:t>מכילים נקודות של </a:t>
            </a:r>
            <a:r>
              <a:rPr lang="en-US" sz="2000" dirty="0" smtClean="0">
                <a:sym typeface="Wingdings" pitchFamily="2" charset="2"/>
              </a:rPr>
              <a:t>P</a:t>
            </a:r>
            <a:r>
              <a:rPr lang="he-IL" sz="2000" dirty="0" smtClean="0">
                <a:sym typeface="Wingdings" pitchFamily="2" charset="2"/>
              </a:rPr>
              <a:t>.</a:t>
            </a:r>
          </a:p>
          <a:p>
            <a:pPr marL="285750" indent="-285750">
              <a:buFont typeface="Arial" pitchFamily="34" charset="0"/>
              <a:buChar char="•"/>
            </a:pPr>
            <a:endParaRPr lang="he-IL" sz="2000" dirty="0">
              <a:sym typeface="Wingdings" pitchFamily="2" charset="2"/>
            </a:endParaRPr>
          </a:p>
          <a:p>
            <a:pPr marL="285750" indent="-285750">
              <a:buFont typeface="Arial" pitchFamily="34" charset="0"/>
              <a:buChar char="•"/>
            </a:pPr>
            <a:endParaRPr lang="he-IL" sz="2000" dirty="0" smtClean="0">
              <a:sym typeface="Wingdings" pitchFamily="2" charset="2"/>
            </a:endParaRPr>
          </a:p>
          <a:p>
            <a:pPr marL="285750" indent="-285750">
              <a:buFont typeface="Arial" pitchFamily="34" charset="0"/>
              <a:buChar char="•"/>
            </a:pPr>
            <a:endParaRPr lang="he-IL" sz="2000" dirty="0">
              <a:sym typeface="Wingdings" pitchFamily="2" charset="2"/>
            </a:endParaRPr>
          </a:p>
          <a:p>
            <a:endParaRPr lang="he-IL" sz="2000" dirty="0" smtClean="0">
              <a:sym typeface="Wingdings" pitchFamily="2" charset="2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>
                <a:sym typeface="Wingdings" pitchFamily="2" charset="2"/>
              </a:rPr>
              <a:t>כלומר, ב </a:t>
            </a:r>
            <a:r>
              <a:rPr lang="en-US" sz="2000" dirty="0" smtClean="0">
                <a:sym typeface="Wingdings" pitchFamily="2" charset="2"/>
              </a:rPr>
              <a:t>quadtree</a:t>
            </a:r>
            <a:r>
              <a:rPr lang="he-IL" sz="2000" dirty="0" smtClean="0">
                <a:sym typeface="Wingdings" pitchFamily="2" charset="2"/>
              </a:rPr>
              <a:t> כזה יכולים להיות המון צמתים מיותרים.</a:t>
            </a:r>
            <a:r>
              <a:rPr lang="en-US" sz="2000" dirty="0" smtClean="0">
                <a:sym typeface="Wingdings" pitchFamily="2" charset="2"/>
              </a:rPr>
              <a:t/>
            </a:r>
            <a:br>
              <a:rPr lang="en-US" sz="2000" dirty="0" smtClean="0">
                <a:sym typeface="Wingdings" pitchFamily="2" charset="2"/>
              </a:rPr>
            </a:br>
            <a:r>
              <a:rPr lang="he-IL" sz="2000" dirty="0" smtClean="0">
                <a:sym typeface="Wingdings" pitchFamily="2" charset="2"/>
              </a:rPr>
              <a:t>מה נעשה כדי לחסוך זיכרון?</a:t>
            </a:r>
            <a:endParaRPr lang="he-IL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488" y="3817255"/>
            <a:ext cx="6248400" cy="2238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1031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he-IL" sz="3800" b="1" dirty="0" smtClean="0">
                <a:solidFill>
                  <a:schemeClr val="hlink"/>
                </a:solidFill>
                <a:latin typeface="+mn-lt"/>
              </a:rPr>
              <a:t>אז איך דוחסים </a:t>
            </a:r>
            <a:r>
              <a:rPr lang="en-US" sz="3800" b="1" dirty="0" smtClean="0">
                <a:solidFill>
                  <a:schemeClr val="hlink"/>
                </a:solidFill>
                <a:latin typeface="+mn-lt"/>
              </a:rPr>
              <a:t>quadtrees</a:t>
            </a:r>
            <a:r>
              <a:rPr lang="he-IL" sz="3800" b="1" dirty="0" smtClean="0">
                <a:solidFill>
                  <a:schemeClr val="hlink"/>
                </a:solidFill>
                <a:latin typeface="+mn-lt"/>
              </a:rPr>
              <a:t> ?</a:t>
            </a:r>
            <a:endParaRPr lang="en-US" sz="3800" b="1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4106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1322" y="4497999"/>
            <a:ext cx="2000249" cy="1485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-134471" y="1524014"/>
            <a:ext cx="12084424" cy="34778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/>
              <a:t>נשמור בתוך כל צומת </a:t>
            </a:r>
            <a:r>
              <a:rPr lang="en-US" sz="2000" dirty="0" smtClean="0"/>
              <a:t>v</a:t>
            </a:r>
            <a:r>
              <a:rPr lang="he-IL" sz="2000" dirty="0" smtClean="0"/>
              <a:t> את ה </a:t>
            </a:r>
            <a:r>
              <a:rPr lang="en-US" sz="2000" dirty="0" smtClean="0">
                <a:sym typeface="Symbol" pitchFamily="18" charset="2"/>
              </a:rPr>
              <a:t> </a:t>
            </a:r>
            <a:r>
              <a:rPr lang="en-US" sz="2000" dirty="0">
                <a:sym typeface="Symbol" pitchFamily="18" charset="2"/>
              </a:rPr>
              <a:t>□</a:t>
            </a:r>
            <a:r>
              <a:rPr lang="en-US" sz="2000" baseline="-25000" dirty="0">
                <a:sym typeface="Symbol" pitchFamily="18" charset="2"/>
              </a:rPr>
              <a:t>v</a:t>
            </a:r>
            <a:r>
              <a:rPr lang="he-IL" sz="2000" dirty="0" smtClean="0"/>
              <a:t> ואת הרמה </a:t>
            </a:r>
            <a:r>
              <a:rPr lang="en-US" sz="2000" dirty="0">
                <a:latin typeface="Rage Italic" pitchFamily="66" charset="0"/>
                <a:sym typeface="Symbol" pitchFamily="18" charset="2"/>
              </a:rPr>
              <a:t>l </a:t>
            </a:r>
            <a:r>
              <a:rPr lang="en-US" sz="2000" dirty="0">
                <a:sym typeface="Symbol" pitchFamily="18" charset="2"/>
              </a:rPr>
              <a:t>(v</a:t>
            </a:r>
            <a:r>
              <a:rPr lang="en-US" sz="2000" dirty="0" smtClean="0">
                <a:sym typeface="Symbol" pitchFamily="18" charset="2"/>
              </a:rPr>
              <a:t>)</a:t>
            </a:r>
            <a:r>
              <a:rPr lang="he-IL" sz="2000" dirty="0" smtClean="0"/>
              <a:t> .</a:t>
            </a:r>
          </a:p>
          <a:p>
            <a:pPr marL="285750" indent="-285750">
              <a:buFont typeface="Arial" pitchFamily="34" charset="0"/>
              <a:buChar char="•"/>
            </a:pPr>
            <a:endParaRPr lang="he-IL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/>
              <a:t>מסלול של קודקודים שכולם מדרגה אחת, יוחלף </a:t>
            </a:r>
            <a:r>
              <a:rPr lang="he-IL" sz="2000" dirty="0" err="1" smtClean="0"/>
              <a:t>בקודקוד</a:t>
            </a:r>
            <a:r>
              <a:rPr lang="he-IL" sz="2000" dirty="0" smtClean="0"/>
              <a:t> הראשון במסלול.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he-IL" sz="2000" dirty="0" smtClean="0"/>
              <a:t>הילד היחיד של </a:t>
            </a:r>
            <a:r>
              <a:rPr lang="he-IL" sz="2000" dirty="0" err="1" smtClean="0"/>
              <a:t>קודקוד</a:t>
            </a:r>
            <a:r>
              <a:rPr lang="he-IL" sz="2000" dirty="0" smtClean="0"/>
              <a:t> זה יהפוך להיות </a:t>
            </a:r>
            <a:r>
              <a:rPr lang="he-IL" sz="2000" dirty="0" err="1" smtClean="0"/>
              <a:t>לקודקוד</a:t>
            </a:r>
            <a:r>
              <a:rPr lang="he-IL" sz="2000" dirty="0" smtClean="0"/>
              <a:t> האחרון במסלול.</a:t>
            </a:r>
            <a:endParaRPr lang="he-IL" sz="2000" dirty="0"/>
          </a:p>
          <a:p>
            <a:pPr marL="285750" indent="-285750">
              <a:buFont typeface="Arial" pitchFamily="34" charset="0"/>
              <a:buChar char="•"/>
            </a:pPr>
            <a:endParaRPr lang="he-IL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000" dirty="0" smtClean="0"/>
              <a:t>v</a:t>
            </a:r>
            <a:r>
              <a:rPr lang="he-IL" sz="2000" dirty="0" smtClean="0"/>
              <a:t> ייקרא </a:t>
            </a:r>
            <a:r>
              <a:rPr lang="he-IL" sz="2000" u="sng" dirty="0" smtClean="0"/>
              <a:t>צומת דחוס</a:t>
            </a:r>
            <a:r>
              <a:rPr lang="he-IL" sz="2000" dirty="0" smtClean="0"/>
              <a:t> (</a:t>
            </a:r>
            <a:r>
              <a:rPr lang="en-US" sz="2000" dirty="0" smtClean="0"/>
              <a:t>compressed node</a:t>
            </a:r>
            <a:r>
              <a:rPr lang="he-IL" sz="2000" dirty="0" smtClean="0"/>
              <a:t>), במקרה זה </a:t>
            </a:r>
            <a:r>
              <a:rPr lang="he-IL" sz="2000" u="sng" dirty="0" smtClean="0"/>
              <a:t>האזור</a:t>
            </a:r>
            <a:r>
              <a:rPr lang="he-IL" sz="2000" dirty="0" smtClean="0"/>
              <a:t> (</a:t>
            </a:r>
            <a:r>
              <a:rPr lang="en-US" sz="2000" dirty="0" smtClean="0"/>
              <a:t>region</a:t>
            </a:r>
            <a:r>
              <a:rPr lang="he-IL" sz="2000" dirty="0" smtClean="0"/>
              <a:t>) ש</a:t>
            </a:r>
            <a:r>
              <a:rPr lang="en-US" sz="2000" dirty="0" smtClean="0"/>
              <a:t>v </a:t>
            </a:r>
            <a:r>
              <a:rPr lang="he-IL" sz="2000" dirty="0" smtClean="0"/>
              <a:t> אחראי עליו הוא האזור שצבוע באפור למטה.</a:t>
            </a:r>
          </a:p>
          <a:p>
            <a:pPr marL="285750" indent="-285750">
              <a:buFont typeface="Arial" pitchFamily="34" charset="0"/>
              <a:buChar char="•"/>
            </a:pPr>
            <a:endParaRPr lang="he-IL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/>
              <a:t>אם </a:t>
            </a:r>
            <a:r>
              <a:rPr lang="en-US" sz="2000" dirty="0" smtClean="0"/>
              <a:t>v</a:t>
            </a:r>
            <a:r>
              <a:rPr lang="he-IL" sz="2000" dirty="0" smtClean="0"/>
              <a:t> הוא צומת שאינו דחוס אזי האזור (</a:t>
            </a:r>
            <a:r>
              <a:rPr lang="en-US" sz="2000" dirty="0" smtClean="0"/>
              <a:t> (region</a:t>
            </a:r>
            <a:r>
              <a:rPr lang="he-IL" sz="2000" dirty="0" smtClean="0"/>
              <a:t>ש </a:t>
            </a:r>
            <a:r>
              <a:rPr lang="en-US" sz="2000" dirty="0" smtClean="0"/>
              <a:t>v</a:t>
            </a:r>
            <a:r>
              <a:rPr lang="he-IL" sz="2000" dirty="0" smtClean="0"/>
              <a:t> אחראי עליו הוא </a:t>
            </a:r>
            <a:r>
              <a:rPr lang="en-US" sz="2000" dirty="0" err="1">
                <a:sym typeface="Symbol" pitchFamily="18" charset="2"/>
              </a:rPr>
              <a:t>rg</a:t>
            </a:r>
            <a:r>
              <a:rPr lang="en-US" sz="2000" baseline="-25000" dirty="0" err="1">
                <a:sym typeface="Symbol" pitchFamily="18" charset="2"/>
              </a:rPr>
              <a:t>v</a:t>
            </a:r>
            <a:r>
              <a:rPr lang="en-US" sz="2000" dirty="0">
                <a:sym typeface="Symbol" pitchFamily="18" charset="2"/>
              </a:rPr>
              <a:t> = □</a:t>
            </a:r>
            <a:r>
              <a:rPr lang="en-US" sz="2000" baseline="-25000" dirty="0" smtClean="0">
                <a:sym typeface="Symbol" pitchFamily="18" charset="2"/>
              </a:rPr>
              <a:t>v</a:t>
            </a:r>
            <a:endParaRPr lang="en-US" sz="2000" baseline="-25000" dirty="0">
              <a:sym typeface="Symbol" pitchFamily="18" charset="2"/>
            </a:endParaRPr>
          </a:p>
          <a:p>
            <a:pPr marL="285750" indent="-285750">
              <a:buFont typeface="Arial" pitchFamily="34" charset="0"/>
              <a:buChar char="•"/>
            </a:pPr>
            <a:endParaRPr lang="he-IL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/>
              <a:t>קיבלנו עץ דחוס שגודלו הוא לינארי (מדוע? ומה עומקו?).</a:t>
            </a:r>
            <a:endParaRPr lang="he-IL" sz="2000" dirty="0"/>
          </a:p>
        </p:txBody>
      </p:sp>
      <p:sp>
        <p:nvSpPr>
          <p:cNvPr id="3" name="TextBox 2"/>
          <p:cNvSpPr txBox="1"/>
          <p:nvPr/>
        </p:nvSpPr>
        <p:spPr>
          <a:xfrm>
            <a:off x="1959427" y="4943833"/>
            <a:ext cx="30480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en-US" dirty="0" smtClean="0"/>
              <a:t>v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7292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3" name="Rectangle 3"/>
          <p:cNvSpPr>
            <a:spLocks noGrp="1" noChangeArrowheads="1"/>
          </p:cNvSpPr>
          <p:nvPr>
            <p:ph idx="1"/>
          </p:nvPr>
        </p:nvSpPr>
        <p:spPr>
          <a:xfrm>
            <a:off x="1007537" y="4840288"/>
            <a:ext cx="10657417" cy="1181100"/>
          </a:xfrm>
        </p:spPr>
        <p:txBody>
          <a:bodyPr>
            <a:normAutofit/>
          </a:bodyPr>
          <a:lstStyle/>
          <a:p>
            <a:pPr algn="r"/>
            <a:r>
              <a:rPr lang="he-IL" sz="2000" dirty="0" smtClean="0"/>
              <a:t>נשים לב שקיבלנו עץ שנראה כמו רשימה מקושרת שגודלו (ועומקו) לינארי.</a:t>
            </a:r>
          </a:p>
        </p:txBody>
      </p:sp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  <a:latin typeface="+mn-lt"/>
              </a:rPr>
              <a:t>דוגמא ל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quadtree</a:t>
            </a:r>
            <a:r>
              <a:rPr lang="he-IL" b="1" dirty="0" smtClean="0">
                <a:solidFill>
                  <a:schemeClr val="hlink"/>
                </a:solidFill>
                <a:latin typeface="+mn-lt"/>
              </a:rPr>
              <a:t> דחוס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608" y="1781178"/>
            <a:ext cx="2957792" cy="2911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268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723" name="Rectangle 3"/>
          <p:cNvSpPr>
            <a:spLocks noGrp="1" noChangeArrowheads="1"/>
          </p:cNvSpPr>
          <p:nvPr>
            <p:ph idx="1"/>
          </p:nvPr>
        </p:nvSpPr>
        <p:spPr>
          <a:xfrm>
            <a:off x="98613" y="1747464"/>
            <a:ext cx="11871139" cy="4348536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he-IL" sz="2000" b="1" u="sng" dirty="0" smtClean="0"/>
              <a:t>נתבונן באפליקציה הבאה:</a:t>
            </a:r>
            <a:r>
              <a:rPr lang="en-US" sz="2000" b="1" u="sng" dirty="0" smtClean="0"/>
              <a:t/>
            </a:r>
            <a:br>
              <a:rPr lang="en-US" sz="2000" b="1" u="sng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he-IL" sz="2000" dirty="0" smtClean="0"/>
              <a:t>נתון מלבן </a:t>
            </a:r>
            <a:r>
              <a:rPr lang="en-US" sz="2000" dirty="0" smtClean="0"/>
              <a:t>r</a:t>
            </a:r>
            <a:r>
              <a:rPr lang="he-IL" sz="2000" dirty="0" smtClean="0"/>
              <a:t> וברצוננו לדעת מהן הנקודות שנמצאות בתוך המלבן </a:t>
            </a:r>
            <a:r>
              <a:rPr lang="en-US" sz="2000" dirty="0" smtClean="0"/>
              <a:t>r</a:t>
            </a:r>
            <a:r>
              <a:rPr lang="he-IL" sz="2000" dirty="0" smtClean="0"/>
              <a:t>.</a:t>
            </a:r>
            <a:endParaRPr lang="he-IL" sz="2000" dirty="0"/>
          </a:p>
          <a:p>
            <a:pPr marL="0" indent="0" algn="r">
              <a:buNone/>
            </a:pPr>
            <a:endParaRPr lang="he-IL" sz="2000" dirty="0" smtClean="0"/>
          </a:p>
          <a:p>
            <a:pPr marL="0" indent="0" algn="r">
              <a:buNone/>
            </a:pPr>
            <a:r>
              <a:rPr lang="he-IL" sz="2000" dirty="0" smtClean="0"/>
              <a:t>אזי, נתחיל משורש העץ ונסרוק את העץ רקורסיבית. נמשיך לכל צומת למטה רק אם האזור שלו חותך את המלבן </a:t>
            </a:r>
            <a:r>
              <a:rPr lang="en-US" sz="2000" dirty="0" smtClean="0"/>
              <a:t>r</a:t>
            </a:r>
            <a:r>
              <a:rPr lang="he-IL" sz="2000" dirty="0" smtClean="0"/>
              <a:t>.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he-IL" sz="2000" b="1" u="sng" dirty="0" smtClean="0"/>
              <a:t>הערה:</a:t>
            </a:r>
            <a:r>
              <a:rPr lang="he-IL" sz="2000" dirty="0" smtClean="0"/>
              <a:t> כמובן שאין שום הבטחה לזמן ריצה טוב.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  <a:p>
            <a:pPr marL="0" indent="0" algn="r">
              <a:buNone/>
            </a:pP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he-IL" sz="2000" dirty="0" smtClean="0"/>
              <a:t>בכל זאת, מה העדיפות של </a:t>
            </a:r>
            <a:r>
              <a:rPr lang="en-US" sz="2000" dirty="0" smtClean="0"/>
              <a:t>quadtree</a:t>
            </a:r>
            <a:r>
              <a:rPr lang="he-IL" sz="2000" dirty="0" smtClean="0"/>
              <a:t> דחוס במקרה זה על ה</a:t>
            </a:r>
            <a:r>
              <a:rPr lang="en-US" sz="2000" dirty="0" smtClean="0"/>
              <a:t>quadtree</a:t>
            </a:r>
            <a:r>
              <a:rPr lang="he-IL" sz="2000" dirty="0" smtClean="0"/>
              <a:t> הרגיל</a:t>
            </a:r>
            <a:r>
              <a:rPr lang="en-US" sz="2000" dirty="0" smtClean="0"/>
              <a:t> ?</a:t>
            </a:r>
          </a:p>
          <a:p>
            <a:pPr marL="0" indent="0" algn="r">
              <a:buNone/>
            </a:pPr>
            <a:endParaRPr lang="he-IL" sz="2000" dirty="0" smtClean="0"/>
          </a:p>
          <a:p>
            <a:pPr marL="0" indent="0" algn="r">
              <a:buNone/>
            </a:pPr>
            <a:r>
              <a:rPr lang="he-IL" sz="2000" dirty="0" smtClean="0"/>
              <a:t>זיכרון! ב</a:t>
            </a:r>
            <a:r>
              <a:rPr lang="en-US" sz="2000" dirty="0" smtClean="0"/>
              <a:t>quadtree</a:t>
            </a:r>
            <a:r>
              <a:rPr lang="he-IL" sz="2000" dirty="0" smtClean="0"/>
              <a:t> רגיל </a:t>
            </a:r>
            <a:r>
              <a:rPr lang="he-IL" sz="2000" dirty="0" smtClean="0"/>
              <a:t>הזיכרון </a:t>
            </a:r>
            <a:r>
              <a:rPr lang="he-IL" sz="2000" dirty="0" smtClean="0"/>
              <a:t>לא חסום, כאן הוא (</a:t>
            </a:r>
            <a:r>
              <a:rPr lang="en-US" sz="2000" dirty="0" smtClean="0"/>
              <a:t>n</a:t>
            </a:r>
            <a:r>
              <a:rPr lang="he-IL" sz="2000" dirty="0" smtClean="0"/>
              <a:t>)</a:t>
            </a:r>
            <a:r>
              <a:rPr lang="en-US" sz="2000" dirty="0" smtClean="0"/>
              <a:t>O</a:t>
            </a:r>
            <a:endParaRPr lang="en-US" sz="2000" dirty="0"/>
          </a:p>
        </p:txBody>
      </p:sp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  <a:latin typeface="+mn-lt"/>
              </a:rPr>
              <a:t>אז למה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quadtree</a:t>
            </a:r>
            <a:r>
              <a:rPr lang="he-IL" b="1" dirty="0" smtClean="0">
                <a:solidFill>
                  <a:schemeClr val="hlink"/>
                </a:solidFill>
                <a:latin typeface="+mn-lt"/>
              </a:rPr>
              <a:t> דחוס זה טוב ליהודים?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3123" y="4034678"/>
            <a:ext cx="1905000" cy="196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8341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en-US" sz="3600" b="1" dirty="0">
                <a:solidFill>
                  <a:schemeClr val="hlink"/>
                </a:solidFill>
                <a:latin typeface="+mn-lt"/>
              </a:rPr>
              <a:t>Bit twiddling &amp; compressed </a:t>
            </a:r>
            <a:r>
              <a:rPr lang="en-US" sz="3600" b="1" dirty="0" smtClean="0">
                <a:solidFill>
                  <a:schemeClr val="hlink"/>
                </a:solidFill>
                <a:latin typeface="+mn-lt"/>
              </a:rPr>
              <a:t>quadtrees</a:t>
            </a:r>
            <a:endParaRPr lang="en-US" sz="3600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1452284"/>
            <a:ext cx="10470776" cy="50167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/>
              <a:t>האם באמת ניתן לבנות </a:t>
            </a:r>
            <a:r>
              <a:rPr lang="en-US" sz="2000" dirty="0" smtClean="0"/>
              <a:t>quadtree</a:t>
            </a:r>
            <a:r>
              <a:rPr lang="he-IL" sz="2000" dirty="0" smtClean="0"/>
              <a:t> דחוס באופן יעיל?</a:t>
            </a:r>
          </a:p>
          <a:p>
            <a:pPr marL="285750" indent="-285750">
              <a:buFont typeface="Arial" pitchFamily="34" charset="0"/>
              <a:buChar char="•"/>
            </a:pPr>
            <a:endParaRPr lang="he-IL" sz="2000" b="1" u="sng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he-IL" sz="2000" b="1" u="sng" dirty="0" smtClean="0"/>
              <a:t>הגדרה:</a:t>
            </a:r>
            <a:r>
              <a:rPr lang="he-IL" sz="2000" dirty="0" smtClean="0"/>
              <a:t> יהיו </a:t>
            </a:r>
            <a:r>
              <a:rPr lang="el-GR" sz="2000" dirty="0" smtClean="0"/>
              <a:t>α</a:t>
            </a:r>
            <a:r>
              <a:rPr lang="en-US" sz="2000" dirty="0" smtClean="0"/>
              <a:t> , </a:t>
            </a:r>
            <a:r>
              <a:rPr lang="el-GR" sz="2000" dirty="0" smtClean="0"/>
              <a:t>β</a:t>
            </a:r>
            <a:r>
              <a:rPr lang="en-US" sz="2000" dirty="0">
                <a:sym typeface="Symbol" pitchFamily="18" charset="2"/>
              </a:rPr>
              <a:t>[0,1) </a:t>
            </a:r>
            <a:r>
              <a:rPr lang="he-IL" sz="2000" dirty="0" smtClean="0">
                <a:sym typeface="Symbol" pitchFamily="18" charset="2"/>
              </a:rPr>
              <a:t> שני מספרים ממשיים. נייצג אותם בייצוג הבינארי שלהם : </a:t>
            </a:r>
            <a:r>
              <a:rPr lang="en-US" sz="2000" dirty="0" smtClean="0">
                <a:sym typeface="Symbol" pitchFamily="18" charset="2"/>
              </a:rPr>
              <a:t/>
            </a:r>
            <a:br>
              <a:rPr lang="en-US" sz="2000" dirty="0" smtClean="0">
                <a:sym typeface="Symbol" pitchFamily="18" charset="2"/>
              </a:rPr>
            </a:br>
            <a:r>
              <a:rPr lang="en-US" sz="2000" dirty="0" smtClean="0">
                <a:sym typeface="Symbol" pitchFamily="18" charset="2"/>
              </a:rPr>
              <a:t/>
            </a:r>
            <a:br>
              <a:rPr lang="en-US" sz="2000" dirty="0" smtClean="0">
                <a:sym typeface="Symbol" pitchFamily="18" charset="2"/>
              </a:rPr>
            </a:br>
            <a:r>
              <a:rPr lang="el-GR" sz="2000" dirty="0" smtClean="0"/>
              <a:t>α</a:t>
            </a:r>
            <a:r>
              <a:rPr lang="en-US" sz="2000" dirty="0"/>
              <a:t>=0.</a:t>
            </a:r>
            <a:r>
              <a:rPr lang="el-GR" sz="2000" dirty="0"/>
              <a:t>α</a:t>
            </a:r>
            <a:r>
              <a:rPr lang="en-US" sz="2000" baseline="-25000" dirty="0"/>
              <a:t>1</a:t>
            </a:r>
            <a:r>
              <a:rPr lang="el-GR" sz="2000" dirty="0"/>
              <a:t>α</a:t>
            </a:r>
            <a:r>
              <a:rPr lang="en-US" sz="2000" baseline="-25000" dirty="0"/>
              <a:t>2</a:t>
            </a:r>
            <a:r>
              <a:rPr lang="en-US" sz="2000" dirty="0"/>
              <a:t>… </a:t>
            </a:r>
            <a:r>
              <a:rPr lang="en-US" sz="2000" dirty="0" smtClean="0"/>
              <a:t>, </a:t>
            </a:r>
            <a:r>
              <a:rPr lang="el-GR" sz="2000" dirty="0" smtClean="0"/>
              <a:t>β</a:t>
            </a:r>
            <a:r>
              <a:rPr lang="en-US" sz="2000" dirty="0"/>
              <a:t>=0.</a:t>
            </a:r>
            <a:r>
              <a:rPr lang="el-GR" sz="2000" dirty="0"/>
              <a:t>β</a:t>
            </a:r>
            <a:r>
              <a:rPr lang="en-US" sz="2000" baseline="-25000" dirty="0"/>
              <a:t>1</a:t>
            </a:r>
            <a:r>
              <a:rPr lang="el-GR" sz="2000" dirty="0"/>
              <a:t>β</a:t>
            </a:r>
            <a:r>
              <a:rPr lang="en-US" sz="2000" baseline="-25000" dirty="0"/>
              <a:t>2</a:t>
            </a:r>
            <a:r>
              <a:rPr lang="en-US" sz="2000" dirty="0" smtClean="0"/>
              <a:t>…</a:t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he-IL" sz="2000" dirty="0" smtClean="0"/>
              <a:t>נגדיר: </a:t>
            </a:r>
            <a:r>
              <a:rPr lang="en-US" sz="2000" dirty="0" smtClean="0"/>
              <a:t>bit</a:t>
            </a:r>
            <a:r>
              <a:rPr lang="en-US" sz="2000" baseline="-25000" dirty="0"/>
              <a:t>∆</a:t>
            </a:r>
            <a:r>
              <a:rPr lang="en-US" sz="2000" dirty="0"/>
              <a:t>(</a:t>
            </a:r>
            <a:r>
              <a:rPr lang="el-GR" sz="2000" dirty="0"/>
              <a:t>α</a:t>
            </a:r>
            <a:r>
              <a:rPr lang="en-US" sz="2000" dirty="0"/>
              <a:t>,</a:t>
            </a:r>
            <a:r>
              <a:rPr lang="el-GR" sz="2000" dirty="0"/>
              <a:t>β</a:t>
            </a:r>
            <a:r>
              <a:rPr lang="en-US" sz="2000" dirty="0" smtClean="0"/>
              <a:t>)</a:t>
            </a:r>
            <a:r>
              <a:rPr lang="he-IL" sz="2000" dirty="0" smtClean="0"/>
              <a:t> כאינדקס שבו המספרים נבדלים.</a:t>
            </a:r>
          </a:p>
          <a:p>
            <a:pPr marL="285750" indent="-285750">
              <a:buFont typeface="Arial" pitchFamily="34" charset="0"/>
              <a:buChar char="•"/>
            </a:pPr>
            <a:endParaRPr lang="he-IL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he-IL" sz="2000" b="1" u="sng" dirty="0" smtClean="0"/>
              <a:t>דוגמא:</a:t>
            </a:r>
            <a:r>
              <a:rPr lang="en-US" sz="2000" dirty="0" smtClean="0"/>
              <a:t>bit</a:t>
            </a:r>
            <a:r>
              <a:rPr lang="en-US" sz="2000" baseline="-25000" dirty="0" smtClean="0"/>
              <a:t>∆</a:t>
            </a:r>
            <a:r>
              <a:rPr lang="en-US" sz="2000" dirty="0" smtClean="0"/>
              <a:t>(7/8=0.111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, 3/4=0.110</a:t>
            </a:r>
            <a:r>
              <a:rPr lang="en-US" sz="2000" baseline="-25000" dirty="0" smtClean="0"/>
              <a:t>2</a:t>
            </a:r>
            <a:r>
              <a:rPr lang="en-US" sz="2000" dirty="0" smtClean="0"/>
              <a:t>) = 3 </a:t>
            </a:r>
            <a:br>
              <a:rPr lang="en-US" sz="2000" dirty="0" smtClean="0"/>
            </a:br>
            <a:endParaRPr lang="he-IL" sz="2000" dirty="0" smtClean="0"/>
          </a:p>
          <a:p>
            <a:pPr marL="285750" indent="-285750">
              <a:buFont typeface="Arial" pitchFamily="34" charset="0"/>
              <a:buChar char="•"/>
            </a:pPr>
            <a:endParaRPr lang="he-IL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he-IL" sz="2000" b="1" u="sng" dirty="0" smtClean="0"/>
              <a:t>למה:</a:t>
            </a:r>
            <a:r>
              <a:rPr lang="he-IL" sz="2000" dirty="0" smtClean="0"/>
              <a:t> אם ניתן לחשב </a:t>
            </a:r>
            <a:r>
              <a:rPr lang="en-US" sz="2000" dirty="0" smtClean="0"/>
              <a:t>quadtree</a:t>
            </a:r>
            <a:r>
              <a:rPr lang="he-IL" sz="2000" dirty="0" smtClean="0"/>
              <a:t> דחוס של שתי נקודות בזמן קבוע, אזי ניתן לחשב </a:t>
            </a:r>
            <a:r>
              <a:rPr lang="en-US" sz="2000" dirty="0" smtClean="0"/>
              <a:t> bit</a:t>
            </a:r>
            <a:r>
              <a:rPr lang="en-US" sz="2000" baseline="-25000" dirty="0"/>
              <a:t>∆</a:t>
            </a:r>
            <a:r>
              <a:rPr lang="en-US" sz="2000" dirty="0"/>
              <a:t>(</a:t>
            </a:r>
            <a:r>
              <a:rPr lang="el-GR" sz="2000" dirty="0"/>
              <a:t>α</a:t>
            </a:r>
            <a:r>
              <a:rPr lang="en-US" sz="2000" dirty="0"/>
              <a:t>,</a:t>
            </a:r>
            <a:r>
              <a:rPr lang="el-GR" sz="2000" dirty="0"/>
              <a:t>β</a:t>
            </a:r>
            <a:r>
              <a:rPr lang="en-US" sz="2000" dirty="0"/>
              <a:t>) </a:t>
            </a:r>
            <a:r>
              <a:rPr lang="he-IL" sz="2000" dirty="0" smtClean="0"/>
              <a:t>בזמן קבוע.</a:t>
            </a:r>
            <a:endParaRPr lang="en-US" sz="2000" dirty="0"/>
          </a:p>
          <a:p>
            <a:endParaRPr lang="he-IL" sz="2000" dirty="0" smtClean="0"/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9320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en-US" sz="3600" b="1" dirty="0" smtClean="0">
                <a:solidFill>
                  <a:schemeClr val="hlink"/>
                </a:solidFill>
                <a:latin typeface="+mn-lt"/>
              </a:rPr>
              <a:t>Bit twiddling &amp; compressed quadtrees</a:t>
            </a:r>
            <a:endParaRPr lang="en-US" sz="3600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6188" y="1299879"/>
            <a:ext cx="11770659" cy="50167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u="sng" dirty="0" smtClean="0"/>
              <a:t>הוכחה:</a:t>
            </a:r>
          </a:p>
          <a:p>
            <a:endParaRPr lang="he-IL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/>
              <a:t>בהינתן </a:t>
            </a:r>
            <a:r>
              <a:rPr lang="el-GR" sz="2000" dirty="0" smtClean="0"/>
              <a:t>α</a:t>
            </a:r>
            <a:r>
              <a:rPr lang="he-IL" sz="2000" dirty="0" smtClean="0"/>
              <a:t> </a:t>
            </a:r>
            <a:r>
              <a:rPr lang="he-IL" sz="2000" dirty="0" smtClean="0"/>
              <a:t>וגם </a:t>
            </a:r>
            <a:r>
              <a:rPr lang="el-GR" sz="2000" dirty="0" smtClean="0"/>
              <a:t>β</a:t>
            </a:r>
            <a:r>
              <a:rPr lang="he-IL" sz="2000" dirty="0" smtClean="0"/>
              <a:t> עלינו לחשב </a:t>
            </a:r>
            <a:r>
              <a:rPr lang="en-US" sz="2000" dirty="0"/>
              <a:t>bit</a:t>
            </a:r>
            <a:r>
              <a:rPr lang="en-US" sz="2000" baseline="-25000" dirty="0"/>
              <a:t>∆</a:t>
            </a:r>
            <a:r>
              <a:rPr lang="en-US" sz="2000" dirty="0"/>
              <a:t>(</a:t>
            </a:r>
            <a:r>
              <a:rPr lang="el-GR" sz="2000" dirty="0"/>
              <a:t>α</a:t>
            </a:r>
            <a:r>
              <a:rPr lang="en-US" sz="2000" dirty="0"/>
              <a:t>,</a:t>
            </a:r>
            <a:r>
              <a:rPr lang="el-GR" sz="2000" dirty="0"/>
              <a:t>β</a:t>
            </a:r>
            <a:r>
              <a:rPr lang="en-US" sz="2000" dirty="0" smtClean="0"/>
              <a:t>)</a:t>
            </a:r>
            <a:r>
              <a:rPr lang="he-IL" sz="2000" dirty="0" smtClean="0"/>
              <a:t>.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he-IL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/>
              <a:t>אם </a:t>
            </a:r>
            <a:r>
              <a:rPr lang="en-US" sz="2000" dirty="0"/>
              <a:t>|</a:t>
            </a:r>
            <a:r>
              <a:rPr lang="el-GR" sz="2000" dirty="0" smtClean="0"/>
              <a:t>α</a:t>
            </a:r>
            <a:r>
              <a:rPr lang="en-US" sz="2000" dirty="0" smtClean="0"/>
              <a:t> - </a:t>
            </a:r>
            <a:r>
              <a:rPr lang="el-GR" sz="2000" dirty="0" smtClean="0"/>
              <a:t>β</a:t>
            </a:r>
            <a:r>
              <a:rPr lang="en-US" sz="2000" dirty="0" smtClean="0"/>
              <a:t>| &gt; </a:t>
            </a:r>
            <a:r>
              <a:rPr lang="en-US" sz="2000" dirty="0" smtClean="0"/>
              <a:t>1 / 991</a:t>
            </a:r>
            <a:r>
              <a:rPr lang="he-IL" sz="2000" dirty="0" smtClean="0"/>
              <a:t>ניתן לחשב את ה</a:t>
            </a:r>
            <a:r>
              <a:rPr lang="en-US" sz="2000" dirty="0"/>
              <a:t> bit</a:t>
            </a:r>
            <a:r>
              <a:rPr lang="en-US" sz="2000" baseline="-25000" dirty="0"/>
              <a:t>∆</a:t>
            </a:r>
            <a:r>
              <a:rPr lang="en-US" sz="2000" dirty="0"/>
              <a:t>(</a:t>
            </a:r>
            <a:r>
              <a:rPr lang="el-GR" sz="2000" dirty="0"/>
              <a:t>α</a:t>
            </a:r>
            <a:r>
              <a:rPr lang="en-US" sz="2000" dirty="0"/>
              <a:t>,</a:t>
            </a:r>
            <a:r>
              <a:rPr lang="el-GR" sz="2000" dirty="0"/>
              <a:t>β</a:t>
            </a:r>
            <a:r>
              <a:rPr lang="en-US" sz="2000" dirty="0" smtClean="0"/>
              <a:t>) </a:t>
            </a:r>
            <a:r>
              <a:rPr lang="he-IL" sz="2000" dirty="0" smtClean="0"/>
              <a:t> </a:t>
            </a:r>
            <a:r>
              <a:rPr lang="he-IL" sz="2000" dirty="0" smtClean="0"/>
              <a:t>בזמן קבוע.</a:t>
            </a:r>
          </a:p>
          <a:p>
            <a:pPr marL="285750" indent="-285750">
              <a:buFont typeface="Arial" pitchFamily="34" charset="0"/>
              <a:buChar char="•"/>
            </a:pPr>
            <a:endParaRPr lang="he-IL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/>
              <a:t>אחרת, נבנה עץ דחוס עבור הקבוצה </a:t>
            </a:r>
            <a:r>
              <a:rPr lang="en-US" sz="2000" dirty="0" smtClean="0"/>
              <a:t>:{</a:t>
            </a:r>
            <a:r>
              <a:rPr lang="el-GR" sz="2000" dirty="0"/>
              <a:t>α</a:t>
            </a:r>
            <a:r>
              <a:rPr lang="en-US" sz="2000" dirty="0"/>
              <a:t>,</a:t>
            </a:r>
            <a:r>
              <a:rPr lang="el-GR" sz="2000" dirty="0"/>
              <a:t>β</a:t>
            </a:r>
            <a:r>
              <a:rPr lang="en-US" sz="2000" dirty="0" smtClean="0"/>
              <a:t>}</a:t>
            </a:r>
            <a:endParaRPr lang="he-IL" sz="2000" dirty="0" smtClean="0"/>
          </a:p>
          <a:p>
            <a:pPr marL="285750" indent="-285750">
              <a:buFont typeface="Arial" pitchFamily="34" charset="0"/>
              <a:buChar char="•"/>
            </a:pPr>
            <a:endParaRPr lang="he-IL" sz="20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/>
              <a:t>השורש הוא צומת דחוס.</a:t>
            </a:r>
            <a:endParaRPr lang="he-IL" sz="2000" dirty="0"/>
          </a:p>
          <a:p>
            <a:pPr marL="742950" lvl="1" indent="-285750">
              <a:buFont typeface="Arial" pitchFamily="34" charset="0"/>
              <a:buChar char="•"/>
            </a:pPr>
            <a:endParaRPr lang="he-IL" sz="20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/>
              <a:t>לשורש יש ילד יחיד </a:t>
            </a:r>
            <a:r>
              <a:rPr lang="en-US" sz="2000" dirty="0" smtClean="0"/>
              <a:t>v</a:t>
            </a:r>
            <a:r>
              <a:rPr lang="he-IL" sz="2000" dirty="0" smtClean="0"/>
              <a:t> כך שמתקיים: </a:t>
            </a:r>
            <a:r>
              <a:rPr lang="en-US" sz="2000" dirty="0" smtClean="0">
                <a:latin typeface="Script MT Bold" pitchFamily="66" charset="0"/>
              </a:rPr>
              <a:t>l</a:t>
            </a:r>
            <a:r>
              <a:rPr lang="en-US" sz="2000" dirty="0" smtClean="0"/>
              <a:t>(v) = -i</a:t>
            </a:r>
            <a:endParaRPr lang="he-IL" sz="2000" dirty="0" smtClean="0"/>
          </a:p>
          <a:p>
            <a:pPr marL="742950" lvl="1" indent="-285750">
              <a:buFont typeface="Arial" pitchFamily="34" charset="0"/>
              <a:buChar char="•"/>
            </a:pPr>
            <a:endParaRPr lang="he-IL" sz="20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el-GR" sz="2000" dirty="0" smtClean="0"/>
              <a:t>α</a:t>
            </a:r>
            <a:r>
              <a:rPr lang="en-US" sz="2000" dirty="0" smtClean="0"/>
              <a:t> </a:t>
            </a:r>
            <a:r>
              <a:rPr lang="he-IL" sz="2000" dirty="0" smtClean="0"/>
              <a:t> </a:t>
            </a:r>
            <a:r>
              <a:rPr lang="he-IL" sz="2000" dirty="0"/>
              <a:t>וגם </a:t>
            </a:r>
            <a:r>
              <a:rPr lang="el-GR" sz="2000" dirty="0" smtClean="0"/>
              <a:t>β</a:t>
            </a:r>
            <a:r>
              <a:rPr lang="he-IL" sz="2000" dirty="0"/>
              <a:t> </a:t>
            </a:r>
            <a:r>
              <a:rPr lang="he-IL" sz="2000" dirty="0" smtClean="0"/>
              <a:t>זהים ב</a:t>
            </a:r>
            <a:r>
              <a:rPr lang="en-US" sz="2000" dirty="0"/>
              <a:t> i</a:t>
            </a:r>
            <a:r>
              <a:rPr lang="en-US" sz="2000" dirty="0" smtClean="0"/>
              <a:t> </a:t>
            </a:r>
            <a:r>
              <a:rPr lang="he-IL" sz="2000" dirty="0" smtClean="0"/>
              <a:t> הביטים הראשונים שלהם.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he-IL" sz="2000" dirty="0" smtClean="0"/>
              <a:t>אבל, הם נבדלים בביט ה 1 + </a:t>
            </a:r>
            <a:r>
              <a:rPr lang="en-US" sz="2000" dirty="0" err="1" smtClean="0"/>
              <a:t>i</a:t>
            </a:r>
            <a:r>
              <a:rPr lang="he-IL" sz="2000" dirty="0" smtClean="0"/>
              <a:t>.</a:t>
            </a:r>
            <a:endParaRPr lang="he-IL" sz="2000" dirty="0"/>
          </a:p>
          <a:p>
            <a:pPr marL="742950" lvl="1" indent="-285750">
              <a:buFont typeface="Arial" pitchFamily="34" charset="0"/>
              <a:buChar char="•"/>
            </a:pPr>
            <a:endParaRPr lang="he-IL" sz="20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/>
              <a:t>כלומר, ברמה שאחרי הרמה הנ"ל העץ מחלק אותם לשני תתי עצים שונים.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370234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>
          <a:xfrm>
            <a:off x="-89645" y="365129"/>
            <a:ext cx="12281647" cy="1325563"/>
          </a:xfrm>
        </p:spPr>
        <p:txBody>
          <a:bodyPr/>
          <a:lstStyle/>
          <a:p>
            <a:pPr algn="ctr"/>
            <a:r>
              <a:rPr lang="he-IL" sz="4000" b="1" dirty="0" smtClean="0">
                <a:solidFill>
                  <a:schemeClr val="hlink"/>
                </a:solidFill>
                <a:latin typeface="+mn-lt"/>
              </a:rPr>
              <a:t>בניה יעילה של </a:t>
            </a:r>
            <a:r>
              <a:rPr lang="en-US" sz="4000" b="1" dirty="0" smtClean="0">
                <a:solidFill>
                  <a:schemeClr val="hlink"/>
                </a:solidFill>
                <a:latin typeface="+mn-lt"/>
              </a:rPr>
              <a:t>quadtrees</a:t>
            </a:r>
            <a:r>
              <a:rPr lang="he-IL" sz="4000" b="1" dirty="0" smtClean="0">
                <a:solidFill>
                  <a:schemeClr val="hlink"/>
                </a:solidFill>
                <a:latin typeface="+mn-lt"/>
              </a:rPr>
              <a:t> דחוסים</a:t>
            </a:r>
            <a:endParaRPr lang="en-US" sz="3800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153" y="1434355"/>
            <a:ext cx="11770659" cy="47089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u="sng" dirty="0" smtClean="0"/>
              <a:t>משפט: </a:t>
            </a:r>
          </a:p>
          <a:p>
            <a:r>
              <a:rPr lang="he-IL" sz="2000" dirty="0" smtClean="0"/>
              <a:t>תהא </a:t>
            </a:r>
            <a:r>
              <a:rPr lang="en-US" sz="2000" dirty="0" smtClean="0"/>
              <a:t>P</a:t>
            </a:r>
            <a:r>
              <a:rPr lang="he-IL" sz="2000" dirty="0" smtClean="0"/>
              <a:t> קבוצה של </a:t>
            </a:r>
            <a:r>
              <a:rPr lang="en-US" sz="2000" dirty="0" smtClean="0"/>
              <a:t>n</a:t>
            </a:r>
            <a:r>
              <a:rPr lang="he-IL" sz="2000" dirty="0" smtClean="0"/>
              <a:t> נקודות בריבוע היחידה כך שהפיזור של </a:t>
            </a:r>
            <a:r>
              <a:rPr lang="en-US" sz="2000" dirty="0" smtClean="0"/>
              <a:t>P</a:t>
            </a:r>
            <a:r>
              <a:rPr lang="he-IL" sz="2000" dirty="0" smtClean="0"/>
              <a:t> אינו חסום.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he-IL" sz="2000" dirty="0" smtClean="0"/>
              <a:t>אזי, ניתן לבנות </a:t>
            </a:r>
            <a:r>
              <a:rPr lang="en-US" sz="2000" dirty="0" smtClean="0"/>
              <a:t>quadtree</a:t>
            </a:r>
            <a:r>
              <a:rPr lang="he-IL" sz="2000" dirty="0" smtClean="0"/>
              <a:t> דחוס עבור </a:t>
            </a:r>
            <a:r>
              <a:rPr lang="en-US" sz="2000" dirty="0" smtClean="0"/>
              <a:t>P</a:t>
            </a:r>
            <a:r>
              <a:rPr lang="he-IL" sz="2000" dirty="0" smtClean="0"/>
              <a:t> ב (</a:t>
            </a:r>
            <a:r>
              <a:rPr lang="en-US" sz="2000" dirty="0" smtClean="0"/>
              <a:t> </a:t>
            </a:r>
            <a:r>
              <a:rPr lang="en-US" sz="2000" dirty="0" smtClean="0"/>
              <a:t> </a:t>
            </a:r>
            <a:r>
              <a:rPr lang="en-US" sz="2000" dirty="0" smtClean="0"/>
              <a:t>.O(n log </a:t>
            </a:r>
            <a:r>
              <a:rPr lang="en-US" sz="2000" dirty="0" smtClean="0"/>
              <a:t>n</a:t>
            </a:r>
            <a:endParaRPr lang="he-IL" sz="2000" dirty="0" smtClean="0"/>
          </a:p>
          <a:p>
            <a:endParaRPr lang="he-IL" sz="2000" dirty="0"/>
          </a:p>
          <a:p>
            <a:r>
              <a:rPr lang="he-IL" sz="2000" b="1" u="sng" dirty="0" smtClean="0"/>
              <a:t>תזכורת:</a:t>
            </a:r>
            <a:r>
              <a:rPr lang="en-US" sz="2000" b="1" u="sng" dirty="0" smtClean="0"/>
              <a:t/>
            </a:r>
            <a:br>
              <a:rPr lang="en-US" sz="2000" b="1" u="sng" dirty="0" smtClean="0"/>
            </a:br>
            <a:endParaRPr lang="he-IL" sz="2000" b="1" u="sng" dirty="0" smtClean="0"/>
          </a:p>
          <a:p>
            <a:r>
              <a:rPr lang="he-IL" sz="2000" b="1" u="sng" dirty="0" smtClean="0"/>
              <a:t>הגדרה:</a:t>
            </a:r>
            <a:r>
              <a:rPr lang="he-IL" sz="2000" dirty="0" smtClean="0"/>
              <a:t>  </a:t>
            </a:r>
            <a:r>
              <a:rPr lang="en-US" altLang="he-IL" sz="2000" dirty="0" err="1" smtClean="0"/>
              <a:t>r</a:t>
            </a:r>
            <a:r>
              <a:rPr lang="en-US" altLang="he-IL" sz="2000" baseline="-25000" dirty="0" err="1" smtClean="0"/>
              <a:t>opt</a:t>
            </a:r>
            <a:r>
              <a:rPr lang="en-US" altLang="he-IL" sz="2000" dirty="0" smtClean="0"/>
              <a:t>(P , k)</a:t>
            </a:r>
            <a:r>
              <a:rPr lang="he-IL" altLang="he-IL" sz="2000" dirty="0" smtClean="0"/>
              <a:t> – הרדיוס הקטן ביותר של מעגל שמכיל </a:t>
            </a:r>
            <a:r>
              <a:rPr lang="en-US" altLang="he-IL" sz="2000" dirty="0" smtClean="0"/>
              <a:t>k</a:t>
            </a:r>
            <a:r>
              <a:rPr lang="he-IL" altLang="he-IL" sz="2000" dirty="0" smtClean="0"/>
              <a:t> נקודות מתוך קבוצה </a:t>
            </a:r>
            <a:r>
              <a:rPr lang="en-US" altLang="he-IL" sz="2000" dirty="0" smtClean="0"/>
              <a:t>P</a:t>
            </a:r>
            <a:r>
              <a:rPr lang="he-IL" altLang="he-IL" sz="2000" dirty="0" smtClean="0"/>
              <a:t>.</a:t>
            </a:r>
            <a:r>
              <a:rPr lang="en-US" altLang="he-IL" sz="2000" dirty="0" smtClean="0"/>
              <a:t/>
            </a:r>
            <a:br>
              <a:rPr lang="en-US" altLang="he-IL" sz="2000" dirty="0" smtClean="0"/>
            </a:br>
            <a:endParaRPr lang="he-IL" sz="2000" b="1" u="sng" dirty="0" smtClean="0"/>
          </a:p>
          <a:p>
            <a:pPr marL="0" lvl="1"/>
            <a:r>
              <a:rPr lang="he-IL" sz="2000" b="1" u="sng" dirty="0" smtClean="0"/>
              <a:t>משפט 1:</a:t>
            </a:r>
            <a:r>
              <a:rPr lang="he-IL" sz="2000" dirty="0" smtClean="0"/>
              <a:t> </a:t>
            </a:r>
            <a:r>
              <a:rPr lang="he-IL" sz="2000" dirty="0"/>
              <a:t> </a:t>
            </a:r>
            <a:r>
              <a:rPr lang="he-IL" sz="2000" dirty="0" smtClean="0"/>
              <a:t>בהינתן קבוצה </a:t>
            </a:r>
            <a:r>
              <a:rPr lang="en-US" sz="2000" dirty="0" smtClean="0"/>
              <a:t>P</a:t>
            </a:r>
            <a:r>
              <a:rPr lang="he-IL" sz="2000" dirty="0" smtClean="0"/>
              <a:t> של </a:t>
            </a:r>
            <a:r>
              <a:rPr lang="en-US" sz="2000" dirty="0" smtClean="0"/>
              <a:t>n</a:t>
            </a:r>
            <a:r>
              <a:rPr lang="he-IL" sz="2000" dirty="0" smtClean="0"/>
              <a:t> נקודות ב </a:t>
            </a:r>
            <a:r>
              <a:rPr lang="en-US" altLang="he-IL" sz="2000" dirty="0" smtClean="0"/>
              <a:t>R</a:t>
            </a:r>
            <a:r>
              <a:rPr lang="en-US" altLang="he-IL" sz="2000" baseline="30000" dirty="0" smtClean="0"/>
              <a:t>d</a:t>
            </a:r>
            <a:r>
              <a:rPr lang="he-IL" altLang="he-IL" sz="2000" baseline="30000" dirty="0" smtClean="0"/>
              <a:t> </a:t>
            </a:r>
            <a:r>
              <a:rPr lang="he-IL" sz="2000" dirty="0" smtClean="0"/>
              <a:t>ופרמטר </a:t>
            </a:r>
            <a:r>
              <a:rPr lang="en-US" sz="2000" dirty="0" smtClean="0"/>
              <a:t>k</a:t>
            </a:r>
            <a:r>
              <a:rPr lang="he-IL" sz="2000" dirty="0" smtClean="0"/>
              <a:t> , ניתן לחשב ב </a:t>
            </a:r>
            <a:r>
              <a:rPr lang="en-US" altLang="he-IL" sz="2000" dirty="0" smtClean="0"/>
              <a:t>O(n(n/k)</a:t>
            </a:r>
            <a:r>
              <a:rPr lang="en-US" altLang="he-IL" sz="2000" baseline="30000" dirty="0" smtClean="0"/>
              <a:t>d</a:t>
            </a:r>
            <a:r>
              <a:rPr lang="en-US" altLang="he-IL" sz="2000" dirty="0"/>
              <a:t>) </a:t>
            </a:r>
            <a:r>
              <a:rPr lang="he-IL" altLang="he-IL" sz="2000" dirty="0" smtClean="0"/>
              <a:t> כדור </a:t>
            </a:r>
            <a:r>
              <a:rPr lang="en-US" altLang="he-IL" sz="2000" dirty="0"/>
              <a:t>b </a:t>
            </a:r>
            <a:r>
              <a:rPr lang="he-IL" altLang="he-IL" sz="2000" dirty="0" smtClean="0"/>
              <a:t> שמכיל </a:t>
            </a:r>
            <a:r>
              <a:rPr lang="en-US" altLang="he-IL" sz="2000" dirty="0" smtClean="0"/>
              <a:t>k</a:t>
            </a:r>
            <a:r>
              <a:rPr lang="he-IL" altLang="he-IL" sz="2000" dirty="0" smtClean="0"/>
              <a:t> נקודות של </a:t>
            </a:r>
            <a:r>
              <a:rPr lang="en-US" altLang="he-IL" sz="2000" dirty="0" smtClean="0"/>
              <a:t>P</a:t>
            </a:r>
            <a:r>
              <a:rPr lang="he-IL" altLang="he-IL" sz="2000" dirty="0" smtClean="0"/>
              <a:t> והרדיוס שלו מקיים: </a:t>
            </a:r>
            <a:r>
              <a:rPr lang="en-US" altLang="he-IL" sz="2000" dirty="0" smtClean="0"/>
              <a:t>r(b</a:t>
            </a:r>
            <a:r>
              <a:rPr lang="en-US" altLang="he-IL" sz="2000" dirty="0"/>
              <a:t>) ≤</a:t>
            </a:r>
            <a:r>
              <a:rPr lang="en-US" altLang="he-IL" sz="2000" dirty="0" smtClean="0"/>
              <a:t>2r</a:t>
            </a:r>
            <a:r>
              <a:rPr lang="en-US" altLang="he-IL" sz="2000" baseline="-25000" dirty="0" smtClean="0"/>
              <a:t>opt</a:t>
            </a:r>
            <a:r>
              <a:rPr lang="en-US" altLang="he-IL" sz="2000" dirty="0" smtClean="0"/>
              <a:t>(P , k)</a:t>
            </a:r>
            <a:endParaRPr lang="he-IL" sz="2000" dirty="0" smtClean="0"/>
          </a:p>
          <a:p>
            <a:endParaRPr lang="he-IL" sz="2000" b="1" u="sng" dirty="0"/>
          </a:p>
          <a:p>
            <a:r>
              <a:rPr lang="he-IL" sz="2000" b="1" u="sng" dirty="0" smtClean="0"/>
              <a:t>משפט 2:</a:t>
            </a:r>
            <a:r>
              <a:rPr lang="he-IL" sz="2000" dirty="0" smtClean="0"/>
              <a:t>  לכל קבוצת נקודות </a:t>
            </a:r>
            <a:r>
              <a:rPr lang="en-US" sz="2000" dirty="0" smtClean="0"/>
              <a:t>P</a:t>
            </a:r>
            <a:r>
              <a:rPr lang="he-IL" sz="2000" dirty="0" smtClean="0"/>
              <a:t> ו</a:t>
            </a:r>
            <a:r>
              <a:rPr lang="el-GR" altLang="he-IL" sz="2000" b="1" dirty="0"/>
              <a:t> </a:t>
            </a:r>
            <a:r>
              <a:rPr lang="el-GR" altLang="he-IL" sz="2000" dirty="0" smtClean="0"/>
              <a:t>α</a:t>
            </a:r>
            <a:r>
              <a:rPr lang="en-US" altLang="he-IL" sz="2000" dirty="0" smtClean="0"/>
              <a:t> &gt; 0 </a:t>
            </a:r>
            <a:r>
              <a:rPr lang="he-IL" altLang="he-IL" sz="2000" dirty="0" smtClean="0"/>
              <a:t>אם </a:t>
            </a:r>
            <a:r>
              <a:rPr lang="el-GR" altLang="he-IL" sz="2000" dirty="0" smtClean="0"/>
              <a:t>α</a:t>
            </a:r>
            <a:r>
              <a:rPr lang="en-US" altLang="he-IL" sz="2000" dirty="0" smtClean="0"/>
              <a:t> ≤ 2r</a:t>
            </a:r>
            <a:r>
              <a:rPr lang="en-US" altLang="he-IL" sz="2000" baseline="-25000" dirty="0" smtClean="0"/>
              <a:t>opt</a:t>
            </a:r>
            <a:r>
              <a:rPr lang="en-US" altLang="he-IL" sz="2000" dirty="0" smtClean="0"/>
              <a:t>(P , k</a:t>
            </a:r>
            <a:r>
              <a:rPr lang="en-US" altLang="he-IL" sz="2000" dirty="0"/>
              <a:t>) </a:t>
            </a:r>
            <a:r>
              <a:rPr lang="he-IL" altLang="he-IL" sz="2000" dirty="0" smtClean="0"/>
              <a:t> אזי כל תא של </a:t>
            </a:r>
            <a:r>
              <a:rPr lang="en-US" altLang="he-IL" sz="2000" dirty="0" smtClean="0"/>
              <a:t> G</a:t>
            </a:r>
            <a:r>
              <a:rPr lang="el-GR" altLang="he-IL" sz="2000" baseline="-25000" dirty="0"/>
              <a:t>α</a:t>
            </a:r>
            <a:r>
              <a:rPr lang="he-IL" altLang="he-IL" sz="2000" dirty="0" smtClean="0"/>
              <a:t> </a:t>
            </a:r>
            <a:r>
              <a:rPr lang="en-US" altLang="he-IL" sz="2000" dirty="0" smtClean="0"/>
              <a:t/>
            </a:r>
            <a:br>
              <a:rPr lang="en-US" altLang="he-IL" sz="2000" dirty="0" smtClean="0"/>
            </a:br>
            <a:r>
              <a:rPr lang="he-IL" altLang="he-IL" sz="2000" dirty="0" smtClean="0"/>
              <a:t>מכיל לכל היותר</a:t>
            </a:r>
            <a:r>
              <a:rPr lang="he-IL" altLang="he-IL" sz="2000" dirty="0"/>
              <a:t> </a:t>
            </a:r>
            <a:r>
              <a:rPr lang="en-US" altLang="he-IL" sz="2000" dirty="0" smtClean="0"/>
              <a:t>5k</a:t>
            </a:r>
            <a:r>
              <a:rPr lang="he-IL" altLang="he-IL" sz="2000" dirty="0" smtClean="0"/>
              <a:t> נקודות.</a:t>
            </a:r>
            <a:endParaRPr lang="he-IL" sz="2000" b="1" u="sng" dirty="0"/>
          </a:p>
          <a:p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276020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>
          <a:xfrm>
            <a:off x="-89645" y="365129"/>
            <a:ext cx="12281647" cy="1325563"/>
          </a:xfrm>
        </p:spPr>
        <p:txBody>
          <a:bodyPr/>
          <a:lstStyle/>
          <a:p>
            <a:pPr algn="ctr"/>
            <a:r>
              <a:rPr lang="he-IL" sz="4000" b="1" dirty="0" smtClean="0">
                <a:solidFill>
                  <a:schemeClr val="hlink"/>
                </a:solidFill>
                <a:latin typeface="+mn-lt"/>
              </a:rPr>
              <a:t>בניה יעילה של </a:t>
            </a:r>
            <a:r>
              <a:rPr lang="en-US" sz="4000" b="1" dirty="0" smtClean="0">
                <a:solidFill>
                  <a:schemeClr val="hlink"/>
                </a:solidFill>
                <a:latin typeface="+mn-lt"/>
              </a:rPr>
              <a:t>quadtrees</a:t>
            </a:r>
            <a:r>
              <a:rPr lang="he-IL" sz="4000" b="1" dirty="0" smtClean="0">
                <a:solidFill>
                  <a:schemeClr val="hlink"/>
                </a:solidFill>
                <a:latin typeface="+mn-lt"/>
              </a:rPr>
              <a:t> דחוסים</a:t>
            </a:r>
            <a:endParaRPr lang="en-US" sz="3800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153" y="1434355"/>
            <a:ext cx="11770659" cy="34778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u="sng" dirty="0" smtClean="0"/>
              <a:t>הוכחה: </a:t>
            </a:r>
            <a:endParaRPr lang="he-IL" sz="2000" b="1" u="sng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e-IL" sz="2000" dirty="0" smtClean="0"/>
              <a:t>נחשב בזמן לינארי דיסק </a:t>
            </a:r>
            <a:r>
              <a:rPr lang="en-US" sz="2000" dirty="0" smtClean="0"/>
              <a:t>D</a:t>
            </a:r>
            <a:r>
              <a:rPr lang="he-IL" sz="2000" dirty="0" smtClean="0"/>
              <a:t> עם רדיוס </a:t>
            </a:r>
            <a:r>
              <a:rPr lang="en-US" sz="2000" dirty="0" smtClean="0"/>
              <a:t>r</a:t>
            </a:r>
            <a:r>
              <a:rPr lang="he-IL" sz="2000" dirty="0" smtClean="0"/>
              <a:t> שמכיל לפחות </a:t>
            </a:r>
            <a:r>
              <a:rPr lang="en-US" sz="2000" dirty="0" smtClean="0"/>
              <a:t>n/10</a:t>
            </a:r>
            <a:r>
              <a:rPr lang="he-IL" sz="2000" dirty="0" smtClean="0"/>
              <a:t> נקודות של </a:t>
            </a:r>
            <a:r>
              <a:rPr lang="en-US" sz="2000" dirty="0" smtClean="0"/>
              <a:t>P</a:t>
            </a:r>
            <a:r>
              <a:rPr lang="he-IL" sz="2000" dirty="0" smtClean="0"/>
              <a:t> כך שיתקיים: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altLang="he-IL" sz="2000" dirty="0" smtClean="0"/>
              <a:t>r ≤ 2r</a:t>
            </a:r>
            <a:r>
              <a:rPr lang="en-US" altLang="he-IL" sz="2000" baseline="-25000" dirty="0" smtClean="0"/>
              <a:t>opt</a:t>
            </a:r>
            <a:r>
              <a:rPr lang="en-US" altLang="he-IL" sz="2000" dirty="0" smtClean="0"/>
              <a:t>(P , n/10)</a:t>
            </a:r>
            <a:r>
              <a:rPr lang="he-IL" altLang="he-IL" sz="2000" dirty="0" smtClean="0"/>
              <a:t> (למה אפשר לעשות זאת?).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e-IL" altLang="he-IL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he-IL" altLang="he-IL" sz="2000" dirty="0" smtClean="0"/>
          </a:p>
          <a:p>
            <a:pPr marL="342900" lvl="2" indent="-342900">
              <a:buFont typeface="Arial" panose="020B0604020202020204" pitchFamily="34" charset="0"/>
              <a:buChar char="•"/>
            </a:pPr>
            <a:r>
              <a:rPr lang="he-IL" sz="2000" dirty="0" smtClean="0"/>
              <a:t>יהי </a:t>
            </a:r>
            <a:r>
              <a:rPr lang="en-US" altLang="he-IL" sz="2000" dirty="0"/>
              <a:t>G</a:t>
            </a:r>
            <a:r>
              <a:rPr lang="el-GR" altLang="he-IL" sz="2000" baseline="-25000" dirty="0" smtClean="0"/>
              <a:t>α</a:t>
            </a:r>
            <a:r>
              <a:rPr lang="he-IL" sz="2000" dirty="0"/>
              <a:t> </a:t>
            </a:r>
            <a:r>
              <a:rPr lang="he-IL" sz="2000" dirty="0" smtClean="0"/>
              <a:t>סריג כאשר </a:t>
            </a:r>
            <a:r>
              <a:rPr lang="el-GR" altLang="he-IL" sz="2000" dirty="0"/>
              <a:t>α</a:t>
            </a:r>
            <a:r>
              <a:rPr lang="en-US" altLang="he-IL" sz="2000" dirty="0"/>
              <a:t>=2└</a:t>
            </a:r>
            <a:r>
              <a:rPr lang="en-US" altLang="he-IL" sz="2000" baseline="30000" dirty="0"/>
              <a:t>log r</a:t>
            </a:r>
            <a:r>
              <a:rPr lang="en-US" altLang="he-IL" sz="2000" dirty="0" smtClean="0"/>
              <a:t>┘</a:t>
            </a:r>
            <a:r>
              <a:rPr lang="he-IL" altLang="he-IL" sz="2000" dirty="0" smtClean="0"/>
              <a:t>. אזי, קיים בסריג תא שמכיל לפחות </a:t>
            </a:r>
            <a:r>
              <a:rPr lang="en-US" altLang="he-IL" sz="2000" dirty="0"/>
              <a:t>(n/10)/</a:t>
            </a:r>
            <a:r>
              <a:rPr lang="en-US" altLang="he-IL" sz="2000" dirty="0" smtClean="0"/>
              <a:t>25</a:t>
            </a:r>
            <a:r>
              <a:rPr lang="he-IL" altLang="he-IL" sz="2000" dirty="0" smtClean="0"/>
              <a:t> נקודות של </a:t>
            </a:r>
            <a:r>
              <a:rPr lang="en-US" altLang="he-IL" sz="2000" dirty="0" smtClean="0"/>
              <a:t>P</a:t>
            </a:r>
            <a:r>
              <a:rPr lang="he-IL" altLang="he-IL" sz="2000" dirty="0" smtClean="0"/>
              <a:t> (זאת כיוון שניתן לכסות את </a:t>
            </a:r>
            <a:r>
              <a:rPr lang="en-US" altLang="he-IL" sz="2000" dirty="0" smtClean="0"/>
              <a:t>D</a:t>
            </a:r>
            <a:r>
              <a:rPr lang="he-IL" altLang="he-IL" sz="2000" dirty="0" smtClean="0"/>
              <a:t> בעזרת  25 תאים של </a:t>
            </a:r>
            <a:r>
              <a:rPr lang="en-US" altLang="he-IL" sz="2000" dirty="0"/>
              <a:t>G</a:t>
            </a:r>
            <a:r>
              <a:rPr lang="el-GR" altLang="he-IL" sz="2000" baseline="-25000" dirty="0"/>
              <a:t>α</a:t>
            </a:r>
            <a:r>
              <a:rPr lang="he-IL" altLang="he-IL" sz="2000" dirty="0"/>
              <a:t> </a:t>
            </a:r>
            <a:r>
              <a:rPr lang="he-IL" altLang="he-IL" sz="2000" dirty="0" smtClean="0"/>
              <a:t>עבור </a:t>
            </a:r>
            <a:r>
              <a:rPr lang="el-GR" altLang="he-IL" sz="2000" dirty="0" smtClean="0"/>
              <a:t>α</a:t>
            </a:r>
            <a:r>
              <a:rPr lang="en-US" altLang="he-IL" sz="2000" dirty="0" smtClean="0"/>
              <a:t> ≥ r/2</a:t>
            </a:r>
            <a:r>
              <a:rPr lang="he-IL" altLang="he-IL" sz="2000" dirty="0" smtClean="0"/>
              <a:t>).</a:t>
            </a:r>
          </a:p>
          <a:p>
            <a:pPr marL="342900" lvl="2" indent="-342900">
              <a:buFont typeface="Arial" panose="020B0604020202020204" pitchFamily="34" charset="0"/>
              <a:buChar char="•"/>
            </a:pPr>
            <a:endParaRPr lang="he-IL" altLang="he-IL" sz="2000" dirty="0"/>
          </a:p>
          <a:p>
            <a:pPr marL="342900" lvl="2" indent="-342900">
              <a:buFont typeface="Arial" panose="020B0604020202020204" pitchFamily="34" charset="0"/>
              <a:buChar char="•"/>
            </a:pPr>
            <a:endParaRPr lang="he-IL" altLang="he-IL" sz="2000" dirty="0"/>
          </a:p>
          <a:p>
            <a:pPr marL="342900" lvl="2" indent="-342900">
              <a:buFont typeface="Arial" panose="020B0604020202020204" pitchFamily="34" charset="0"/>
              <a:buChar char="•"/>
            </a:pPr>
            <a:endParaRPr lang="he-IL" sz="2000" dirty="0" smtClean="0"/>
          </a:p>
          <a:p>
            <a:pPr marL="342900" lvl="2" indent="-342900">
              <a:buFont typeface="Arial" panose="020B0604020202020204" pitchFamily="34" charset="0"/>
              <a:buChar char="•"/>
            </a:pPr>
            <a:r>
              <a:rPr lang="he-IL" sz="2000" dirty="0" smtClean="0"/>
              <a:t>נקבל כי אף תא לא מכיל יותר מ </a:t>
            </a:r>
            <a:r>
              <a:rPr lang="en-US" altLang="he-IL" sz="2000" dirty="0" smtClean="0"/>
              <a:t> 5(n/10)</a:t>
            </a:r>
            <a:r>
              <a:rPr lang="he-IL" altLang="he-IL" sz="2000" dirty="0" smtClean="0"/>
              <a:t> נקודות מ</a:t>
            </a:r>
            <a:r>
              <a:rPr lang="en-US" altLang="he-IL" sz="2000" dirty="0" smtClean="0"/>
              <a:t> P </a:t>
            </a:r>
            <a:r>
              <a:rPr lang="he-IL" altLang="he-IL" sz="2000" dirty="0" smtClean="0"/>
              <a:t>(מדוע?)</a:t>
            </a:r>
            <a:endParaRPr lang="en-US" sz="2000" dirty="0" smtClean="0"/>
          </a:p>
        </p:txBody>
      </p:sp>
      <p:sp>
        <p:nvSpPr>
          <p:cNvPr id="20" name="Oval 389"/>
          <p:cNvSpPr>
            <a:spLocks noChangeArrowheads="1"/>
          </p:cNvSpPr>
          <p:nvPr/>
        </p:nvSpPr>
        <p:spPr bwMode="auto">
          <a:xfrm>
            <a:off x="1997529" y="4264025"/>
            <a:ext cx="900113" cy="900113"/>
          </a:xfrm>
          <a:prstGeom prst="ellips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21" name="Line 390"/>
          <p:cNvSpPr>
            <a:spLocks noChangeShapeType="1"/>
          </p:cNvSpPr>
          <p:nvPr/>
        </p:nvSpPr>
        <p:spPr bwMode="auto">
          <a:xfrm>
            <a:off x="1997529" y="4732338"/>
            <a:ext cx="5032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2" name="Rectangle 391"/>
          <p:cNvSpPr>
            <a:spLocks noChangeArrowheads="1"/>
          </p:cNvSpPr>
          <p:nvPr/>
        </p:nvSpPr>
        <p:spPr bwMode="auto">
          <a:xfrm>
            <a:off x="2140404" y="4498975"/>
            <a:ext cx="2174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he-IL" sz="1400" b="0"/>
              <a:t>r</a:t>
            </a:r>
          </a:p>
        </p:txBody>
      </p:sp>
      <p:sp>
        <p:nvSpPr>
          <p:cNvPr id="23" name="Rectangle 392"/>
          <p:cNvSpPr>
            <a:spLocks noChangeArrowheads="1"/>
          </p:cNvSpPr>
          <p:nvPr/>
        </p:nvSpPr>
        <p:spPr bwMode="auto">
          <a:xfrm>
            <a:off x="1924504" y="4156075"/>
            <a:ext cx="1081088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24" name="Line 393"/>
          <p:cNvSpPr>
            <a:spLocks noChangeShapeType="1"/>
          </p:cNvSpPr>
          <p:nvPr/>
        </p:nvSpPr>
        <p:spPr bwMode="auto">
          <a:xfrm>
            <a:off x="1924504" y="4371975"/>
            <a:ext cx="1081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5" name="Line 394"/>
          <p:cNvSpPr>
            <a:spLocks noChangeShapeType="1"/>
          </p:cNvSpPr>
          <p:nvPr/>
        </p:nvSpPr>
        <p:spPr bwMode="auto">
          <a:xfrm>
            <a:off x="1924504" y="4587875"/>
            <a:ext cx="1081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6" name="Line 395"/>
          <p:cNvSpPr>
            <a:spLocks noChangeShapeType="1"/>
          </p:cNvSpPr>
          <p:nvPr/>
        </p:nvSpPr>
        <p:spPr bwMode="auto">
          <a:xfrm>
            <a:off x="1924504" y="4875213"/>
            <a:ext cx="1081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7" name="Line 396"/>
          <p:cNvSpPr>
            <a:spLocks noChangeShapeType="1"/>
          </p:cNvSpPr>
          <p:nvPr/>
        </p:nvSpPr>
        <p:spPr bwMode="auto">
          <a:xfrm>
            <a:off x="1924504" y="5091113"/>
            <a:ext cx="1081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8" name="Line 397"/>
          <p:cNvSpPr>
            <a:spLocks noChangeShapeType="1"/>
          </p:cNvSpPr>
          <p:nvPr/>
        </p:nvSpPr>
        <p:spPr bwMode="auto">
          <a:xfrm flipH="1">
            <a:off x="2140404" y="4156075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9" name="Line 398"/>
          <p:cNvSpPr>
            <a:spLocks noChangeShapeType="1"/>
          </p:cNvSpPr>
          <p:nvPr/>
        </p:nvSpPr>
        <p:spPr bwMode="auto">
          <a:xfrm flipH="1">
            <a:off x="2356304" y="4156075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0" name="Line 399"/>
          <p:cNvSpPr>
            <a:spLocks noChangeShapeType="1"/>
          </p:cNvSpPr>
          <p:nvPr/>
        </p:nvSpPr>
        <p:spPr bwMode="auto">
          <a:xfrm flipH="1">
            <a:off x="2572204" y="4156075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1" name="Line 400"/>
          <p:cNvSpPr>
            <a:spLocks noChangeShapeType="1"/>
          </p:cNvSpPr>
          <p:nvPr/>
        </p:nvSpPr>
        <p:spPr bwMode="auto">
          <a:xfrm flipH="1">
            <a:off x="2788104" y="4156075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32" name="Rectangle 402"/>
          <p:cNvSpPr>
            <a:spLocks noChangeArrowheads="1"/>
          </p:cNvSpPr>
          <p:nvPr/>
        </p:nvSpPr>
        <p:spPr bwMode="auto">
          <a:xfrm>
            <a:off x="1867354" y="5164138"/>
            <a:ext cx="3016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l-GR" altLang="he-IL" sz="1600" b="0" dirty="0"/>
              <a:t>α</a:t>
            </a:r>
            <a:endParaRPr lang="en-US" altLang="he-IL" sz="1600" b="0" dirty="0"/>
          </a:p>
        </p:txBody>
      </p:sp>
      <p:sp>
        <p:nvSpPr>
          <p:cNvPr id="33" name="Line 403"/>
          <p:cNvSpPr>
            <a:spLocks noChangeShapeType="1"/>
          </p:cNvSpPr>
          <p:nvPr/>
        </p:nvSpPr>
        <p:spPr bwMode="auto">
          <a:xfrm>
            <a:off x="1924504" y="5235575"/>
            <a:ext cx="215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47427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>
          <a:xfrm>
            <a:off x="-89645" y="365129"/>
            <a:ext cx="12281647" cy="1325563"/>
          </a:xfrm>
        </p:spPr>
        <p:txBody>
          <a:bodyPr/>
          <a:lstStyle/>
          <a:p>
            <a:pPr algn="ctr"/>
            <a:r>
              <a:rPr lang="he-IL" sz="4000" b="1" dirty="0" smtClean="0">
                <a:solidFill>
                  <a:schemeClr val="hlink"/>
                </a:solidFill>
                <a:latin typeface="+mn-lt"/>
              </a:rPr>
              <a:t>בניה יעילה של </a:t>
            </a:r>
            <a:r>
              <a:rPr lang="en-US" sz="4000" b="1" dirty="0" smtClean="0">
                <a:solidFill>
                  <a:schemeClr val="hlink"/>
                </a:solidFill>
                <a:latin typeface="+mn-lt"/>
              </a:rPr>
              <a:t>quadtrees</a:t>
            </a:r>
            <a:r>
              <a:rPr lang="he-IL" sz="4000" b="1" dirty="0" smtClean="0">
                <a:solidFill>
                  <a:schemeClr val="hlink"/>
                </a:solidFill>
                <a:latin typeface="+mn-lt"/>
              </a:rPr>
              <a:t> דחוסים</a:t>
            </a:r>
            <a:endParaRPr lang="en-US" sz="3800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153" y="1434355"/>
            <a:ext cx="11770659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u="sng" dirty="0" smtClean="0"/>
              <a:t>המשך ההוכחה: </a:t>
            </a:r>
            <a:endParaRPr lang="he-IL" sz="2000" b="1" u="sng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e-IL" sz="2000" dirty="0" smtClean="0"/>
              <a:t>נחשב את </a:t>
            </a:r>
            <a:r>
              <a:rPr lang="en-US" altLang="he-IL" sz="2000" dirty="0"/>
              <a:t>G</a:t>
            </a:r>
            <a:r>
              <a:rPr lang="el-GR" altLang="he-IL" sz="2000" baseline="-25000" dirty="0"/>
              <a:t>α</a:t>
            </a:r>
            <a:r>
              <a:rPr lang="en-US" altLang="he-IL" sz="2000" dirty="0"/>
              <a:t>(P) </a:t>
            </a:r>
            <a:r>
              <a:rPr lang="he-IL" altLang="he-IL" sz="2000" dirty="0" smtClean="0"/>
              <a:t> ונמצא את התא </a:t>
            </a:r>
            <a:r>
              <a:rPr lang="en-US" altLang="he-IL" sz="2000" dirty="0">
                <a:sym typeface="Symbol" pitchFamily="18" charset="2"/>
              </a:rPr>
              <a:t>□</a:t>
            </a:r>
            <a:r>
              <a:rPr lang="he-IL" altLang="he-IL" sz="2000" dirty="0" smtClean="0"/>
              <a:t> שמכיל את כמות הנקודות המרבית מ</a:t>
            </a:r>
            <a:r>
              <a:rPr lang="en-US" altLang="he-IL" sz="2000" dirty="0" smtClean="0"/>
              <a:t>P </a:t>
            </a:r>
            <a:r>
              <a:rPr lang="he-IL" altLang="he-IL" sz="20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e-IL" altLang="he-IL" sz="2000" dirty="0" smtClean="0"/>
          </a:p>
          <a:p>
            <a:r>
              <a:rPr lang="he-IL" altLang="he-IL" sz="2000" b="1" u="sng" dirty="0" smtClean="0"/>
              <a:t>נסמן: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he-IL" sz="2000" b="1" i="1" dirty="0" smtClean="0">
                <a:solidFill>
                  <a:srgbClr val="006666"/>
                </a:solidFill>
              </a:rPr>
              <a:t>P</a:t>
            </a:r>
            <a:r>
              <a:rPr lang="en-US" altLang="he-IL" sz="2000" b="1" i="1" baseline="-25000" dirty="0" smtClean="0">
                <a:solidFill>
                  <a:srgbClr val="006666"/>
                </a:solidFill>
              </a:rPr>
              <a:t>in</a:t>
            </a:r>
            <a:r>
              <a:rPr lang="en-US" altLang="he-IL" sz="2000" dirty="0" smtClean="0"/>
              <a:t> </a:t>
            </a:r>
            <a:r>
              <a:rPr lang="he-IL" altLang="he-IL" sz="2000" dirty="0" smtClean="0"/>
              <a:t>- קבוצת הנקודות שבתוך התא </a:t>
            </a:r>
            <a:r>
              <a:rPr lang="en-US" altLang="he-IL" sz="2000" dirty="0" smtClean="0">
                <a:sym typeface="Symbol" pitchFamily="18" charset="2"/>
              </a:rPr>
              <a:t>□</a:t>
            </a:r>
            <a:r>
              <a:rPr lang="he-IL" altLang="he-IL" sz="2000" dirty="0" smtClean="0">
                <a:sym typeface="Symbol" pitchFamily="18" charset="2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altLang="he-IL" sz="2000" b="1" i="1" dirty="0" smtClean="0">
                <a:solidFill>
                  <a:srgbClr val="006666"/>
                </a:solidFill>
                <a:sym typeface="Symbol" pitchFamily="18" charset="2"/>
              </a:rPr>
              <a:t>P</a:t>
            </a:r>
            <a:r>
              <a:rPr lang="en-US" altLang="he-IL" sz="2000" b="1" i="1" baseline="-25000" dirty="0" smtClean="0">
                <a:solidFill>
                  <a:srgbClr val="006666"/>
                </a:solidFill>
                <a:sym typeface="Symbol" pitchFamily="18" charset="2"/>
              </a:rPr>
              <a:t>out</a:t>
            </a:r>
            <a:r>
              <a:rPr lang="en-US" altLang="he-IL" sz="2000" dirty="0" smtClean="0">
                <a:sym typeface="Symbol" pitchFamily="18" charset="2"/>
              </a:rPr>
              <a:t> </a:t>
            </a:r>
            <a:r>
              <a:rPr lang="he-IL" altLang="he-IL" sz="2000" dirty="0" smtClean="0">
                <a:sym typeface="Symbol" pitchFamily="18" charset="2"/>
              </a:rPr>
              <a:t>- קבוצת הנקודות שמחוץ לתא </a:t>
            </a:r>
            <a:r>
              <a:rPr lang="en-US" altLang="he-IL" sz="2000" dirty="0" smtClean="0">
                <a:sym typeface="Symbol" pitchFamily="18" charset="2"/>
              </a:rPr>
              <a:t>□</a:t>
            </a:r>
            <a:r>
              <a:rPr lang="he-IL" altLang="he-IL" sz="2000" dirty="0" smtClean="0">
                <a:sym typeface="Symbol" pitchFamily="18" charset="2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e-IL" altLang="he-IL" sz="2000" dirty="0">
              <a:sym typeface="Symbol" pitchFamily="18" charset="2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he-IL" altLang="he-IL" sz="2000" dirty="0" smtClean="0">
                <a:sym typeface="Symbol" pitchFamily="18" charset="2"/>
              </a:rPr>
              <a:t>נקבל כי </a:t>
            </a:r>
            <a:r>
              <a:rPr lang="en-US" altLang="he-IL" sz="2000" dirty="0">
                <a:sym typeface="Symbol" pitchFamily="18" charset="2"/>
              </a:rPr>
              <a:t>|P</a:t>
            </a:r>
            <a:r>
              <a:rPr lang="en-US" altLang="he-IL" sz="2000" baseline="-25000" dirty="0">
                <a:sym typeface="Symbol" pitchFamily="18" charset="2"/>
              </a:rPr>
              <a:t>in</a:t>
            </a:r>
            <a:r>
              <a:rPr lang="en-US" altLang="he-IL" sz="2000" dirty="0">
                <a:sym typeface="Symbol" pitchFamily="18" charset="2"/>
              </a:rPr>
              <a:t>| </a:t>
            </a:r>
            <a:r>
              <a:rPr lang="en-US" altLang="he-IL" sz="2000" dirty="0"/>
              <a:t>≥ n/250 </a:t>
            </a:r>
            <a:r>
              <a:rPr lang="he-IL" altLang="he-IL" sz="2000" dirty="0" smtClean="0"/>
              <a:t> וכי </a:t>
            </a:r>
            <a:r>
              <a:rPr lang="en-US" altLang="he-IL" sz="2000" dirty="0"/>
              <a:t>|P</a:t>
            </a:r>
            <a:r>
              <a:rPr lang="en-US" altLang="he-IL" sz="2000" baseline="-25000" dirty="0"/>
              <a:t>out</a:t>
            </a:r>
            <a:r>
              <a:rPr lang="en-US" altLang="he-IL" sz="2000" dirty="0"/>
              <a:t>| ≥ </a:t>
            </a:r>
            <a:r>
              <a:rPr lang="en-US" altLang="he-IL" sz="2000" dirty="0" smtClean="0"/>
              <a:t>n/2</a:t>
            </a:r>
            <a:r>
              <a:rPr lang="he-IL" altLang="he-IL" sz="2000" dirty="0" smtClean="0"/>
              <a:t>.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he-IL" altLang="he-IL" sz="20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he-IL" altLang="he-IL" sz="2000" dirty="0" smtClean="0"/>
              <a:t>כעת נחשב בצורה רקורסיבית </a:t>
            </a:r>
            <a:r>
              <a:rPr lang="en-US" altLang="he-IL" sz="2000" dirty="0" smtClean="0"/>
              <a:t>quadtrees</a:t>
            </a:r>
            <a:r>
              <a:rPr lang="he-IL" altLang="he-IL" sz="2000" dirty="0" smtClean="0"/>
              <a:t> דחוסים</a:t>
            </a:r>
            <a:r>
              <a:rPr lang="he-IL" altLang="he-IL" sz="2000" dirty="0"/>
              <a:t>:</a:t>
            </a:r>
            <a:r>
              <a:rPr lang="en-US" altLang="he-IL" sz="2000" dirty="0" smtClean="0"/>
              <a:t/>
            </a:r>
            <a:br>
              <a:rPr lang="en-US" altLang="he-IL" sz="2000" dirty="0" smtClean="0"/>
            </a:br>
            <a:r>
              <a:rPr lang="he-IL" altLang="he-IL" sz="2000" dirty="0" smtClean="0"/>
              <a:t>עבור </a:t>
            </a:r>
            <a:r>
              <a:rPr lang="en-US" altLang="he-IL" sz="2000" dirty="0">
                <a:sym typeface="Symbol" pitchFamily="18" charset="2"/>
              </a:rPr>
              <a:t>P</a:t>
            </a:r>
            <a:r>
              <a:rPr lang="en-US" altLang="he-IL" sz="2000" baseline="-25000" dirty="0">
                <a:sym typeface="Symbol" pitchFamily="18" charset="2"/>
              </a:rPr>
              <a:t>in</a:t>
            </a:r>
            <a:r>
              <a:rPr lang="he-IL" altLang="he-IL" sz="2000" dirty="0" smtClean="0"/>
              <a:t> (נסמנו  </a:t>
            </a:r>
            <a:r>
              <a:rPr lang="en-US" altLang="he-IL" sz="2000" b="1" i="1" dirty="0" smtClean="0">
                <a:solidFill>
                  <a:srgbClr val="006666"/>
                </a:solidFill>
                <a:sym typeface="Symbol" pitchFamily="18" charset="2"/>
              </a:rPr>
              <a:t>T</a:t>
            </a:r>
            <a:r>
              <a:rPr lang="en-US" altLang="he-IL" sz="2000" b="1" i="1" baseline="-25000" dirty="0" smtClean="0">
                <a:solidFill>
                  <a:srgbClr val="006666"/>
                </a:solidFill>
                <a:sym typeface="Symbol" pitchFamily="18" charset="2"/>
              </a:rPr>
              <a:t>in</a:t>
            </a:r>
            <a:r>
              <a:rPr lang="he-IL" altLang="he-IL" sz="2000" dirty="0" smtClean="0"/>
              <a:t>) ועבור</a:t>
            </a:r>
            <a:r>
              <a:rPr lang="en-US" altLang="he-IL" sz="2000" dirty="0" smtClean="0">
                <a:sym typeface="Symbol" pitchFamily="18" charset="2"/>
              </a:rPr>
              <a:t>P</a:t>
            </a:r>
            <a:r>
              <a:rPr lang="en-US" altLang="he-IL" sz="2000" baseline="-25000" dirty="0" smtClean="0">
                <a:sym typeface="Symbol" pitchFamily="18" charset="2"/>
              </a:rPr>
              <a:t>out</a:t>
            </a:r>
            <a:r>
              <a:rPr lang="en-US" altLang="he-IL" sz="2000" dirty="0" smtClean="0">
                <a:sym typeface="Symbol" pitchFamily="18" charset="2"/>
              </a:rPr>
              <a:t> </a:t>
            </a:r>
            <a:r>
              <a:rPr lang="he-IL" altLang="he-IL" sz="2000" dirty="0" smtClean="0">
                <a:sym typeface="Symbol" pitchFamily="18" charset="2"/>
              </a:rPr>
              <a:t>(נסמנו  </a:t>
            </a:r>
            <a:r>
              <a:rPr lang="en-US" altLang="he-IL" sz="2000" dirty="0" smtClean="0">
                <a:sym typeface="Symbol" pitchFamily="18" charset="2"/>
              </a:rPr>
              <a:t>(</a:t>
            </a:r>
            <a:r>
              <a:rPr lang="en-US" altLang="he-IL" sz="2000" b="1" i="1" dirty="0" smtClean="0">
                <a:solidFill>
                  <a:srgbClr val="006666"/>
                </a:solidFill>
                <a:sym typeface="Symbol" pitchFamily="18" charset="2"/>
              </a:rPr>
              <a:t>T</a:t>
            </a:r>
            <a:r>
              <a:rPr lang="en-US" altLang="he-IL" sz="2000" b="1" i="1" baseline="-25000" dirty="0" smtClean="0">
                <a:solidFill>
                  <a:srgbClr val="006666"/>
                </a:solidFill>
                <a:sym typeface="Symbol" pitchFamily="18" charset="2"/>
              </a:rPr>
              <a:t>out</a:t>
            </a:r>
            <a:r>
              <a:rPr lang="he-IL" altLang="he-IL" sz="2000" dirty="0" smtClean="0">
                <a:sym typeface="Symbol" pitchFamily="18" charset="2"/>
              </a:rPr>
              <a:t>.</a:t>
            </a:r>
            <a:endParaRPr lang="en-US" altLang="he-IL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he-IL" sz="2000" dirty="0" smtClean="0"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72753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>
          <a:xfrm>
            <a:off x="-89645" y="365129"/>
            <a:ext cx="12281647" cy="1325563"/>
          </a:xfrm>
        </p:spPr>
        <p:txBody>
          <a:bodyPr/>
          <a:lstStyle/>
          <a:p>
            <a:pPr algn="ctr"/>
            <a:r>
              <a:rPr lang="he-IL" sz="4000" b="1" dirty="0" smtClean="0">
                <a:solidFill>
                  <a:schemeClr val="hlink"/>
                </a:solidFill>
                <a:latin typeface="+mn-lt"/>
              </a:rPr>
              <a:t>בניה יעילה של </a:t>
            </a:r>
            <a:r>
              <a:rPr lang="en-US" sz="4000" b="1" dirty="0" smtClean="0">
                <a:solidFill>
                  <a:schemeClr val="hlink"/>
                </a:solidFill>
                <a:latin typeface="+mn-lt"/>
              </a:rPr>
              <a:t>quadtrees</a:t>
            </a:r>
            <a:r>
              <a:rPr lang="he-IL" sz="4000" b="1" dirty="0" smtClean="0">
                <a:solidFill>
                  <a:schemeClr val="hlink"/>
                </a:solidFill>
                <a:latin typeface="+mn-lt"/>
              </a:rPr>
              <a:t> דחוסים</a:t>
            </a:r>
            <a:endParaRPr lang="en-US" sz="3800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153" y="1434355"/>
            <a:ext cx="11770659" cy="440120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u="sng" dirty="0" smtClean="0"/>
              <a:t>המשך ההוכחה: </a:t>
            </a:r>
            <a:endParaRPr lang="he-IL" sz="2000" b="1" u="sng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e-IL" altLang="he-IL" sz="2000" dirty="0" smtClean="0"/>
              <a:t>נבנה בשני העצים צומת שיתאים ל </a:t>
            </a:r>
            <a:r>
              <a:rPr lang="en-US" sz="2000" dirty="0" smtClean="0">
                <a:sym typeface="Symbol" pitchFamily="18" charset="2"/>
              </a:rPr>
              <a:t>□</a:t>
            </a:r>
            <a:r>
              <a:rPr lang="he-IL" sz="2000" dirty="0" smtClean="0">
                <a:sym typeface="Symbol" pitchFamily="18" charset="2"/>
              </a:rPr>
              <a:t>:</a:t>
            </a:r>
            <a:endParaRPr lang="he-IL" altLang="he-IL" sz="2000" dirty="0">
              <a:sym typeface="Symbol" pitchFamily="18" charset="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e-IL" altLang="he-IL" sz="2000" dirty="0" smtClean="0">
                <a:sym typeface="Symbol" pitchFamily="18" charset="2"/>
              </a:rPr>
              <a:t>עבור </a:t>
            </a:r>
            <a:r>
              <a:rPr lang="en-US" altLang="he-IL" sz="2000" dirty="0" smtClean="0">
                <a:sym typeface="Symbol" pitchFamily="18" charset="2"/>
              </a:rPr>
              <a:t>T</a:t>
            </a:r>
            <a:r>
              <a:rPr lang="en-US" altLang="he-IL" sz="2000" baseline="-25000" dirty="0" smtClean="0">
                <a:sym typeface="Symbol" pitchFamily="18" charset="2"/>
              </a:rPr>
              <a:t>in</a:t>
            </a:r>
            <a:r>
              <a:rPr lang="he-IL" altLang="he-IL" sz="2000" dirty="0" smtClean="0">
                <a:sym typeface="Symbol" pitchFamily="18" charset="2"/>
              </a:rPr>
              <a:t> זה יהיה השורש של העץ - </a:t>
            </a:r>
            <a:r>
              <a:rPr lang="en-US" altLang="he-IL" sz="2000" dirty="0" smtClean="0">
                <a:sym typeface="Symbol" pitchFamily="18" charset="2"/>
              </a:rPr>
              <a:t>v</a:t>
            </a:r>
            <a:r>
              <a:rPr lang="en-US" altLang="he-IL" sz="2000" baseline="-25000" dirty="0" smtClean="0">
                <a:sym typeface="Symbol" pitchFamily="18" charset="2"/>
              </a:rPr>
              <a:t>in </a:t>
            </a:r>
            <a:endParaRPr lang="he-IL" altLang="he-IL" sz="2000" baseline="-25000" dirty="0" smtClean="0">
              <a:sym typeface="Symbol" pitchFamily="18" charset="2"/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he-IL" altLang="he-IL" sz="2000" dirty="0" smtClean="0">
                <a:sym typeface="Symbol" pitchFamily="18" charset="2"/>
              </a:rPr>
              <a:t>עבור </a:t>
            </a:r>
            <a:r>
              <a:rPr lang="en-US" altLang="he-IL" sz="2000" dirty="0" smtClean="0">
                <a:sym typeface="Symbol" pitchFamily="18" charset="2"/>
              </a:rPr>
              <a:t>T</a:t>
            </a:r>
            <a:r>
              <a:rPr lang="en-US" altLang="he-IL" sz="2000" baseline="-25000" dirty="0" smtClean="0">
                <a:sym typeface="Symbol" pitchFamily="18" charset="2"/>
              </a:rPr>
              <a:t>out</a:t>
            </a:r>
            <a:r>
              <a:rPr lang="he-IL" altLang="he-IL" sz="2000" baseline="-25000" dirty="0" smtClean="0">
                <a:sym typeface="Symbol" pitchFamily="18" charset="2"/>
              </a:rPr>
              <a:t> </a:t>
            </a:r>
            <a:r>
              <a:rPr lang="he-IL" altLang="he-IL" sz="2000" dirty="0">
                <a:sym typeface="Symbol" pitchFamily="18" charset="2"/>
              </a:rPr>
              <a:t>זה </a:t>
            </a:r>
            <a:r>
              <a:rPr lang="he-IL" altLang="he-IL" sz="2000" dirty="0" smtClean="0">
                <a:sym typeface="Symbol" pitchFamily="18" charset="2"/>
              </a:rPr>
              <a:t>יהיה עלה חדש - </a:t>
            </a:r>
            <a:r>
              <a:rPr lang="en-US" altLang="he-IL" sz="2000" dirty="0">
                <a:sym typeface="Symbol" pitchFamily="18" charset="2"/>
              </a:rPr>
              <a:t>v</a:t>
            </a:r>
            <a:r>
              <a:rPr lang="en-US" altLang="he-IL" sz="2000" baseline="-25000" dirty="0">
                <a:sym typeface="Symbol" pitchFamily="18" charset="2"/>
              </a:rPr>
              <a:t>out</a:t>
            </a:r>
            <a:r>
              <a:rPr lang="en-US" altLang="he-IL" sz="2000" dirty="0">
                <a:sym typeface="Symbol" pitchFamily="18" charset="2"/>
              </a:rPr>
              <a:t> </a:t>
            </a:r>
            <a:r>
              <a:rPr lang="he-IL" altLang="he-IL" sz="2000" dirty="0" smtClean="0">
                <a:sym typeface="Symbol" pitchFamily="18" charset="2"/>
              </a:rPr>
              <a:t>.</a:t>
            </a:r>
            <a:endParaRPr lang="he-IL" altLang="he-IL" sz="2000" dirty="0"/>
          </a:p>
          <a:p>
            <a:endParaRPr lang="he-IL" altLang="he-IL" sz="2000" dirty="0">
              <a:sym typeface="Symbol" pitchFamily="18" charset="2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he-IL" altLang="he-IL" sz="2000" dirty="0" smtClean="0">
                <a:sym typeface="Symbol" pitchFamily="18" charset="2"/>
              </a:rPr>
              <a:t>נתלה על</a:t>
            </a:r>
            <a:r>
              <a:rPr lang="en-US" altLang="he-IL" sz="2000" dirty="0" smtClean="0">
                <a:sym typeface="Symbol" pitchFamily="18" charset="2"/>
              </a:rPr>
              <a:t>v</a:t>
            </a:r>
            <a:r>
              <a:rPr lang="en-US" altLang="he-IL" sz="2000" baseline="-25000" dirty="0" smtClean="0">
                <a:sym typeface="Symbol" pitchFamily="18" charset="2"/>
              </a:rPr>
              <a:t>out</a:t>
            </a:r>
            <a:r>
              <a:rPr lang="en-US" altLang="he-IL" sz="2000" dirty="0" smtClean="0">
                <a:sym typeface="Symbol" pitchFamily="18" charset="2"/>
              </a:rPr>
              <a:t> </a:t>
            </a:r>
            <a:r>
              <a:rPr lang="he-IL" altLang="he-IL" sz="2000" dirty="0" smtClean="0">
                <a:sym typeface="Symbol" pitchFamily="18" charset="2"/>
              </a:rPr>
              <a:t> את</a:t>
            </a:r>
            <a:r>
              <a:rPr lang="en-US" altLang="he-IL" sz="2000" dirty="0" smtClean="0">
                <a:sym typeface="Symbol" pitchFamily="18" charset="2"/>
              </a:rPr>
              <a:t>v</a:t>
            </a:r>
            <a:r>
              <a:rPr lang="en-US" altLang="he-IL" sz="2000" baseline="-25000" dirty="0" smtClean="0">
                <a:sym typeface="Symbol" pitchFamily="18" charset="2"/>
              </a:rPr>
              <a:t>in </a:t>
            </a:r>
            <a:r>
              <a:rPr lang="he-IL" altLang="he-IL" sz="2000" dirty="0" smtClean="0">
                <a:sym typeface="Symbol" pitchFamily="18" charset="2"/>
              </a:rPr>
              <a:t> - כלומר, יצרנו </a:t>
            </a:r>
            <a:r>
              <a:rPr lang="en-US" altLang="he-IL" sz="2000" dirty="0" smtClean="0">
                <a:sym typeface="Symbol" pitchFamily="18" charset="2"/>
              </a:rPr>
              <a:t>quadtree</a:t>
            </a:r>
            <a:r>
              <a:rPr lang="he-IL" altLang="he-IL" sz="2000" dirty="0" smtClean="0">
                <a:sym typeface="Symbol" pitchFamily="18" charset="2"/>
              </a:rPr>
              <a:t> דחוס עבור </a:t>
            </a:r>
            <a:r>
              <a:rPr lang="en-US" altLang="he-IL" sz="2000" dirty="0" smtClean="0">
                <a:sym typeface="Symbol" pitchFamily="18" charset="2"/>
              </a:rPr>
              <a:t>.P</a:t>
            </a:r>
            <a:endParaRPr lang="he-IL" altLang="he-IL" sz="2000" dirty="0" smtClean="0"/>
          </a:p>
          <a:p>
            <a:pPr marL="342900" lvl="1" indent="-342900">
              <a:buFont typeface="Arial" panose="020B0604020202020204" pitchFamily="34" charset="0"/>
              <a:buChar char="•"/>
            </a:pPr>
            <a:endParaRPr lang="he-IL" altLang="he-IL" sz="2000" dirty="0"/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he-IL" altLang="he-IL" sz="2000" dirty="0" smtClean="0">
                <a:sym typeface="Symbol" pitchFamily="18" charset="2"/>
              </a:rPr>
              <a:t>נקבל כי זמן הבנייה הוא:</a:t>
            </a:r>
            <a:r>
              <a:rPr lang="en-US" altLang="he-IL" sz="2000" dirty="0" smtClean="0">
                <a:sym typeface="Symbol" pitchFamily="18" charset="2"/>
              </a:rPr>
              <a:t/>
            </a:r>
            <a:br>
              <a:rPr lang="en-US" altLang="he-IL" sz="2000" dirty="0" smtClean="0">
                <a:sym typeface="Symbol" pitchFamily="18" charset="2"/>
              </a:rPr>
            </a:br>
            <a:r>
              <a:rPr lang="en-US" altLang="he-IL" sz="2000" dirty="0" smtClean="0">
                <a:sym typeface="Symbol" pitchFamily="18" charset="2"/>
              </a:rPr>
              <a:t/>
            </a:r>
            <a:br>
              <a:rPr lang="en-US" altLang="he-IL" sz="2000" dirty="0" smtClean="0">
                <a:sym typeface="Symbol" pitchFamily="18" charset="2"/>
              </a:rPr>
            </a:br>
            <a:r>
              <a:rPr lang="en-US" altLang="he-IL" sz="2000" dirty="0" smtClean="0">
                <a:sym typeface="Symbol" pitchFamily="18" charset="2"/>
              </a:rPr>
              <a:t>T(n</a:t>
            </a:r>
            <a:r>
              <a:rPr lang="en-US" altLang="he-IL" sz="2000" dirty="0">
                <a:sym typeface="Symbol" pitchFamily="18" charset="2"/>
              </a:rPr>
              <a:t>) = O(n) + T(|P</a:t>
            </a:r>
            <a:r>
              <a:rPr lang="en-US" altLang="he-IL" sz="2000" baseline="-25000" dirty="0">
                <a:sym typeface="Symbol" pitchFamily="18" charset="2"/>
              </a:rPr>
              <a:t>in</a:t>
            </a:r>
            <a:r>
              <a:rPr lang="en-US" altLang="he-IL" sz="2000" dirty="0">
                <a:sym typeface="Symbol" pitchFamily="18" charset="2"/>
              </a:rPr>
              <a:t>|) + T(|P</a:t>
            </a:r>
            <a:r>
              <a:rPr lang="en-US" altLang="he-IL" sz="2000" baseline="-25000" dirty="0">
                <a:sym typeface="Symbol" pitchFamily="18" charset="2"/>
              </a:rPr>
              <a:t>out</a:t>
            </a:r>
            <a:r>
              <a:rPr lang="en-US" altLang="he-IL" sz="2000" dirty="0">
                <a:sym typeface="Symbol" pitchFamily="18" charset="2"/>
              </a:rPr>
              <a:t>|) = O(n log </a:t>
            </a:r>
            <a:r>
              <a:rPr lang="en-US" altLang="he-IL" sz="2000" dirty="0" smtClean="0">
                <a:sym typeface="Symbol" pitchFamily="18" charset="2"/>
              </a:rPr>
              <a:t>n)</a:t>
            </a:r>
            <a:br>
              <a:rPr lang="en-US" altLang="he-IL" sz="2000" dirty="0" smtClean="0">
                <a:sym typeface="Symbol" pitchFamily="18" charset="2"/>
              </a:rPr>
            </a:br>
            <a:endParaRPr lang="en-US" altLang="he-IL" sz="2000" dirty="0">
              <a:sym typeface="Symbol" pitchFamily="18" charset="2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he-IL" altLang="he-IL" sz="2000" dirty="0" smtClean="0">
                <a:sym typeface="Symbol" pitchFamily="18" charset="2"/>
              </a:rPr>
              <a:t>שאלה למחשבה: איפה השתמשנו בפעולת ה</a:t>
            </a:r>
            <a:r>
              <a:rPr lang="en-US" altLang="he-IL" sz="2000" dirty="0" smtClean="0">
                <a:sym typeface="Symbol" pitchFamily="18" charset="2"/>
              </a:rPr>
              <a:t>? </a:t>
            </a:r>
            <a:r>
              <a:rPr lang="en-US" altLang="he-IL" sz="2000" dirty="0">
                <a:sym typeface="Symbol" pitchFamily="18" charset="2"/>
              </a:rPr>
              <a:t>bit</a:t>
            </a:r>
            <a:r>
              <a:rPr lang="en-US" altLang="he-IL" sz="2000" baseline="-25000" dirty="0">
                <a:sym typeface="Symbol" pitchFamily="18" charset="2"/>
              </a:rPr>
              <a:t>∆</a:t>
            </a:r>
            <a:r>
              <a:rPr lang="en-US" altLang="he-IL" sz="2000" dirty="0">
                <a:sym typeface="Symbol" pitchFamily="18" charset="2"/>
              </a:rPr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e-IL" altLang="he-IL" sz="2000" dirty="0" smtClean="0">
              <a:sym typeface="Symbol" pitchFamily="18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altLang="he-IL" sz="2000" dirty="0" smtClean="0">
              <a:sym typeface="Symbol" pitchFamily="18" charset="2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3378" y="2618097"/>
            <a:ext cx="3092450" cy="26488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7146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2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rtl="0">
              <a:buFont typeface="Wingdings" panose="05000000000000000000" pitchFamily="2" charset="2"/>
              <a:buNone/>
            </a:pPr>
            <a:endParaRPr lang="en-US" sz="3600" dirty="0"/>
          </a:p>
          <a:p>
            <a:pPr algn="ctr" rtl="0">
              <a:buFont typeface="Wingdings" panose="05000000000000000000" pitchFamily="2" charset="2"/>
              <a:buNone/>
            </a:pPr>
            <a:endParaRPr lang="en-US" sz="3600" dirty="0"/>
          </a:p>
          <a:p>
            <a:pPr algn="ctr" rtl="0">
              <a:buFont typeface="Wingdings" panose="05000000000000000000" pitchFamily="2" charset="2"/>
              <a:buNone/>
            </a:pPr>
            <a:r>
              <a:rPr lang="en-US" sz="4800" b="1" dirty="0" smtClean="0">
                <a:solidFill>
                  <a:srgbClr val="000066"/>
                </a:solidFill>
                <a:cs typeface="+mj-cs"/>
              </a:rPr>
              <a:t>quadtrees</a:t>
            </a:r>
            <a:endParaRPr lang="en-US" sz="4800" b="1" dirty="0">
              <a:solidFill>
                <a:srgbClr val="000066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7403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>
          <a:xfrm>
            <a:off x="-89645" y="365129"/>
            <a:ext cx="12281647" cy="1325563"/>
          </a:xfrm>
        </p:spPr>
        <p:txBody>
          <a:bodyPr/>
          <a:lstStyle/>
          <a:p>
            <a:pPr algn="ctr"/>
            <a:r>
              <a:rPr lang="he-IL" sz="4000" b="1" dirty="0" smtClean="0">
                <a:solidFill>
                  <a:schemeClr val="hlink"/>
                </a:solidFill>
                <a:latin typeface="+mn-lt"/>
              </a:rPr>
              <a:t>בניה יעילה של </a:t>
            </a:r>
            <a:r>
              <a:rPr lang="en-US" sz="4000" b="1" dirty="0" smtClean="0">
                <a:solidFill>
                  <a:schemeClr val="hlink"/>
                </a:solidFill>
                <a:latin typeface="+mn-lt"/>
              </a:rPr>
              <a:t>quadtrees</a:t>
            </a:r>
            <a:r>
              <a:rPr lang="he-IL" sz="4000" b="1" dirty="0" smtClean="0">
                <a:solidFill>
                  <a:schemeClr val="hlink"/>
                </a:solidFill>
                <a:latin typeface="+mn-lt"/>
              </a:rPr>
              <a:t> דחוסים</a:t>
            </a:r>
            <a:endParaRPr lang="en-US" sz="3800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5153" y="1434355"/>
            <a:ext cx="11770659" cy="47089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sz="2000" b="1" u="sng" dirty="0" smtClean="0"/>
          </a:p>
          <a:p>
            <a:endParaRPr lang="he-IL" sz="2000" b="1" u="sng" dirty="0"/>
          </a:p>
          <a:p>
            <a:endParaRPr lang="he-IL" sz="2000" b="1" u="sng" dirty="0" smtClean="0"/>
          </a:p>
          <a:p>
            <a:endParaRPr lang="he-IL" sz="2000" b="1" u="sng" dirty="0"/>
          </a:p>
          <a:p>
            <a:endParaRPr lang="he-IL" sz="2000" b="1" u="sng" dirty="0" smtClean="0"/>
          </a:p>
          <a:p>
            <a:endParaRPr lang="he-IL" sz="2000" b="1" u="sng" dirty="0"/>
          </a:p>
          <a:p>
            <a:endParaRPr lang="he-IL" sz="2000" b="1" u="sng" dirty="0"/>
          </a:p>
          <a:p>
            <a:r>
              <a:rPr lang="he-IL" sz="2000" b="1" u="sng" dirty="0" smtClean="0"/>
              <a:t>הוכחת </a:t>
            </a:r>
            <a:r>
              <a:rPr lang="he-IL" sz="2000" b="1" u="sng" dirty="0" smtClean="0"/>
              <a:t>הלמה: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he-IL" sz="2000" dirty="0" smtClean="0"/>
              <a:t>לכל </a:t>
            </a:r>
            <a:r>
              <a:rPr lang="he-IL" sz="2000" dirty="0" smtClean="0"/>
              <a:t>תא קנוני </a:t>
            </a:r>
            <a:r>
              <a:rPr lang="en-US" sz="2000" dirty="0"/>
              <a:t>c </a:t>
            </a:r>
            <a:r>
              <a:rPr lang="en-US" sz="2000" dirty="0">
                <a:sym typeface="Symbol" pitchFamily="18" charset="2"/>
              </a:rPr>
              <a:t> C</a:t>
            </a:r>
            <a:r>
              <a:rPr lang="he-IL" sz="2000" dirty="0"/>
              <a:t> </a:t>
            </a:r>
            <a:r>
              <a:rPr lang="he-IL" sz="2000" dirty="0" smtClean="0"/>
              <a:t>נוסיף לקבוצה </a:t>
            </a:r>
            <a:r>
              <a:rPr lang="en-US" sz="2000" dirty="0" smtClean="0"/>
              <a:t>P</a:t>
            </a:r>
            <a:r>
              <a:rPr lang="he-IL" sz="2000" dirty="0" smtClean="0"/>
              <a:t> נקודות כך שכל </a:t>
            </a:r>
            <a:r>
              <a:rPr lang="en-US" sz="2000" dirty="0" smtClean="0"/>
              <a:t>quadtree</a:t>
            </a:r>
            <a:r>
              <a:rPr lang="he-IL" sz="2000" dirty="0" smtClean="0"/>
              <a:t> של </a:t>
            </a:r>
            <a:r>
              <a:rPr lang="en-US" sz="2000" dirty="0" smtClean="0"/>
              <a:t>P</a:t>
            </a:r>
            <a:r>
              <a:rPr lang="he-IL" sz="2000" dirty="0" smtClean="0"/>
              <a:t> יכיל את התא </a:t>
            </a:r>
            <a:r>
              <a:rPr lang="en-US" sz="2000" dirty="0" smtClean="0"/>
              <a:t>c</a:t>
            </a:r>
            <a:r>
              <a:rPr lang="he-IL" sz="2000" dirty="0" smtClean="0"/>
              <a:t>. (איך נעשה זאת?)</a:t>
            </a:r>
          </a:p>
          <a:p>
            <a:endParaRPr lang="he-IL" sz="2000" dirty="0"/>
          </a:p>
          <a:p>
            <a:endParaRPr lang="he-IL" sz="2000" dirty="0" smtClean="0"/>
          </a:p>
          <a:p>
            <a:endParaRPr lang="he-IL" sz="2000" dirty="0"/>
          </a:p>
          <a:p>
            <a:endParaRPr lang="he-IL" sz="2000" dirty="0" smtClean="0"/>
          </a:p>
          <a:p>
            <a:endParaRPr lang="he-IL" sz="2000" dirty="0"/>
          </a:p>
          <a:p>
            <a:r>
              <a:rPr lang="he-IL" sz="2000" dirty="0" smtClean="0"/>
              <a:t>כעת</a:t>
            </a:r>
            <a:r>
              <a:rPr lang="he-IL" sz="2000" dirty="0" smtClean="0"/>
              <a:t>, קיבלנו קבוצה </a:t>
            </a:r>
            <a:r>
              <a:rPr lang="en-US" sz="2000" dirty="0" smtClean="0"/>
              <a:t>P</a:t>
            </a:r>
            <a:r>
              <a:rPr lang="he-IL" sz="2000" dirty="0" smtClean="0"/>
              <a:t> עם </a:t>
            </a:r>
            <a:r>
              <a:rPr lang="en-US" sz="2000" dirty="0" smtClean="0"/>
              <a:t>2n</a:t>
            </a:r>
            <a:r>
              <a:rPr lang="he-IL" sz="2000" dirty="0" smtClean="0"/>
              <a:t> נקודות. לפי המשפט הקודם זמן הבנייה של העץ </a:t>
            </a:r>
            <a:r>
              <a:rPr lang="en-US" sz="2000" dirty="0" smtClean="0"/>
              <a:t>T</a:t>
            </a:r>
            <a:r>
              <a:rPr lang="he-IL" sz="2000" dirty="0" smtClean="0"/>
              <a:t> יהיה (</a:t>
            </a:r>
            <a:r>
              <a:rPr lang="en-US" sz="2000" dirty="0" smtClean="0"/>
              <a:t>O(n </a:t>
            </a:r>
            <a:r>
              <a:rPr lang="en-US" sz="2000" dirty="0"/>
              <a:t>log </a:t>
            </a:r>
            <a:r>
              <a:rPr lang="en-US" sz="2000" dirty="0" smtClean="0"/>
              <a:t>n</a:t>
            </a:r>
            <a:r>
              <a:rPr lang="he-IL" sz="2000" dirty="0" smtClean="0"/>
              <a:t>.</a:t>
            </a:r>
            <a:endParaRPr lang="he-IL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314" y="4401508"/>
            <a:ext cx="1345840" cy="1413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42044" y="1430738"/>
            <a:ext cx="11770659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u="sng" dirty="0" smtClean="0"/>
              <a:t>למה:</a:t>
            </a:r>
          </a:p>
          <a:p>
            <a:r>
              <a:rPr lang="he-IL" sz="2000" dirty="0" smtClean="0"/>
              <a:t>תהא </a:t>
            </a:r>
            <a:r>
              <a:rPr lang="en-US" sz="2000" dirty="0" smtClean="0"/>
              <a:t>C</a:t>
            </a:r>
            <a:r>
              <a:rPr lang="he-IL" sz="2000" dirty="0" smtClean="0"/>
              <a:t> רשימה של </a:t>
            </a:r>
            <a:r>
              <a:rPr lang="en-US" sz="2000" dirty="0" smtClean="0"/>
              <a:t>n</a:t>
            </a:r>
            <a:r>
              <a:rPr lang="he-IL" sz="2000" dirty="0" smtClean="0"/>
              <a:t> תאים קנונים, כולם בתוך ריבוע היחידה.</a:t>
            </a: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he-IL" sz="2000" dirty="0" smtClean="0"/>
              <a:t>אזי, ניתן לבנות </a:t>
            </a:r>
            <a:r>
              <a:rPr lang="en-US" sz="2000" dirty="0" smtClean="0"/>
              <a:t>quadtree</a:t>
            </a:r>
            <a:r>
              <a:rPr lang="he-IL" sz="2000" dirty="0" smtClean="0"/>
              <a:t> דחוס </a:t>
            </a:r>
            <a:r>
              <a:rPr lang="en-US" sz="2000" dirty="0" smtClean="0"/>
              <a:t>T</a:t>
            </a:r>
            <a:r>
              <a:rPr lang="he-IL" sz="2000" dirty="0" smtClean="0"/>
              <a:t> כך שכל </a:t>
            </a:r>
            <a:r>
              <a:rPr lang="en-US" sz="2000" dirty="0" smtClean="0"/>
              <a:t>c </a:t>
            </a:r>
            <a:r>
              <a:rPr lang="en-US" sz="2000" dirty="0" smtClean="0">
                <a:sym typeface="Symbol" pitchFamily="18" charset="2"/>
              </a:rPr>
              <a:t> C</a:t>
            </a:r>
            <a:r>
              <a:rPr lang="he-IL" sz="2000" dirty="0"/>
              <a:t> </a:t>
            </a:r>
            <a:r>
              <a:rPr lang="he-IL" sz="2000" dirty="0" smtClean="0"/>
              <a:t>קיים </a:t>
            </a:r>
            <a:r>
              <a:rPr lang="en-US" sz="2000" dirty="0" smtClean="0"/>
              <a:t>v </a:t>
            </a:r>
            <a:r>
              <a:rPr lang="en-US" sz="2000" dirty="0">
                <a:sym typeface="Symbol" pitchFamily="18" charset="2"/>
              </a:rPr>
              <a:t> </a:t>
            </a:r>
            <a:r>
              <a:rPr lang="en-US" sz="2000" dirty="0" smtClean="0">
                <a:sym typeface="Symbol" pitchFamily="18" charset="2"/>
              </a:rPr>
              <a:t>T</a:t>
            </a:r>
            <a:r>
              <a:rPr lang="he-IL" sz="2000" dirty="0" smtClean="0"/>
              <a:t> כך ש</a:t>
            </a:r>
            <a:r>
              <a:rPr lang="en-US" sz="2000" dirty="0" smtClean="0"/>
              <a:t>c </a:t>
            </a:r>
            <a:r>
              <a:rPr lang="he-IL" sz="2000" dirty="0" smtClean="0"/>
              <a:t> = </a:t>
            </a:r>
            <a:r>
              <a:rPr lang="en-US" sz="2000" dirty="0" smtClean="0">
                <a:sym typeface="Symbol" pitchFamily="18" charset="2"/>
              </a:rPr>
              <a:t>□</a:t>
            </a:r>
            <a:r>
              <a:rPr lang="en-US" sz="2000" baseline="-25000" dirty="0" smtClean="0">
                <a:sym typeface="Symbol" pitchFamily="18" charset="2"/>
              </a:rPr>
              <a:t>v</a:t>
            </a:r>
            <a:endParaRPr lang="he-IL" sz="2000" baseline="-25000" dirty="0" smtClean="0">
              <a:sym typeface="Symbol" pitchFamily="18" charset="2"/>
            </a:endParaRP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he-IL" sz="2000" dirty="0" smtClean="0"/>
              <a:t>במקרה זה, זמן הבנייה של </a:t>
            </a:r>
            <a:r>
              <a:rPr lang="en-US" sz="2000" dirty="0" smtClean="0"/>
              <a:t>T</a:t>
            </a:r>
            <a:r>
              <a:rPr lang="he-IL" sz="2000" dirty="0" smtClean="0"/>
              <a:t> הוא: (</a:t>
            </a:r>
            <a:r>
              <a:rPr lang="en-US" sz="2000" dirty="0" smtClean="0"/>
              <a:t>  .O(n log n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2060694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44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en-US" sz="3800" b="1" dirty="0" smtClean="0">
                <a:solidFill>
                  <a:schemeClr val="hlink"/>
                </a:solidFill>
                <a:latin typeface="+mn-lt"/>
              </a:rPr>
              <a:t>Fingering a compressed quadtree – fast point location</a:t>
            </a:r>
            <a:endParaRPr lang="en-US" sz="3800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2731" y="1532967"/>
            <a:ext cx="11412071" cy="34778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/>
              <a:t>נחזור לבעיית ה</a:t>
            </a:r>
            <a:r>
              <a:rPr lang="en-US" sz="2000" dirty="0" smtClean="0"/>
              <a:t>point location</a:t>
            </a:r>
            <a:r>
              <a:rPr lang="he-IL" sz="2000" dirty="0" smtClean="0"/>
              <a:t> : </a:t>
            </a:r>
            <a:endParaRPr lang="he-IL" sz="20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/>
              <a:t>חיפוש </a:t>
            </a:r>
            <a:r>
              <a:rPr lang="he-IL" sz="2000" dirty="0" smtClean="0"/>
              <a:t>בינארי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/>
              <a:t>טיול למטה משורש העץ</a:t>
            </a:r>
            <a:endParaRPr lang="he-IL" sz="20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000" dirty="0" smtClean="0"/>
              <a:t>Finger tree</a:t>
            </a:r>
            <a:endParaRPr lang="he-IL" sz="2000" dirty="0" smtClean="0"/>
          </a:p>
          <a:p>
            <a:pPr marL="285750" indent="-285750">
              <a:buFont typeface="Arial" pitchFamily="34" charset="0"/>
              <a:buChar char="•"/>
            </a:pPr>
            <a:endParaRPr lang="he-IL" sz="2000" dirty="0" smtClean="0"/>
          </a:p>
          <a:p>
            <a:pPr marL="285750" indent="-285750">
              <a:buFont typeface="Arial" pitchFamily="34" charset="0"/>
              <a:buChar char="•"/>
            </a:pPr>
            <a:endParaRPr lang="he-IL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he-IL" sz="2000" b="1" u="sng" dirty="0" smtClean="0"/>
              <a:t>הגדרה:</a:t>
            </a:r>
            <a:r>
              <a:rPr lang="he-IL" sz="2000" dirty="0" smtClean="0"/>
              <a:t>  יהי </a:t>
            </a:r>
            <a:r>
              <a:rPr lang="en-US" sz="2000" dirty="0" smtClean="0"/>
              <a:t>T</a:t>
            </a:r>
            <a:r>
              <a:rPr lang="he-IL" sz="2000" dirty="0" smtClean="0"/>
              <a:t> עץ עם </a:t>
            </a:r>
            <a:r>
              <a:rPr lang="en-US" sz="2000" dirty="0" smtClean="0"/>
              <a:t>n</a:t>
            </a:r>
            <a:r>
              <a:rPr lang="he-IL" sz="2000" dirty="0" smtClean="0"/>
              <a:t> צמתים.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he-IL" sz="2000" u="sng" dirty="0" smtClean="0"/>
              <a:t>צומת מפריד</a:t>
            </a:r>
            <a:r>
              <a:rPr lang="he-IL" sz="2000" dirty="0" smtClean="0"/>
              <a:t> (</a:t>
            </a:r>
            <a:r>
              <a:rPr lang="en-US" sz="2000" dirty="0" smtClean="0"/>
              <a:t>separator</a:t>
            </a:r>
            <a:r>
              <a:rPr lang="he-IL" sz="2000" dirty="0" smtClean="0"/>
              <a:t>) בעץ </a:t>
            </a:r>
            <a:r>
              <a:rPr lang="en-US" sz="2000" dirty="0" smtClean="0"/>
              <a:t>T</a:t>
            </a:r>
            <a:r>
              <a:rPr lang="he-IL" sz="2000" dirty="0" smtClean="0"/>
              <a:t> הוא צומת </a:t>
            </a:r>
            <a:r>
              <a:rPr lang="en-US" sz="2000" dirty="0" smtClean="0"/>
              <a:t>v</a:t>
            </a:r>
            <a:r>
              <a:rPr lang="he-IL" sz="2000" dirty="0" smtClean="0"/>
              <a:t> כך שאם נמחק את </a:t>
            </a:r>
            <a:r>
              <a:rPr lang="en-US" sz="2000" dirty="0" smtClean="0"/>
              <a:t>v</a:t>
            </a:r>
            <a:r>
              <a:rPr lang="he-IL" sz="2000" dirty="0" smtClean="0"/>
              <a:t> מהעץ </a:t>
            </a:r>
            <a:r>
              <a:rPr lang="en-US" sz="2000" dirty="0" smtClean="0"/>
              <a:t>T</a:t>
            </a:r>
            <a:r>
              <a:rPr lang="he-IL" sz="2000" dirty="0" smtClean="0"/>
              <a:t> </a:t>
            </a:r>
            <a:r>
              <a:rPr lang="he-IL" sz="2000" dirty="0" smtClean="0"/>
              <a:t>נישאר </a:t>
            </a:r>
            <a:r>
              <a:rPr lang="he-IL" sz="2000" dirty="0" smtClean="0"/>
              <a:t>עם יער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he-IL" sz="2000" dirty="0" smtClean="0"/>
              <a:t>כך שכל עץ ביער מכיל לכל היותר </a:t>
            </a:r>
            <a:r>
              <a:rPr lang="en-US" sz="2000" baseline="60000" dirty="0">
                <a:sym typeface="Symbol" pitchFamily="18" charset="2"/>
              </a:rPr>
              <a:t>┌</a:t>
            </a:r>
            <a:r>
              <a:rPr lang="en-US" sz="2000" dirty="0">
                <a:sym typeface="Symbol" pitchFamily="18" charset="2"/>
              </a:rPr>
              <a:t>n/2</a:t>
            </a:r>
            <a:r>
              <a:rPr lang="en-US" sz="2000" baseline="60000" dirty="0">
                <a:sym typeface="Symbol" pitchFamily="18" charset="2"/>
              </a:rPr>
              <a:t>┐</a:t>
            </a:r>
            <a:r>
              <a:rPr lang="he-IL" sz="2000" dirty="0" smtClean="0"/>
              <a:t> צמתים.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250964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en-US" sz="3800" b="1" dirty="0" smtClean="0">
                <a:solidFill>
                  <a:schemeClr val="hlink"/>
                </a:solidFill>
                <a:latin typeface="+mn-lt"/>
              </a:rPr>
              <a:t>Fingering a compressed quadtree – fast point location</a:t>
            </a:r>
            <a:endParaRPr lang="en-US" sz="3800" b="1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5901" y="1681156"/>
            <a:ext cx="2616200" cy="1598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Oval 15"/>
          <p:cNvSpPr>
            <a:spLocks noChangeArrowheads="1"/>
          </p:cNvSpPr>
          <p:nvPr/>
        </p:nvSpPr>
        <p:spPr bwMode="auto">
          <a:xfrm>
            <a:off x="1849503" y="2330440"/>
            <a:ext cx="107951" cy="107950"/>
          </a:xfrm>
          <a:prstGeom prst="ellipse">
            <a:avLst/>
          </a:prstGeom>
          <a:noFill/>
          <a:ln w="25400">
            <a:solidFill>
              <a:srgbClr val="666699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2" name="Line 18"/>
          <p:cNvSpPr>
            <a:spLocks noChangeShapeType="1"/>
          </p:cNvSpPr>
          <p:nvPr/>
        </p:nvSpPr>
        <p:spPr bwMode="auto">
          <a:xfrm>
            <a:off x="1562166" y="2041519"/>
            <a:ext cx="287337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20" name="TextBox 19"/>
          <p:cNvSpPr txBox="1"/>
          <p:nvPr/>
        </p:nvSpPr>
        <p:spPr>
          <a:xfrm>
            <a:off x="0" y="1873630"/>
            <a:ext cx="11994776" cy="47089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u="sng" dirty="0" smtClean="0"/>
              <a:t>למה:</a:t>
            </a:r>
            <a:r>
              <a:rPr lang="he-IL" sz="2000" dirty="0" smtClean="0"/>
              <a:t> בכל עץ יש צומת מפריד וניתן לחשב אותו בזמן לינארי.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he-IL" sz="2000" b="1" u="sng" dirty="0" smtClean="0"/>
              <a:t>אלגוריתם:</a:t>
            </a:r>
            <a:r>
              <a:rPr lang="he-IL" sz="2000" dirty="0" smtClean="0"/>
              <a:t> </a:t>
            </a:r>
            <a:endParaRPr lang="he-IL" sz="2000" dirty="0"/>
          </a:p>
          <a:p>
            <a:r>
              <a:rPr lang="he-IL" sz="2000" dirty="0" smtClean="0"/>
              <a:t>יהי </a:t>
            </a:r>
            <a:r>
              <a:rPr lang="en-US" sz="2000" dirty="0" smtClean="0"/>
              <a:t>T</a:t>
            </a:r>
            <a:r>
              <a:rPr lang="he-IL" sz="2000" dirty="0" smtClean="0"/>
              <a:t> עץ עם </a:t>
            </a:r>
            <a:r>
              <a:rPr lang="en-US" sz="2000" dirty="0" smtClean="0"/>
              <a:t>n</a:t>
            </a:r>
            <a:r>
              <a:rPr lang="he-IL" sz="2000" dirty="0" smtClean="0"/>
              <a:t> צמתים.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/>
              <a:t>לכל צומת נחשב את מספר הצמתים שיש בתת העץ </a:t>
            </a:r>
            <a:r>
              <a:rPr lang="he-IL" sz="2000" dirty="0" smtClean="0"/>
              <a:t>של</a:t>
            </a:r>
            <a:r>
              <a:rPr lang="he-IL" sz="2000" dirty="0" smtClean="0"/>
              <a:t>ו</a:t>
            </a:r>
            <a:r>
              <a:rPr lang="he-IL" sz="2000" dirty="0" smtClean="0"/>
              <a:t>.</a:t>
            </a:r>
            <a:endParaRPr lang="he-IL" sz="20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/>
              <a:t>נגדיר את </a:t>
            </a:r>
            <a:r>
              <a:rPr lang="en-US" sz="2000" dirty="0" smtClean="0"/>
              <a:t>v</a:t>
            </a:r>
            <a:r>
              <a:rPr lang="he-IL" sz="2000" dirty="0" smtClean="0"/>
              <a:t> להיות הצומת הכי נמוכה </a:t>
            </a:r>
            <a:r>
              <a:rPr lang="he-IL" sz="2000" dirty="0" smtClean="0"/>
              <a:t>ב </a:t>
            </a:r>
            <a:r>
              <a:rPr lang="en-US" sz="2000" dirty="0" smtClean="0"/>
              <a:t>T</a:t>
            </a:r>
            <a:r>
              <a:rPr lang="he-IL" sz="2000" dirty="0" smtClean="0"/>
              <a:t> </a:t>
            </a:r>
            <a:r>
              <a:rPr lang="he-IL" sz="2000" dirty="0" smtClean="0"/>
              <a:t>כך שבתת העץ שלו יש יותר מ </a:t>
            </a:r>
            <a:r>
              <a:rPr lang="en-US" sz="2000" baseline="60000" dirty="0">
                <a:sym typeface="Symbol" pitchFamily="18" charset="2"/>
              </a:rPr>
              <a:t>┌</a:t>
            </a:r>
            <a:r>
              <a:rPr lang="en-US" sz="2000" dirty="0">
                <a:sym typeface="Symbol" pitchFamily="18" charset="2"/>
              </a:rPr>
              <a:t>n/2</a:t>
            </a:r>
            <a:r>
              <a:rPr lang="en-US" sz="2000" baseline="60000" dirty="0">
                <a:sym typeface="Symbol" pitchFamily="18" charset="2"/>
              </a:rPr>
              <a:t>┐</a:t>
            </a:r>
            <a:r>
              <a:rPr lang="he-IL" sz="2000" dirty="0" smtClean="0"/>
              <a:t> צמתים. (איך נמצא אותו?)</a:t>
            </a:r>
            <a:r>
              <a:rPr lang="en-US" sz="2000" dirty="0" smtClean="0"/>
              <a:t> </a:t>
            </a:r>
            <a:endParaRPr lang="he-IL" sz="2000" dirty="0" smtClean="0"/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/>
              <a:t>נחזיר את </a:t>
            </a:r>
            <a:r>
              <a:rPr lang="en-US" sz="2000" dirty="0" smtClean="0"/>
              <a:t>v </a:t>
            </a:r>
            <a:r>
              <a:rPr lang="he-IL" sz="2000" dirty="0" smtClean="0"/>
              <a:t>.</a:t>
            </a:r>
            <a:endParaRPr lang="he-IL" sz="2000" dirty="0"/>
          </a:p>
          <a:p>
            <a:r>
              <a:rPr lang="he-IL" sz="2000" b="1" u="sng" dirty="0" smtClean="0"/>
              <a:t>נכונות:</a:t>
            </a:r>
            <a:endParaRPr lang="he-IL" sz="20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/>
              <a:t>נסמן את </a:t>
            </a:r>
            <a:r>
              <a:rPr lang="en-US" sz="2000" dirty="0" smtClean="0">
                <a:sym typeface="Symbol" panose="05050102010706020507" pitchFamily="18" charset="2"/>
              </a:rPr>
              <a:t>v</a:t>
            </a:r>
            <a:r>
              <a:rPr lang="en-US" sz="2000" baseline="-25000" dirty="0" smtClean="0">
                <a:sym typeface="Symbol" panose="05050102010706020507" pitchFamily="18" charset="2"/>
              </a:rPr>
              <a:t>1</a:t>
            </a:r>
            <a:r>
              <a:rPr lang="he-IL" sz="2000" dirty="0" smtClean="0"/>
              <a:t> כשורש של </a:t>
            </a:r>
            <a:r>
              <a:rPr lang="en-US" sz="2000" dirty="0" smtClean="0"/>
              <a:t> T </a:t>
            </a:r>
            <a:r>
              <a:rPr lang="he-IL" sz="2000" dirty="0" smtClean="0"/>
              <a:t>ונניח ש </a:t>
            </a:r>
            <a:r>
              <a:rPr lang="en-US" sz="2000" dirty="0" smtClean="0">
                <a:sym typeface="Symbol" panose="05050102010706020507" pitchFamily="18" charset="2"/>
              </a:rPr>
              <a:t>v</a:t>
            </a:r>
            <a:r>
              <a:rPr lang="en-US" sz="2000" baseline="-25000" dirty="0" smtClean="0">
                <a:sym typeface="Symbol" panose="05050102010706020507" pitchFamily="18" charset="2"/>
              </a:rPr>
              <a:t>i</a:t>
            </a:r>
            <a:r>
              <a:rPr lang="he-IL" sz="2000" dirty="0" smtClean="0"/>
              <a:t> הוא הבן של </a:t>
            </a:r>
            <a:r>
              <a:rPr lang="en-US" sz="2000" dirty="0" smtClean="0">
                <a:sym typeface="Symbol" panose="05050102010706020507" pitchFamily="18" charset="2"/>
              </a:rPr>
              <a:t>v</a:t>
            </a:r>
            <a:r>
              <a:rPr lang="en-US" sz="2000" baseline="-25000" dirty="0" smtClean="0">
                <a:sym typeface="Symbol" panose="05050102010706020507" pitchFamily="18" charset="2"/>
              </a:rPr>
              <a:t>i-1</a:t>
            </a:r>
            <a:r>
              <a:rPr lang="he-IL" sz="2000" dirty="0" smtClean="0"/>
              <a:t> עם מספר הצמתים הכי גדול בתת העץ של</a:t>
            </a:r>
            <a:r>
              <a:rPr lang="en-US" sz="2000" dirty="0">
                <a:sym typeface="Symbol" panose="05050102010706020507" pitchFamily="18" charset="2"/>
              </a:rPr>
              <a:t> </a:t>
            </a:r>
            <a:r>
              <a:rPr lang="en-US" sz="2000" dirty="0" smtClean="0">
                <a:sym typeface="Symbol" panose="05050102010706020507" pitchFamily="18" charset="2"/>
              </a:rPr>
              <a:t>.v</a:t>
            </a:r>
            <a:r>
              <a:rPr lang="en-US" sz="2000" baseline="-25000" dirty="0" smtClean="0">
                <a:sym typeface="Symbol" panose="05050102010706020507" pitchFamily="18" charset="2"/>
              </a:rPr>
              <a:t>i-1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endParaRPr lang="he-IL" sz="2000" dirty="0" smtClean="0">
              <a:sym typeface="Symbol" panose="05050102010706020507" pitchFamily="18" charset="2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>
                <a:sym typeface="Symbol" panose="05050102010706020507" pitchFamily="18" charset="2"/>
              </a:rPr>
              <a:t>יהי (</a:t>
            </a:r>
            <a:r>
              <a:rPr lang="en-US" sz="2000" dirty="0" smtClean="0">
                <a:sym typeface="Symbol" panose="05050102010706020507" pitchFamily="18" charset="2"/>
              </a:rPr>
              <a:t>s(v</a:t>
            </a:r>
            <a:r>
              <a:rPr lang="en-US" sz="2000" baseline="-25000" dirty="0" smtClean="0">
                <a:sym typeface="Symbol" panose="05050102010706020507" pitchFamily="18" charset="2"/>
              </a:rPr>
              <a:t>i</a:t>
            </a:r>
            <a:r>
              <a:rPr lang="he-IL" sz="2000" dirty="0" smtClean="0"/>
              <a:t> – מספר הצמתים בעץ ששורשו הוא </a:t>
            </a:r>
            <a:r>
              <a:rPr lang="en-US" sz="2000" dirty="0" smtClean="0">
                <a:sym typeface="Symbol" panose="05050102010706020507" pitchFamily="18" charset="2"/>
              </a:rPr>
              <a:t>v</a:t>
            </a:r>
            <a:r>
              <a:rPr lang="en-US" sz="2000" baseline="-25000" dirty="0" smtClean="0">
                <a:sym typeface="Symbol" panose="05050102010706020507" pitchFamily="18" charset="2"/>
              </a:rPr>
              <a:t>i</a:t>
            </a:r>
            <a:r>
              <a:rPr lang="he-IL" sz="2000" dirty="0" smtClean="0"/>
              <a:t> 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/>
              <a:t>אזי, קיים </a:t>
            </a:r>
            <a:r>
              <a:rPr lang="en-US" sz="2000" dirty="0" smtClean="0"/>
              <a:t>k</a:t>
            </a:r>
            <a:r>
              <a:rPr lang="he-IL" sz="2000" dirty="0" smtClean="0"/>
              <a:t> כך שמתקיים:</a:t>
            </a:r>
            <a:r>
              <a:rPr lang="en-US" sz="2000" dirty="0" smtClean="0"/>
              <a:t>n/2 </a:t>
            </a:r>
            <a:r>
              <a:rPr lang="en-US" sz="2000" dirty="0" smtClean="0"/>
              <a:t> </a:t>
            </a:r>
            <a:r>
              <a:rPr lang="he-IL" sz="2000" dirty="0" smtClean="0"/>
              <a:t> </a:t>
            </a:r>
            <a:r>
              <a:rPr lang="en-US" altLang="he-IL" sz="2000" dirty="0" smtClean="0"/>
              <a:t>≥ </a:t>
            </a:r>
            <a:r>
              <a:rPr lang="he-IL" altLang="he-IL" sz="2000" dirty="0" smtClean="0"/>
              <a:t> </a:t>
            </a:r>
            <a:r>
              <a:rPr lang="he-IL" sz="2000" dirty="0" smtClean="0">
                <a:sym typeface="Symbol" panose="05050102010706020507" pitchFamily="18" charset="2"/>
              </a:rPr>
              <a:t>(</a:t>
            </a:r>
            <a:r>
              <a:rPr lang="en-US" sz="2000" dirty="0" smtClean="0">
                <a:sym typeface="Symbol" panose="05050102010706020507" pitchFamily="18" charset="2"/>
              </a:rPr>
              <a:t>  </a:t>
            </a:r>
            <a:r>
              <a:rPr lang="en-US" sz="2000" dirty="0" smtClean="0">
                <a:sym typeface="Symbol" panose="05050102010706020507" pitchFamily="18" charset="2"/>
              </a:rPr>
              <a:t>s(</a:t>
            </a:r>
            <a:r>
              <a:rPr lang="en-US" sz="2000" dirty="0" err="1" smtClean="0">
                <a:sym typeface="Symbol" panose="05050102010706020507" pitchFamily="18" charset="2"/>
              </a:rPr>
              <a:t>v</a:t>
            </a:r>
            <a:r>
              <a:rPr lang="en-US" sz="2000" baseline="-25000" dirty="0" err="1" smtClean="0">
                <a:sym typeface="Symbol" panose="05050102010706020507" pitchFamily="18" charset="2"/>
              </a:rPr>
              <a:t>k</a:t>
            </a:r>
            <a:r>
              <a:rPr lang="he-IL" sz="2000" dirty="0" smtClean="0"/>
              <a:t>ואילו </a:t>
            </a:r>
            <a:r>
              <a:rPr lang="en-US" sz="2000" dirty="0"/>
              <a:t>n/2 </a:t>
            </a:r>
            <a:r>
              <a:rPr lang="he-IL" sz="2000" dirty="0"/>
              <a:t> </a:t>
            </a:r>
            <a:r>
              <a:rPr lang="he-IL" sz="2000" dirty="0" smtClean="0"/>
              <a:t>&gt; </a:t>
            </a:r>
            <a:r>
              <a:rPr lang="he-IL" sz="2000" dirty="0" smtClean="0">
                <a:sym typeface="Symbol" panose="05050102010706020507" pitchFamily="18" charset="2"/>
              </a:rPr>
              <a:t>(</a:t>
            </a:r>
            <a:r>
              <a:rPr lang="en-US" sz="2000" dirty="0" smtClean="0">
                <a:sym typeface="Symbol" panose="05050102010706020507" pitchFamily="18" charset="2"/>
              </a:rPr>
              <a:t>  s(</a:t>
            </a:r>
            <a:r>
              <a:rPr lang="en-US" sz="2000" dirty="0" err="1" smtClean="0">
                <a:sym typeface="Symbol" panose="05050102010706020507" pitchFamily="18" charset="2"/>
              </a:rPr>
              <a:t>v</a:t>
            </a:r>
            <a:r>
              <a:rPr lang="en-US" sz="2000" baseline="-25000" dirty="0" err="1" smtClean="0">
                <a:sym typeface="Symbol" panose="05050102010706020507" pitchFamily="18" charset="2"/>
              </a:rPr>
              <a:t>k</a:t>
            </a:r>
            <a:r>
              <a:rPr lang="en-US" sz="2000" baseline="-25000" dirty="0" smtClean="0">
                <a:sym typeface="Symbol" panose="05050102010706020507" pitchFamily="18" charset="2"/>
              </a:rPr>
              <a:t> + 1</a:t>
            </a:r>
            <a:endParaRPr lang="he-IL" sz="20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/>
              <a:t>לכן, ברור כי כל הילדים של </a:t>
            </a:r>
            <a:r>
              <a:rPr lang="en-US" sz="2000" dirty="0" err="1" smtClean="0">
                <a:sym typeface="Symbol" panose="05050102010706020507" pitchFamily="18" charset="2"/>
              </a:rPr>
              <a:t>v</a:t>
            </a:r>
            <a:r>
              <a:rPr lang="en-US" sz="2000" baseline="-25000" dirty="0" err="1" smtClean="0">
                <a:sym typeface="Symbol" panose="05050102010706020507" pitchFamily="18" charset="2"/>
              </a:rPr>
              <a:t>k</a:t>
            </a:r>
            <a:r>
              <a:rPr lang="he-IL" sz="2000" baseline="-25000" dirty="0" smtClean="0">
                <a:sym typeface="Symbol" panose="05050102010706020507" pitchFamily="18" charset="2"/>
              </a:rPr>
              <a:t> </a:t>
            </a:r>
            <a:r>
              <a:rPr lang="he-IL" sz="2000" dirty="0" smtClean="0"/>
              <a:t>מכילים פחות מ </a:t>
            </a:r>
            <a:r>
              <a:rPr lang="en-US" sz="2000" dirty="0" smtClean="0"/>
              <a:t>n/2</a:t>
            </a:r>
            <a:r>
              <a:rPr lang="he-IL" sz="2000" dirty="0" smtClean="0"/>
              <a:t> צמתים. </a:t>
            </a:r>
            <a:endParaRPr lang="he-IL" sz="20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/>
              <a:t>יותר מזה, אם נמחק את </a:t>
            </a:r>
            <a:r>
              <a:rPr lang="en-US" sz="2000" dirty="0" err="1" smtClean="0">
                <a:sym typeface="Symbol" panose="05050102010706020507" pitchFamily="18" charset="2"/>
              </a:rPr>
              <a:t>v</a:t>
            </a:r>
            <a:r>
              <a:rPr lang="en-US" sz="2000" baseline="-25000" dirty="0" err="1" smtClean="0">
                <a:sym typeface="Symbol" panose="05050102010706020507" pitchFamily="18" charset="2"/>
              </a:rPr>
              <a:t>k</a:t>
            </a:r>
            <a:r>
              <a:rPr lang="he-IL" sz="2000" baseline="-25000" dirty="0" smtClean="0">
                <a:sym typeface="Symbol" panose="05050102010706020507" pitchFamily="18" charset="2"/>
              </a:rPr>
              <a:t> </a:t>
            </a:r>
            <a:r>
              <a:rPr lang="he-IL" sz="2000" dirty="0" smtClean="0"/>
              <a:t>כל עץ ביער יהיה עם פחות מ </a:t>
            </a:r>
            <a:r>
              <a:rPr lang="en-US" sz="2000" dirty="0" smtClean="0"/>
              <a:t>n/2</a:t>
            </a:r>
            <a:r>
              <a:rPr lang="he-IL" sz="2000" dirty="0" smtClean="0"/>
              <a:t> צמתים.</a:t>
            </a:r>
            <a:endParaRPr lang="he-IL" sz="20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/>
              <a:t>לכן, </a:t>
            </a:r>
            <a:r>
              <a:rPr lang="en-US" sz="2000" dirty="0" err="1" smtClean="0">
                <a:sym typeface="Symbol" panose="05050102010706020507" pitchFamily="18" charset="2"/>
              </a:rPr>
              <a:t>v</a:t>
            </a:r>
            <a:r>
              <a:rPr lang="en-US" sz="2000" baseline="-25000" dirty="0" err="1" smtClean="0">
                <a:sym typeface="Symbol" panose="05050102010706020507" pitchFamily="18" charset="2"/>
              </a:rPr>
              <a:t>k</a:t>
            </a:r>
            <a:r>
              <a:rPr lang="he-IL" sz="2000" baseline="-25000" dirty="0" smtClean="0">
                <a:sym typeface="Symbol" panose="05050102010706020507" pitchFamily="18" charset="2"/>
              </a:rPr>
              <a:t> </a:t>
            </a:r>
            <a:r>
              <a:rPr lang="he-IL" sz="2000" dirty="0" smtClean="0"/>
              <a:t>הוא הצומת המפריד.</a:t>
            </a:r>
            <a:endParaRPr lang="he-IL" sz="2000" dirty="0"/>
          </a:p>
          <a:p>
            <a:pPr marL="742950" lvl="1" indent="-285750">
              <a:buFont typeface="Arial" pitchFamily="34" charset="0"/>
              <a:buChar char="•"/>
            </a:pPr>
            <a:endParaRPr lang="he-IL" sz="2000" dirty="0" smtClean="0"/>
          </a:p>
        </p:txBody>
      </p:sp>
    </p:spTree>
    <p:extLst>
      <p:ext uri="{BB962C8B-B14F-4D97-AF65-F5344CB8AC3E}">
        <p14:creationId xmlns:p14="http://schemas.microsoft.com/office/powerpoint/2010/main" val="3232937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en-US" sz="3800" b="1" dirty="0" smtClean="0">
                <a:solidFill>
                  <a:schemeClr val="hlink"/>
                </a:solidFill>
                <a:latin typeface="+mn-lt"/>
              </a:rPr>
              <a:t>Fingering a compressed quadtree – fast point location</a:t>
            </a:r>
            <a:endParaRPr lang="en-US" sz="3800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88262" y="1613649"/>
            <a:ext cx="11600329" cy="501675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e-IL" sz="2000" b="1" u="sng" dirty="0" smtClean="0"/>
              <a:t>אלגוריתם לבניית </a:t>
            </a:r>
            <a:r>
              <a:rPr lang="en-US" sz="2000" b="1" u="sng" dirty="0" smtClean="0"/>
              <a:t>finger tree</a:t>
            </a:r>
            <a:r>
              <a:rPr lang="he-IL" sz="2000" b="1" u="sng" dirty="0" smtClean="0"/>
              <a:t> ב </a:t>
            </a:r>
            <a:r>
              <a:rPr lang="en-US" sz="2000" b="1" u="sng" dirty="0" smtClean="0"/>
              <a:t>quadtree</a:t>
            </a:r>
            <a:r>
              <a:rPr lang="he-IL" sz="2000" b="1" u="sng" dirty="0" smtClean="0"/>
              <a:t> דחוס</a:t>
            </a:r>
            <a:endParaRPr lang="he-IL" sz="2000" b="1" u="sng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/>
              <a:t>נמצא צומת מפריד </a:t>
            </a:r>
            <a:r>
              <a:rPr lang="en-US" sz="2000" dirty="0"/>
              <a:t>v</a:t>
            </a:r>
            <a:r>
              <a:rPr lang="en-US" sz="2000" dirty="0">
                <a:sym typeface="Symbol" pitchFamily="18" charset="2"/>
              </a:rPr>
              <a:t>  T</a:t>
            </a:r>
            <a:r>
              <a:rPr lang="en-US" sz="2000" dirty="0"/>
              <a:t> </a:t>
            </a:r>
            <a:r>
              <a:rPr lang="he-IL" sz="2000" dirty="0"/>
              <a:t> ונגדיר אותו כשורש </a:t>
            </a:r>
            <a:r>
              <a:rPr lang="en-US" sz="2000" dirty="0" err="1">
                <a:sym typeface="Symbol" pitchFamily="18" charset="2"/>
              </a:rPr>
              <a:t>f</a:t>
            </a:r>
            <a:r>
              <a:rPr lang="en-US" sz="2000" baseline="-25000" dirty="0" err="1">
                <a:sym typeface="Symbol" pitchFamily="18" charset="2"/>
              </a:rPr>
              <a:t>v</a:t>
            </a:r>
            <a:r>
              <a:rPr lang="he-IL" sz="2000" dirty="0"/>
              <a:t> של </a:t>
            </a:r>
            <a:r>
              <a:rPr lang="en-US" sz="2000" dirty="0"/>
              <a:t>.T’</a:t>
            </a:r>
            <a:r>
              <a:rPr lang="he-IL" sz="2000" dirty="0"/>
              <a:t> כאשר </a:t>
            </a:r>
            <a:r>
              <a:rPr lang="en-US" sz="2000" dirty="0" err="1">
                <a:sym typeface="Symbol" pitchFamily="18" charset="2"/>
              </a:rPr>
              <a:t>f</a:t>
            </a:r>
            <a:r>
              <a:rPr lang="en-US" sz="2000" baseline="-25000" dirty="0" err="1">
                <a:sym typeface="Symbol" pitchFamily="18" charset="2"/>
              </a:rPr>
              <a:t>v</a:t>
            </a:r>
            <a:r>
              <a:rPr lang="he-IL" sz="2000" dirty="0"/>
              <a:t> יצביע לצומת </a:t>
            </a:r>
            <a:r>
              <a:rPr lang="en-US" sz="2000" dirty="0"/>
              <a:t>v</a:t>
            </a:r>
            <a:r>
              <a:rPr lang="he-IL" sz="2000" dirty="0"/>
              <a:t>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/>
              <a:t>נמשיך רקורסיבית לכל עץ ביער שנוצר,</a:t>
            </a:r>
            <a:r>
              <a:rPr lang="en-US" sz="2000" dirty="0" smtClean="0"/>
              <a:t> </a:t>
            </a:r>
            <a:r>
              <a:rPr lang="he-IL" sz="2000" dirty="0" smtClean="0"/>
              <a:t>כלומר מסירים את </a:t>
            </a:r>
            <a:r>
              <a:rPr lang="en-US" sz="2000" dirty="0" smtClean="0"/>
              <a:t> v</a:t>
            </a:r>
            <a:r>
              <a:rPr lang="he-IL" sz="2000" dirty="0" smtClean="0"/>
              <a:t>ולכל עץ מוצאים את הצומת המפריד שלו.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he-IL" sz="2000" dirty="0" smtClean="0"/>
              <a:t>לאחר מכן, נתלה על </a:t>
            </a:r>
            <a:r>
              <a:rPr lang="en-US" sz="2000" dirty="0" err="1" smtClean="0">
                <a:sym typeface="Symbol" pitchFamily="18" charset="2"/>
              </a:rPr>
              <a:t>f</a:t>
            </a:r>
            <a:r>
              <a:rPr lang="en-US" sz="2000" baseline="-25000" dirty="0" err="1" smtClean="0">
                <a:sym typeface="Symbol" pitchFamily="18" charset="2"/>
              </a:rPr>
              <a:t>v</a:t>
            </a:r>
            <a:r>
              <a:rPr lang="he-IL" sz="2000" dirty="0"/>
              <a:t> </a:t>
            </a:r>
            <a:r>
              <a:rPr lang="he-IL" sz="2000" dirty="0" smtClean="0"/>
              <a:t>את הצמתים המפרידים של העצים החדשים.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he-IL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he-IL" sz="2000" b="1" u="sng" dirty="0" smtClean="0"/>
              <a:t>אלגוריתם לבעיית ה</a:t>
            </a:r>
            <a:r>
              <a:rPr lang="he-IL" sz="2000" b="1" u="sng" dirty="0"/>
              <a:t> </a:t>
            </a:r>
            <a:r>
              <a:rPr lang="en-US" sz="2000" b="1" u="sng" dirty="0" smtClean="0"/>
              <a:t>fast point-location</a:t>
            </a:r>
            <a:r>
              <a:rPr lang="he-IL" sz="2000" b="1" u="sng" dirty="0" smtClean="0"/>
              <a:t>:</a:t>
            </a:r>
          </a:p>
          <a:p>
            <a:pPr lvl="1"/>
            <a:r>
              <a:rPr lang="he-IL" sz="2000" dirty="0" smtClean="0"/>
              <a:t>בהינתן נקודת שאילתה </a:t>
            </a:r>
            <a:r>
              <a:rPr lang="en-US" sz="2000" dirty="0" smtClean="0"/>
              <a:t>q</a:t>
            </a:r>
            <a:r>
              <a:rPr lang="he-IL" sz="2000" dirty="0" smtClean="0"/>
              <a:t> 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/>
              <a:t>נבדוק האם </a:t>
            </a:r>
            <a:r>
              <a:rPr lang="en-US" sz="2000" dirty="0" smtClean="0">
                <a:sym typeface="Symbol" pitchFamily="18" charset="2"/>
              </a:rPr>
              <a:t>q  </a:t>
            </a:r>
            <a:r>
              <a:rPr lang="en-US" sz="2000" dirty="0">
                <a:sym typeface="Symbol" pitchFamily="18" charset="2"/>
              </a:rPr>
              <a:t>□</a:t>
            </a:r>
            <a:r>
              <a:rPr lang="en-US" sz="2000" baseline="-25000" dirty="0">
                <a:sym typeface="Symbol" pitchFamily="18" charset="2"/>
              </a:rPr>
              <a:t>v</a:t>
            </a:r>
            <a:r>
              <a:rPr lang="he-IL" sz="2000" dirty="0" smtClean="0"/>
              <a:t> </a:t>
            </a:r>
            <a:r>
              <a:rPr lang="en-US" sz="2000" dirty="0" smtClean="0"/>
              <a:t>:</a:t>
            </a:r>
          </a:p>
          <a:p>
            <a:pPr marL="1200150" lvl="2" indent="-285750">
              <a:buFont typeface="Arial" pitchFamily="34" charset="0"/>
              <a:buChar char="•"/>
            </a:pPr>
            <a:r>
              <a:rPr lang="he-IL" sz="2000" dirty="0" smtClean="0"/>
              <a:t>אם לא, נמשיך את החיפוש לילד של </a:t>
            </a:r>
            <a:r>
              <a:rPr lang="en-US" sz="2000" dirty="0" err="1" smtClean="0">
                <a:sym typeface="Symbol" pitchFamily="18" charset="2"/>
              </a:rPr>
              <a:t>f</a:t>
            </a:r>
            <a:r>
              <a:rPr lang="en-US" sz="2000" baseline="-25000" dirty="0" err="1" smtClean="0">
                <a:sym typeface="Symbol" pitchFamily="18" charset="2"/>
              </a:rPr>
              <a:t>v</a:t>
            </a:r>
            <a:r>
              <a:rPr lang="he-IL" sz="2000" baseline="-25000" dirty="0" smtClean="0">
                <a:sym typeface="Symbol" pitchFamily="18" charset="2"/>
              </a:rPr>
              <a:t> </a:t>
            </a:r>
            <a:r>
              <a:rPr lang="he-IL" sz="2000" dirty="0" smtClean="0"/>
              <a:t>שהיה מעל </a:t>
            </a:r>
            <a:r>
              <a:rPr lang="en-US" sz="2000" dirty="0" smtClean="0"/>
              <a:t>v</a:t>
            </a:r>
            <a:r>
              <a:rPr lang="he-IL" sz="2000" dirty="0" smtClean="0"/>
              <a:t> בעץ </a:t>
            </a:r>
            <a:r>
              <a:rPr lang="en-US" sz="2000" dirty="0" smtClean="0"/>
              <a:t>T</a:t>
            </a:r>
            <a:r>
              <a:rPr lang="he-IL" sz="2000" dirty="0" smtClean="0"/>
              <a:t> המקורי.</a:t>
            </a:r>
            <a:endParaRPr lang="he-IL" sz="2000" baseline="-25000" dirty="0">
              <a:sym typeface="Symbol" pitchFamily="18" charset="2"/>
            </a:endParaRPr>
          </a:p>
          <a:p>
            <a:pPr marL="1200150" lvl="2" indent="-285750">
              <a:buFont typeface="Arial" pitchFamily="34" charset="0"/>
              <a:buChar char="•"/>
            </a:pPr>
            <a:r>
              <a:rPr lang="he-IL" sz="2000" dirty="0" smtClean="0"/>
              <a:t>אחרת, נמשיך לילד של </a:t>
            </a:r>
            <a:r>
              <a:rPr lang="en-US" sz="2000" dirty="0" err="1">
                <a:sym typeface="Symbol" pitchFamily="18" charset="2"/>
              </a:rPr>
              <a:t>f</a:t>
            </a:r>
            <a:r>
              <a:rPr lang="en-US" sz="2000" baseline="-25000" dirty="0" err="1">
                <a:sym typeface="Symbol" pitchFamily="18" charset="2"/>
              </a:rPr>
              <a:t>v</a:t>
            </a:r>
            <a:r>
              <a:rPr lang="he-IL" sz="2000" baseline="-25000" dirty="0">
                <a:sym typeface="Symbol" pitchFamily="18" charset="2"/>
              </a:rPr>
              <a:t> </a:t>
            </a:r>
            <a:r>
              <a:rPr lang="he-IL" sz="2000" dirty="0" smtClean="0"/>
              <a:t>שמכיל את </a:t>
            </a:r>
            <a:r>
              <a:rPr lang="en-US" sz="2000" dirty="0" smtClean="0"/>
              <a:t>q</a:t>
            </a:r>
            <a:r>
              <a:rPr lang="he-IL" sz="2000" dirty="0" smtClean="0"/>
              <a:t>.</a:t>
            </a:r>
          </a:p>
          <a:p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he-IL" sz="2000" b="1" u="sng" dirty="0" smtClean="0"/>
              <a:t>ניתוח זמן ריצה: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/>
              <a:t>בכל שלב עלינו לבדוק </a:t>
            </a:r>
            <a:r>
              <a:rPr lang="en-US" sz="2000" dirty="0" smtClean="0"/>
              <a:t>O(1)</a:t>
            </a:r>
            <a:r>
              <a:rPr lang="he-IL" sz="2000" dirty="0" smtClean="0"/>
              <a:t> ילדים (מדוע?)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/>
              <a:t>לכן, נקבל את נוסחת הנסיגה: </a:t>
            </a:r>
            <a:r>
              <a:rPr lang="en-US" sz="2000" b="1" dirty="0">
                <a:sym typeface="Symbol" pitchFamily="18" charset="2"/>
              </a:rPr>
              <a:t>D(n)</a:t>
            </a:r>
            <a:r>
              <a:rPr lang="en-US" sz="2000" dirty="0">
                <a:sym typeface="Symbol" pitchFamily="18" charset="2"/>
              </a:rPr>
              <a:t> </a:t>
            </a:r>
            <a:r>
              <a:rPr lang="en-US" sz="2000" b="1" dirty="0"/>
              <a:t>≤</a:t>
            </a:r>
            <a:r>
              <a:rPr lang="en-US" sz="2000" dirty="0"/>
              <a:t> 1+ D(</a:t>
            </a:r>
            <a:r>
              <a:rPr lang="en-US" sz="2000" baseline="60000" dirty="0">
                <a:sym typeface="Symbol" pitchFamily="18" charset="2"/>
              </a:rPr>
              <a:t>┌</a:t>
            </a:r>
            <a:r>
              <a:rPr lang="en-US" sz="2000" dirty="0">
                <a:sym typeface="Symbol" pitchFamily="18" charset="2"/>
              </a:rPr>
              <a:t>n/2</a:t>
            </a:r>
            <a:r>
              <a:rPr lang="en-US" sz="2000" baseline="60000" dirty="0">
                <a:sym typeface="Symbol" pitchFamily="18" charset="2"/>
              </a:rPr>
              <a:t>┐</a:t>
            </a:r>
            <a:r>
              <a:rPr lang="en-US" sz="2000" dirty="0"/>
              <a:t>) = </a:t>
            </a:r>
            <a:r>
              <a:rPr lang="en-US" sz="2000" b="1" dirty="0"/>
              <a:t>O(log n)</a:t>
            </a:r>
            <a:r>
              <a:rPr lang="en-US" sz="2000" dirty="0"/>
              <a:t> </a:t>
            </a:r>
            <a:endParaRPr lang="he-IL" sz="2000" dirty="0" smtClean="0"/>
          </a:p>
          <a:p>
            <a:pPr marL="742950" lvl="1" indent="-285750">
              <a:buFont typeface="Arial" pitchFamily="34" charset="0"/>
              <a:buChar char="•"/>
            </a:pPr>
            <a:endParaRPr lang="he-IL" sz="2000" dirty="0"/>
          </a:p>
          <a:p>
            <a:pPr lvl="1"/>
            <a:r>
              <a:rPr lang="he-IL" sz="2000" u="sng" dirty="0" smtClean="0"/>
              <a:t>כלומר, הצלחנו לפתור את בעיית ה</a:t>
            </a:r>
            <a:r>
              <a:rPr lang="en-US" sz="2000" u="sng" dirty="0" smtClean="0"/>
              <a:t>point-location</a:t>
            </a:r>
            <a:r>
              <a:rPr lang="he-IL" sz="2000" u="sng" dirty="0"/>
              <a:t> </a:t>
            </a:r>
            <a:r>
              <a:rPr lang="he-IL" sz="2000" u="sng" dirty="0" smtClean="0"/>
              <a:t>בזמן לוגריתמי.</a:t>
            </a:r>
            <a:endParaRPr lang="he-IL" sz="2000" u="sng" dirty="0"/>
          </a:p>
        </p:txBody>
      </p:sp>
    </p:spTree>
    <p:extLst>
      <p:ext uri="{BB962C8B-B14F-4D97-AF65-F5344CB8AC3E}">
        <p14:creationId xmlns:p14="http://schemas.microsoft.com/office/powerpoint/2010/main" val="2968869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919" name="Rectangle 103"/>
          <p:cNvSpPr>
            <a:spLocks noChangeArrowheads="1"/>
          </p:cNvSpPr>
          <p:nvPr/>
        </p:nvSpPr>
        <p:spPr bwMode="auto">
          <a:xfrm>
            <a:off x="6959603" y="1773241"/>
            <a:ext cx="4705351" cy="3455987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46918" name="Rectangle 102"/>
          <p:cNvSpPr>
            <a:spLocks noChangeArrowheads="1"/>
          </p:cNvSpPr>
          <p:nvPr/>
        </p:nvSpPr>
        <p:spPr bwMode="auto">
          <a:xfrm>
            <a:off x="1295403" y="1773241"/>
            <a:ext cx="4705351" cy="3455987"/>
          </a:xfrm>
          <a:prstGeom prst="rect">
            <a:avLst/>
          </a:prstGeom>
          <a:solidFill>
            <a:schemeClr val="accent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46823" name="Text Box 7"/>
          <p:cNvSpPr txBox="1">
            <a:spLocks noChangeArrowheads="1"/>
          </p:cNvSpPr>
          <p:nvPr/>
        </p:nvSpPr>
        <p:spPr bwMode="auto">
          <a:xfrm>
            <a:off x="1295404" y="1963738"/>
            <a:ext cx="470323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/>
              <a:t>Compressed quadtree</a:t>
            </a:r>
          </a:p>
        </p:txBody>
      </p:sp>
      <p:sp>
        <p:nvSpPr>
          <p:cNvPr id="546824" name="Text Box 8"/>
          <p:cNvSpPr txBox="1">
            <a:spLocks noChangeArrowheads="1"/>
          </p:cNvSpPr>
          <p:nvPr/>
        </p:nvSpPr>
        <p:spPr bwMode="auto">
          <a:xfrm>
            <a:off x="6959604" y="1989138"/>
            <a:ext cx="470323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/>
              <a:t>Finger tree</a:t>
            </a:r>
          </a:p>
        </p:txBody>
      </p:sp>
      <p:sp>
        <p:nvSpPr>
          <p:cNvPr id="546825" name="Oval 9"/>
          <p:cNvSpPr>
            <a:spLocks noChangeArrowheads="1"/>
          </p:cNvSpPr>
          <p:nvPr/>
        </p:nvSpPr>
        <p:spPr bwMode="auto">
          <a:xfrm>
            <a:off x="3024717" y="2867030"/>
            <a:ext cx="192616" cy="14446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46829" name="Oval 13"/>
          <p:cNvSpPr>
            <a:spLocks noChangeArrowheads="1"/>
          </p:cNvSpPr>
          <p:nvPr/>
        </p:nvSpPr>
        <p:spPr bwMode="auto">
          <a:xfrm>
            <a:off x="2256370" y="3370263"/>
            <a:ext cx="192617" cy="1444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46835" name="Oval 19"/>
          <p:cNvSpPr>
            <a:spLocks noChangeArrowheads="1"/>
          </p:cNvSpPr>
          <p:nvPr/>
        </p:nvSpPr>
        <p:spPr bwMode="auto">
          <a:xfrm>
            <a:off x="3793070" y="3370263"/>
            <a:ext cx="192617" cy="1444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46844" name="Text Box 28"/>
          <p:cNvSpPr txBox="1">
            <a:spLocks noChangeArrowheads="1"/>
          </p:cNvSpPr>
          <p:nvPr/>
        </p:nvSpPr>
        <p:spPr bwMode="auto">
          <a:xfrm>
            <a:off x="2865043" y="2592547"/>
            <a:ext cx="383116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1</a:t>
            </a:r>
          </a:p>
        </p:txBody>
      </p:sp>
      <p:sp>
        <p:nvSpPr>
          <p:cNvPr id="546845" name="Text Box 29"/>
          <p:cNvSpPr txBox="1">
            <a:spLocks noChangeArrowheads="1"/>
          </p:cNvSpPr>
          <p:nvPr/>
        </p:nvSpPr>
        <p:spPr bwMode="auto">
          <a:xfrm>
            <a:off x="1873251" y="3251438"/>
            <a:ext cx="383116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2</a:t>
            </a:r>
          </a:p>
        </p:txBody>
      </p:sp>
      <p:sp>
        <p:nvSpPr>
          <p:cNvPr id="546846" name="Text Box 30"/>
          <p:cNvSpPr txBox="1">
            <a:spLocks noChangeArrowheads="1"/>
          </p:cNvSpPr>
          <p:nvPr/>
        </p:nvSpPr>
        <p:spPr bwMode="auto">
          <a:xfrm>
            <a:off x="8303687" y="2722563"/>
            <a:ext cx="383116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3</a:t>
            </a:r>
          </a:p>
        </p:txBody>
      </p:sp>
      <p:sp>
        <p:nvSpPr>
          <p:cNvPr id="546847" name="Text Box 31"/>
          <p:cNvSpPr txBox="1">
            <a:spLocks noChangeArrowheads="1"/>
          </p:cNvSpPr>
          <p:nvPr/>
        </p:nvSpPr>
        <p:spPr bwMode="auto">
          <a:xfrm>
            <a:off x="2784187" y="3918637"/>
            <a:ext cx="38311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4</a:t>
            </a:r>
          </a:p>
        </p:txBody>
      </p:sp>
      <p:sp>
        <p:nvSpPr>
          <p:cNvPr id="546848" name="Text Box 32"/>
          <p:cNvSpPr txBox="1">
            <a:spLocks noChangeArrowheads="1"/>
          </p:cNvSpPr>
          <p:nvPr/>
        </p:nvSpPr>
        <p:spPr bwMode="auto">
          <a:xfrm>
            <a:off x="4535782" y="3875907"/>
            <a:ext cx="383116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5</a:t>
            </a:r>
          </a:p>
        </p:txBody>
      </p:sp>
      <p:sp>
        <p:nvSpPr>
          <p:cNvPr id="546849" name="Text Box 33"/>
          <p:cNvSpPr txBox="1">
            <a:spLocks noChangeArrowheads="1"/>
          </p:cNvSpPr>
          <p:nvPr/>
        </p:nvSpPr>
        <p:spPr bwMode="auto">
          <a:xfrm>
            <a:off x="3534200" y="4701434"/>
            <a:ext cx="38311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6</a:t>
            </a:r>
            <a:endParaRPr lang="en-US" sz="1200" dirty="0"/>
          </a:p>
        </p:txBody>
      </p:sp>
      <p:sp>
        <p:nvSpPr>
          <p:cNvPr id="546853" name="Text Box 37"/>
          <p:cNvSpPr txBox="1">
            <a:spLocks noChangeArrowheads="1"/>
          </p:cNvSpPr>
          <p:nvPr/>
        </p:nvSpPr>
        <p:spPr bwMode="auto">
          <a:xfrm>
            <a:off x="5137151" y="4645501"/>
            <a:ext cx="38311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7</a:t>
            </a:r>
          </a:p>
        </p:txBody>
      </p:sp>
      <p:sp>
        <p:nvSpPr>
          <p:cNvPr id="546857" name="Text Box 41"/>
          <p:cNvSpPr txBox="1">
            <a:spLocks noChangeArrowheads="1"/>
          </p:cNvSpPr>
          <p:nvPr/>
        </p:nvSpPr>
        <p:spPr bwMode="auto">
          <a:xfrm>
            <a:off x="3409953" y="4378325"/>
            <a:ext cx="48048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200"/>
          </a:p>
        </p:txBody>
      </p:sp>
      <p:sp>
        <p:nvSpPr>
          <p:cNvPr id="546861" name="Text Box 45"/>
          <p:cNvSpPr txBox="1">
            <a:spLocks noChangeArrowheads="1"/>
          </p:cNvSpPr>
          <p:nvPr/>
        </p:nvSpPr>
        <p:spPr bwMode="auto">
          <a:xfrm>
            <a:off x="2546353" y="4883150"/>
            <a:ext cx="48048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200"/>
          </a:p>
        </p:txBody>
      </p:sp>
      <p:sp>
        <p:nvSpPr>
          <p:cNvPr id="546863" name="Text Box 47"/>
          <p:cNvSpPr txBox="1">
            <a:spLocks noChangeArrowheads="1"/>
          </p:cNvSpPr>
          <p:nvPr/>
        </p:nvSpPr>
        <p:spPr bwMode="auto">
          <a:xfrm>
            <a:off x="3122085" y="4883150"/>
            <a:ext cx="48048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200"/>
          </a:p>
        </p:txBody>
      </p:sp>
      <p:sp>
        <p:nvSpPr>
          <p:cNvPr id="546866" name="Line 50"/>
          <p:cNvSpPr>
            <a:spLocks noChangeShapeType="1"/>
          </p:cNvSpPr>
          <p:nvPr/>
        </p:nvSpPr>
        <p:spPr bwMode="auto">
          <a:xfrm flipH="1">
            <a:off x="2448984" y="3009905"/>
            <a:ext cx="575733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46879" name="Oval 63"/>
          <p:cNvSpPr>
            <a:spLocks noChangeArrowheads="1"/>
          </p:cNvSpPr>
          <p:nvPr/>
        </p:nvSpPr>
        <p:spPr bwMode="auto">
          <a:xfrm>
            <a:off x="3890437" y="4810130"/>
            <a:ext cx="192617" cy="14446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46880" name="Oval 64"/>
          <p:cNvSpPr>
            <a:spLocks noChangeArrowheads="1"/>
          </p:cNvSpPr>
          <p:nvPr/>
        </p:nvSpPr>
        <p:spPr bwMode="auto">
          <a:xfrm>
            <a:off x="5041904" y="4810130"/>
            <a:ext cx="192617" cy="14446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46881" name="Line 65"/>
          <p:cNvSpPr>
            <a:spLocks noChangeShapeType="1"/>
          </p:cNvSpPr>
          <p:nvPr/>
        </p:nvSpPr>
        <p:spPr bwMode="auto">
          <a:xfrm flipH="1">
            <a:off x="3985687" y="4162430"/>
            <a:ext cx="383116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46882" name="Line 66"/>
          <p:cNvSpPr>
            <a:spLocks noChangeShapeType="1"/>
          </p:cNvSpPr>
          <p:nvPr/>
        </p:nvSpPr>
        <p:spPr bwMode="auto">
          <a:xfrm>
            <a:off x="4561420" y="4162430"/>
            <a:ext cx="575733" cy="574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46883" name="Oval 67"/>
          <p:cNvSpPr>
            <a:spLocks noChangeArrowheads="1"/>
          </p:cNvSpPr>
          <p:nvPr/>
        </p:nvSpPr>
        <p:spPr bwMode="auto">
          <a:xfrm>
            <a:off x="3122084" y="4017963"/>
            <a:ext cx="192616" cy="1444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46884" name="Oval 68"/>
          <p:cNvSpPr>
            <a:spLocks noChangeArrowheads="1"/>
          </p:cNvSpPr>
          <p:nvPr/>
        </p:nvSpPr>
        <p:spPr bwMode="auto">
          <a:xfrm>
            <a:off x="4368804" y="4017963"/>
            <a:ext cx="192617" cy="144462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46885" name="Line 69"/>
          <p:cNvSpPr>
            <a:spLocks noChangeShapeType="1"/>
          </p:cNvSpPr>
          <p:nvPr/>
        </p:nvSpPr>
        <p:spPr bwMode="auto">
          <a:xfrm flipH="1">
            <a:off x="3312585" y="3514730"/>
            <a:ext cx="480483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46886" name="Line 70"/>
          <p:cNvSpPr>
            <a:spLocks noChangeShapeType="1"/>
          </p:cNvSpPr>
          <p:nvPr/>
        </p:nvSpPr>
        <p:spPr bwMode="auto">
          <a:xfrm>
            <a:off x="3985685" y="3514725"/>
            <a:ext cx="480483" cy="5032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46888" name="Line 72"/>
          <p:cNvSpPr>
            <a:spLocks noChangeShapeType="1"/>
          </p:cNvSpPr>
          <p:nvPr/>
        </p:nvSpPr>
        <p:spPr bwMode="auto">
          <a:xfrm>
            <a:off x="3217333" y="3009905"/>
            <a:ext cx="575733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46889" name="Oval 73"/>
          <p:cNvSpPr>
            <a:spLocks noChangeArrowheads="1"/>
          </p:cNvSpPr>
          <p:nvPr/>
        </p:nvSpPr>
        <p:spPr bwMode="auto">
          <a:xfrm>
            <a:off x="8688917" y="2867030"/>
            <a:ext cx="192616" cy="14446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46890" name="Oval 74"/>
          <p:cNvSpPr>
            <a:spLocks noChangeArrowheads="1"/>
          </p:cNvSpPr>
          <p:nvPr/>
        </p:nvSpPr>
        <p:spPr bwMode="auto">
          <a:xfrm>
            <a:off x="8591551" y="3644900"/>
            <a:ext cx="192616" cy="14446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46891" name="Oval 75"/>
          <p:cNvSpPr>
            <a:spLocks noChangeArrowheads="1"/>
          </p:cNvSpPr>
          <p:nvPr/>
        </p:nvSpPr>
        <p:spPr bwMode="auto">
          <a:xfrm>
            <a:off x="9840384" y="3730630"/>
            <a:ext cx="192616" cy="14446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46892" name="Text Box 76"/>
          <p:cNvSpPr txBox="1">
            <a:spLocks noChangeArrowheads="1"/>
          </p:cNvSpPr>
          <p:nvPr/>
        </p:nvSpPr>
        <p:spPr bwMode="auto">
          <a:xfrm>
            <a:off x="7247468" y="4221163"/>
            <a:ext cx="38311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2</a:t>
            </a:r>
          </a:p>
        </p:txBody>
      </p:sp>
      <p:sp>
        <p:nvSpPr>
          <p:cNvPr id="546894" name="Text Box 78"/>
          <p:cNvSpPr txBox="1">
            <a:spLocks noChangeArrowheads="1"/>
          </p:cNvSpPr>
          <p:nvPr/>
        </p:nvSpPr>
        <p:spPr bwMode="auto">
          <a:xfrm>
            <a:off x="8252411" y="3540098"/>
            <a:ext cx="383116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4</a:t>
            </a:r>
          </a:p>
        </p:txBody>
      </p:sp>
      <p:sp>
        <p:nvSpPr>
          <p:cNvPr id="546895" name="Text Box 79"/>
          <p:cNvSpPr txBox="1">
            <a:spLocks noChangeArrowheads="1"/>
          </p:cNvSpPr>
          <p:nvPr/>
        </p:nvSpPr>
        <p:spPr bwMode="auto">
          <a:xfrm>
            <a:off x="9712195" y="3443288"/>
            <a:ext cx="383116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5</a:t>
            </a:r>
          </a:p>
        </p:txBody>
      </p:sp>
      <p:sp>
        <p:nvSpPr>
          <p:cNvPr id="546897" name="Text Box 81"/>
          <p:cNvSpPr txBox="1">
            <a:spLocks noChangeArrowheads="1"/>
          </p:cNvSpPr>
          <p:nvPr/>
        </p:nvSpPr>
        <p:spPr bwMode="auto">
          <a:xfrm>
            <a:off x="10513487" y="4278180"/>
            <a:ext cx="38311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7</a:t>
            </a:r>
            <a:endParaRPr lang="en-US" sz="1200" dirty="0"/>
          </a:p>
        </p:txBody>
      </p:sp>
      <p:sp>
        <p:nvSpPr>
          <p:cNvPr id="546901" name="Line 85"/>
          <p:cNvSpPr>
            <a:spLocks noChangeShapeType="1"/>
          </p:cNvSpPr>
          <p:nvPr/>
        </p:nvSpPr>
        <p:spPr bwMode="auto">
          <a:xfrm flipH="1">
            <a:off x="8688921" y="3068638"/>
            <a:ext cx="95249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46902" name="Oval 86"/>
          <p:cNvSpPr>
            <a:spLocks noChangeArrowheads="1"/>
          </p:cNvSpPr>
          <p:nvPr/>
        </p:nvSpPr>
        <p:spPr bwMode="auto">
          <a:xfrm>
            <a:off x="7727951" y="3571880"/>
            <a:ext cx="192616" cy="14446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46903" name="Oval 87"/>
          <p:cNvSpPr>
            <a:spLocks noChangeArrowheads="1"/>
          </p:cNvSpPr>
          <p:nvPr/>
        </p:nvSpPr>
        <p:spPr bwMode="auto">
          <a:xfrm>
            <a:off x="7632703" y="4292605"/>
            <a:ext cx="192617" cy="14446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46904" name="Line 88"/>
          <p:cNvSpPr>
            <a:spLocks noChangeShapeType="1"/>
          </p:cNvSpPr>
          <p:nvPr/>
        </p:nvSpPr>
        <p:spPr bwMode="auto">
          <a:xfrm flipH="1">
            <a:off x="7920570" y="2997205"/>
            <a:ext cx="768351" cy="576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46905" name="Line 89"/>
          <p:cNvSpPr>
            <a:spLocks noChangeShapeType="1"/>
          </p:cNvSpPr>
          <p:nvPr/>
        </p:nvSpPr>
        <p:spPr bwMode="auto">
          <a:xfrm flipH="1">
            <a:off x="7727954" y="3716338"/>
            <a:ext cx="97367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46907" name="Oval 91"/>
          <p:cNvSpPr>
            <a:spLocks noChangeArrowheads="1"/>
          </p:cNvSpPr>
          <p:nvPr/>
        </p:nvSpPr>
        <p:spPr bwMode="auto">
          <a:xfrm>
            <a:off x="10416117" y="4378330"/>
            <a:ext cx="192616" cy="14446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46908" name="Line 92"/>
          <p:cNvSpPr>
            <a:spLocks noChangeShapeType="1"/>
          </p:cNvSpPr>
          <p:nvPr/>
        </p:nvSpPr>
        <p:spPr bwMode="auto">
          <a:xfrm flipH="1">
            <a:off x="9457268" y="3875088"/>
            <a:ext cx="383117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46909" name="Line 93"/>
          <p:cNvSpPr>
            <a:spLocks noChangeShapeType="1"/>
          </p:cNvSpPr>
          <p:nvPr/>
        </p:nvSpPr>
        <p:spPr bwMode="auto">
          <a:xfrm>
            <a:off x="10033003" y="3875088"/>
            <a:ext cx="480484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46910" name="Line 94"/>
          <p:cNvSpPr>
            <a:spLocks noChangeShapeType="1"/>
          </p:cNvSpPr>
          <p:nvPr/>
        </p:nvSpPr>
        <p:spPr bwMode="auto">
          <a:xfrm>
            <a:off x="8879421" y="3009905"/>
            <a:ext cx="960967" cy="720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46912" name="Text Box 96"/>
          <p:cNvSpPr txBox="1">
            <a:spLocks noChangeArrowheads="1"/>
          </p:cNvSpPr>
          <p:nvPr/>
        </p:nvSpPr>
        <p:spPr bwMode="auto">
          <a:xfrm>
            <a:off x="3898980" y="3211115"/>
            <a:ext cx="38311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3</a:t>
            </a:r>
          </a:p>
        </p:txBody>
      </p:sp>
      <p:sp>
        <p:nvSpPr>
          <p:cNvPr id="546913" name="Text Box 97"/>
          <p:cNvSpPr txBox="1">
            <a:spLocks noChangeArrowheads="1"/>
          </p:cNvSpPr>
          <p:nvPr/>
        </p:nvSpPr>
        <p:spPr bwMode="auto">
          <a:xfrm>
            <a:off x="7576823" y="3250354"/>
            <a:ext cx="383116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1</a:t>
            </a:r>
          </a:p>
        </p:txBody>
      </p:sp>
      <p:sp>
        <p:nvSpPr>
          <p:cNvPr id="546916" name="Oval 100"/>
          <p:cNvSpPr>
            <a:spLocks noChangeArrowheads="1"/>
          </p:cNvSpPr>
          <p:nvPr/>
        </p:nvSpPr>
        <p:spPr bwMode="auto">
          <a:xfrm>
            <a:off x="9264651" y="4378330"/>
            <a:ext cx="192616" cy="144463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46917" name="Text Box 101"/>
          <p:cNvSpPr txBox="1">
            <a:spLocks noChangeArrowheads="1"/>
          </p:cNvSpPr>
          <p:nvPr/>
        </p:nvSpPr>
        <p:spPr bwMode="auto">
          <a:xfrm>
            <a:off x="9457268" y="4306888"/>
            <a:ext cx="38311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6</a:t>
            </a:r>
          </a:p>
        </p:txBody>
      </p:sp>
      <p:sp>
        <p:nvSpPr>
          <p:cNvPr id="5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en-US" sz="3800" b="1" dirty="0" smtClean="0">
                <a:solidFill>
                  <a:schemeClr val="hlink"/>
                </a:solidFill>
                <a:latin typeface="+mn-lt"/>
              </a:rPr>
              <a:t>Fingering a compressed quadtree – fast point location</a:t>
            </a:r>
            <a:endParaRPr lang="en-US" sz="3800" b="1" dirty="0">
              <a:solidFill>
                <a:schemeClr val="hlink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935272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6846" grpId="0"/>
      <p:bldP spid="546889" grpId="0" animBg="1"/>
      <p:bldP spid="546890" grpId="0" animBg="1"/>
      <p:bldP spid="546891" grpId="0" animBg="1"/>
      <p:bldP spid="546892" grpId="0"/>
      <p:bldP spid="546894" grpId="0"/>
      <p:bldP spid="546895" grpId="0"/>
      <p:bldP spid="546897" grpId="0"/>
      <p:bldP spid="546902" grpId="0" animBg="1"/>
      <p:bldP spid="546903" grpId="0" animBg="1"/>
      <p:bldP spid="546905" grpId="0" animBg="1"/>
      <p:bldP spid="546907" grpId="0" animBg="1"/>
      <p:bldP spid="546908" grpId="0" animBg="1"/>
      <p:bldP spid="546909" grpId="0" animBg="1"/>
      <p:bldP spid="546913" grpId="0"/>
      <p:bldP spid="546916" grpId="0" animBg="1"/>
      <p:bldP spid="546917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en-US" sz="3800" b="1" dirty="0" smtClean="0">
                <a:solidFill>
                  <a:schemeClr val="hlink"/>
                </a:solidFill>
                <a:latin typeface="+mn-lt"/>
              </a:rPr>
              <a:t>Fingering a compressed quadtree – fast point location</a:t>
            </a:r>
            <a:endParaRPr lang="en-US" sz="3800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2389" y="1666431"/>
            <a:ext cx="11058259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u="sng" dirty="0" smtClean="0"/>
              <a:t>משפט:</a:t>
            </a:r>
            <a:r>
              <a:rPr lang="he-IL" sz="2000" dirty="0" smtClean="0"/>
              <a:t>  בהינתן </a:t>
            </a:r>
            <a:r>
              <a:rPr lang="en-US" sz="2000" dirty="0" smtClean="0"/>
              <a:t>T</a:t>
            </a:r>
            <a:r>
              <a:rPr lang="he-IL" sz="2000" dirty="0" smtClean="0"/>
              <a:t> עץ </a:t>
            </a:r>
            <a:r>
              <a:rPr lang="en-US" sz="2000" dirty="0" smtClean="0"/>
              <a:t>quadtree</a:t>
            </a:r>
            <a:r>
              <a:rPr lang="he-IL" sz="2000" dirty="0" smtClean="0"/>
              <a:t> דחוס בגודל </a:t>
            </a:r>
            <a:r>
              <a:rPr lang="en-US" sz="2000" dirty="0" smtClean="0"/>
              <a:t>n</a:t>
            </a:r>
            <a:r>
              <a:rPr lang="he-IL" sz="2000" dirty="0" smtClean="0"/>
              <a:t>, ניתן לבצע </a:t>
            </a:r>
            <a:r>
              <a:rPr lang="he-IL" sz="2000" u="sng" dirty="0" smtClean="0"/>
              <a:t>עיבוד מוקדם</a:t>
            </a:r>
            <a:r>
              <a:rPr lang="he-IL" sz="2000" dirty="0" smtClean="0"/>
              <a:t>  בזמן </a:t>
            </a:r>
            <a:r>
              <a:rPr lang="en-US" sz="2000" dirty="0" smtClean="0">
                <a:sym typeface="Symbol" pitchFamily="18" charset="2"/>
              </a:rPr>
              <a:t>O(n </a:t>
            </a:r>
            <a:r>
              <a:rPr lang="en-US" sz="2000" dirty="0">
                <a:sym typeface="Symbol" pitchFamily="18" charset="2"/>
              </a:rPr>
              <a:t>log n</a:t>
            </a:r>
            <a:r>
              <a:rPr lang="en-US" sz="2000" dirty="0" smtClean="0">
                <a:sym typeface="Symbol" pitchFamily="18" charset="2"/>
              </a:rPr>
              <a:t>)</a:t>
            </a:r>
            <a:r>
              <a:rPr lang="he-IL" sz="2000" dirty="0" smtClean="0"/>
              <a:t> כך שבהינתן נקודת שאילתה </a:t>
            </a:r>
            <a:r>
              <a:rPr lang="en-US" sz="2000" dirty="0" smtClean="0"/>
              <a:t>q</a:t>
            </a:r>
            <a:r>
              <a:rPr lang="he-IL" sz="2000" dirty="0" smtClean="0"/>
              <a:t> נוכל להחזיר את הצומת הנמוכה ביותר ב</a:t>
            </a:r>
            <a:r>
              <a:rPr lang="en-US" sz="2000" dirty="0" smtClean="0"/>
              <a:t>T </a:t>
            </a:r>
            <a:r>
              <a:rPr lang="he-IL" sz="2000" dirty="0" smtClean="0"/>
              <a:t> </a:t>
            </a:r>
            <a:r>
              <a:rPr lang="he-IL" sz="2000" dirty="0" smtClean="0"/>
              <a:t>שהאזור שלה מכיל את </a:t>
            </a:r>
            <a:r>
              <a:rPr lang="en-US" sz="2000" dirty="0" smtClean="0"/>
              <a:t>q</a:t>
            </a:r>
            <a:r>
              <a:rPr lang="he-IL" sz="2000" dirty="0" smtClean="0"/>
              <a:t> ב </a:t>
            </a:r>
            <a:r>
              <a:rPr lang="en-US" sz="2000" dirty="0" smtClean="0">
                <a:sym typeface="Symbol" pitchFamily="18" charset="2"/>
              </a:rPr>
              <a:t>O(log </a:t>
            </a:r>
            <a:r>
              <a:rPr lang="en-US" sz="2000" dirty="0">
                <a:sym typeface="Symbol" pitchFamily="18" charset="2"/>
              </a:rPr>
              <a:t>n</a:t>
            </a:r>
            <a:r>
              <a:rPr lang="en-US" sz="2000" dirty="0" smtClean="0">
                <a:sym typeface="Symbol" pitchFamily="18" charset="2"/>
              </a:rPr>
              <a:t>)</a:t>
            </a:r>
            <a:r>
              <a:rPr lang="he-IL" sz="2000" dirty="0" smtClean="0">
                <a:sym typeface="Symbol" pitchFamily="18" charset="2"/>
              </a:rPr>
              <a:t>.</a:t>
            </a:r>
          </a:p>
          <a:p>
            <a:endParaRPr lang="he-IL" sz="2000" dirty="0">
              <a:sym typeface="Symbol" pitchFamily="18" charset="2"/>
            </a:endParaRPr>
          </a:p>
          <a:p>
            <a:r>
              <a:rPr lang="he-IL" sz="2000" b="1" u="sng" dirty="0" smtClean="0"/>
              <a:t>הוכחה:</a:t>
            </a:r>
            <a:r>
              <a:rPr lang="en-US" sz="2000" b="1" u="sng" dirty="0" smtClean="0"/>
              <a:t/>
            </a:r>
            <a:br>
              <a:rPr lang="en-US" sz="2000" b="1" u="sng" dirty="0" smtClean="0"/>
            </a:br>
            <a:endParaRPr lang="en-US" sz="2000" dirty="0"/>
          </a:p>
          <a:p>
            <a:r>
              <a:rPr lang="he-IL" sz="2000" dirty="0" smtClean="0"/>
              <a:t>יהיו</a:t>
            </a:r>
            <a:r>
              <a:rPr lang="en-US" sz="2000" dirty="0" smtClean="0"/>
              <a:t> </a:t>
            </a:r>
            <a:r>
              <a:rPr lang="en-US" sz="2000" dirty="0" smtClean="0">
                <a:sym typeface="Symbol" pitchFamily="18" charset="2"/>
              </a:rPr>
              <a:t>n</a:t>
            </a:r>
            <a:r>
              <a:rPr lang="en-US" sz="2000" baseline="-25000" dirty="0" smtClean="0">
                <a:sym typeface="Symbol" pitchFamily="18" charset="2"/>
              </a:rPr>
              <a:t>1</a:t>
            </a:r>
            <a:r>
              <a:rPr lang="en-US" sz="2000" dirty="0">
                <a:sym typeface="Symbol" pitchFamily="18" charset="2"/>
              </a:rPr>
              <a:t>,…,</a:t>
            </a:r>
            <a:r>
              <a:rPr lang="en-US" sz="2000" dirty="0" err="1">
                <a:sym typeface="Symbol" pitchFamily="18" charset="2"/>
              </a:rPr>
              <a:t>n</a:t>
            </a:r>
            <a:r>
              <a:rPr lang="en-US" sz="2000" baseline="-25000" dirty="0" err="1">
                <a:sym typeface="Symbol" pitchFamily="18" charset="2"/>
              </a:rPr>
              <a:t>t</a:t>
            </a:r>
            <a:r>
              <a:rPr lang="en-US" sz="2000" dirty="0">
                <a:sym typeface="Symbol" pitchFamily="18" charset="2"/>
              </a:rPr>
              <a:t> </a:t>
            </a:r>
            <a:r>
              <a:rPr lang="he-IL" sz="2000" dirty="0" smtClean="0"/>
              <a:t>הגודל של תתי העצים שנוצרים לאחר מחיקת הצומת המפריד מהעץ </a:t>
            </a:r>
            <a:r>
              <a:rPr lang="en-US" sz="2000" dirty="0" smtClean="0"/>
              <a:t>T</a:t>
            </a:r>
            <a:r>
              <a:rPr lang="he-IL" sz="2000" dirty="0" smtClean="0"/>
              <a:t>.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he-IL" sz="2000" dirty="0" smtClean="0"/>
              <a:t>אזי נקבל את נוסחת הנסיגה: </a:t>
            </a:r>
            <a:r>
              <a:rPr lang="en-US" sz="2000" dirty="0">
                <a:sym typeface="Symbol" pitchFamily="18" charset="2"/>
              </a:rPr>
              <a:t>T(n) = O(n) </a:t>
            </a:r>
            <a:r>
              <a:rPr lang="en-US" sz="2000" dirty="0" smtClean="0">
                <a:sym typeface="Symbol" pitchFamily="18" charset="2"/>
              </a:rPr>
              <a:t>+                </a:t>
            </a:r>
            <a:r>
              <a:rPr lang="he-IL" sz="2000" dirty="0" smtClean="0">
                <a:sym typeface="Symbol" pitchFamily="18" charset="2"/>
              </a:rPr>
              <a:t>. כעת, כיוון ש </a:t>
            </a:r>
            <a:r>
              <a:rPr lang="en-US" sz="2000" dirty="0" smtClean="0">
                <a:sym typeface="Symbol" pitchFamily="18" charset="2"/>
              </a:rPr>
              <a:t>t = O(1)</a:t>
            </a:r>
            <a:r>
              <a:rPr lang="he-IL" sz="2000" dirty="0" smtClean="0">
                <a:sym typeface="Symbol" pitchFamily="18" charset="2"/>
              </a:rPr>
              <a:t> ו </a:t>
            </a:r>
            <a:r>
              <a:rPr lang="en-US" sz="2000" dirty="0" err="1">
                <a:sym typeface="Symbol" pitchFamily="18" charset="2"/>
              </a:rPr>
              <a:t>n</a:t>
            </a:r>
            <a:r>
              <a:rPr lang="en-US" sz="2000" baseline="-25000" dirty="0" err="1">
                <a:sym typeface="Symbol" pitchFamily="18" charset="2"/>
              </a:rPr>
              <a:t>i</a:t>
            </a:r>
            <a:r>
              <a:rPr lang="en-US" sz="2000" baseline="-25000" dirty="0">
                <a:sym typeface="Symbol" pitchFamily="18" charset="2"/>
              </a:rPr>
              <a:t> </a:t>
            </a:r>
            <a:r>
              <a:rPr lang="en-US" sz="2000" dirty="0"/>
              <a:t>≤ </a:t>
            </a:r>
            <a:r>
              <a:rPr lang="en-US" sz="2000" baseline="60000" dirty="0">
                <a:sym typeface="Symbol" pitchFamily="18" charset="2"/>
              </a:rPr>
              <a:t>┌</a:t>
            </a:r>
            <a:r>
              <a:rPr lang="en-US" sz="2000" dirty="0">
                <a:sym typeface="Symbol" pitchFamily="18" charset="2"/>
              </a:rPr>
              <a:t>n/2</a:t>
            </a:r>
            <a:r>
              <a:rPr lang="en-US" sz="2000" baseline="60000" dirty="0" smtClean="0">
                <a:sym typeface="Symbol" pitchFamily="18" charset="2"/>
              </a:rPr>
              <a:t>┐</a:t>
            </a:r>
            <a:r>
              <a:rPr lang="he-IL" sz="2000" baseline="60000" dirty="0" smtClean="0">
                <a:sym typeface="Symbol" pitchFamily="18" charset="2"/>
              </a:rPr>
              <a:t> </a:t>
            </a:r>
            <a:r>
              <a:rPr lang="he-IL" sz="2000" dirty="0" smtClean="0">
                <a:sym typeface="Symbol" pitchFamily="18" charset="2"/>
              </a:rPr>
              <a:t>נקבל כי </a:t>
            </a:r>
            <a:r>
              <a:rPr lang="en-US" sz="2000" dirty="0" smtClean="0">
                <a:sym typeface="Symbol" pitchFamily="18" charset="2"/>
              </a:rPr>
              <a:t>.</a:t>
            </a:r>
            <a:r>
              <a:rPr lang="en-US" sz="2000" dirty="0" smtClean="0"/>
              <a:t>T(n</a:t>
            </a:r>
            <a:r>
              <a:rPr lang="en-US" sz="2000" dirty="0"/>
              <a:t>) = O(n log n)</a:t>
            </a:r>
          </a:p>
          <a:p>
            <a:endParaRPr lang="he-IL" sz="2000" dirty="0" smtClean="0">
              <a:sym typeface="Symbol" pitchFamily="18" charset="2"/>
            </a:endParaRPr>
          </a:p>
        </p:txBody>
      </p:sp>
      <p:graphicFrame>
        <p:nvGraphicFramePr>
          <p:cNvPr id="5" name="אובייקט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335633970"/>
              </p:ext>
            </p:extLst>
          </p:nvPr>
        </p:nvGraphicFramePr>
        <p:xfrm>
          <a:off x="7448901" y="3799633"/>
          <a:ext cx="1250951" cy="4137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66" name="משוואה" r:id="rId4" imgW="660240" imgH="291960" progId="Equation.3">
                  <p:embed/>
                </p:oleObj>
              </mc:Choice>
              <mc:Fallback>
                <p:oleObj name="משוואה" r:id="rId4" imgW="660240" imgH="291960" progId="Equation.3">
                  <p:embed/>
                  <p:pic>
                    <p:nvPicPr>
                      <p:cNvPr id="0" name="Object 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48901" y="3799633"/>
                        <a:ext cx="1250951" cy="41374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4651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2" name="Rectangle 4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algn="ctr" rtl="0">
              <a:buFont typeface="Wingdings" panose="05000000000000000000" pitchFamily="2" charset="2"/>
              <a:buNone/>
            </a:pPr>
            <a:endParaRPr lang="en-US" sz="3600" dirty="0"/>
          </a:p>
          <a:p>
            <a:pPr algn="ctr" rtl="0">
              <a:buFont typeface="Wingdings" panose="05000000000000000000" pitchFamily="2" charset="2"/>
              <a:buNone/>
            </a:pPr>
            <a:endParaRPr lang="en-US" sz="3600" dirty="0"/>
          </a:p>
          <a:p>
            <a:pPr algn="ctr" rtl="0">
              <a:buFont typeface="Wingdings" panose="05000000000000000000" pitchFamily="2" charset="2"/>
              <a:buNone/>
            </a:pPr>
            <a:r>
              <a:rPr lang="en-US" sz="4800" b="1" dirty="0" smtClean="0">
                <a:solidFill>
                  <a:srgbClr val="000066"/>
                </a:solidFill>
                <a:cs typeface="+mj-cs"/>
              </a:rPr>
              <a:t>Dynamic quadtrees</a:t>
            </a:r>
            <a:endParaRPr lang="en-US" sz="4800" b="1" dirty="0">
              <a:solidFill>
                <a:srgbClr val="000066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85892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  <a:latin typeface="+mn-lt"/>
              </a:rPr>
              <a:t>הקדמה ל -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Dynamic quadtrees 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9356921" y="1488914"/>
            <a:ext cx="229742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200" b="1" u="sng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הרעיון הכללי</a:t>
            </a:r>
            <a:endParaRPr lang="he-IL" sz="3200" b="1" u="sng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67471" y="2230452"/>
            <a:ext cx="11690647" cy="101566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/>
              <a:t>נרצה להפוך את ה</a:t>
            </a:r>
            <a:r>
              <a:rPr lang="en-US" sz="2000" dirty="0" smtClean="0"/>
              <a:t>quadtree </a:t>
            </a:r>
            <a:r>
              <a:rPr lang="he-IL" sz="2000" dirty="0" smtClean="0"/>
              <a:t> למבנה נתונים דינאמי – מבנה נתונים שתומך בפעולות הוספה ומחיקה.</a:t>
            </a:r>
            <a:endParaRPr lang="he-IL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/>
              <a:t>נגדיר יחס סדר על הצמתים ב </a:t>
            </a:r>
            <a:r>
              <a:rPr lang="en-US" sz="2000" dirty="0" smtClean="0"/>
              <a:t>quadtree</a:t>
            </a:r>
            <a:r>
              <a:rPr lang="he-IL" sz="2000" dirty="0" smtClean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/>
              <a:t>נשמור </a:t>
            </a:r>
            <a:r>
              <a:rPr lang="en-US" sz="2000" dirty="0" smtClean="0"/>
              <a:t>quadtree</a:t>
            </a:r>
            <a:r>
              <a:rPr lang="he-IL" sz="2000" dirty="0" smtClean="0"/>
              <a:t> במבנה נתונים עם יחס סדר.</a:t>
            </a:r>
          </a:p>
        </p:txBody>
      </p:sp>
      <p:sp>
        <p:nvSpPr>
          <p:cNvPr id="8" name="מלבן 7"/>
          <p:cNvSpPr/>
          <p:nvPr/>
        </p:nvSpPr>
        <p:spPr>
          <a:xfrm>
            <a:off x="7728951" y="3228011"/>
            <a:ext cx="396454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200" b="1" u="sng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מימוש פעולות בסיסיות</a:t>
            </a:r>
            <a:endParaRPr lang="he-IL" sz="3200" b="1" u="sng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498" y="3867948"/>
            <a:ext cx="11690647" cy="286232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/>
              <a:t>ב </a:t>
            </a:r>
            <a:r>
              <a:rPr lang="en-US" sz="2000" dirty="0" smtClean="0"/>
              <a:t>quadtree</a:t>
            </a:r>
            <a:r>
              <a:rPr lang="he-IL" sz="2000" dirty="0" smtClean="0"/>
              <a:t> רגיל: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/>
              <a:t>בעיית ה</a:t>
            </a:r>
            <a:r>
              <a:rPr lang="en-US" sz="2000" dirty="0" smtClean="0"/>
              <a:t>point location</a:t>
            </a:r>
            <a:r>
              <a:rPr lang="he-IL" sz="2000" dirty="0" smtClean="0"/>
              <a:t>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/>
              <a:t>מיזוג עצי </a:t>
            </a:r>
            <a:r>
              <a:rPr lang="en-US" sz="2000" dirty="0" smtClean="0"/>
              <a:t>quadtree</a:t>
            </a:r>
            <a:r>
              <a:rPr lang="he-IL" sz="2000" dirty="0" smtClean="0"/>
              <a:t>.</a:t>
            </a:r>
          </a:p>
          <a:p>
            <a:pPr lvl="1"/>
            <a:endParaRPr lang="he-IL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he-IL" sz="2000" dirty="0"/>
              <a:t>ב </a:t>
            </a:r>
            <a:r>
              <a:rPr lang="en-US" sz="2000" dirty="0"/>
              <a:t>quadtree</a:t>
            </a:r>
            <a:r>
              <a:rPr lang="he-IL" sz="2000" dirty="0"/>
              <a:t> </a:t>
            </a:r>
            <a:r>
              <a:rPr lang="he-IL" sz="2000" dirty="0" smtClean="0"/>
              <a:t>דחוס:</a:t>
            </a:r>
            <a:endParaRPr lang="he-IL" sz="2000" dirty="0"/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/>
              <a:t>בעיית ה</a:t>
            </a:r>
            <a:r>
              <a:rPr lang="en-US" sz="2000" dirty="0"/>
              <a:t>point location</a:t>
            </a:r>
            <a:r>
              <a:rPr lang="he-IL" sz="2000" dirty="0"/>
              <a:t>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/>
              <a:t>הוספת צמתים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/>
              <a:t>מחיקת צמתים</a:t>
            </a:r>
            <a:endParaRPr lang="he-IL" sz="2000" dirty="0"/>
          </a:p>
          <a:p>
            <a:pPr lvl="1"/>
            <a:endParaRPr lang="he-IL" sz="2000" dirty="0" smtClean="0"/>
          </a:p>
        </p:txBody>
      </p:sp>
    </p:spTree>
    <p:extLst>
      <p:ext uri="{BB962C8B-B14F-4D97-AF65-F5344CB8AC3E}">
        <p14:creationId xmlns:p14="http://schemas.microsoft.com/office/powerpoint/2010/main" val="79812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>
          <a:xfrm>
            <a:off x="-70339" y="303217"/>
            <a:ext cx="12262339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</a:rPr>
              <a:t>הגדרת יחס סדר על צמתים ונקודות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45978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4624" y="2110811"/>
            <a:ext cx="1297693" cy="957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2054328" y="1486970"/>
            <a:ext cx="9877325" cy="452431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e-IL" dirty="0" smtClean="0"/>
              <a:t>יהי </a:t>
            </a:r>
            <a:r>
              <a:rPr lang="en-US" dirty="0" smtClean="0"/>
              <a:t>T</a:t>
            </a:r>
            <a:r>
              <a:rPr lang="he-IL" dirty="0" smtClean="0"/>
              <a:t> עץ </a:t>
            </a:r>
            <a:r>
              <a:rPr lang="en-US" dirty="0" smtClean="0"/>
              <a:t>quadtree</a:t>
            </a:r>
            <a:r>
              <a:rPr lang="he-IL" dirty="0" smtClean="0"/>
              <a:t> ומסלול </a:t>
            </a:r>
            <a:r>
              <a:rPr lang="en-US" dirty="0" smtClean="0"/>
              <a:t>DFS</a:t>
            </a:r>
            <a:r>
              <a:rPr lang="he-IL" dirty="0" smtClean="0"/>
              <a:t> על </a:t>
            </a:r>
            <a:r>
              <a:rPr lang="en-US" dirty="0" smtClean="0"/>
              <a:t>T</a:t>
            </a:r>
            <a:r>
              <a:rPr lang="he-IL" dirty="0" smtClean="0"/>
              <a:t> בסדר נתון כלשהו.</a:t>
            </a:r>
            <a:endParaRPr lang="he-IL" dirty="0"/>
          </a:p>
          <a:p>
            <a:pPr marL="285750" indent="-285750">
              <a:buFont typeface="Arial" pitchFamily="34" charset="0"/>
              <a:buChar char="•"/>
            </a:pPr>
            <a:endParaRPr lang="he-IL" dirty="0" smtClean="0"/>
          </a:p>
          <a:p>
            <a:r>
              <a:rPr lang="he-IL" b="1" u="sng" dirty="0" smtClean="0"/>
              <a:t>יחס סדר על צמתים (תאים)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dirty="0" smtClean="0"/>
              <a:t>יהיו </a:t>
            </a:r>
            <a:r>
              <a:rPr lang="en-US" dirty="0">
                <a:sym typeface="Symbol" pitchFamily="18" charset="2"/>
              </a:rPr>
              <a:t>□</a:t>
            </a:r>
            <a:r>
              <a:rPr lang="he-IL" dirty="0" smtClean="0"/>
              <a:t>  ו </a:t>
            </a:r>
            <a:r>
              <a:rPr lang="en-US" dirty="0">
                <a:sym typeface="Symbol" pitchFamily="18" charset="2"/>
              </a:rPr>
              <a:t>■</a:t>
            </a:r>
            <a:r>
              <a:rPr lang="he-IL" dirty="0" smtClean="0"/>
              <a:t> שני תאים קנונים ב </a:t>
            </a:r>
            <a:r>
              <a:rPr lang="en-US" dirty="0" smtClean="0"/>
              <a:t>T</a:t>
            </a:r>
            <a:r>
              <a:rPr lang="he-IL" dirty="0" smtClean="0"/>
              <a:t>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he-IL" dirty="0" smtClean="0"/>
              <a:t>אם ביקרנו ב </a:t>
            </a:r>
            <a:r>
              <a:rPr lang="en-US" dirty="0">
                <a:sym typeface="Symbol" pitchFamily="18" charset="2"/>
              </a:rPr>
              <a:t>□</a:t>
            </a:r>
            <a:r>
              <a:rPr lang="he-IL" dirty="0" smtClean="0"/>
              <a:t> לפני </a:t>
            </a:r>
            <a:r>
              <a:rPr lang="en-US" dirty="0" smtClean="0">
                <a:sym typeface="Symbol" pitchFamily="18" charset="2"/>
              </a:rPr>
              <a:t>■</a:t>
            </a:r>
            <a:r>
              <a:rPr lang="he-IL" dirty="0" smtClean="0">
                <a:sym typeface="Symbol" pitchFamily="18" charset="2"/>
              </a:rPr>
              <a:t> אזי נגדיר זאת ע"י : </a:t>
            </a:r>
            <a:r>
              <a:rPr lang="en-US" dirty="0">
                <a:sym typeface="Symbol" pitchFamily="18" charset="2"/>
              </a:rPr>
              <a:t>□</a:t>
            </a:r>
            <a:r>
              <a:rPr lang="en-US" dirty="0">
                <a:solidFill>
                  <a:srgbClr val="006666"/>
                </a:solidFill>
                <a:sym typeface="Symbol" pitchFamily="18" charset="2"/>
              </a:rPr>
              <a:t> </a:t>
            </a:r>
            <a:r>
              <a:rPr lang="en-US" dirty="0">
                <a:sym typeface="Wingdings" pitchFamily="2" charset="2"/>
              </a:rPr>
              <a:t>&lt;</a:t>
            </a:r>
            <a:r>
              <a:rPr lang="en-US" dirty="0">
                <a:sym typeface="Symbol" pitchFamily="18" charset="2"/>
              </a:rPr>
              <a:t> ■ </a:t>
            </a:r>
            <a:r>
              <a:rPr lang="he-IL" dirty="0" smtClean="0">
                <a:sym typeface="Symbol" pitchFamily="18" charset="2"/>
              </a:rPr>
              <a:t>. כך, הגדרנו יחס סדר על כל הצמתים.</a:t>
            </a:r>
          </a:p>
          <a:p>
            <a:endParaRPr lang="he-IL" b="1" u="sng" dirty="0" smtClean="0"/>
          </a:p>
          <a:p>
            <a:r>
              <a:rPr lang="he-IL" b="1" u="sng" dirty="0" smtClean="0"/>
              <a:t>יחס </a:t>
            </a:r>
            <a:r>
              <a:rPr lang="he-IL" b="1" u="sng" dirty="0"/>
              <a:t>סדר על </a:t>
            </a:r>
            <a:r>
              <a:rPr lang="he-IL" b="1" u="sng" dirty="0" smtClean="0"/>
              <a:t>צומת ונקודה</a:t>
            </a:r>
            <a:endParaRPr lang="he-IL" dirty="0" smtClean="0">
              <a:sym typeface="Symbol" pitchFamily="18" charset="2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he-IL" dirty="0" smtClean="0">
                <a:sym typeface="Symbol" pitchFamily="18" charset="2"/>
              </a:rPr>
              <a:t>תהא </a:t>
            </a:r>
            <a:r>
              <a:rPr lang="en-US" dirty="0" smtClean="0">
                <a:sym typeface="Symbol" pitchFamily="18" charset="2"/>
              </a:rPr>
              <a:t>p</a:t>
            </a:r>
            <a:r>
              <a:rPr lang="he-IL" dirty="0" smtClean="0">
                <a:sym typeface="Symbol" pitchFamily="18" charset="2"/>
              </a:rPr>
              <a:t> נקודה ותא קנוני </a:t>
            </a:r>
            <a:r>
              <a:rPr lang="en-US" dirty="0" smtClean="0">
                <a:sym typeface="Symbol" pitchFamily="18" charset="2"/>
              </a:rPr>
              <a:t> </a:t>
            </a:r>
            <a:r>
              <a:rPr lang="en-US" dirty="0">
                <a:sym typeface="Symbol" pitchFamily="18" charset="2"/>
              </a:rPr>
              <a:t>□</a:t>
            </a:r>
            <a:r>
              <a:rPr lang="en-US" dirty="0" err="1" smtClean="0">
                <a:sym typeface="Symbol" pitchFamily="18" charset="2"/>
              </a:rPr>
              <a:t>G</a:t>
            </a:r>
            <a:r>
              <a:rPr lang="en-US" baseline="-25000" dirty="0" err="1" smtClean="0">
                <a:latin typeface="Script MT Bold" pitchFamily="66" charset="0"/>
                <a:sym typeface="Symbol" pitchFamily="18" charset="2"/>
              </a:rPr>
              <a:t>i</a:t>
            </a:r>
            <a:r>
              <a:rPr lang="en-US" baseline="-25000" dirty="0" smtClean="0">
                <a:latin typeface="Script MT Bold" pitchFamily="66" charset="0"/>
                <a:sym typeface="Symbol" pitchFamily="18" charset="2"/>
              </a:rPr>
              <a:t> </a:t>
            </a:r>
            <a:r>
              <a:rPr lang="he-IL" dirty="0" smtClean="0">
                <a:sym typeface="Symbol" pitchFamily="18" charset="2"/>
              </a:rPr>
              <a:t>אזי: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e-IL" dirty="0" smtClean="0">
                <a:sym typeface="Symbol" pitchFamily="18" charset="2"/>
              </a:rPr>
              <a:t>אם </a:t>
            </a:r>
            <a:r>
              <a:rPr lang="en-US" dirty="0" smtClean="0">
                <a:sym typeface="Symbol" pitchFamily="18" charset="2"/>
              </a:rPr>
              <a:t>p  □ </a:t>
            </a:r>
            <a:r>
              <a:rPr lang="he-IL" dirty="0" smtClean="0">
                <a:sym typeface="Symbol" pitchFamily="18" charset="2"/>
              </a:rPr>
              <a:t> נאמר כי </a:t>
            </a:r>
            <a:r>
              <a:rPr lang="en-US" dirty="0">
                <a:sym typeface="Symbol" pitchFamily="18" charset="2"/>
              </a:rPr>
              <a:t>□ </a:t>
            </a:r>
            <a:r>
              <a:rPr lang="en-US" dirty="0">
                <a:sym typeface="Wingdings" pitchFamily="2" charset="2"/>
              </a:rPr>
              <a:t>&lt;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smtClean="0">
                <a:sym typeface="Symbol" pitchFamily="18" charset="2"/>
              </a:rPr>
              <a:t>p</a:t>
            </a:r>
            <a:r>
              <a:rPr lang="he-IL" dirty="0" smtClean="0">
                <a:sym typeface="Symbol" pitchFamily="18" charset="2"/>
              </a:rPr>
              <a:t>.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e-IL" dirty="0" smtClean="0">
                <a:sym typeface="Symbol" pitchFamily="18" charset="2"/>
              </a:rPr>
              <a:t>אחרת, יהי </a:t>
            </a:r>
            <a:r>
              <a:rPr lang="en-US" dirty="0" smtClean="0">
                <a:sym typeface="Symbol" pitchFamily="18" charset="2"/>
              </a:rPr>
              <a:t>■ </a:t>
            </a:r>
            <a:r>
              <a:rPr lang="he-IL" dirty="0" smtClean="0">
                <a:sym typeface="Symbol" pitchFamily="18" charset="2"/>
              </a:rPr>
              <a:t> תא ב </a:t>
            </a:r>
            <a:r>
              <a:rPr lang="en-US" dirty="0" err="1" smtClean="0">
                <a:sym typeface="Symbol" pitchFamily="18" charset="2"/>
              </a:rPr>
              <a:t>G</a:t>
            </a:r>
            <a:r>
              <a:rPr lang="en-US" baseline="-25000" dirty="0" err="1" smtClean="0">
                <a:latin typeface="Script MT Bold" pitchFamily="66" charset="0"/>
                <a:sym typeface="Symbol" pitchFamily="18" charset="2"/>
              </a:rPr>
              <a:t>i</a:t>
            </a:r>
            <a:r>
              <a:rPr lang="he-IL" dirty="0" smtClean="0">
                <a:sym typeface="Symbol" pitchFamily="18" charset="2"/>
              </a:rPr>
              <a:t> שמכיל את </a:t>
            </a:r>
            <a:r>
              <a:rPr lang="en-US" dirty="0" smtClean="0">
                <a:sym typeface="Symbol" pitchFamily="18" charset="2"/>
              </a:rPr>
              <a:t>p</a:t>
            </a:r>
            <a:r>
              <a:rPr lang="he-IL" dirty="0" smtClean="0">
                <a:sym typeface="Symbol" pitchFamily="18" charset="2"/>
              </a:rPr>
              <a:t> אזי נאמר כי </a:t>
            </a:r>
            <a:r>
              <a:rPr lang="en-US" dirty="0" smtClean="0">
                <a:sym typeface="Symbol" pitchFamily="18" charset="2"/>
              </a:rPr>
              <a:t>□ </a:t>
            </a:r>
            <a:r>
              <a:rPr lang="en-US" dirty="0" smtClean="0">
                <a:sym typeface="Wingdings" pitchFamily="2" charset="2"/>
              </a:rPr>
              <a:t>&lt;</a:t>
            </a:r>
            <a:r>
              <a:rPr lang="en-US" dirty="0" smtClean="0">
                <a:sym typeface="Symbol" pitchFamily="18" charset="2"/>
              </a:rPr>
              <a:t> p</a:t>
            </a:r>
            <a:r>
              <a:rPr lang="he-IL" dirty="0" smtClean="0">
                <a:sym typeface="Symbol" pitchFamily="18" charset="2"/>
              </a:rPr>
              <a:t> </a:t>
            </a:r>
            <a:r>
              <a:rPr lang="he-IL" dirty="0" smtClean="0">
                <a:sym typeface="Wingdings" pitchFamily="2" charset="2"/>
              </a:rPr>
              <a:t> </a:t>
            </a:r>
            <a:r>
              <a:rPr lang="en-US" dirty="0" smtClean="0">
                <a:sym typeface="Symbol" pitchFamily="18" charset="2"/>
              </a:rPr>
              <a:t>□ </a:t>
            </a:r>
            <a:r>
              <a:rPr lang="en-US" dirty="0">
                <a:sym typeface="Wingdings" pitchFamily="2" charset="2"/>
              </a:rPr>
              <a:t>&lt;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dirty="0" smtClean="0">
                <a:sym typeface="Symbol" pitchFamily="18" charset="2"/>
              </a:rPr>
              <a:t>■ </a:t>
            </a:r>
            <a:r>
              <a:rPr lang="he-IL" dirty="0" smtClean="0">
                <a:sym typeface="Symbol" pitchFamily="18" charset="2"/>
              </a:rPr>
              <a:t> .</a:t>
            </a:r>
          </a:p>
          <a:p>
            <a:pPr lvl="1"/>
            <a:endParaRPr lang="he-IL" dirty="0" smtClean="0">
              <a:sym typeface="Symbol" pitchFamily="18" charset="2"/>
            </a:endParaRPr>
          </a:p>
          <a:p>
            <a:r>
              <a:rPr lang="he-IL" b="1" u="sng" dirty="0"/>
              <a:t>יחס סדר על </a:t>
            </a:r>
            <a:r>
              <a:rPr lang="he-IL" b="1" u="sng" dirty="0" smtClean="0"/>
              <a:t>נקודות</a:t>
            </a:r>
            <a:endParaRPr lang="he-IL" dirty="0" smtClean="0">
              <a:sym typeface="Symbol" pitchFamily="18" charset="2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he-IL" dirty="0" smtClean="0">
                <a:sym typeface="Symbol" pitchFamily="18" charset="2"/>
              </a:rPr>
              <a:t>יהיו </a:t>
            </a:r>
            <a:r>
              <a:rPr lang="en-US" dirty="0" smtClean="0">
                <a:sym typeface="Symbol" pitchFamily="18" charset="2"/>
              </a:rPr>
              <a:t>p</a:t>
            </a:r>
            <a:r>
              <a:rPr lang="he-IL" dirty="0" smtClean="0">
                <a:sym typeface="Symbol" pitchFamily="18" charset="2"/>
              </a:rPr>
              <a:t> ו </a:t>
            </a:r>
            <a:r>
              <a:rPr lang="en-US" dirty="0" smtClean="0">
                <a:sym typeface="Symbol" pitchFamily="18" charset="2"/>
              </a:rPr>
              <a:t>q </a:t>
            </a:r>
            <a:r>
              <a:rPr lang="he-IL" dirty="0" smtClean="0">
                <a:sym typeface="Symbol" pitchFamily="18" charset="2"/>
              </a:rPr>
              <a:t> שתי נקודות בתאים נפרדים ב </a:t>
            </a:r>
            <a:r>
              <a:rPr lang="en-US" dirty="0" err="1" smtClean="0">
                <a:sym typeface="Symbol" pitchFamily="18" charset="2"/>
              </a:rPr>
              <a:t>G</a:t>
            </a:r>
            <a:r>
              <a:rPr lang="en-US" baseline="-25000" dirty="0" err="1" smtClean="0">
                <a:latin typeface="Script MT Bold" pitchFamily="66" charset="0"/>
                <a:sym typeface="Symbol" pitchFamily="18" charset="2"/>
              </a:rPr>
              <a:t>i</a:t>
            </a:r>
            <a:r>
              <a:rPr lang="he-IL" baseline="-25000" dirty="0" smtClean="0">
                <a:latin typeface="Script MT Bold" pitchFamily="66" charset="0"/>
                <a:sym typeface="Symbol" pitchFamily="18" charset="2"/>
              </a:rPr>
              <a:t> </a:t>
            </a:r>
            <a:r>
              <a:rPr lang="he-IL" dirty="0" smtClean="0">
                <a:sym typeface="Symbol" pitchFamily="18" charset="2"/>
              </a:rPr>
              <a:t>אזי:</a:t>
            </a:r>
            <a:r>
              <a:rPr lang="en-US" dirty="0" smtClean="0">
                <a:sym typeface="Symbol" pitchFamily="18" charset="2"/>
              </a:rPr>
              <a:t/>
            </a:r>
            <a:br>
              <a:rPr lang="en-US" dirty="0" smtClean="0">
                <a:sym typeface="Symbol" pitchFamily="18" charset="2"/>
              </a:rPr>
            </a:br>
            <a:r>
              <a:rPr lang="en-US" dirty="0" smtClean="0">
                <a:sym typeface="Symbol" pitchFamily="18" charset="2"/>
              </a:rPr>
              <a:t>p &lt; q</a:t>
            </a:r>
            <a:r>
              <a:rPr lang="he-IL" dirty="0" smtClean="0">
                <a:sym typeface="Symbol" pitchFamily="18" charset="2"/>
              </a:rPr>
              <a:t> </a:t>
            </a:r>
            <a:r>
              <a:rPr lang="he-IL" dirty="0" smtClean="0">
                <a:sym typeface="Wingdings" pitchFamily="2" charset="2"/>
              </a:rPr>
              <a:t> </a:t>
            </a:r>
            <a:r>
              <a:rPr lang="en-US" b="1" dirty="0">
                <a:sym typeface="Symbol" pitchFamily="18" charset="2"/>
              </a:rPr>
              <a:t>□</a:t>
            </a:r>
            <a:r>
              <a:rPr lang="en-US" b="1" baseline="-25000" dirty="0">
                <a:sym typeface="Symbol" pitchFamily="18" charset="2"/>
              </a:rPr>
              <a:t>p </a:t>
            </a:r>
            <a:r>
              <a:rPr lang="en-US" b="1" dirty="0">
                <a:sym typeface="Wingdings" pitchFamily="2" charset="2"/>
              </a:rPr>
              <a:t>&lt; </a:t>
            </a:r>
            <a:r>
              <a:rPr lang="en-US" b="1" dirty="0">
                <a:sym typeface="Symbol" pitchFamily="18" charset="2"/>
              </a:rPr>
              <a:t>□</a:t>
            </a:r>
            <a:r>
              <a:rPr lang="en-US" b="1" baseline="-25000" dirty="0">
                <a:sym typeface="Symbol" pitchFamily="18" charset="2"/>
              </a:rPr>
              <a:t>q</a:t>
            </a:r>
            <a:r>
              <a:rPr lang="en-US" dirty="0">
                <a:sym typeface="Symbol" pitchFamily="18" charset="2"/>
              </a:rPr>
              <a:t> </a:t>
            </a:r>
            <a:r>
              <a:rPr lang="he-IL" dirty="0" smtClean="0">
                <a:sym typeface="Symbol" pitchFamily="18" charset="2"/>
              </a:rPr>
              <a:t> (כאשר </a:t>
            </a:r>
            <a:r>
              <a:rPr lang="en-US" dirty="0">
                <a:sym typeface="Symbol" pitchFamily="18" charset="2"/>
              </a:rPr>
              <a:t>□</a:t>
            </a:r>
            <a:r>
              <a:rPr lang="en-US" baseline="-25000" dirty="0" smtClean="0">
                <a:sym typeface="Symbol" pitchFamily="18" charset="2"/>
              </a:rPr>
              <a:t>p</a:t>
            </a:r>
            <a:r>
              <a:rPr lang="he-IL" baseline="-25000" dirty="0" smtClean="0">
                <a:sym typeface="Symbol" pitchFamily="18" charset="2"/>
              </a:rPr>
              <a:t> </a:t>
            </a:r>
            <a:r>
              <a:rPr lang="he-IL" dirty="0" smtClean="0">
                <a:sym typeface="Symbol" pitchFamily="18" charset="2"/>
              </a:rPr>
              <a:t>הוא התא ב </a:t>
            </a:r>
            <a:r>
              <a:rPr lang="en-US" dirty="0" err="1">
                <a:sym typeface="Symbol" pitchFamily="18" charset="2"/>
              </a:rPr>
              <a:t>G</a:t>
            </a:r>
            <a:r>
              <a:rPr lang="en-US" baseline="-25000" dirty="0" err="1">
                <a:latin typeface="Script MT Bold" pitchFamily="66" charset="0"/>
                <a:sym typeface="Symbol" pitchFamily="18" charset="2"/>
              </a:rPr>
              <a:t>i</a:t>
            </a:r>
            <a:r>
              <a:rPr lang="en-US" baseline="-25000" dirty="0">
                <a:latin typeface="Script MT Bold" pitchFamily="66" charset="0"/>
                <a:sym typeface="Symbol" pitchFamily="18" charset="2"/>
              </a:rPr>
              <a:t> </a:t>
            </a:r>
            <a:r>
              <a:rPr lang="he-IL" baseline="-25000" dirty="0" smtClean="0">
                <a:latin typeface="Script MT Bold" pitchFamily="66" charset="0"/>
                <a:sym typeface="Symbol" pitchFamily="18" charset="2"/>
              </a:rPr>
              <a:t> </a:t>
            </a:r>
            <a:r>
              <a:rPr lang="he-IL" dirty="0" smtClean="0">
                <a:sym typeface="Symbol" pitchFamily="18" charset="2"/>
              </a:rPr>
              <a:t>שמכיל את נקודה </a:t>
            </a:r>
            <a:r>
              <a:rPr lang="en-US" dirty="0" smtClean="0">
                <a:sym typeface="Symbol" pitchFamily="18" charset="2"/>
              </a:rPr>
              <a:t>p</a:t>
            </a:r>
            <a:r>
              <a:rPr lang="he-IL" dirty="0" smtClean="0">
                <a:sym typeface="Symbol" pitchFamily="18" charset="2"/>
              </a:rPr>
              <a:t>)</a:t>
            </a:r>
            <a:r>
              <a:rPr lang="en-US" dirty="0">
                <a:sym typeface="Symbol" pitchFamily="18" charset="2"/>
              </a:rPr>
              <a:t>.</a:t>
            </a:r>
            <a:r>
              <a:rPr lang="en-US" dirty="0" smtClean="0">
                <a:sym typeface="Symbol" pitchFamily="18" charset="2"/>
              </a:rPr>
              <a:t/>
            </a:r>
            <a:br>
              <a:rPr lang="en-US" dirty="0" smtClean="0">
                <a:sym typeface="Symbol" pitchFamily="18" charset="2"/>
              </a:rPr>
            </a:br>
            <a:endParaRPr lang="en-US" dirty="0" smtClean="0">
              <a:sym typeface="Symbol" pitchFamily="18" charset="2"/>
            </a:endParaRPr>
          </a:p>
          <a:p>
            <a:pPr marL="285750" indent="-285750">
              <a:buFont typeface="Arial" pitchFamily="34" charset="0"/>
              <a:buChar char="•"/>
            </a:pPr>
            <a:endParaRPr lang="en-US" dirty="0">
              <a:sym typeface="Symbol" pitchFamily="18" charset="2"/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624" y="3495231"/>
            <a:ext cx="2091697" cy="2014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39436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7" name="Rectangle 3"/>
          <p:cNvSpPr>
            <a:spLocks noGrp="1" noChangeArrowheads="1"/>
          </p:cNvSpPr>
          <p:nvPr>
            <p:ph idx="1"/>
          </p:nvPr>
        </p:nvSpPr>
        <p:spPr>
          <a:xfrm>
            <a:off x="128188" y="1600206"/>
            <a:ext cx="11729381" cy="997719"/>
          </a:xfrm>
        </p:spPr>
        <p:txBody>
          <a:bodyPr>
            <a:normAutofit/>
          </a:bodyPr>
          <a:lstStyle/>
          <a:p>
            <a:r>
              <a:rPr lang="he-IL" sz="2000" dirty="0" smtClean="0">
                <a:sym typeface="Symbol" pitchFamily="18" charset="2"/>
              </a:rPr>
              <a:t>יחס הסדר &lt; נקרא </a:t>
            </a:r>
            <a:r>
              <a:rPr lang="en-US" sz="2000" b="1" dirty="0" smtClean="0">
                <a:solidFill>
                  <a:srgbClr val="006666"/>
                </a:solidFill>
                <a:latin typeface="Script MT Bold" pitchFamily="66" charset="0"/>
                <a:sym typeface="Symbol" pitchFamily="18" charset="2"/>
              </a:rPr>
              <a:t> </a:t>
            </a:r>
            <a:r>
              <a:rPr lang="en-US" sz="2000" b="1" dirty="0" smtClean="0">
                <a:latin typeface="Script MT Bold" pitchFamily="66" charset="0"/>
                <a:sym typeface="Symbol" pitchFamily="18" charset="2"/>
              </a:rPr>
              <a:t>Q</a:t>
            </a:r>
            <a:r>
              <a:rPr lang="en-US" sz="2000" b="1" dirty="0" smtClean="0">
                <a:sym typeface="Symbol" pitchFamily="18" charset="2"/>
              </a:rPr>
              <a:t>-order</a:t>
            </a:r>
            <a:endParaRPr lang="he-IL" sz="2000" dirty="0">
              <a:sym typeface="Symbol" pitchFamily="18" charset="2"/>
            </a:endParaRPr>
          </a:p>
          <a:p>
            <a:r>
              <a:rPr lang="he-IL" sz="2000" dirty="0" smtClean="0">
                <a:sym typeface="Symbol" pitchFamily="18" charset="2"/>
              </a:rPr>
              <a:t>יחס הסדר &lt; על נקודות בלבד נקרא </a:t>
            </a:r>
            <a:r>
              <a:rPr lang="en-US" sz="2000" b="1" dirty="0" smtClean="0">
                <a:latin typeface="Script MT Bold" pitchFamily="66" charset="0"/>
                <a:sym typeface="Symbol" pitchFamily="18" charset="2"/>
              </a:rPr>
              <a:t>Z</a:t>
            </a:r>
            <a:r>
              <a:rPr lang="en-US" sz="2000" b="1" dirty="0" smtClean="0">
                <a:sym typeface="Symbol" pitchFamily="18" charset="2"/>
              </a:rPr>
              <a:t>-order</a:t>
            </a:r>
            <a:endParaRPr lang="en-US" sz="2000" b="1" dirty="0">
              <a:sym typeface="Symbol" pitchFamily="18" charset="2"/>
            </a:endParaRPr>
          </a:p>
          <a:p>
            <a:pPr algn="r"/>
            <a:endParaRPr lang="en-US" sz="2000" dirty="0" smtClean="0">
              <a:sym typeface="Symbol" pitchFamily="18" charset="2"/>
            </a:endParaRPr>
          </a:p>
          <a:p>
            <a:pPr marL="0" indent="0" algn="l" rtl="0">
              <a:buNone/>
            </a:pPr>
            <a:endParaRPr lang="en-US" sz="2000" dirty="0">
              <a:sym typeface="Symbol" pitchFamily="18" charset="2"/>
            </a:endParaRPr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-70339" y="303217"/>
            <a:ext cx="12262339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</a:rPr>
              <a:t>הגדרת יחס סדר על צמתים ונקודות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4" name="מלבן 3"/>
          <p:cNvSpPr/>
          <p:nvPr/>
        </p:nvSpPr>
        <p:spPr>
          <a:xfrm>
            <a:off x="7093011" y="2627475"/>
            <a:ext cx="4751463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he-IL" sz="3200" b="1" u="sng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יתרונות ה</a:t>
            </a:r>
            <a:r>
              <a:rPr lang="en-US" sz="3200" b="1" u="sng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3200" b="1" u="sng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Z – order </a:t>
            </a:r>
            <a:endParaRPr lang="he-IL" sz="3200" b="1" u="sng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Rectangle 3"/>
          <p:cNvSpPr txBox="1">
            <a:spLocks noChangeArrowheads="1"/>
          </p:cNvSpPr>
          <p:nvPr/>
        </p:nvSpPr>
        <p:spPr>
          <a:xfrm>
            <a:off x="263496" y="3359215"/>
            <a:ext cx="11729381" cy="2161461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000" dirty="0" smtClean="0">
                <a:sym typeface="Symbol" pitchFamily="18" charset="2"/>
              </a:rPr>
              <a:t>בהינתן </a:t>
            </a:r>
            <a:r>
              <a:rPr lang="en-US" sz="2000" dirty="0" smtClean="0">
                <a:sym typeface="Symbol" pitchFamily="18" charset="2"/>
              </a:rPr>
              <a:t> </a:t>
            </a:r>
            <a:r>
              <a:rPr lang="el-GR" sz="2000" dirty="0" smtClean="0"/>
              <a:t>α</a:t>
            </a:r>
            <a:r>
              <a:rPr lang="en-US" sz="2000" dirty="0" smtClean="0">
                <a:sym typeface="Symbol" pitchFamily="18" charset="2"/>
              </a:rPr>
              <a:t> </a:t>
            </a:r>
            <a:r>
              <a:rPr lang="en-US" sz="2000" dirty="0">
                <a:sym typeface="Symbol" pitchFamily="18" charset="2"/>
              </a:rPr>
              <a:t>[</a:t>
            </a:r>
            <a:r>
              <a:rPr lang="en-US" sz="2000" dirty="0" smtClean="0">
                <a:sym typeface="Symbol" pitchFamily="18" charset="2"/>
              </a:rPr>
              <a:t>0,1)</a:t>
            </a:r>
            <a:r>
              <a:rPr lang="he-IL" sz="2000" dirty="0" smtClean="0">
                <a:sym typeface="Symbol" pitchFamily="18" charset="2"/>
              </a:rPr>
              <a:t>עם ייצוג בינארי </a:t>
            </a:r>
            <a:r>
              <a:rPr lang="en-US" sz="2000" dirty="0" smtClean="0">
                <a:sym typeface="Symbol" pitchFamily="18" charset="2"/>
              </a:rPr>
              <a:t> </a:t>
            </a:r>
            <a:r>
              <a:rPr lang="el-GR" sz="2000" dirty="0" smtClean="0"/>
              <a:t>α</a:t>
            </a:r>
            <a:r>
              <a:rPr lang="en-US" sz="2000" dirty="0" smtClean="0"/>
              <a:t> = 0.</a:t>
            </a:r>
            <a:r>
              <a:rPr lang="el-GR" sz="2000" dirty="0"/>
              <a:t>α</a:t>
            </a:r>
            <a:r>
              <a:rPr lang="en-US" sz="2000" baseline="-25000" dirty="0"/>
              <a:t>1</a:t>
            </a:r>
            <a:r>
              <a:rPr lang="el-GR" sz="2000" dirty="0"/>
              <a:t>α</a:t>
            </a:r>
            <a:r>
              <a:rPr lang="en-US" sz="2000" baseline="-25000" dirty="0"/>
              <a:t>2</a:t>
            </a:r>
            <a:r>
              <a:rPr lang="en-US" sz="2000" dirty="0"/>
              <a:t>… </a:t>
            </a:r>
            <a:r>
              <a:rPr lang="he-IL" sz="2000" dirty="0" smtClean="0"/>
              <a:t>יחס הסדר החדש ממפה את</a:t>
            </a:r>
            <a:r>
              <a:rPr lang="el-GR" sz="2000" dirty="0" smtClean="0"/>
              <a:t>α</a:t>
            </a:r>
            <a:r>
              <a:rPr lang="en-US" sz="2000" dirty="0" smtClean="0"/>
              <a:t> </a:t>
            </a:r>
            <a:r>
              <a:rPr lang="he-IL" sz="2000" dirty="0" smtClean="0"/>
              <a:t> לזוג:                                      ( ...</a:t>
            </a:r>
            <a:r>
              <a:rPr lang="en-US" sz="2000" dirty="0" smtClean="0"/>
              <a:t>..., </a:t>
            </a:r>
            <a:r>
              <a:rPr lang="en-US" sz="2000" dirty="0"/>
              <a:t>0.</a:t>
            </a:r>
            <a:r>
              <a:rPr lang="el-GR" sz="2000" dirty="0" smtClean="0"/>
              <a:t>α</a:t>
            </a:r>
            <a:r>
              <a:rPr lang="en-US" sz="2000" baseline="-25000" dirty="0" smtClean="0"/>
              <a:t>1</a:t>
            </a:r>
            <a:r>
              <a:rPr lang="el-GR" sz="2000" dirty="0" smtClean="0"/>
              <a:t>α</a:t>
            </a:r>
            <a:r>
              <a:rPr lang="en-US" sz="2000" baseline="-25000" dirty="0" smtClean="0"/>
              <a:t>3</a:t>
            </a:r>
            <a:r>
              <a:rPr lang="he-IL" sz="2000" dirty="0" smtClean="0"/>
              <a:t> </a:t>
            </a:r>
            <a:r>
              <a:rPr lang="en-US" sz="2000" dirty="0" smtClean="0"/>
              <a:t> (0.</a:t>
            </a:r>
            <a:r>
              <a:rPr lang="el-GR" sz="2000" dirty="0" smtClean="0"/>
              <a:t>α</a:t>
            </a:r>
            <a:r>
              <a:rPr lang="en-US" sz="2000" baseline="-25000" dirty="0" smtClean="0"/>
              <a:t>2</a:t>
            </a:r>
            <a:r>
              <a:rPr lang="el-GR" sz="2000" dirty="0" smtClean="0"/>
              <a:t>α</a:t>
            </a:r>
            <a:r>
              <a:rPr lang="en-US" sz="2000" baseline="-25000" dirty="0" smtClean="0"/>
              <a:t>4</a:t>
            </a:r>
            <a:endParaRPr lang="he-IL" sz="2000" baseline="-25000" dirty="0" smtClean="0"/>
          </a:p>
          <a:p>
            <a:endParaRPr lang="he-IL" sz="2000" baseline="-25000" dirty="0">
              <a:sym typeface="Symbol" pitchFamily="18" charset="2"/>
            </a:endParaRPr>
          </a:p>
          <a:p>
            <a:r>
              <a:rPr lang="he-IL" sz="2000" dirty="0" smtClean="0">
                <a:sym typeface="Symbol" pitchFamily="18" charset="2"/>
              </a:rPr>
              <a:t>בייצוג זה הביט </a:t>
            </a:r>
            <a:r>
              <a:rPr lang="he-IL" sz="2000" dirty="0" smtClean="0">
                <a:sym typeface="Symbol" pitchFamily="18" charset="2"/>
              </a:rPr>
              <a:t>ה </a:t>
            </a:r>
            <a:r>
              <a:rPr lang="en-US" sz="2000" dirty="0" err="1" smtClean="0">
                <a:sym typeface="Symbol" pitchFamily="18" charset="2"/>
              </a:rPr>
              <a:t>i</a:t>
            </a:r>
            <a:r>
              <a:rPr lang="he-IL" sz="2000" dirty="0" smtClean="0">
                <a:sym typeface="Symbol" pitchFamily="18" charset="2"/>
              </a:rPr>
              <a:t> </a:t>
            </a:r>
            <a:r>
              <a:rPr lang="he-IL" sz="2000" dirty="0" smtClean="0">
                <a:sym typeface="Symbol" pitchFamily="18" charset="2"/>
              </a:rPr>
              <a:t>של </a:t>
            </a:r>
            <a:r>
              <a:rPr lang="el-GR" sz="2000" dirty="0" smtClean="0"/>
              <a:t>α</a:t>
            </a:r>
            <a:r>
              <a:rPr lang="he-IL" sz="2000" dirty="0" smtClean="0"/>
              <a:t> מיוצג על ידי הביטים 1+ </a:t>
            </a:r>
            <a:r>
              <a:rPr lang="en-US" sz="2000" dirty="0" smtClean="0"/>
              <a:t>2i</a:t>
            </a:r>
            <a:r>
              <a:rPr lang="he-IL" sz="2000" dirty="0"/>
              <a:t> </a:t>
            </a:r>
            <a:r>
              <a:rPr lang="he-IL" sz="2000" dirty="0" smtClean="0"/>
              <a:t>ו 2 </a:t>
            </a:r>
            <a:r>
              <a:rPr lang="he-IL" sz="2000" dirty="0" smtClean="0"/>
              <a:t>+ </a:t>
            </a:r>
            <a:r>
              <a:rPr lang="en-US" sz="2000" dirty="0" smtClean="0"/>
              <a:t> 2i</a:t>
            </a:r>
            <a:r>
              <a:rPr lang="he-IL" sz="2000" dirty="0" smtClean="0"/>
              <a:t>בקידוד של </a:t>
            </a:r>
            <a:r>
              <a:rPr lang="el-GR" sz="2000" dirty="0" smtClean="0"/>
              <a:t>α</a:t>
            </a:r>
            <a:r>
              <a:rPr lang="he-IL" sz="2000" dirty="0" smtClean="0"/>
              <a:t>. </a:t>
            </a:r>
            <a:r>
              <a:rPr lang="en-US" sz="2000" dirty="0" smtClean="0">
                <a:sym typeface="Symbol" pitchFamily="18" charset="2"/>
              </a:rPr>
              <a:t/>
            </a:r>
            <a:br>
              <a:rPr lang="en-US" sz="2000" dirty="0" smtClean="0">
                <a:sym typeface="Symbol" pitchFamily="18" charset="2"/>
              </a:rPr>
            </a:br>
            <a:r>
              <a:rPr lang="he-IL" sz="2000" dirty="0" smtClean="0">
                <a:sym typeface="Symbol" pitchFamily="18" charset="2"/>
              </a:rPr>
              <a:t>(הראשון מהם מייצג את ה</a:t>
            </a:r>
            <a:r>
              <a:rPr lang="en-US" sz="2000" dirty="0" smtClean="0">
                <a:sym typeface="Symbol" pitchFamily="18" charset="2"/>
              </a:rPr>
              <a:t>y </a:t>
            </a:r>
            <a:r>
              <a:rPr lang="he-IL" sz="2000" dirty="0" smtClean="0">
                <a:sym typeface="Symbol" pitchFamily="18" charset="2"/>
              </a:rPr>
              <a:t> והשני את ה </a:t>
            </a:r>
            <a:r>
              <a:rPr lang="en-US" sz="2000" dirty="0" smtClean="0">
                <a:sym typeface="Symbol" pitchFamily="18" charset="2"/>
              </a:rPr>
              <a:t>x</a:t>
            </a:r>
            <a:r>
              <a:rPr lang="he-IL" sz="2000" dirty="0" smtClean="0">
                <a:sym typeface="Symbol" pitchFamily="18" charset="2"/>
              </a:rPr>
              <a:t>).</a:t>
            </a:r>
            <a:endParaRPr lang="he-IL" sz="2000" dirty="0" smtClean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959" y="4084893"/>
            <a:ext cx="1679136" cy="1435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6324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65129"/>
            <a:ext cx="11353800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</a:rPr>
              <a:t>אז למה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quadtree</a:t>
            </a:r>
            <a:r>
              <a:rPr lang="he-IL" b="1" dirty="0" smtClean="0">
                <a:solidFill>
                  <a:schemeClr val="hlink"/>
                </a:solidFill>
              </a:rPr>
              <a:t> ? </a:t>
            </a:r>
            <a:endParaRPr lang="en-US" b="1" dirty="0">
              <a:solidFill>
                <a:schemeClr val="hlink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34533" y="1466339"/>
            <a:ext cx="10091351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he-IL" sz="2000" dirty="0" smtClean="0"/>
              <a:t>יהי</a:t>
            </a:r>
            <a:r>
              <a:rPr lang="en-US" sz="2000" dirty="0" smtClean="0"/>
              <a:t> P</a:t>
            </a:r>
            <a:r>
              <a:rPr lang="en-US" sz="2000" baseline="-25000" dirty="0" smtClean="0"/>
              <a:t>map</a:t>
            </a:r>
            <a:r>
              <a:rPr lang="en-US" sz="2000" dirty="0" smtClean="0"/>
              <a:t> </a:t>
            </a:r>
            <a:r>
              <a:rPr lang="he-IL" sz="2000" dirty="0" smtClean="0"/>
              <a:t>גרף מישורי, כלומר חלוקה של ריבוע היחידה (</a:t>
            </a:r>
            <a:r>
              <a:rPr lang="en-US" sz="2000" dirty="0" smtClean="0"/>
              <a:t>unit square</a:t>
            </a:r>
            <a:r>
              <a:rPr lang="he-IL" sz="2000" dirty="0" smtClean="0"/>
              <a:t>) למצולעים.</a:t>
            </a:r>
          </a:p>
          <a:p>
            <a:endParaRPr lang="he-IL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000" dirty="0" smtClean="0"/>
              <a:t>נרצה לבצע </a:t>
            </a:r>
            <a:r>
              <a:rPr lang="he-IL" sz="2000" u="sng" dirty="0" smtClean="0"/>
              <a:t>עיבוד מקדים </a:t>
            </a:r>
            <a:r>
              <a:rPr lang="he-IL" sz="2000" dirty="0" smtClean="0"/>
              <a:t>על הגרף, לבעיית ה </a:t>
            </a:r>
            <a:r>
              <a:rPr lang="en-US" sz="2000" dirty="0" smtClean="0"/>
              <a:t>point-location</a:t>
            </a:r>
            <a:r>
              <a:rPr lang="he-IL" sz="2000" dirty="0" smtClean="0"/>
              <a:t>: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he-IL" sz="2000" dirty="0" smtClean="0"/>
              <a:t>כלומר, בהינתן שאילתה של נקודה בגרף, נרצה לדעת איזה מצולע מכיל את הנקודה.</a:t>
            </a:r>
          </a:p>
          <a:p>
            <a:endParaRPr lang="he-IL" sz="2000" dirty="0"/>
          </a:p>
          <a:p>
            <a:endParaRPr lang="he-IL" sz="2000" dirty="0" smtClean="0"/>
          </a:p>
          <a:p>
            <a:endParaRPr lang="he-IL" sz="2000" dirty="0" smtClean="0"/>
          </a:p>
          <a:p>
            <a:endParaRPr lang="he-IL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000" dirty="0" smtClean="0"/>
              <a:t>נציג מבנה נתונים שמטפל בבעיה: </a:t>
            </a:r>
            <a:r>
              <a:rPr lang="en-US" sz="2000" dirty="0" smtClean="0"/>
              <a:t>Quadtrees</a:t>
            </a:r>
            <a:endParaRPr lang="he-IL" sz="2000" dirty="0"/>
          </a:p>
        </p:txBody>
      </p:sp>
      <p:pic>
        <p:nvPicPr>
          <p:cNvPr id="4" name="תמונה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13790" y="3144004"/>
            <a:ext cx="2858015" cy="2886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03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5942" name="Picture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469" y="3299197"/>
            <a:ext cx="2015067" cy="148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</a:rPr>
              <a:t>חישוב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Q-order</a:t>
            </a:r>
            <a:r>
              <a:rPr lang="he-IL" b="1" dirty="0">
                <a:solidFill>
                  <a:schemeClr val="hlink"/>
                </a:solidFill>
              </a:rPr>
              <a:t> </a:t>
            </a:r>
            <a:r>
              <a:rPr lang="he-IL" b="1" dirty="0" smtClean="0">
                <a:solidFill>
                  <a:schemeClr val="hlink"/>
                </a:solidFill>
              </a:rPr>
              <a:t>באופן יעיל</a:t>
            </a:r>
            <a:endParaRPr lang="en-US" b="1" dirty="0">
              <a:solidFill>
                <a:schemeClr val="hlink"/>
              </a:solidFill>
            </a:endParaRPr>
          </a:p>
        </p:txBody>
      </p:sp>
      <p:sp>
        <p:nvSpPr>
          <p:cNvPr id="465926" name="AutoShape 6"/>
          <p:cNvSpPr>
            <a:spLocks noChangeArrowheads="1"/>
          </p:cNvSpPr>
          <p:nvPr/>
        </p:nvSpPr>
        <p:spPr bwMode="auto">
          <a:xfrm>
            <a:off x="2976253" y="3924671"/>
            <a:ext cx="48683" cy="36512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65927" name="AutoShape 7"/>
          <p:cNvSpPr>
            <a:spLocks noChangeArrowheads="1"/>
          </p:cNvSpPr>
          <p:nvPr/>
        </p:nvSpPr>
        <p:spPr bwMode="auto">
          <a:xfrm>
            <a:off x="2353953" y="3527796"/>
            <a:ext cx="48683" cy="36512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65928" name="Rectangle 8"/>
          <p:cNvSpPr>
            <a:spLocks noChangeArrowheads="1"/>
          </p:cNvSpPr>
          <p:nvPr/>
        </p:nvSpPr>
        <p:spPr bwMode="auto">
          <a:xfrm>
            <a:off x="3185801" y="4196133"/>
            <a:ext cx="41486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400" b="0">
                <a:sym typeface="Symbol" pitchFamily="18" charset="2"/>
              </a:rPr>
              <a:t>p</a:t>
            </a:r>
          </a:p>
        </p:txBody>
      </p:sp>
      <p:sp>
        <p:nvSpPr>
          <p:cNvPr id="465929" name="Rectangle 9"/>
          <p:cNvSpPr>
            <a:spLocks noChangeArrowheads="1"/>
          </p:cNvSpPr>
          <p:nvPr/>
        </p:nvSpPr>
        <p:spPr bwMode="auto">
          <a:xfrm>
            <a:off x="2480953" y="2994396"/>
            <a:ext cx="41486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400" b="0">
                <a:sym typeface="Symbol" pitchFamily="18" charset="2"/>
              </a:rPr>
              <a:t>q</a:t>
            </a:r>
          </a:p>
        </p:txBody>
      </p:sp>
      <p:sp>
        <p:nvSpPr>
          <p:cNvPr id="465930" name="Line 10"/>
          <p:cNvSpPr>
            <a:spLocks noChangeShapeType="1"/>
          </p:cNvSpPr>
          <p:nvPr/>
        </p:nvSpPr>
        <p:spPr bwMode="auto">
          <a:xfrm flipH="1">
            <a:off x="2419568" y="3259508"/>
            <a:ext cx="188384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65931" name="Line 11"/>
          <p:cNvSpPr>
            <a:spLocks noChangeShapeType="1"/>
          </p:cNvSpPr>
          <p:nvPr/>
        </p:nvSpPr>
        <p:spPr bwMode="auto">
          <a:xfrm flipH="1" flipV="1">
            <a:off x="3024936" y="3996109"/>
            <a:ext cx="287867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65932" name="Rectangle 12"/>
          <p:cNvSpPr>
            <a:spLocks noChangeArrowheads="1"/>
          </p:cNvSpPr>
          <p:nvPr/>
        </p:nvSpPr>
        <p:spPr bwMode="auto">
          <a:xfrm>
            <a:off x="2190654" y="3339259"/>
            <a:ext cx="935567" cy="7191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3" name="TextBox 2"/>
          <p:cNvSpPr txBox="1"/>
          <p:nvPr/>
        </p:nvSpPr>
        <p:spPr>
          <a:xfrm>
            <a:off x="726393" y="1563882"/>
            <a:ext cx="11066803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e-IL" sz="2000" b="1" u="sng" dirty="0" smtClean="0"/>
              <a:t>הגדרה: </a:t>
            </a:r>
            <a:r>
              <a:rPr lang="en-US" sz="2000" b="1" u="sng" dirty="0" smtClean="0"/>
              <a:t/>
            </a:r>
            <a:br>
              <a:rPr lang="en-US" sz="2000" b="1" u="sng" dirty="0" smtClean="0"/>
            </a:br>
            <a:r>
              <a:rPr lang="he-IL" sz="2000" dirty="0" smtClean="0"/>
              <a:t>יהיו </a:t>
            </a:r>
            <a:r>
              <a:rPr lang="en-US" sz="2000" dirty="0" smtClean="0"/>
              <a:t> </a:t>
            </a:r>
            <a:r>
              <a:rPr lang="en-US" sz="2000" dirty="0" smtClean="0">
                <a:sym typeface="Symbol" pitchFamily="18" charset="2"/>
              </a:rPr>
              <a:t>p , q  [0,1)</a:t>
            </a:r>
            <a:r>
              <a:rPr lang="en-US" sz="2000" baseline="30000" dirty="0" smtClean="0">
                <a:sym typeface="Symbol" pitchFamily="18" charset="2"/>
              </a:rPr>
              <a:t>2</a:t>
            </a:r>
            <a:r>
              <a:rPr lang="he-IL" sz="2000" dirty="0"/>
              <a:t> </a:t>
            </a:r>
            <a:r>
              <a:rPr lang="he-IL" sz="2000" dirty="0" smtClean="0"/>
              <a:t>נקודות. נגדיר את ה </a:t>
            </a:r>
            <a:r>
              <a:rPr lang="en-US" sz="2000" dirty="0" smtClean="0">
                <a:sym typeface="Symbol" pitchFamily="18" charset="2"/>
              </a:rPr>
              <a:t> lca(p , q)</a:t>
            </a:r>
            <a:r>
              <a:rPr lang="he-IL" sz="2000" dirty="0" smtClean="0">
                <a:sym typeface="Symbol" pitchFamily="18" charset="2"/>
              </a:rPr>
              <a:t> להיות התא הקנוני הקטן ביותר שמכיל את שתי הנקודות.</a:t>
            </a:r>
            <a:r>
              <a:rPr lang="en-US" sz="2000" dirty="0">
                <a:sym typeface="Symbol" pitchFamily="18" charset="2"/>
              </a:rPr>
              <a:t/>
            </a:r>
            <a:br>
              <a:rPr lang="en-US" sz="2000" dirty="0">
                <a:sym typeface="Symbol" pitchFamily="18" charset="2"/>
              </a:rPr>
            </a:br>
            <a:endParaRPr lang="he-IL" sz="2000" dirty="0"/>
          </a:p>
          <a:p>
            <a:endParaRPr lang="he-IL" sz="2000" dirty="0">
              <a:sym typeface="Symbol" pitchFamily="18" charset="2"/>
            </a:endParaRPr>
          </a:p>
          <a:p>
            <a:endParaRPr lang="he-IL" sz="2000" dirty="0">
              <a:sym typeface="Symbol" pitchFamily="18" charset="2"/>
            </a:endParaRPr>
          </a:p>
          <a:p>
            <a:endParaRPr lang="he-IL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he-IL" sz="2000" b="1" u="sng" dirty="0" smtClean="0"/>
              <a:t>הערה:</a:t>
            </a:r>
            <a:r>
              <a:rPr lang="he-IL" sz="2000" dirty="0" smtClean="0"/>
              <a:t> </a:t>
            </a:r>
            <a:r>
              <a:rPr lang="en-US" sz="2000" dirty="0" smtClean="0"/>
              <a:t>lca</a:t>
            </a:r>
            <a:r>
              <a:rPr lang="he-IL" sz="2000" dirty="0" smtClean="0"/>
              <a:t> בין שני תאים הוא ה </a:t>
            </a:r>
            <a:r>
              <a:rPr lang="en-US" sz="2000" dirty="0" smtClean="0"/>
              <a:t>lca</a:t>
            </a:r>
            <a:r>
              <a:rPr lang="he-IL" sz="2000" dirty="0" smtClean="0"/>
              <a:t> בין שני המרכזים שלהם.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891859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5942" name="Picture 2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469" y="3299197"/>
            <a:ext cx="2015067" cy="1481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592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</a:rPr>
              <a:t>חישוב </a:t>
            </a:r>
            <a:r>
              <a:rPr lang="en-US" b="1" dirty="0" smtClean="0">
                <a:solidFill>
                  <a:schemeClr val="hlink"/>
                </a:solidFill>
              </a:rPr>
              <a:t>lca</a:t>
            </a:r>
            <a:r>
              <a:rPr lang="he-IL" b="1" dirty="0" smtClean="0">
                <a:solidFill>
                  <a:schemeClr val="hlink"/>
                </a:solidFill>
              </a:rPr>
              <a:t> בעזרת </a:t>
            </a:r>
            <a:r>
              <a:rPr lang="en-US" b="1" dirty="0" smtClean="0">
                <a:solidFill>
                  <a:schemeClr val="hlink"/>
                </a:solidFill>
              </a:rPr>
              <a:t> bit</a:t>
            </a:r>
            <a:r>
              <a:rPr lang="en-US" sz="4000" baseline="-25000" dirty="0" smtClean="0">
                <a:solidFill>
                  <a:schemeClr val="accent3"/>
                </a:solidFill>
                <a:sym typeface="Symbol" pitchFamily="18" charset="2"/>
              </a:rPr>
              <a:t>∆</a:t>
            </a:r>
            <a:r>
              <a:rPr lang="he-IL" sz="4000" dirty="0" smtClean="0">
                <a:solidFill>
                  <a:schemeClr val="hlink"/>
                </a:solidFill>
              </a:rPr>
              <a:t>בזמן קבוע</a:t>
            </a:r>
            <a:endParaRPr lang="en-US" sz="4000" b="1" dirty="0">
              <a:solidFill>
                <a:schemeClr val="accent3"/>
              </a:solidFill>
            </a:endParaRPr>
          </a:p>
        </p:txBody>
      </p:sp>
      <p:sp>
        <p:nvSpPr>
          <p:cNvPr id="465926" name="AutoShape 6"/>
          <p:cNvSpPr>
            <a:spLocks noChangeArrowheads="1"/>
          </p:cNvSpPr>
          <p:nvPr/>
        </p:nvSpPr>
        <p:spPr bwMode="auto">
          <a:xfrm>
            <a:off x="2976253" y="3924671"/>
            <a:ext cx="48683" cy="36512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65927" name="AutoShape 7"/>
          <p:cNvSpPr>
            <a:spLocks noChangeArrowheads="1"/>
          </p:cNvSpPr>
          <p:nvPr/>
        </p:nvSpPr>
        <p:spPr bwMode="auto">
          <a:xfrm>
            <a:off x="2353953" y="3527796"/>
            <a:ext cx="48683" cy="36512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65928" name="Rectangle 8"/>
          <p:cNvSpPr>
            <a:spLocks noChangeArrowheads="1"/>
          </p:cNvSpPr>
          <p:nvPr/>
        </p:nvSpPr>
        <p:spPr bwMode="auto">
          <a:xfrm>
            <a:off x="3185801" y="4196133"/>
            <a:ext cx="41486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400" b="0">
                <a:sym typeface="Symbol" pitchFamily="18" charset="2"/>
              </a:rPr>
              <a:t>p</a:t>
            </a:r>
          </a:p>
        </p:txBody>
      </p:sp>
      <p:sp>
        <p:nvSpPr>
          <p:cNvPr id="465929" name="Rectangle 9"/>
          <p:cNvSpPr>
            <a:spLocks noChangeArrowheads="1"/>
          </p:cNvSpPr>
          <p:nvPr/>
        </p:nvSpPr>
        <p:spPr bwMode="auto">
          <a:xfrm>
            <a:off x="2480953" y="2994396"/>
            <a:ext cx="41486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400" b="0">
                <a:sym typeface="Symbol" pitchFamily="18" charset="2"/>
              </a:rPr>
              <a:t>q</a:t>
            </a:r>
          </a:p>
        </p:txBody>
      </p:sp>
      <p:sp>
        <p:nvSpPr>
          <p:cNvPr id="465930" name="Line 10"/>
          <p:cNvSpPr>
            <a:spLocks noChangeShapeType="1"/>
          </p:cNvSpPr>
          <p:nvPr/>
        </p:nvSpPr>
        <p:spPr bwMode="auto">
          <a:xfrm flipH="1">
            <a:off x="2419568" y="3259508"/>
            <a:ext cx="188384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65931" name="Line 11"/>
          <p:cNvSpPr>
            <a:spLocks noChangeShapeType="1"/>
          </p:cNvSpPr>
          <p:nvPr/>
        </p:nvSpPr>
        <p:spPr bwMode="auto">
          <a:xfrm flipH="1" flipV="1">
            <a:off x="3024936" y="3996109"/>
            <a:ext cx="287867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65932" name="Rectangle 12"/>
          <p:cNvSpPr>
            <a:spLocks noChangeArrowheads="1"/>
          </p:cNvSpPr>
          <p:nvPr/>
        </p:nvSpPr>
        <p:spPr bwMode="auto">
          <a:xfrm>
            <a:off x="2190654" y="3339259"/>
            <a:ext cx="935567" cy="7191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3" name="TextBox 2"/>
          <p:cNvSpPr txBox="1"/>
          <p:nvPr/>
        </p:nvSpPr>
        <p:spPr>
          <a:xfrm>
            <a:off x="726393" y="1563882"/>
            <a:ext cx="11066803" cy="378565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lvl="1"/>
            <a:r>
              <a:rPr lang="he-IL" sz="2000" dirty="0" smtClean="0"/>
              <a:t>יהיו </a:t>
            </a:r>
            <a:r>
              <a:rPr lang="en-US" sz="2000" dirty="0" smtClean="0"/>
              <a:t> </a:t>
            </a:r>
            <a:r>
              <a:rPr lang="en-US" sz="2000" dirty="0" smtClean="0">
                <a:sym typeface="Symbol" pitchFamily="18" charset="2"/>
              </a:rPr>
              <a:t>p , q  [0,1)</a:t>
            </a:r>
            <a:r>
              <a:rPr lang="en-US" sz="2000" baseline="30000" dirty="0" smtClean="0">
                <a:sym typeface="Symbol" pitchFamily="18" charset="2"/>
              </a:rPr>
              <a:t>2</a:t>
            </a:r>
            <a:r>
              <a:rPr lang="he-IL" sz="2000" dirty="0"/>
              <a:t> </a:t>
            </a:r>
            <a:r>
              <a:rPr lang="he-IL" sz="2000" dirty="0" smtClean="0"/>
              <a:t>נקודות</a:t>
            </a:r>
            <a:r>
              <a:rPr lang="he-IL" sz="2000" dirty="0" smtClean="0"/>
              <a:t>. הרמה של </a:t>
            </a:r>
            <a:r>
              <a:rPr lang="en-US" dirty="0" smtClean="0">
                <a:sym typeface="Symbol" pitchFamily="18" charset="2"/>
              </a:rPr>
              <a:t>Ica(p , q)</a:t>
            </a:r>
            <a:r>
              <a:rPr lang="he-IL" dirty="0" smtClean="0">
                <a:sym typeface="Symbol" pitchFamily="18" charset="2"/>
              </a:rPr>
              <a:t> </a:t>
            </a:r>
            <a:r>
              <a:rPr lang="he-IL" sz="2000" dirty="0" smtClean="0"/>
              <a:t>ניתנת לחישוב ע"י הנוסחה הבאה:</a:t>
            </a:r>
            <a:r>
              <a:rPr lang="en-US" sz="2000" dirty="0">
                <a:sym typeface="Symbol" pitchFamily="18" charset="2"/>
              </a:rPr>
              <a:t/>
            </a:r>
            <a:br>
              <a:rPr lang="en-US" sz="2000" dirty="0">
                <a:sym typeface="Symbol" pitchFamily="18" charset="2"/>
              </a:rPr>
            </a:br>
            <a:endParaRPr lang="he-IL" sz="2000" dirty="0"/>
          </a:p>
          <a:p>
            <a:endParaRPr lang="en-US" sz="2000" dirty="0">
              <a:sym typeface="Symbol" pitchFamily="18" charset="2"/>
            </a:endParaRPr>
          </a:p>
          <a:p>
            <a:endParaRPr lang="he-IL" sz="2000" dirty="0" smtClean="0"/>
          </a:p>
          <a:p>
            <a:endParaRPr lang="he-IL" sz="2000" dirty="0"/>
          </a:p>
          <a:p>
            <a:r>
              <a:rPr lang="he-IL" sz="2000" dirty="0" smtClean="0"/>
              <a:t>כעת, נסמן:              כאשר </a:t>
            </a:r>
            <a:r>
              <a:rPr lang="en-US" sz="2000" dirty="0" smtClean="0">
                <a:latin typeface="Rage Italic" panose="03070502040507070304" pitchFamily="66" charset="0"/>
                <a:sym typeface="Symbol" panose="05050102010706020507" pitchFamily="18" charset="2"/>
              </a:rPr>
              <a:t>l </a:t>
            </a:r>
            <a:r>
              <a:rPr lang="he-IL" sz="2000" dirty="0" smtClean="0"/>
              <a:t> הוא ה </a:t>
            </a:r>
            <a:r>
              <a:rPr lang="en-US" sz="2000" dirty="0" smtClean="0"/>
              <a:t>side-length</a:t>
            </a:r>
            <a:r>
              <a:rPr lang="he-IL" sz="2000" dirty="0" smtClean="0"/>
              <a:t> של הריבוע של ה </a:t>
            </a:r>
            <a:r>
              <a:rPr lang="en-US" sz="2000" dirty="0" smtClean="0"/>
              <a:t>lca</a:t>
            </a:r>
            <a:r>
              <a:rPr lang="he-IL" sz="2000" dirty="0" smtClean="0"/>
              <a:t>.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he-IL" sz="2000" dirty="0" smtClean="0"/>
              <a:t>אזי, אם נסמן:</a:t>
            </a:r>
          </a:p>
          <a:p>
            <a:endParaRPr lang="he-IL" sz="2000" dirty="0"/>
          </a:p>
          <a:p>
            <a:r>
              <a:rPr lang="he-IL" sz="2000" dirty="0" smtClean="0"/>
              <a:t>מתקיים:</a:t>
            </a:r>
            <a:endParaRPr lang="he-IL" sz="2000" dirty="0" smtClean="0"/>
          </a:p>
          <a:p>
            <a:endParaRPr lang="he-IL" sz="2000" dirty="0" smtClean="0"/>
          </a:p>
          <a:p>
            <a:endParaRPr lang="he-IL" sz="2000" dirty="0"/>
          </a:p>
          <a:p>
            <a:endParaRPr lang="he-IL" sz="2000" dirty="0" smtClean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44395" y="2385740"/>
            <a:ext cx="4259037" cy="444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725" y="4568346"/>
            <a:ext cx="4820104" cy="510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1564" y="3683815"/>
            <a:ext cx="1817305" cy="3965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85202" y="3611244"/>
            <a:ext cx="1950807" cy="478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7908" y="3110840"/>
            <a:ext cx="706891" cy="31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730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7978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80636" y="4417065"/>
            <a:ext cx="2302933" cy="162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7977" name="Rectangle 9"/>
          <p:cNvSpPr>
            <a:spLocks noChangeArrowheads="1"/>
          </p:cNvSpPr>
          <p:nvPr/>
        </p:nvSpPr>
        <p:spPr bwMode="auto">
          <a:xfrm>
            <a:off x="1767339" y="4417065"/>
            <a:ext cx="1056216" cy="792163"/>
          </a:xfrm>
          <a:prstGeom prst="rect">
            <a:avLst/>
          </a:prstGeom>
          <a:noFill/>
          <a:ln w="31750">
            <a:solidFill>
              <a:srgbClr val="8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67975" name="Rectangle 7"/>
          <p:cNvSpPr>
            <a:spLocks noChangeArrowheads="1"/>
          </p:cNvSpPr>
          <p:nvPr/>
        </p:nvSpPr>
        <p:spPr bwMode="auto">
          <a:xfrm>
            <a:off x="2264915" y="4417060"/>
            <a:ext cx="575733" cy="431800"/>
          </a:xfrm>
          <a:prstGeom prst="rect">
            <a:avLst/>
          </a:prstGeom>
          <a:noFill/>
          <a:ln w="31750">
            <a:solidFill>
              <a:srgbClr val="0033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pic>
        <p:nvPicPr>
          <p:cNvPr id="467980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9768" y="4451990"/>
            <a:ext cx="2302933" cy="1622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67983" name="Line 15"/>
          <p:cNvSpPr>
            <a:spLocks noChangeShapeType="1"/>
          </p:cNvSpPr>
          <p:nvPr/>
        </p:nvSpPr>
        <p:spPr bwMode="auto">
          <a:xfrm>
            <a:off x="4656667" y="4274185"/>
            <a:ext cx="0" cy="19431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67985" name="AutoShape 17"/>
          <p:cNvSpPr>
            <a:spLocks noChangeArrowheads="1"/>
          </p:cNvSpPr>
          <p:nvPr/>
        </p:nvSpPr>
        <p:spPr bwMode="auto">
          <a:xfrm>
            <a:off x="7920567" y="5137785"/>
            <a:ext cx="670984" cy="287338"/>
          </a:xfrm>
          <a:prstGeom prst="rightArrow">
            <a:avLst>
              <a:gd name="adj1" fmla="val 50000"/>
              <a:gd name="adj2" fmla="val 4378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pic>
        <p:nvPicPr>
          <p:cNvPr id="467996" name="Picture 2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851" y="4490085"/>
            <a:ext cx="2351616" cy="1657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7997" name="Picture 29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79421" y="4483735"/>
            <a:ext cx="1153583" cy="85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67998" name="Rectangle 30"/>
          <p:cNvSpPr>
            <a:spLocks noChangeArrowheads="1"/>
          </p:cNvSpPr>
          <p:nvPr/>
        </p:nvSpPr>
        <p:spPr bwMode="auto">
          <a:xfrm>
            <a:off x="8930221" y="4526603"/>
            <a:ext cx="527049" cy="395287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67999" name="Rectangle 31"/>
          <p:cNvSpPr>
            <a:spLocks noChangeArrowheads="1"/>
          </p:cNvSpPr>
          <p:nvPr/>
        </p:nvSpPr>
        <p:spPr bwMode="auto">
          <a:xfrm>
            <a:off x="9457269" y="4921885"/>
            <a:ext cx="527051" cy="395288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68000" name="Rectangle 32"/>
          <p:cNvSpPr>
            <a:spLocks noChangeArrowheads="1"/>
          </p:cNvSpPr>
          <p:nvPr/>
        </p:nvSpPr>
        <p:spPr bwMode="auto">
          <a:xfrm>
            <a:off x="5414358" y="4490090"/>
            <a:ext cx="1056217" cy="792163"/>
          </a:xfrm>
          <a:prstGeom prst="rect">
            <a:avLst/>
          </a:prstGeom>
          <a:noFill/>
          <a:ln w="317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67981" name="Rectangle 13"/>
          <p:cNvSpPr>
            <a:spLocks noChangeArrowheads="1"/>
          </p:cNvSpPr>
          <p:nvPr/>
        </p:nvSpPr>
        <p:spPr bwMode="auto">
          <a:xfrm>
            <a:off x="5431447" y="4497044"/>
            <a:ext cx="480484" cy="360362"/>
          </a:xfrm>
          <a:prstGeom prst="rect">
            <a:avLst/>
          </a:prstGeom>
          <a:noFill/>
          <a:ln w="31750">
            <a:solidFill>
              <a:srgbClr val="8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67982" name="Rectangle 14"/>
          <p:cNvSpPr>
            <a:spLocks noChangeArrowheads="1"/>
          </p:cNvSpPr>
          <p:nvPr/>
        </p:nvSpPr>
        <p:spPr bwMode="auto">
          <a:xfrm>
            <a:off x="6191253" y="5066348"/>
            <a:ext cx="287867" cy="215900"/>
          </a:xfrm>
          <a:prstGeom prst="rect">
            <a:avLst/>
          </a:prstGeom>
          <a:noFill/>
          <a:ln w="31750">
            <a:solidFill>
              <a:srgbClr val="003366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1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</a:rPr>
              <a:t>חישוב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Q-order</a:t>
            </a:r>
            <a:r>
              <a:rPr lang="he-IL" b="1" dirty="0">
                <a:solidFill>
                  <a:schemeClr val="hlink"/>
                </a:solidFill>
              </a:rPr>
              <a:t> </a:t>
            </a:r>
            <a:r>
              <a:rPr lang="he-IL" b="1" dirty="0" smtClean="0">
                <a:solidFill>
                  <a:schemeClr val="hlink"/>
                </a:solidFill>
              </a:rPr>
              <a:t>באופן יעיל</a:t>
            </a:r>
            <a:endParaRPr lang="en-US" b="1" dirty="0">
              <a:solidFill>
                <a:schemeClr val="hlink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82012" y="1452785"/>
            <a:ext cx="11553915" cy="34163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e-IL" dirty="0" smtClean="0"/>
              <a:t>נגדיר </a:t>
            </a:r>
            <a:r>
              <a:rPr lang="en-US" b="1" dirty="0">
                <a:latin typeface="Script MT Bold" pitchFamily="66" charset="0"/>
                <a:sym typeface="Symbol" pitchFamily="18" charset="2"/>
              </a:rPr>
              <a:t>Q</a:t>
            </a:r>
            <a:r>
              <a:rPr lang="en-US" b="1" dirty="0">
                <a:sym typeface="Symbol" pitchFamily="18" charset="2"/>
              </a:rPr>
              <a:t>-order</a:t>
            </a:r>
            <a:r>
              <a:rPr lang="he-IL" dirty="0" smtClean="0"/>
              <a:t> בין שני תאים </a:t>
            </a:r>
            <a:r>
              <a:rPr lang="en-US" dirty="0" smtClean="0"/>
              <a:t> </a:t>
            </a:r>
            <a:r>
              <a:rPr lang="en-US" b="1" dirty="0" smtClean="0">
                <a:sym typeface="Symbol" pitchFamily="18" charset="2"/>
              </a:rPr>
              <a:t>□</a:t>
            </a:r>
            <a:r>
              <a:rPr lang="he-IL" dirty="0" smtClean="0"/>
              <a:t>ו </a:t>
            </a:r>
            <a:r>
              <a:rPr lang="en-US" dirty="0" smtClean="0"/>
              <a:t>: </a:t>
            </a:r>
            <a:r>
              <a:rPr lang="en-US" b="1" dirty="0" smtClean="0">
                <a:sym typeface="Symbol" pitchFamily="18" charset="2"/>
              </a:rPr>
              <a:t>■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b="1" dirty="0">
              <a:sym typeface="Symbol" pitchFamily="18" charset="2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he-IL" dirty="0" smtClean="0"/>
              <a:t>אם</a:t>
            </a:r>
            <a:r>
              <a:rPr lang="en-US" b="1" dirty="0">
                <a:sym typeface="Symbol" pitchFamily="18" charset="2"/>
              </a:rPr>
              <a:t> □ </a:t>
            </a:r>
            <a:r>
              <a:rPr lang="en-US" dirty="0">
                <a:sym typeface="Symbol" pitchFamily="18" charset="2"/>
              </a:rPr>
              <a:t>⊆ ■ </a:t>
            </a:r>
            <a:r>
              <a:rPr lang="he-IL" dirty="0" smtClean="0">
                <a:sym typeface="Symbol" pitchFamily="18" charset="2"/>
              </a:rPr>
              <a:t>אזי,  </a:t>
            </a:r>
            <a:r>
              <a:rPr lang="en-US" dirty="0">
                <a:sym typeface="Symbol" pitchFamily="18" charset="2"/>
              </a:rPr>
              <a:t>■</a:t>
            </a:r>
            <a:r>
              <a:rPr lang="en-US" b="1" dirty="0">
                <a:sym typeface="Symbol" pitchFamily="18" charset="2"/>
              </a:rPr>
              <a:t> &lt;</a:t>
            </a:r>
            <a:r>
              <a:rPr lang="en-US" dirty="0">
                <a:sym typeface="Symbol" pitchFamily="18" charset="2"/>
              </a:rPr>
              <a:t> </a:t>
            </a:r>
            <a:r>
              <a:rPr lang="en-US" b="1" dirty="0" smtClean="0">
                <a:sym typeface="Symbol" pitchFamily="18" charset="2"/>
              </a:rPr>
              <a:t>□</a:t>
            </a:r>
            <a:endParaRPr lang="he-IL" b="1" dirty="0" smtClean="0">
              <a:sym typeface="Symbol" pitchFamily="18" charset="2"/>
            </a:endParaRPr>
          </a:p>
          <a:p>
            <a:pPr lvl="1"/>
            <a:endParaRPr lang="en-US" b="1" dirty="0">
              <a:sym typeface="Symbol" pitchFamily="18" charset="2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he-IL" dirty="0" smtClean="0"/>
              <a:t>אם </a:t>
            </a:r>
            <a:r>
              <a:rPr lang="en-US" dirty="0">
                <a:sym typeface="Symbol" pitchFamily="18" charset="2"/>
              </a:rPr>
              <a:t>■</a:t>
            </a:r>
            <a:r>
              <a:rPr lang="en-US" b="1" dirty="0">
                <a:sym typeface="Symbol" pitchFamily="18" charset="2"/>
              </a:rPr>
              <a:t> </a:t>
            </a:r>
            <a:r>
              <a:rPr lang="en-US" dirty="0">
                <a:sym typeface="Symbol" pitchFamily="18" charset="2"/>
              </a:rPr>
              <a:t>⊆ </a:t>
            </a:r>
            <a:r>
              <a:rPr lang="en-US" b="1" dirty="0">
                <a:sym typeface="Symbol" pitchFamily="18" charset="2"/>
              </a:rPr>
              <a:t>□</a:t>
            </a:r>
            <a:r>
              <a:rPr lang="en-US" dirty="0">
                <a:sym typeface="Symbol" pitchFamily="18" charset="2"/>
              </a:rPr>
              <a:t> </a:t>
            </a:r>
            <a:r>
              <a:rPr lang="he-IL" dirty="0" smtClean="0">
                <a:sym typeface="Symbol" pitchFamily="18" charset="2"/>
              </a:rPr>
              <a:t> אזי,  </a:t>
            </a:r>
            <a:r>
              <a:rPr lang="en-US" b="1" dirty="0">
                <a:sym typeface="Symbol" pitchFamily="18" charset="2"/>
              </a:rPr>
              <a:t>□ &lt; </a:t>
            </a:r>
            <a:r>
              <a:rPr lang="en-US" dirty="0" smtClean="0">
                <a:sym typeface="Symbol" pitchFamily="18" charset="2"/>
              </a:rPr>
              <a:t>■</a:t>
            </a:r>
            <a:endParaRPr lang="he-IL" dirty="0" smtClean="0">
              <a:sym typeface="Symbol" pitchFamily="18" charset="2"/>
            </a:endParaRPr>
          </a:p>
          <a:p>
            <a:pPr marL="742950" lvl="1" indent="-285750">
              <a:buFont typeface="Arial" pitchFamily="34" charset="0"/>
              <a:buChar char="•"/>
            </a:pPr>
            <a:endParaRPr lang="he-IL" dirty="0">
              <a:sym typeface="Symbol" pitchFamily="18" charset="2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he-IL" dirty="0" smtClean="0">
                <a:sym typeface="Symbol" pitchFamily="18" charset="2"/>
              </a:rPr>
              <a:t>אחרת נסמן </a:t>
            </a:r>
            <a:r>
              <a:rPr lang="en-US" dirty="0">
                <a:sym typeface="Symbol" pitchFamily="18" charset="2"/>
              </a:rPr>
              <a:t>◙ = Ica(</a:t>
            </a:r>
            <a:r>
              <a:rPr lang="en-US" b="1" dirty="0" smtClean="0">
                <a:sym typeface="Symbol" pitchFamily="18" charset="2"/>
              </a:rPr>
              <a:t>□ , </a:t>
            </a:r>
            <a:r>
              <a:rPr lang="en-US" dirty="0" smtClean="0">
                <a:sym typeface="Symbol" pitchFamily="18" charset="2"/>
              </a:rPr>
              <a:t>■)</a:t>
            </a:r>
            <a:endParaRPr lang="he-IL" dirty="0" smtClean="0">
              <a:sym typeface="Symbol" pitchFamily="18" charset="2"/>
            </a:endParaRPr>
          </a:p>
          <a:p>
            <a:pPr marL="1200150" lvl="2" indent="-285750">
              <a:buFont typeface="Arial" pitchFamily="34" charset="0"/>
              <a:buChar char="•"/>
            </a:pPr>
            <a:r>
              <a:rPr lang="he-IL" dirty="0" smtClean="0">
                <a:sym typeface="Symbol" pitchFamily="18" charset="2"/>
              </a:rPr>
              <a:t>נמצא איזה ילד של </a:t>
            </a:r>
            <a:r>
              <a:rPr lang="en-US" dirty="0" smtClean="0">
                <a:sym typeface="Symbol" pitchFamily="18" charset="2"/>
              </a:rPr>
              <a:t>◙</a:t>
            </a:r>
            <a:r>
              <a:rPr lang="he-IL" dirty="0" smtClean="0">
                <a:sym typeface="Symbol" pitchFamily="18" charset="2"/>
              </a:rPr>
              <a:t> מכיל את </a:t>
            </a:r>
            <a:r>
              <a:rPr lang="en-US" b="1" dirty="0" smtClean="0">
                <a:sym typeface="Symbol" pitchFamily="18" charset="2"/>
              </a:rPr>
              <a:t>□</a:t>
            </a:r>
            <a:r>
              <a:rPr lang="he-IL" b="1" dirty="0" smtClean="0">
                <a:sym typeface="Symbol" pitchFamily="18" charset="2"/>
              </a:rPr>
              <a:t> </a:t>
            </a:r>
            <a:r>
              <a:rPr lang="he-IL" dirty="0" smtClean="0">
                <a:sym typeface="Symbol" pitchFamily="18" charset="2"/>
              </a:rPr>
              <a:t>ואיזה ילד את</a:t>
            </a:r>
            <a:r>
              <a:rPr lang="he-IL" b="1" dirty="0" smtClean="0">
                <a:sym typeface="Symbol" pitchFamily="18" charset="2"/>
              </a:rPr>
              <a:t> </a:t>
            </a:r>
            <a:r>
              <a:rPr lang="en-US" dirty="0">
                <a:sym typeface="Symbol" pitchFamily="18" charset="2"/>
              </a:rPr>
              <a:t>■</a:t>
            </a:r>
            <a:r>
              <a:rPr lang="he-IL" dirty="0" smtClean="0">
                <a:sym typeface="Symbol" pitchFamily="18" charset="2"/>
              </a:rPr>
              <a:t> .</a:t>
            </a:r>
            <a:endParaRPr lang="he-IL" dirty="0">
              <a:sym typeface="Symbol" pitchFamily="18" charset="2"/>
            </a:endParaRPr>
          </a:p>
          <a:p>
            <a:pPr marL="1200150" lvl="2" indent="-285750">
              <a:buFont typeface="Arial" pitchFamily="34" charset="0"/>
              <a:buChar char="•"/>
            </a:pPr>
            <a:r>
              <a:rPr lang="he-IL" dirty="0" smtClean="0">
                <a:sym typeface="Symbol" pitchFamily="18" charset="2"/>
              </a:rPr>
              <a:t>נקבע את יחס הסדר לפי הסדר של </a:t>
            </a:r>
            <a:r>
              <a:rPr lang="en-US" dirty="0" smtClean="0">
                <a:sym typeface="Symbol" pitchFamily="18" charset="2"/>
              </a:rPr>
              <a:t>DFS</a:t>
            </a:r>
            <a:r>
              <a:rPr lang="he-IL" dirty="0" smtClean="0">
                <a:sym typeface="Symbol" pitchFamily="18" charset="2"/>
              </a:rPr>
              <a:t>.</a:t>
            </a:r>
          </a:p>
          <a:p>
            <a:pPr marL="1200150" lvl="2" indent="-285750">
              <a:buFont typeface="Arial" pitchFamily="34" charset="0"/>
              <a:buChar char="•"/>
            </a:pPr>
            <a:endParaRPr lang="en-US" dirty="0">
              <a:sym typeface="Symbol" pitchFamily="18" charset="2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he-IL" dirty="0">
                <a:sym typeface="Symbol" pitchFamily="18" charset="2"/>
              </a:rPr>
              <a:t>ניתן לחשב </a:t>
            </a:r>
            <a:r>
              <a:rPr lang="en-US" dirty="0">
                <a:latin typeface="Script MT Bold" pitchFamily="66" charset="0"/>
              </a:rPr>
              <a:t>Q</a:t>
            </a:r>
            <a:r>
              <a:rPr lang="en-US" dirty="0"/>
              <a:t>-order</a:t>
            </a:r>
            <a:r>
              <a:rPr lang="he-IL" dirty="0"/>
              <a:t> בזמן קבוע.</a:t>
            </a:r>
          </a:p>
          <a:p>
            <a:pPr lvl="1"/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733865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7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8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7977" grpId="0" animBg="1"/>
      <p:bldP spid="467975" grpId="0" animBg="1"/>
      <p:bldP spid="467983" grpId="0" animBg="1"/>
      <p:bldP spid="467985" grpId="0" animBg="1"/>
      <p:bldP spid="467998" grpId="0" animBg="1"/>
      <p:bldP spid="467999" grpId="0" animBg="1"/>
      <p:bldP spid="468000" grpId="0" animBg="1"/>
      <p:bldP spid="467981" grpId="0" animBg="1"/>
      <p:bldP spid="467982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206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1566" y="3720491"/>
            <a:ext cx="1339849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72069" name="Text Box 5"/>
          <p:cNvSpPr txBox="1">
            <a:spLocks noChangeArrowheads="1"/>
          </p:cNvSpPr>
          <p:nvPr/>
        </p:nvSpPr>
        <p:spPr bwMode="auto">
          <a:xfrm>
            <a:off x="1658428" y="4223729"/>
            <a:ext cx="381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u</a:t>
            </a:r>
          </a:p>
        </p:txBody>
      </p:sp>
      <p:sp>
        <p:nvSpPr>
          <p:cNvPr id="472070" name="Text Box 6"/>
          <p:cNvSpPr txBox="1">
            <a:spLocks noChangeArrowheads="1"/>
          </p:cNvSpPr>
          <p:nvPr/>
        </p:nvSpPr>
        <p:spPr bwMode="auto">
          <a:xfrm>
            <a:off x="2603547" y="4215183"/>
            <a:ext cx="3810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/>
              <a:t>v</a:t>
            </a:r>
          </a:p>
        </p:txBody>
      </p:sp>
      <p:sp>
        <p:nvSpPr>
          <p:cNvPr id="472071" name="Text Box 7"/>
          <p:cNvSpPr txBox="1">
            <a:spLocks noChangeArrowheads="1"/>
          </p:cNvSpPr>
          <p:nvPr/>
        </p:nvSpPr>
        <p:spPr bwMode="auto">
          <a:xfrm>
            <a:off x="1751563" y="3733186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w</a:t>
            </a:r>
          </a:p>
        </p:txBody>
      </p:sp>
      <p:sp>
        <p:nvSpPr>
          <p:cNvPr id="472072" name="Text Box 8"/>
          <p:cNvSpPr txBox="1">
            <a:spLocks noChangeArrowheads="1"/>
          </p:cNvSpPr>
          <p:nvPr/>
        </p:nvSpPr>
        <p:spPr bwMode="auto">
          <a:xfrm>
            <a:off x="2615163" y="3720486"/>
            <a:ext cx="3810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z</a:t>
            </a:r>
          </a:p>
        </p:txBody>
      </p:sp>
      <p:sp>
        <p:nvSpPr>
          <p:cNvPr id="472073" name="AutoShape 9"/>
          <p:cNvSpPr>
            <a:spLocks noChangeArrowheads="1"/>
          </p:cNvSpPr>
          <p:nvPr/>
        </p:nvSpPr>
        <p:spPr bwMode="auto">
          <a:xfrm>
            <a:off x="2903029" y="4512649"/>
            <a:ext cx="48683" cy="36512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72074" name="Line 10"/>
          <p:cNvSpPr>
            <a:spLocks noChangeShapeType="1"/>
          </p:cNvSpPr>
          <p:nvPr/>
        </p:nvSpPr>
        <p:spPr bwMode="auto">
          <a:xfrm flipH="1">
            <a:off x="2998280" y="4368191"/>
            <a:ext cx="287867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72075" name="Rectangle 11"/>
          <p:cNvSpPr>
            <a:spLocks noChangeArrowheads="1"/>
          </p:cNvSpPr>
          <p:nvPr/>
        </p:nvSpPr>
        <p:spPr bwMode="auto">
          <a:xfrm>
            <a:off x="3277136" y="4130065"/>
            <a:ext cx="296876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400">
                <a:sym typeface="Symbol" pitchFamily="18" charset="2"/>
              </a:rPr>
              <a:t>q</a:t>
            </a:r>
          </a:p>
        </p:txBody>
      </p:sp>
      <p:sp>
        <p:nvSpPr>
          <p:cNvPr id="1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  <a:latin typeface="+mn-lt"/>
              </a:rPr>
              <a:t>ביצוע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point location</a:t>
            </a:r>
            <a:r>
              <a:rPr lang="he-IL" b="1" dirty="0" smtClean="0">
                <a:solidFill>
                  <a:schemeClr val="hlink"/>
                </a:solidFill>
                <a:latin typeface="+mn-lt"/>
              </a:rPr>
              <a:t> ב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quadtree</a:t>
            </a:r>
            <a:r>
              <a:rPr lang="he-IL" b="1" dirty="0" smtClean="0">
                <a:solidFill>
                  <a:schemeClr val="hlink"/>
                </a:solidFill>
                <a:latin typeface="+mn-lt"/>
              </a:rPr>
              <a:t> (רגיל)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2750" y="1674978"/>
            <a:ext cx="11271903" cy="470898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endParaRPr lang="he-IL" sz="200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he-IL" sz="2000" b="1" u="sng" dirty="0" smtClean="0"/>
              <a:t>טענה: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he-IL" sz="2000" dirty="0" smtClean="0"/>
              <a:t>העלה בעץ ה </a:t>
            </a:r>
            <a:r>
              <a:rPr lang="en-US" sz="2000" dirty="0" smtClean="0"/>
              <a:t>quadtree</a:t>
            </a:r>
            <a:r>
              <a:rPr lang="he-IL" sz="2000" dirty="0" smtClean="0"/>
              <a:t> שמכיל את </a:t>
            </a:r>
            <a:r>
              <a:rPr lang="en-US" sz="2000" dirty="0" smtClean="0"/>
              <a:t> q</a:t>
            </a:r>
            <a:r>
              <a:rPr lang="he-IL" sz="2000" dirty="0" smtClean="0"/>
              <a:t>הוא התא האחרון </a:t>
            </a:r>
            <a:r>
              <a:rPr lang="en-US" sz="2000" dirty="0">
                <a:sym typeface="Symbol" pitchFamily="18" charset="2"/>
              </a:rPr>
              <a:t>□ </a:t>
            </a:r>
            <a:r>
              <a:rPr lang="he-IL" sz="2000" dirty="0" smtClean="0">
                <a:sym typeface="Symbol" pitchFamily="18" charset="2"/>
              </a:rPr>
              <a:t> במבנה נתונים עם יחס הסדר שהוצג</a:t>
            </a:r>
            <a:r>
              <a:rPr lang="en-US" sz="2000" dirty="0" smtClean="0">
                <a:sym typeface="Symbol" pitchFamily="18" charset="2"/>
              </a:rPr>
              <a:t/>
            </a:r>
            <a:br>
              <a:rPr lang="en-US" sz="2000" dirty="0" smtClean="0">
                <a:sym typeface="Symbol" pitchFamily="18" charset="2"/>
              </a:rPr>
            </a:br>
            <a:r>
              <a:rPr lang="he-IL" sz="2000" dirty="0" smtClean="0">
                <a:sym typeface="Symbol" pitchFamily="18" charset="2"/>
              </a:rPr>
              <a:t>כך ש </a:t>
            </a:r>
            <a:r>
              <a:rPr lang="en-US" sz="2000" dirty="0" smtClean="0">
                <a:sym typeface="Symbol" pitchFamily="18" charset="2"/>
              </a:rPr>
              <a:t>. □ </a:t>
            </a:r>
            <a:r>
              <a:rPr lang="en-US" sz="2000" dirty="0">
                <a:sym typeface="Symbol" pitchFamily="18" charset="2"/>
              </a:rPr>
              <a:t>&lt; </a:t>
            </a:r>
            <a:r>
              <a:rPr lang="en-US" sz="2000" dirty="0" smtClean="0">
                <a:sym typeface="Symbol" pitchFamily="18" charset="2"/>
              </a:rPr>
              <a:t>q</a:t>
            </a:r>
            <a:r>
              <a:rPr lang="he-IL" sz="2000" dirty="0" smtClean="0">
                <a:sym typeface="Symbol" pitchFamily="18" charset="2"/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endParaRPr lang="he-IL" sz="2000" dirty="0">
              <a:sym typeface="Symbol" pitchFamily="18" charset="2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he-IL" sz="2000" b="1" u="sng" dirty="0" smtClean="0">
                <a:sym typeface="Symbol" pitchFamily="18" charset="2"/>
              </a:rPr>
              <a:t>נכונות: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>
                <a:sym typeface="Symbol" pitchFamily="18" charset="2"/>
              </a:rPr>
              <a:t>יהי </a:t>
            </a:r>
            <a:r>
              <a:rPr lang="en-US" sz="2000" dirty="0">
                <a:sym typeface="Symbol" pitchFamily="18" charset="2"/>
              </a:rPr>
              <a:t>□</a:t>
            </a:r>
            <a:r>
              <a:rPr lang="en-US" sz="2000" baseline="-25000" dirty="0" smtClean="0">
                <a:sym typeface="Symbol" pitchFamily="18" charset="2"/>
              </a:rPr>
              <a:t>q</a:t>
            </a:r>
            <a:r>
              <a:rPr lang="he-IL" sz="2000" baseline="-25000" dirty="0" smtClean="0">
                <a:sym typeface="Symbol" pitchFamily="18" charset="2"/>
              </a:rPr>
              <a:t> </a:t>
            </a:r>
            <a:r>
              <a:rPr lang="he-IL" sz="2000" dirty="0" smtClean="0">
                <a:sym typeface="Symbol" pitchFamily="18" charset="2"/>
              </a:rPr>
              <a:t>העלה של </a:t>
            </a:r>
            <a:r>
              <a:rPr lang="en-US" sz="2000" dirty="0" smtClean="0">
                <a:sym typeface="Symbol" pitchFamily="18" charset="2"/>
              </a:rPr>
              <a:t>T</a:t>
            </a:r>
            <a:r>
              <a:rPr lang="he-IL" sz="2000" dirty="0" smtClean="0">
                <a:sym typeface="Symbol" pitchFamily="18" charset="2"/>
              </a:rPr>
              <a:t> שהתא שלו מכיל את </a:t>
            </a:r>
            <a:r>
              <a:rPr lang="en-US" sz="2000" dirty="0" smtClean="0">
                <a:sym typeface="Symbol" pitchFamily="18" charset="2"/>
              </a:rPr>
              <a:t>q</a:t>
            </a:r>
            <a:r>
              <a:rPr lang="he-IL" sz="2000" dirty="0" smtClean="0">
                <a:sym typeface="Symbol" pitchFamily="18" charset="2"/>
              </a:rPr>
              <a:t>.</a:t>
            </a:r>
            <a:endParaRPr lang="he-IL" sz="2000" dirty="0">
              <a:sym typeface="Symbol" pitchFamily="18" charset="2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>
                <a:sym typeface="Symbol" pitchFamily="18" charset="2"/>
              </a:rPr>
              <a:t>לפי ההגדרה: </a:t>
            </a:r>
            <a:r>
              <a:rPr lang="en-US" sz="2000" dirty="0">
                <a:sym typeface="Symbol" pitchFamily="18" charset="2"/>
              </a:rPr>
              <a:t>□</a:t>
            </a:r>
            <a:r>
              <a:rPr lang="en-US" sz="2000" baseline="-25000" dirty="0">
                <a:sym typeface="Symbol" pitchFamily="18" charset="2"/>
              </a:rPr>
              <a:t>q</a:t>
            </a:r>
            <a:r>
              <a:rPr lang="en-US" sz="2000" dirty="0">
                <a:sym typeface="Symbol" pitchFamily="18" charset="2"/>
              </a:rPr>
              <a:t> &lt; q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>
                <a:sym typeface="Symbol" pitchFamily="18" charset="2"/>
              </a:rPr>
              <a:t>אם </a:t>
            </a:r>
            <a:r>
              <a:rPr lang="en-US" sz="2000" dirty="0" smtClean="0">
                <a:sym typeface="Symbol" pitchFamily="18" charset="2"/>
              </a:rPr>
              <a:t>□ </a:t>
            </a:r>
            <a:r>
              <a:rPr lang="en-US" sz="2000" dirty="0">
                <a:sym typeface="Symbol" pitchFamily="18" charset="2"/>
              </a:rPr>
              <a:t>&lt; </a:t>
            </a:r>
            <a:r>
              <a:rPr lang="en-US" sz="2000" dirty="0" smtClean="0">
                <a:sym typeface="Symbol" pitchFamily="18" charset="2"/>
              </a:rPr>
              <a:t>□</a:t>
            </a:r>
            <a:r>
              <a:rPr lang="en-US" sz="2000" baseline="-25000" dirty="0">
                <a:sym typeface="Symbol" pitchFamily="18" charset="2"/>
              </a:rPr>
              <a:t> q</a:t>
            </a:r>
            <a:r>
              <a:rPr lang="en-US" sz="2000" dirty="0" smtClean="0">
                <a:sym typeface="Symbol" pitchFamily="18" charset="2"/>
              </a:rPr>
              <a:t> &lt; q</a:t>
            </a:r>
            <a:r>
              <a:rPr lang="he-IL" sz="2000" dirty="0" smtClean="0">
                <a:sym typeface="Symbol" pitchFamily="18" charset="2"/>
              </a:rPr>
              <a:t> אזי, נקבל סתירה עם הגדרת </a:t>
            </a:r>
            <a:r>
              <a:rPr lang="en-US" sz="2000" dirty="0">
                <a:sym typeface="Symbol" pitchFamily="18" charset="2"/>
              </a:rPr>
              <a:t>□ </a:t>
            </a:r>
            <a:r>
              <a:rPr lang="he-IL" sz="2000" dirty="0" smtClean="0">
                <a:sym typeface="Symbol" pitchFamily="18" charset="2"/>
              </a:rPr>
              <a:t>.</a:t>
            </a:r>
            <a:endParaRPr lang="he-IL" sz="2000" dirty="0">
              <a:sym typeface="Symbol" pitchFamily="18" charset="2"/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he-IL" sz="2000" dirty="0" smtClean="0">
                <a:sym typeface="Symbol" pitchFamily="18" charset="2"/>
              </a:rPr>
              <a:t>אם </a:t>
            </a:r>
            <a:r>
              <a:rPr lang="en-US" sz="2000" dirty="0">
                <a:sym typeface="Symbol" pitchFamily="18" charset="2"/>
              </a:rPr>
              <a:t>□</a:t>
            </a:r>
            <a:r>
              <a:rPr lang="en-US" sz="2000" baseline="-25000" dirty="0">
                <a:sym typeface="Symbol" pitchFamily="18" charset="2"/>
              </a:rPr>
              <a:t>q</a:t>
            </a:r>
            <a:r>
              <a:rPr lang="en-US" sz="2000" dirty="0">
                <a:sym typeface="Symbol" pitchFamily="18" charset="2"/>
              </a:rPr>
              <a:t> &lt; □ &lt; </a:t>
            </a:r>
            <a:r>
              <a:rPr lang="en-US" sz="2000" dirty="0" smtClean="0">
                <a:sym typeface="Symbol" pitchFamily="18" charset="2"/>
              </a:rPr>
              <a:t>q</a:t>
            </a:r>
            <a:r>
              <a:rPr lang="he-IL" sz="2000" dirty="0" smtClean="0">
                <a:sym typeface="Symbol" pitchFamily="18" charset="2"/>
              </a:rPr>
              <a:t> אזי </a:t>
            </a:r>
            <a:r>
              <a:rPr lang="en-US" sz="2000" dirty="0">
                <a:sym typeface="Symbol" pitchFamily="18" charset="2"/>
              </a:rPr>
              <a:t>□ </a:t>
            </a:r>
            <a:r>
              <a:rPr lang="he-IL" sz="2000" dirty="0" smtClean="0">
                <a:sym typeface="Symbol" pitchFamily="18" charset="2"/>
              </a:rPr>
              <a:t> נמצא בתוך </a:t>
            </a:r>
            <a:r>
              <a:rPr lang="en-US" sz="2000" dirty="0" smtClean="0">
                <a:sym typeface="Symbol" pitchFamily="18" charset="2"/>
              </a:rPr>
              <a:t>□</a:t>
            </a:r>
            <a:r>
              <a:rPr lang="en-US" sz="2000" baseline="-25000" dirty="0" smtClean="0">
                <a:sym typeface="Symbol" pitchFamily="18" charset="2"/>
              </a:rPr>
              <a:t>q</a:t>
            </a:r>
            <a:r>
              <a:rPr lang="he-IL" sz="2000" baseline="-25000" dirty="0" smtClean="0">
                <a:sym typeface="Symbol" pitchFamily="18" charset="2"/>
              </a:rPr>
              <a:t> </a:t>
            </a:r>
            <a:r>
              <a:rPr lang="he-IL" sz="2000" dirty="0" smtClean="0">
                <a:sym typeface="Symbol" pitchFamily="18" charset="2"/>
              </a:rPr>
              <a:t>בסתירה להגדרת </a:t>
            </a:r>
            <a:r>
              <a:rPr lang="en-US" sz="2000" dirty="0">
                <a:sym typeface="Symbol" pitchFamily="18" charset="2"/>
              </a:rPr>
              <a:t>□</a:t>
            </a:r>
            <a:r>
              <a:rPr lang="en-US" sz="2000" baseline="-25000" dirty="0" smtClean="0">
                <a:sym typeface="Symbol" pitchFamily="18" charset="2"/>
              </a:rPr>
              <a:t>q</a:t>
            </a:r>
            <a:r>
              <a:rPr lang="he-IL" sz="2000" baseline="-25000" dirty="0" smtClean="0">
                <a:sym typeface="Symbol" pitchFamily="18" charset="2"/>
              </a:rPr>
              <a:t>.</a:t>
            </a:r>
            <a:endParaRPr lang="en-US" sz="2000" dirty="0">
              <a:sym typeface="Symbol" pitchFamily="18" charset="2"/>
            </a:endParaRPr>
          </a:p>
          <a:p>
            <a:pPr lvl="1"/>
            <a:endParaRPr lang="he-IL" sz="2000" dirty="0" smtClean="0">
              <a:sym typeface="Symbol" pitchFamily="18" charset="2"/>
            </a:endParaRPr>
          </a:p>
          <a:p>
            <a:endParaRPr lang="he-IL" sz="2000" dirty="0">
              <a:sym typeface="Symbol" pitchFamily="18" charset="2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he-IL" sz="2000" b="1" u="sng" dirty="0" smtClean="0">
                <a:sym typeface="Symbol" pitchFamily="18" charset="2"/>
              </a:rPr>
              <a:t>סיבוכיות זמן ריצה:</a:t>
            </a:r>
            <a:endParaRPr lang="he-IL" sz="2000" b="1" u="sng" dirty="0">
              <a:sym typeface="Symbol" pitchFamily="18" charset="2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he-IL" sz="2000" dirty="0" smtClean="0">
                <a:sym typeface="Symbol" pitchFamily="18" charset="2"/>
              </a:rPr>
              <a:t>תלוי במבנה הנתונים.</a:t>
            </a:r>
            <a:endParaRPr lang="he-IL" sz="2000" dirty="0"/>
          </a:p>
          <a:p>
            <a:pPr marL="285750" indent="-285750">
              <a:buFont typeface="Arial" pitchFamily="34" charset="0"/>
              <a:buChar char="•"/>
            </a:pP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3373180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  <a:latin typeface="+mn-lt"/>
              </a:rPr>
              <a:t>מיזוג של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quadtrees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9105" y="1563884"/>
            <a:ext cx="11459911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 smtClean="0"/>
              <a:t>יהיו </a:t>
            </a:r>
            <a:r>
              <a:rPr lang="en-US" sz="2000" dirty="0" smtClean="0"/>
              <a:t>T</a:t>
            </a:r>
            <a:r>
              <a:rPr lang="he-IL" sz="2000" dirty="0" smtClean="0"/>
              <a:t> ו </a:t>
            </a:r>
            <a:r>
              <a:rPr lang="en-US" sz="2000" dirty="0" smtClean="0"/>
              <a:t>S</a:t>
            </a:r>
            <a:r>
              <a:rPr lang="he-IL" sz="2000" dirty="0" smtClean="0"/>
              <a:t> שני עצי </a:t>
            </a:r>
            <a:r>
              <a:rPr lang="en-US" sz="2000" dirty="0" smtClean="0"/>
              <a:t>quadtree</a:t>
            </a:r>
            <a:r>
              <a:rPr lang="he-IL" sz="2000" dirty="0" smtClean="0"/>
              <a:t>. נרצה למזג אותם וליצור עץ </a:t>
            </a:r>
            <a:r>
              <a:rPr lang="en-US" sz="2000" dirty="0" smtClean="0"/>
              <a:t>quadtree</a:t>
            </a:r>
            <a:r>
              <a:rPr lang="he-IL" sz="2000" dirty="0" smtClean="0"/>
              <a:t> יחיד.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he-IL" sz="2000" dirty="0" smtClean="0"/>
              <a:t>במילים אחרות, נרצה את העץ המינימלי שמכיל כל תא </a:t>
            </a:r>
            <a:r>
              <a:rPr lang="he-IL" sz="2000" dirty="0" smtClean="0"/>
              <a:t>מ </a:t>
            </a:r>
            <a:r>
              <a:rPr lang="en-US" sz="2000" dirty="0" smtClean="0"/>
              <a:t>T</a:t>
            </a:r>
            <a:r>
              <a:rPr lang="he-IL" sz="2000" dirty="0" smtClean="0"/>
              <a:t> </a:t>
            </a:r>
            <a:r>
              <a:rPr lang="he-IL" sz="2000" dirty="0" smtClean="0"/>
              <a:t>ומ </a:t>
            </a:r>
            <a:r>
              <a:rPr lang="en-US" sz="2000" dirty="0" smtClean="0"/>
              <a:t>S</a:t>
            </a:r>
            <a:r>
              <a:rPr lang="he-IL" sz="2000" dirty="0" smtClean="0"/>
              <a:t>.</a:t>
            </a:r>
          </a:p>
          <a:p>
            <a:endParaRPr lang="he-IL" sz="2000" dirty="0"/>
          </a:p>
          <a:p>
            <a:r>
              <a:rPr lang="he-IL" sz="2000" b="1" u="sng" dirty="0" smtClean="0"/>
              <a:t>אלגוריתם:</a:t>
            </a:r>
          </a:p>
          <a:p>
            <a:r>
              <a:rPr lang="he-IL" sz="2000" dirty="0" smtClean="0"/>
              <a:t>בהינתן שתי רשימות ממוינות של התאים של </a:t>
            </a:r>
            <a:r>
              <a:rPr lang="en-US" sz="2000" dirty="0" smtClean="0"/>
              <a:t>T</a:t>
            </a:r>
            <a:r>
              <a:rPr lang="he-IL" sz="2000" dirty="0" smtClean="0"/>
              <a:t> ו</a:t>
            </a:r>
            <a:r>
              <a:rPr lang="en-US" sz="2000" dirty="0" smtClean="0"/>
              <a:t>S </a:t>
            </a:r>
            <a:r>
              <a:rPr lang="he-IL" sz="2000" dirty="0" smtClean="0"/>
              <a:t> נמזג את הרשימות הממוינות ונקבל רשימה ממוינת שמייצגת את עץ המיזוג.</a:t>
            </a:r>
          </a:p>
          <a:p>
            <a:endParaRPr lang="he-IL" sz="2000" dirty="0"/>
          </a:p>
          <a:p>
            <a:r>
              <a:rPr lang="he-IL" sz="2000" b="1" u="sng" dirty="0" smtClean="0"/>
              <a:t>סיבוכיות זמן הריצה:</a:t>
            </a:r>
            <a:endParaRPr lang="he-IL" sz="2000" b="1" u="sng" dirty="0"/>
          </a:p>
          <a:p>
            <a:r>
              <a:rPr lang="he-IL" sz="2000" dirty="0" smtClean="0"/>
              <a:t>ניתן למזג רשימות ממוינות בזמן לינארי.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3205372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4026" name="Picture 4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0" y="1844675"/>
            <a:ext cx="2017184" cy="1504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54029" name="Picture 4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1773243"/>
            <a:ext cx="2006600" cy="1512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4034" name="Text Box 50"/>
          <p:cNvSpPr txBox="1">
            <a:spLocks noChangeArrowheads="1"/>
          </p:cNvSpPr>
          <p:nvPr/>
        </p:nvSpPr>
        <p:spPr bwMode="auto">
          <a:xfrm>
            <a:off x="814917" y="3500438"/>
            <a:ext cx="863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T</a:t>
            </a:r>
            <a:r>
              <a:rPr lang="en-US" baseline="-25000" dirty="0" smtClean="0"/>
              <a:t> 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54036" name="Rectangle 52"/>
          <p:cNvSpPr>
            <a:spLocks noChangeArrowheads="1"/>
          </p:cNvSpPr>
          <p:nvPr/>
        </p:nvSpPr>
        <p:spPr bwMode="auto">
          <a:xfrm>
            <a:off x="1762203" y="3429001"/>
            <a:ext cx="25779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rtl="0"/>
            <a:r>
              <a:rPr lang="en-US" sz="1400" b="0">
                <a:sym typeface="Symbol" pitchFamily="18" charset="2"/>
              </a:rPr>
              <a:t>r </a:t>
            </a:r>
            <a:r>
              <a:rPr lang="en-US" sz="1400" b="0">
                <a:sym typeface="Wingdings" pitchFamily="2" charset="2"/>
              </a:rPr>
              <a:t>&lt; u</a:t>
            </a:r>
            <a:r>
              <a:rPr lang="en-US" sz="1400" b="0" baseline="-25000">
                <a:sym typeface="Wingdings" pitchFamily="2" charset="2"/>
              </a:rPr>
              <a:t>1</a:t>
            </a:r>
            <a:r>
              <a:rPr lang="en-US" sz="1400" b="0">
                <a:sym typeface="Wingdings" pitchFamily="2" charset="2"/>
              </a:rPr>
              <a:t> &lt; u</a:t>
            </a:r>
            <a:r>
              <a:rPr lang="en-US" sz="1400" b="0" baseline="-25000">
                <a:sym typeface="Wingdings" pitchFamily="2" charset="2"/>
              </a:rPr>
              <a:t>2</a:t>
            </a:r>
            <a:r>
              <a:rPr lang="en-US" sz="1400" b="0">
                <a:sym typeface="Wingdings" pitchFamily="2" charset="2"/>
              </a:rPr>
              <a:t> &lt; u</a:t>
            </a:r>
            <a:r>
              <a:rPr lang="en-US" sz="1400" b="0" baseline="-25000">
                <a:sym typeface="Wingdings" pitchFamily="2" charset="2"/>
              </a:rPr>
              <a:t>3</a:t>
            </a:r>
            <a:r>
              <a:rPr lang="en-US" sz="1400" b="0">
                <a:sym typeface="Wingdings" pitchFamily="2" charset="2"/>
              </a:rPr>
              <a:t> &lt; w</a:t>
            </a:r>
            <a:r>
              <a:rPr lang="en-US" sz="1400" b="0" baseline="-25000">
                <a:sym typeface="Wingdings" pitchFamily="2" charset="2"/>
              </a:rPr>
              <a:t>1</a:t>
            </a:r>
            <a:r>
              <a:rPr lang="en-US" sz="1400" b="0">
                <a:sym typeface="Wingdings" pitchFamily="2" charset="2"/>
              </a:rPr>
              <a:t> &lt; w</a:t>
            </a:r>
            <a:r>
              <a:rPr lang="en-US" sz="1400" b="0" baseline="-25000">
                <a:sym typeface="Wingdings" pitchFamily="2" charset="2"/>
              </a:rPr>
              <a:t>2</a:t>
            </a:r>
            <a:r>
              <a:rPr lang="en-US" sz="1400" b="0">
                <a:sym typeface="Wingdings" pitchFamily="2" charset="2"/>
              </a:rPr>
              <a:t> </a:t>
            </a:r>
          </a:p>
          <a:p>
            <a:pPr algn="ctr" rtl="0"/>
            <a:r>
              <a:rPr lang="en-US" sz="1400" b="0">
                <a:sym typeface="Wingdings" pitchFamily="2" charset="2"/>
              </a:rPr>
              <a:t>&lt; z</a:t>
            </a:r>
            <a:r>
              <a:rPr lang="en-US" sz="1400" b="0" baseline="-25000">
                <a:sym typeface="Wingdings" pitchFamily="2" charset="2"/>
              </a:rPr>
              <a:t>1</a:t>
            </a:r>
            <a:r>
              <a:rPr lang="en-US" sz="1400" b="0">
                <a:sym typeface="Wingdings" pitchFamily="2" charset="2"/>
              </a:rPr>
              <a:t>…&lt; z</a:t>
            </a:r>
            <a:r>
              <a:rPr lang="en-US" sz="1400" b="0" baseline="-25000">
                <a:sym typeface="Wingdings" pitchFamily="2" charset="2"/>
              </a:rPr>
              <a:t>4</a:t>
            </a:r>
            <a:r>
              <a:rPr lang="en-US" sz="1400" b="0">
                <a:sym typeface="Wingdings" pitchFamily="2" charset="2"/>
              </a:rPr>
              <a:t> &lt; w</a:t>
            </a:r>
            <a:r>
              <a:rPr lang="en-US" sz="1400" b="0" baseline="-25000">
                <a:sym typeface="Wingdings" pitchFamily="2" charset="2"/>
              </a:rPr>
              <a:t>3</a:t>
            </a:r>
            <a:r>
              <a:rPr lang="en-US" sz="1400" b="0">
                <a:sym typeface="Wingdings" pitchFamily="2" charset="2"/>
              </a:rPr>
              <a:t> &lt; w</a:t>
            </a:r>
            <a:r>
              <a:rPr lang="en-US" sz="1400" b="0" baseline="-25000">
                <a:sym typeface="Wingdings" pitchFamily="2" charset="2"/>
              </a:rPr>
              <a:t>4</a:t>
            </a:r>
            <a:r>
              <a:rPr lang="en-US" sz="1400" b="0">
                <a:sym typeface="Wingdings" pitchFamily="2" charset="2"/>
              </a:rPr>
              <a:t> &lt; u</a:t>
            </a:r>
            <a:r>
              <a:rPr lang="en-US" sz="1400" b="0" baseline="-25000">
                <a:sym typeface="Wingdings" pitchFamily="2" charset="2"/>
              </a:rPr>
              <a:t>4</a:t>
            </a:r>
          </a:p>
        </p:txBody>
      </p:sp>
      <p:sp>
        <p:nvSpPr>
          <p:cNvPr id="554037" name="Text Box 53"/>
          <p:cNvSpPr txBox="1">
            <a:spLocks noChangeArrowheads="1"/>
          </p:cNvSpPr>
          <p:nvPr/>
        </p:nvSpPr>
        <p:spPr bwMode="auto">
          <a:xfrm>
            <a:off x="9846736" y="1755775"/>
            <a:ext cx="38311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r</a:t>
            </a:r>
          </a:p>
        </p:txBody>
      </p:sp>
      <p:sp>
        <p:nvSpPr>
          <p:cNvPr id="554042" name="Rectangle 58"/>
          <p:cNvSpPr>
            <a:spLocks noChangeArrowheads="1"/>
          </p:cNvSpPr>
          <p:nvPr/>
        </p:nvSpPr>
        <p:spPr bwMode="auto">
          <a:xfrm>
            <a:off x="7717644" y="3357563"/>
            <a:ext cx="28103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rtl="0"/>
            <a:r>
              <a:rPr lang="en-US" sz="1400" b="0">
                <a:sym typeface="Symbol" pitchFamily="18" charset="2"/>
              </a:rPr>
              <a:t>r </a:t>
            </a:r>
            <a:r>
              <a:rPr lang="en-US" sz="1400" b="0">
                <a:sym typeface="Wingdings" pitchFamily="2" charset="2"/>
              </a:rPr>
              <a:t>&lt; u</a:t>
            </a:r>
            <a:r>
              <a:rPr lang="en-US" sz="1400" b="0" baseline="-25000">
                <a:sym typeface="Wingdings" pitchFamily="2" charset="2"/>
              </a:rPr>
              <a:t>1</a:t>
            </a:r>
            <a:r>
              <a:rPr lang="en-US" sz="1400" b="0">
                <a:sym typeface="Wingdings" pitchFamily="2" charset="2"/>
              </a:rPr>
              <a:t> &lt; u</a:t>
            </a:r>
            <a:r>
              <a:rPr lang="en-US" sz="1400" b="0" baseline="-25000">
                <a:sym typeface="Wingdings" pitchFamily="2" charset="2"/>
              </a:rPr>
              <a:t>2</a:t>
            </a:r>
            <a:r>
              <a:rPr lang="en-US" sz="1400" b="0">
                <a:sym typeface="Wingdings" pitchFamily="2" charset="2"/>
              </a:rPr>
              <a:t> &lt; v</a:t>
            </a:r>
            <a:r>
              <a:rPr lang="en-US" sz="1400" b="0" baseline="-25000">
                <a:sym typeface="Wingdings" pitchFamily="2" charset="2"/>
              </a:rPr>
              <a:t>1</a:t>
            </a:r>
            <a:r>
              <a:rPr lang="en-US" sz="1400" b="0">
                <a:sym typeface="Wingdings" pitchFamily="2" charset="2"/>
              </a:rPr>
              <a:t> &lt;…&lt; v</a:t>
            </a:r>
            <a:r>
              <a:rPr lang="en-US" sz="1400" b="0" baseline="-25000">
                <a:sym typeface="Wingdings" pitchFamily="2" charset="2"/>
              </a:rPr>
              <a:t>4</a:t>
            </a:r>
            <a:r>
              <a:rPr lang="en-US" sz="1400" b="0">
                <a:sym typeface="Wingdings" pitchFamily="2" charset="2"/>
              </a:rPr>
              <a:t> &lt; u</a:t>
            </a:r>
            <a:r>
              <a:rPr lang="en-US" sz="1400" b="0" baseline="-25000">
                <a:sym typeface="Wingdings" pitchFamily="2" charset="2"/>
              </a:rPr>
              <a:t>3</a:t>
            </a:r>
            <a:r>
              <a:rPr lang="en-US" sz="1400" b="0">
                <a:sym typeface="Wingdings" pitchFamily="2" charset="2"/>
              </a:rPr>
              <a:t> </a:t>
            </a:r>
          </a:p>
          <a:p>
            <a:pPr algn="ctr" rtl="0"/>
            <a:r>
              <a:rPr lang="en-US" sz="1400" b="0">
                <a:sym typeface="Wingdings" pitchFamily="2" charset="2"/>
              </a:rPr>
              <a:t>&lt; w</a:t>
            </a:r>
            <a:r>
              <a:rPr lang="en-US" sz="1400" b="0" baseline="-25000">
                <a:sym typeface="Wingdings" pitchFamily="2" charset="2"/>
              </a:rPr>
              <a:t>1</a:t>
            </a:r>
            <a:r>
              <a:rPr lang="en-US" sz="1400" b="0">
                <a:sym typeface="Wingdings" pitchFamily="2" charset="2"/>
              </a:rPr>
              <a:t>&lt; … &lt; w</a:t>
            </a:r>
            <a:r>
              <a:rPr lang="en-US" sz="1400" b="0" baseline="-25000">
                <a:sym typeface="Wingdings" pitchFamily="2" charset="2"/>
              </a:rPr>
              <a:t>4</a:t>
            </a:r>
            <a:r>
              <a:rPr lang="en-US" sz="1400" b="0">
                <a:sym typeface="Wingdings" pitchFamily="2" charset="2"/>
              </a:rPr>
              <a:t> &lt; u</a:t>
            </a:r>
            <a:r>
              <a:rPr lang="en-US" sz="1400" b="0" baseline="-25000">
                <a:sym typeface="Wingdings" pitchFamily="2" charset="2"/>
              </a:rPr>
              <a:t>4</a:t>
            </a:r>
          </a:p>
        </p:txBody>
      </p:sp>
      <p:sp>
        <p:nvSpPr>
          <p:cNvPr id="554043" name="Text Box 59"/>
          <p:cNvSpPr txBox="1">
            <a:spLocks noChangeArrowheads="1"/>
          </p:cNvSpPr>
          <p:nvPr/>
        </p:nvSpPr>
        <p:spPr bwMode="auto">
          <a:xfrm>
            <a:off x="6769100" y="3429004"/>
            <a:ext cx="86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S :</a:t>
            </a:r>
            <a:endParaRPr lang="en-US" dirty="0"/>
          </a:p>
        </p:txBody>
      </p:sp>
      <p:pic>
        <p:nvPicPr>
          <p:cNvPr id="554048" name="Picture 6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1917" y="4005268"/>
            <a:ext cx="2413000" cy="1800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4049" name="AutoShape 65"/>
          <p:cNvSpPr>
            <a:spLocks noChangeArrowheads="1"/>
          </p:cNvSpPr>
          <p:nvPr/>
        </p:nvSpPr>
        <p:spPr bwMode="auto">
          <a:xfrm rot="5400000">
            <a:off x="5496720" y="3068905"/>
            <a:ext cx="1008062" cy="575733"/>
          </a:xfrm>
          <a:prstGeom prst="rightArrow">
            <a:avLst>
              <a:gd name="adj1" fmla="val 50000"/>
              <a:gd name="adj2" fmla="val 5836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54060" name="Rectangle 76"/>
          <p:cNvSpPr>
            <a:spLocks noChangeArrowheads="1"/>
          </p:cNvSpPr>
          <p:nvPr/>
        </p:nvSpPr>
        <p:spPr bwMode="auto">
          <a:xfrm>
            <a:off x="1583267" y="5987607"/>
            <a:ext cx="940858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b="0" dirty="0">
                <a:sym typeface="Symbol" pitchFamily="18" charset="2"/>
              </a:rPr>
              <a:t>r </a:t>
            </a:r>
            <a:r>
              <a:rPr lang="en-US" b="0" dirty="0">
                <a:sym typeface="Wingdings" pitchFamily="2" charset="2"/>
              </a:rPr>
              <a:t>&lt; u</a:t>
            </a:r>
            <a:r>
              <a:rPr lang="en-US" b="0" baseline="-25000" dirty="0">
                <a:sym typeface="Wingdings" pitchFamily="2" charset="2"/>
              </a:rPr>
              <a:t>1</a:t>
            </a:r>
            <a:r>
              <a:rPr lang="en-US" b="0" dirty="0">
                <a:sym typeface="Wingdings" pitchFamily="2" charset="2"/>
              </a:rPr>
              <a:t> &lt; u</a:t>
            </a:r>
            <a:r>
              <a:rPr lang="en-US" b="0" baseline="-25000" dirty="0">
                <a:sym typeface="Wingdings" pitchFamily="2" charset="2"/>
              </a:rPr>
              <a:t>2</a:t>
            </a:r>
            <a:r>
              <a:rPr lang="en-US" b="0" dirty="0">
                <a:sym typeface="Wingdings" pitchFamily="2" charset="2"/>
              </a:rPr>
              <a:t> &lt; v</a:t>
            </a:r>
            <a:r>
              <a:rPr lang="en-US" b="0" baseline="-25000" dirty="0">
                <a:sym typeface="Wingdings" pitchFamily="2" charset="2"/>
              </a:rPr>
              <a:t>1</a:t>
            </a:r>
            <a:r>
              <a:rPr lang="en-US" b="0" dirty="0">
                <a:sym typeface="Wingdings" pitchFamily="2" charset="2"/>
              </a:rPr>
              <a:t> &lt;…&lt; v</a:t>
            </a:r>
            <a:r>
              <a:rPr lang="en-US" b="0" baseline="-25000" dirty="0">
                <a:sym typeface="Wingdings" pitchFamily="2" charset="2"/>
              </a:rPr>
              <a:t>4</a:t>
            </a:r>
            <a:r>
              <a:rPr lang="en-US" b="0" dirty="0">
                <a:sym typeface="Wingdings" pitchFamily="2" charset="2"/>
              </a:rPr>
              <a:t> &lt; u</a:t>
            </a:r>
            <a:r>
              <a:rPr lang="en-US" b="0" baseline="-25000" dirty="0">
                <a:sym typeface="Wingdings" pitchFamily="2" charset="2"/>
              </a:rPr>
              <a:t>3</a:t>
            </a:r>
            <a:r>
              <a:rPr lang="en-US" b="0" dirty="0">
                <a:sym typeface="Wingdings" pitchFamily="2" charset="2"/>
              </a:rPr>
              <a:t> &lt; w</a:t>
            </a:r>
            <a:r>
              <a:rPr lang="en-US" b="0" baseline="-25000" dirty="0">
                <a:sym typeface="Wingdings" pitchFamily="2" charset="2"/>
              </a:rPr>
              <a:t>1</a:t>
            </a:r>
            <a:r>
              <a:rPr lang="en-US" b="0" dirty="0">
                <a:sym typeface="Wingdings" pitchFamily="2" charset="2"/>
              </a:rPr>
              <a:t> &lt; w</a:t>
            </a:r>
            <a:r>
              <a:rPr lang="en-US" b="0" baseline="-25000" dirty="0">
                <a:sym typeface="Wingdings" pitchFamily="2" charset="2"/>
              </a:rPr>
              <a:t>2</a:t>
            </a:r>
            <a:r>
              <a:rPr lang="en-US" b="0" dirty="0">
                <a:sym typeface="Wingdings" pitchFamily="2" charset="2"/>
              </a:rPr>
              <a:t> &lt; z</a:t>
            </a:r>
            <a:r>
              <a:rPr lang="en-US" b="0" baseline="-25000" dirty="0">
                <a:sym typeface="Wingdings" pitchFamily="2" charset="2"/>
              </a:rPr>
              <a:t>1</a:t>
            </a:r>
            <a:r>
              <a:rPr lang="en-US" b="0" dirty="0">
                <a:sym typeface="Wingdings" pitchFamily="2" charset="2"/>
              </a:rPr>
              <a:t> &lt;…&lt; z</a:t>
            </a:r>
            <a:r>
              <a:rPr lang="en-US" b="0" baseline="-25000" dirty="0">
                <a:sym typeface="Wingdings" pitchFamily="2" charset="2"/>
              </a:rPr>
              <a:t>4</a:t>
            </a:r>
            <a:r>
              <a:rPr lang="en-US" b="0" dirty="0">
                <a:sym typeface="Wingdings" pitchFamily="2" charset="2"/>
              </a:rPr>
              <a:t> &lt; w</a:t>
            </a:r>
            <a:r>
              <a:rPr lang="en-US" b="0" baseline="-25000" dirty="0">
                <a:sym typeface="Wingdings" pitchFamily="2" charset="2"/>
              </a:rPr>
              <a:t>3</a:t>
            </a:r>
            <a:r>
              <a:rPr lang="en-US" b="0" dirty="0">
                <a:sym typeface="Wingdings" pitchFamily="2" charset="2"/>
              </a:rPr>
              <a:t> &lt; w</a:t>
            </a:r>
            <a:r>
              <a:rPr lang="en-US" b="0" baseline="-25000" dirty="0">
                <a:sym typeface="Wingdings" pitchFamily="2" charset="2"/>
              </a:rPr>
              <a:t>4</a:t>
            </a:r>
            <a:r>
              <a:rPr lang="en-US" b="0" dirty="0">
                <a:sym typeface="Wingdings" pitchFamily="2" charset="2"/>
              </a:rPr>
              <a:t> &lt; u</a:t>
            </a:r>
            <a:r>
              <a:rPr lang="en-US" b="0" baseline="-25000" dirty="0">
                <a:sym typeface="Wingdings" pitchFamily="2" charset="2"/>
              </a:rPr>
              <a:t>4</a:t>
            </a:r>
          </a:p>
        </p:txBody>
      </p:sp>
      <p:sp>
        <p:nvSpPr>
          <p:cNvPr id="554061" name="Text Box 77"/>
          <p:cNvSpPr txBox="1">
            <a:spLocks noChangeArrowheads="1"/>
          </p:cNvSpPr>
          <p:nvPr/>
        </p:nvSpPr>
        <p:spPr bwMode="auto">
          <a:xfrm>
            <a:off x="7444320" y="2924175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u</a:t>
            </a:r>
            <a:r>
              <a:rPr lang="en-US" sz="1400" baseline="-25000"/>
              <a:t>1</a:t>
            </a:r>
          </a:p>
        </p:txBody>
      </p:sp>
      <p:sp>
        <p:nvSpPr>
          <p:cNvPr id="554062" name="Text Box 78"/>
          <p:cNvSpPr txBox="1">
            <a:spLocks noChangeArrowheads="1"/>
          </p:cNvSpPr>
          <p:nvPr/>
        </p:nvSpPr>
        <p:spPr bwMode="auto">
          <a:xfrm>
            <a:off x="9749368" y="2924175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u</a:t>
            </a:r>
            <a:r>
              <a:rPr lang="en-US" sz="1400" baseline="-25000"/>
              <a:t>2</a:t>
            </a:r>
          </a:p>
        </p:txBody>
      </p:sp>
      <p:sp>
        <p:nvSpPr>
          <p:cNvPr id="554063" name="Text Box 79"/>
          <p:cNvSpPr txBox="1">
            <a:spLocks noChangeArrowheads="1"/>
          </p:cNvSpPr>
          <p:nvPr/>
        </p:nvSpPr>
        <p:spPr bwMode="auto">
          <a:xfrm>
            <a:off x="7444320" y="2205038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u</a:t>
            </a:r>
            <a:r>
              <a:rPr lang="en-US" sz="1400" baseline="-25000"/>
              <a:t>3</a:t>
            </a:r>
          </a:p>
        </p:txBody>
      </p:sp>
      <p:sp>
        <p:nvSpPr>
          <p:cNvPr id="554064" name="Text Box 80"/>
          <p:cNvSpPr txBox="1">
            <a:spLocks noChangeArrowheads="1"/>
          </p:cNvSpPr>
          <p:nvPr/>
        </p:nvSpPr>
        <p:spPr bwMode="auto">
          <a:xfrm>
            <a:off x="9749368" y="2187575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u</a:t>
            </a:r>
            <a:r>
              <a:rPr lang="en-US" sz="1400" baseline="-25000"/>
              <a:t>4</a:t>
            </a:r>
          </a:p>
        </p:txBody>
      </p:sp>
      <p:sp>
        <p:nvSpPr>
          <p:cNvPr id="554065" name="Text Box 81"/>
          <p:cNvSpPr txBox="1">
            <a:spLocks noChangeArrowheads="1"/>
          </p:cNvSpPr>
          <p:nvPr/>
        </p:nvSpPr>
        <p:spPr bwMode="auto">
          <a:xfrm>
            <a:off x="8885768" y="2924175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v</a:t>
            </a:r>
            <a:r>
              <a:rPr lang="en-US" sz="1400" baseline="-25000"/>
              <a:t>1</a:t>
            </a:r>
          </a:p>
        </p:txBody>
      </p:sp>
      <p:sp>
        <p:nvSpPr>
          <p:cNvPr id="554066" name="Text Box 82"/>
          <p:cNvSpPr txBox="1">
            <a:spLocks noChangeArrowheads="1"/>
          </p:cNvSpPr>
          <p:nvPr/>
        </p:nvSpPr>
        <p:spPr bwMode="auto">
          <a:xfrm>
            <a:off x="9366252" y="2908300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v</a:t>
            </a:r>
            <a:r>
              <a:rPr lang="en-US" sz="1400" baseline="-25000"/>
              <a:t>2</a:t>
            </a:r>
          </a:p>
        </p:txBody>
      </p:sp>
      <p:sp>
        <p:nvSpPr>
          <p:cNvPr id="554067" name="Text Box 83"/>
          <p:cNvSpPr txBox="1">
            <a:spLocks noChangeArrowheads="1"/>
          </p:cNvSpPr>
          <p:nvPr/>
        </p:nvSpPr>
        <p:spPr bwMode="auto">
          <a:xfrm>
            <a:off x="8885768" y="2565400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v</a:t>
            </a:r>
            <a:r>
              <a:rPr lang="en-US" sz="1400" baseline="-25000"/>
              <a:t>3</a:t>
            </a:r>
          </a:p>
        </p:txBody>
      </p:sp>
      <p:sp>
        <p:nvSpPr>
          <p:cNvPr id="554068" name="Text Box 84"/>
          <p:cNvSpPr txBox="1">
            <a:spLocks noChangeArrowheads="1"/>
          </p:cNvSpPr>
          <p:nvPr/>
        </p:nvSpPr>
        <p:spPr bwMode="auto">
          <a:xfrm>
            <a:off x="9366252" y="2565400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v</a:t>
            </a:r>
            <a:r>
              <a:rPr lang="en-US" sz="1400" baseline="-25000"/>
              <a:t>4</a:t>
            </a:r>
          </a:p>
        </p:txBody>
      </p:sp>
      <p:sp>
        <p:nvSpPr>
          <p:cNvPr id="554069" name="Text Box 85"/>
          <p:cNvSpPr txBox="1">
            <a:spLocks noChangeArrowheads="1"/>
          </p:cNvSpPr>
          <p:nvPr/>
        </p:nvSpPr>
        <p:spPr bwMode="auto">
          <a:xfrm>
            <a:off x="7829552" y="1828800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w</a:t>
            </a:r>
            <a:r>
              <a:rPr lang="en-US" sz="1400" baseline="-25000"/>
              <a:t>3</a:t>
            </a:r>
          </a:p>
        </p:txBody>
      </p:sp>
      <p:sp>
        <p:nvSpPr>
          <p:cNvPr id="554070" name="Text Box 86"/>
          <p:cNvSpPr txBox="1">
            <a:spLocks noChangeArrowheads="1"/>
          </p:cNvSpPr>
          <p:nvPr/>
        </p:nvSpPr>
        <p:spPr bwMode="auto">
          <a:xfrm>
            <a:off x="8310036" y="2187575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w</a:t>
            </a:r>
            <a:r>
              <a:rPr lang="en-US" sz="1400" baseline="-25000"/>
              <a:t>2</a:t>
            </a:r>
          </a:p>
        </p:txBody>
      </p:sp>
      <p:sp>
        <p:nvSpPr>
          <p:cNvPr id="554071" name="Text Box 87"/>
          <p:cNvSpPr txBox="1">
            <a:spLocks noChangeArrowheads="1"/>
          </p:cNvSpPr>
          <p:nvPr/>
        </p:nvSpPr>
        <p:spPr bwMode="auto">
          <a:xfrm>
            <a:off x="8307919" y="1828800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w</a:t>
            </a:r>
            <a:r>
              <a:rPr lang="en-US" sz="1400" baseline="-25000"/>
              <a:t>4</a:t>
            </a:r>
          </a:p>
        </p:txBody>
      </p:sp>
      <p:sp>
        <p:nvSpPr>
          <p:cNvPr id="554072" name="Text Box 88"/>
          <p:cNvSpPr txBox="1">
            <a:spLocks noChangeArrowheads="1"/>
          </p:cNvSpPr>
          <p:nvPr/>
        </p:nvSpPr>
        <p:spPr bwMode="auto">
          <a:xfrm>
            <a:off x="7829552" y="2187575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w</a:t>
            </a:r>
            <a:r>
              <a:rPr lang="en-US" sz="1400" baseline="-25000"/>
              <a:t>1</a:t>
            </a:r>
          </a:p>
        </p:txBody>
      </p:sp>
      <p:sp>
        <p:nvSpPr>
          <p:cNvPr id="554074" name="Text Box 90"/>
          <p:cNvSpPr txBox="1">
            <a:spLocks noChangeArrowheads="1"/>
          </p:cNvSpPr>
          <p:nvPr/>
        </p:nvSpPr>
        <p:spPr bwMode="auto">
          <a:xfrm>
            <a:off x="3890433" y="1827213"/>
            <a:ext cx="38311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r</a:t>
            </a:r>
          </a:p>
        </p:txBody>
      </p:sp>
      <p:sp>
        <p:nvSpPr>
          <p:cNvPr id="554076" name="Text Box 92"/>
          <p:cNvSpPr txBox="1">
            <a:spLocks noChangeArrowheads="1"/>
          </p:cNvSpPr>
          <p:nvPr/>
        </p:nvSpPr>
        <p:spPr bwMode="auto">
          <a:xfrm>
            <a:off x="1488020" y="2995613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u</a:t>
            </a:r>
            <a:r>
              <a:rPr lang="en-US" sz="1400" baseline="-25000"/>
              <a:t>1</a:t>
            </a:r>
          </a:p>
        </p:txBody>
      </p:sp>
      <p:sp>
        <p:nvSpPr>
          <p:cNvPr id="554077" name="Text Box 93"/>
          <p:cNvSpPr txBox="1">
            <a:spLocks noChangeArrowheads="1"/>
          </p:cNvSpPr>
          <p:nvPr/>
        </p:nvSpPr>
        <p:spPr bwMode="auto">
          <a:xfrm>
            <a:off x="3793068" y="2995613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u</a:t>
            </a:r>
            <a:r>
              <a:rPr lang="en-US" sz="1400" baseline="-25000"/>
              <a:t>2</a:t>
            </a:r>
          </a:p>
        </p:txBody>
      </p:sp>
      <p:sp>
        <p:nvSpPr>
          <p:cNvPr id="554078" name="Text Box 94"/>
          <p:cNvSpPr txBox="1">
            <a:spLocks noChangeArrowheads="1"/>
          </p:cNvSpPr>
          <p:nvPr/>
        </p:nvSpPr>
        <p:spPr bwMode="auto">
          <a:xfrm>
            <a:off x="1488020" y="2276475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u</a:t>
            </a:r>
            <a:r>
              <a:rPr lang="en-US" sz="1400" baseline="-25000"/>
              <a:t>3</a:t>
            </a:r>
          </a:p>
        </p:txBody>
      </p:sp>
      <p:sp>
        <p:nvSpPr>
          <p:cNvPr id="554079" name="Text Box 95"/>
          <p:cNvSpPr txBox="1">
            <a:spLocks noChangeArrowheads="1"/>
          </p:cNvSpPr>
          <p:nvPr/>
        </p:nvSpPr>
        <p:spPr bwMode="auto">
          <a:xfrm>
            <a:off x="3793068" y="2259013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u</a:t>
            </a:r>
            <a:r>
              <a:rPr lang="en-US" sz="1400" baseline="-25000"/>
              <a:t>4</a:t>
            </a:r>
          </a:p>
        </p:txBody>
      </p:sp>
      <p:sp>
        <p:nvSpPr>
          <p:cNvPr id="554084" name="Text Box 100"/>
          <p:cNvSpPr txBox="1">
            <a:spLocks noChangeArrowheads="1"/>
          </p:cNvSpPr>
          <p:nvPr/>
        </p:nvSpPr>
        <p:spPr bwMode="auto">
          <a:xfrm>
            <a:off x="1873252" y="1900238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w</a:t>
            </a:r>
            <a:r>
              <a:rPr lang="en-US" sz="1400" baseline="-25000"/>
              <a:t>3</a:t>
            </a:r>
          </a:p>
        </p:txBody>
      </p:sp>
      <p:sp>
        <p:nvSpPr>
          <p:cNvPr id="554085" name="Text Box 101"/>
          <p:cNvSpPr txBox="1">
            <a:spLocks noChangeArrowheads="1"/>
          </p:cNvSpPr>
          <p:nvPr/>
        </p:nvSpPr>
        <p:spPr bwMode="auto">
          <a:xfrm>
            <a:off x="2782212" y="2276475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dirty="0"/>
              <a:t>w</a:t>
            </a:r>
            <a:r>
              <a:rPr lang="en-US" sz="1400" baseline="-25000" dirty="0"/>
              <a:t>2</a:t>
            </a:r>
          </a:p>
        </p:txBody>
      </p:sp>
      <p:sp>
        <p:nvSpPr>
          <p:cNvPr id="554086" name="Text Box 102"/>
          <p:cNvSpPr txBox="1">
            <a:spLocks noChangeArrowheads="1"/>
          </p:cNvSpPr>
          <p:nvPr/>
        </p:nvSpPr>
        <p:spPr bwMode="auto">
          <a:xfrm>
            <a:off x="2351620" y="1900238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w</a:t>
            </a:r>
            <a:r>
              <a:rPr lang="en-US" sz="1400" baseline="-25000"/>
              <a:t>4</a:t>
            </a:r>
          </a:p>
        </p:txBody>
      </p:sp>
      <p:sp>
        <p:nvSpPr>
          <p:cNvPr id="554087" name="Text Box 103"/>
          <p:cNvSpPr txBox="1">
            <a:spLocks noChangeArrowheads="1"/>
          </p:cNvSpPr>
          <p:nvPr/>
        </p:nvSpPr>
        <p:spPr bwMode="auto">
          <a:xfrm>
            <a:off x="1873252" y="2259013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w</a:t>
            </a:r>
            <a:r>
              <a:rPr lang="en-US" sz="1400" baseline="-25000"/>
              <a:t>1</a:t>
            </a:r>
          </a:p>
        </p:txBody>
      </p:sp>
      <p:sp>
        <p:nvSpPr>
          <p:cNvPr id="554088" name="Text Box 104"/>
          <p:cNvSpPr txBox="1">
            <a:spLocks noChangeArrowheads="1"/>
          </p:cNvSpPr>
          <p:nvPr/>
        </p:nvSpPr>
        <p:spPr bwMode="auto">
          <a:xfrm>
            <a:off x="2213639" y="2349500"/>
            <a:ext cx="57573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z</a:t>
            </a:r>
            <a:r>
              <a:rPr lang="en-US" sz="1200" baseline="-25000"/>
              <a:t>1</a:t>
            </a:r>
          </a:p>
        </p:txBody>
      </p:sp>
      <p:sp>
        <p:nvSpPr>
          <p:cNvPr id="554089" name="Text Box 105"/>
          <p:cNvSpPr txBox="1">
            <a:spLocks noChangeArrowheads="1"/>
          </p:cNvSpPr>
          <p:nvPr/>
        </p:nvSpPr>
        <p:spPr bwMode="auto">
          <a:xfrm>
            <a:off x="2639485" y="2345110"/>
            <a:ext cx="377931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/>
              <a:t>z</a:t>
            </a:r>
            <a:r>
              <a:rPr lang="en-US" sz="1200" baseline="-25000" dirty="0"/>
              <a:t>2</a:t>
            </a:r>
          </a:p>
        </p:txBody>
      </p:sp>
      <p:sp>
        <p:nvSpPr>
          <p:cNvPr id="554090" name="Text Box 106"/>
          <p:cNvSpPr txBox="1">
            <a:spLocks noChangeArrowheads="1"/>
          </p:cNvSpPr>
          <p:nvPr/>
        </p:nvSpPr>
        <p:spPr bwMode="auto">
          <a:xfrm>
            <a:off x="2205091" y="2146300"/>
            <a:ext cx="57573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z</a:t>
            </a:r>
            <a:r>
              <a:rPr lang="en-US" sz="1200" baseline="-25000"/>
              <a:t>3</a:t>
            </a:r>
          </a:p>
        </p:txBody>
      </p:sp>
      <p:sp>
        <p:nvSpPr>
          <p:cNvPr id="554091" name="Text Box 107"/>
          <p:cNvSpPr txBox="1">
            <a:spLocks noChangeArrowheads="1"/>
          </p:cNvSpPr>
          <p:nvPr/>
        </p:nvSpPr>
        <p:spPr bwMode="auto">
          <a:xfrm>
            <a:off x="2450228" y="2146300"/>
            <a:ext cx="57573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/>
              <a:t>z</a:t>
            </a:r>
            <a:r>
              <a:rPr lang="en-US" sz="1200" baseline="-25000" dirty="0"/>
              <a:t>4</a:t>
            </a:r>
          </a:p>
        </p:txBody>
      </p:sp>
      <p:sp>
        <p:nvSpPr>
          <p:cNvPr id="554094" name="Text Box 110"/>
          <p:cNvSpPr txBox="1">
            <a:spLocks noChangeArrowheads="1"/>
          </p:cNvSpPr>
          <p:nvPr/>
        </p:nvSpPr>
        <p:spPr bwMode="auto">
          <a:xfrm>
            <a:off x="6961719" y="4076700"/>
            <a:ext cx="383116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r</a:t>
            </a:r>
          </a:p>
        </p:txBody>
      </p:sp>
      <p:sp>
        <p:nvSpPr>
          <p:cNvPr id="554095" name="Text Box 111"/>
          <p:cNvSpPr txBox="1">
            <a:spLocks noChangeArrowheads="1"/>
          </p:cNvSpPr>
          <p:nvPr/>
        </p:nvSpPr>
        <p:spPr bwMode="auto">
          <a:xfrm>
            <a:off x="4176184" y="5429250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u</a:t>
            </a:r>
            <a:r>
              <a:rPr lang="en-US" sz="1400" baseline="-25000"/>
              <a:t>1</a:t>
            </a:r>
          </a:p>
        </p:txBody>
      </p:sp>
      <p:sp>
        <p:nvSpPr>
          <p:cNvPr id="554096" name="Text Box 112"/>
          <p:cNvSpPr txBox="1">
            <a:spLocks noChangeArrowheads="1"/>
          </p:cNvSpPr>
          <p:nvPr/>
        </p:nvSpPr>
        <p:spPr bwMode="auto">
          <a:xfrm>
            <a:off x="6959600" y="5445125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u</a:t>
            </a:r>
            <a:r>
              <a:rPr lang="en-US" sz="1400" baseline="-25000"/>
              <a:t>2</a:t>
            </a:r>
          </a:p>
        </p:txBody>
      </p:sp>
      <p:sp>
        <p:nvSpPr>
          <p:cNvPr id="554097" name="Text Box 113"/>
          <p:cNvSpPr txBox="1">
            <a:spLocks noChangeArrowheads="1"/>
          </p:cNvSpPr>
          <p:nvPr/>
        </p:nvSpPr>
        <p:spPr bwMode="auto">
          <a:xfrm>
            <a:off x="4176184" y="4564063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u</a:t>
            </a:r>
            <a:r>
              <a:rPr lang="en-US" sz="1400" baseline="-25000"/>
              <a:t>3</a:t>
            </a:r>
          </a:p>
        </p:txBody>
      </p:sp>
      <p:sp>
        <p:nvSpPr>
          <p:cNvPr id="554098" name="Text Box 114"/>
          <p:cNvSpPr txBox="1">
            <a:spLocks noChangeArrowheads="1"/>
          </p:cNvSpPr>
          <p:nvPr/>
        </p:nvSpPr>
        <p:spPr bwMode="auto">
          <a:xfrm>
            <a:off x="6959600" y="4581525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u</a:t>
            </a:r>
            <a:r>
              <a:rPr lang="en-US" sz="1400" baseline="-25000"/>
              <a:t>4</a:t>
            </a:r>
          </a:p>
        </p:txBody>
      </p:sp>
      <p:sp>
        <p:nvSpPr>
          <p:cNvPr id="554099" name="Text Box 115"/>
          <p:cNvSpPr txBox="1">
            <a:spLocks noChangeArrowheads="1"/>
          </p:cNvSpPr>
          <p:nvPr/>
        </p:nvSpPr>
        <p:spPr bwMode="auto">
          <a:xfrm>
            <a:off x="4751920" y="4076700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w</a:t>
            </a:r>
            <a:r>
              <a:rPr lang="en-US" sz="1400" baseline="-25000"/>
              <a:t>3</a:t>
            </a:r>
          </a:p>
        </p:txBody>
      </p:sp>
      <p:sp>
        <p:nvSpPr>
          <p:cNvPr id="554100" name="Text Box 116"/>
          <p:cNvSpPr txBox="1">
            <a:spLocks noChangeArrowheads="1"/>
          </p:cNvSpPr>
          <p:nvPr/>
        </p:nvSpPr>
        <p:spPr bwMode="auto">
          <a:xfrm>
            <a:off x="5903384" y="4565650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w</a:t>
            </a:r>
            <a:r>
              <a:rPr lang="en-US" sz="1400" baseline="-25000"/>
              <a:t>2</a:t>
            </a:r>
          </a:p>
        </p:txBody>
      </p:sp>
      <p:sp>
        <p:nvSpPr>
          <p:cNvPr id="554101" name="Text Box 117"/>
          <p:cNvSpPr txBox="1">
            <a:spLocks noChangeArrowheads="1"/>
          </p:cNvSpPr>
          <p:nvPr/>
        </p:nvSpPr>
        <p:spPr bwMode="auto">
          <a:xfrm>
            <a:off x="5327652" y="4076700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w</a:t>
            </a:r>
            <a:r>
              <a:rPr lang="en-US" sz="1400" baseline="-25000"/>
              <a:t>4</a:t>
            </a:r>
          </a:p>
        </p:txBody>
      </p:sp>
      <p:sp>
        <p:nvSpPr>
          <p:cNvPr id="554102" name="Text Box 118"/>
          <p:cNvSpPr txBox="1">
            <a:spLocks noChangeArrowheads="1"/>
          </p:cNvSpPr>
          <p:nvPr/>
        </p:nvSpPr>
        <p:spPr bwMode="auto">
          <a:xfrm>
            <a:off x="4751920" y="4548188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w</a:t>
            </a:r>
            <a:r>
              <a:rPr lang="en-US" sz="1400" baseline="-25000"/>
              <a:t>1</a:t>
            </a:r>
          </a:p>
        </p:txBody>
      </p:sp>
      <p:sp>
        <p:nvSpPr>
          <p:cNvPr id="554103" name="Text Box 119"/>
          <p:cNvSpPr txBox="1">
            <a:spLocks noChangeArrowheads="1"/>
          </p:cNvSpPr>
          <p:nvPr/>
        </p:nvSpPr>
        <p:spPr bwMode="auto">
          <a:xfrm>
            <a:off x="5135036" y="4652968"/>
            <a:ext cx="57573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z</a:t>
            </a:r>
            <a:r>
              <a:rPr lang="en-US" sz="1200" baseline="-25000"/>
              <a:t>1</a:t>
            </a:r>
          </a:p>
        </p:txBody>
      </p:sp>
      <p:sp>
        <p:nvSpPr>
          <p:cNvPr id="554104" name="Text Box 120"/>
          <p:cNvSpPr txBox="1">
            <a:spLocks noChangeArrowheads="1"/>
          </p:cNvSpPr>
          <p:nvPr/>
        </p:nvSpPr>
        <p:spPr bwMode="auto">
          <a:xfrm>
            <a:off x="5422900" y="4652968"/>
            <a:ext cx="57573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z</a:t>
            </a:r>
            <a:r>
              <a:rPr lang="en-US" sz="1200" baseline="-25000"/>
              <a:t>2</a:t>
            </a:r>
          </a:p>
        </p:txBody>
      </p:sp>
      <p:sp>
        <p:nvSpPr>
          <p:cNvPr id="554105" name="Text Box 121"/>
          <p:cNvSpPr txBox="1">
            <a:spLocks noChangeArrowheads="1"/>
          </p:cNvSpPr>
          <p:nvPr/>
        </p:nvSpPr>
        <p:spPr bwMode="auto">
          <a:xfrm>
            <a:off x="5135036" y="4435475"/>
            <a:ext cx="57573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z</a:t>
            </a:r>
            <a:r>
              <a:rPr lang="en-US" sz="1200" baseline="-25000"/>
              <a:t>3</a:t>
            </a:r>
          </a:p>
        </p:txBody>
      </p:sp>
      <p:sp>
        <p:nvSpPr>
          <p:cNvPr id="554106" name="Text Box 122"/>
          <p:cNvSpPr txBox="1">
            <a:spLocks noChangeArrowheads="1"/>
          </p:cNvSpPr>
          <p:nvPr/>
        </p:nvSpPr>
        <p:spPr bwMode="auto">
          <a:xfrm>
            <a:off x="5422900" y="4437068"/>
            <a:ext cx="57573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z</a:t>
            </a:r>
            <a:r>
              <a:rPr lang="en-US" sz="1200" baseline="-25000"/>
              <a:t>4</a:t>
            </a:r>
          </a:p>
        </p:txBody>
      </p:sp>
      <p:sp>
        <p:nvSpPr>
          <p:cNvPr id="554108" name="Text Box 124"/>
          <p:cNvSpPr txBox="1">
            <a:spLocks noChangeArrowheads="1"/>
          </p:cNvSpPr>
          <p:nvPr/>
        </p:nvSpPr>
        <p:spPr bwMode="auto">
          <a:xfrm>
            <a:off x="6000752" y="5356225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v</a:t>
            </a:r>
            <a:r>
              <a:rPr lang="en-US" sz="1400" baseline="-25000"/>
              <a:t>1</a:t>
            </a:r>
          </a:p>
        </p:txBody>
      </p:sp>
      <p:sp>
        <p:nvSpPr>
          <p:cNvPr id="554109" name="Text Box 125"/>
          <p:cNvSpPr txBox="1">
            <a:spLocks noChangeArrowheads="1"/>
          </p:cNvSpPr>
          <p:nvPr/>
        </p:nvSpPr>
        <p:spPr bwMode="auto">
          <a:xfrm>
            <a:off x="6481236" y="5340350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v</a:t>
            </a:r>
            <a:r>
              <a:rPr lang="en-US" sz="1400" baseline="-25000"/>
              <a:t>2</a:t>
            </a:r>
          </a:p>
        </p:txBody>
      </p:sp>
      <p:sp>
        <p:nvSpPr>
          <p:cNvPr id="554110" name="Text Box 126"/>
          <p:cNvSpPr txBox="1">
            <a:spLocks noChangeArrowheads="1"/>
          </p:cNvSpPr>
          <p:nvPr/>
        </p:nvSpPr>
        <p:spPr bwMode="auto">
          <a:xfrm>
            <a:off x="6000752" y="4997450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v</a:t>
            </a:r>
            <a:r>
              <a:rPr lang="en-US" sz="1400" baseline="-25000"/>
              <a:t>3</a:t>
            </a:r>
          </a:p>
        </p:txBody>
      </p:sp>
      <p:sp>
        <p:nvSpPr>
          <p:cNvPr id="554111" name="Text Box 127"/>
          <p:cNvSpPr txBox="1">
            <a:spLocks noChangeArrowheads="1"/>
          </p:cNvSpPr>
          <p:nvPr/>
        </p:nvSpPr>
        <p:spPr bwMode="auto">
          <a:xfrm>
            <a:off x="6481236" y="4997450"/>
            <a:ext cx="5757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v</a:t>
            </a:r>
            <a:r>
              <a:rPr lang="en-US" sz="1400" baseline="-25000"/>
              <a:t>4</a:t>
            </a:r>
          </a:p>
        </p:txBody>
      </p:sp>
      <p:sp>
        <p:nvSpPr>
          <p:cNvPr id="5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  <a:latin typeface="+mn-lt"/>
              </a:rPr>
              <a:t>מיזוג של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quadtrees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7654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4034" grpId="0"/>
      <p:bldP spid="554036" grpId="0"/>
      <p:bldP spid="554037" grpId="0"/>
      <p:bldP spid="554042" grpId="0"/>
      <p:bldP spid="554043" grpId="0"/>
      <p:bldP spid="554049" grpId="0" animBg="1"/>
      <p:bldP spid="554049" grpId="1" animBg="1"/>
      <p:bldP spid="554060" grpId="0"/>
      <p:bldP spid="554061" grpId="0"/>
      <p:bldP spid="554062" grpId="0"/>
      <p:bldP spid="554063" grpId="0"/>
      <p:bldP spid="554064" grpId="0"/>
      <p:bldP spid="554065" grpId="0"/>
      <p:bldP spid="554066" grpId="0"/>
      <p:bldP spid="554067" grpId="0"/>
      <p:bldP spid="554068" grpId="0"/>
      <p:bldP spid="554069" grpId="0"/>
      <p:bldP spid="554070" grpId="0"/>
      <p:bldP spid="554071" grpId="0"/>
      <p:bldP spid="554072" grpId="0"/>
      <p:bldP spid="554074" grpId="0"/>
      <p:bldP spid="554076" grpId="0"/>
      <p:bldP spid="554077" grpId="0"/>
      <p:bldP spid="554078" grpId="0"/>
      <p:bldP spid="554079" grpId="0"/>
      <p:bldP spid="554084" grpId="0"/>
      <p:bldP spid="554085" grpId="0"/>
      <p:bldP spid="554086" grpId="0"/>
      <p:bldP spid="554087" grpId="0"/>
      <p:bldP spid="554088" grpId="0"/>
      <p:bldP spid="554089" grpId="0"/>
      <p:bldP spid="554090" grpId="0"/>
      <p:bldP spid="554091" grpId="0"/>
      <p:bldP spid="554094" grpId="0"/>
      <p:bldP spid="554095" grpId="0"/>
      <p:bldP spid="554096" grpId="0"/>
      <p:bldP spid="554097" grpId="0"/>
      <p:bldP spid="554098" grpId="0"/>
      <p:bldP spid="554099" grpId="0"/>
      <p:bldP spid="554100" grpId="0"/>
      <p:bldP spid="554101" grpId="0"/>
      <p:bldP spid="554102" grpId="0"/>
      <p:bldP spid="554103" grpId="0"/>
      <p:bldP spid="554104" grpId="0"/>
      <p:bldP spid="554105" grpId="0"/>
      <p:bldP spid="554106" grpId="0"/>
      <p:bldP spid="554108" grpId="0"/>
      <p:bldP spid="554109" grpId="0"/>
      <p:bldP spid="554110" grpId="0"/>
      <p:bldP spid="554111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258" name="Rectangle 2"/>
          <p:cNvSpPr>
            <a:spLocks noGrp="1" noChangeArrowheads="1"/>
          </p:cNvSpPr>
          <p:nvPr>
            <p:ph type="title"/>
          </p:nvPr>
        </p:nvSpPr>
        <p:spPr>
          <a:xfrm>
            <a:off x="3" y="260350"/>
            <a:ext cx="12191999" cy="1143000"/>
          </a:xfrm>
        </p:spPr>
        <p:txBody>
          <a:bodyPr>
            <a:normAutofit/>
          </a:bodyPr>
          <a:lstStyle/>
          <a:p>
            <a:pPr algn="ctr"/>
            <a:r>
              <a:rPr lang="he-IL" b="1" dirty="0" smtClean="0">
                <a:solidFill>
                  <a:schemeClr val="hlink"/>
                </a:solidFill>
                <a:latin typeface="+mn-lt"/>
              </a:rPr>
              <a:t>ביצוע פעולות על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quadtree</a:t>
            </a:r>
            <a:r>
              <a:rPr lang="he-IL" b="1" dirty="0" smtClean="0">
                <a:solidFill>
                  <a:schemeClr val="hlink"/>
                </a:solidFill>
                <a:latin typeface="+mn-lt"/>
              </a:rPr>
              <a:t> דחוס בעזרת </a:t>
            </a:r>
            <a:r>
              <a:rPr lang="en-US" b="1" dirty="0">
                <a:solidFill>
                  <a:schemeClr val="hlink"/>
                </a:solidFill>
                <a:latin typeface="+mn-lt"/>
              </a:rPr>
              <a:t>Q-order</a:t>
            </a:r>
            <a:r>
              <a:rPr lang="he-IL" b="1" dirty="0" smtClean="0">
                <a:solidFill>
                  <a:schemeClr val="hlink"/>
                </a:solidFill>
                <a:latin typeface="+mn-lt"/>
              </a:rPr>
              <a:t> 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48026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8591" y="3477048"/>
            <a:ext cx="2288116" cy="170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47829" y="1649338"/>
            <a:ext cx="11400091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/>
              <a:t>אז מה בעצם ההבדל כאן?</a:t>
            </a:r>
          </a:p>
          <a:p>
            <a:pPr marL="285750" indent="-285750">
              <a:buFont typeface="Arial" pitchFamily="34" charset="0"/>
              <a:buChar char="•"/>
            </a:pPr>
            <a:endParaRPr lang="he-IL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/>
              <a:t>אם </a:t>
            </a:r>
            <a:r>
              <a:rPr lang="en-US" sz="2000" dirty="0" smtClean="0"/>
              <a:t>v</a:t>
            </a:r>
            <a:r>
              <a:rPr lang="he-IL" sz="2000" dirty="0" smtClean="0"/>
              <a:t> הוא צומת דחוס אזי הוא נשמר ע"י </a:t>
            </a:r>
            <a:r>
              <a:rPr lang="en-US" sz="2000" dirty="0">
                <a:sym typeface="Symbol" pitchFamily="18" charset="2"/>
              </a:rPr>
              <a:t>□</a:t>
            </a:r>
            <a:r>
              <a:rPr lang="en-US" sz="2000" baseline="-25000" dirty="0">
                <a:sym typeface="Symbol" pitchFamily="18" charset="2"/>
              </a:rPr>
              <a:t>v</a:t>
            </a:r>
            <a:r>
              <a:rPr lang="he-IL" sz="2000" dirty="0" smtClean="0"/>
              <a:t> אבל אחראי על האזור הדחוס </a:t>
            </a:r>
            <a:r>
              <a:rPr lang="en-US" sz="2000" dirty="0" smtClean="0"/>
              <a:t>.</a:t>
            </a:r>
            <a:r>
              <a:rPr lang="en-US" sz="2000" dirty="0" err="1" smtClean="0">
                <a:sym typeface="Symbol" pitchFamily="18" charset="2"/>
              </a:rPr>
              <a:t>rg</a:t>
            </a:r>
            <a:r>
              <a:rPr lang="en-US" sz="2000" baseline="-25000" dirty="0" err="1" smtClean="0">
                <a:sym typeface="Symbol" pitchFamily="18" charset="2"/>
              </a:rPr>
              <a:t>v</a:t>
            </a:r>
            <a:r>
              <a:rPr lang="he-IL" sz="2000" dirty="0" smtClean="0"/>
              <a:t> </a:t>
            </a: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/>
              <a:t>לכן, זה מקשה על מימוש הפעולות.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22605110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  <a:latin typeface="+mn-lt"/>
              </a:rPr>
              <a:t>ביצוע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point location</a:t>
            </a:r>
            <a:r>
              <a:rPr lang="he-IL" b="1" dirty="0" smtClean="0">
                <a:solidFill>
                  <a:schemeClr val="hlink"/>
                </a:solidFill>
                <a:latin typeface="+mn-lt"/>
              </a:rPr>
              <a:t> ב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quadtree</a:t>
            </a:r>
            <a:r>
              <a:rPr lang="he-IL" b="1" dirty="0" smtClean="0">
                <a:solidFill>
                  <a:schemeClr val="hlink"/>
                </a:solidFill>
                <a:latin typeface="+mn-lt"/>
              </a:rPr>
              <a:t> דחוס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7" name="מלבן 6"/>
          <p:cNvSpPr/>
          <p:nvPr/>
        </p:nvSpPr>
        <p:spPr>
          <a:xfrm>
            <a:off x="9028098" y="1642738"/>
            <a:ext cx="2664512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200" b="1" u="sng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המקרה הפשוט</a:t>
            </a:r>
            <a:endParaRPr lang="he-IL" sz="3200" b="1" u="sng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96412" y="2324457"/>
            <a:ext cx="10496197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e-IL" dirty="0" smtClean="0"/>
              <a:t>אם נקודה </a:t>
            </a:r>
            <a:r>
              <a:rPr lang="en-US" dirty="0" smtClean="0"/>
              <a:t>q</a:t>
            </a:r>
            <a:r>
              <a:rPr lang="he-IL" dirty="0" smtClean="0"/>
              <a:t> מוכלת בתוך עלה של </a:t>
            </a:r>
            <a:r>
              <a:rPr lang="en-US" dirty="0" smtClean="0"/>
              <a:t>T</a:t>
            </a:r>
            <a:r>
              <a:rPr lang="he-IL" dirty="0" smtClean="0"/>
              <a:t> אזי נשתמש בחיפוש בינארי פשוט כדי למצוא את האב הקדמון של </a:t>
            </a:r>
            <a:r>
              <a:rPr lang="en-US" dirty="0" smtClean="0"/>
              <a:t>q</a:t>
            </a:r>
            <a:r>
              <a:rPr lang="he-IL" dirty="0" smtClean="0"/>
              <a:t> (האיבר האחרון ברשימה שקטן </a:t>
            </a:r>
            <a:r>
              <a:rPr lang="he-IL" dirty="0" smtClean="0"/>
              <a:t>מ </a:t>
            </a:r>
            <a:r>
              <a:rPr lang="en-US" dirty="0" smtClean="0"/>
              <a:t>q</a:t>
            </a:r>
            <a:r>
              <a:rPr lang="he-IL" dirty="0" smtClean="0"/>
              <a:t>) כלומר, נבצע חיפוש ברשימה שממוינת לפי </a:t>
            </a:r>
            <a:r>
              <a:rPr lang="en-US" dirty="0" smtClean="0"/>
              <a:t>Q-order</a:t>
            </a:r>
            <a:r>
              <a:rPr lang="he-IL" dirty="0" smtClean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endParaRPr lang="he-IL" dirty="0"/>
          </a:p>
          <a:p>
            <a:pPr marL="285750" indent="-285750">
              <a:buFont typeface="Arial" pitchFamily="34" charset="0"/>
              <a:buChar char="•"/>
            </a:pPr>
            <a:r>
              <a:rPr lang="he-IL" dirty="0" smtClean="0"/>
              <a:t>אולם, אם נקודה </a:t>
            </a:r>
            <a:r>
              <a:rPr lang="en-US" dirty="0" smtClean="0"/>
              <a:t>q</a:t>
            </a:r>
            <a:r>
              <a:rPr lang="he-IL" dirty="0" smtClean="0"/>
              <a:t> מוכלת בתוך אזור של צומת דחוס – </a:t>
            </a:r>
            <a:r>
              <a:rPr lang="en-US" dirty="0" smtClean="0"/>
              <a:t>w</a:t>
            </a:r>
            <a:r>
              <a:rPr lang="he-IL" dirty="0" smtClean="0"/>
              <a:t> האב הקדמון של </a:t>
            </a:r>
            <a:r>
              <a:rPr lang="en-US" dirty="0" smtClean="0"/>
              <a:t>q</a:t>
            </a:r>
            <a:r>
              <a:rPr lang="he-IL" dirty="0" smtClean="0"/>
              <a:t> יכול להיות עלה שרירותי שמוכל ב </a:t>
            </a:r>
            <a:r>
              <a:rPr lang="en-US" dirty="0" smtClean="0"/>
              <a:t>.v</a:t>
            </a:r>
            <a:endParaRPr lang="he-IL" dirty="0" smtClean="0"/>
          </a:p>
          <a:p>
            <a:pPr marL="285750" indent="-285750">
              <a:buFont typeface="Arial" pitchFamily="34" charset="0"/>
              <a:buChar char="•"/>
            </a:pPr>
            <a:endParaRPr lang="he-IL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064" y="3713383"/>
            <a:ext cx="2133600" cy="2171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4389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321" name="Rectangle 33"/>
          <p:cNvSpPr>
            <a:spLocks noChangeArrowheads="1"/>
          </p:cNvSpPr>
          <p:nvPr/>
        </p:nvSpPr>
        <p:spPr bwMode="auto">
          <a:xfrm>
            <a:off x="1067356" y="4682652"/>
            <a:ext cx="5376333" cy="19446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24320" name="Rectangle 32"/>
          <p:cNvSpPr>
            <a:spLocks noChangeArrowheads="1"/>
          </p:cNvSpPr>
          <p:nvPr/>
        </p:nvSpPr>
        <p:spPr bwMode="auto">
          <a:xfrm>
            <a:off x="870797" y="2161702"/>
            <a:ext cx="3168651" cy="44656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24319" name="Rectangle 31"/>
          <p:cNvSpPr>
            <a:spLocks noChangeArrowheads="1"/>
          </p:cNvSpPr>
          <p:nvPr/>
        </p:nvSpPr>
        <p:spPr bwMode="auto">
          <a:xfrm>
            <a:off x="6439748" y="4682652"/>
            <a:ext cx="5374216" cy="194468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24318" name="Rectangle 30"/>
          <p:cNvSpPr>
            <a:spLocks noChangeArrowheads="1"/>
          </p:cNvSpPr>
          <p:nvPr/>
        </p:nvSpPr>
        <p:spPr bwMode="auto">
          <a:xfrm>
            <a:off x="8647433" y="2161702"/>
            <a:ext cx="3168651" cy="446563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24300" name="Rectangle 12"/>
          <p:cNvSpPr>
            <a:spLocks noChangeArrowheads="1"/>
          </p:cNvSpPr>
          <p:nvPr/>
        </p:nvSpPr>
        <p:spPr bwMode="auto">
          <a:xfrm>
            <a:off x="1063418" y="4768377"/>
            <a:ext cx="5278967" cy="18056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/>
            <a:r>
              <a:rPr lang="en-US" b="0" dirty="0">
                <a:latin typeface="Script MT Bold" pitchFamily="66" charset="0"/>
                <a:sym typeface="Symbol" pitchFamily="18" charset="2"/>
              </a:rPr>
              <a:t>Q</a:t>
            </a:r>
            <a:r>
              <a:rPr lang="en-US" b="0" dirty="0">
                <a:sym typeface="Symbol" pitchFamily="18" charset="2"/>
              </a:rPr>
              <a:t>-order: w </a:t>
            </a:r>
            <a:r>
              <a:rPr lang="en-US" b="0" dirty="0">
                <a:sym typeface="Wingdings" pitchFamily="2" charset="2"/>
              </a:rPr>
              <a:t>&lt; z &lt; s &lt; v</a:t>
            </a:r>
          </a:p>
          <a:p>
            <a:pPr algn="l" rtl="0"/>
            <a:r>
              <a:rPr lang="en-US" b="0" dirty="0">
                <a:sym typeface="Wingdings" pitchFamily="2" charset="2"/>
              </a:rPr>
              <a:t>Predecessor </a:t>
            </a:r>
            <a:r>
              <a:rPr lang="en-US" b="0" baseline="-25000" dirty="0" smtClean="0">
                <a:latin typeface="Script MT Bold" pitchFamily="66" charset="0"/>
                <a:sym typeface="Wingdings" pitchFamily="2" charset="2"/>
              </a:rPr>
              <a:t>Q</a:t>
            </a:r>
            <a:r>
              <a:rPr lang="en-US" b="0" baseline="-25000" dirty="0" smtClean="0">
                <a:sym typeface="Wingdings" pitchFamily="2" charset="2"/>
              </a:rPr>
              <a:t>-order</a:t>
            </a:r>
            <a:r>
              <a:rPr lang="en-US" b="0" dirty="0" smtClean="0">
                <a:sym typeface="Wingdings" pitchFamily="2" charset="2"/>
              </a:rPr>
              <a:t>(T , q</a:t>
            </a:r>
            <a:r>
              <a:rPr lang="en-US" b="0" dirty="0">
                <a:sym typeface="Wingdings" pitchFamily="2" charset="2"/>
              </a:rPr>
              <a:t>) = </a:t>
            </a:r>
            <a:r>
              <a:rPr lang="en-US" b="0" dirty="0">
                <a:sym typeface="Symbol" pitchFamily="18" charset="2"/>
              </a:rPr>
              <a:t>□</a:t>
            </a:r>
            <a:r>
              <a:rPr lang="en-US" b="0" baseline="-25000" dirty="0">
                <a:sym typeface="Symbol" pitchFamily="18" charset="2"/>
              </a:rPr>
              <a:t>v</a:t>
            </a:r>
            <a:r>
              <a:rPr lang="en-US" b="0" dirty="0">
                <a:sym typeface="Symbol" pitchFamily="18" charset="2"/>
              </a:rPr>
              <a:t> </a:t>
            </a:r>
          </a:p>
          <a:p>
            <a:pPr algn="l" rtl="0"/>
            <a:r>
              <a:rPr lang="en-US" b="0" dirty="0">
                <a:sym typeface="Symbol" pitchFamily="18" charset="2"/>
              </a:rPr>
              <a:t>q□</a:t>
            </a:r>
            <a:r>
              <a:rPr lang="en-US" b="0" baseline="-25000" dirty="0">
                <a:sym typeface="Symbol" pitchFamily="18" charset="2"/>
              </a:rPr>
              <a:t>v</a:t>
            </a:r>
          </a:p>
          <a:p>
            <a:pPr algn="l" rtl="0"/>
            <a:r>
              <a:rPr lang="en-US" dirty="0">
                <a:sym typeface="Symbol" pitchFamily="18" charset="2"/>
              </a:rPr>
              <a:t>Ica(□</a:t>
            </a:r>
            <a:r>
              <a:rPr lang="en-US" baseline="-25000" dirty="0" smtClean="0">
                <a:sym typeface="Symbol" pitchFamily="18" charset="2"/>
              </a:rPr>
              <a:t>v </a:t>
            </a:r>
            <a:r>
              <a:rPr lang="en-US" dirty="0" smtClean="0">
                <a:sym typeface="Symbol" pitchFamily="18" charset="2"/>
              </a:rPr>
              <a:t>, q</a:t>
            </a:r>
            <a:r>
              <a:rPr lang="en-US" dirty="0">
                <a:sym typeface="Symbol" pitchFamily="18" charset="2"/>
              </a:rPr>
              <a:t>) = </a:t>
            </a:r>
            <a:r>
              <a:rPr lang="en-US" dirty="0" smtClean="0">
                <a:sym typeface="Symbol" pitchFamily="18" charset="2"/>
              </a:rPr>
              <a:t>□</a:t>
            </a:r>
            <a:r>
              <a:rPr lang="en-US" baseline="-25000" dirty="0">
                <a:sym typeface="Symbol" pitchFamily="18" charset="2"/>
              </a:rPr>
              <a:t>u</a:t>
            </a:r>
          </a:p>
          <a:p>
            <a:pPr algn="l" rtl="0"/>
            <a:r>
              <a:rPr lang="en-US" b="0" dirty="0" smtClean="0">
                <a:sym typeface="Wingdings" pitchFamily="2" charset="2"/>
              </a:rPr>
              <a:t>Predecessor</a:t>
            </a:r>
            <a:r>
              <a:rPr lang="en-US" b="0" baseline="-25000" dirty="0" smtClean="0">
                <a:latin typeface="Script MT Bold" pitchFamily="66" charset="0"/>
                <a:sym typeface="Wingdings" pitchFamily="2" charset="2"/>
              </a:rPr>
              <a:t>Q</a:t>
            </a:r>
            <a:r>
              <a:rPr lang="en-US" b="0" baseline="-25000" dirty="0" smtClean="0">
                <a:sym typeface="Wingdings" pitchFamily="2" charset="2"/>
              </a:rPr>
              <a:t>-order</a:t>
            </a:r>
            <a:r>
              <a:rPr lang="en-US" b="0" dirty="0" smtClean="0">
                <a:sym typeface="Wingdings" pitchFamily="2" charset="2"/>
              </a:rPr>
              <a:t>(T , </a:t>
            </a:r>
            <a:r>
              <a:rPr lang="en-US" b="0" dirty="0" smtClean="0">
                <a:sym typeface="Symbol" pitchFamily="18" charset="2"/>
              </a:rPr>
              <a:t>□</a:t>
            </a:r>
            <a:r>
              <a:rPr lang="en-US" baseline="-25000" dirty="0">
                <a:sym typeface="Symbol" pitchFamily="18" charset="2"/>
              </a:rPr>
              <a:t>u</a:t>
            </a:r>
            <a:r>
              <a:rPr lang="en-US" b="0" dirty="0" smtClean="0">
                <a:sym typeface="Wingdings" pitchFamily="2" charset="2"/>
              </a:rPr>
              <a:t>) </a:t>
            </a:r>
            <a:r>
              <a:rPr lang="en-US" b="0" dirty="0">
                <a:sym typeface="Wingdings" pitchFamily="2" charset="2"/>
              </a:rPr>
              <a:t>= </a:t>
            </a:r>
            <a:r>
              <a:rPr lang="en-US" b="0" dirty="0">
                <a:sym typeface="Symbol" pitchFamily="18" charset="2"/>
              </a:rPr>
              <a:t>□</a:t>
            </a:r>
            <a:r>
              <a:rPr lang="en-US" b="0" baseline="-25000" dirty="0">
                <a:sym typeface="Symbol" pitchFamily="18" charset="2"/>
              </a:rPr>
              <a:t>w</a:t>
            </a:r>
          </a:p>
          <a:p>
            <a:pPr algn="l" rtl="0"/>
            <a:endParaRPr lang="en-US" sz="800" b="0" baseline="-25000" dirty="0">
              <a:sym typeface="Symbol" pitchFamily="18" charset="2"/>
            </a:endParaRPr>
          </a:p>
          <a:p>
            <a:pPr algn="l" rtl="0"/>
            <a:r>
              <a:rPr lang="en-US" sz="1600" b="0" dirty="0" smtClean="0">
                <a:sym typeface="Wingdings" pitchFamily="2" charset="2"/>
              </a:rPr>
              <a:t>* node u was removed (compressing)</a:t>
            </a:r>
            <a:endParaRPr lang="en-US" sz="1600" b="0" dirty="0">
              <a:sym typeface="Wingdings" pitchFamily="2" charset="2"/>
            </a:endParaRPr>
          </a:p>
        </p:txBody>
      </p:sp>
      <p:sp>
        <p:nvSpPr>
          <p:cNvPr id="524306" name="Text Box 18"/>
          <p:cNvSpPr txBox="1">
            <a:spLocks noChangeArrowheads="1"/>
          </p:cNvSpPr>
          <p:nvPr/>
        </p:nvSpPr>
        <p:spPr bwMode="auto">
          <a:xfrm>
            <a:off x="8744801" y="2234722"/>
            <a:ext cx="191981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 dirty="0" smtClean="0">
                <a:solidFill>
                  <a:srgbClr val="660066"/>
                </a:solidFill>
              </a:rPr>
              <a:t>Example 1</a:t>
            </a:r>
            <a:endParaRPr lang="en-US" b="1" u="sng" dirty="0">
              <a:solidFill>
                <a:srgbClr val="660066"/>
              </a:solidFill>
            </a:endParaRPr>
          </a:p>
        </p:txBody>
      </p:sp>
      <p:sp>
        <p:nvSpPr>
          <p:cNvPr id="524308" name="Line 20"/>
          <p:cNvSpPr>
            <a:spLocks noChangeShapeType="1"/>
          </p:cNvSpPr>
          <p:nvPr/>
        </p:nvSpPr>
        <p:spPr bwMode="auto">
          <a:xfrm flipH="1">
            <a:off x="1335693" y="5403372"/>
            <a:ext cx="95251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 dirty="0"/>
          </a:p>
        </p:txBody>
      </p:sp>
      <p:sp>
        <p:nvSpPr>
          <p:cNvPr id="524315" name="Rectangle 27"/>
          <p:cNvSpPr>
            <a:spLocks noChangeArrowheads="1"/>
          </p:cNvSpPr>
          <p:nvPr/>
        </p:nvSpPr>
        <p:spPr bwMode="auto">
          <a:xfrm>
            <a:off x="6537118" y="4799249"/>
            <a:ext cx="5278967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 rtl="0"/>
            <a:r>
              <a:rPr lang="en-US" b="0" dirty="0">
                <a:latin typeface="Script MT Bold" pitchFamily="66" charset="0"/>
                <a:sym typeface="Symbol" pitchFamily="18" charset="2"/>
              </a:rPr>
              <a:t>Q</a:t>
            </a:r>
            <a:r>
              <a:rPr lang="en-US" b="0" dirty="0">
                <a:sym typeface="Symbol" pitchFamily="18" charset="2"/>
              </a:rPr>
              <a:t>-order: w </a:t>
            </a:r>
            <a:r>
              <a:rPr lang="en-US" b="0" dirty="0">
                <a:sym typeface="Wingdings" pitchFamily="2" charset="2"/>
              </a:rPr>
              <a:t>&lt; z &lt; s &lt; v</a:t>
            </a:r>
          </a:p>
          <a:p>
            <a:pPr algn="l" rtl="0"/>
            <a:r>
              <a:rPr lang="en-US" b="0" dirty="0">
                <a:sym typeface="Wingdings" pitchFamily="2" charset="2"/>
              </a:rPr>
              <a:t>Predecessor </a:t>
            </a:r>
            <a:r>
              <a:rPr lang="en-US" b="0" baseline="-25000" dirty="0" smtClean="0">
                <a:latin typeface="Script MT Bold" pitchFamily="66" charset="0"/>
                <a:sym typeface="Wingdings" pitchFamily="2" charset="2"/>
              </a:rPr>
              <a:t>Q</a:t>
            </a:r>
            <a:r>
              <a:rPr lang="en-US" b="0" baseline="-25000" dirty="0" smtClean="0">
                <a:sym typeface="Wingdings" pitchFamily="2" charset="2"/>
              </a:rPr>
              <a:t>-order</a:t>
            </a:r>
            <a:r>
              <a:rPr lang="en-US" b="0" dirty="0" smtClean="0">
                <a:sym typeface="Wingdings" pitchFamily="2" charset="2"/>
              </a:rPr>
              <a:t>(T , q</a:t>
            </a:r>
            <a:r>
              <a:rPr lang="en-US" b="0" dirty="0">
                <a:sym typeface="Wingdings" pitchFamily="2" charset="2"/>
              </a:rPr>
              <a:t>) = </a:t>
            </a:r>
            <a:r>
              <a:rPr lang="en-US" b="0" dirty="0">
                <a:sym typeface="Symbol" pitchFamily="18" charset="2"/>
              </a:rPr>
              <a:t>□</a:t>
            </a:r>
            <a:r>
              <a:rPr lang="en-US" b="0" baseline="-25000" dirty="0">
                <a:sym typeface="Symbol" pitchFamily="18" charset="2"/>
              </a:rPr>
              <a:t>v</a:t>
            </a:r>
            <a:r>
              <a:rPr lang="en-US" b="0" dirty="0">
                <a:sym typeface="Symbol" pitchFamily="18" charset="2"/>
              </a:rPr>
              <a:t> </a:t>
            </a:r>
          </a:p>
          <a:p>
            <a:pPr algn="l" rtl="0"/>
            <a:r>
              <a:rPr lang="en-US" b="0" dirty="0" smtClean="0">
                <a:sym typeface="Symbol" pitchFamily="18" charset="2"/>
              </a:rPr>
              <a:t>q□</a:t>
            </a:r>
            <a:r>
              <a:rPr lang="en-US" b="0" baseline="-25000" dirty="0">
                <a:sym typeface="Symbol" pitchFamily="18" charset="2"/>
              </a:rPr>
              <a:t>v</a:t>
            </a:r>
          </a:p>
          <a:p>
            <a:pPr algn="l" rtl="0"/>
            <a:r>
              <a:rPr lang="en-US" dirty="0">
                <a:sym typeface="Symbol" pitchFamily="18" charset="2"/>
              </a:rPr>
              <a:t>Ica(□</a:t>
            </a:r>
            <a:r>
              <a:rPr lang="en-US" baseline="-25000" dirty="0" smtClean="0">
                <a:sym typeface="Symbol" pitchFamily="18" charset="2"/>
              </a:rPr>
              <a:t>v </a:t>
            </a:r>
            <a:r>
              <a:rPr lang="en-US" dirty="0" smtClean="0">
                <a:sym typeface="Symbol" pitchFamily="18" charset="2"/>
              </a:rPr>
              <a:t>, q</a:t>
            </a:r>
            <a:r>
              <a:rPr lang="en-US" dirty="0">
                <a:sym typeface="Symbol" pitchFamily="18" charset="2"/>
              </a:rPr>
              <a:t>) = □</a:t>
            </a:r>
            <a:r>
              <a:rPr lang="en-US" baseline="-25000" dirty="0">
                <a:sym typeface="Symbol" pitchFamily="18" charset="2"/>
              </a:rPr>
              <a:t>w</a:t>
            </a:r>
          </a:p>
          <a:p>
            <a:pPr algn="l" rtl="0"/>
            <a:r>
              <a:rPr lang="en-US" b="0" dirty="0" smtClean="0">
                <a:sym typeface="Wingdings" pitchFamily="2" charset="2"/>
              </a:rPr>
              <a:t>Predecessor</a:t>
            </a:r>
            <a:r>
              <a:rPr lang="en-US" b="0" baseline="-25000" dirty="0" smtClean="0">
                <a:latin typeface="Script MT Bold" pitchFamily="66" charset="0"/>
                <a:sym typeface="Wingdings" pitchFamily="2" charset="2"/>
              </a:rPr>
              <a:t>Q</a:t>
            </a:r>
            <a:r>
              <a:rPr lang="en-US" b="0" baseline="-25000" dirty="0" smtClean="0">
                <a:sym typeface="Wingdings" pitchFamily="2" charset="2"/>
              </a:rPr>
              <a:t>-order</a:t>
            </a:r>
            <a:r>
              <a:rPr lang="en-US" b="0" dirty="0" smtClean="0">
                <a:sym typeface="Wingdings" pitchFamily="2" charset="2"/>
              </a:rPr>
              <a:t>(T , </a:t>
            </a:r>
            <a:r>
              <a:rPr lang="en-US" b="0" dirty="0">
                <a:sym typeface="Symbol" pitchFamily="18" charset="2"/>
              </a:rPr>
              <a:t>□</a:t>
            </a:r>
            <a:r>
              <a:rPr lang="en-US" b="0" baseline="-25000" dirty="0">
                <a:sym typeface="Symbol" pitchFamily="18" charset="2"/>
              </a:rPr>
              <a:t>w</a:t>
            </a:r>
            <a:r>
              <a:rPr lang="en-US" b="0" dirty="0">
                <a:sym typeface="Wingdings" pitchFamily="2" charset="2"/>
              </a:rPr>
              <a:t>) = </a:t>
            </a:r>
            <a:r>
              <a:rPr lang="en-US" b="0" dirty="0">
                <a:sym typeface="Symbol" pitchFamily="18" charset="2"/>
              </a:rPr>
              <a:t>□</a:t>
            </a:r>
            <a:r>
              <a:rPr lang="en-US" b="0" baseline="-25000" dirty="0">
                <a:sym typeface="Symbol" pitchFamily="18" charset="2"/>
              </a:rPr>
              <a:t>w</a:t>
            </a:r>
          </a:p>
          <a:p>
            <a:pPr algn="l" rtl="0"/>
            <a:endParaRPr lang="en-US" sz="800" b="0" dirty="0">
              <a:sym typeface="Wingdings" pitchFamily="2" charset="2"/>
            </a:endParaRPr>
          </a:p>
        </p:txBody>
      </p:sp>
      <p:sp>
        <p:nvSpPr>
          <p:cNvPr id="524316" name="Text Box 28"/>
          <p:cNvSpPr txBox="1">
            <a:spLocks noChangeArrowheads="1"/>
          </p:cNvSpPr>
          <p:nvPr/>
        </p:nvSpPr>
        <p:spPr bwMode="auto">
          <a:xfrm>
            <a:off x="1158668" y="2228372"/>
            <a:ext cx="191981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u="sng" dirty="0">
                <a:solidFill>
                  <a:srgbClr val="660066"/>
                </a:solidFill>
              </a:rPr>
              <a:t>Example 2</a:t>
            </a:r>
          </a:p>
        </p:txBody>
      </p:sp>
      <p:sp>
        <p:nvSpPr>
          <p:cNvPr id="524317" name="Line 29"/>
          <p:cNvSpPr>
            <a:spLocks noChangeShapeType="1"/>
          </p:cNvSpPr>
          <p:nvPr/>
        </p:nvSpPr>
        <p:spPr bwMode="auto">
          <a:xfrm flipH="1">
            <a:off x="6823248" y="5403372"/>
            <a:ext cx="95251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 dirty="0"/>
          </a:p>
        </p:txBody>
      </p:sp>
      <p:pic>
        <p:nvPicPr>
          <p:cNvPr id="524325" name="Picture 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2081" y="2791937"/>
            <a:ext cx="2218267" cy="1674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24326" name="Text Box 38"/>
          <p:cNvSpPr txBox="1">
            <a:spLocks noChangeArrowheads="1"/>
          </p:cNvSpPr>
          <p:nvPr/>
        </p:nvSpPr>
        <p:spPr bwMode="auto">
          <a:xfrm>
            <a:off x="9705767" y="3385664"/>
            <a:ext cx="47836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>
                <a:solidFill>
                  <a:srgbClr val="006600"/>
                </a:solidFill>
              </a:rPr>
              <a:t>s</a:t>
            </a:r>
          </a:p>
        </p:txBody>
      </p:sp>
      <p:sp>
        <p:nvSpPr>
          <p:cNvPr id="524327" name="Text Box 39"/>
          <p:cNvSpPr txBox="1">
            <a:spLocks noChangeArrowheads="1"/>
          </p:cNvSpPr>
          <p:nvPr/>
        </p:nvSpPr>
        <p:spPr bwMode="auto">
          <a:xfrm>
            <a:off x="8701258" y="3399948"/>
            <a:ext cx="38311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solidFill>
                  <a:schemeClr val="accent2"/>
                </a:solidFill>
              </a:rPr>
              <a:t>u</a:t>
            </a:r>
          </a:p>
        </p:txBody>
      </p:sp>
      <p:sp>
        <p:nvSpPr>
          <p:cNvPr id="524328" name="Text Box 40"/>
          <p:cNvSpPr txBox="1">
            <a:spLocks noChangeArrowheads="1"/>
          </p:cNvSpPr>
          <p:nvPr/>
        </p:nvSpPr>
        <p:spPr bwMode="auto">
          <a:xfrm>
            <a:off x="11047732" y="2595084"/>
            <a:ext cx="38311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/>
              <a:t>w</a:t>
            </a:r>
          </a:p>
        </p:txBody>
      </p:sp>
      <p:sp>
        <p:nvSpPr>
          <p:cNvPr id="524329" name="Line 41"/>
          <p:cNvSpPr>
            <a:spLocks noChangeShapeType="1"/>
          </p:cNvSpPr>
          <p:nvPr/>
        </p:nvSpPr>
        <p:spPr bwMode="auto">
          <a:xfrm flipH="1">
            <a:off x="10857234" y="3098327"/>
            <a:ext cx="573617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 dirty="0"/>
          </a:p>
        </p:txBody>
      </p:sp>
      <p:sp>
        <p:nvSpPr>
          <p:cNvPr id="524330" name="Text Box 42"/>
          <p:cNvSpPr txBox="1">
            <a:spLocks noChangeArrowheads="1"/>
          </p:cNvSpPr>
          <p:nvPr/>
        </p:nvSpPr>
        <p:spPr bwMode="auto">
          <a:xfrm>
            <a:off x="11240348" y="2882422"/>
            <a:ext cx="508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 dirty="0"/>
              <a:t>q</a:t>
            </a:r>
          </a:p>
        </p:txBody>
      </p:sp>
      <p:sp>
        <p:nvSpPr>
          <p:cNvPr id="524358" name="Text Box 70"/>
          <p:cNvSpPr txBox="1">
            <a:spLocks noChangeArrowheads="1"/>
          </p:cNvSpPr>
          <p:nvPr/>
        </p:nvSpPr>
        <p:spPr bwMode="auto">
          <a:xfrm>
            <a:off x="9381601" y="3178310"/>
            <a:ext cx="47836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>
                <a:solidFill>
                  <a:srgbClr val="006600"/>
                </a:solidFill>
              </a:rPr>
              <a:t>v</a:t>
            </a:r>
          </a:p>
        </p:txBody>
      </p:sp>
      <p:sp>
        <p:nvSpPr>
          <p:cNvPr id="524359" name="Text Box 71"/>
          <p:cNvSpPr txBox="1">
            <a:spLocks noChangeArrowheads="1"/>
          </p:cNvSpPr>
          <p:nvPr/>
        </p:nvSpPr>
        <p:spPr bwMode="auto">
          <a:xfrm>
            <a:off x="9223164" y="3385659"/>
            <a:ext cx="38311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solidFill>
                  <a:srgbClr val="0033CC"/>
                </a:solidFill>
              </a:rPr>
              <a:t>z</a:t>
            </a:r>
          </a:p>
        </p:txBody>
      </p:sp>
      <p:pic>
        <p:nvPicPr>
          <p:cNvPr id="524361" name="Picture 7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3317" y="2791937"/>
            <a:ext cx="2218267" cy="1674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24362" name="Text Box 74"/>
          <p:cNvSpPr txBox="1">
            <a:spLocks noChangeArrowheads="1"/>
          </p:cNvSpPr>
          <p:nvPr/>
        </p:nvSpPr>
        <p:spPr bwMode="auto">
          <a:xfrm>
            <a:off x="2165725" y="3394208"/>
            <a:ext cx="47836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>
                <a:solidFill>
                  <a:srgbClr val="006600"/>
                </a:solidFill>
              </a:rPr>
              <a:t>s</a:t>
            </a:r>
          </a:p>
        </p:txBody>
      </p:sp>
      <p:sp>
        <p:nvSpPr>
          <p:cNvPr id="524363" name="Text Box 75"/>
          <p:cNvSpPr txBox="1">
            <a:spLocks noChangeArrowheads="1"/>
          </p:cNvSpPr>
          <p:nvPr/>
        </p:nvSpPr>
        <p:spPr bwMode="auto">
          <a:xfrm>
            <a:off x="1197976" y="3399948"/>
            <a:ext cx="38311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solidFill>
                  <a:schemeClr val="accent2"/>
                </a:solidFill>
              </a:rPr>
              <a:t>u</a:t>
            </a:r>
          </a:p>
        </p:txBody>
      </p:sp>
      <p:sp>
        <p:nvSpPr>
          <p:cNvPr id="524364" name="Text Box 76"/>
          <p:cNvSpPr txBox="1">
            <a:spLocks noChangeArrowheads="1"/>
          </p:cNvSpPr>
          <p:nvPr/>
        </p:nvSpPr>
        <p:spPr bwMode="auto">
          <a:xfrm>
            <a:off x="3558964" y="2595084"/>
            <a:ext cx="383117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/>
              <a:t>w</a:t>
            </a:r>
          </a:p>
        </p:txBody>
      </p:sp>
      <p:sp>
        <p:nvSpPr>
          <p:cNvPr id="524365" name="Line 77"/>
          <p:cNvSpPr>
            <a:spLocks noChangeShapeType="1"/>
          </p:cNvSpPr>
          <p:nvPr/>
        </p:nvSpPr>
        <p:spPr bwMode="auto">
          <a:xfrm>
            <a:off x="1351281" y="2882422"/>
            <a:ext cx="480483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 dirty="0"/>
          </a:p>
        </p:txBody>
      </p:sp>
      <p:sp>
        <p:nvSpPr>
          <p:cNvPr id="524366" name="Text Box 78"/>
          <p:cNvSpPr txBox="1">
            <a:spLocks noChangeArrowheads="1"/>
          </p:cNvSpPr>
          <p:nvPr/>
        </p:nvSpPr>
        <p:spPr bwMode="auto">
          <a:xfrm>
            <a:off x="938531" y="2666522"/>
            <a:ext cx="508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 dirty="0"/>
              <a:t>q</a:t>
            </a:r>
          </a:p>
        </p:txBody>
      </p:sp>
      <p:sp>
        <p:nvSpPr>
          <p:cNvPr id="524367" name="Text Box 79"/>
          <p:cNvSpPr txBox="1">
            <a:spLocks noChangeArrowheads="1"/>
          </p:cNvSpPr>
          <p:nvPr/>
        </p:nvSpPr>
        <p:spPr bwMode="auto">
          <a:xfrm>
            <a:off x="1892834" y="3186856"/>
            <a:ext cx="478367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 dirty="0">
                <a:solidFill>
                  <a:srgbClr val="006600"/>
                </a:solidFill>
              </a:rPr>
              <a:t>v</a:t>
            </a:r>
          </a:p>
        </p:txBody>
      </p:sp>
      <p:sp>
        <p:nvSpPr>
          <p:cNvPr id="524368" name="Text Box 80"/>
          <p:cNvSpPr txBox="1">
            <a:spLocks noChangeArrowheads="1"/>
          </p:cNvSpPr>
          <p:nvPr/>
        </p:nvSpPr>
        <p:spPr bwMode="auto">
          <a:xfrm>
            <a:off x="1762155" y="3399948"/>
            <a:ext cx="383116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 dirty="0">
                <a:solidFill>
                  <a:srgbClr val="0033CC"/>
                </a:solidFill>
              </a:rPr>
              <a:t>z</a:t>
            </a:r>
          </a:p>
        </p:txBody>
      </p:sp>
      <p:sp>
        <p:nvSpPr>
          <p:cNvPr id="31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3111"/>
            <a:ext cx="12192000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  <a:latin typeface="+mn-lt"/>
              </a:rPr>
              <a:t>ביצוע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point location</a:t>
            </a:r>
            <a:r>
              <a:rPr lang="he-IL" b="1" dirty="0" smtClean="0">
                <a:solidFill>
                  <a:schemeClr val="hlink"/>
                </a:solidFill>
                <a:latin typeface="+mn-lt"/>
              </a:rPr>
              <a:t> ב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quadtree</a:t>
            </a:r>
            <a:r>
              <a:rPr lang="he-IL" b="1" dirty="0" smtClean="0">
                <a:solidFill>
                  <a:schemeClr val="hlink"/>
                </a:solidFill>
                <a:latin typeface="+mn-lt"/>
              </a:rPr>
              <a:t> דחוס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9450" y="1280327"/>
            <a:ext cx="4705351" cy="34501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86564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3111"/>
            <a:ext cx="12192000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  <a:latin typeface="+mn-lt"/>
              </a:rPr>
              <a:t>הוספת צמתים ב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quadtree</a:t>
            </a:r>
            <a:r>
              <a:rPr lang="he-IL" b="1" dirty="0" smtClean="0">
                <a:solidFill>
                  <a:schemeClr val="hlink"/>
                </a:solidFill>
                <a:latin typeface="+mn-lt"/>
              </a:rPr>
              <a:t> דחוס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89660" y="1640805"/>
            <a:ext cx="11203536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he-IL" dirty="0" smtClean="0"/>
              <a:t>נסמן ב </a:t>
            </a:r>
            <a:r>
              <a:rPr lang="en-US" dirty="0" smtClean="0"/>
              <a:t>q</a:t>
            </a:r>
            <a:r>
              <a:rPr lang="he-IL" dirty="0" smtClean="0"/>
              <a:t> הנקודה שעלינו להכניס ל </a:t>
            </a:r>
            <a:r>
              <a:rPr lang="en-US" dirty="0" smtClean="0"/>
              <a:t>quadtree</a:t>
            </a:r>
            <a:r>
              <a:rPr lang="he-IL" dirty="0" smtClean="0"/>
              <a:t>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dirty="0" smtClean="0"/>
              <a:t>נסמן ב </a:t>
            </a:r>
            <a:r>
              <a:rPr lang="en-US" dirty="0" smtClean="0"/>
              <a:t>w</a:t>
            </a:r>
            <a:r>
              <a:rPr lang="he-IL" dirty="0" smtClean="0"/>
              <a:t> את הצומת כך ש</a:t>
            </a:r>
            <a:r>
              <a:rPr lang="en-US" dirty="0" smtClean="0">
                <a:sym typeface="Symbol" pitchFamily="18" charset="2"/>
              </a:rPr>
              <a:t>q  rg</a:t>
            </a:r>
            <a:r>
              <a:rPr lang="en-US" baseline="-25000" dirty="0" smtClean="0">
                <a:sym typeface="Symbol" pitchFamily="18" charset="2"/>
              </a:rPr>
              <a:t>w</a:t>
            </a:r>
            <a:r>
              <a:rPr lang="en-US" dirty="0" smtClean="0">
                <a:sym typeface="Symbol" pitchFamily="18" charset="2"/>
              </a:rPr>
              <a:t> </a:t>
            </a:r>
            <a:r>
              <a:rPr lang="he-IL" dirty="0" smtClean="0">
                <a:sym typeface="Symbol" pitchFamily="18" charset="2"/>
              </a:rPr>
              <a:t>.</a:t>
            </a:r>
          </a:p>
        </p:txBody>
      </p:sp>
      <p:sp>
        <p:nvSpPr>
          <p:cNvPr id="4" name="מלבן 3"/>
          <p:cNvSpPr/>
          <p:nvPr/>
        </p:nvSpPr>
        <p:spPr>
          <a:xfrm>
            <a:off x="10353380" y="1057974"/>
            <a:ext cx="1439818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200" b="1" u="sng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סימונים</a:t>
            </a:r>
            <a:endParaRPr lang="he-IL" sz="3200" b="1" u="sng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8" name="מלבן 7"/>
          <p:cNvSpPr/>
          <p:nvPr/>
        </p:nvSpPr>
        <p:spPr>
          <a:xfrm>
            <a:off x="9228072" y="2432423"/>
            <a:ext cx="256512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200" b="1" u="sng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מקרה מספר 1</a:t>
            </a:r>
            <a:endParaRPr lang="he-IL" sz="3200" b="1" u="sng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04391" y="3204675"/>
            <a:ext cx="6511895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 smtClean="0"/>
              <a:t>הצומת </a:t>
            </a:r>
            <a:r>
              <a:rPr lang="en-US" dirty="0" smtClean="0"/>
              <a:t> w</a:t>
            </a:r>
            <a:r>
              <a:rPr lang="he-IL" dirty="0" smtClean="0"/>
              <a:t>הוא עלה ואין בו אף נקודה.</a:t>
            </a:r>
          </a:p>
          <a:p>
            <a:endParaRPr lang="he-IL" dirty="0"/>
          </a:p>
          <a:p>
            <a:r>
              <a:rPr lang="he-IL" b="1" u="sng" dirty="0" smtClean="0"/>
              <a:t>פתרון:</a:t>
            </a:r>
            <a:r>
              <a:rPr lang="he-IL" dirty="0" smtClean="0"/>
              <a:t> נשמור את </a:t>
            </a:r>
            <a:r>
              <a:rPr lang="en-US" dirty="0" smtClean="0"/>
              <a:t>q</a:t>
            </a:r>
            <a:r>
              <a:rPr lang="he-IL" dirty="0" smtClean="0"/>
              <a:t> ב </a:t>
            </a:r>
            <a:r>
              <a:rPr lang="en-US" dirty="0" smtClean="0"/>
              <a:t>w</a:t>
            </a:r>
            <a:r>
              <a:rPr lang="he-IL" dirty="0" smtClean="0"/>
              <a:t>.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2229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</a:rPr>
              <a:t>בניית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quadtrees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366599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637" y="627347"/>
            <a:ext cx="1287163" cy="1233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6601" name="Text Box 9"/>
          <p:cNvSpPr txBox="1">
            <a:spLocks noChangeArrowheads="1"/>
          </p:cNvSpPr>
          <p:nvPr/>
        </p:nvSpPr>
        <p:spPr bwMode="auto">
          <a:xfrm>
            <a:off x="9528048" y="1027907"/>
            <a:ext cx="5385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dirty="0">
                <a:sym typeface="Symbol" panose="05050102010706020507" pitchFamily="18" charset="2"/>
              </a:rPr>
              <a:t>□</a:t>
            </a:r>
            <a:r>
              <a:rPr lang="en-US" baseline="-25000" dirty="0">
                <a:sym typeface="Symbol" panose="05050102010706020507" pitchFamily="18" charset="2"/>
              </a:rPr>
              <a:t>v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107459" y="2281883"/>
            <a:ext cx="6722076" cy="193899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dirty="0" smtClean="0"/>
              <a:t>נבנה עץ </a:t>
            </a:r>
            <a:r>
              <a:rPr lang="en-US" sz="2000" dirty="0" smtClean="0"/>
              <a:t>T</a:t>
            </a:r>
            <a:r>
              <a:rPr lang="he-IL" sz="2000" dirty="0" smtClean="0"/>
              <a:t> כאשר: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e-IL" sz="2000" dirty="0" smtClean="0"/>
              <a:t>כל צומת </a:t>
            </a:r>
            <a:r>
              <a:rPr lang="en-US" sz="2000" dirty="0" smtClean="0">
                <a:sym typeface="Symbol" panose="05050102010706020507" pitchFamily="18" charset="2"/>
              </a:rPr>
              <a:t>v  T</a:t>
            </a:r>
            <a:r>
              <a:rPr lang="he-IL" sz="2000" dirty="0" smtClean="0">
                <a:sym typeface="Symbol" panose="05050102010706020507" pitchFamily="18" charset="2"/>
              </a:rPr>
              <a:t> תתאים לתא </a:t>
            </a:r>
            <a:r>
              <a:rPr lang="en-US" sz="2000" dirty="0" smtClean="0">
                <a:sym typeface="Symbol" panose="05050102010706020507" pitchFamily="18" charset="2"/>
              </a:rPr>
              <a:t>□</a:t>
            </a:r>
            <a:r>
              <a:rPr lang="en-US" sz="2000" baseline="-25000" dirty="0" smtClean="0">
                <a:sym typeface="Symbol" panose="05050102010706020507" pitchFamily="18" charset="2"/>
              </a:rPr>
              <a:t>v</a:t>
            </a:r>
            <a:r>
              <a:rPr lang="he-IL" sz="2000" dirty="0" smtClean="0">
                <a:sym typeface="Symbol" panose="05050102010706020507" pitchFamily="18" charset="2"/>
              </a:rPr>
              <a:t> (והשורש? 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he-IL" sz="2000" dirty="0" smtClean="0">
                <a:sym typeface="Symbol" panose="05050102010706020507" pitchFamily="18" charset="2"/>
              </a:rPr>
              <a:t>לכל צומת יהיו 4 ילדים.</a:t>
            </a:r>
          </a:p>
          <a:p>
            <a:endParaRPr lang="he-IL" sz="2000" dirty="0" smtClean="0"/>
          </a:p>
          <a:p>
            <a:endParaRPr lang="he-IL" sz="2000" dirty="0" smtClean="0">
              <a:sym typeface="Symbol" panose="05050102010706020507" pitchFamily="18" charset="2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e-IL" sz="2000" dirty="0" smtClean="0">
                <a:sym typeface="Symbol" panose="05050102010706020507" pitchFamily="18" charset="2"/>
              </a:rPr>
              <a:t>העץ יבנה באופן רקורסיבי.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411" y="3222351"/>
            <a:ext cx="5122508" cy="2539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511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691" name="Rectangle 3"/>
          <p:cNvSpPr>
            <a:spLocks noGrp="1" noChangeArrowheads="1"/>
          </p:cNvSpPr>
          <p:nvPr>
            <p:ph idx="1"/>
          </p:nvPr>
        </p:nvSpPr>
        <p:spPr>
          <a:xfrm>
            <a:off x="1200154" y="1628778"/>
            <a:ext cx="10638367" cy="601675"/>
          </a:xfrm>
        </p:spPr>
        <p:txBody>
          <a:bodyPr>
            <a:normAutofit fontScale="92500" lnSpcReduction="20000"/>
          </a:bodyPr>
          <a:lstStyle/>
          <a:p>
            <a:pPr algn="r">
              <a:lnSpc>
                <a:spcPct val="90000"/>
              </a:lnSpc>
            </a:pPr>
            <a:r>
              <a:rPr lang="he-IL" sz="2200" dirty="0" smtClean="0">
                <a:sym typeface="Symbol" pitchFamily="18" charset="2"/>
              </a:rPr>
              <a:t>הצומת </a:t>
            </a:r>
            <a:r>
              <a:rPr lang="en-US" sz="2200" dirty="0" smtClean="0">
                <a:sym typeface="Symbol" pitchFamily="18" charset="2"/>
              </a:rPr>
              <a:t>w</a:t>
            </a:r>
            <a:r>
              <a:rPr lang="he-IL" sz="2200" dirty="0" smtClean="0">
                <a:sym typeface="Symbol" pitchFamily="18" charset="2"/>
              </a:rPr>
              <a:t> הוא עלה ויש נקודה </a:t>
            </a:r>
            <a:r>
              <a:rPr lang="en-US" sz="2200" dirty="0" smtClean="0">
                <a:sym typeface="Symbol" pitchFamily="18" charset="2"/>
              </a:rPr>
              <a:t>p</a:t>
            </a:r>
            <a:r>
              <a:rPr lang="he-IL" sz="2200" dirty="0" smtClean="0">
                <a:sym typeface="Symbol" pitchFamily="18" charset="2"/>
              </a:rPr>
              <a:t> שכבר שמורה ב</a:t>
            </a:r>
            <a:r>
              <a:rPr lang="en-US" sz="2200" dirty="0" smtClean="0">
                <a:sym typeface="Symbol" pitchFamily="18" charset="2"/>
              </a:rPr>
              <a:t>w </a:t>
            </a:r>
            <a:r>
              <a:rPr lang="he-IL" sz="2200" dirty="0" smtClean="0">
                <a:sym typeface="Symbol" pitchFamily="18" charset="2"/>
              </a:rPr>
              <a:t>.</a:t>
            </a:r>
            <a:endParaRPr lang="en-US" sz="2200" dirty="0">
              <a:sym typeface="Symbol" pitchFamily="18" charset="2"/>
            </a:endParaRPr>
          </a:p>
          <a:p>
            <a:pPr lvl="1" algn="l" rtl="0">
              <a:lnSpc>
                <a:spcPct val="90000"/>
              </a:lnSpc>
              <a:buFont typeface="Wingdings" pitchFamily="2" charset="2"/>
              <a:buNone/>
            </a:pPr>
            <a:r>
              <a:rPr lang="en-US" sz="2000" dirty="0">
                <a:sym typeface="Symbol" pitchFamily="18" charset="2"/>
              </a:rPr>
              <a:t>	</a:t>
            </a:r>
          </a:p>
        </p:txBody>
      </p:sp>
      <p:sp>
        <p:nvSpPr>
          <p:cNvPr id="8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3111"/>
            <a:ext cx="12192000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  <a:latin typeface="+mn-lt"/>
              </a:rPr>
              <a:t>הוספת צמתים ב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quadtree</a:t>
            </a:r>
            <a:r>
              <a:rPr lang="he-IL" b="1" dirty="0" smtClean="0">
                <a:solidFill>
                  <a:schemeClr val="hlink"/>
                </a:solidFill>
                <a:latin typeface="+mn-lt"/>
              </a:rPr>
              <a:t> דחוס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498698" name="Text Box 10"/>
          <p:cNvSpPr txBox="1">
            <a:spLocks noChangeArrowheads="1"/>
          </p:cNvSpPr>
          <p:nvPr/>
        </p:nvSpPr>
        <p:spPr bwMode="auto">
          <a:xfrm>
            <a:off x="3024721" y="4508500"/>
            <a:ext cx="385233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200"/>
          </a:p>
        </p:txBody>
      </p:sp>
      <p:pic>
        <p:nvPicPr>
          <p:cNvPr id="498704" name="Picture 1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3" y="2708275"/>
            <a:ext cx="1824567" cy="134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98705" name="AutoShape 17"/>
          <p:cNvSpPr>
            <a:spLocks noChangeArrowheads="1"/>
          </p:cNvSpPr>
          <p:nvPr/>
        </p:nvSpPr>
        <p:spPr bwMode="auto">
          <a:xfrm>
            <a:off x="2194985" y="2947988"/>
            <a:ext cx="48683" cy="36512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98706" name="Text Box 18"/>
          <p:cNvSpPr txBox="1">
            <a:spLocks noChangeArrowheads="1"/>
          </p:cNvSpPr>
          <p:nvPr/>
        </p:nvSpPr>
        <p:spPr bwMode="auto">
          <a:xfrm>
            <a:off x="1475321" y="2395538"/>
            <a:ext cx="38523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p</a:t>
            </a:r>
          </a:p>
        </p:txBody>
      </p:sp>
      <p:sp>
        <p:nvSpPr>
          <p:cNvPr id="498707" name="Line 19"/>
          <p:cNvSpPr>
            <a:spLocks noChangeShapeType="1"/>
          </p:cNvSpPr>
          <p:nvPr/>
        </p:nvSpPr>
        <p:spPr bwMode="auto">
          <a:xfrm>
            <a:off x="1763187" y="2660650"/>
            <a:ext cx="383116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708" name="Line 20"/>
          <p:cNvSpPr>
            <a:spLocks noChangeShapeType="1"/>
          </p:cNvSpPr>
          <p:nvPr/>
        </p:nvSpPr>
        <p:spPr bwMode="auto">
          <a:xfrm>
            <a:off x="2544235" y="2708275"/>
            <a:ext cx="19050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709" name="AutoShape 21"/>
          <p:cNvSpPr>
            <a:spLocks noChangeArrowheads="1"/>
          </p:cNvSpPr>
          <p:nvPr/>
        </p:nvSpPr>
        <p:spPr bwMode="auto">
          <a:xfrm>
            <a:off x="2734735" y="3213105"/>
            <a:ext cx="48684" cy="36513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98710" name="Text Box 22"/>
          <p:cNvSpPr txBox="1">
            <a:spLocks noChangeArrowheads="1"/>
          </p:cNvSpPr>
          <p:nvPr/>
        </p:nvSpPr>
        <p:spPr bwMode="auto">
          <a:xfrm>
            <a:off x="2341037" y="2395538"/>
            <a:ext cx="38523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q</a:t>
            </a:r>
          </a:p>
        </p:txBody>
      </p:sp>
      <p:sp>
        <p:nvSpPr>
          <p:cNvPr id="498711" name="Rectangle 23"/>
          <p:cNvSpPr>
            <a:spLocks noChangeArrowheads="1"/>
          </p:cNvSpPr>
          <p:nvPr/>
        </p:nvSpPr>
        <p:spPr bwMode="auto">
          <a:xfrm>
            <a:off x="2071110" y="2997201"/>
            <a:ext cx="51969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ym typeface="Symbol" pitchFamily="18" charset="2"/>
              </a:rPr>
              <a:t>□</a:t>
            </a:r>
            <a:r>
              <a:rPr lang="en-US" sz="2000" baseline="-25000" dirty="0">
                <a:sym typeface="Symbol" pitchFamily="18" charset="2"/>
              </a:rPr>
              <a:t>w</a:t>
            </a:r>
          </a:p>
        </p:txBody>
      </p:sp>
      <p:sp>
        <p:nvSpPr>
          <p:cNvPr id="498712" name="Text Box 24"/>
          <p:cNvSpPr txBox="1">
            <a:spLocks noChangeArrowheads="1"/>
          </p:cNvSpPr>
          <p:nvPr/>
        </p:nvSpPr>
        <p:spPr bwMode="auto">
          <a:xfrm>
            <a:off x="4080933" y="2805113"/>
            <a:ext cx="28786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r</a:t>
            </a:r>
          </a:p>
        </p:txBody>
      </p:sp>
      <p:sp>
        <p:nvSpPr>
          <p:cNvPr id="498713" name="Line 25"/>
          <p:cNvSpPr>
            <a:spLocks noChangeShapeType="1"/>
          </p:cNvSpPr>
          <p:nvPr/>
        </p:nvSpPr>
        <p:spPr bwMode="auto">
          <a:xfrm flipH="1">
            <a:off x="3983567" y="3068638"/>
            <a:ext cx="19050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714" name="Text Box 26"/>
          <p:cNvSpPr txBox="1">
            <a:spLocks noChangeArrowheads="1"/>
          </p:cNvSpPr>
          <p:nvPr/>
        </p:nvSpPr>
        <p:spPr bwMode="auto">
          <a:xfrm>
            <a:off x="3888317" y="3357563"/>
            <a:ext cx="28786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w</a:t>
            </a:r>
          </a:p>
        </p:txBody>
      </p:sp>
      <p:sp>
        <p:nvSpPr>
          <p:cNvPr id="498715" name="Rectangle 27"/>
          <p:cNvSpPr>
            <a:spLocks noChangeArrowheads="1"/>
          </p:cNvSpPr>
          <p:nvPr/>
        </p:nvSpPr>
        <p:spPr bwMode="auto">
          <a:xfrm>
            <a:off x="4910838" y="2660650"/>
            <a:ext cx="179247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0" dirty="0" smtClean="0">
                <a:sym typeface="Symbol" pitchFamily="18" charset="2"/>
              </a:rPr>
              <a:t>Ica(p , q</a:t>
            </a:r>
            <a:r>
              <a:rPr lang="en-US" b="0" dirty="0">
                <a:sym typeface="Symbol" pitchFamily="18" charset="2"/>
              </a:rPr>
              <a:t>) = □</a:t>
            </a:r>
            <a:r>
              <a:rPr lang="en-US" b="0" baseline="-25000" dirty="0">
                <a:sym typeface="Symbol" pitchFamily="18" charset="2"/>
              </a:rPr>
              <a:t>w</a:t>
            </a:r>
          </a:p>
        </p:txBody>
      </p:sp>
      <p:sp>
        <p:nvSpPr>
          <p:cNvPr id="498716" name="AutoShape 28"/>
          <p:cNvSpPr>
            <a:spLocks noChangeArrowheads="1"/>
          </p:cNvSpPr>
          <p:nvPr/>
        </p:nvSpPr>
        <p:spPr bwMode="auto">
          <a:xfrm>
            <a:off x="5039785" y="2997200"/>
            <a:ext cx="1344083" cy="431800"/>
          </a:xfrm>
          <a:prstGeom prst="rightArrow">
            <a:avLst>
              <a:gd name="adj1" fmla="val 50000"/>
              <a:gd name="adj2" fmla="val 5836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98724" name="Text Box 36"/>
          <p:cNvSpPr txBox="1">
            <a:spLocks noChangeArrowheads="1"/>
          </p:cNvSpPr>
          <p:nvPr/>
        </p:nvSpPr>
        <p:spPr bwMode="auto">
          <a:xfrm>
            <a:off x="10513485" y="2349500"/>
            <a:ext cx="28786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r</a:t>
            </a:r>
          </a:p>
        </p:txBody>
      </p:sp>
      <p:sp>
        <p:nvSpPr>
          <p:cNvPr id="498725" name="Line 37"/>
          <p:cNvSpPr>
            <a:spLocks noChangeShapeType="1"/>
          </p:cNvSpPr>
          <p:nvPr/>
        </p:nvSpPr>
        <p:spPr bwMode="auto">
          <a:xfrm flipH="1">
            <a:off x="10179530" y="2636838"/>
            <a:ext cx="38523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726" name="Text Box 38"/>
          <p:cNvSpPr txBox="1">
            <a:spLocks noChangeArrowheads="1"/>
          </p:cNvSpPr>
          <p:nvPr/>
        </p:nvSpPr>
        <p:spPr bwMode="auto">
          <a:xfrm>
            <a:off x="10015117" y="3021018"/>
            <a:ext cx="28786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w </a:t>
            </a:r>
          </a:p>
        </p:txBody>
      </p:sp>
      <p:sp>
        <p:nvSpPr>
          <p:cNvPr id="498727" name="Line 39"/>
          <p:cNvSpPr>
            <a:spLocks noChangeShapeType="1"/>
          </p:cNvSpPr>
          <p:nvPr/>
        </p:nvSpPr>
        <p:spPr bwMode="auto">
          <a:xfrm flipH="1">
            <a:off x="9535427" y="3359388"/>
            <a:ext cx="431799" cy="32940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728" name="Line 40"/>
          <p:cNvSpPr>
            <a:spLocks noChangeShapeType="1"/>
          </p:cNvSpPr>
          <p:nvPr/>
        </p:nvSpPr>
        <p:spPr bwMode="auto">
          <a:xfrm>
            <a:off x="10342389" y="3364284"/>
            <a:ext cx="501731" cy="36417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744" name="Rectangle 56"/>
          <p:cNvSpPr>
            <a:spLocks noChangeArrowheads="1"/>
          </p:cNvSpPr>
          <p:nvPr/>
        </p:nvSpPr>
        <p:spPr bwMode="auto">
          <a:xfrm>
            <a:off x="4938889" y="4990926"/>
            <a:ext cx="173637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0" dirty="0" smtClean="0">
                <a:sym typeface="Symbol" pitchFamily="18" charset="2"/>
              </a:rPr>
              <a:t>Ica(p , q</a:t>
            </a:r>
            <a:r>
              <a:rPr lang="en-US" b="0" dirty="0">
                <a:sym typeface="Symbol" pitchFamily="18" charset="2"/>
              </a:rPr>
              <a:t>)  □</a:t>
            </a:r>
            <a:r>
              <a:rPr lang="en-US" b="0" baseline="-25000" dirty="0">
                <a:sym typeface="Symbol" pitchFamily="18" charset="2"/>
              </a:rPr>
              <a:t>w</a:t>
            </a:r>
          </a:p>
        </p:txBody>
      </p:sp>
      <p:sp>
        <p:nvSpPr>
          <p:cNvPr id="498753" name="Text Box 65"/>
          <p:cNvSpPr txBox="1">
            <a:spLocks noChangeArrowheads="1"/>
          </p:cNvSpPr>
          <p:nvPr/>
        </p:nvSpPr>
        <p:spPr bwMode="auto">
          <a:xfrm>
            <a:off x="10703985" y="4437063"/>
            <a:ext cx="28786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r</a:t>
            </a:r>
          </a:p>
        </p:txBody>
      </p:sp>
      <p:sp>
        <p:nvSpPr>
          <p:cNvPr id="498754" name="Line 66"/>
          <p:cNvSpPr>
            <a:spLocks noChangeShapeType="1"/>
          </p:cNvSpPr>
          <p:nvPr/>
        </p:nvSpPr>
        <p:spPr bwMode="auto">
          <a:xfrm flipH="1">
            <a:off x="10320868" y="4724405"/>
            <a:ext cx="383117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755" name="Text Box 67"/>
          <p:cNvSpPr txBox="1">
            <a:spLocks noChangeArrowheads="1"/>
          </p:cNvSpPr>
          <p:nvPr/>
        </p:nvSpPr>
        <p:spPr bwMode="auto">
          <a:xfrm>
            <a:off x="10223501" y="5013330"/>
            <a:ext cx="287867" cy="581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w </a:t>
            </a:r>
          </a:p>
        </p:txBody>
      </p:sp>
      <p:sp>
        <p:nvSpPr>
          <p:cNvPr id="498760" name="Line 72"/>
          <p:cNvSpPr>
            <a:spLocks noChangeShapeType="1"/>
          </p:cNvSpPr>
          <p:nvPr/>
        </p:nvSpPr>
        <p:spPr bwMode="auto">
          <a:xfrm>
            <a:off x="10320867" y="537210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761" name="Text Box 73"/>
          <p:cNvSpPr txBox="1">
            <a:spLocks noChangeArrowheads="1"/>
          </p:cNvSpPr>
          <p:nvPr/>
        </p:nvSpPr>
        <p:spPr bwMode="auto">
          <a:xfrm>
            <a:off x="10027818" y="5589588"/>
            <a:ext cx="47836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z </a:t>
            </a:r>
          </a:p>
        </p:txBody>
      </p:sp>
      <p:sp>
        <p:nvSpPr>
          <p:cNvPr id="498762" name="Line 74"/>
          <p:cNvSpPr>
            <a:spLocks noChangeShapeType="1"/>
          </p:cNvSpPr>
          <p:nvPr/>
        </p:nvSpPr>
        <p:spPr bwMode="auto">
          <a:xfrm flipH="1">
            <a:off x="9745137" y="5876930"/>
            <a:ext cx="478367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763" name="Line 75"/>
          <p:cNvSpPr>
            <a:spLocks noChangeShapeType="1"/>
          </p:cNvSpPr>
          <p:nvPr/>
        </p:nvSpPr>
        <p:spPr bwMode="auto">
          <a:xfrm>
            <a:off x="10416117" y="5876930"/>
            <a:ext cx="480483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764" name="Rectangle 76"/>
          <p:cNvSpPr>
            <a:spLocks noChangeArrowheads="1"/>
          </p:cNvSpPr>
          <p:nvPr/>
        </p:nvSpPr>
        <p:spPr bwMode="auto">
          <a:xfrm>
            <a:off x="10687510" y="6092826"/>
            <a:ext cx="41229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dirty="0" smtClean="0"/>
              <a:t>v </a:t>
            </a:r>
            <a:endParaRPr lang="en-US" sz="1600" dirty="0"/>
          </a:p>
          <a:p>
            <a:r>
              <a:rPr lang="en-US" sz="1400" dirty="0"/>
              <a:t>(q)</a:t>
            </a:r>
          </a:p>
        </p:txBody>
      </p:sp>
      <p:sp>
        <p:nvSpPr>
          <p:cNvPr id="498765" name="Rectangle 77"/>
          <p:cNvSpPr>
            <a:spLocks noChangeArrowheads="1"/>
          </p:cNvSpPr>
          <p:nvPr/>
        </p:nvSpPr>
        <p:spPr bwMode="auto">
          <a:xfrm>
            <a:off x="9455610" y="6092826"/>
            <a:ext cx="41229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dirty="0" smtClean="0"/>
              <a:t>u </a:t>
            </a:r>
            <a:endParaRPr lang="en-US" sz="1600" dirty="0"/>
          </a:p>
          <a:p>
            <a:r>
              <a:rPr lang="en-US" sz="1400" dirty="0"/>
              <a:t>(p)</a:t>
            </a:r>
          </a:p>
        </p:txBody>
      </p:sp>
      <p:sp>
        <p:nvSpPr>
          <p:cNvPr id="498766" name="Line 78"/>
          <p:cNvSpPr>
            <a:spLocks noChangeShapeType="1"/>
          </p:cNvSpPr>
          <p:nvPr/>
        </p:nvSpPr>
        <p:spPr bwMode="auto">
          <a:xfrm>
            <a:off x="1390654" y="4292600"/>
            <a:ext cx="9986433" cy="0"/>
          </a:xfrm>
          <a:prstGeom prst="line">
            <a:avLst/>
          </a:prstGeom>
          <a:noFill/>
          <a:ln w="25400">
            <a:solidFill>
              <a:schemeClr val="accent1"/>
            </a:solidFill>
            <a:prstDash val="lg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pic>
        <p:nvPicPr>
          <p:cNvPr id="498767" name="Picture 7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4270" y="2682875"/>
            <a:ext cx="1824567" cy="134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98768" name="AutoShape 80"/>
          <p:cNvSpPr>
            <a:spLocks noChangeArrowheads="1"/>
          </p:cNvSpPr>
          <p:nvPr/>
        </p:nvSpPr>
        <p:spPr bwMode="auto">
          <a:xfrm>
            <a:off x="7283453" y="2947988"/>
            <a:ext cx="48683" cy="36512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98769" name="Text Box 81"/>
          <p:cNvSpPr txBox="1">
            <a:spLocks noChangeArrowheads="1"/>
          </p:cNvSpPr>
          <p:nvPr/>
        </p:nvSpPr>
        <p:spPr bwMode="auto">
          <a:xfrm>
            <a:off x="6563787" y="2395538"/>
            <a:ext cx="38523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p</a:t>
            </a:r>
          </a:p>
        </p:txBody>
      </p:sp>
      <p:sp>
        <p:nvSpPr>
          <p:cNvPr id="498770" name="Line 82"/>
          <p:cNvSpPr>
            <a:spLocks noChangeShapeType="1"/>
          </p:cNvSpPr>
          <p:nvPr/>
        </p:nvSpPr>
        <p:spPr bwMode="auto">
          <a:xfrm>
            <a:off x="6851651" y="2660650"/>
            <a:ext cx="383116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771" name="Line 83"/>
          <p:cNvSpPr>
            <a:spLocks noChangeShapeType="1"/>
          </p:cNvSpPr>
          <p:nvPr/>
        </p:nvSpPr>
        <p:spPr bwMode="auto">
          <a:xfrm>
            <a:off x="7620003" y="2732093"/>
            <a:ext cx="97367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772" name="AutoShape 84"/>
          <p:cNvSpPr>
            <a:spLocks noChangeArrowheads="1"/>
          </p:cNvSpPr>
          <p:nvPr/>
        </p:nvSpPr>
        <p:spPr bwMode="auto">
          <a:xfrm>
            <a:off x="7763934" y="3236913"/>
            <a:ext cx="48684" cy="36512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98773" name="Text Box 85"/>
          <p:cNvSpPr txBox="1">
            <a:spLocks noChangeArrowheads="1"/>
          </p:cNvSpPr>
          <p:nvPr/>
        </p:nvSpPr>
        <p:spPr bwMode="auto">
          <a:xfrm>
            <a:off x="7429504" y="2395538"/>
            <a:ext cx="38523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q</a:t>
            </a:r>
          </a:p>
        </p:txBody>
      </p:sp>
      <p:sp>
        <p:nvSpPr>
          <p:cNvPr id="498774" name="Rectangle 86"/>
          <p:cNvSpPr>
            <a:spLocks noChangeArrowheads="1"/>
          </p:cNvSpPr>
          <p:nvPr/>
        </p:nvSpPr>
        <p:spPr bwMode="auto">
          <a:xfrm>
            <a:off x="7051627" y="2947989"/>
            <a:ext cx="51969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ym typeface="Symbol" pitchFamily="18" charset="2"/>
              </a:rPr>
              <a:t>□</a:t>
            </a:r>
            <a:r>
              <a:rPr lang="en-US" sz="2000" baseline="-25000">
                <a:sym typeface="Symbol" pitchFamily="18" charset="2"/>
              </a:rPr>
              <a:t>w</a:t>
            </a:r>
          </a:p>
        </p:txBody>
      </p:sp>
      <p:sp>
        <p:nvSpPr>
          <p:cNvPr id="498778" name="Line 90"/>
          <p:cNvSpPr>
            <a:spLocks noChangeShapeType="1"/>
          </p:cNvSpPr>
          <p:nvPr/>
        </p:nvSpPr>
        <p:spPr bwMode="auto">
          <a:xfrm>
            <a:off x="7535333" y="2781300"/>
            <a:ext cx="0" cy="647700"/>
          </a:xfrm>
          <a:prstGeom prst="line">
            <a:avLst/>
          </a:prstGeom>
          <a:noFill/>
          <a:ln w="15875">
            <a:solidFill>
              <a:schemeClr val="hlink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779" name="Line 91"/>
          <p:cNvSpPr>
            <a:spLocks noChangeShapeType="1"/>
          </p:cNvSpPr>
          <p:nvPr/>
        </p:nvSpPr>
        <p:spPr bwMode="auto">
          <a:xfrm>
            <a:off x="7152221" y="3068638"/>
            <a:ext cx="766233" cy="0"/>
          </a:xfrm>
          <a:prstGeom prst="line">
            <a:avLst/>
          </a:prstGeom>
          <a:noFill/>
          <a:ln w="15875">
            <a:solidFill>
              <a:schemeClr val="hlink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pic>
        <p:nvPicPr>
          <p:cNvPr id="498780" name="Picture 9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8503" y="4868863"/>
            <a:ext cx="1824567" cy="134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98781" name="AutoShape 93"/>
          <p:cNvSpPr>
            <a:spLocks noChangeArrowheads="1"/>
          </p:cNvSpPr>
          <p:nvPr/>
        </p:nvSpPr>
        <p:spPr bwMode="auto">
          <a:xfrm>
            <a:off x="2159003" y="5192713"/>
            <a:ext cx="48684" cy="36512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98782" name="Text Box 94"/>
          <p:cNvSpPr txBox="1">
            <a:spLocks noChangeArrowheads="1"/>
          </p:cNvSpPr>
          <p:nvPr/>
        </p:nvSpPr>
        <p:spPr bwMode="auto">
          <a:xfrm>
            <a:off x="1488021" y="4508500"/>
            <a:ext cx="38523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p</a:t>
            </a:r>
          </a:p>
        </p:txBody>
      </p:sp>
      <p:sp>
        <p:nvSpPr>
          <p:cNvPr id="498783" name="Line 95"/>
          <p:cNvSpPr>
            <a:spLocks noChangeShapeType="1"/>
          </p:cNvSpPr>
          <p:nvPr/>
        </p:nvSpPr>
        <p:spPr bwMode="auto">
          <a:xfrm>
            <a:off x="1775887" y="4797430"/>
            <a:ext cx="383116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784" name="Line 96"/>
          <p:cNvSpPr>
            <a:spLocks noChangeShapeType="1"/>
          </p:cNvSpPr>
          <p:nvPr/>
        </p:nvSpPr>
        <p:spPr bwMode="auto">
          <a:xfrm flipH="1">
            <a:off x="2351617" y="4724405"/>
            <a:ext cx="287867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785" name="AutoShape 97"/>
          <p:cNvSpPr>
            <a:spLocks noChangeArrowheads="1"/>
          </p:cNvSpPr>
          <p:nvPr/>
        </p:nvSpPr>
        <p:spPr bwMode="auto">
          <a:xfrm>
            <a:off x="2302935" y="5048255"/>
            <a:ext cx="48684" cy="36513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98786" name="Text Box 98"/>
          <p:cNvSpPr txBox="1">
            <a:spLocks noChangeArrowheads="1"/>
          </p:cNvSpPr>
          <p:nvPr/>
        </p:nvSpPr>
        <p:spPr bwMode="auto">
          <a:xfrm>
            <a:off x="2542121" y="4437063"/>
            <a:ext cx="38523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q</a:t>
            </a:r>
          </a:p>
        </p:txBody>
      </p:sp>
      <p:sp>
        <p:nvSpPr>
          <p:cNvPr id="498787" name="Rectangle 99"/>
          <p:cNvSpPr>
            <a:spLocks noChangeArrowheads="1"/>
          </p:cNvSpPr>
          <p:nvPr/>
        </p:nvSpPr>
        <p:spPr bwMode="auto">
          <a:xfrm>
            <a:off x="2166359" y="5157789"/>
            <a:ext cx="51969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ym typeface="Symbol" pitchFamily="18" charset="2"/>
              </a:rPr>
              <a:t>□</a:t>
            </a:r>
            <a:r>
              <a:rPr lang="en-US" sz="2000" baseline="-25000">
                <a:sym typeface="Symbol" pitchFamily="18" charset="2"/>
              </a:rPr>
              <a:t>w</a:t>
            </a:r>
          </a:p>
        </p:txBody>
      </p:sp>
      <p:sp>
        <p:nvSpPr>
          <p:cNvPr id="498791" name="AutoShape 103"/>
          <p:cNvSpPr>
            <a:spLocks noChangeArrowheads="1"/>
          </p:cNvSpPr>
          <p:nvPr/>
        </p:nvSpPr>
        <p:spPr bwMode="auto">
          <a:xfrm>
            <a:off x="5135035" y="5373688"/>
            <a:ext cx="1344084" cy="431800"/>
          </a:xfrm>
          <a:prstGeom prst="rightArrow">
            <a:avLst>
              <a:gd name="adj1" fmla="val 50000"/>
              <a:gd name="adj2" fmla="val 5836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98792" name="Text Box 104"/>
          <p:cNvSpPr txBox="1">
            <a:spLocks noChangeArrowheads="1"/>
          </p:cNvSpPr>
          <p:nvPr/>
        </p:nvSpPr>
        <p:spPr bwMode="auto">
          <a:xfrm>
            <a:off x="8113188" y="4579943"/>
            <a:ext cx="38523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sz="1200"/>
          </a:p>
        </p:txBody>
      </p:sp>
      <p:pic>
        <p:nvPicPr>
          <p:cNvPr id="498793" name="Picture 1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6970" y="4941888"/>
            <a:ext cx="1824567" cy="134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98794" name="AutoShape 106"/>
          <p:cNvSpPr>
            <a:spLocks noChangeArrowheads="1"/>
          </p:cNvSpPr>
          <p:nvPr/>
        </p:nvSpPr>
        <p:spPr bwMode="auto">
          <a:xfrm>
            <a:off x="7247467" y="5264155"/>
            <a:ext cx="48684" cy="36513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98795" name="Text Box 107"/>
          <p:cNvSpPr txBox="1">
            <a:spLocks noChangeArrowheads="1"/>
          </p:cNvSpPr>
          <p:nvPr/>
        </p:nvSpPr>
        <p:spPr bwMode="auto">
          <a:xfrm>
            <a:off x="6576488" y="4579938"/>
            <a:ext cx="38523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p</a:t>
            </a:r>
          </a:p>
        </p:txBody>
      </p:sp>
      <p:sp>
        <p:nvSpPr>
          <p:cNvPr id="498796" name="Line 108"/>
          <p:cNvSpPr>
            <a:spLocks noChangeShapeType="1"/>
          </p:cNvSpPr>
          <p:nvPr/>
        </p:nvSpPr>
        <p:spPr bwMode="auto">
          <a:xfrm>
            <a:off x="6864351" y="4868863"/>
            <a:ext cx="383116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797" name="Line 109"/>
          <p:cNvSpPr>
            <a:spLocks noChangeShapeType="1"/>
          </p:cNvSpPr>
          <p:nvPr/>
        </p:nvSpPr>
        <p:spPr bwMode="auto">
          <a:xfrm flipH="1">
            <a:off x="7440085" y="4795843"/>
            <a:ext cx="287867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798" name="AutoShape 110"/>
          <p:cNvSpPr>
            <a:spLocks noChangeArrowheads="1"/>
          </p:cNvSpPr>
          <p:nvPr/>
        </p:nvSpPr>
        <p:spPr bwMode="auto">
          <a:xfrm>
            <a:off x="7391403" y="5119688"/>
            <a:ext cx="48684" cy="36512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98799" name="Text Box 111"/>
          <p:cNvSpPr txBox="1">
            <a:spLocks noChangeArrowheads="1"/>
          </p:cNvSpPr>
          <p:nvPr/>
        </p:nvSpPr>
        <p:spPr bwMode="auto">
          <a:xfrm>
            <a:off x="7630588" y="4508500"/>
            <a:ext cx="38523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q</a:t>
            </a:r>
          </a:p>
        </p:txBody>
      </p:sp>
      <p:sp>
        <p:nvSpPr>
          <p:cNvPr id="498800" name="Rectangle 112"/>
          <p:cNvSpPr>
            <a:spLocks noChangeArrowheads="1"/>
          </p:cNvSpPr>
          <p:nvPr/>
        </p:nvSpPr>
        <p:spPr bwMode="auto">
          <a:xfrm>
            <a:off x="7159575" y="5229226"/>
            <a:ext cx="51969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sym typeface="Symbol" pitchFamily="18" charset="2"/>
              </a:rPr>
              <a:t>□</a:t>
            </a:r>
            <a:r>
              <a:rPr lang="en-US" sz="2000" baseline="-25000" dirty="0">
                <a:sym typeface="Symbol" pitchFamily="18" charset="2"/>
              </a:rPr>
              <a:t>w</a:t>
            </a:r>
          </a:p>
        </p:txBody>
      </p:sp>
      <p:sp>
        <p:nvSpPr>
          <p:cNvPr id="498804" name="Line 116"/>
          <p:cNvSpPr>
            <a:spLocks noChangeShapeType="1"/>
          </p:cNvSpPr>
          <p:nvPr/>
        </p:nvSpPr>
        <p:spPr bwMode="auto">
          <a:xfrm>
            <a:off x="7535333" y="4941888"/>
            <a:ext cx="0" cy="647700"/>
          </a:xfrm>
          <a:prstGeom prst="line">
            <a:avLst/>
          </a:prstGeom>
          <a:noFill/>
          <a:ln w="15875">
            <a:solidFill>
              <a:schemeClr val="hlink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806" name="Line 118"/>
          <p:cNvSpPr>
            <a:spLocks noChangeShapeType="1"/>
          </p:cNvSpPr>
          <p:nvPr/>
        </p:nvSpPr>
        <p:spPr bwMode="auto">
          <a:xfrm>
            <a:off x="7152221" y="5373688"/>
            <a:ext cx="766233" cy="0"/>
          </a:xfrm>
          <a:prstGeom prst="line">
            <a:avLst/>
          </a:prstGeom>
          <a:noFill/>
          <a:ln w="15875">
            <a:solidFill>
              <a:schemeClr val="hlink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807" name="Line 119"/>
          <p:cNvSpPr>
            <a:spLocks noChangeShapeType="1"/>
          </p:cNvSpPr>
          <p:nvPr/>
        </p:nvSpPr>
        <p:spPr bwMode="auto">
          <a:xfrm>
            <a:off x="7152219" y="5229225"/>
            <a:ext cx="383116" cy="0"/>
          </a:xfrm>
          <a:prstGeom prst="line">
            <a:avLst/>
          </a:prstGeom>
          <a:noFill/>
          <a:ln w="15875">
            <a:solidFill>
              <a:schemeClr val="hlink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808" name="Line 120"/>
          <p:cNvSpPr>
            <a:spLocks noChangeShapeType="1"/>
          </p:cNvSpPr>
          <p:nvPr/>
        </p:nvSpPr>
        <p:spPr bwMode="auto">
          <a:xfrm>
            <a:off x="7344833" y="5014918"/>
            <a:ext cx="0" cy="358775"/>
          </a:xfrm>
          <a:prstGeom prst="line">
            <a:avLst/>
          </a:prstGeom>
          <a:noFill/>
          <a:ln w="15875">
            <a:solidFill>
              <a:schemeClr val="hlink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809" name="AutoShape 121"/>
          <p:cNvSpPr>
            <a:spLocks noChangeArrowheads="1"/>
          </p:cNvSpPr>
          <p:nvPr/>
        </p:nvSpPr>
        <p:spPr bwMode="auto">
          <a:xfrm>
            <a:off x="3119967" y="3644905"/>
            <a:ext cx="48684" cy="36513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98810" name="Rectangle 122"/>
          <p:cNvSpPr>
            <a:spLocks noChangeArrowheads="1"/>
          </p:cNvSpPr>
          <p:nvPr/>
        </p:nvSpPr>
        <p:spPr bwMode="auto">
          <a:xfrm>
            <a:off x="2860218" y="3536951"/>
            <a:ext cx="45236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ym typeface="Symbol" pitchFamily="18" charset="2"/>
              </a:rPr>
              <a:t>□</a:t>
            </a:r>
            <a:r>
              <a:rPr lang="en-US" sz="2000" baseline="-25000">
                <a:sym typeface="Symbol" pitchFamily="18" charset="2"/>
              </a:rPr>
              <a:t>t</a:t>
            </a:r>
          </a:p>
        </p:txBody>
      </p:sp>
      <p:sp>
        <p:nvSpPr>
          <p:cNvPr id="498811" name="Line 123"/>
          <p:cNvSpPr>
            <a:spLocks noChangeShapeType="1"/>
          </p:cNvSpPr>
          <p:nvPr/>
        </p:nvSpPr>
        <p:spPr bwMode="auto">
          <a:xfrm>
            <a:off x="4271436" y="3068638"/>
            <a:ext cx="194733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812" name="Text Box 124"/>
          <p:cNvSpPr txBox="1">
            <a:spLocks noChangeArrowheads="1"/>
          </p:cNvSpPr>
          <p:nvPr/>
        </p:nvSpPr>
        <p:spPr bwMode="auto">
          <a:xfrm>
            <a:off x="4368801" y="3357563"/>
            <a:ext cx="28786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t</a:t>
            </a:r>
          </a:p>
        </p:txBody>
      </p:sp>
      <p:sp>
        <p:nvSpPr>
          <p:cNvPr id="498813" name="Line 125"/>
          <p:cNvSpPr>
            <a:spLocks noChangeShapeType="1"/>
          </p:cNvSpPr>
          <p:nvPr/>
        </p:nvSpPr>
        <p:spPr bwMode="auto">
          <a:xfrm>
            <a:off x="10703988" y="2636838"/>
            <a:ext cx="38523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814" name="Text Box 126"/>
          <p:cNvSpPr txBox="1">
            <a:spLocks noChangeArrowheads="1"/>
          </p:cNvSpPr>
          <p:nvPr/>
        </p:nvSpPr>
        <p:spPr bwMode="auto">
          <a:xfrm>
            <a:off x="10991853" y="2997200"/>
            <a:ext cx="28786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t</a:t>
            </a:r>
          </a:p>
        </p:txBody>
      </p:sp>
      <p:sp>
        <p:nvSpPr>
          <p:cNvPr id="498815" name="Text Box 127"/>
          <p:cNvSpPr txBox="1">
            <a:spLocks noChangeArrowheads="1"/>
          </p:cNvSpPr>
          <p:nvPr/>
        </p:nvSpPr>
        <p:spPr bwMode="auto">
          <a:xfrm>
            <a:off x="4080933" y="5060950"/>
            <a:ext cx="28786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r</a:t>
            </a:r>
          </a:p>
        </p:txBody>
      </p:sp>
      <p:sp>
        <p:nvSpPr>
          <p:cNvPr id="498816" name="Line 128"/>
          <p:cNvSpPr>
            <a:spLocks noChangeShapeType="1"/>
          </p:cNvSpPr>
          <p:nvPr/>
        </p:nvSpPr>
        <p:spPr bwMode="auto">
          <a:xfrm flipH="1">
            <a:off x="3983567" y="5324480"/>
            <a:ext cx="1905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817" name="Text Box 129"/>
          <p:cNvSpPr txBox="1">
            <a:spLocks noChangeArrowheads="1"/>
          </p:cNvSpPr>
          <p:nvPr/>
        </p:nvSpPr>
        <p:spPr bwMode="auto">
          <a:xfrm>
            <a:off x="3888317" y="5613400"/>
            <a:ext cx="28786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w</a:t>
            </a:r>
          </a:p>
        </p:txBody>
      </p:sp>
      <p:sp>
        <p:nvSpPr>
          <p:cNvPr id="498818" name="Line 130"/>
          <p:cNvSpPr>
            <a:spLocks noChangeShapeType="1"/>
          </p:cNvSpPr>
          <p:nvPr/>
        </p:nvSpPr>
        <p:spPr bwMode="auto">
          <a:xfrm>
            <a:off x="4271436" y="5324480"/>
            <a:ext cx="194733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819" name="Text Box 131"/>
          <p:cNvSpPr txBox="1">
            <a:spLocks noChangeArrowheads="1"/>
          </p:cNvSpPr>
          <p:nvPr/>
        </p:nvSpPr>
        <p:spPr bwMode="auto">
          <a:xfrm>
            <a:off x="4368801" y="5613400"/>
            <a:ext cx="28786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t</a:t>
            </a:r>
          </a:p>
        </p:txBody>
      </p:sp>
      <p:sp>
        <p:nvSpPr>
          <p:cNvPr id="498820" name="Line 132"/>
          <p:cNvSpPr>
            <a:spLocks noChangeShapeType="1"/>
          </p:cNvSpPr>
          <p:nvPr/>
        </p:nvSpPr>
        <p:spPr bwMode="auto">
          <a:xfrm>
            <a:off x="10896604" y="4724400"/>
            <a:ext cx="385233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498821" name="Text Box 133"/>
          <p:cNvSpPr txBox="1">
            <a:spLocks noChangeArrowheads="1"/>
          </p:cNvSpPr>
          <p:nvPr/>
        </p:nvSpPr>
        <p:spPr bwMode="auto">
          <a:xfrm>
            <a:off x="11184469" y="5108575"/>
            <a:ext cx="28786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t</a:t>
            </a:r>
          </a:p>
        </p:txBody>
      </p:sp>
      <p:sp>
        <p:nvSpPr>
          <p:cNvPr id="498823" name="AutoShape 135"/>
          <p:cNvSpPr>
            <a:spLocks noChangeArrowheads="1"/>
          </p:cNvSpPr>
          <p:nvPr/>
        </p:nvSpPr>
        <p:spPr bwMode="auto">
          <a:xfrm>
            <a:off x="3210985" y="5732463"/>
            <a:ext cx="48683" cy="36512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98824" name="Rectangle 136"/>
          <p:cNvSpPr>
            <a:spLocks noChangeArrowheads="1"/>
          </p:cNvSpPr>
          <p:nvPr/>
        </p:nvSpPr>
        <p:spPr bwMode="auto">
          <a:xfrm>
            <a:off x="2999918" y="5661026"/>
            <a:ext cx="45236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ym typeface="Symbol" pitchFamily="18" charset="2"/>
              </a:rPr>
              <a:t>□</a:t>
            </a:r>
            <a:r>
              <a:rPr lang="en-US" sz="2000" baseline="-25000">
                <a:sym typeface="Symbol" pitchFamily="18" charset="2"/>
              </a:rPr>
              <a:t>t</a:t>
            </a:r>
          </a:p>
        </p:txBody>
      </p:sp>
      <p:sp>
        <p:nvSpPr>
          <p:cNvPr id="498825" name="AutoShape 137"/>
          <p:cNvSpPr>
            <a:spLocks noChangeArrowheads="1"/>
          </p:cNvSpPr>
          <p:nvPr/>
        </p:nvSpPr>
        <p:spPr bwMode="auto">
          <a:xfrm>
            <a:off x="8350250" y="5732463"/>
            <a:ext cx="48683" cy="36512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498826" name="Rectangle 138"/>
          <p:cNvSpPr>
            <a:spLocks noChangeArrowheads="1"/>
          </p:cNvSpPr>
          <p:nvPr/>
        </p:nvSpPr>
        <p:spPr bwMode="auto">
          <a:xfrm>
            <a:off x="8139185" y="5661026"/>
            <a:ext cx="45236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ym typeface="Symbol" pitchFamily="18" charset="2"/>
              </a:rPr>
              <a:t>□</a:t>
            </a:r>
            <a:r>
              <a:rPr lang="en-US" sz="2000" baseline="-25000">
                <a:sym typeface="Symbol" pitchFamily="18" charset="2"/>
              </a:rPr>
              <a:t>t</a:t>
            </a:r>
          </a:p>
        </p:txBody>
      </p:sp>
      <p:sp>
        <p:nvSpPr>
          <p:cNvPr id="498827" name="Rectangle 139"/>
          <p:cNvSpPr>
            <a:spLocks noChangeArrowheads="1"/>
          </p:cNvSpPr>
          <p:nvPr/>
        </p:nvSpPr>
        <p:spPr bwMode="auto">
          <a:xfrm>
            <a:off x="7895766" y="3500439"/>
            <a:ext cx="45236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>
                <a:sym typeface="Symbol" pitchFamily="18" charset="2"/>
              </a:rPr>
              <a:t>□</a:t>
            </a:r>
            <a:r>
              <a:rPr lang="en-US" sz="2000" baseline="-25000">
                <a:sym typeface="Symbol" pitchFamily="18" charset="2"/>
              </a:rPr>
              <a:t>t</a:t>
            </a:r>
          </a:p>
        </p:txBody>
      </p:sp>
      <p:sp>
        <p:nvSpPr>
          <p:cNvPr id="498828" name="AutoShape 140"/>
          <p:cNvSpPr>
            <a:spLocks noChangeArrowheads="1"/>
          </p:cNvSpPr>
          <p:nvPr/>
        </p:nvSpPr>
        <p:spPr bwMode="auto">
          <a:xfrm>
            <a:off x="8208435" y="3573463"/>
            <a:ext cx="48684" cy="36512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89" name="מלבן 88"/>
          <p:cNvSpPr/>
          <p:nvPr/>
        </p:nvSpPr>
        <p:spPr>
          <a:xfrm>
            <a:off x="9025606" y="1065096"/>
            <a:ext cx="256512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200" b="1" u="sng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מקרה מספר 2</a:t>
            </a:r>
            <a:endParaRPr lang="he-IL" sz="3200" b="1" u="sng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91" name="Rectangle 77"/>
          <p:cNvSpPr>
            <a:spLocks noChangeArrowheads="1"/>
          </p:cNvSpPr>
          <p:nvPr/>
        </p:nvSpPr>
        <p:spPr bwMode="auto">
          <a:xfrm>
            <a:off x="9249068" y="3709346"/>
            <a:ext cx="41229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dirty="0" smtClean="0"/>
              <a:t>u </a:t>
            </a:r>
            <a:endParaRPr lang="en-US" sz="1600" dirty="0"/>
          </a:p>
          <a:p>
            <a:r>
              <a:rPr lang="en-US" sz="1400" dirty="0" smtClean="0"/>
              <a:t>(</a:t>
            </a:r>
            <a:r>
              <a:rPr lang="en-US" sz="1400" dirty="0"/>
              <a:t>p)</a:t>
            </a:r>
          </a:p>
        </p:txBody>
      </p:sp>
      <p:sp>
        <p:nvSpPr>
          <p:cNvPr id="92" name="Rectangle 77"/>
          <p:cNvSpPr>
            <a:spLocks noChangeArrowheads="1"/>
          </p:cNvSpPr>
          <p:nvPr/>
        </p:nvSpPr>
        <p:spPr bwMode="auto">
          <a:xfrm>
            <a:off x="10771930" y="3699541"/>
            <a:ext cx="412292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dirty="0" smtClean="0"/>
              <a:t>v </a:t>
            </a:r>
            <a:endParaRPr lang="en-US" sz="1600" dirty="0"/>
          </a:p>
          <a:p>
            <a:r>
              <a:rPr lang="en-US" sz="1400" dirty="0" smtClean="0"/>
              <a:t>(</a:t>
            </a:r>
            <a:r>
              <a:rPr lang="en-US" sz="1400" dirty="0"/>
              <a:t>p)</a:t>
            </a:r>
          </a:p>
        </p:txBody>
      </p:sp>
    </p:spTree>
    <p:extLst>
      <p:ext uri="{BB962C8B-B14F-4D97-AF65-F5344CB8AC3E}">
        <p14:creationId xmlns:p14="http://schemas.microsoft.com/office/powerpoint/2010/main" val="4056935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8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 nodeType="clickPar">
                      <p:stCondLst>
                        <p:cond delay="indefinite"/>
                      </p:stCondLst>
                      <p:childTnLst>
                        <p:par>
                          <p:cTn id="1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8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8698" grpId="0"/>
      <p:bldP spid="498705" grpId="0" animBg="1"/>
      <p:bldP spid="498706" grpId="0"/>
      <p:bldP spid="498707" grpId="0" animBg="1"/>
      <p:bldP spid="498708" grpId="0" animBg="1"/>
      <p:bldP spid="498709" grpId="0" animBg="1"/>
      <p:bldP spid="498710" grpId="0"/>
      <p:bldP spid="498711" grpId="0"/>
      <p:bldP spid="498712" grpId="0"/>
      <p:bldP spid="498713" grpId="0" animBg="1"/>
      <p:bldP spid="498714" grpId="0"/>
      <p:bldP spid="498715" grpId="0"/>
      <p:bldP spid="498716" grpId="0" animBg="1"/>
      <p:bldP spid="498724" grpId="0"/>
      <p:bldP spid="498725" grpId="0" animBg="1"/>
      <p:bldP spid="498726" grpId="0"/>
      <p:bldP spid="498727" grpId="0" animBg="1"/>
      <p:bldP spid="498728" grpId="0" animBg="1"/>
      <p:bldP spid="498744" grpId="0"/>
      <p:bldP spid="498753" grpId="0"/>
      <p:bldP spid="498754" grpId="0" animBg="1"/>
      <p:bldP spid="498755" grpId="0"/>
      <p:bldP spid="498760" grpId="0" animBg="1"/>
      <p:bldP spid="498761" grpId="0"/>
      <p:bldP spid="498762" grpId="0" animBg="1"/>
      <p:bldP spid="498763" grpId="0" animBg="1"/>
      <p:bldP spid="498764" grpId="0"/>
      <p:bldP spid="498765" grpId="0"/>
      <p:bldP spid="498766" grpId="0" animBg="1"/>
      <p:bldP spid="498768" grpId="0" animBg="1"/>
      <p:bldP spid="498769" grpId="0"/>
      <p:bldP spid="498770" grpId="0" animBg="1"/>
      <p:bldP spid="498771" grpId="0" animBg="1"/>
      <p:bldP spid="498772" grpId="0" animBg="1"/>
      <p:bldP spid="498773" grpId="0"/>
      <p:bldP spid="498774" grpId="0"/>
      <p:bldP spid="498778" grpId="0" animBg="1"/>
      <p:bldP spid="498779" grpId="0" animBg="1"/>
      <p:bldP spid="498781" grpId="0" animBg="1"/>
      <p:bldP spid="498782" grpId="0"/>
      <p:bldP spid="498783" grpId="0" animBg="1"/>
      <p:bldP spid="498784" grpId="0" animBg="1"/>
      <p:bldP spid="498785" grpId="0" animBg="1"/>
      <p:bldP spid="498786" grpId="0"/>
      <p:bldP spid="498787" grpId="0"/>
      <p:bldP spid="498791" grpId="0" animBg="1"/>
      <p:bldP spid="498792" grpId="0"/>
      <p:bldP spid="498794" grpId="0" animBg="1"/>
      <p:bldP spid="498795" grpId="0"/>
      <p:bldP spid="498796" grpId="0" animBg="1"/>
      <p:bldP spid="498797" grpId="0" animBg="1"/>
      <p:bldP spid="498798" grpId="0" animBg="1"/>
      <p:bldP spid="498799" grpId="0"/>
      <p:bldP spid="498800" grpId="0"/>
      <p:bldP spid="498804" grpId="0" animBg="1"/>
      <p:bldP spid="498806" grpId="0" animBg="1"/>
      <p:bldP spid="498807" grpId="0" animBg="1"/>
      <p:bldP spid="498808" grpId="0" animBg="1"/>
      <p:bldP spid="498809" grpId="0" animBg="1"/>
      <p:bldP spid="498810" grpId="0"/>
      <p:bldP spid="498811" grpId="0" animBg="1"/>
      <p:bldP spid="498812" grpId="0"/>
      <p:bldP spid="498813" grpId="0" animBg="1"/>
      <p:bldP spid="498814" grpId="0"/>
      <p:bldP spid="498816" grpId="0" animBg="1"/>
      <p:bldP spid="498817" grpId="0"/>
      <p:bldP spid="498818" grpId="0" animBg="1"/>
      <p:bldP spid="498819" grpId="0"/>
      <p:bldP spid="498820" grpId="0" animBg="1"/>
      <p:bldP spid="498821" grpId="0"/>
      <p:bldP spid="498823" grpId="0" animBg="1"/>
      <p:bldP spid="498824" grpId="0"/>
      <p:bldP spid="498825" grpId="0" animBg="1"/>
      <p:bldP spid="498826" grpId="0"/>
      <p:bldP spid="498827" grpId="0"/>
      <p:bldP spid="498828" grpId="0" animBg="1"/>
      <p:bldP spid="498828" grpId="1" animBg="1"/>
      <p:bldP spid="91" grpId="0"/>
      <p:bldP spid="92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0814" name="Picture 7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3270" y="2978155"/>
            <a:ext cx="2216151" cy="1674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0745" name="Text Box 9"/>
          <p:cNvSpPr txBox="1">
            <a:spLocks noChangeArrowheads="1"/>
          </p:cNvSpPr>
          <p:nvPr/>
        </p:nvSpPr>
        <p:spPr bwMode="auto">
          <a:xfrm>
            <a:off x="8284636" y="3713163"/>
            <a:ext cx="57573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500761" name="Rectangle 25"/>
          <p:cNvSpPr>
            <a:spLocks noChangeArrowheads="1"/>
          </p:cNvSpPr>
          <p:nvPr/>
        </p:nvSpPr>
        <p:spPr bwMode="auto">
          <a:xfrm>
            <a:off x="5743327" y="3213101"/>
            <a:ext cx="194957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0" dirty="0">
                <a:sym typeface="Symbol" pitchFamily="18" charset="2"/>
              </a:rPr>
              <a:t>Ica(</a:t>
            </a:r>
            <a:r>
              <a:rPr lang="en-US" b="0" dirty="0">
                <a:sym typeface="Symbol" pitchFamily="18" charset="2"/>
              </a:rPr>
              <a:t>□</a:t>
            </a:r>
            <a:r>
              <a:rPr lang="en-US" b="0" baseline="-25000" dirty="0" smtClean="0">
                <a:sym typeface="Symbol" pitchFamily="18" charset="2"/>
              </a:rPr>
              <a:t>z </a:t>
            </a:r>
            <a:r>
              <a:rPr lang="en-US" b="0" dirty="0" smtClean="0">
                <a:sym typeface="Symbol" pitchFamily="18" charset="2"/>
              </a:rPr>
              <a:t>, q</a:t>
            </a:r>
            <a:r>
              <a:rPr lang="en-US" sz="2000" b="0" dirty="0">
                <a:sym typeface="Symbol" pitchFamily="18" charset="2"/>
              </a:rPr>
              <a:t>)  □</a:t>
            </a:r>
            <a:r>
              <a:rPr lang="en-US" sz="2000" b="0" baseline="-25000" dirty="0">
                <a:sym typeface="Symbol" pitchFamily="18" charset="2"/>
              </a:rPr>
              <a:t>w</a:t>
            </a:r>
            <a:endParaRPr lang="en-US" dirty="0">
              <a:sym typeface="Symbol" pitchFamily="18" charset="2"/>
            </a:endParaRPr>
          </a:p>
        </p:txBody>
      </p:sp>
      <p:sp>
        <p:nvSpPr>
          <p:cNvPr id="500762" name="AutoShape 26"/>
          <p:cNvSpPr>
            <a:spLocks noChangeArrowheads="1"/>
          </p:cNvSpPr>
          <p:nvPr/>
        </p:nvSpPr>
        <p:spPr bwMode="auto">
          <a:xfrm>
            <a:off x="6000751" y="3644900"/>
            <a:ext cx="1536700" cy="503238"/>
          </a:xfrm>
          <a:prstGeom prst="rightArrow">
            <a:avLst>
              <a:gd name="adj1" fmla="val 50000"/>
              <a:gd name="adj2" fmla="val 5725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00765" name="Text Box 29"/>
          <p:cNvSpPr txBox="1">
            <a:spLocks noChangeArrowheads="1"/>
          </p:cNvSpPr>
          <p:nvPr/>
        </p:nvSpPr>
        <p:spPr bwMode="auto">
          <a:xfrm>
            <a:off x="9245600" y="2781305"/>
            <a:ext cx="57573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w</a:t>
            </a:r>
            <a:r>
              <a:rPr lang="en-US" sz="1600"/>
              <a:t> </a:t>
            </a:r>
          </a:p>
        </p:txBody>
      </p:sp>
      <p:sp>
        <p:nvSpPr>
          <p:cNvPr id="500766" name="Line 30"/>
          <p:cNvSpPr>
            <a:spLocks noChangeShapeType="1"/>
          </p:cNvSpPr>
          <p:nvPr/>
        </p:nvSpPr>
        <p:spPr bwMode="auto">
          <a:xfrm>
            <a:off x="9552517" y="314325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00767" name="Text Box 31"/>
          <p:cNvSpPr txBox="1">
            <a:spLocks noChangeArrowheads="1"/>
          </p:cNvSpPr>
          <p:nvPr/>
        </p:nvSpPr>
        <p:spPr bwMode="auto">
          <a:xfrm>
            <a:off x="8498417" y="3465515"/>
            <a:ext cx="19331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smtClean="0"/>
              <a:t>Ica </a:t>
            </a:r>
            <a:r>
              <a:rPr lang="en-US" dirty="0">
                <a:sym typeface="Symbol" pitchFamily="18" charset="2"/>
              </a:rPr>
              <a:t>(□</a:t>
            </a:r>
            <a:r>
              <a:rPr lang="en-US" baseline="-25000" dirty="0" smtClean="0">
                <a:sym typeface="Symbol" pitchFamily="18" charset="2"/>
              </a:rPr>
              <a:t>z </a:t>
            </a:r>
            <a:r>
              <a:rPr lang="en-US" dirty="0" smtClean="0">
                <a:sym typeface="Symbol" pitchFamily="18" charset="2"/>
              </a:rPr>
              <a:t>, q</a:t>
            </a:r>
            <a:r>
              <a:rPr lang="en-US" dirty="0">
                <a:sym typeface="Symbol" pitchFamily="18" charset="2"/>
              </a:rPr>
              <a:t>) =</a:t>
            </a:r>
            <a:r>
              <a:rPr lang="en-US" sz="1600" dirty="0"/>
              <a:t> u</a:t>
            </a:r>
          </a:p>
        </p:txBody>
      </p:sp>
      <p:sp>
        <p:nvSpPr>
          <p:cNvPr id="500768" name="Line 32"/>
          <p:cNvSpPr>
            <a:spLocks noChangeShapeType="1"/>
          </p:cNvSpPr>
          <p:nvPr/>
        </p:nvSpPr>
        <p:spPr bwMode="auto">
          <a:xfrm flipH="1">
            <a:off x="8957737" y="3927478"/>
            <a:ext cx="478367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00769" name="Line 33"/>
          <p:cNvSpPr>
            <a:spLocks noChangeShapeType="1"/>
          </p:cNvSpPr>
          <p:nvPr/>
        </p:nvSpPr>
        <p:spPr bwMode="auto">
          <a:xfrm>
            <a:off x="9726085" y="3929063"/>
            <a:ext cx="480483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00770" name="Rectangle 34"/>
          <p:cNvSpPr>
            <a:spLocks noChangeArrowheads="1"/>
          </p:cNvSpPr>
          <p:nvPr/>
        </p:nvSpPr>
        <p:spPr bwMode="auto">
          <a:xfrm>
            <a:off x="8750086" y="4216401"/>
            <a:ext cx="3177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z</a:t>
            </a:r>
          </a:p>
        </p:txBody>
      </p:sp>
      <p:sp>
        <p:nvSpPr>
          <p:cNvPr id="500771" name="Rectangle 35"/>
          <p:cNvSpPr>
            <a:spLocks noChangeArrowheads="1"/>
          </p:cNvSpPr>
          <p:nvPr/>
        </p:nvSpPr>
        <p:spPr bwMode="auto">
          <a:xfrm>
            <a:off x="10106043" y="4205147"/>
            <a:ext cx="651139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 smtClean="0"/>
              <a:t>N(q)</a:t>
            </a:r>
            <a:endParaRPr lang="en-US" dirty="0"/>
          </a:p>
        </p:txBody>
      </p:sp>
      <p:sp>
        <p:nvSpPr>
          <p:cNvPr id="500775" name="Rectangle 39"/>
          <p:cNvSpPr>
            <a:spLocks noChangeArrowheads="1"/>
          </p:cNvSpPr>
          <p:nvPr/>
        </p:nvSpPr>
        <p:spPr bwMode="auto">
          <a:xfrm>
            <a:off x="3407833" y="2636838"/>
            <a:ext cx="457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600">
                <a:sym typeface="Symbol" pitchFamily="18" charset="2"/>
              </a:rPr>
              <a:t>w</a:t>
            </a:r>
            <a:endParaRPr lang="en-US" sz="1600" baseline="-25000">
              <a:sym typeface="Symbol" pitchFamily="18" charset="2"/>
            </a:endParaRPr>
          </a:p>
        </p:txBody>
      </p:sp>
      <p:sp>
        <p:nvSpPr>
          <p:cNvPr id="500784" name="Text Box 48"/>
          <p:cNvSpPr txBox="1">
            <a:spLocks noChangeArrowheads="1"/>
          </p:cNvSpPr>
          <p:nvPr/>
        </p:nvSpPr>
        <p:spPr bwMode="auto">
          <a:xfrm>
            <a:off x="4368800" y="3068643"/>
            <a:ext cx="57573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w</a:t>
            </a:r>
            <a:r>
              <a:rPr lang="en-US" sz="1600"/>
              <a:t> </a:t>
            </a:r>
          </a:p>
        </p:txBody>
      </p:sp>
      <p:sp>
        <p:nvSpPr>
          <p:cNvPr id="500785" name="Line 49"/>
          <p:cNvSpPr>
            <a:spLocks noChangeShapeType="1"/>
          </p:cNvSpPr>
          <p:nvPr/>
        </p:nvSpPr>
        <p:spPr bwMode="auto">
          <a:xfrm>
            <a:off x="4656667" y="3429000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00786" name="Text Box 50"/>
          <p:cNvSpPr txBox="1">
            <a:spLocks noChangeArrowheads="1"/>
          </p:cNvSpPr>
          <p:nvPr/>
        </p:nvSpPr>
        <p:spPr bwMode="auto">
          <a:xfrm>
            <a:off x="4387853" y="3716338"/>
            <a:ext cx="48048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z</a:t>
            </a:r>
            <a:r>
              <a:rPr lang="en-US" sz="1600"/>
              <a:t> </a:t>
            </a:r>
          </a:p>
        </p:txBody>
      </p:sp>
      <p:sp>
        <p:nvSpPr>
          <p:cNvPr id="500794" name="Rectangle 58"/>
          <p:cNvSpPr>
            <a:spLocks noChangeArrowheads="1"/>
          </p:cNvSpPr>
          <p:nvPr/>
        </p:nvSpPr>
        <p:spPr bwMode="auto">
          <a:xfrm>
            <a:off x="1333032" y="3524250"/>
            <a:ext cx="311303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chemeClr val="accent2"/>
                </a:solidFill>
                <a:sym typeface="Symbol" pitchFamily="18" charset="2"/>
              </a:rPr>
              <a:t>u</a:t>
            </a:r>
            <a:endParaRPr lang="en-US" sz="1600" baseline="-25000" dirty="0">
              <a:solidFill>
                <a:schemeClr val="accent2"/>
              </a:solidFill>
              <a:sym typeface="Symbol" pitchFamily="18" charset="2"/>
            </a:endParaRPr>
          </a:p>
        </p:txBody>
      </p:sp>
      <p:sp>
        <p:nvSpPr>
          <p:cNvPr id="500795" name="Rectangle 59"/>
          <p:cNvSpPr>
            <a:spLocks noChangeArrowheads="1"/>
          </p:cNvSpPr>
          <p:nvPr/>
        </p:nvSpPr>
        <p:spPr bwMode="auto">
          <a:xfrm>
            <a:off x="1894860" y="3524250"/>
            <a:ext cx="30168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33CC"/>
                </a:solidFill>
                <a:sym typeface="Symbol" pitchFamily="18" charset="2"/>
              </a:rPr>
              <a:t>z</a:t>
            </a:r>
            <a:endParaRPr lang="en-US" sz="1600" baseline="-25000" dirty="0">
              <a:solidFill>
                <a:srgbClr val="0033CC"/>
              </a:solidFill>
              <a:sym typeface="Symbol" pitchFamily="18" charset="2"/>
            </a:endParaRPr>
          </a:p>
        </p:txBody>
      </p:sp>
      <p:sp>
        <p:nvSpPr>
          <p:cNvPr id="500798" name="AutoShape 62"/>
          <p:cNvSpPr>
            <a:spLocks noChangeArrowheads="1"/>
          </p:cNvSpPr>
          <p:nvPr/>
        </p:nvSpPr>
        <p:spPr bwMode="auto">
          <a:xfrm>
            <a:off x="2590803" y="3500438"/>
            <a:ext cx="48684" cy="36512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00799" name="AutoShape 63"/>
          <p:cNvSpPr>
            <a:spLocks noChangeArrowheads="1"/>
          </p:cNvSpPr>
          <p:nvPr/>
        </p:nvSpPr>
        <p:spPr bwMode="auto">
          <a:xfrm>
            <a:off x="2590803" y="3716338"/>
            <a:ext cx="48684" cy="36512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00800" name="Text Box 64"/>
          <p:cNvSpPr txBox="1">
            <a:spLocks noChangeArrowheads="1"/>
          </p:cNvSpPr>
          <p:nvPr/>
        </p:nvSpPr>
        <p:spPr bwMode="auto">
          <a:xfrm>
            <a:off x="2353737" y="3586168"/>
            <a:ext cx="285751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8000"/>
                </a:solidFill>
              </a:rPr>
              <a:t>t</a:t>
            </a:r>
          </a:p>
        </p:txBody>
      </p:sp>
      <p:sp>
        <p:nvSpPr>
          <p:cNvPr id="500801" name="Text Box 65"/>
          <p:cNvSpPr txBox="1">
            <a:spLocks noChangeArrowheads="1"/>
          </p:cNvSpPr>
          <p:nvPr/>
        </p:nvSpPr>
        <p:spPr bwMode="auto">
          <a:xfrm>
            <a:off x="2374903" y="3357568"/>
            <a:ext cx="285751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8000"/>
                </a:solidFill>
              </a:rPr>
              <a:t>s</a:t>
            </a:r>
          </a:p>
        </p:txBody>
      </p:sp>
      <p:sp>
        <p:nvSpPr>
          <p:cNvPr id="500804" name="Line 68"/>
          <p:cNvSpPr>
            <a:spLocks noChangeShapeType="1"/>
          </p:cNvSpPr>
          <p:nvPr/>
        </p:nvSpPr>
        <p:spPr bwMode="auto">
          <a:xfrm flipH="1">
            <a:off x="4271433" y="4005266"/>
            <a:ext cx="287867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00805" name="Line 69"/>
          <p:cNvSpPr>
            <a:spLocks noChangeShapeType="1"/>
          </p:cNvSpPr>
          <p:nvPr/>
        </p:nvSpPr>
        <p:spPr bwMode="auto">
          <a:xfrm>
            <a:off x="4751917" y="4005266"/>
            <a:ext cx="287867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00806" name="Text Box 70"/>
          <p:cNvSpPr txBox="1">
            <a:spLocks noChangeArrowheads="1"/>
          </p:cNvSpPr>
          <p:nvPr/>
        </p:nvSpPr>
        <p:spPr bwMode="auto">
          <a:xfrm>
            <a:off x="4654554" y="4221163"/>
            <a:ext cx="577849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s</a:t>
            </a:r>
          </a:p>
        </p:txBody>
      </p:sp>
      <p:sp>
        <p:nvSpPr>
          <p:cNvPr id="500807" name="Text Box 71"/>
          <p:cNvSpPr txBox="1">
            <a:spLocks noChangeArrowheads="1"/>
          </p:cNvSpPr>
          <p:nvPr/>
        </p:nvSpPr>
        <p:spPr bwMode="auto">
          <a:xfrm>
            <a:off x="3886200" y="4221163"/>
            <a:ext cx="57573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t </a:t>
            </a:r>
          </a:p>
        </p:txBody>
      </p:sp>
      <p:sp>
        <p:nvSpPr>
          <p:cNvPr id="500808" name="Line 72"/>
          <p:cNvSpPr>
            <a:spLocks noChangeShapeType="1"/>
          </p:cNvSpPr>
          <p:nvPr/>
        </p:nvSpPr>
        <p:spPr bwMode="auto">
          <a:xfrm flipH="1">
            <a:off x="2438401" y="2708280"/>
            <a:ext cx="95251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00809" name="Text Box 73"/>
          <p:cNvSpPr txBox="1">
            <a:spLocks noChangeArrowheads="1"/>
          </p:cNvSpPr>
          <p:nvPr/>
        </p:nvSpPr>
        <p:spPr bwMode="auto">
          <a:xfrm>
            <a:off x="2245784" y="2420938"/>
            <a:ext cx="508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0"/>
              <a:t>q</a:t>
            </a:r>
          </a:p>
        </p:txBody>
      </p:sp>
      <p:sp>
        <p:nvSpPr>
          <p:cNvPr id="500810" name="Line 74"/>
          <p:cNvSpPr>
            <a:spLocks noChangeShapeType="1"/>
          </p:cNvSpPr>
          <p:nvPr/>
        </p:nvSpPr>
        <p:spPr bwMode="auto">
          <a:xfrm flipH="1">
            <a:off x="8498417" y="4605343"/>
            <a:ext cx="287867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00811" name="Line 75"/>
          <p:cNvSpPr>
            <a:spLocks noChangeShapeType="1"/>
          </p:cNvSpPr>
          <p:nvPr/>
        </p:nvSpPr>
        <p:spPr bwMode="auto">
          <a:xfrm>
            <a:off x="8978901" y="4605343"/>
            <a:ext cx="287867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00812" name="Text Box 76"/>
          <p:cNvSpPr txBox="1">
            <a:spLocks noChangeArrowheads="1"/>
          </p:cNvSpPr>
          <p:nvPr/>
        </p:nvSpPr>
        <p:spPr bwMode="auto">
          <a:xfrm>
            <a:off x="8881533" y="4821238"/>
            <a:ext cx="577851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s</a:t>
            </a:r>
          </a:p>
        </p:txBody>
      </p:sp>
      <p:sp>
        <p:nvSpPr>
          <p:cNvPr id="500813" name="Text Box 77"/>
          <p:cNvSpPr txBox="1">
            <a:spLocks noChangeArrowheads="1"/>
          </p:cNvSpPr>
          <p:nvPr/>
        </p:nvSpPr>
        <p:spPr bwMode="auto">
          <a:xfrm>
            <a:off x="8113184" y="4821238"/>
            <a:ext cx="57573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t </a:t>
            </a:r>
          </a:p>
        </p:txBody>
      </p:sp>
      <p:sp>
        <p:nvSpPr>
          <p:cNvPr id="3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3111"/>
            <a:ext cx="12192000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  <a:latin typeface="+mn-lt"/>
              </a:rPr>
              <a:t>הוספת צמתים ב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quadtree</a:t>
            </a:r>
            <a:r>
              <a:rPr lang="he-IL" b="1" dirty="0" smtClean="0">
                <a:solidFill>
                  <a:schemeClr val="hlink"/>
                </a:solidFill>
                <a:latin typeface="+mn-lt"/>
              </a:rPr>
              <a:t> דחוס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38" name="Rectangle 3"/>
          <p:cNvSpPr txBox="1">
            <a:spLocks noChangeArrowheads="1"/>
          </p:cNvSpPr>
          <p:nvPr/>
        </p:nvSpPr>
        <p:spPr>
          <a:xfrm>
            <a:off x="1200154" y="1628778"/>
            <a:ext cx="10638367" cy="601675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20000"/>
          </a:bodyPr>
          <a:lstStyle>
            <a:lvl1pPr marL="228600" indent="-228600" algn="r" defTabSz="914400" rtl="1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r" defTabSz="914400" rtl="1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e-IL" sz="2200" dirty="0" smtClean="0">
                <a:sym typeface="Symbol" pitchFamily="18" charset="2"/>
              </a:rPr>
              <a:t>הצומת </a:t>
            </a:r>
            <a:r>
              <a:rPr lang="en-US" sz="2200" dirty="0" smtClean="0">
                <a:sym typeface="Symbol" pitchFamily="18" charset="2"/>
              </a:rPr>
              <a:t>w</a:t>
            </a:r>
            <a:r>
              <a:rPr lang="he-IL" sz="2200" dirty="0" smtClean="0">
                <a:sym typeface="Symbol" pitchFamily="18" charset="2"/>
              </a:rPr>
              <a:t> הוא צומת דחוס.</a:t>
            </a:r>
            <a:endParaRPr lang="en-US" sz="2200" dirty="0" smtClean="0">
              <a:sym typeface="Symbol" pitchFamily="18" charset="2"/>
            </a:endParaRPr>
          </a:p>
          <a:p>
            <a:pPr lvl="1" algn="l" rtl="0">
              <a:buFont typeface="Wingdings" pitchFamily="2" charset="2"/>
              <a:buNone/>
            </a:pPr>
            <a:r>
              <a:rPr lang="en-US" sz="2000" dirty="0" smtClean="0">
                <a:sym typeface="Symbol" pitchFamily="18" charset="2"/>
              </a:rPr>
              <a:t>	</a:t>
            </a:r>
            <a:endParaRPr lang="en-US" sz="2000" dirty="0">
              <a:sym typeface="Symbol" pitchFamily="18" charset="2"/>
            </a:endParaRPr>
          </a:p>
        </p:txBody>
      </p:sp>
      <p:sp>
        <p:nvSpPr>
          <p:cNvPr id="39" name="מלבן 38"/>
          <p:cNvSpPr/>
          <p:nvPr/>
        </p:nvSpPr>
        <p:spPr>
          <a:xfrm>
            <a:off x="9025606" y="1065096"/>
            <a:ext cx="256512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e-IL" sz="3200" b="1" u="sng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מקרה מספר 3</a:t>
            </a:r>
            <a:endParaRPr lang="he-IL" sz="3200" b="1" u="sng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99421" y="5355771"/>
            <a:ext cx="650874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he-IL" dirty="0" smtClean="0"/>
              <a:t>נחזיר את </a:t>
            </a:r>
            <a:r>
              <a:rPr lang="en-US" dirty="0" smtClean="0"/>
              <a:t>u</a:t>
            </a:r>
            <a:r>
              <a:rPr lang="he-IL" dirty="0" smtClean="0"/>
              <a:t> למשחק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772072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4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0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0745" grpId="0"/>
      <p:bldP spid="500761" grpId="0"/>
      <p:bldP spid="500762" grpId="0" animBg="1"/>
      <p:bldP spid="500765" grpId="0"/>
      <p:bldP spid="500766" grpId="0" animBg="1"/>
      <p:bldP spid="500767" grpId="0"/>
      <p:bldP spid="500768" grpId="0" animBg="1"/>
      <p:bldP spid="500769" grpId="0" animBg="1"/>
      <p:bldP spid="500770" grpId="0"/>
      <p:bldP spid="500771" grpId="0"/>
      <p:bldP spid="500775" grpId="0"/>
      <p:bldP spid="500784" grpId="0"/>
      <p:bldP spid="500785" grpId="0" animBg="1"/>
      <p:bldP spid="500786" grpId="0"/>
      <p:bldP spid="500794" grpId="0"/>
      <p:bldP spid="500795" grpId="0"/>
      <p:bldP spid="500798" grpId="0" animBg="1"/>
      <p:bldP spid="500799" grpId="0" animBg="1"/>
      <p:bldP spid="500800" grpId="0"/>
      <p:bldP spid="500801" grpId="0"/>
      <p:bldP spid="500804" grpId="0" animBg="1"/>
      <p:bldP spid="500805" grpId="0" animBg="1"/>
      <p:bldP spid="500806" grpId="0"/>
      <p:bldP spid="500807" grpId="0"/>
      <p:bldP spid="500808" grpId="0" animBg="1"/>
      <p:bldP spid="500809" grpId="0"/>
      <p:bldP spid="500810" grpId="0" animBg="1"/>
      <p:bldP spid="500811" grpId="0" animBg="1"/>
      <p:bldP spid="500812" grpId="0"/>
      <p:bldP spid="500813" grpId="0"/>
      <p:bldP spid="2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2835" name="Picture 5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5884" y="3789363"/>
            <a:ext cx="2216149" cy="16748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2828" name="Picture 4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1551" y="3860800"/>
            <a:ext cx="1970616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2789" name="Text Box 5"/>
          <p:cNvSpPr txBox="1">
            <a:spLocks noChangeArrowheads="1"/>
          </p:cNvSpPr>
          <p:nvPr/>
        </p:nvSpPr>
        <p:spPr bwMode="auto">
          <a:xfrm>
            <a:off x="1390654" y="4378325"/>
            <a:ext cx="47836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chemeClr val="accent2"/>
                </a:solidFill>
              </a:rPr>
              <a:t>v</a:t>
            </a:r>
          </a:p>
        </p:txBody>
      </p:sp>
      <p:sp>
        <p:nvSpPr>
          <p:cNvPr id="502790" name="Text Box 6"/>
          <p:cNvSpPr txBox="1">
            <a:spLocks noChangeArrowheads="1"/>
          </p:cNvSpPr>
          <p:nvPr/>
        </p:nvSpPr>
        <p:spPr bwMode="auto">
          <a:xfrm>
            <a:off x="1968500" y="4149725"/>
            <a:ext cx="383117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>
                <a:solidFill>
                  <a:srgbClr val="003399"/>
                </a:solidFill>
              </a:rPr>
              <a:t>u</a:t>
            </a:r>
          </a:p>
        </p:txBody>
      </p:sp>
      <p:sp>
        <p:nvSpPr>
          <p:cNvPr id="502792" name="Line 8"/>
          <p:cNvSpPr>
            <a:spLocks noChangeShapeType="1"/>
          </p:cNvSpPr>
          <p:nvPr/>
        </p:nvSpPr>
        <p:spPr bwMode="auto">
          <a:xfrm flipH="1">
            <a:off x="2438401" y="3716342"/>
            <a:ext cx="95251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02793" name="Text Box 9"/>
          <p:cNvSpPr txBox="1">
            <a:spLocks noChangeArrowheads="1"/>
          </p:cNvSpPr>
          <p:nvPr/>
        </p:nvSpPr>
        <p:spPr bwMode="auto">
          <a:xfrm>
            <a:off x="2245784" y="3429000"/>
            <a:ext cx="508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/>
              <a:t>q</a:t>
            </a:r>
          </a:p>
        </p:txBody>
      </p:sp>
      <p:sp>
        <p:nvSpPr>
          <p:cNvPr id="502794" name="AutoShape 10"/>
          <p:cNvSpPr>
            <a:spLocks noChangeArrowheads="1"/>
          </p:cNvSpPr>
          <p:nvPr/>
        </p:nvSpPr>
        <p:spPr bwMode="auto">
          <a:xfrm>
            <a:off x="2351617" y="4256088"/>
            <a:ext cx="48683" cy="36512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02796" name="Text Box 12"/>
          <p:cNvSpPr txBox="1">
            <a:spLocks noChangeArrowheads="1"/>
          </p:cNvSpPr>
          <p:nvPr/>
        </p:nvSpPr>
        <p:spPr bwMode="auto">
          <a:xfrm>
            <a:off x="3600451" y="3500438"/>
            <a:ext cx="383116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w</a:t>
            </a:r>
          </a:p>
        </p:txBody>
      </p:sp>
      <p:sp>
        <p:nvSpPr>
          <p:cNvPr id="502798" name="Line 14"/>
          <p:cNvSpPr>
            <a:spLocks noChangeShapeType="1"/>
          </p:cNvSpPr>
          <p:nvPr/>
        </p:nvSpPr>
        <p:spPr bwMode="auto">
          <a:xfrm flipH="1">
            <a:off x="4847167" y="4005263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02799" name="Text Box 15"/>
          <p:cNvSpPr txBox="1">
            <a:spLocks noChangeArrowheads="1"/>
          </p:cNvSpPr>
          <p:nvPr/>
        </p:nvSpPr>
        <p:spPr bwMode="auto">
          <a:xfrm>
            <a:off x="4559300" y="3740150"/>
            <a:ext cx="57573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w </a:t>
            </a:r>
          </a:p>
        </p:txBody>
      </p:sp>
      <p:sp>
        <p:nvSpPr>
          <p:cNvPr id="502800" name="Line 16"/>
          <p:cNvSpPr>
            <a:spLocks noChangeShapeType="1"/>
          </p:cNvSpPr>
          <p:nvPr/>
        </p:nvSpPr>
        <p:spPr bwMode="auto">
          <a:xfrm flipH="1">
            <a:off x="4464053" y="4581525"/>
            <a:ext cx="287867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02801" name="Text Box 17"/>
          <p:cNvSpPr txBox="1">
            <a:spLocks noChangeArrowheads="1"/>
          </p:cNvSpPr>
          <p:nvPr/>
        </p:nvSpPr>
        <p:spPr bwMode="auto">
          <a:xfrm>
            <a:off x="4552001" y="4292600"/>
            <a:ext cx="48048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u </a:t>
            </a:r>
          </a:p>
        </p:txBody>
      </p:sp>
      <p:sp>
        <p:nvSpPr>
          <p:cNvPr id="502802" name="Line 18"/>
          <p:cNvSpPr>
            <a:spLocks noChangeShapeType="1"/>
          </p:cNvSpPr>
          <p:nvPr/>
        </p:nvSpPr>
        <p:spPr bwMode="auto">
          <a:xfrm>
            <a:off x="4944533" y="4581525"/>
            <a:ext cx="287867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e-IL"/>
          </a:p>
        </p:txBody>
      </p:sp>
      <p:sp>
        <p:nvSpPr>
          <p:cNvPr id="502803" name="Text Box 19"/>
          <p:cNvSpPr txBox="1">
            <a:spLocks noChangeArrowheads="1"/>
          </p:cNvSpPr>
          <p:nvPr/>
        </p:nvSpPr>
        <p:spPr bwMode="auto">
          <a:xfrm>
            <a:off x="4847169" y="4797428"/>
            <a:ext cx="57785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/>
              <a:t>s</a:t>
            </a:r>
            <a:r>
              <a:rPr lang="en-US" sz="1200" dirty="0"/>
              <a:t>    (q)</a:t>
            </a:r>
            <a:r>
              <a:rPr lang="en-US" sz="1600" dirty="0"/>
              <a:t> </a:t>
            </a:r>
          </a:p>
        </p:txBody>
      </p:sp>
      <p:sp>
        <p:nvSpPr>
          <p:cNvPr id="502804" name="Rectangle 20"/>
          <p:cNvSpPr>
            <a:spLocks noChangeArrowheads="1"/>
          </p:cNvSpPr>
          <p:nvPr/>
        </p:nvSpPr>
        <p:spPr bwMode="auto">
          <a:xfrm>
            <a:off x="6212627" y="3860801"/>
            <a:ext cx="108876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0" dirty="0" smtClean="0">
                <a:sym typeface="Symbol" pitchFamily="18" charset="2"/>
              </a:rPr>
              <a:t>delete </a:t>
            </a:r>
            <a:r>
              <a:rPr lang="en-US" b="0" dirty="0">
                <a:sym typeface="Symbol" pitchFamily="18" charset="2"/>
              </a:rPr>
              <a:t>q</a:t>
            </a:r>
            <a:endParaRPr lang="en-US" b="0" baseline="-25000" dirty="0">
              <a:sym typeface="Symbol" pitchFamily="18" charset="2"/>
            </a:endParaRPr>
          </a:p>
        </p:txBody>
      </p:sp>
      <p:sp>
        <p:nvSpPr>
          <p:cNvPr id="502805" name="AutoShape 21"/>
          <p:cNvSpPr>
            <a:spLocks noChangeArrowheads="1"/>
          </p:cNvSpPr>
          <p:nvPr/>
        </p:nvSpPr>
        <p:spPr bwMode="auto">
          <a:xfrm>
            <a:off x="6096003" y="4292605"/>
            <a:ext cx="1536700" cy="576263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02812" name="AutoShape 28"/>
          <p:cNvSpPr>
            <a:spLocks noChangeArrowheads="1"/>
          </p:cNvSpPr>
          <p:nvPr/>
        </p:nvSpPr>
        <p:spPr bwMode="auto">
          <a:xfrm>
            <a:off x="9457267" y="4365630"/>
            <a:ext cx="48684" cy="36513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02826" name="Text Box 42"/>
          <p:cNvSpPr txBox="1">
            <a:spLocks noChangeArrowheads="1"/>
          </p:cNvSpPr>
          <p:nvPr/>
        </p:nvSpPr>
        <p:spPr bwMode="auto">
          <a:xfrm>
            <a:off x="9455154" y="3586168"/>
            <a:ext cx="958849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/>
              <a:t>w</a:t>
            </a:r>
          </a:p>
        </p:txBody>
      </p:sp>
      <p:sp>
        <p:nvSpPr>
          <p:cNvPr id="502829" name="AutoShape 45"/>
          <p:cNvSpPr>
            <a:spLocks noChangeArrowheads="1"/>
          </p:cNvSpPr>
          <p:nvPr/>
        </p:nvSpPr>
        <p:spPr bwMode="auto">
          <a:xfrm>
            <a:off x="2639485" y="4256088"/>
            <a:ext cx="48683" cy="36512"/>
          </a:xfrm>
          <a:prstGeom prst="flowChartConnector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he-IL"/>
          </a:p>
        </p:txBody>
      </p:sp>
      <p:sp>
        <p:nvSpPr>
          <p:cNvPr id="502830" name="Text Box 46"/>
          <p:cNvSpPr txBox="1">
            <a:spLocks noChangeArrowheads="1"/>
          </p:cNvSpPr>
          <p:nvPr/>
        </p:nvSpPr>
        <p:spPr bwMode="auto">
          <a:xfrm>
            <a:off x="2159003" y="4221168"/>
            <a:ext cx="47836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8000"/>
                </a:solidFill>
              </a:rPr>
              <a:t>s</a:t>
            </a:r>
          </a:p>
        </p:txBody>
      </p:sp>
      <p:sp>
        <p:nvSpPr>
          <p:cNvPr id="502831" name="Text Box 47"/>
          <p:cNvSpPr txBox="1">
            <a:spLocks noChangeArrowheads="1"/>
          </p:cNvSpPr>
          <p:nvPr/>
        </p:nvSpPr>
        <p:spPr bwMode="auto">
          <a:xfrm>
            <a:off x="2639484" y="4221168"/>
            <a:ext cx="285749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200">
                <a:solidFill>
                  <a:srgbClr val="008000"/>
                </a:solidFill>
              </a:rPr>
              <a:t>t</a:t>
            </a:r>
          </a:p>
        </p:txBody>
      </p:sp>
      <p:sp>
        <p:nvSpPr>
          <p:cNvPr id="502832" name="Text Box 48"/>
          <p:cNvSpPr txBox="1">
            <a:spLocks noChangeArrowheads="1"/>
          </p:cNvSpPr>
          <p:nvPr/>
        </p:nvSpPr>
        <p:spPr bwMode="auto">
          <a:xfrm>
            <a:off x="4078820" y="4797425"/>
            <a:ext cx="57573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t </a:t>
            </a:r>
          </a:p>
        </p:txBody>
      </p:sp>
      <p:sp>
        <p:nvSpPr>
          <p:cNvPr id="2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83111"/>
            <a:ext cx="12192000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  <a:latin typeface="+mn-lt"/>
              </a:rPr>
              <a:t>מחיקת צמתים ב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quadtree</a:t>
            </a:r>
            <a:r>
              <a:rPr lang="he-IL" b="1" dirty="0" smtClean="0">
                <a:solidFill>
                  <a:schemeClr val="hlink"/>
                </a:solidFill>
                <a:latin typeface="+mn-lt"/>
              </a:rPr>
              <a:t> דחוס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00754" y="1563884"/>
            <a:ext cx="11058259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u="sng" dirty="0" smtClean="0"/>
              <a:t>המחיקה </a:t>
            </a:r>
            <a:r>
              <a:rPr lang="he-IL" sz="2000" b="1" u="sng" dirty="0" err="1" smtClean="0"/>
              <a:t>נעשת</a:t>
            </a:r>
            <a:r>
              <a:rPr lang="he-IL" sz="2000" b="1" u="sng" dirty="0" smtClean="0"/>
              <a:t> בצורה דומה להוספה: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/>
              <a:t>מוחקים את הנקודה מהצומת שמכילה אותה.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/>
              <a:t>מוחקים צמתים שהפכו למיותרים.</a:t>
            </a:r>
          </a:p>
          <a:p>
            <a:pPr marL="285750" indent="-285750">
              <a:buFont typeface="Arial" pitchFamily="34" charset="0"/>
              <a:buChar char="•"/>
            </a:pP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1505438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789" grpId="0"/>
      <p:bldP spid="502790" grpId="0"/>
      <p:bldP spid="502792" grpId="0" animBg="1"/>
      <p:bldP spid="502793" grpId="0"/>
      <p:bldP spid="502794" grpId="0" animBg="1"/>
      <p:bldP spid="502796" grpId="0"/>
      <p:bldP spid="502798" grpId="0" animBg="1"/>
      <p:bldP spid="502799" grpId="0"/>
      <p:bldP spid="502800" grpId="0" animBg="1"/>
      <p:bldP spid="502801" grpId="0"/>
      <p:bldP spid="502802" grpId="0" animBg="1"/>
      <p:bldP spid="502803" grpId="0"/>
      <p:bldP spid="502804" grpId="0"/>
      <p:bldP spid="502805" grpId="0" animBg="1"/>
      <p:bldP spid="502812" grpId="0" animBg="1"/>
      <p:bldP spid="502826" grpId="0"/>
      <p:bldP spid="502829" grpId="0" animBg="1"/>
      <p:bldP spid="502830" grpId="0"/>
      <p:bldP spid="502831" grpId="0"/>
      <p:bldP spid="502832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" y="260350"/>
            <a:ext cx="12191999" cy="1143000"/>
          </a:xfrm>
        </p:spPr>
        <p:txBody>
          <a:bodyPr>
            <a:normAutofit/>
          </a:bodyPr>
          <a:lstStyle/>
          <a:p>
            <a:pPr algn="ctr"/>
            <a:r>
              <a:rPr lang="he-IL" b="1" dirty="0" smtClean="0">
                <a:solidFill>
                  <a:schemeClr val="hlink"/>
                </a:solidFill>
                <a:latin typeface="+mn-lt"/>
              </a:rPr>
              <a:t>ביצוע פעולות על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quadtree</a:t>
            </a:r>
            <a:r>
              <a:rPr lang="he-IL" b="1" dirty="0" smtClean="0">
                <a:solidFill>
                  <a:schemeClr val="hlink"/>
                </a:solidFill>
                <a:latin typeface="+mn-lt"/>
              </a:rPr>
              <a:t> דחוס בעזרת </a:t>
            </a:r>
            <a:r>
              <a:rPr lang="en-US" b="1" dirty="0">
                <a:solidFill>
                  <a:schemeClr val="hlink"/>
                </a:solidFill>
                <a:latin typeface="+mn-lt"/>
              </a:rPr>
              <a:t>Q-order</a:t>
            </a:r>
            <a:r>
              <a:rPr lang="he-IL" b="1" dirty="0" smtClean="0">
                <a:solidFill>
                  <a:schemeClr val="hlink"/>
                </a:solidFill>
                <a:latin typeface="+mn-lt"/>
              </a:rPr>
              <a:t> 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8745" y="1623703"/>
            <a:ext cx="11400091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he-IL" sz="2000" dirty="0"/>
          </a:p>
          <a:p>
            <a:r>
              <a:rPr lang="he-IL" sz="2000" dirty="0" smtClean="0"/>
              <a:t>בהינתן </a:t>
            </a:r>
            <a:r>
              <a:rPr lang="en-US" sz="2000" dirty="0" smtClean="0"/>
              <a:t>quadtree</a:t>
            </a:r>
            <a:r>
              <a:rPr lang="he-IL" sz="2000" dirty="0" smtClean="0"/>
              <a:t> דחוס </a:t>
            </a:r>
            <a:r>
              <a:rPr lang="en-US" sz="2000" dirty="0" smtClean="0"/>
              <a:t>T</a:t>
            </a:r>
            <a:r>
              <a:rPr lang="he-IL" sz="2000" dirty="0" smtClean="0"/>
              <a:t> ששמור במבנה נתונים </a:t>
            </a:r>
            <a:r>
              <a:rPr lang="en-US" sz="2000" dirty="0" smtClean="0"/>
              <a:t> D</a:t>
            </a:r>
            <a:r>
              <a:rPr lang="he-IL" sz="2000" dirty="0" smtClean="0"/>
              <a:t>לפי יחס סדר </a:t>
            </a:r>
            <a:r>
              <a:rPr lang="en-US" sz="2000" dirty="0" smtClean="0">
                <a:latin typeface="Script MT Bold" pitchFamily="66" charset="0"/>
                <a:sym typeface="Symbol" pitchFamily="18" charset="2"/>
              </a:rPr>
              <a:t>Q</a:t>
            </a:r>
            <a:r>
              <a:rPr lang="en-US" sz="2000" dirty="0" smtClean="0">
                <a:sym typeface="Symbol" pitchFamily="18" charset="2"/>
              </a:rPr>
              <a:t>-order</a:t>
            </a:r>
            <a:r>
              <a:rPr lang="he-IL" sz="2000" dirty="0" smtClean="0">
                <a:sym typeface="Symbol" pitchFamily="18" charset="2"/>
              </a:rPr>
              <a:t>.</a:t>
            </a:r>
          </a:p>
          <a:p>
            <a:endParaRPr lang="he-IL" sz="2000" dirty="0">
              <a:sym typeface="Symbol" pitchFamily="18" charset="2"/>
            </a:endParaRPr>
          </a:p>
          <a:p>
            <a:endParaRPr lang="he-IL" sz="2000" dirty="0" smtClean="0">
              <a:sym typeface="Symbol" pitchFamily="18" charset="2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>
                <a:sym typeface="Symbol" pitchFamily="18" charset="2"/>
              </a:rPr>
              <a:t>שאילתת </a:t>
            </a:r>
            <a:r>
              <a:rPr lang="en-US" sz="2000" dirty="0" smtClean="0">
                <a:sym typeface="Symbol" pitchFamily="18" charset="2"/>
              </a:rPr>
              <a:t>point location </a:t>
            </a:r>
            <a:r>
              <a:rPr lang="he-IL" sz="2000" dirty="0" smtClean="0">
                <a:sym typeface="Symbol" pitchFamily="18" charset="2"/>
              </a:rPr>
              <a:t> -</a:t>
            </a:r>
            <a:r>
              <a:rPr lang="en-US" sz="2000" dirty="0" smtClean="0">
                <a:sym typeface="Symbol" pitchFamily="18" charset="2"/>
              </a:rPr>
              <a:t>O(</a:t>
            </a:r>
            <a:r>
              <a:rPr lang="en-US" sz="2000" dirty="0" smtClean="0">
                <a:latin typeface="Script MT Bold" pitchFamily="66" charset="0"/>
                <a:sym typeface="Symbol" pitchFamily="18" charset="2"/>
              </a:rPr>
              <a:t>Q</a:t>
            </a:r>
            <a:r>
              <a:rPr lang="en-US" sz="2000" dirty="0" smtClean="0">
                <a:sym typeface="Symbol" pitchFamily="18" charset="2"/>
              </a:rPr>
              <a:t>(n</a:t>
            </a:r>
            <a:r>
              <a:rPr lang="en-US" sz="2000" dirty="0">
                <a:sym typeface="Symbol" pitchFamily="18" charset="2"/>
              </a:rPr>
              <a:t>)) </a:t>
            </a:r>
            <a:r>
              <a:rPr lang="he-IL" sz="2000" dirty="0" smtClean="0">
                <a:sym typeface="Symbol" pitchFamily="18" charset="2"/>
              </a:rPr>
              <a:t>.</a:t>
            </a:r>
            <a:r>
              <a:rPr lang="en-US" sz="2000" dirty="0" smtClean="0">
                <a:sym typeface="Symbol" pitchFamily="18" charset="2"/>
              </a:rPr>
              <a:t/>
            </a:r>
            <a:br>
              <a:rPr lang="en-US" sz="2000" dirty="0" smtClean="0">
                <a:sym typeface="Symbol" pitchFamily="18" charset="2"/>
              </a:rPr>
            </a:br>
            <a:r>
              <a:rPr lang="he-IL" sz="2000" dirty="0" smtClean="0">
                <a:sym typeface="Symbol" pitchFamily="18" charset="2"/>
              </a:rPr>
              <a:t>כאשר </a:t>
            </a:r>
            <a:r>
              <a:rPr lang="en-US" sz="2000" dirty="0" smtClean="0">
                <a:latin typeface="Script MT Bold" pitchFamily="66" charset="0"/>
                <a:sym typeface="Symbol" pitchFamily="18" charset="2"/>
              </a:rPr>
              <a:t>Q</a:t>
            </a:r>
            <a:r>
              <a:rPr lang="en-US" sz="2000" dirty="0" smtClean="0">
                <a:sym typeface="Symbol" pitchFamily="18" charset="2"/>
              </a:rPr>
              <a:t>(n)</a:t>
            </a:r>
            <a:r>
              <a:rPr lang="he-IL" sz="2000" dirty="0" smtClean="0">
                <a:sym typeface="Symbol" pitchFamily="18" charset="2"/>
              </a:rPr>
              <a:t> – הזמן שלוקח לחפש שאילתה ב </a:t>
            </a:r>
            <a:r>
              <a:rPr lang="en-US" sz="2000" dirty="0" smtClean="0">
                <a:sym typeface="Symbol" pitchFamily="18" charset="2"/>
              </a:rPr>
              <a:t>D</a:t>
            </a:r>
            <a:r>
              <a:rPr lang="he-IL" sz="2000" dirty="0" smtClean="0">
                <a:sym typeface="Symbol" pitchFamily="18" charset="2"/>
              </a:rPr>
              <a:t>.</a:t>
            </a:r>
          </a:p>
          <a:p>
            <a:pPr marL="285750" indent="-285750">
              <a:buFont typeface="Arial" pitchFamily="34" charset="0"/>
              <a:buChar char="•"/>
            </a:pPr>
            <a:endParaRPr lang="he-IL" sz="2000" dirty="0">
              <a:sym typeface="Symbol" pitchFamily="18" charset="2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he-IL" sz="2000" dirty="0" smtClean="0">
                <a:sym typeface="Symbol" pitchFamily="18" charset="2"/>
              </a:rPr>
              <a:t>הוספה</a:t>
            </a:r>
            <a:r>
              <a:rPr lang="en-US" sz="2000" dirty="0" smtClean="0">
                <a:sym typeface="Symbol" pitchFamily="18" charset="2"/>
              </a:rPr>
              <a:t>/</a:t>
            </a:r>
            <a:r>
              <a:rPr lang="he-IL" sz="2000" dirty="0" smtClean="0">
                <a:sym typeface="Symbol" pitchFamily="18" charset="2"/>
              </a:rPr>
              <a:t>מחיקה</a:t>
            </a:r>
            <a:r>
              <a:rPr lang="en-US" sz="2000" dirty="0" smtClean="0">
                <a:sym typeface="Symbol" pitchFamily="18" charset="2"/>
              </a:rPr>
              <a:t> </a:t>
            </a:r>
            <a:r>
              <a:rPr lang="en-US" sz="2000" dirty="0">
                <a:sym typeface="Symbol" pitchFamily="18" charset="2"/>
              </a:rPr>
              <a:t>point </a:t>
            </a:r>
            <a:r>
              <a:rPr lang="en-US" sz="2000" dirty="0" smtClean="0">
                <a:sym typeface="Symbol" pitchFamily="18" charset="2"/>
              </a:rPr>
              <a:t>location/</a:t>
            </a:r>
            <a:r>
              <a:rPr lang="he-IL" sz="2000" dirty="0" smtClean="0">
                <a:sym typeface="Symbol" pitchFamily="18" charset="2"/>
              </a:rPr>
              <a:t> – </a:t>
            </a:r>
            <a:r>
              <a:rPr lang="en-US" sz="2000" dirty="0">
                <a:sym typeface="Symbol" pitchFamily="18" charset="2"/>
              </a:rPr>
              <a:t>O(log n</a:t>
            </a:r>
            <a:r>
              <a:rPr lang="en-US" sz="2000" dirty="0" smtClean="0">
                <a:sym typeface="Symbol" pitchFamily="18" charset="2"/>
              </a:rPr>
              <a:t>)</a:t>
            </a:r>
            <a:r>
              <a:rPr lang="he-IL" sz="2000" dirty="0" smtClean="0">
                <a:sym typeface="Symbol" pitchFamily="18" charset="2"/>
              </a:rPr>
              <a:t> בהנחה שניתן לחשב </a:t>
            </a:r>
            <a:r>
              <a:rPr lang="en-US" sz="2000" dirty="0"/>
              <a:t>Q-order</a:t>
            </a:r>
            <a:r>
              <a:rPr lang="he-IL" sz="2000" dirty="0"/>
              <a:t> </a:t>
            </a:r>
            <a:r>
              <a:rPr lang="he-IL" sz="2000" dirty="0" smtClean="0"/>
              <a:t>בזמן קבוע 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958149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" y="260350"/>
            <a:ext cx="12191999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he-IL" dirty="0" smtClean="0">
                <a:solidFill>
                  <a:schemeClr val="hlink"/>
                </a:solidFill>
                <a:latin typeface="+mn-lt"/>
              </a:rPr>
              <a:t>יישום של </a:t>
            </a:r>
            <a:r>
              <a:rPr lang="en-US" dirty="0" smtClean="0">
                <a:solidFill>
                  <a:schemeClr val="hlink"/>
                </a:solidFill>
                <a:latin typeface="+mn-lt"/>
              </a:rPr>
              <a:t>quadtrees</a:t>
            </a:r>
            <a:r>
              <a:rPr lang="he-IL" dirty="0" smtClean="0">
                <a:solidFill>
                  <a:schemeClr val="hlink"/>
                </a:solidFill>
                <a:latin typeface="+mn-lt"/>
              </a:rPr>
              <a:t>:</a:t>
            </a:r>
            <a:r>
              <a:rPr lang="en-US" dirty="0" smtClean="0">
                <a:solidFill>
                  <a:schemeClr val="hlink"/>
                </a:solidFill>
                <a:latin typeface="+mn-lt"/>
              </a:rPr>
              <a:t/>
            </a:r>
            <a:br>
              <a:rPr lang="en-US" dirty="0" smtClean="0">
                <a:solidFill>
                  <a:schemeClr val="hlink"/>
                </a:solidFill>
                <a:latin typeface="+mn-lt"/>
              </a:rPr>
            </a:br>
            <a:r>
              <a:rPr lang="he-IL" dirty="0" smtClean="0">
                <a:solidFill>
                  <a:schemeClr val="hlink"/>
                </a:solidFill>
                <a:latin typeface="+mn-lt"/>
              </a:rPr>
              <a:t>זיהוי התנגשויות – </a:t>
            </a:r>
            <a:r>
              <a:rPr lang="en-US" dirty="0" smtClean="0">
                <a:solidFill>
                  <a:schemeClr val="hlink"/>
                </a:solidFill>
                <a:latin typeface="+mn-lt"/>
              </a:rPr>
              <a:t>Collision Detection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8745" y="1623703"/>
            <a:ext cx="11400091" cy="163121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sz="2000" b="1" u="sng" dirty="0" smtClean="0"/>
              <a:t>המטרה:</a:t>
            </a:r>
            <a:r>
              <a:rPr lang="he-IL" sz="2000" dirty="0" smtClean="0"/>
              <a:t>  נתונים </a:t>
            </a:r>
            <a:r>
              <a:rPr lang="en-US" sz="2000" dirty="0" smtClean="0"/>
              <a:t>n</a:t>
            </a:r>
            <a:r>
              <a:rPr lang="he-IL" sz="2000" dirty="0" smtClean="0"/>
              <a:t> גופים ועלינו לזהות אם יש התנגשות בין שני גופים כלשהם.</a:t>
            </a:r>
          </a:p>
          <a:p>
            <a:endParaRPr lang="he-IL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e-IL" sz="2000" dirty="0" smtClean="0"/>
              <a:t>נשים לב שיש צורך בזמן ריבועי עבור זיהוי התנגשויות של </a:t>
            </a:r>
            <a:r>
              <a:rPr lang="en-US" sz="2000" dirty="0" smtClean="0"/>
              <a:t>n</a:t>
            </a:r>
            <a:r>
              <a:rPr lang="he-IL" sz="2000" dirty="0" smtClean="0"/>
              <a:t> גופים (מעבר על כל הזוגות).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he-IL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e-IL" sz="2000" dirty="0" smtClean="0"/>
              <a:t>אולם, נשים לב כי אין צורך להשוות באמת בין זוגות שרחוקים אחד מהשני.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0346" y="3432890"/>
            <a:ext cx="3295650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6683" y="3458031"/>
            <a:ext cx="2714625" cy="268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421007" y="3602687"/>
            <a:ext cx="439782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e-IL" sz="2000" dirty="0"/>
              <a:t>נשמע מוכר? נשמע </a:t>
            </a:r>
            <a:r>
              <a:rPr lang="en-US" sz="2000" dirty="0"/>
              <a:t>quadtree</a:t>
            </a:r>
            <a:r>
              <a:rPr lang="he-IL" sz="2000" dirty="0" smtClean="0"/>
              <a:t>!</a:t>
            </a:r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3610983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3" y="260350"/>
            <a:ext cx="12191999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he-IL" dirty="0" smtClean="0">
                <a:solidFill>
                  <a:schemeClr val="hlink"/>
                </a:solidFill>
                <a:latin typeface="+mn-lt"/>
              </a:rPr>
              <a:t>יישום של </a:t>
            </a:r>
            <a:r>
              <a:rPr lang="en-US" dirty="0" smtClean="0">
                <a:solidFill>
                  <a:schemeClr val="hlink"/>
                </a:solidFill>
                <a:latin typeface="+mn-lt"/>
              </a:rPr>
              <a:t>quadtrees</a:t>
            </a:r>
            <a:r>
              <a:rPr lang="he-IL" dirty="0" smtClean="0">
                <a:solidFill>
                  <a:schemeClr val="hlink"/>
                </a:solidFill>
                <a:latin typeface="+mn-lt"/>
              </a:rPr>
              <a:t>:</a:t>
            </a:r>
            <a:r>
              <a:rPr lang="en-US" dirty="0" smtClean="0">
                <a:solidFill>
                  <a:schemeClr val="hlink"/>
                </a:solidFill>
                <a:latin typeface="+mn-lt"/>
              </a:rPr>
              <a:t/>
            </a:r>
            <a:br>
              <a:rPr lang="en-US" dirty="0" smtClean="0">
                <a:solidFill>
                  <a:schemeClr val="hlink"/>
                </a:solidFill>
                <a:latin typeface="+mn-lt"/>
              </a:rPr>
            </a:br>
            <a:r>
              <a:rPr lang="he-IL" dirty="0" smtClean="0">
                <a:solidFill>
                  <a:schemeClr val="hlink"/>
                </a:solidFill>
                <a:latin typeface="+mn-lt"/>
              </a:rPr>
              <a:t>זיהוי התנגשויות – </a:t>
            </a:r>
            <a:r>
              <a:rPr lang="en-US" dirty="0" smtClean="0">
                <a:solidFill>
                  <a:schemeClr val="hlink"/>
                </a:solidFill>
                <a:latin typeface="+mn-lt"/>
              </a:rPr>
              <a:t>Collision Detection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0210" y="1421945"/>
            <a:ext cx="9675401" cy="45289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702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6603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56118" y="4117463"/>
            <a:ext cx="3455988" cy="2043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מלבן 2"/>
          <p:cNvSpPr/>
          <p:nvPr/>
        </p:nvSpPr>
        <p:spPr>
          <a:xfrm>
            <a:off x="838200" y="2006043"/>
            <a:ext cx="105156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000" dirty="0" smtClean="0">
                <a:sym typeface="Symbol" panose="05050102010706020507" pitchFamily="18" charset="2"/>
              </a:rPr>
              <a:t>נגדיר את </a:t>
            </a:r>
            <a:r>
              <a:rPr lang="he-IL" sz="2000" u="sng" dirty="0" smtClean="0">
                <a:sym typeface="Symbol" panose="05050102010706020507" pitchFamily="18" charset="2"/>
              </a:rPr>
              <a:t>רשימת ההתנגשויות</a:t>
            </a:r>
            <a:r>
              <a:rPr lang="he-IL" sz="2000" dirty="0" smtClean="0">
                <a:sym typeface="Symbol" panose="05050102010706020507" pitchFamily="18" charset="2"/>
              </a:rPr>
              <a:t> (</a:t>
            </a:r>
            <a:r>
              <a:rPr lang="en-US" sz="2000" dirty="0" smtClean="0">
                <a:sym typeface="Symbol" panose="05050102010706020507" pitchFamily="18" charset="2"/>
              </a:rPr>
              <a:t>conflict list</a:t>
            </a:r>
            <a:r>
              <a:rPr lang="he-IL" sz="2000" dirty="0" smtClean="0">
                <a:sym typeface="Symbol" panose="05050102010706020507" pitchFamily="18" charset="2"/>
              </a:rPr>
              <a:t>) של </a:t>
            </a:r>
            <a:r>
              <a:rPr lang="en-US" sz="2000" dirty="0" smtClean="0">
                <a:sym typeface="Symbol" panose="05050102010706020507" pitchFamily="18" charset="2"/>
              </a:rPr>
              <a:t>□</a:t>
            </a:r>
            <a:r>
              <a:rPr lang="en-US" sz="2000" baseline="-25000" dirty="0" smtClean="0">
                <a:sym typeface="Symbol" panose="05050102010706020507" pitchFamily="18" charset="2"/>
              </a:rPr>
              <a:t>v</a:t>
            </a:r>
            <a:r>
              <a:rPr lang="he-IL" sz="2000" dirty="0" smtClean="0">
                <a:sym typeface="Symbol" panose="05050102010706020507" pitchFamily="18" charset="2"/>
              </a:rPr>
              <a:t> כרשימה של כל המצולעים אשר חותכים את </a:t>
            </a:r>
            <a:r>
              <a:rPr lang="en-US" sz="2000" dirty="0" smtClean="0">
                <a:sym typeface="Symbol" panose="05050102010706020507" pitchFamily="18" charset="2"/>
              </a:rPr>
              <a:t>□</a:t>
            </a:r>
            <a:r>
              <a:rPr lang="en-US" sz="2000" baseline="-25000" dirty="0" smtClean="0">
                <a:sym typeface="Symbol" panose="05050102010706020507" pitchFamily="18" charset="2"/>
              </a:rPr>
              <a:t>v</a:t>
            </a:r>
            <a:r>
              <a:rPr lang="he-IL" sz="2000" dirty="0" smtClean="0">
                <a:sym typeface="Symbol" panose="05050102010706020507" pitchFamily="18" charset="2"/>
              </a:rPr>
              <a:t> </a:t>
            </a:r>
            <a:r>
              <a:rPr lang="en-US" sz="2000" dirty="0" smtClean="0">
                <a:sym typeface="Symbol" panose="05050102010706020507" pitchFamily="18" charset="2"/>
              </a:rPr>
              <a:t>.</a:t>
            </a:r>
          </a:p>
          <a:p>
            <a:endParaRPr lang="he-IL" sz="2000" dirty="0">
              <a:sym typeface="Symbol" panose="05050102010706020507" pitchFamily="18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000" dirty="0" smtClean="0">
                <a:sym typeface="Symbol" panose="05050102010706020507" pitchFamily="18" charset="2"/>
              </a:rPr>
              <a:t>יהי </a:t>
            </a:r>
            <a:r>
              <a:rPr lang="en-US" sz="2000" dirty="0" smtClean="0">
                <a:sym typeface="Symbol" panose="05050102010706020507" pitchFamily="18" charset="2"/>
              </a:rPr>
              <a:t>x</a:t>
            </a:r>
            <a:r>
              <a:rPr lang="he-IL" sz="2000" dirty="0" smtClean="0">
                <a:sym typeface="Symbol" panose="05050102010706020507" pitchFamily="18" charset="2"/>
              </a:rPr>
              <a:t> חסם קבוע למספר המצולעים המקסימלי שיכולים להיפגש בנקודה אחת משותפת.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e-IL" sz="2000" dirty="0">
              <a:sym typeface="Symbol" panose="05050102010706020507" pitchFamily="18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000" dirty="0" smtClean="0">
                <a:sym typeface="Symbol" panose="05050102010706020507" pitchFamily="18" charset="2"/>
              </a:rPr>
              <a:t>איך נחשב את רשימת ההתנגשויות של צומת?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e-IL" sz="2000" dirty="0" smtClean="0">
              <a:sym typeface="Symbol" panose="05050102010706020507" pitchFamily="18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000" dirty="0" smtClean="0">
                <a:sym typeface="Symbol" panose="05050102010706020507" pitchFamily="18" charset="2"/>
              </a:rPr>
              <a:t>מתי נעצור את החישוב?</a:t>
            </a:r>
            <a:r>
              <a:rPr lang="en-US" sz="2000" dirty="0">
                <a:sym typeface="Symbol" panose="05050102010706020507" pitchFamily="18" charset="2"/>
              </a:rPr>
              <a:t/>
            </a:r>
            <a:br>
              <a:rPr lang="en-US" sz="2000" dirty="0">
                <a:sym typeface="Symbol" panose="05050102010706020507" pitchFamily="18" charset="2"/>
              </a:rPr>
            </a:br>
            <a:r>
              <a:rPr lang="he-IL" sz="2000" dirty="0" smtClean="0">
                <a:sym typeface="Symbol" panose="05050102010706020507" pitchFamily="18" charset="2"/>
              </a:rPr>
              <a:t>כלומר, מהם העלים בעץ?</a:t>
            </a:r>
          </a:p>
        </p:txBody>
      </p:sp>
      <p:sp>
        <p:nvSpPr>
          <p:cNvPr id="1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</a:rPr>
              <a:t>בניית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quadtrees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pic>
        <p:nvPicPr>
          <p:cNvPr id="19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5866" y="3694070"/>
            <a:ext cx="2064300" cy="20233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6637" y="627347"/>
            <a:ext cx="1287163" cy="1233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9528048" y="1027907"/>
            <a:ext cx="53859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l" rtl="0">
              <a:spcBef>
                <a:spcPct val="50000"/>
              </a:spcBef>
            </a:pPr>
            <a:r>
              <a:rPr lang="en-US" dirty="0">
                <a:sym typeface="Symbol" panose="05050102010706020507" pitchFamily="18" charset="2"/>
              </a:rPr>
              <a:t>□</a:t>
            </a:r>
            <a:r>
              <a:rPr lang="en-US" baseline="-25000" dirty="0">
                <a:sym typeface="Symbol" panose="05050102010706020507" pitchFamily="18" charset="2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3017800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274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1030" y="4096724"/>
            <a:ext cx="2245113" cy="22256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  <a:latin typeface="+mn-lt"/>
              </a:rPr>
              <a:t>בעיית ה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point location </a:t>
            </a:r>
            <a:r>
              <a:rPr lang="he-IL" b="1" dirty="0" smtClean="0">
                <a:solidFill>
                  <a:schemeClr val="hlink"/>
                </a:solidFill>
                <a:latin typeface="+mn-lt"/>
              </a:rPr>
              <a:t> בעזרת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quadtree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3657" y="1600203"/>
            <a:ext cx="11310551" cy="31700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000" dirty="0" smtClean="0"/>
              <a:t>בהינתן נקודת </a:t>
            </a:r>
            <a:r>
              <a:rPr lang="he-IL" sz="2000" dirty="0" smtClean="0"/>
              <a:t>שאילתה </a:t>
            </a:r>
            <a:r>
              <a:rPr lang="en-US" sz="2000" dirty="0" smtClean="0"/>
              <a:t> q</a:t>
            </a:r>
            <a:r>
              <a:rPr lang="he-IL" sz="2000" dirty="0" smtClean="0"/>
              <a:t>על </a:t>
            </a:r>
            <a:r>
              <a:rPr lang="he-IL" sz="2000" dirty="0" smtClean="0"/>
              <a:t>ריבוע היחידה, איך נמצא את המצולע ב</a:t>
            </a:r>
            <a:r>
              <a:rPr lang="en-US" sz="2000" dirty="0" smtClean="0"/>
              <a:t> P</a:t>
            </a:r>
            <a:r>
              <a:rPr lang="en-US" sz="2000" baseline="-25000" dirty="0" smtClean="0"/>
              <a:t>map</a:t>
            </a:r>
            <a:r>
              <a:rPr lang="he-IL" sz="2000" dirty="0" smtClean="0"/>
              <a:t> שמכיל את </a:t>
            </a:r>
            <a:r>
              <a:rPr lang="en-US" sz="2000" dirty="0" smtClean="0"/>
              <a:t>q</a:t>
            </a:r>
            <a:r>
              <a:rPr lang="he-IL" sz="2000" dirty="0" smtClean="0"/>
              <a:t>?</a:t>
            </a:r>
          </a:p>
          <a:p>
            <a:endParaRPr lang="he-IL" sz="2000" dirty="0" smtClean="0"/>
          </a:p>
          <a:p>
            <a:r>
              <a:rPr lang="he-IL" sz="2000" dirty="0" smtClean="0"/>
              <a:t>פשוט מאוד! נסרוק את </a:t>
            </a:r>
            <a:r>
              <a:rPr lang="en-US" sz="2000" dirty="0" smtClean="0"/>
              <a:t> T</a:t>
            </a:r>
            <a:r>
              <a:rPr lang="he-IL" sz="2000" dirty="0" smtClean="0"/>
              <a:t>מהשורש ובכל שלב נעבור לילד שהריבוע שלו מכיל את </a:t>
            </a:r>
            <a:r>
              <a:rPr lang="en-US" sz="2000" dirty="0" smtClean="0"/>
              <a:t>q</a:t>
            </a:r>
            <a:r>
              <a:rPr lang="he-IL" sz="2000" dirty="0" smtClean="0"/>
              <a:t>. </a:t>
            </a:r>
          </a:p>
          <a:p>
            <a:pPr algn="l"/>
            <a:endParaRPr lang="he-IL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000" dirty="0" smtClean="0"/>
              <a:t>מתי נעצור?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e-IL" sz="2000" dirty="0"/>
          </a:p>
          <a:p>
            <a:r>
              <a:rPr lang="he-IL" sz="2000" dirty="0" smtClean="0"/>
              <a:t>נעצור כשנגיע </a:t>
            </a:r>
            <a:r>
              <a:rPr lang="he-IL" sz="2000" b="1" dirty="0" smtClean="0"/>
              <a:t>לעלה</a:t>
            </a:r>
            <a:r>
              <a:rPr lang="he-IL" sz="2000" dirty="0" smtClean="0"/>
              <a:t> ואז נעבור על רשימת ההתנגשויות של העלה (שגודלה קבוע)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he-IL" sz="2000" dirty="0" smtClean="0"/>
              <a:t>ובה נמצא את המצולע שמכיל את </a:t>
            </a:r>
            <a:r>
              <a:rPr lang="en-US" sz="2000" dirty="0" smtClean="0"/>
              <a:t>q</a:t>
            </a:r>
            <a:r>
              <a:rPr lang="he-IL" sz="2000" dirty="0" smtClean="0"/>
              <a:t>.</a:t>
            </a:r>
          </a:p>
          <a:p>
            <a:endParaRPr lang="he-IL" sz="2000" dirty="0"/>
          </a:p>
          <a:p>
            <a:endParaRPr lang="he-IL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766121" y="4448433"/>
            <a:ext cx="4102443" cy="1477328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dirty="0" smtClean="0"/>
              <a:t>המצולע האדום הוא המצולע שמכיל את </a:t>
            </a:r>
            <a:r>
              <a:rPr lang="en-US" dirty="0" smtClean="0"/>
              <a:t>x</a:t>
            </a:r>
            <a:r>
              <a:rPr lang="he-IL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e-I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dirty="0" smtClean="0"/>
              <a:t>המצולעים הירוקים אלו המצולעים שברשימת ההתנגשויות של העלה.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717640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274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025" y="3908524"/>
            <a:ext cx="2011363" cy="1993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7273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65129"/>
            <a:ext cx="12192000" cy="1325563"/>
          </a:xfrm>
        </p:spPr>
        <p:txBody>
          <a:bodyPr/>
          <a:lstStyle/>
          <a:p>
            <a:pPr algn="ctr"/>
            <a:r>
              <a:rPr lang="he-IL" b="1" dirty="0" smtClean="0">
                <a:solidFill>
                  <a:schemeClr val="hlink"/>
                </a:solidFill>
                <a:latin typeface="+mn-lt"/>
              </a:rPr>
              <a:t>סיבוכיות זמן הריצה של ה </a:t>
            </a:r>
            <a:r>
              <a:rPr lang="en-US" b="1" dirty="0" smtClean="0">
                <a:solidFill>
                  <a:schemeClr val="hlink"/>
                </a:solidFill>
                <a:latin typeface="+mn-lt"/>
              </a:rPr>
              <a:t>point location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3657" y="1600202"/>
            <a:ext cx="11310551" cy="255454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000" dirty="0" smtClean="0"/>
              <a:t>זמן הריצה אינו חסום!!! (מתי </a:t>
            </a:r>
            <a:r>
              <a:rPr lang="he-IL" sz="2000" dirty="0" smtClean="0"/>
              <a:t>למשל?)</a:t>
            </a:r>
            <a:endParaRPr lang="he-IL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he-IL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000" dirty="0" smtClean="0"/>
              <a:t>אז, מה עושים?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e-IL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000" dirty="0" smtClean="0"/>
              <a:t>מניחים שהקלט סביר. </a:t>
            </a:r>
            <a:r>
              <a:rPr lang="he-IL" sz="2000" b="1" u="sng" dirty="0" smtClean="0"/>
              <a:t>למשל:</a:t>
            </a:r>
            <a:r>
              <a:rPr lang="he-IL" sz="2000" dirty="0" smtClean="0"/>
              <a:t> עבור "משולשים שמנים" זמן הריצה הוא לינארי בגודל הקלט.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he-IL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000" dirty="0" smtClean="0"/>
              <a:t>האם ניתן לבצע שאילתות </a:t>
            </a:r>
            <a:r>
              <a:rPr lang="en-US" sz="2000" dirty="0" smtClean="0"/>
              <a:t>point-location</a:t>
            </a:r>
            <a:r>
              <a:rPr lang="he-IL" sz="2000" dirty="0" smtClean="0"/>
              <a:t> טוב יותר?</a:t>
            </a:r>
          </a:p>
          <a:p>
            <a:endParaRPr lang="he-IL" sz="2000" dirty="0"/>
          </a:p>
        </p:txBody>
      </p:sp>
    </p:spTree>
    <p:extLst>
      <p:ext uri="{BB962C8B-B14F-4D97-AF65-F5344CB8AC3E}">
        <p14:creationId xmlns:p14="http://schemas.microsoft.com/office/powerpoint/2010/main" val="22226013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78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277813"/>
            <a:ext cx="10972800" cy="11430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chemeClr val="hlink"/>
                </a:solidFill>
                <a:latin typeface="+mn-lt"/>
              </a:rPr>
              <a:t>Fast point-location</a:t>
            </a:r>
            <a:r>
              <a:rPr lang="he-IL" b="1" dirty="0" smtClean="0">
                <a:solidFill>
                  <a:schemeClr val="hlink"/>
                </a:solidFill>
                <a:latin typeface="+mn-lt"/>
              </a:rPr>
              <a:t> - הגדרות</a:t>
            </a:r>
            <a:endParaRPr lang="en-US" b="1" dirty="0">
              <a:solidFill>
                <a:schemeClr val="hlink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0088" y="1420815"/>
            <a:ext cx="11532973" cy="388824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e-IL" sz="2000" dirty="0" smtClean="0"/>
              <a:t>תא</a:t>
            </a:r>
            <a:r>
              <a:rPr lang="en-US" sz="2000" dirty="0" smtClean="0"/>
              <a:t>/</a:t>
            </a:r>
            <a:r>
              <a:rPr lang="he-IL" sz="2000" dirty="0" smtClean="0"/>
              <a:t>משבצת יוגדר להיות </a:t>
            </a:r>
            <a:r>
              <a:rPr lang="he-IL" sz="2000" u="sng" dirty="0" smtClean="0"/>
              <a:t>תא</a:t>
            </a:r>
            <a:r>
              <a:rPr lang="he-IL" sz="2000" u="sng" dirty="0"/>
              <a:t> </a:t>
            </a:r>
            <a:r>
              <a:rPr lang="he-IL" sz="2000" u="sng" dirty="0" smtClean="0"/>
              <a:t>קנוני</a:t>
            </a:r>
            <a:r>
              <a:rPr lang="he-IL" sz="2000" dirty="0" smtClean="0"/>
              <a:t> (</a:t>
            </a:r>
            <a:r>
              <a:rPr lang="en-US" sz="2000" dirty="0" smtClean="0"/>
              <a:t>canonical square</a:t>
            </a:r>
            <a:r>
              <a:rPr lang="he-IL" sz="2000" dirty="0" smtClean="0"/>
              <a:t>)</a:t>
            </a:r>
            <a:r>
              <a:rPr lang="en-US" sz="2000" dirty="0" smtClean="0"/>
              <a:t> </a:t>
            </a:r>
            <a:r>
              <a:rPr lang="he-IL" sz="2000" dirty="0" smtClean="0"/>
              <a:t>אם הוא מקיים את התנאים הבאים: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he-IL" sz="2000" dirty="0" smtClean="0"/>
              <a:t>מוכל בריבוע היחידה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he-IL" sz="2000" dirty="0" smtClean="0"/>
              <a:t>תא בסריג </a:t>
            </a:r>
            <a:r>
              <a:rPr lang="en-US" sz="2000" dirty="0" smtClean="0">
                <a:sym typeface="Symbol" panose="05050102010706020507" pitchFamily="18" charset="2"/>
              </a:rPr>
              <a:t>G</a:t>
            </a:r>
            <a:r>
              <a:rPr lang="en-US" sz="2000" baseline="-25000" dirty="0" smtClean="0">
                <a:sym typeface="Symbol" panose="05050102010706020507" pitchFamily="18" charset="2"/>
              </a:rPr>
              <a:t>r</a:t>
            </a:r>
            <a:r>
              <a:rPr lang="he-IL" sz="2000" dirty="0" smtClean="0"/>
              <a:t> (כאשר </a:t>
            </a:r>
            <a:r>
              <a:rPr lang="en-US" sz="2000" dirty="0" smtClean="0"/>
              <a:t>r</a:t>
            </a:r>
            <a:r>
              <a:rPr lang="he-IL" sz="2000" dirty="0" smtClean="0"/>
              <a:t> הוא גודל התא בסריג).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sz="2000" dirty="0" smtClean="0"/>
              <a:t>r</a:t>
            </a:r>
            <a:r>
              <a:rPr lang="he-IL" sz="2000" dirty="0" smtClean="0"/>
              <a:t> הוא חזקה שלילית של 2.</a:t>
            </a:r>
          </a:p>
          <a:p>
            <a:pPr lvl="1"/>
            <a:endParaRPr lang="he-IL" sz="2000" dirty="0" smtClean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he-IL" sz="2000" dirty="0" smtClean="0"/>
              <a:t>סריג </a:t>
            </a:r>
            <a:r>
              <a:rPr lang="en-US" sz="2000" dirty="0" smtClean="0">
                <a:sym typeface="Symbol" panose="05050102010706020507" pitchFamily="18" charset="2"/>
              </a:rPr>
              <a:t>G</a:t>
            </a:r>
            <a:r>
              <a:rPr lang="en-US" sz="2000" baseline="-25000" dirty="0" smtClean="0">
                <a:sym typeface="Symbol" panose="05050102010706020507" pitchFamily="18" charset="2"/>
              </a:rPr>
              <a:t>r</a:t>
            </a:r>
            <a:r>
              <a:rPr lang="he-IL" sz="2000" dirty="0" smtClean="0">
                <a:sym typeface="Symbol" panose="05050102010706020507" pitchFamily="18" charset="2"/>
              </a:rPr>
              <a:t> כזה </a:t>
            </a:r>
            <a:r>
              <a:rPr lang="he-IL" sz="2000" dirty="0" smtClean="0"/>
              <a:t>יקרא </a:t>
            </a:r>
            <a:r>
              <a:rPr lang="he-IL" sz="2000" u="sng" dirty="0" smtClean="0"/>
              <a:t>סריג קנוני</a:t>
            </a:r>
            <a:r>
              <a:rPr lang="he-IL" sz="2000" dirty="0" smtClean="0"/>
              <a:t> (</a:t>
            </a:r>
            <a:r>
              <a:rPr lang="en-US" sz="2000" dirty="0" smtClean="0"/>
              <a:t>canonical grid</a:t>
            </a:r>
            <a:r>
              <a:rPr lang="he-IL" sz="2000" dirty="0" smtClean="0"/>
              <a:t>).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he-IL" sz="2000" dirty="0"/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he-IL" sz="2000" dirty="0" smtClean="0"/>
              <a:t>נניח שצומת  </a:t>
            </a:r>
            <a:r>
              <a:rPr lang="en-US" sz="2000" dirty="0" smtClean="0"/>
              <a:t>v</a:t>
            </a:r>
            <a:r>
              <a:rPr lang="he-IL" sz="2000" dirty="0" smtClean="0"/>
              <a:t> בעומק </a:t>
            </a:r>
            <a:r>
              <a:rPr lang="en-US" sz="2000" dirty="0" smtClean="0"/>
              <a:t>i</a:t>
            </a:r>
            <a:r>
              <a:rPr lang="he-IL" sz="2000" dirty="0" smtClean="0"/>
              <a:t> בעץ, ונניח שהתא שמתאים לו הוא </a:t>
            </a:r>
            <a:r>
              <a:rPr lang="en-US" sz="2000" dirty="0" smtClean="0">
                <a:sym typeface="Symbol" panose="05050102010706020507" pitchFamily="18" charset="2"/>
              </a:rPr>
              <a:t>□</a:t>
            </a:r>
            <a:r>
              <a:rPr lang="en-US" sz="2000" baseline="-25000" dirty="0" smtClean="0">
                <a:sym typeface="Symbol" panose="05050102010706020507" pitchFamily="18" charset="2"/>
              </a:rPr>
              <a:t>v</a:t>
            </a:r>
            <a:r>
              <a:rPr lang="he-IL" sz="2000" baseline="-25000" dirty="0" smtClean="0">
                <a:sym typeface="Symbol" panose="05050102010706020507" pitchFamily="18" charset="2"/>
              </a:rPr>
              <a:t>.</a:t>
            </a:r>
            <a:r>
              <a:rPr lang="en-US" sz="2000" baseline="-25000" dirty="0" smtClean="0">
                <a:sym typeface="Symbol" panose="05050102010706020507" pitchFamily="18" charset="2"/>
              </a:rPr>
              <a:t/>
            </a:r>
            <a:br>
              <a:rPr lang="en-US" sz="2000" baseline="-25000" dirty="0" smtClean="0">
                <a:sym typeface="Symbol" panose="05050102010706020507" pitchFamily="18" charset="2"/>
              </a:rPr>
            </a:br>
            <a:r>
              <a:rPr lang="he-IL" sz="2000" dirty="0" smtClean="0"/>
              <a:t>אזי, ה</a:t>
            </a:r>
            <a:r>
              <a:rPr lang="en-US" sz="2000" i="1" dirty="0" smtClean="0">
                <a:sym typeface="Symbol" panose="05050102010706020507" pitchFamily="18" charset="2"/>
              </a:rPr>
              <a:t> </a:t>
            </a:r>
            <a:r>
              <a:rPr lang="en-US" sz="2000" u="sng" dirty="0" smtClean="0">
                <a:sym typeface="Symbol" panose="05050102010706020507" pitchFamily="18" charset="2"/>
              </a:rPr>
              <a:t>side-length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he-IL" sz="2000" dirty="0" smtClean="0">
                <a:sym typeface="Symbol" panose="05050102010706020507" pitchFamily="18" charset="2"/>
              </a:rPr>
              <a:t> של </a:t>
            </a:r>
            <a:r>
              <a:rPr lang="en-US" sz="2000" dirty="0" smtClean="0">
                <a:sym typeface="Symbol" panose="05050102010706020507" pitchFamily="18" charset="2"/>
              </a:rPr>
              <a:t> □</a:t>
            </a:r>
            <a:r>
              <a:rPr lang="en-US" sz="2000" baseline="-25000" dirty="0" smtClean="0">
                <a:sym typeface="Symbol" panose="05050102010706020507" pitchFamily="18" charset="2"/>
              </a:rPr>
              <a:t>v </a:t>
            </a:r>
            <a:r>
              <a:rPr lang="he-IL" sz="2000" dirty="0">
                <a:sym typeface="Symbol" panose="05050102010706020507" pitchFamily="18" charset="2"/>
              </a:rPr>
              <a:t> </a:t>
            </a:r>
            <a:r>
              <a:rPr lang="he-IL" sz="2000" dirty="0" smtClean="0">
                <a:sym typeface="Symbol" panose="05050102010706020507" pitchFamily="18" charset="2"/>
              </a:rPr>
              <a:t>הוא  </a:t>
            </a:r>
            <a:r>
              <a:rPr lang="en-US" sz="2000" dirty="0" smtClean="0">
                <a:sym typeface="Symbol" panose="05050102010706020507" pitchFamily="18" charset="2"/>
              </a:rPr>
              <a:t> 2</a:t>
            </a:r>
            <a:r>
              <a:rPr lang="en-US" sz="2000" baseline="30000" dirty="0" smtClean="0">
                <a:sym typeface="Symbol" panose="05050102010706020507" pitchFamily="18" charset="2"/>
              </a:rPr>
              <a:t>-</a:t>
            </a:r>
            <a:r>
              <a:rPr lang="en-US" sz="2000" baseline="30000" dirty="0" smtClean="0">
                <a:latin typeface="Script MT Bold" panose="03040602040607080904" pitchFamily="66" charset="0"/>
                <a:sym typeface="Symbol" panose="05050102010706020507" pitchFamily="18" charset="2"/>
              </a:rPr>
              <a:t>i</a:t>
            </a:r>
            <a:br>
              <a:rPr lang="en-US" sz="2000" baseline="30000" dirty="0" smtClean="0">
                <a:latin typeface="Script MT Bold" panose="03040602040607080904" pitchFamily="66" charset="0"/>
                <a:sym typeface="Symbol" panose="05050102010706020507" pitchFamily="18" charset="2"/>
              </a:rPr>
            </a:br>
            <a:r>
              <a:rPr lang="he-IL" sz="2000" dirty="0" smtClean="0">
                <a:sym typeface="Symbol" panose="05050102010706020507" pitchFamily="18" charset="2"/>
              </a:rPr>
              <a:t>והתא הוא תא קנוני בסריג הקנוני  </a:t>
            </a:r>
            <a:r>
              <a:rPr lang="en-US" sz="2000" dirty="0" smtClean="0">
                <a:sym typeface="Symbol" panose="05050102010706020507" pitchFamily="18" charset="2"/>
              </a:rPr>
              <a:t>G</a:t>
            </a:r>
            <a:r>
              <a:rPr lang="en-US" sz="2000" baseline="-25000" dirty="0" smtClean="0">
                <a:sym typeface="Symbol" panose="05050102010706020507" pitchFamily="18" charset="2"/>
              </a:rPr>
              <a:t>2</a:t>
            </a:r>
            <a:r>
              <a:rPr lang="en-US" sz="2000" dirty="0" smtClean="0">
                <a:sym typeface="Symbol" panose="05050102010706020507" pitchFamily="18" charset="2"/>
              </a:rPr>
              <a:t>-</a:t>
            </a:r>
            <a:r>
              <a:rPr lang="en-US" sz="2000" dirty="0" smtClean="0">
                <a:latin typeface="Script MT Bold" panose="03040602040607080904" pitchFamily="66" charset="0"/>
                <a:sym typeface="Symbol" panose="05050102010706020507" pitchFamily="18" charset="2"/>
              </a:rPr>
              <a:t>i</a:t>
            </a:r>
            <a:r>
              <a:rPr lang="he-IL" sz="2000" dirty="0" smtClean="0">
                <a:latin typeface="Script MT Bold" panose="03040602040607080904" pitchFamily="66" charset="0"/>
                <a:sym typeface="Symbol" panose="05050102010706020507" pitchFamily="18" charset="2"/>
              </a:rPr>
              <a:t>.</a:t>
            </a:r>
          </a:p>
          <a:p>
            <a:pPr marL="285750" lvl="1" indent="-285750">
              <a:buFont typeface="Arial" panose="020B0604020202020204" pitchFamily="34" charset="0"/>
              <a:buChar char="•"/>
            </a:pPr>
            <a:endParaRPr lang="he-IL" sz="2000" baseline="30000" dirty="0" smtClean="0">
              <a:latin typeface="Script MT Bold" panose="03040602040607080904" pitchFamily="66" charset="0"/>
              <a:sym typeface="Symbol" panose="05050102010706020507" pitchFamily="18" charset="2"/>
            </a:endParaRPr>
          </a:p>
          <a:p>
            <a:pPr marL="0" lvl="1"/>
            <a:endParaRPr lang="he-IL" sz="2000" baseline="30000" dirty="0">
              <a:latin typeface="Script MT Bold" panose="03040602040607080904" pitchFamily="66" charset="0"/>
              <a:sym typeface="Symbol" panose="05050102010706020507" pitchFamily="18" charset="2"/>
            </a:endParaRPr>
          </a:p>
          <a:p>
            <a:pPr marL="285750" lvl="1" indent="-285750">
              <a:buFont typeface="Arial" panose="020B0604020202020204" pitchFamily="34" charset="0"/>
              <a:buChar char="•"/>
            </a:pPr>
            <a:r>
              <a:rPr lang="he-IL" sz="2000" dirty="0" smtClean="0">
                <a:sym typeface="Symbol" panose="05050102010706020507" pitchFamily="18" charset="2"/>
              </a:rPr>
              <a:t>נסמן ב </a:t>
            </a:r>
            <a:r>
              <a:rPr lang="en-US" sz="2000" dirty="0" smtClean="0">
                <a:latin typeface="Rage Italic" panose="03070502040507070304" pitchFamily="66" charset="0"/>
                <a:sym typeface="Symbol" panose="05050102010706020507" pitchFamily="18" charset="2"/>
              </a:rPr>
              <a:t>l </a:t>
            </a:r>
            <a:r>
              <a:rPr lang="en-US" sz="2000" dirty="0" smtClean="0">
                <a:sym typeface="Symbol" panose="05050102010706020507" pitchFamily="18" charset="2"/>
              </a:rPr>
              <a:t>(v) = -</a:t>
            </a:r>
            <a:r>
              <a:rPr lang="en-US" sz="2000" dirty="0" smtClean="0">
                <a:latin typeface="Script MT Bold" panose="03040602040607080904" pitchFamily="66" charset="0"/>
                <a:sym typeface="Symbol" panose="05050102010706020507" pitchFamily="18" charset="2"/>
              </a:rPr>
              <a:t>i</a:t>
            </a:r>
            <a:r>
              <a:rPr lang="en-US" sz="2000" dirty="0" smtClean="0">
                <a:sym typeface="Symbol" panose="05050102010706020507" pitchFamily="18" charset="2"/>
              </a:rPr>
              <a:t> </a:t>
            </a:r>
            <a:r>
              <a:rPr lang="he-IL" sz="2000" dirty="0" smtClean="0">
                <a:sym typeface="Symbol" panose="05050102010706020507" pitchFamily="18" charset="2"/>
              </a:rPr>
              <a:t> את </a:t>
            </a:r>
            <a:r>
              <a:rPr lang="he-IL" sz="2000" u="sng" dirty="0" smtClean="0">
                <a:sym typeface="Symbol" panose="05050102010706020507" pitchFamily="18" charset="2"/>
              </a:rPr>
              <a:t>הרמה</a:t>
            </a:r>
            <a:r>
              <a:rPr lang="he-IL" sz="2000" dirty="0" smtClean="0">
                <a:sym typeface="Symbol" panose="05050102010706020507" pitchFamily="18" charset="2"/>
              </a:rPr>
              <a:t>  (</a:t>
            </a:r>
            <a:r>
              <a:rPr lang="en-US" sz="2000" dirty="0" smtClean="0">
                <a:sym typeface="Symbol" panose="05050102010706020507" pitchFamily="18" charset="2"/>
              </a:rPr>
              <a:t>level</a:t>
            </a:r>
            <a:r>
              <a:rPr lang="he-IL" sz="2000" dirty="0" smtClean="0">
                <a:sym typeface="Symbol" panose="05050102010706020507" pitchFamily="18" charset="2"/>
              </a:rPr>
              <a:t>) של צומת </a:t>
            </a:r>
            <a:r>
              <a:rPr lang="en-US" sz="2000" dirty="0" smtClean="0">
                <a:sym typeface="Symbol" panose="05050102010706020507" pitchFamily="18" charset="2"/>
              </a:rPr>
              <a:t>v</a:t>
            </a:r>
            <a:r>
              <a:rPr lang="he-IL" sz="2000" dirty="0" smtClean="0">
                <a:sym typeface="Symbol" panose="05050102010706020507" pitchFamily="18" charset="2"/>
              </a:rPr>
              <a:t>.</a:t>
            </a:r>
            <a:endParaRPr lang="he-IL" sz="2000" baseline="30000" dirty="0">
              <a:latin typeface="Script MT Bold" panose="03040602040607080904" pitchFamily="66" charset="0"/>
              <a:sym typeface="Symbol" panose="05050102010706020507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74500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רחבה">
  <a:themeElements>
    <a:clrScheme name="רחבה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רחבה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רחבה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8847</TotalTime>
  <Words>2676</Words>
  <Application>Microsoft Office PowerPoint</Application>
  <PresentationFormat>מותאם אישית</PresentationFormat>
  <Paragraphs>749</Paragraphs>
  <Slides>55</Slides>
  <Notes>54</Notes>
  <HiddenSlides>0</HiddenSlides>
  <MMClips>0</MMClips>
  <ScaleCrop>false</ScaleCrop>
  <HeadingPairs>
    <vt:vector size="6" baseType="variant"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2</vt:i4>
      </vt:variant>
      <vt:variant>
        <vt:lpstr>כותרות שקופיות</vt:lpstr>
      </vt:variant>
      <vt:variant>
        <vt:i4>55</vt:i4>
      </vt:variant>
    </vt:vector>
  </HeadingPairs>
  <TitlesOfParts>
    <vt:vector size="58" baseType="lpstr">
      <vt:lpstr>רחבה</vt:lpstr>
      <vt:lpstr>משוואה</vt:lpstr>
      <vt:lpstr>Microsoft Equation 3.0</vt:lpstr>
      <vt:lpstr>Quadtrees </vt:lpstr>
      <vt:lpstr>נושאי ההרצאה</vt:lpstr>
      <vt:lpstr>מצגת של PowerPoint</vt:lpstr>
      <vt:lpstr>אז למה quadtree ? </vt:lpstr>
      <vt:lpstr>בניית quadtrees</vt:lpstr>
      <vt:lpstr>בניית quadtrees</vt:lpstr>
      <vt:lpstr>בעיית הpoint location  בעזרת quadtree</vt:lpstr>
      <vt:lpstr>סיבוכיות זמן הריצה של ה point location</vt:lpstr>
      <vt:lpstr>Fast point-location - הגדרות</vt:lpstr>
      <vt:lpstr>מצגת של PowerPoint</vt:lpstr>
      <vt:lpstr>מצגת של PowerPoint</vt:lpstr>
      <vt:lpstr>תיאור האלגוריתם – fast point-location</vt:lpstr>
      <vt:lpstr>fast point-location - דוגמא</vt:lpstr>
      <vt:lpstr>האלגוריתם – fast point-location</vt:lpstr>
      <vt:lpstr>מצגת של PowerPoint</vt:lpstr>
      <vt:lpstr>פיזור ( spread)</vt:lpstr>
      <vt:lpstr>למת הפיזור</vt:lpstr>
      <vt:lpstr>הוכחת למת הפיזור</vt:lpstr>
      <vt:lpstr>הוכחת למת הפיזור</vt:lpstr>
      <vt:lpstr>דחיסת quadtrees </vt:lpstr>
      <vt:lpstr>אז איך דוחסים quadtrees ?</vt:lpstr>
      <vt:lpstr>דוגמא לquadtree דחוס</vt:lpstr>
      <vt:lpstr>אז למה quadtree דחוס זה טוב ליהודים?</vt:lpstr>
      <vt:lpstr>Bit twiddling &amp; compressed quadtrees</vt:lpstr>
      <vt:lpstr>Bit twiddling &amp; compressed quadtrees</vt:lpstr>
      <vt:lpstr>בניה יעילה של quadtrees דחוסים</vt:lpstr>
      <vt:lpstr>בניה יעילה של quadtrees דחוסים</vt:lpstr>
      <vt:lpstr>בניה יעילה של quadtrees דחוסים</vt:lpstr>
      <vt:lpstr>בניה יעילה של quadtrees דחוסים</vt:lpstr>
      <vt:lpstr>בניה יעילה של quadtrees דחוסים</vt:lpstr>
      <vt:lpstr>Fingering a compressed quadtree – fast point location</vt:lpstr>
      <vt:lpstr>Fingering a compressed quadtree – fast point location</vt:lpstr>
      <vt:lpstr>Fingering a compressed quadtree – fast point location</vt:lpstr>
      <vt:lpstr>Fingering a compressed quadtree – fast point location</vt:lpstr>
      <vt:lpstr>Fingering a compressed quadtree – fast point location</vt:lpstr>
      <vt:lpstr>מצגת של PowerPoint</vt:lpstr>
      <vt:lpstr>הקדמה ל -Dynamic quadtrees </vt:lpstr>
      <vt:lpstr>הגדרת יחס סדר על צמתים ונקודות</vt:lpstr>
      <vt:lpstr>הגדרת יחס סדר על צמתים ונקודות</vt:lpstr>
      <vt:lpstr>חישוב Q-order באופן יעיל</vt:lpstr>
      <vt:lpstr>חישוב lca בעזרת  bit∆בזמן קבוע</vt:lpstr>
      <vt:lpstr>חישוב Q-order באופן יעיל</vt:lpstr>
      <vt:lpstr>ביצוע point location בquadtree (רגיל)</vt:lpstr>
      <vt:lpstr>מיזוג של quadtrees</vt:lpstr>
      <vt:lpstr>מיזוג של quadtrees</vt:lpstr>
      <vt:lpstr>ביצוע פעולות על quadtree דחוס בעזרת Q-order </vt:lpstr>
      <vt:lpstr>ביצוע point location ב quadtree דחוס</vt:lpstr>
      <vt:lpstr>ביצוע point location ב quadtree דחוס</vt:lpstr>
      <vt:lpstr>הוספת צמתים ב quadtree דחוס</vt:lpstr>
      <vt:lpstr>הוספת צמתים ב quadtree דחוס</vt:lpstr>
      <vt:lpstr>הוספת צמתים ב quadtree דחוס</vt:lpstr>
      <vt:lpstr>מחיקת צמתים ב quadtree דחוס</vt:lpstr>
      <vt:lpstr>ביצוע פעולות על quadtree דחוס בעזרת Q-order </vt:lpstr>
      <vt:lpstr>יישום של quadtrees: זיהוי התנגשויות – Collision Detection</vt:lpstr>
      <vt:lpstr>יישום של quadtrees: זיהוי התנגשויות – Collision Detection</vt:lpstr>
    </vt:vector>
  </TitlesOfParts>
  <Company>Tel Aviv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Daria Turenko</dc:creator>
  <cp:lastModifiedBy>User</cp:lastModifiedBy>
  <cp:revision>416</cp:revision>
  <dcterms:created xsi:type="dcterms:W3CDTF">2015-11-02T14:19:39Z</dcterms:created>
  <dcterms:modified xsi:type="dcterms:W3CDTF">2015-11-11T17:32:57Z</dcterms:modified>
</cp:coreProperties>
</file>