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344" r:id="rId4"/>
    <p:sldId id="258" r:id="rId5"/>
    <p:sldId id="351" r:id="rId6"/>
    <p:sldId id="259" r:id="rId7"/>
    <p:sldId id="260" r:id="rId8"/>
    <p:sldId id="345" r:id="rId9"/>
    <p:sldId id="262" r:id="rId10"/>
    <p:sldId id="263" r:id="rId11"/>
    <p:sldId id="264" r:id="rId12"/>
    <p:sldId id="265" r:id="rId13"/>
    <p:sldId id="266" r:id="rId14"/>
    <p:sldId id="267" r:id="rId15"/>
    <p:sldId id="352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346" r:id="rId26"/>
    <p:sldId id="276" r:id="rId27"/>
    <p:sldId id="278" r:id="rId28"/>
    <p:sldId id="279" r:id="rId29"/>
    <p:sldId id="280" r:id="rId30"/>
    <p:sldId id="281" r:id="rId31"/>
    <p:sldId id="282" r:id="rId32"/>
    <p:sldId id="284" r:id="rId33"/>
    <p:sldId id="283" r:id="rId34"/>
    <p:sldId id="285" r:id="rId35"/>
    <p:sldId id="347" r:id="rId36"/>
    <p:sldId id="289" r:id="rId37"/>
    <p:sldId id="290" r:id="rId38"/>
    <p:sldId id="291" r:id="rId39"/>
    <p:sldId id="292" r:id="rId40"/>
    <p:sldId id="348" r:id="rId41"/>
    <p:sldId id="293" r:id="rId42"/>
    <p:sldId id="295" r:id="rId43"/>
    <p:sldId id="353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4" r:id="rId52"/>
    <p:sldId id="303" r:id="rId53"/>
    <p:sldId id="349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21" r:id="rId64"/>
    <p:sldId id="315" r:id="rId65"/>
    <p:sldId id="317" r:id="rId66"/>
    <p:sldId id="318" r:id="rId67"/>
    <p:sldId id="316" r:id="rId68"/>
    <p:sldId id="319" r:id="rId69"/>
    <p:sldId id="320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50" r:id="rId91"/>
    <p:sldId id="343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C07D54-9DBA-4E38-B464-3394215B7CE0}">
          <p14:sldIdLst>
            <p14:sldId id="256"/>
            <p14:sldId id="257"/>
            <p14:sldId id="344"/>
            <p14:sldId id="258"/>
            <p14:sldId id="351"/>
            <p14:sldId id="259"/>
            <p14:sldId id="260"/>
            <p14:sldId id="345"/>
            <p14:sldId id="262"/>
            <p14:sldId id="263"/>
            <p14:sldId id="264"/>
            <p14:sldId id="265"/>
            <p14:sldId id="266"/>
            <p14:sldId id="267"/>
            <p14:sldId id="352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7"/>
            <p14:sldId id="346"/>
            <p14:sldId id="276"/>
            <p14:sldId id="278"/>
            <p14:sldId id="279"/>
            <p14:sldId id="280"/>
            <p14:sldId id="281"/>
            <p14:sldId id="282"/>
            <p14:sldId id="284"/>
            <p14:sldId id="283"/>
            <p14:sldId id="285"/>
            <p14:sldId id="347"/>
            <p14:sldId id="289"/>
            <p14:sldId id="290"/>
            <p14:sldId id="291"/>
            <p14:sldId id="292"/>
            <p14:sldId id="348"/>
            <p14:sldId id="293"/>
            <p14:sldId id="295"/>
            <p14:sldId id="353"/>
            <p14:sldId id="294"/>
            <p14:sldId id="296"/>
            <p14:sldId id="297"/>
            <p14:sldId id="298"/>
            <p14:sldId id="299"/>
            <p14:sldId id="300"/>
            <p14:sldId id="301"/>
            <p14:sldId id="304"/>
            <p14:sldId id="303"/>
            <p14:sldId id="349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21"/>
            <p14:sldId id="315"/>
            <p14:sldId id="317"/>
            <p14:sldId id="318"/>
            <p14:sldId id="316"/>
            <p14:sldId id="319"/>
            <p14:sldId id="32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50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78739" autoAdjust="0"/>
  </p:normalViewPr>
  <p:slideViewPr>
    <p:cSldViewPr>
      <p:cViewPr varScale="1">
        <p:scale>
          <a:sx n="104" d="100"/>
          <a:sy n="104" d="100"/>
        </p:scale>
        <p:origin x="-20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F2C2-5BA5-4FD6-98A7-A3493B747DD4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3ECD-50CF-4515-B278-8DD2B698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note</a:t>
            </a:r>
            <a:r>
              <a:rPr lang="en-US" baseline="0" dirty="0" smtClean="0"/>
              <a:t> to discern between capital P and lowercase p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*-</a:t>
                </a:r>
                <a:r>
                  <a:rPr lang="en-US" dirty="0" smtClean="0"/>
                  <a:t>(otherwise, we would’ve stopped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-as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4∗9=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points in this grid cluster.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*note that any point so far inserted that is as close to p as a or better must be contained in a circle of radius a centered on p, which in turn is contained</a:t>
                </a:r>
                <a:r>
                  <a:rPr lang="en-US" baseline="0" dirty="0" smtClean="0"/>
                  <a:t> in this grid cluster.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*-</a:t>
                </a:r>
                <a:r>
                  <a:rPr lang="en-US" dirty="0" smtClean="0"/>
                  <a:t>(otherwise, we would’ve stopped with </a:t>
                </a:r>
                <a:r>
                  <a:rPr lang="en-US" b="0" i="0" smtClean="0">
                    <a:latin typeface="Cambria Math"/>
                  </a:rPr>
                  <a:t>𝐶𝑃(𝑃)&lt;𝛼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-as there are at most </a:t>
                </a:r>
                <a:r>
                  <a:rPr lang="en-US" b="0" i="0" smtClean="0">
                    <a:latin typeface="Cambria Math"/>
                  </a:rPr>
                  <a:t>4∗9=𝑂(1)</a:t>
                </a:r>
                <a:r>
                  <a:rPr lang="en-US" dirty="0" smtClean="0"/>
                  <a:t> points in this grid cluster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*note that any point so far inserted that is as close to p as a or better must be contained in a circle of radius a centered on p, which in turn is contained</a:t>
                </a:r>
                <a:r>
                  <a:rPr lang="en-US" baseline="0" dirty="0" smtClean="0"/>
                  <a:t> in this grid cluster.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r>
              <a:rPr lang="en-US" baseline="0" dirty="0" smtClean="0"/>
              <a:t> the class that the drawings are over for a while and to expect text bombardment. Not much to do, as there isn’t much to draw that can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</a:t>
            </a:r>
            <a:r>
              <a:rPr lang="en-US" baseline="0" dirty="0" smtClean="0"/>
              <a:t> a remark to show a case where the checking algorithm itself of lemma 1.6 can actually solve the problem in linear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*one of those points being 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dirty="0" smtClean="0"/>
                  <a:t>If we inserted pi and did lemma 1.6’s O(1) check, and</a:t>
                </a:r>
                <a:r>
                  <a:rPr lang="en-US" baseline="0" dirty="0" smtClean="0"/>
                  <a:t> found the CP did not change, we don’t need to rebuild the grid data structure, as the grid in the </a:t>
                </a:r>
                <a:r>
                  <a:rPr lang="en-US" baseline="0" dirty="0" err="1" smtClean="0"/>
                  <a:t>ith</a:t>
                </a:r>
                <a:r>
                  <a:rPr lang="en-US" baseline="0" dirty="0" smtClean="0"/>
                  <a:t> and the i-1th iteration would be the same anyway.</a:t>
                </a:r>
              </a:p>
              <a:p>
                <a:pPr marL="171450" indent="-171450">
                  <a:buFont typeface="Arial" charset="0"/>
                  <a:buChar char="•"/>
                </a:pPr>
                <a:endParaRPr lang="en-US" baseline="0" dirty="0" smtClean="0"/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baseline="0" dirty="0" smtClean="0"/>
                  <a:t>It’s O(|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|)=O(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dirty="0" smtClean="0"/>
                  <a:t>If we inserted pi and did lemma 1.6’s O(1) check, and</a:t>
                </a:r>
                <a:r>
                  <a:rPr lang="en-US" baseline="0" dirty="0" smtClean="0"/>
                  <a:t> found the CP did not change, we don’t need to rebuild the grid data structure, as the grid in the </a:t>
                </a:r>
                <a:r>
                  <a:rPr lang="en-US" baseline="0" dirty="0" err="1" smtClean="0"/>
                  <a:t>ith</a:t>
                </a:r>
                <a:r>
                  <a:rPr lang="en-US" baseline="0" dirty="0" smtClean="0"/>
                  <a:t> and the i-1th iteration would be the same anyway.</a:t>
                </a:r>
              </a:p>
              <a:p>
                <a:pPr marL="171450" indent="-171450">
                  <a:buFont typeface="Arial" charset="0"/>
                  <a:buChar char="•"/>
                </a:pPr>
                <a:endParaRPr lang="en-US" baseline="0" dirty="0" smtClean="0"/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baseline="0" dirty="0" smtClean="0"/>
                  <a:t>It’s O(|</a:t>
                </a:r>
                <a:r>
                  <a:rPr lang="en-US" b="0" i="0" baseline="0" smtClean="0">
                    <a:latin typeface="Cambria Math"/>
                  </a:rPr>
                  <a:t>𝑃_𝑖</a:t>
                </a:r>
                <a:r>
                  <a:rPr lang="en-US" dirty="0" smtClean="0"/>
                  <a:t>|)=O(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since </a:t>
                </a:r>
                <a:r>
                  <a:rPr lang="en-US" b="0" i="0" smtClean="0">
                    <a:latin typeface="Cambria Math"/>
                  </a:rPr>
                  <a:t>|𝑃_𝑖 |=𝑖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.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“expected linear time” because was use probabilities. This is not worst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3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 is the number of changes of the closest</a:t>
            </a:r>
            <a:r>
              <a:rPr lang="en-US" baseline="0" dirty="0" smtClean="0"/>
              <a:t> distance during the algorithm iterations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*Since Xi is an indicator variable.</a:t>
                </a:r>
              </a:p>
              <a:p>
                <a:r>
                  <a:rPr lang="en-US" dirty="0" smtClean="0"/>
                  <a:t>*This happens, for example, if there are two pairs of points realizing the closest distance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*Since Xi is an indicator variable.</a:t>
                </a:r>
              </a:p>
              <a:p>
                <a:r>
                  <a:rPr lang="en-US" dirty="0" smtClean="0"/>
                  <a:t>*This happens, for example, if there are two pairs of points realizing the closest distance in </a:t>
                </a:r>
                <a:r>
                  <a:rPr lang="en-US" b="0" i="0" smtClean="0">
                    <a:latin typeface="Cambria Math"/>
                  </a:rPr>
                  <a:t>𝑃𝑖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note</a:t>
            </a:r>
            <a:r>
              <a:rPr lang="en-US" baseline="0" dirty="0" smtClean="0"/>
              <a:t> to discern between capital P and lowercase p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7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here that 1/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and 2/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derive from the random order of the points of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critical points have</a:t>
            </a:r>
            <a:r>
              <a:rPr lang="en-US" baseline="0" dirty="0" smtClean="0"/>
              <a:t> to realize the closest distance. Without one or the other the closest distance is larger.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linearity of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O(</a:t>
            </a:r>
            <a:r>
              <a:rPr lang="en-US" dirty="0" err="1" smtClean="0"/>
              <a:t>n+n</a:t>
            </a:r>
            <a:r>
              <a:rPr lang="en-US" dirty="0" smtClean="0"/>
              <a:t>*</a:t>
            </a:r>
            <a:r>
              <a:rPr lang="en-US" dirty="0" err="1" smtClean="0"/>
              <a:t>logn</a:t>
            </a:r>
            <a:r>
              <a:rPr lang="en-US" dirty="0" smtClean="0"/>
              <a:t>).</a:t>
            </a:r>
            <a:r>
              <a:rPr lang="en-US" baseline="0" dirty="0" smtClean="0"/>
              <a:t> There are </a:t>
            </a:r>
            <a:r>
              <a:rPr lang="en-US" baseline="0" dirty="0" err="1" smtClean="0"/>
              <a:t>logn</a:t>
            </a:r>
            <a:r>
              <a:rPr lang="en-US" baseline="0" dirty="0" smtClean="0"/>
              <a:t> changes and every change is O(n) to rebuild the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*first</a:t>
                </a:r>
                <a:r>
                  <a:rPr lang="en-US" baseline="0" dirty="0" smtClean="0"/>
                  <a:t> 1 is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baseline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/>
                  <a:t> Then in each iteration: the 1 is the lemma 1.6 check,</a:t>
                </a:r>
                <a:r>
                  <a:rPr lang="en-US" baseline="0" dirty="0" smtClean="0"/>
                  <a:t> Xi is whether or not we had to rebuild the grid, and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is the cost of rebuilding.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*by linearity of expectation and since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baseline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baseline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baseline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baseline="0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baseline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baseline="0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and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Also say what</a:t>
                </a:r>
                <a:r>
                  <a:rPr lang="en-US" baseline="0" dirty="0" smtClean="0"/>
                  <a:t> the trick is: at iteration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we pay only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instead of n!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*first</a:t>
                </a:r>
                <a:r>
                  <a:rPr lang="en-US" baseline="0" dirty="0" smtClean="0"/>
                  <a:t> 1 is computing </a:t>
                </a:r>
                <a:r>
                  <a:rPr lang="en-US" b="0" i="0" baseline="0" smtClean="0">
                    <a:latin typeface="Cambria Math"/>
                  </a:rPr>
                  <a:t>𝛼_2. </a:t>
                </a:r>
                <a:r>
                  <a:rPr lang="en-US" dirty="0" smtClean="0"/>
                  <a:t> Then in each iteration: the 1 is the lemma 1.6 check,</a:t>
                </a:r>
                <a:r>
                  <a:rPr lang="en-US" baseline="0" dirty="0" smtClean="0"/>
                  <a:t> Xi is whether or not we had to rebuild the grid, and </a:t>
                </a:r>
                <a:r>
                  <a:rPr lang="en-US" baseline="0" dirty="0" err="1" smtClean="0"/>
                  <a:t>i</a:t>
                </a:r>
                <a:r>
                  <a:rPr lang="en-US" baseline="0" dirty="0" smtClean="0"/>
                  <a:t> is the cost of rebuilding.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*by linearity of expectation and since </a:t>
                </a:r>
                <a:r>
                  <a:rPr lang="en-US" b="0" i="0" baseline="0" smtClean="0">
                    <a:latin typeface="Cambria Math"/>
                  </a:rPr>
                  <a:t>𝐸[𝑋_𝑖 ]=Pr⁡[𝑋_𝑖=1]</a:t>
                </a:r>
                <a:r>
                  <a:rPr lang="en-US" dirty="0" smtClean="0"/>
                  <a:t> and since </a:t>
                </a:r>
                <a:r>
                  <a:rPr lang="en-US" b="0" i="0" smtClean="0">
                    <a:latin typeface="Cambria Math"/>
                  </a:rPr>
                  <a:t>Pr⁡[𝑋_𝑖=1]≤2/𝑖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Uniqueness: for an input of n real numbers, return true </a:t>
            </a:r>
            <a:r>
              <a:rPr lang="en-US" dirty="0" err="1" smtClean="0"/>
              <a:t>iff</a:t>
            </a:r>
            <a:r>
              <a:rPr lang="en-US" dirty="0" smtClean="0"/>
              <a:t> they are all unique.</a:t>
            </a:r>
          </a:p>
          <a:p>
            <a:endParaRPr lang="en-US" dirty="0" smtClean="0"/>
          </a:p>
          <a:p>
            <a:r>
              <a:rPr lang="en-US" dirty="0" smtClean="0"/>
              <a:t>The proof of</a:t>
            </a:r>
            <a:r>
              <a:rPr lang="en-US" baseline="0" dirty="0" smtClean="0"/>
              <a:t> the lower bound is beyond the scope of this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Uniqueness: for an input of n real numbers, return true </a:t>
            </a:r>
            <a:r>
              <a:rPr lang="en-US" dirty="0" err="1" smtClean="0"/>
              <a:t>iff</a:t>
            </a:r>
            <a:r>
              <a:rPr lang="en-US" dirty="0" smtClean="0"/>
              <a:t> they are all unique.</a:t>
            </a:r>
          </a:p>
          <a:p>
            <a:endParaRPr lang="en-US" dirty="0" smtClean="0"/>
          </a:p>
          <a:p>
            <a:r>
              <a:rPr lang="en-US" dirty="0" smtClean="0"/>
              <a:t>The proof of</a:t>
            </a:r>
            <a:r>
              <a:rPr lang="en-US" baseline="0" dirty="0" smtClean="0"/>
              <a:t> the lower bound is beyond the scope of </a:t>
            </a:r>
            <a:r>
              <a:rPr lang="en-US" baseline="0" smtClean="0"/>
              <a:t>this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here: there might be few smallest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3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instance:</a:t>
            </a:r>
            <a:r>
              <a:rPr lang="en-US" baseline="0" dirty="0" smtClean="0"/>
              <a:t> select the kth element in O(n)</a:t>
            </a:r>
          </a:p>
          <a:p>
            <a:r>
              <a:rPr lang="en-US" baseline="0" dirty="0" smtClean="0"/>
              <a:t>Go over all points and pick those who are closer than the kth element.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6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*recursion stops for </a:t>
            </a:r>
            <a:r>
              <a:rPr lang="en-US" dirty="0" err="1" smtClean="0"/>
              <a:t>subproblems</a:t>
            </a:r>
            <a:r>
              <a:rPr lang="en-US" dirty="0" smtClean="0"/>
              <a:t> of size &lt;= k/4,</a:t>
            </a:r>
            <a:r>
              <a:rPr lang="en-US" baseline="0" dirty="0" smtClean="0"/>
              <a:t> so the recursion tree depth is O(log(n/k)).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8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*recursion stops for </a:t>
            </a:r>
            <a:r>
              <a:rPr lang="en-US" dirty="0" err="1" smtClean="0"/>
              <a:t>subproblems</a:t>
            </a:r>
            <a:r>
              <a:rPr lang="en-US" dirty="0" smtClean="0"/>
              <a:t> of size &lt;= k/4,</a:t>
            </a:r>
            <a:r>
              <a:rPr lang="en-US" baseline="0" dirty="0" smtClean="0"/>
              <a:t> so the recursion tree depth is O(log(n/k)).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Dopt</a:t>
            </a:r>
            <a:r>
              <a:rPr lang="en-US" baseline="0" dirty="0" smtClean="0"/>
              <a:t> must contain a vertex of X. If it doesn’t, it is contained entirely in a grid cell of G- but the most that such a cell can contain is k/2 points- which is smaller than k! Thus </a:t>
            </a:r>
            <a:r>
              <a:rPr lang="en-US" baseline="0" dirty="0" err="1" smtClean="0"/>
              <a:t>Dopt</a:t>
            </a:r>
            <a:r>
              <a:rPr lang="en-US" baseline="0" dirty="0" smtClean="0"/>
              <a:t> contains at least one vertex of 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</a:p>
          <a:p>
            <a:r>
              <a:rPr lang="en-US" dirty="0" smtClean="0"/>
              <a:t>*</a:t>
            </a:r>
          </a:p>
          <a:p>
            <a:r>
              <a:rPr lang="en-US" dirty="0" smtClean="0"/>
              <a:t>*</a:t>
            </a:r>
          </a:p>
          <a:p>
            <a:r>
              <a:rPr lang="en-US" dirty="0" smtClean="0"/>
              <a:t>  -</a:t>
            </a:r>
            <a:r>
              <a:rPr lang="en-US" baseline="0" dirty="0" smtClean="0"/>
              <a:t>Note that u can’t be on the corners of a grid cell, otherwise </a:t>
            </a:r>
            <a:r>
              <a:rPr lang="en-US" baseline="0" dirty="0" err="1" smtClean="0"/>
              <a:t>Dopt</a:t>
            </a:r>
            <a:r>
              <a:rPr lang="en-US" baseline="0" dirty="0" smtClean="0"/>
              <a:t> would contain a point in 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</a:p>
          <a:p>
            <a:r>
              <a:rPr lang="en-US" dirty="0" smtClean="0"/>
              <a:t>*</a:t>
            </a:r>
          </a:p>
          <a:p>
            <a:r>
              <a:rPr lang="en-US" dirty="0" smtClean="0"/>
              <a:t>*</a:t>
            </a:r>
          </a:p>
          <a:p>
            <a:r>
              <a:rPr lang="en-US" dirty="0" smtClean="0"/>
              <a:t>  -</a:t>
            </a:r>
            <a:r>
              <a:rPr lang="en-US" baseline="0" dirty="0" smtClean="0"/>
              <a:t>Note that u can’t be on the corners of a grid cell, otherwise </a:t>
            </a:r>
            <a:r>
              <a:rPr lang="en-US" baseline="0" dirty="0" err="1" smtClean="0"/>
              <a:t>Dopt</a:t>
            </a:r>
            <a:r>
              <a:rPr lang="en-US" baseline="0" dirty="0" smtClean="0"/>
              <a:t> would contain </a:t>
            </a:r>
            <a:r>
              <a:rPr lang="en-US" baseline="0" smtClean="0"/>
              <a:t>a point in 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</a:p>
          <a:p>
            <a:r>
              <a:rPr lang="en-US" dirty="0" smtClean="0"/>
              <a:t>*Since</a:t>
            </a:r>
            <a:r>
              <a:rPr lang="en-US" baseline="0" dirty="0" smtClean="0"/>
              <a:t> the disk we get will be </a:t>
            </a:r>
            <a:r>
              <a:rPr lang="en-US" baseline="0" dirty="0" err="1" smtClean="0"/>
              <a:t>ropt</a:t>
            </a:r>
            <a:r>
              <a:rPr lang="en-US" baseline="0" dirty="0" smtClean="0"/>
              <a:t>&lt;radius(returned)&lt;2ropt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the algorithm runs in</a:t>
            </a:r>
            <a:r>
              <a:rPr lang="en-US" baseline="0" dirty="0" smtClean="0"/>
              <a:t> O(n(n/k)^2)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to</a:t>
            </a:r>
            <a:r>
              <a:rPr lang="en-US" baseline="0" dirty="0" smtClean="0"/>
              <a:t> say this, after all. </a:t>
            </a:r>
          </a:p>
          <a:p>
            <a:r>
              <a:rPr lang="en-US" dirty="0" smtClean="0"/>
              <a:t>It artificially</a:t>
            </a:r>
            <a:r>
              <a:rPr lang="en-US" baseline="0" dirty="0" smtClean="0"/>
              <a:t> populates X with one arbitrary point and returns a disk with the farthest distance of a point from what’s in X as the disk radius centered at that point.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same algorithm as before, but more dimensions of lines.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just to highlight that the algorithm also holds for higher dimensions.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will need this remark for the next algorithm.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-Remember how we constructed the non-uniform grid: the construction assures us that each horizontal/vertical line passes through a point in P</a:t>
            </a:r>
          </a:p>
          <a:p>
            <a:r>
              <a:rPr lang="en-US" baseline="0" dirty="0" smtClean="0"/>
              <a:t>-</a:t>
            </a:r>
          </a:p>
          <a:p>
            <a:r>
              <a:rPr lang="en-US" baseline="0" dirty="0" smtClean="0"/>
              <a:t>-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here is important because it emphasizes we have O(n^3) possibilities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4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We</a:t>
            </a:r>
            <a:r>
              <a:rPr lang="en-US" baseline="0" dirty="0" smtClean="0"/>
              <a:t> need this slide to assume that operations on the points themselves (pulling them, storing them) take constant time for each point; so we don’t have to dabble with this again.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assumption comes from true randomness of the points, and can be achieved for instance by perfect hashing.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anyone asks to elaborate: tell him to ask during recess, as this is not in the scope of the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21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 with Pm and go down until</a:t>
            </a:r>
            <a:r>
              <a:rPr lang="en-US" baseline="0" dirty="0" smtClean="0"/>
              <a:t> we reach P1&lt;=k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*since the </a:t>
                </a:r>
                <a:r>
                  <a:rPr lang="en-US" dirty="0" err="1" smtClean="0"/>
                  <a:t>sidelength</a:t>
                </a:r>
                <a:r>
                  <a:rPr lang="en-US" dirty="0" smtClean="0"/>
                  <a:t> of C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*since the </a:t>
                </a:r>
                <a:r>
                  <a:rPr lang="en-US" dirty="0" err="1" smtClean="0"/>
                  <a:t>sidelength</a:t>
                </a:r>
                <a:r>
                  <a:rPr lang="en-US" dirty="0" smtClean="0"/>
                  <a:t> of C is at most </a:t>
                </a:r>
                <a:r>
                  <a:rPr lang="en-US" b="0" i="0" smtClean="0">
                    <a:latin typeface="Cambria Math"/>
                  </a:rPr>
                  <a:t>2𝑟_𝑜𝑝𝑡 (𝑃,𝑘)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II</a:t>
                </a:r>
                <a:r>
                  <a:rPr lang="en-US" baseline="0" dirty="0" smtClean="0"/>
                  <a:t> comes from III, as </a:t>
                </a:r>
                <a:r>
                  <a:rPr lang="en-US" baseline="0" dirty="0" err="1" smtClean="0"/>
                  <a:t>Dopt</a:t>
                </a:r>
                <a:r>
                  <a:rPr lang="en-US" baseline="0" dirty="0" smtClean="0"/>
                  <a:t> will be contained in some grid cluster with cells </a:t>
                </a:r>
                <a:r>
                  <a:rPr lang="en-US" baseline="0" dirty="0" err="1" smtClean="0"/>
                  <a:t>sidelength</a:t>
                </a:r>
                <a:r>
                  <a:rPr lang="en-US" baseline="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II</a:t>
                </a:r>
                <a:r>
                  <a:rPr lang="en-US" baseline="0" dirty="0" smtClean="0"/>
                  <a:t> comes from III, as </a:t>
                </a:r>
                <a:r>
                  <a:rPr lang="en-US" baseline="0" dirty="0" err="1" smtClean="0"/>
                  <a:t>Dopt</a:t>
                </a:r>
                <a:r>
                  <a:rPr lang="en-US" baseline="0" dirty="0" smtClean="0"/>
                  <a:t> will be contained in some grid cluster with cells </a:t>
                </a:r>
                <a:r>
                  <a:rPr lang="en-US" baseline="0" dirty="0" err="1" smtClean="0"/>
                  <a:t>sidelength</a:t>
                </a:r>
                <a:r>
                  <a:rPr lang="en-US" baseline="0" dirty="0" smtClean="0"/>
                  <a:t> of </a:t>
                </a:r>
                <a:r>
                  <a:rPr lang="en-US" b="0" i="0" baseline="0" smtClean="0">
                    <a:latin typeface="Cambria Math"/>
                  </a:rPr>
                  <a:t>𝛼_𝑖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err="1" smtClean="0"/>
              <a:t>algGrow</a:t>
            </a:r>
            <a:r>
              <a:rPr lang="en-US" baseline="0" dirty="0" smtClean="0"/>
              <a:t>: grid clusters with less than k will not hold the optimum circle anyway.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</a:t>
            </a:r>
            <a:r>
              <a:rPr lang="en-US" baseline="0" dirty="0" err="1" smtClean="0"/>
              <a:t>algGrow</a:t>
            </a:r>
            <a:r>
              <a:rPr lang="en-US" baseline="0" dirty="0" smtClean="0"/>
              <a:t> returns the minimal radius it has encountered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</a:p>
          <a:p>
            <a:r>
              <a:rPr lang="en-US" dirty="0" smtClean="0"/>
              <a:t>-Lemma 1.19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</a:p>
          <a:p>
            <a:r>
              <a:rPr lang="en-US" dirty="0" smtClean="0"/>
              <a:t>-Lemma 1.19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diameter is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fartherst</a:t>
            </a:r>
            <a:r>
              <a:rPr lang="en-US" baseline="0" dirty="0" smtClean="0"/>
              <a:t> two points inside the square can be, and it equals the length of the square’s diagonal.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square that contains P has a diagonal of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(a^2+a^2), so each square’s diagonal is half that.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the set P can have four points if it is the four corners of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337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b="1" u="sng" dirty="0" smtClean="0"/>
                  <a:t>Lemma 1.19:</a:t>
                </a: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 smtClean="0"/>
                  <a:t>For any point set P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𝛼</m:t>
                    </m:r>
                    <m:r>
                      <a:rPr lang="en-US" sz="12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1200" dirty="0" smtClean="0"/>
                  <a:t>, we have that 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𝛼</m:t>
                    </m:r>
                    <m:r>
                      <a:rPr lang="en-US" sz="1200" b="0" i="1" smtClean="0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1200" b="0" i="1" smtClean="0"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latin typeface="Cambria Math"/>
                      </a:rPr>
                      <m:t>𝑃</m:t>
                    </m:r>
                    <m:r>
                      <a:rPr lang="en-US" sz="1200" b="0" i="1" smtClean="0">
                        <a:latin typeface="Cambria Math"/>
                      </a:rPr>
                      <m:t>,</m:t>
                    </m:r>
                    <m:r>
                      <a:rPr lang="en-US" sz="1200" b="0" i="1" smtClean="0">
                        <a:latin typeface="Cambria Math"/>
                      </a:rPr>
                      <m:t>𝑘</m:t>
                    </m:r>
                    <m:r>
                      <a:rPr lang="en-US" sz="1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 smtClean="0"/>
                  <a:t>, then any cell of the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1200" dirty="0" smtClean="0"/>
                  <a:t> contains at most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5</m:t>
                    </m:r>
                    <m:r>
                      <a:rPr lang="en-US" sz="1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200" dirty="0" smtClean="0"/>
                  <a:t> points; that is,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≤5</m:t>
                    </m:r>
                    <m:r>
                      <a:rPr lang="en-US" sz="1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1200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b="1" u="sng" dirty="0" smtClean="0"/>
                  <a:t>Lemma 1.19:</a:t>
                </a: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dirty="0" smtClean="0"/>
                  <a:t>For any point set P and </a:t>
                </a:r>
                <a:r>
                  <a:rPr lang="en-US" sz="1200" b="0" i="0" smtClean="0">
                    <a:latin typeface="Cambria Math"/>
                  </a:rPr>
                  <a:t>𝛼&gt;0</a:t>
                </a:r>
                <a:r>
                  <a:rPr lang="en-US" sz="1200" dirty="0" smtClean="0"/>
                  <a:t>, we have that if </a:t>
                </a:r>
                <a:r>
                  <a:rPr lang="en-US" sz="1200" b="0" i="0" smtClean="0">
                    <a:latin typeface="Cambria Math"/>
                  </a:rPr>
                  <a:t>𝛼≤2𝑟_𝑜𝑝𝑡 (𝑃,𝑘)</a:t>
                </a:r>
                <a:r>
                  <a:rPr lang="en-US" sz="1200" dirty="0" smtClean="0"/>
                  <a:t>, then any cell of the grid </a:t>
                </a:r>
                <a:r>
                  <a:rPr lang="en-US" sz="1200" b="0" i="0" smtClean="0">
                    <a:latin typeface="Cambria Math"/>
                  </a:rPr>
                  <a:t>𝐺_𝛼</a:t>
                </a:r>
                <a:r>
                  <a:rPr lang="en-US" sz="1200" dirty="0" smtClean="0"/>
                  <a:t> contains at most </a:t>
                </a:r>
                <a:r>
                  <a:rPr lang="en-US" sz="1200" b="0" i="0" smtClean="0">
                    <a:latin typeface="Cambria Math"/>
                  </a:rPr>
                  <a:t>5𝑘</a:t>
                </a:r>
                <a:r>
                  <a:rPr lang="en-US" sz="1200" dirty="0" smtClean="0"/>
                  <a:t> points; that is, </a:t>
                </a:r>
                <a:r>
                  <a:rPr lang="en-US" sz="1200" b="0" i="0" smtClean="0">
                    <a:latin typeface="Cambria Math"/>
                  </a:rPr>
                  <a:t>𝑔𝑑_𝛼 (𝑃)≤5𝑘</a:t>
                </a:r>
                <a:r>
                  <a:rPr lang="en-US" sz="1200" dirty="0" smtClean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*Remind everyone</a:t>
            </a:r>
            <a:r>
              <a:rPr lang="en-US" baseline="0" dirty="0" smtClean="0"/>
              <a:t> of the magic of </a:t>
            </a:r>
            <a:r>
              <a:rPr lang="he-IL" baseline="0" dirty="0" smtClean="0"/>
              <a:t>תוחלות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Tail bounds</a:t>
            </a:r>
            <a:r>
              <a:rPr lang="en-US" baseline="0" dirty="0" smtClean="0"/>
              <a:t> like the </a:t>
            </a:r>
            <a:r>
              <a:rPr lang="en-US" baseline="0" dirty="0" err="1" smtClean="0"/>
              <a:t>chernoff</a:t>
            </a:r>
            <a:r>
              <a:rPr lang="en-US" baseline="0" dirty="0" smtClean="0"/>
              <a:t> inequality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*Place it in the definition of excess and you will get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𝜀</m:t>
                    </m:r>
                    <m:r>
                      <a:rPr lang="en-US" b="0" i="1" baseline="0" smtClean="0">
                        <a:latin typeface="Cambria Math"/>
                      </a:rPr>
                      <m:t>=2</m:t>
                    </m:r>
                    <m:r>
                      <a:rPr lang="en-US" b="0" i="1" baseline="0" smtClean="0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, and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𝜀</m:t>
                    </m:r>
                    <m:r>
                      <a:rPr lang="en-US" b="0" i="1" baseline="0" smtClean="0">
                        <a:latin typeface="Cambria Math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*Place it in the definition of excess and you will get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𝜀=2𝜀</a:t>
                </a:r>
                <a:r>
                  <a:rPr lang="en-US" dirty="0" smtClean="0"/>
                  <a:t>, and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𝜀&gt;0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diameter is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fartherst</a:t>
            </a:r>
            <a:r>
              <a:rPr lang="en-US" baseline="0" dirty="0" smtClean="0"/>
              <a:t> two points inside the square can be, and it equals the length of the square’s diagonal.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square that contains P has a diagonal of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(a^2+a^2), so each square’s diagonal is half that.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the set P can have four points if it is the </a:t>
            </a:r>
            <a:r>
              <a:rPr lang="en-US" baseline="0" smtClean="0"/>
              <a:t>four corners of 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337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Intuition: fix a grid that we want to estimate</a:t>
                </a:r>
                <a:r>
                  <a:rPr lang="en-US" baseline="0" dirty="0" smtClean="0"/>
                  <a:t>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baseline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baseline="0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be, and then bound the probability that</a:t>
                </a:r>
                <a:r>
                  <a:rPr lang="en-US" baseline="0" dirty="0" smtClean="0"/>
                  <a:t> it’s the same one.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Intuition: fix a grid that we want to estimate</a:t>
                </a:r>
                <a:r>
                  <a:rPr lang="en-US" baseline="0" dirty="0" smtClean="0"/>
                  <a:t> the probability of </a:t>
                </a:r>
                <a:r>
                  <a:rPr lang="en-US" b="0" i="0" baseline="0" smtClean="0">
                    <a:latin typeface="Cambria Math"/>
                  </a:rPr>
                  <a:t>𝐺_(𝛼_(𝑖−1) ) (𝑃_𝑖)</a:t>
                </a:r>
                <a:r>
                  <a:rPr lang="en-US" dirty="0" smtClean="0"/>
                  <a:t> to be, and then bound the probability that</a:t>
                </a:r>
                <a:r>
                  <a:rPr lang="en-US" baseline="0" dirty="0" smtClean="0"/>
                  <a:t> it’s the same one.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 partitions all heavy sets into disjoint sets</a:t>
            </a:r>
            <a:r>
              <a:rPr lang="en-US" baseline="0" dirty="0" smtClean="0"/>
              <a:t> which are either 50k in size, or some might be between 50k and 100k-1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*by lemma 1.20. each cell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has at most 5k points.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</a:t>
                </a:r>
                <a:br>
                  <a:rPr lang="en-US" dirty="0" smtClean="0"/>
                </a:br>
                <a:r>
                  <a:rPr lang="en-US" dirty="0" smtClean="0"/>
                  <a:t>*by lemma 1.20. each cell of </a:t>
                </a:r>
                <a:r>
                  <a:rPr lang="en-US" b="0" i="0" smtClean="0">
                    <a:latin typeface="Cambria Math"/>
                  </a:rPr>
                  <a:t>𝐺_(𝛼_(𝑖−1) ) (𝑃_(𝑖−1) )</a:t>
                </a:r>
                <a:r>
                  <a:rPr lang="en-US" dirty="0" smtClean="0"/>
                  <a:t> has at most 5k points.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*Think how much a “heavy” heavy cell contributes to the excess definition</a:t>
                </a:r>
              </a:p>
              <a:p>
                <a:r>
                  <a:rPr lang="en-US" dirty="0" smtClean="0"/>
                  <a:t>*Sum of indicators</a:t>
                </a:r>
                <a:r>
                  <a:rPr lang="en-US" baseline="0" dirty="0" smtClean="0"/>
                  <a:t> </a:t>
                </a:r>
                <a:r>
                  <a:rPr lang="he-IL" baseline="0" dirty="0" smtClean="0"/>
                  <a:t>ב"ת</a:t>
                </a:r>
                <a:r>
                  <a:rPr lang="en-US" baseline="0" dirty="0" smtClean="0"/>
                  <a:t> with probability ½. And there are at least 50k indicators like that.</a:t>
                </a:r>
              </a:p>
              <a:p>
                <a:r>
                  <a:rPr lang="en-US" baseline="0" dirty="0" smtClean="0"/>
                  <a:t>  Article says: “Indeed, we promote each point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𝑆</m:t>
                    </m:r>
                    <m:r>
                      <a:rPr lang="en-US" b="0" i="1" baseline="0" smtClean="0"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aseline="0" dirty="0" smtClean="0"/>
                  <a:t>, independently, with probability ½, to be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baseline="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≥50</m:t>
                    </m:r>
                    <m:r>
                      <a:rPr lang="en-US" b="0" i="1" baseline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 smtClean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*Think how much a “heavy” heavy cell contributes to the excess definition</a:t>
                </a:r>
              </a:p>
              <a:p>
                <a:r>
                  <a:rPr lang="en-US" dirty="0" smtClean="0"/>
                  <a:t>*Sum of indicators</a:t>
                </a:r>
                <a:r>
                  <a:rPr lang="en-US" baseline="0" dirty="0" smtClean="0"/>
                  <a:t> </a:t>
                </a:r>
                <a:r>
                  <a:rPr lang="he-IL" baseline="0" dirty="0" smtClean="0"/>
                  <a:t>ב"ת</a:t>
                </a:r>
                <a:r>
                  <a:rPr lang="en-US" baseline="0" dirty="0" smtClean="0"/>
                  <a:t> with probability ½. And there are at least 50k indicators like that.</a:t>
                </a:r>
              </a:p>
              <a:p>
                <a:r>
                  <a:rPr lang="en-US" baseline="0" dirty="0" smtClean="0"/>
                  <a:t>  Article says: “Indeed, we promote each point of </a:t>
                </a:r>
                <a:r>
                  <a:rPr lang="en-US" b="0" i="0" baseline="0" smtClean="0">
                    <a:latin typeface="Cambria Math"/>
                  </a:rPr>
                  <a:t>𝑆⊆𝑃_𝑖</a:t>
                </a:r>
                <a:r>
                  <a:rPr lang="en-US" baseline="0" dirty="0" smtClean="0"/>
                  <a:t>, independently, with probability ½, to be in </a:t>
                </a:r>
                <a:r>
                  <a:rPr lang="en-US" b="0" i="0" baseline="0" smtClean="0">
                    <a:latin typeface="Cambria Math"/>
                  </a:rPr>
                  <a:t>𝑃_(𝑖−1)</a:t>
                </a:r>
                <a:r>
                  <a:rPr lang="en-US" baseline="0" dirty="0" smtClean="0"/>
                  <a:t> and </a:t>
                </a:r>
                <a:r>
                  <a:rPr lang="en-US" b="0" i="0" baseline="0" smtClean="0">
                    <a:latin typeface="Cambria Math"/>
                  </a:rPr>
                  <a:t>|𝑆|≥50𝑘</a:t>
                </a:r>
                <a:r>
                  <a:rPr lang="en-US" baseline="0" dirty="0" smtClean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Chernoff: </a:t>
                </a:r>
                <a:r>
                  <a:rPr lang="en-US" baseline="0" dirty="0" err="1" smtClean="0"/>
                  <a:t>Pr</a:t>
                </a:r>
                <a:r>
                  <a:rPr lang="en-US" baseline="0" dirty="0" smtClean="0"/>
                  <a:t>(</a:t>
                </a:r>
                <a:r>
                  <a:rPr lang="en-US" baseline="0" dirty="0" err="1" smtClean="0"/>
                  <a:t>sumXi</a:t>
                </a:r>
                <a:r>
                  <a:rPr lang="en-US" baseline="0" dirty="0" smtClean="0"/>
                  <a:t> &lt;=(1-a)u &lt; </a:t>
                </a:r>
                <a:r>
                  <a:rPr lang="en-US" baseline="0" dirty="0" err="1" smtClean="0"/>
                  <a:t>exp</a:t>
                </a:r>
                <a:r>
                  <a:rPr lang="en-US" baseline="0" dirty="0" smtClean="0"/>
                  <a:t>(-ua^2/2)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*This is the probability that a group in V promoted at most 5k points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baseline="0" smtClean="0">
                            <a:latin typeface="Cambria Math"/>
                          </a:rPr>
                          <m:t>𝑖</m:t>
                        </m:r>
                        <m:r>
                          <a:rPr lang="en-US" b="0" i="1" baseline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baseline="0" dirty="0" smtClean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Chernoff: </a:t>
                </a:r>
                <a:r>
                  <a:rPr lang="en-US" baseline="0" dirty="0" err="1" smtClean="0"/>
                  <a:t>Pr</a:t>
                </a:r>
                <a:r>
                  <a:rPr lang="en-US" baseline="0" dirty="0" smtClean="0"/>
                  <a:t>(</a:t>
                </a:r>
                <a:r>
                  <a:rPr lang="en-US" baseline="0" dirty="0" err="1" smtClean="0"/>
                  <a:t>sumXi</a:t>
                </a:r>
                <a:r>
                  <a:rPr lang="en-US" baseline="0" dirty="0" smtClean="0"/>
                  <a:t> &lt;=(1-a)u &lt; </a:t>
                </a:r>
                <a:r>
                  <a:rPr lang="en-US" baseline="0" dirty="0" err="1" smtClean="0"/>
                  <a:t>exp</a:t>
                </a:r>
                <a:r>
                  <a:rPr lang="en-US" baseline="0" dirty="0" smtClean="0"/>
                  <a:t>(-ua^2/2)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*This is the probability that a group in V promoted at most 5k points to </a:t>
                </a:r>
                <a:r>
                  <a:rPr lang="en-US" b="0" i="0" baseline="0" smtClean="0">
                    <a:latin typeface="Cambria Math"/>
                  </a:rPr>
                  <a:t>𝑃_(𝑖−1)</a:t>
                </a:r>
                <a:r>
                  <a:rPr lang="en-US" baseline="0" dirty="0" smtClean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A single product is less than/equal </a:t>
                </a:r>
                <a:r>
                  <a:rPr lang="en-US" baseline="0" dirty="0" err="1" smtClean="0"/>
                  <a:t>exp</a:t>
                </a:r>
                <a:r>
                  <a:rPr lang="en-US" baseline="0" dirty="0" smtClean="0"/>
                  <a:t>(-8k), and we have |V| of those products.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beta comes into the picture since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𝑒𝑥𝑐𝑒𝑠𝑠</m:t>
                    </m:r>
                    <m:r>
                      <a:rPr lang="en-US" b="0" i="1" baseline="0" smtClean="0">
                        <a:latin typeface="Cambria Math"/>
                      </a:rPr>
                      <m:t>≥</m:t>
                    </m:r>
                    <m:r>
                      <a:rPr lang="en-US" b="0" i="1" baseline="0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baseline="0" dirty="0" smtClean="0"/>
                  <a:t>. It’s shown in the lower part of the screen.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aseline="0" dirty="0" smtClean="0"/>
                  <a:t>A single product is less than/equal </a:t>
                </a:r>
                <a:r>
                  <a:rPr lang="en-US" baseline="0" dirty="0" err="1" smtClean="0"/>
                  <a:t>exp</a:t>
                </a:r>
                <a:r>
                  <a:rPr lang="en-US" baseline="0" dirty="0" smtClean="0"/>
                  <a:t>(-8k), and we have |V| of those products.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The beta comes into the picture since </a:t>
                </a:r>
                <a:r>
                  <a:rPr lang="en-US" b="0" i="0" baseline="0" smtClean="0">
                    <a:latin typeface="Cambria Math"/>
                  </a:rPr>
                  <a:t>𝑒𝑥𝑐𝑒𝑠𝑠≥𝛽</a:t>
                </a:r>
                <a:r>
                  <a:rPr lang="en-US" baseline="0" dirty="0" smtClean="0"/>
                  <a:t>. It’s shown in the lower part of the screen.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Apologize for the mess of these slides…. There is not other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*Adding point p in constant time: compute id(p),</a:t>
            </a:r>
            <a:r>
              <a:rPr lang="en-US" baseline="0" dirty="0" smtClean="0"/>
              <a:t> check if id(p) already appears in the hash table, if not, create a new linked list for the cell with this ID number, and store p in it. If a linked list already exists for id(p), just add p to it. This takes O(n) time overall for all n points.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*We divide the cell into 4 equal squares like in lemma 1.5. The cell has more than 4 points, then according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</a:t>
            </a:r>
            <a:r>
              <a:rPr lang="he-IL" baseline="0" dirty="0" smtClean="0"/>
              <a:t>שובח היונים</a:t>
            </a:r>
            <a:r>
              <a:rPr lang="en-US" baseline="0" dirty="0" smtClean="0"/>
              <a:t>, one such square holds 2 or more points. Therefore, the distance between those points is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(2)*a/2 &lt; a; and since that is &gt;=CP(P), it is concluded that CP(P)&lt;a.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br>
              <a:rPr lang="en-US" dirty="0" smtClean="0"/>
            </a:br>
            <a:r>
              <a:rPr lang="en-US" dirty="0" smtClean="0"/>
              <a:t>&gt;Because a heavy cell can contain at most 100k*excess=100k*Y</a:t>
            </a:r>
            <a:r>
              <a:rPr lang="en-US" baseline="0" dirty="0" smtClean="0"/>
              <a:t>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4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*Adding point p in constant time: compute id(p),</a:t>
            </a:r>
            <a:r>
              <a:rPr lang="en-US" baseline="0" dirty="0" smtClean="0"/>
              <a:t> check if id(p) already appears in the hash table, if not, create a new linked list for the cell with this ID number, and store p in it. If a linked list already exists for id(p), just add p to it. This takes O(n) time overall for all n points.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*We divide the cell into 4 equal squares like in lemma 1.5. The cell has more than 4 points, then according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</a:t>
            </a:r>
            <a:r>
              <a:rPr lang="he-IL" baseline="0" dirty="0" smtClean="0"/>
              <a:t>שובח היונים</a:t>
            </a:r>
            <a:r>
              <a:rPr lang="en-US" baseline="0" dirty="0" smtClean="0"/>
              <a:t>, one such square holds 2 or more points. Therefore, the distance between those points is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(2)*a/2 &lt; a; and since that is &gt;=CP(P), it is concluded that CP(P)&lt;a.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*This</a:t>
            </a:r>
            <a:r>
              <a:rPr lang="en-US" baseline="0" dirty="0" smtClean="0"/>
              <a:t> is the grid cluster centered at p’s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3ECD-50CF-4515-B278-8DD2B69810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7FC2-52B7-47D4-BD81-267A5F2A224B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D491-1B41-437B-AB29-3BC1B63F0A66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DA0E-4482-4CCC-8282-43350A508248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18FA-7177-422E-AD3D-37CA7115C142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C5B3-10F6-4DBD-A161-9108ED604FF4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0B93-A2D4-403F-80CE-FD39974FF348}" type="datetime1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A290-74E1-4BC9-9DE7-F82517E35A5C}" type="datetime1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D39D-B93D-4FB1-A3F7-C1E9E18B7156}" type="datetime1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690-216D-4F5C-85D5-188CC7701243}" type="datetime1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5017-1925-40DC-A204-1F8CBC659DDF}" type="datetime1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7D6D-F2DA-4775-92BB-8CD418AA89C0}" type="datetime1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121A-34E1-40CC-8992-4F96EDCF0826}" type="datetime1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941" y="1219200"/>
            <a:ext cx="7772400" cy="1470025"/>
          </a:xfrm>
        </p:spPr>
        <p:txBody>
          <a:bodyPr/>
          <a:lstStyle/>
          <a:p>
            <a:r>
              <a:rPr lang="en-US" dirty="0" smtClean="0"/>
              <a:t>The Power of Grids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</a:t>
            </a:r>
            <a:r>
              <a:rPr lang="en-US" sz="2400" dirty="0" err="1" smtClean="0"/>
              <a:t>Sariel</a:t>
            </a:r>
            <a:r>
              <a:rPr lang="en-US" sz="2400" dirty="0" smtClean="0"/>
              <a:t> </a:t>
            </a:r>
            <a:r>
              <a:rPr lang="en-US" sz="2400" dirty="0" err="1" smtClean="0"/>
              <a:t>Har-Peled</a:t>
            </a:r>
            <a:endParaRPr lang="en-US" sz="2400" dirty="0" smtClean="0"/>
          </a:p>
          <a:p>
            <a:r>
              <a:rPr lang="en-US" sz="2400" dirty="0" smtClean="0"/>
              <a:t>Presentation: Yuval Bertocchi</a:t>
            </a:r>
            <a:endParaRPr lang="en-US" sz="2400" dirty="0"/>
          </a:p>
        </p:txBody>
      </p:sp>
      <p:pic>
        <p:nvPicPr>
          <p:cNvPr id="1027" name="Picture 3" descr="C:\Users\21534\AppData\Local\Microsoft\Windows\Temporary Internet Files\Content.IE5\F6LOMEMX\penguin-149971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057771" cy="27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7010400" y="4724400"/>
            <a:ext cx="381000" cy="1084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44041" y="5495552"/>
            <a:ext cx="413759" cy="67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10200" y="5426276"/>
            <a:ext cx="304800" cy="69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5584493"/>
            <a:ext cx="304800" cy="69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 smtClean="0"/>
                  <a:t>Lemma 1.5: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a set of points contained inside a square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such that the </a:t>
                </a:r>
                <a:r>
                  <a:rPr lang="en-US" dirty="0" err="1" smtClean="0"/>
                  <a:t>sidelength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2209800" cy="2152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</a:t>
                </a:r>
                <a:r>
                  <a:rPr lang="en-US" b="1" u="sng" dirty="0"/>
                  <a:t>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, the square that contains </a:t>
                </a:r>
                <a:r>
                  <a:rPr lang="en-US" dirty="0"/>
                  <a:t>P into four equal squares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, and observe that </a:t>
                </a:r>
                <a:r>
                  <a:rPr lang="en-US" dirty="0" smtClean="0"/>
                  <a:t>each has diameter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Thus, each such square can contain at most one point of P (otherwise,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not the minimum distance between two points of P).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4"/>
                <a:stretch>
                  <a:fillRect l="-873" t="-2156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6096000"/>
                <a:ext cx="9144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Lemma 1.5: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 set of points contained inside a square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such that the </a:t>
                </a:r>
                <a:r>
                  <a:rPr lang="en-US" dirty="0" err="1"/>
                  <a:t>sidelength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the distance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0"/>
                <a:ext cx="9144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3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pair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65418"/>
            <a:ext cx="2268991" cy="220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</a:t>
                </a:r>
                <a:r>
                  <a:rPr lang="en-US" b="1" u="sng" dirty="0"/>
                  <a:t>: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Therefore,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contained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, and each of the four parts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can only hold one point, we derive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≤4</m:t>
                    </m:r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6096000"/>
                <a:ext cx="9144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u="sng" dirty="0"/>
                  <a:t>Lemma 1.5: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 set of points contained inside a square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such that the </a:t>
                </a:r>
                <a:r>
                  <a:rPr lang="en-US" dirty="0" err="1"/>
                  <a:t>sidelength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the distance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≤4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0"/>
                <a:ext cx="9144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3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 smtClean="0"/>
                  <a:t>Lemma 1.6:</a:t>
                </a:r>
                <a:r>
                  <a:rPr lang="en-US" dirty="0" smtClean="0"/>
                  <a:t> Given a set P of n points in the plane and a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one can verify in linear time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𝑜𝑟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endParaRPr lang="en-US" dirty="0" smtClean="0"/>
              </a:p>
              <a:p>
                <a:r>
                  <a:rPr lang="en-US" dirty="0" smtClean="0"/>
                  <a:t>Store the points of P in the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>For every non-empty grid cell, we maintain a linked list of the points inside it. Thus, adding a new point p takes constant time.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This takes O(n)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 dirty="0" smtClean="0"/>
                  <a:t>Lemma 1.6:</a:t>
                </a:r>
                <a:r>
                  <a:rPr lang="en-US" dirty="0" smtClean="0"/>
                  <a:t> Given a set P of n points in the plane and a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one can verify in linear time whether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𝑜𝑟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&gt;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  <a:blipFill rotWithShape="1">
                <a:blip r:embed="rId4"/>
                <a:stretch>
                  <a:fillRect l="-593" t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endParaRPr lang="en-US" dirty="0" smtClean="0"/>
              </a:p>
              <a:p>
                <a:r>
                  <a:rPr lang="en-US" dirty="0" smtClean="0"/>
                  <a:t>If any grid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contains more than 4 points of P, then by </a:t>
                </a:r>
                <a:r>
                  <a:rPr lang="en-US" i="1" dirty="0" smtClean="0"/>
                  <a:t>lemma 1.5</a:t>
                </a:r>
                <a:r>
                  <a:rPr lang="en-US" dirty="0" smtClean="0"/>
                  <a:t> it must be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83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 dirty="0" smtClean="0"/>
                  <a:t>Lemma 1.6:</a:t>
                </a:r>
                <a:r>
                  <a:rPr lang="en-US" dirty="0" smtClean="0"/>
                  <a:t> Given a set P of n points in the plane and a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one can verify in linear time whether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𝑜𝑟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&gt;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  <a:blipFill rotWithShape="1">
                <a:blip r:embed="rId4"/>
                <a:stretch>
                  <a:fillRect l="-593" t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81400" y="3897629"/>
            <a:ext cx="1676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579091" y="3897629"/>
            <a:ext cx="1678709" cy="1676400"/>
            <a:chOff x="5867400" y="4343400"/>
            <a:chExt cx="1678709" cy="1676400"/>
          </a:xfrm>
        </p:grpSpPr>
        <p:sp>
          <p:nvSpPr>
            <p:cNvPr id="6" name="Rectangle 5"/>
            <p:cNvSpPr/>
            <p:nvPr/>
          </p:nvSpPr>
          <p:spPr>
            <a:xfrm>
              <a:off x="5867400" y="4343400"/>
              <a:ext cx="838200" cy="838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05600" y="4343400"/>
              <a:ext cx="838200" cy="838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07909" y="5181600"/>
              <a:ext cx="838200" cy="838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5181600"/>
              <a:ext cx="838200" cy="838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4267200" y="4583429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3973829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4469129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86200" y="5269229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5116829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581400" y="3886200"/>
            <a:ext cx="2249966" cy="1687829"/>
            <a:chOff x="3581400" y="4331971"/>
            <a:chExt cx="2249966" cy="1687829"/>
          </a:xfrm>
        </p:grpSpPr>
        <p:grpSp>
          <p:nvGrpSpPr>
            <p:cNvPr id="27" name="Group 26"/>
            <p:cNvGrpSpPr/>
            <p:nvPr/>
          </p:nvGrpSpPr>
          <p:grpSpPr>
            <a:xfrm>
              <a:off x="3581400" y="4331971"/>
              <a:ext cx="1988127" cy="1687829"/>
              <a:chOff x="3574473" y="4331971"/>
              <a:chExt cx="1988127" cy="168782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581400" y="4343400"/>
                <a:ext cx="838200" cy="83820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872345" y="4331971"/>
                    <a:ext cx="570284" cy="5448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b="1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14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2345" y="4331971"/>
                    <a:ext cx="570284" cy="54482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/>
              <p:nvPr/>
            </p:nvCxnSpPr>
            <p:spPr>
              <a:xfrm flipV="1">
                <a:off x="3579091" y="4343400"/>
                <a:ext cx="1676400" cy="167640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574473" y="5264680"/>
                    <a:ext cx="570284" cy="3331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1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𝜶</m:t>
                          </m:r>
                        </m:oMath>
                      </m:oMathPara>
                    </a14:m>
                    <a:endParaRPr lang="en-US" sz="1400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4473" y="5264680"/>
                    <a:ext cx="570284" cy="33316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/>
              <p:cNvCxnSpPr/>
              <p:nvPr/>
            </p:nvCxnSpPr>
            <p:spPr>
              <a:xfrm flipV="1">
                <a:off x="5562600" y="4331972"/>
                <a:ext cx="0" cy="1687828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486400" y="4885989"/>
                  <a:ext cx="3449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𝜶</m:t>
                        </m:r>
                      </m:oMath>
                    </m:oMathPara>
                  </a14:m>
                  <a:endParaRPr lang="en-US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4885989"/>
                  <a:ext cx="344966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2971800" y="3973829"/>
            <a:ext cx="2021609" cy="369332"/>
            <a:chOff x="2971800" y="4419600"/>
            <a:chExt cx="202160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971800" y="4419600"/>
                  <a:ext cx="10668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𝑪𝑷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4419600"/>
                  <a:ext cx="106680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343400" y="4419600"/>
                  <a:ext cx="65000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𝜶</m:t>
                        </m:r>
                      </m:oMath>
                    </m:oMathPara>
                  </a14:m>
                  <a:endParaRPr lang="en-US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4419600"/>
                  <a:ext cx="6500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8674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endParaRPr lang="en-US" dirty="0" smtClean="0"/>
              </a:p>
              <a:p>
                <a:r>
                  <a:rPr lang="en-US" dirty="0" smtClean="0"/>
                  <a:t>Thus, when we insert a point p, we can fetch all points of P that were already inserted in the </a:t>
                </a:r>
                <a:r>
                  <a:rPr lang="en-US" i="1" dirty="0" smtClean="0"/>
                  <a:t>grid cluster</a:t>
                </a:r>
                <a:r>
                  <a:rPr lang="en-US" dirty="0" smtClean="0"/>
                  <a:t> centered on p’s cell. 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Note that any point with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or less from p is contained in this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867400" cy="4525963"/>
              </a:xfrm>
              <a:blipFill rotWithShape="1">
                <a:blip r:embed="rId3"/>
                <a:stretch>
                  <a:fillRect l="-2596" t="-2830" r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 dirty="0" smtClean="0"/>
                  <a:t>Lemma 1.6:</a:t>
                </a:r>
                <a:r>
                  <a:rPr lang="en-US" dirty="0" smtClean="0"/>
                  <a:t> Given a set P of n points in the plane and a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one can verify in linear time whether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𝑜𝑟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&gt;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  <a:blipFill rotWithShape="1">
                <a:blip r:embed="rId4"/>
                <a:stretch>
                  <a:fillRect l="-593" t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81" y="3568406"/>
            <a:ext cx="2675879" cy="26117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629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endParaRPr lang="en-US" dirty="0" smtClean="0"/>
              </a:p>
              <a:p>
                <a:r>
                  <a:rPr lang="en-US" dirty="0" smtClean="0"/>
                  <a:t>Since each of these cells contains at most 4 points we can compute the closest point to p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If the distance between p and its closest neighbor is smaller than 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or note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respectively.</a:t>
                </a:r>
                <a:br>
                  <a:rPr lang="en-US" dirty="0" smtClean="0"/>
                </a:br>
                <a:r>
                  <a:rPr lang="en-US" dirty="0" smtClean="0"/>
                  <a:t>Otherwise, we continue to the next point.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629400" cy="4525963"/>
              </a:xfrm>
              <a:blipFill rotWithShape="1">
                <a:blip r:embed="rId3"/>
                <a:stretch>
                  <a:fillRect l="-2114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 dirty="0" smtClean="0"/>
                  <a:t>Lemma 1.6:</a:t>
                </a:r>
                <a:r>
                  <a:rPr lang="en-US" dirty="0" smtClean="0"/>
                  <a:t> Given a set P of n points in the plane and a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one can verify in linear time whether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𝑜𝑟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&gt;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  <a:blipFill rotWithShape="1">
                <a:blip r:embed="rId4"/>
                <a:stretch>
                  <a:fillRect l="-593" t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96" y="2743200"/>
            <a:ext cx="2186004" cy="2133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endParaRPr lang="en-US" dirty="0" smtClean="0"/>
              </a:p>
              <a:p>
                <a:r>
                  <a:rPr lang="en-US" dirty="0" smtClean="0"/>
                  <a:t>We keep these checks with every point of P we insert.</a:t>
                </a:r>
              </a:p>
              <a:p>
                <a:r>
                  <a:rPr lang="en-US" dirty="0" smtClean="0"/>
                  <a:t>If we inserted all of P and none of our checks returned, it must hold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Since for every point in P we perform checks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time, and there are n points in P- our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 dirty="0" smtClean="0"/>
                  <a:t>Lemma 1.6:</a:t>
                </a:r>
                <a:r>
                  <a:rPr lang="en-US" dirty="0" smtClean="0"/>
                  <a:t> Given a set P of n points in the plane and a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one can verify in linear time whether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𝑜𝑟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&gt;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  <a:blipFill rotWithShape="1">
                <a:blip r:embed="rId4"/>
                <a:stretch>
                  <a:fillRect l="-593" t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Correctness:</a:t>
                </a:r>
                <a:endParaRPr lang="en-US" dirty="0" smtClean="0"/>
              </a:p>
              <a:p>
                <a:r>
                  <a:rPr lang="en-US" dirty="0"/>
                  <a:t>Indeed, 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be the points that realize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We assume </a:t>
                </a:r>
                <a:r>
                  <a:rPr lang="en-US" dirty="0" err="1"/>
                  <a:t>wlog</a:t>
                </a:r>
                <a:r>
                  <a:rPr lang="en-US" dirty="0"/>
                  <a:t> that p was inserted after q, </a:t>
                </a:r>
                <a:r>
                  <a:rPr lang="en-US" dirty="0" smtClean="0"/>
                  <a:t>so when </a:t>
                </a:r>
                <a:r>
                  <a:rPr lang="en-US" dirty="0"/>
                  <a:t>the algorithm inserts p, q will already be present in its grid </a:t>
                </a:r>
                <a:r>
                  <a:rPr lang="en-US" dirty="0" smtClean="0"/>
                  <a:t>cluster and our algorithm will compare it with p during that iteration and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same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Thus, if the algorithm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it must be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not smaller nor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704" t="-2695" r="-1926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 dirty="0" smtClean="0"/>
                  <a:t>Lemma 1.6:</a:t>
                </a:r>
                <a:r>
                  <a:rPr lang="en-US" dirty="0" smtClean="0"/>
                  <a:t> Given a set P of n points in the plane and a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one can verify in linear time whether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a:rPr lang="en-US" i="1" smtClean="0">
                        <a:latin typeface="Cambria Math"/>
                      </a:rPr>
                      <m:t>𝑜𝑟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&gt;</m:t>
                    </m:r>
                    <m:r>
                      <a:rPr 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18237"/>
                <a:ext cx="8229600" cy="792163"/>
              </a:xfrm>
              <a:prstGeom prst="rect">
                <a:avLst/>
              </a:prstGeom>
              <a:blipFill rotWithShape="1">
                <a:blip r:embed="rId4"/>
                <a:stretch>
                  <a:fillRect l="-593" t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Today we are going to discuss approximation algorithms to two geometric problems: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closest pair problem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The K-enclosing disc problem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will demonstrate the usage of grids to solve these problems in linear time.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Remark 1.7:</a:t>
                </a:r>
                <a:r>
                  <a:rPr lang="en-US" dirty="0" smtClean="0"/>
                  <a:t>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})≥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, where p is the last point to be inserted.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When p is being inserted, we discover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by checking the distance of p to all the points stored in its cluster.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Therefore, when we compute the closest point q to p, we find the actual closest pair &lt;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&gt; in P.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852" t="-2695" r="-2519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Slow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will now demonstrate a slow algorithm to the closest pair problem, one that comes naturally* from lemma 1.6: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Permute the points of P in an arbitrary fashion,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r>
                  <a:rPr lang="en-US" dirty="0" smtClean="0"/>
                  <a:t>Iterate on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from 1 to n, using lemma 1.6’s algorithm to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b="0" dirty="0" smtClean="0"/>
                  <a:t>.</a:t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(Note that similar to remark 1.7,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b="0" dirty="0" smtClean="0"/>
                  <a:t> we can also return the two points realizing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.)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185" t="-242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6096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*Comes naturally to </a:t>
            </a:r>
            <a:r>
              <a:rPr lang="en-US" dirty="0" err="1" smtClean="0"/>
              <a:t>Sariel</a:t>
            </a:r>
            <a:r>
              <a:rPr lang="en-US" dirty="0" smtClean="0"/>
              <a:t> </a:t>
            </a:r>
            <a:r>
              <a:rPr lang="en-US" dirty="0" err="1" smtClean="0"/>
              <a:t>Har-Peled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Slow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then we can re-use the grid data structure from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iteration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iteration, inserting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into it.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Thus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the cost of the iteration is just lemma 1.6’s O(1) step.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Problem arises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as we need to rebuild the grid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time.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In the end, we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and the two points that realize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185" t="-269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Slow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Time analysis:</a:t>
                </a:r>
                <a:endParaRPr lang="en-US" dirty="0" smtClean="0"/>
              </a:p>
              <a:p>
                <a:r>
                  <a:rPr lang="en-US" dirty="0" smtClean="0"/>
                  <a:t>Each point in P is added at least once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Every time the closest pair distance changes, we need to rebuild the grid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  <a:br>
                  <a:rPr lang="en-US" dirty="0" smtClean="0"/>
                </a:br>
                <a:endParaRPr lang="en-US" dirty="0"/>
              </a:p>
              <a:p>
                <a:r>
                  <a:rPr lang="en-US" dirty="0" smtClean="0"/>
                  <a:t>If there are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changes, the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Since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worst case, our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 worst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333" t="-269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We’ve shown an algorithm that solves the </a:t>
                </a:r>
                <a:r>
                  <a:rPr lang="en-US" i="1" dirty="0" smtClean="0"/>
                  <a:t>CP</a:t>
                </a:r>
                <a:r>
                  <a:rPr lang="en-US" dirty="0" smtClean="0"/>
                  <a:t> problem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). But isn’t that as good as the naïve solution?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will now show a linear time algorithm that solves </a:t>
                </a:r>
                <a:r>
                  <a:rPr lang="en-US" i="1" dirty="0" smtClean="0"/>
                  <a:t>CP</a:t>
                </a:r>
                <a:r>
                  <a:rPr lang="en-US" dirty="0" smtClean="0"/>
                  <a:t> in </a:t>
                </a:r>
                <a:r>
                  <a:rPr lang="en-US" i="1" dirty="0" smtClean="0"/>
                  <a:t>expected</a:t>
                </a:r>
                <a:r>
                  <a:rPr lang="en-US" dirty="0" smtClean="0"/>
                  <a:t> linear time.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will achieve this by speeding up the previous algorithm with randomness.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830" r="-2370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Closest pair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Linear time algorithm</a:t>
            </a:r>
          </a:p>
          <a:p>
            <a:r>
              <a:rPr lang="en-US" dirty="0" smtClean="0"/>
              <a:t>K-enclosing disk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linear time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239000" cy="4800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Surprise!</a:t>
                </a:r>
                <a:r>
                  <a:rPr lang="en-US" dirty="0" smtClean="0"/>
                  <a:t> You can relax, the algorithm is almost the same as before.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difference : we permute the points of </a:t>
                </a:r>
                <a:br>
                  <a:rPr lang="en-US" dirty="0" smtClean="0"/>
                </a:br>
                <a:r>
                  <a:rPr lang="en-US" dirty="0" smtClean="0"/>
                  <a:t>P in a </a:t>
                </a:r>
                <a:r>
                  <a:rPr lang="en-US" i="1" dirty="0" smtClean="0"/>
                  <a:t>random </a:t>
                </a:r>
                <a:r>
                  <a:rPr lang="en-US" dirty="0" smtClean="0"/>
                  <a:t>order, instead of an arbitrary </a:t>
                </a:r>
                <a:br>
                  <a:rPr lang="en-US" dirty="0" smtClean="0"/>
                </a:br>
                <a:r>
                  <a:rPr lang="en-US" dirty="0" smtClean="0"/>
                  <a:t>one.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We will prove that it runs in expected linear </a:t>
                </a:r>
                <a:br>
                  <a:rPr lang="en-US" dirty="0" smtClean="0"/>
                </a:br>
                <a:r>
                  <a:rPr lang="en-US" dirty="0" smtClean="0"/>
                  <a:t>time.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/>
                  <a:t>Lemma 1.9:</a:t>
                </a:r>
                <a:r>
                  <a:rPr lang="en-US" dirty="0" smtClean="0"/>
                  <a:t> Let t be the number of different values in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239000" cy="4800600"/>
              </a:xfrm>
              <a:blipFill rotWithShape="1">
                <a:blip r:embed="rId3"/>
                <a:stretch>
                  <a:fillRect l="-1515" t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828800" cy="205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linear time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an indicator variable that is 1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Note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</m:t>
                    </m:r>
                    <m:r>
                      <a:rPr lang="en-US" b="0" i="1" smtClean="0">
                        <a:latin typeface="Cambria Math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=1]</m:t>
                    </m:r>
                  </m:oMath>
                </a14:m>
                <a:r>
                  <a:rPr lang="en-US" dirty="0" smtClean="0"/>
                  <a:t>, and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critical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})&gt;</m:t>
                    </m:r>
                    <m:r>
                      <a:rPr lang="en-US" b="0" i="1" smtClean="0">
                        <a:latin typeface="Cambria Math"/>
                      </a:rPr>
                      <m:t>𝐶𝑃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704" t="-161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linear time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Proof</a:t>
                </a:r>
                <a:r>
                  <a:rPr lang="en-US" b="1" u="sng" dirty="0" smtClean="0"/>
                  <a:t>: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If there are </a:t>
                </a:r>
                <a:r>
                  <a:rPr lang="en-US" u="sng" dirty="0" smtClean="0"/>
                  <a:t>no</a:t>
                </a:r>
                <a:r>
                  <a:rPr lang="en-US" dirty="0" smtClean="0"/>
                  <a:t> critical points,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If </a:t>
                </a:r>
                <a:r>
                  <a:rPr lang="en-US" dirty="0"/>
                  <a:t>there is </a:t>
                </a:r>
                <a:r>
                  <a:rPr lang="en-US" u="sng" dirty="0"/>
                  <a:t>one</a:t>
                </a:r>
                <a:r>
                  <a:rPr lang="en-US" dirty="0"/>
                  <a:t> critical point,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If there are </a:t>
                </a:r>
                <a:r>
                  <a:rPr lang="en-US" u="sng" dirty="0" smtClean="0"/>
                  <a:t>two</a:t>
                </a:r>
                <a:r>
                  <a:rPr lang="en-US" dirty="0" smtClean="0"/>
                  <a:t> critical points, and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this pair,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only if either p or q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In this case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704" t="-2695" r="-1111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6400800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*Remember, we chose a </a:t>
            </a:r>
            <a:r>
              <a:rPr lang="en-US" i="1" dirty="0" smtClean="0"/>
              <a:t>random</a:t>
            </a:r>
            <a:r>
              <a:rPr lang="en-US" dirty="0" smtClean="0"/>
              <a:t> permutation of P in the beginning of the algorithm.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linear time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Proof</a:t>
                </a:r>
                <a:r>
                  <a:rPr lang="en-US" b="1" u="sng" dirty="0" smtClean="0"/>
                  <a:t>:</a:t>
                </a:r>
                <a:endParaRPr lang="en-US" u="sng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u="sng" dirty="0" smtClean="0"/>
                  <a:t>Observation:</a:t>
                </a:r>
                <a:r>
                  <a:rPr lang="en-US" dirty="0" smtClean="0"/>
                  <a:t> There cannot be more than two critical points.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Let’s assume there are three critical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If p and q realize the closest distance,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})=||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||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CP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hence s is not critical.</a:t>
                </a:r>
                <a:endParaRPr lang="en-US" u="sn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  <a:blipFill rotWithShape="1">
                <a:blip r:embed="rId3"/>
                <a:stretch>
                  <a:fillRect l="-1841" t="-1752" r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6400800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*Note that two critical points have to be the pair that realizes the closest distance.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Preliminaries</a:t>
            </a:r>
          </a:p>
          <a:p>
            <a:r>
              <a:rPr lang="en-US" dirty="0" smtClean="0"/>
              <a:t>Closest pair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/>
              <a:t>K-enclosing disk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linear time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Proof</a:t>
                </a:r>
                <a:r>
                  <a:rPr lang="en-US" b="1" u="sng" dirty="0" smtClean="0"/>
                  <a:t>:</a:t>
                </a:r>
                <a:endParaRPr lang="en-US" dirty="0" smtClean="0"/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And so we have: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=3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=3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]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=3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log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linear time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 far by lemma 1.9 we can see that the running time of the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𝑛𝑙𝑜𝑔𝑛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But we* can do better!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/>
                  <a:t>Theorem 1.10</a:t>
                </a:r>
                <a:r>
                  <a:rPr lang="en-US" dirty="0" smtClean="0"/>
                  <a:t>: For set P of n points in the plane, one can compute the closest pair of P in expected linear time.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852" t="-1752" r="-2148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6400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*We = </a:t>
            </a:r>
            <a:r>
              <a:rPr lang="en-US" dirty="0" err="1" smtClean="0"/>
              <a:t>Sariel</a:t>
            </a:r>
            <a:r>
              <a:rPr lang="en-US" dirty="0" smtClean="0"/>
              <a:t> </a:t>
            </a:r>
            <a:r>
              <a:rPr lang="en-US" dirty="0" err="1" smtClean="0"/>
              <a:t>Har-Peled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</a:t>
            </a:r>
            <a:r>
              <a:rPr lang="en-US" dirty="0"/>
              <a:t>linear time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endParaRPr lang="en-US" dirty="0" smtClean="0"/>
              </a:p>
              <a:p>
                <a:r>
                  <a:rPr lang="en-US" dirty="0" smtClean="0"/>
                  <a:t>Using the same definitions as in lemma 1.9, the running time of the algorithm is proportional to: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=1+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(1+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Thus, the expected running time is proportional to: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≤3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Finally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3"/>
                <a:stretch>
                  <a:fillRect l="-593" t="-2748" b="-10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did we break reality?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Uh oh. The space-time continuum is at risk.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Our results imply that the </a:t>
                </a:r>
                <a:r>
                  <a:rPr lang="en-US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uniqueness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problem, which has a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𝑛𝑙𝑜𝑔𝑛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solved in linear time!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Indeed, compute the distance of the closest pair of the given numbers. The numbers are unique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this distance is not zero.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3"/>
                <a:stretch>
                  <a:fillRect l="-1852" t="-155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 – did we break reality?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“reality dysfunction” can be explained once one realizes that the computation model of </a:t>
            </a:r>
            <a:r>
              <a:rPr lang="en-US" b="1" i="1" dirty="0" smtClean="0"/>
              <a:t>theorem 1.10</a:t>
            </a:r>
            <a:r>
              <a:rPr lang="en-US" dirty="0" smtClean="0"/>
              <a:t> is considerably stronger, using hashing, randomization, and the floor function.</a:t>
            </a:r>
          </a:p>
        </p:txBody>
      </p:sp>
      <p:pic>
        <p:nvPicPr>
          <p:cNvPr id="2050" name="Picture 2" descr="C:\Users\owner\AppData\Local\Microsoft\Windows\Temporary Internet Files\Content.IE5\PPRUFBAW\magic_wand_1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</a:p>
          <a:p>
            <a:r>
              <a:rPr lang="en-US" dirty="0" smtClean="0"/>
              <a:t>Closest pair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K-enclosing disk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K-enclosing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Problem:</a:t>
            </a:r>
            <a:r>
              <a:rPr lang="en-US" dirty="0" smtClean="0"/>
              <a:t> Given a set P of n points in the plane, and a positive real number k, find the smallest disk containing k points of P.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556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400" y="546506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1752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0200" y="463600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4400" y="397459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48400" y="344119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08576" y="561746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06596" y="5225796"/>
            <a:ext cx="717804" cy="7178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K=3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K-enclosing disk -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 smtClean="0"/>
                  <a:t>Radius:</a:t>
                </a:r>
                <a:r>
                  <a:rPr lang="en-US" dirty="0" smtClean="0"/>
                  <a:t> For a disk D, we denote by radius(D) the </a:t>
                </a:r>
                <a:r>
                  <a:rPr lang="en-US" i="1" dirty="0" smtClean="0"/>
                  <a:t>radius</a:t>
                </a:r>
                <a:r>
                  <a:rPr lang="en-US" dirty="0" smtClean="0"/>
                  <a:t> of D.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b="1" u="sng" dirty="0" smtClean="0"/>
                  <a:t>Optimum radius: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a disk of minimum radius which contains k points of P,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denote the radius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K-enclosing disk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Observe that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/>
                  <a:t>, this is equivalent to computing the closest pair of points of P. As such, the problem of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a generalization of the </a:t>
                </a:r>
                <a:r>
                  <a:rPr lang="en-US" i="1" dirty="0"/>
                  <a:t>closest pair</a:t>
                </a:r>
                <a:r>
                  <a:rPr lang="en-US" dirty="0"/>
                  <a:t> problem.</a:t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Here, we study the easier problem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2-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approximating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19" y="2590800"/>
            <a:ext cx="2286000" cy="2286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34000" y="4063348"/>
            <a:ext cx="114300" cy="1276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K-enclosing disk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Observation 1.11:</a:t>
                </a:r>
                <a:r>
                  <a:rPr lang="en-US" dirty="0" smtClean="0"/>
                  <a:t> Given a set P of n points in the plane,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and a parameter k, one can compute the k closest points in P to q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 </a:t>
                </a:r>
              </a:p>
              <a:p>
                <a:pPr marL="0" indent="0">
                  <a:buNone/>
                </a:pPr>
                <a:endParaRPr lang="en-US" b="1" i="1" u="sng" dirty="0"/>
              </a:p>
              <a:p>
                <a:pPr marL="0" indent="0">
                  <a:buNone/>
                </a:pPr>
                <a:r>
                  <a:rPr lang="en-US" sz="2800" dirty="0" smtClean="0"/>
                  <a:t>To do so, compute for each point of P its distance to q. Next, using a selection algorithm compute the k smallest distances.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These k distances correspond to the k desired points, and the running 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as selection can be done in linear time.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 t="-3504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1" y="2438400"/>
                <a:ext cx="7820796" cy="4038600"/>
              </a:xfrm>
            </p:spPr>
            <p:txBody>
              <a:bodyPr>
                <a:noAutofit/>
              </a:bodyPr>
              <a:lstStyle/>
              <a:p>
                <a:endParaRPr lang="en-US" sz="2400" dirty="0" smtClean="0"/>
              </a:p>
              <a:p>
                <a:r>
                  <a:rPr lang="en-US" sz="2400" b="1" u="sng" dirty="0" smtClean="0"/>
                  <a:t>Partition:</a:t>
                </a:r>
                <a:r>
                  <a:rPr lang="en-US" sz="2400" dirty="0" smtClean="0"/>
                  <a:t> For a point set P, the </a:t>
                </a:r>
                <a:r>
                  <a:rPr lang="en-US" sz="2400" b="1" i="1" dirty="0" smtClean="0"/>
                  <a:t>partition</a:t>
                </a:r>
                <a:r>
                  <a:rPr lang="en-US" sz="2400" dirty="0" smtClean="0"/>
                  <a:t> of P into subsets by the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400" dirty="0" smtClean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2438400"/>
                <a:ext cx="7820796" cy="4038600"/>
              </a:xfrm>
              <a:blipFill rotWithShape="1">
                <a:blip r:embed="rId3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97" y="3429000"/>
            <a:ext cx="1752600" cy="175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8600" y="1143000"/>
                <a:ext cx="8534400" cy="1524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be a real positive number,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 point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u="sng" dirty="0"/>
                  <a:t>Grid:</a:t>
                </a:r>
                <a:r>
                  <a:rPr lang="en-US" dirty="0"/>
                  <a:t> The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partitions space into grid cells of width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The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is defined to be the set of theses cells.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534400" cy="1524000"/>
              </a:xfrm>
              <a:prstGeom prst="rect">
                <a:avLst/>
              </a:prstGeom>
              <a:blipFill rotWithShape="1">
                <a:blip r:embed="rId5"/>
                <a:stretch>
                  <a:fillRect l="-1214" t="-7200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</a:p>
          <a:p>
            <a:r>
              <a:rPr lang="en-US" dirty="0" smtClean="0"/>
              <a:t>Closest pair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K-enclosing disk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We will now present a </a:t>
                </a:r>
                <a:r>
                  <a:rPr lang="en-US" sz="2800" i="1" dirty="0" smtClean="0"/>
                  <a:t>slow </a:t>
                </a:r>
                <a:r>
                  <a:rPr lang="en-US" sz="2800" dirty="0" smtClean="0"/>
                  <a:t>algorithm that 2-approximates the optimum disk’s radius.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i="1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b="1" i="1" dirty="0" smtClean="0"/>
                  <a:t>(</a:t>
                </a:r>
                <a:r>
                  <a:rPr lang="en-US" sz="2800" b="1" i="1" dirty="0" err="1" smtClean="0"/>
                  <a:t>P,k</a:t>
                </a:r>
                <a:r>
                  <a:rPr lang="en-US" sz="2800" b="1" i="1" dirty="0" smtClean="0"/>
                  <a:t>):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Given a set P of n points in the plane and a parameter k, </a:t>
                </a:r>
                <a:r>
                  <a:rPr lang="en-US" sz="2800" b="1" i="1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b="1" i="1" dirty="0" smtClean="0"/>
                  <a:t>(</a:t>
                </a:r>
                <a:r>
                  <a:rPr lang="en-US" sz="2800" b="1" i="1" dirty="0" err="1" smtClean="0"/>
                  <a:t>P,k</a:t>
                </a:r>
                <a:r>
                  <a:rPr lang="en-US" sz="2800" b="1" i="1" dirty="0" smtClean="0"/>
                  <a:t>)</a:t>
                </a:r>
                <a:r>
                  <a:rPr lang="en-US" sz="2800" dirty="0" smtClean="0"/>
                  <a:t> returns a 2-approximation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err="1">
                    <a:solidFill>
                      <a:srgbClr val="7030A0"/>
                    </a:solidFill>
                  </a:rPr>
                  <a:t>algDCoverSlow</a:t>
                </a:r>
                <a:r>
                  <a:rPr lang="en-US" u="sng" dirty="0"/>
                  <a:t>(</a:t>
                </a:r>
                <a:r>
                  <a:rPr lang="en-US" u="sng" dirty="0" err="1"/>
                  <a:t>P,k</a:t>
                </a:r>
                <a:r>
                  <a:rPr lang="en-US" u="sng" dirty="0" smtClean="0"/>
                  <a:t>):</a:t>
                </a:r>
                <a:r>
                  <a:rPr lang="en-US" dirty="0" smtClean="0"/>
                  <a:t> </a:t>
                </a:r>
              </a:p>
              <a:p>
                <a:r>
                  <a:rPr lang="en-US" sz="2800" dirty="0" smtClean="0"/>
                  <a:t>Compute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horizontal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/>
                  <a:t> such that between two consecutive horizontal lines, there are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points of P.</a:t>
                </a:r>
              </a:p>
              <a:p>
                <a:r>
                  <a:rPr lang="en-US" sz="2800" dirty="0" smtClean="0"/>
                  <a:t>Do the same for vertical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527913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573633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53522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586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4648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10840" y="619353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0" y="4572000"/>
            <a:ext cx="0" cy="1981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4572000"/>
            <a:ext cx="0" cy="1981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4495800"/>
            <a:ext cx="0" cy="1981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4876800"/>
            <a:ext cx="4648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7400" y="5471160"/>
            <a:ext cx="4648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7400" y="5967984"/>
            <a:ext cx="4648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Computing the lines can be done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time: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For each type of line, compute the median in the y-order (or x-order for vertical lines), split P on the median and </a:t>
                </a:r>
                <a:r>
                  <a:rPr lang="en-US" sz="2800" dirty="0" err="1" smtClean="0"/>
                  <a:t>recurse</a:t>
                </a:r>
                <a:r>
                  <a:rPr lang="en-US" sz="2800" dirty="0" smtClean="0"/>
                  <a:t> on each resulting set until all sets are of size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This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 The recursion tree has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and so the lines are created in total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time.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err="1">
                    <a:solidFill>
                      <a:srgbClr val="7030A0"/>
                    </a:solidFill>
                  </a:rPr>
                  <a:t>algDCoverSlow</a:t>
                </a:r>
                <a:r>
                  <a:rPr lang="en-US" u="sng" dirty="0"/>
                  <a:t>(</a:t>
                </a:r>
                <a:r>
                  <a:rPr lang="en-US" u="sng" dirty="0" err="1"/>
                  <a:t>P,k</a:t>
                </a:r>
                <a:r>
                  <a:rPr lang="en-US" u="sng" dirty="0"/>
                  <a:t>):</a:t>
                </a:r>
                <a:r>
                  <a:rPr lang="en-US" dirty="0"/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Let G be the resulting non-uniform grid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Let X be the set of all the intersection points of those lines. X is the set of vertices of G.</a:t>
                </a:r>
              </a:p>
              <a:p>
                <a:r>
                  <a:rPr lang="en-US" dirty="0" smtClean="0"/>
                  <a:t>For every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, compute (in linear time) the smallest disk centered at p that contains k points of P, and return the smallest disk computed.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830" r="-593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Lemma 1.12: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a set P of n points in the plane and parameter k, the algorithm </a:t>
                </a:r>
                <a:r>
                  <a:rPr lang="en-US" b="1" i="1" dirty="0" err="1">
                    <a:solidFill>
                      <a:srgbClr val="7030A0"/>
                    </a:solidFill>
                  </a:rPr>
                  <a:t>algDCoverSlow</a:t>
                </a:r>
                <a:r>
                  <a:rPr lang="en-US" b="1" i="1" dirty="0"/>
                  <a:t>(</a:t>
                </a:r>
                <a:r>
                  <a:rPr lang="en-US" b="1" i="1" dirty="0" err="1"/>
                  <a:t>P,k</a:t>
                </a:r>
                <a:r>
                  <a:rPr lang="en-US" b="1" i="1" dirty="0" smtClean="0"/>
                  <a:t>) </a:t>
                </a:r>
                <a:r>
                  <a:rPr lang="en-US" dirty="0" smtClean="0"/>
                  <a:t>computes, in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deterministic time, a circle D that contains k points of P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𝑟𝑎𝑑𝑖𝑢𝑠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3"/>
                <a:stretch>
                  <a:fillRect l="-1684" t="-2695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505200" y="4610794"/>
            <a:ext cx="1981200" cy="1981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1"/>
          </p:cNvCxnSpPr>
          <p:nvPr/>
        </p:nvCxnSpPr>
        <p:spPr>
          <a:xfrm>
            <a:off x="3795340" y="4900934"/>
            <a:ext cx="700460" cy="7004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4705560"/>
                <a:ext cx="1066800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(P,k)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705560"/>
                <a:ext cx="1066800" cy="394210"/>
              </a:xfrm>
              <a:prstGeom prst="rect">
                <a:avLst/>
              </a:prstGeom>
              <a:blipFill rotWithShape="1">
                <a:blip r:embed="rId4"/>
                <a:stretch>
                  <a:fillRect t="-6154" r="-2857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4800" y="4915594"/>
                <a:ext cx="8382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𝒐𝒑𝒕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𝐏</m:t>
                      </m:r>
                      <m:r>
                        <a:rPr lang="en-US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𝐤</m:t>
                      </m:r>
                      <m:r>
                        <a:rPr lang="en-US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915594"/>
                <a:ext cx="838200" cy="390748"/>
              </a:xfrm>
              <a:prstGeom prst="rect">
                <a:avLst/>
              </a:prstGeom>
              <a:blipFill rotWithShape="1">
                <a:blip r:embed="rId5"/>
                <a:stretch>
                  <a:fillRect r="-38406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28800" y="5958191"/>
                <a:ext cx="5715000" cy="6712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𝒐𝒑𝒕</m:t>
                        </m:r>
                      </m:sub>
                    </m:sSub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𝐏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𝐤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</a:rPr>
                  <a:t> radius(</a:t>
                </a:r>
                <a:r>
                  <a:rPr lang="en-US" b="1" i="1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b="1" i="1" dirty="0" err="1" smtClean="0">
                    <a:solidFill>
                      <a:schemeClr val="tx1"/>
                    </a:solidFill>
                  </a:rPr>
                  <a:t>P,k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</a:rPr>
                  <a:t>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𝒐𝒑𝒕</m:t>
                        </m:r>
                      </m:sub>
                    </m:sSub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𝐏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𝐤</m:t>
                    </m:r>
                    <m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958191"/>
                <a:ext cx="5715000" cy="671209"/>
              </a:xfrm>
              <a:prstGeom prst="rect">
                <a:avLst/>
              </a:prstGeom>
              <a:blipFill rotWithShape="1">
                <a:blip r:embed="rId6"/>
                <a:stretch>
                  <a:fillRect t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Proof:</a:t>
                </a:r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for each point in X, finding the smallest disk containing k points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r>
                  <a:rPr lang="en-US" dirty="0" smtClean="0"/>
                  <a:t>Thus total runtime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3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" y="6069130"/>
                <a:ext cx="8839200" cy="78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u="sng" dirty="0"/>
                  <a:t>Lemma 1.12:</a:t>
                </a:r>
                <a:r>
                  <a:rPr lang="en-US" sz="1200" dirty="0"/>
                  <a:t> </a:t>
                </a:r>
              </a:p>
              <a:p>
                <a:r>
                  <a:rPr lang="en-US" sz="1200" dirty="0"/>
                  <a:t>Given a set P of n points in the plane and parameter k, the algorithm </a:t>
                </a:r>
                <a:r>
                  <a:rPr lang="en-US" sz="1200" b="1" i="1" dirty="0" err="1">
                    <a:solidFill>
                      <a:srgbClr val="7030A0"/>
                    </a:solidFill>
                  </a:rPr>
                  <a:t>algDCoverSlow</a:t>
                </a:r>
                <a:r>
                  <a:rPr lang="en-US" sz="1200" b="1" i="1" dirty="0"/>
                  <a:t>(</a:t>
                </a:r>
                <a:r>
                  <a:rPr lang="en-US" sz="1200" b="1" i="1" dirty="0" err="1"/>
                  <a:t>P,k</a:t>
                </a:r>
                <a:r>
                  <a:rPr lang="en-US" sz="1200" b="1" i="1" dirty="0"/>
                  <a:t>) </a:t>
                </a:r>
                <a:r>
                  <a:rPr lang="en-US" sz="1200" dirty="0"/>
                  <a:t>computes, in 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𝑂</m:t>
                    </m:r>
                    <m:r>
                      <a:rPr lang="en-US" sz="1200" i="1">
                        <a:latin typeface="Cambria Math"/>
                      </a:rPr>
                      <m:t>(</m:t>
                    </m:r>
                    <m:r>
                      <a:rPr lang="en-US" sz="1200" i="1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200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/>
                  <a:t> deterministic time, a circle D that contains k points of P and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𝑟𝑎𝑑𝑖𝑢𝑠</m:t>
                    </m:r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200" i="1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𝑃</m:t>
                        </m:r>
                        <m:r>
                          <a:rPr lang="en-US" sz="1200" i="1">
                            <a:latin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200">
                        <a:latin typeface="Cambria Math"/>
                      </a:rPr>
                      <m:t>.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69130"/>
                <a:ext cx="8839200" cy="788870"/>
              </a:xfrm>
              <a:prstGeom prst="rect">
                <a:avLst/>
              </a:prstGeom>
              <a:blipFill rotWithShape="1"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Correctness:</a:t>
                </a:r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contains at least one point of X.</a:t>
                </a:r>
              </a:p>
              <a:p>
                <a:pPr lvl="1"/>
                <a:r>
                  <a:rPr lang="en-US" dirty="0"/>
                  <a:t>Consider u the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the cell containing it.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does not cover any point of X, then it can cover only points in the vertical and horizontal strips that contain c.</a:t>
                </a:r>
              </a:p>
              <a:p>
                <a:pPr lvl="1"/>
                <a:r>
                  <a:rPr lang="en-US" b="1" dirty="0"/>
                  <a:t>But</a:t>
                </a:r>
                <a:r>
                  <a:rPr lang="en-US" dirty="0"/>
                  <a:t>, each such strip contains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points of P,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contains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points- which </a:t>
                </a:r>
                <a:r>
                  <a:rPr lang="en-US" dirty="0" smtClean="0"/>
                  <a:t>contradicts the </a:t>
                </a:r>
                <a:r>
                  <a:rPr lang="en-US" dirty="0"/>
                  <a:t>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3"/>
                <a:stretch>
                  <a:fillRect l="-912" t="-2156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" y="6069130"/>
                <a:ext cx="8839200" cy="78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u="sng" dirty="0"/>
                  <a:t>Lemma 1.12:</a:t>
                </a:r>
                <a:r>
                  <a:rPr lang="en-US" sz="1200" dirty="0"/>
                  <a:t> </a:t>
                </a:r>
              </a:p>
              <a:p>
                <a:r>
                  <a:rPr lang="en-US" sz="1200" dirty="0"/>
                  <a:t>Given a set P of n points in the plane and parameter k, the algorithm </a:t>
                </a:r>
                <a:r>
                  <a:rPr lang="en-US" sz="1200" b="1" i="1" dirty="0" err="1">
                    <a:solidFill>
                      <a:srgbClr val="7030A0"/>
                    </a:solidFill>
                  </a:rPr>
                  <a:t>algDCoverSlow</a:t>
                </a:r>
                <a:r>
                  <a:rPr lang="en-US" sz="1200" b="1" i="1" dirty="0"/>
                  <a:t>(</a:t>
                </a:r>
                <a:r>
                  <a:rPr lang="en-US" sz="1200" b="1" i="1" dirty="0" err="1"/>
                  <a:t>P,k</a:t>
                </a:r>
                <a:r>
                  <a:rPr lang="en-US" sz="1200" b="1" i="1" dirty="0"/>
                  <a:t>) </a:t>
                </a:r>
                <a:r>
                  <a:rPr lang="en-US" sz="1200" dirty="0"/>
                  <a:t>computes, in 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𝑂</m:t>
                    </m:r>
                    <m:r>
                      <a:rPr lang="en-US" sz="1200" i="1">
                        <a:latin typeface="Cambria Math"/>
                      </a:rPr>
                      <m:t>(</m:t>
                    </m:r>
                    <m:r>
                      <a:rPr lang="en-US" sz="1200" i="1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200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/>
                  <a:t> deterministic time, a circle D that contains k points of P and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𝑟𝑎𝑑𝑖𝑢𝑠</m:t>
                    </m:r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200" i="1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𝑃</m:t>
                        </m:r>
                        <m:r>
                          <a:rPr lang="en-US" sz="1200" i="1">
                            <a:latin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200">
                        <a:latin typeface="Cambria Math"/>
                      </a:rPr>
                      <m:t>.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69130"/>
                <a:ext cx="8839200" cy="788870"/>
              </a:xfrm>
              <a:prstGeom prst="rect">
                <a:avLst/>
              </a:prstGeom>
              <a:blipFill rotWithShape="1"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08" y="4191000"/>
            <a:ext cx="2743583" cy="20005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Correctness:</a:t>
                </a:r>
                <a:endParaRPr lang="en-US" dirty="0"/>
              </a:p>
              <a:p>
                <a:r>
                  <a:rPr lang="en-US" dirty="0" smtClean="0"/>
                  <a:t>For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a disk of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centered at q contains at least k points of P, since it also covers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 we get the required 2-approximation.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3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" y="6069130"/>
                <a:ext cx="8839200" cy="78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u="sng" dirty="0"/>
                  <a:t>Lemma 1.12:</a:t>
                </a:r>
                <a:r>
                  <a:rPr lang="en-US" sz="1200" dirty="0"/>
                  <a:t> </a:t>
                </a:r>
              </a:p>
              <a:p>
                <a:r>
                  <a:rPr lang="en-US" sz="1200" dirty="0"/>
                  <a:t>Given a set P of n points in the plane and parameter k, the algorithm </a:t>
                </a:r>
                <a:r>
                  <a:rPr lang="en-US" sz="1200" b="1" i="1" dirty="0" err="1">
                    <a:solidFill>
                      <a:srgbClr val="7030A0"/>
                    </a:solidFill>
                  </a:rPr>
                  <a:t>algDCoverSlow</a:t>
                </a:r>
                <a:r>
                  <a:rPr lang="en-US" sz="1200" b="1" i="1" dirty="0"/>
                  <a:t>(</a:t>
                </a:r>
                <a:r>
                  <a:rPr lang="en-US" sz="1200" b="1" i="1" dirty="0" err="1"/>
                  <a:t>P,k</a:t>
                </a:r>
                <a:r>
                  <a:rPr lang="en-US" sz="1200" b="1" i="1" dirty="0"/>
                  <a:t>) </a:t>
                </a:r>
                <a:r>
                  <a:rPr lang="en-US" sz="1200" dirty="0"/>
                  <a:t>computes, in 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𝑂</m:t>
                    </m:r>
                    <m:r>
                      <a:rPr lang="en-US" sz="1200" i="1">
                        <a:latin typeface="Cambria Math"/>
                      </a:rPr>
                      <m:t>(</m:t>
                    </m:r>
                    <m:r>
                      <a:rPr lang="en-US" sz="1200" i="1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sz="1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200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200" dirty="0"/>
                  <a:t> deterministic time, a circle D that contains k points of P and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𝑟𝑎𝑑𝑖𝑢𝑠</m:t>
                    </m:r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200" i="1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𝑃</m:t>
                        </m:r>
                        <m:r>
                          <a:rPr lang="en-US" sz="1200" i="1">
                            <a:latin typeface="Cambria Math"/>
                          </a:rPr>
                          <m:t>,</m:t>
                        </m:r>
                        <m:r>
                          <a:rPr lang="en-US" sz="12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200">
                        <a:latin typeface="Cambria Math"/>
                      </a:rPr>
                      <m:t>.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69130"/>
                <a:ext cx="8839200" cy="788870"/>
              </a:xfrm>
              <a:prstGeom prst="rect">
                <a:avLst/>
              </a:prstGeom>
              <a:blipFill rotWithShape="1"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45720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57600" y="5401056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5029200" y="5257800"/>
                <a:ext cx="6096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257800"/>
                <a:ext cx="609600" cy="609600"/>
              </a:xfrm>
              <a:prstGeom prst="ellipse">
                <a:avLst/>
              </a:prstGeom>
              <a:blipFill rotWithShape="1">
                <a:blip r:embed="rId5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837176" y="4800600"/>
            <a:ext cx="1258824" cy="12588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Corollary 1.13: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Given a set P of n points and a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Ω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one can compute in linear time a circle D that contains k points of P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𝑟𝑎𝑑𝑖𝑢𝑠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3"/>
                <a:stretch>
                  <a:fillRect l="-1825" t="-1752" r="-1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1" y="1409700"/>
                <a:ext cx="7820796" cy="40386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u="sng" dirty="0"/>
                  <a:t>Grid point: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is defined to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b="1" u="sng" dirty="0"/>
                  <a:t>Grid </a:t>
                </a:r>
                <a:r>
                  <a:rPr lang="en-US" sz="2400" b="1" u="sng" dirty="0" err="1"/>
                  <a:t>sidelength</a:t>
                </a:r>
                <a:r>
                  <a:rPr lang="en-US" sz="2400" b="1" u="sng" dirty="0"/>
                  <a:t>: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/>
                  <a:t> is called the grid </a:t>
                </a:r>
                <a:r>
                  <a:rPr lang="en-US" sz="2400" b="1" i="1" dirty="0" err="1"/>
                  <a:t>sidelength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409700"/>
                <a:ext cx="7820796" cy="4038600"/>
              </a:xfrm>
              <a:blipFill rotWithShape="1">
                <a:blip r:embed="rId3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88" y="3581400"/>
            <a:ext cx="1752600" cy="1752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Remark 1.14: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:r>
                  <a:rPr lang="en-US" sz="2800" dirty="0" err="1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dirty="0"/>
                  <a:t>(</a:t>
                </a:r>
                <a:r>
                  <a:rPr lang="en-US" sz="2800" dirty="0" err="1"/>
                  <a:t>P,k</a:t>
                </a:r>
                <a:r>
                  <a:rPr lang="en-US" sz="2800" dirty="0" smtClean="0"/>
                  <a:t>) is applied to a point set P of size smaller than k, then the algorithm picks an arbitrary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and outputs the minimum radius disk centered at p containing P. 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This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time.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3"/>
                <a:stretch>
                  <a:fillRect l="-1825" t="-1752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Lemma 1.16:</a:t>
                </a:r>
                <a:r>
                  <a:rPr lang="en-US" dirty="0" smtClean="0"/>
                  <a:t> (Extension of </a:t>
                </a:r>
                <a:r>
                  <a:rPr lang="en-US" i="1" dirty="0" smtClean="0"/>
                  <a:t>lemma 1.12)</a:t>
                </a:r>
                <a:endParaRPr lang="en-US" b="1" u="sng" dirty="0" smtClean="0"/>
              </a:p>
              <a:p>
                <a:pPr marL="0" indent="0">
                  <a:buNone/>
                </a:pPr>
                <a:r>
                  <a:rPr lang="en-US" dirty="0" smtClean="0"/>
                  <a:t>Given a set P of n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and parameter k, one can compute,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deterministic time, a ball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that contains k points of P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𝑟𝑎𝑑𝑖𝑢𝑠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radius of the smallest ball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containing k points of 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3"/>
                <a:stretch>
                  <a:fillRect l="-1825" t="-1752" r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algDCoverSlow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60960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Remark 1.15: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output disk of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is centered on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and has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; and p resides on an intersection of a horizontal and vertical lines of the non-uniform grid.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As such, the result of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can be encoded as (</a:t>
                </a:r>
                <a:r>
                  <a:rPr lang="en-US" dirty="0" err="1" smtClean="0"/>
                  <a:t>q,s,t</a:t>
                </a:r>
                <a:r>
                  <a:rPr lang="en-US" dirty="0" smtClean="0"/>
                  <a:t>)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/>
                      </a:rPr>
                      <m:t>𝑞</m:t>
                    </m:r>
                    <m:r>
                      <a:rPr lang="en-US" sz="2300" b="0" i="1" dirty="0" smtClean="0">
                        <a:latin typeface="Cambria Math"/>
                      </a:rPr>
                      <m:t>∈</m:t>
                    </m:r>
                    <m:r>
                      <a:rPr lang="en-US" sz="2300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300" dirty="0" smtClean="0"/>
                  <a:t> is the point defining the vertical line p resides on.</a:t>
                </a:r>
                <a:endParaRPr lang="en-US" sz="23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300" b="0" i="1" dirty="0" smtClean="0">
                        <a:latin typeface="Cambria Math"/>
                      </a:rPr>
                      <m:t>𝑠</m:t>
                    </m:r>
                    <m:r>
                      <a:rPr lang="en-US" sz="2300" i="1" dirty="0">
                        <a:latin typeface="Cambria Math"/>
                      </a:rPr>
                      <m:t>∈</m:t>
                    </m:r>
                    <m:r>
                      <a:rPr lang="en-US" sz="2300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300" dirty="0"/>
                  <a:t> is the point defining the </a:t>
                </a:r>
                <a:r>
                  <a:rPr lang="en-US" sz="2300" dirty="0" smtClean="0"/>
                  <a:t>horizontal </a:t>
                </a:r>
                <a:r>
                  <a:rPr lang="en-US" sz="2300" dirty="0"/>
                  <a:t>line p resides on</a:t>
                </a:r>
                <a:r>
                  <a:rPr lang="en-US" sz="23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𝑡</m:t>
                    </m:r>
                    <m:r>
                      <a:rPr lang="en-US" sz="2300" b="0" i="1" smtClean="0">
                        <a:latin typeface="Cambria Math"/>
                      </a:rPr>
                      <m:t>∈</m:t>
                    </m:r>
                    <m:r>
                      <a:rPr lang="en-US" sz="23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300" dirty="0" smtClean="0"/>
                  <a:t> is the point that defined r. </a:t>
                </a:r>
                <a:br>
                  <a:rPr lang="en-US" sz="2300" dirty="0" smtClean="0"/>
                </a:br>
                <a:r>
                  <a:rPr lang="en-US" sz="2300" dirty="0" smtClean="0"/>
                  <a:t>Namely, it’s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3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300" dirty="0" smtClean="0"/>
                  <a:t> distant point to 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6096000" cy="4525963"/>
              </a:xfrm>
              <a:blipFill rotWithShape="1">
                <a:blip r:embed="rId3"/>
                <a:stretch>
                  <a:fillRect l="-1700" t="-2426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21352"/>
            <a:ext cx="2692182" cy="24316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</a:p>
          <a:p>
            <a:r>
              <a:rPr lang="en-US" dirty="0" smtClean="0"/>
              <a:t>Closest pair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K-enclosing disk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Linear time algorithm</a:t>
            </a:r>
          </a:p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We will now present a linear time algorithm </a:t>
                </a:r>
                <a:r>
                  <a:rPr lang="en-US" sz="2800" dirty="0" err="1">
                    <a:solidFill>
                      <a:srgbClr val="7030A0"/>
                    </a:solidFill>
                  </a:rPr>
                  <a:t>algDCover</a:t>
                </a:r>
                <a:r>
                  <a:rPr lang="en-US" sz="2800" dirty="0" smtClean="0"/>
                  <a:t> for approximating the minimum enclosing disk. </a:t>
                </a:r>
              </a:p>
              <a:p>
                <a:pPr marL="0" indent="0">
                  <a:buNone/>
                </a:pPr>
                <a:endParaRPr lang="en-US" sz="2800" b="1" i="1" dirty="0"/>
              </a:p>
              <a:p>
                <a:pPr marL="0" indent="0">
                  <a:buNone/>
                </a:pPr>
                <a:r>
                  <a:rPr lang="en-US" sz="2800" dirty="0" smtClean="0"/>
                  <a:t>As before, we construct a grid which partitions the points into small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sized) groups. 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The key idea behind speeding up the grid computation is to start with a small set of points, and incrementally insert the remaining points, while adjusting the grid at each step.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156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Definition 1.17: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Given a set P of n points, a </a:t>
                </a:r>
                <a:r>
                  <a:rPr lang="en-US" sz="28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k-gradation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of P is a sequence of subsets of P, such that:</a:t>
                </a:r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/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is formed by picking each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400" b="0" dirty="0" smtClean="0"/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1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Definition 1.18:</a:t>
                </a:r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𝜶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/>
                  <a:t>denote the maximum number of points of P mapped to a single cell by the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𝒅𝒆𝒑𝒕𝒉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800" dirty="0" smtClean="0"/>
                  <a:t> be the maximum number of points of P that a circle of radius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 can contain.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1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flipV="1">
            <a:off x="3581400" y="50291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3413760" y="57759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V="1">
            <a:off x="4114800" y="54711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4572000" y="58673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4538472" y="47853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4736592" y="54833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5224272" y="51023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5529072" y="562355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4888992" y="56357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4907281" y="5486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3916681" y="5486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69920" y="4637534"/>
            <a:ext cx="0" cy="153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50920" y="4637534"/>
            <a:ext cx="0" cy="153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62400" y="4637534"/>
            <a:ext cx="0" cy="153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43400" y="4637534"/>
            <a:ext cx="0" cy="153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4400" y="4625341"/>
            <a:ext cx="0" cy="153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5400" y="4625341"/>
            <a:ext cx="0" cy="153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86400" y="4625341"/>
            <a:ext cx="0" cy="153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67400" y="4625341"/>
            <a:ext cx="0" cy="153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971800" y="60960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956559" y="5690614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971800" y="52578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933700" y="48768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724400" y="5257800"/>
            <a:ext cx="381000" cy="432814"/>
          </a:xfrm>
          <a:prstGeom prst="roundRect">
            <a:avLst/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02151" y="4876800"/>
            <a:ext cx="765049" cy="7650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V="1">
            <a:off x="4023359" y="510996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V="1">
            <a:off x="3747515" y="54231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V="1">
            <a:off x="3747515" y="50291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Lemma 1.19: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For any point set P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/>
                  <a:t>, we have that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then any cell of the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800" dirty="0" smtClean="0"/>
                  <a:t> contains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points; that is,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≤5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Preliminaries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 smtClean="0"/>
                  <a:t>Let C be the grid cell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800" dirty="0" smtClean="0"/>
                  <a:t> that realizes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 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Place 4 points at the corners of C and one point in the center of C.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Placing at each of those points a disk of </a:t>
                </a:r>
                <a:br>
                  <a:rPr lang="en-US" sz="2800" dirty="0" smtClean="0"/>
                </a:br>
                <a:r>
                  <a:rPr lang="en-US" sz="2800" dirty="0" smtClean="0"/>
                  <a:t>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completely covers C.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Thus,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≤5</m:t>
                    </m:r>
                    <m:r>
                      <a:rPr lang="en-US" sz="2800" b="0" i="1" smtClean="0">
                        <a:latin typeface="Cambria Math"/>
                      </a:rPr>
                      <m:t>𝑑𝑒𝑝𝑡h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=5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071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5056" y="6165772"/>
                <a:ext cx="8458200" cy="539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1.19:</a:t>
                </a:r>
                <a:r>
                  <a:rPr lang="en-US" sz="1400" dirty="0" smtClean="0"/>
                  <a:t> For </a:t>
                </a:r>
                <a:r>
                  <a:rPr lang="en-US" sz="1400" dirty="0"/>
                  <a:t>any point set P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𝛼</m:t>
                    </m:r>
                    <m:r>
                      <a:rPr lang="en-US" sz="1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400" dirty="0"/>
                  <a:t>, we have that if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𝛼</m:t>
                    </m:r>
                    <m:r>
                      <a:rPr lang="en-US" sz="1400" i="1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r>
                      <a:rPr lang="en-US" sz="1400" i="1">
                        <a:latin typeface="Cambria Math"/>
                      </a:rPr>
                      <m:t>𝑃</m:t>
                    </m:r>
                    <m:r>
                      <a:rPr lang="en-US" sz="1400" i="1">
                        <a:latin typeface="Cambria Math"/>
                      </a:rPr>
                      <m:t>,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, then any cell of the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1400" dirty="0"/>
                  <a:t> contains at most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5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 points; that is,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≤5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6" y="6165772"/>
                <a:ext cx="8458200" cy="539828"/>
              </a:xfrm>
              <a:prstGeom prst="rect">
                <a:avLst/>
              </a:prstGeom>
              <a:blipFill rotWithShape="1">
                <a:blip r:embed="rId4"/>
                <a:stretch>
                  <a:fillRect l="-14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75000"/>
            <a:ext cx="2133600" cy="2159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u="sng" dirty="0"/>
                  <a:t>Algorithm</a:t>
                </a:r>
                <a:r>
                  <a:rPr lang="en-US" sz="2800" b="1" u="sng" dirty="0" smtClean="0"/>
                  <a:t>:</a:t>
                </a:r>
                <a:endParaRPr lang="en-US" sz="2800" dirty="0" smtClean="0"/>
              </a:p>
              <a:p>
                <a:r>
                  <a:rPr lang="en-US" sz="2800" dirty="0" smtClean="0"/>
                  <a:t>Compute a k-gradation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of P.</a:t>
                </a:r>
              </a:p>
              <a:p>
                <a:r>
                  <a:rPr lang="en-US" sz="2800" dirty="0" smtClean="0"/>
                  <a:t>Use 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to get an approximation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We iteratively refine this approximation moving from one set in the gradation to the next one, maintaining these invariants at the end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 smtClean="0"/>
                  <a:t> round: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sz="2400" dirty="0" smtClean="0"/>
                  <a:t>There is a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≤5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sz="2400" dirty="0" smtClean="0"/>
                  <a:t>There’s a grid cluster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 containing k or more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marL="971550" lvl="1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214" t="-1078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 –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58674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u="sng" dirty="0" smtClean="0">
                    <a:solidFill>
                      <a:srgbClr val="00FF00"/>
                    </a:solidFill>
                  </a:rPr>
                  <a:t>Grid cell</a:t>
                </a:r>
                <a:r>
                  <a:rPr lang="en-US" dirty="0"/>
                  <a:t>: The intersection of the </a:t>
                </a:r>
                <a:r>
                  <a:rPr lang="en-US" dirty="0" err="1" smtClean="0"/>
                  <a:t>halfplanes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</m:oMath>
                </a14:m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u="sng" dirty="0">
                    <a:solidFill>
                      <a:srgbClr val="0070C0"/>
                    </a:solidFill>
                  </a:rPr>
                  <a:t>Grid cluster</a:t>
                </a:r>
                <a:r>
                  <a:rPr lang="en-US" b="1" u="sng" dirty="0"/>
                  <a:t>:</a:t>
                </a:r>
                <a:r>
                  <a:rPr lang="en-US" dirty="0"/>
                  <a:t> A block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en-US" dirty="0"/>
                  <a:t> contiguous cells. </a:t>
                </a:r>
                <a:endParaRPr lang="en-US" dirty="0" smtClean="0"/>
              </a:p>
              <a:p>
                <a:endParaRPr lang="en-US" b="1" u="sng" dirty="0"/>
              </a:p>
              <a:p>
                <a:r>
                  <a:rPr lang="en-US" b="1" u="sng" dirty="0" smtClean="0">
                    <a:solidFill>
                      <a:srgbClr val="7030A0"/>
                    </a:solidFill>
                  </a:rPr>
                  <a:t>Cell ID</a:t>
                </a:r>
                <a:r>
                  <a:rPr lang="en-US" b="1" u="sng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For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its </a:t>
                </a:r>
                <a:r>
                  <a:rPr lang="en-US" b="1" i="1" dirty="0" smtClean="0"/>
                  <a:t>cell ID </a:t>
                </a:r>
                <a:r>
                  <a:rPr lang="en-US" dirty="0" smtClean="0"/>
                  <a:t>is defined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=(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/>
                      </a:rPr>
                      <m:t>, 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300" dirty="0" smtClean="0"/>
                  <a:t>(Note </a:t>
                </a:r>
                <a:r>
                  <a:rPr lang="en-US" sz="2300" dirty="0"/>
                  <a:t>that every grid cell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𝑐</m:t>
                    </m:r>
                    <m:r>
                      <a:rPr lang="en-US" sz="23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3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300" dirty="0"/>
                  <a:t> has a unique </a:t>
                </a:r>
                <a:r>
                  <a:rPr lang="en-US" sz="2300" dirty="0" smtClean="0"/>
                  <a:t>ID, and that two points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𝑎</m:t>
                    </m:r>
                    <m:r>
                      <a:rPr lang="en-US" sz="2300" b="0" i="1" smtClean="0">
                        <a:latin typeface="Cambria Math"/>
                      </a:rPr>
                      <m:t>,</m:t>
                    </m:r>
                    <m:r>
                      <a:rPr lang="en-US" sz="2300" b="0" i="1" smtClean="0">
                        <a:latin typeface="Cambria Math"/>
                      </a:rPr>
                      <m:t>𝑏</m:t>
                    </m:r>
                    <m:r>
                      <a:rPr lang="en-US" sz="23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 smtClean="0"/>
                  <a:t> belong to the same cell </a:t>
                </a:r>
                <a:r>
                  <a:rPr lang="en-US" sz="2300" dirty="0" err="1" smtClean="0"/>
                  <a:t>iff</a:t>
                </a:r>
                <a:r>
                  <a:rPr lang="en-US" sz="2300" dirty="0" smtClean="0"/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𝑖𝑑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300" b="0" i="1" smtClean="0">
                        <a:latin typeface="Cambria Math"/>
                      </a:rPr>
                      <m:t>==</m:t>
                    </m:r>
                    <m:r>
                      <a:rPr lang="en-US" sz="2300" b="0" i="1" smtClean="0">
                        <a:latin typeface="Cambria Math"/>
                      </a:rPr>
                      <m:t>𝑖𝑑</m:t>
                    </m:r>
                    <m:d>
                      <m:dPr>
                        <m:ctrlPr>
                          <a:rPr lang="en-US" sz="23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3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300" dirty="0" smtClean="0"/>
                  <a:t>)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5867400" cy="5181600"/>
              </a:xfrm>
              <a:blipFill rotWithShape="1">
                <a:blip r:embed="rId3"/>
                <a:stretch>
                  <a:fillRect l="-1661" t="-2353" r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279432" cy="227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91000"/>
            <a:ext cx="2203232" cy="22032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Algorithm:</a:t>
                </a:r>
              </a:p>
              <a:p>
                <a:r>
                  <a:rPr lang="en-US" sz="2800" dirty="0" smtClean="0"/>
                  <a:t>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 smtClean="0"/>
                  <a:t> round, construct a grid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 for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 as the grid width.</a:t>
                </a:r>
              </a:p>
              <a:p>
                <a:r>
                  <a:rPr lang="en-US" sz="2800" dirty="0" smtClean="0"/>
                  <a:t>We use the slow algorithm (</a:t>
                </a:r>
                <a:r>
                  <a:rPr lang="en-US" sz="2800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dirty="0" smtClean="0"/>
                  <a:t>) on each of the non-empty grid clusters,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In the end,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/>
                  <a:t> is the desired approximation.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K-enclosing disk – </a:t>
            </a:r>
            <a:r>
              <a:rPr lang="en-US" dirty="0" err="1">
                <a:solidFill>
                  <a:srgbClr val="7030A0"/>
                </a:solidFill>
              </a:rPr>
              <a:t>algDCover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Algorithm: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411890" cy="4038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Intuition: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During its execution, the algorithm never maps too many points to a single grid cell.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We know that no grid cell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 contains more than 5k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Intuition:</a:t>
                </a:r>
              </a:p>
              <a:p>
                <a:pPr marL="0" indent="0">
                  <a:buNone/>
                </a:pPr>
                <a:r>
                  <a:rPr lang="en-US" sz="2800" dirty="0"/>
                  <a:t>In an optimistic scenario, every cluster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has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points, and running </a:t>
                </a:r>
                <a:r>
                  <a:rPr lang="en-US" sz="2800" i="1" dirty="0" err="1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i="1" dirty="0"/>
                  <a:t> </a:t>
                </a:r>
                <a:r>
                  <a:rPr lang="en-US" sz="2800" dirty="0"/>
                  <a:t>on such clusters costs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Since every point is in a constant number of clusters, the total cost of </a:t>
                </a:r>
                <a:r>
                  <a:rPr lang="en-US" sz="2800" i="1" dirty="0" err="1">
                    <a:solidFill>
                      <a:srgbClr val="7030A0"/>
                    </a:solidFill>
                  </a:rPr>
                  <a:t>algGrow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at stage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is expected to be linear in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 smtClean="0"/>
              <a:t>Correctness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Lemma 1.20: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=1,…,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and the heaviest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contains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 smtClean="0"/>
              <a:t>Correctness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be the disk that realizes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dirty="0" smtClean="0"/>
                  <a:t>There is a cluster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 that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Thus, when </a:t>
                </a:r>
                <a:r>
                  <a:rPr lang="en-US" sz="2800" i="1" dirty="0" err="1" smtClean="0">
                    <a:solidFill>
                      <a:srgbClr val="7030A0"/>
                    </a:solidFill>
                  </a:rPr>
                  <a:t>algGrow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handles c,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800" dirty="0" smtClean="0"/>
                  <a:t>The first part of the lemma is correct as </a:t>
                </a:r>
                <a:r>
                  <a:rPr lang="en-US" sz="2800" i="1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2800" dirty="0" smtClean="0"/>
                  <a:t>ensures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is a 2-approximation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The second part follows by </a:t>
                </a:r>
                <a:r>
                  <a:rPr lang="en-US" sz="2800" i="1" dirty="0" smtClean="0"/>
                  <a:t>lemma 1.19</a:t>
                </a:r>
                <a:r>
                  <a:rPr lang="en-US" sz="2800" dirty="0" smtClean="0"/>
                  <a:t>.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 r="-21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5950329"/>
                <a:ext cx="8991600" cy="755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 smtClean="0"/>
                  <a:t>Lemma 1.20:</a:t>
                </a:r>
                <a:endParaRPr lang="en-US" sz="1400" dirty="0"/>
              </a:p>
              <a:p>
                <a:r>
                  <a:rPr lang="en-US" sz="1400" dirty="0"/>
                  <a:t>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1</m:t>
                    </m:r>
                    <m:r>
                      <a:rPr lang="en-US" sz="1400" i="1">
                        <a:latin typeface="Cambria Math"/>
                      </a:rPr>
                      <m:t>,…,</m:t>
                    </m:r>
                    <m:r>
                      <a:rPr lang="en-US" sz="1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≤</m:t>
                    </m:r>
                    <m:r>
                      <a:rPr lang="en-US" sz="1400" i="1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,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, and the heaviest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contains at most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5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.</a:t>
                </a:r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50329"/>
                <a:ext cx="8991600" cy="755271"/>
              </a:xfrm>
              <a:prstGeom prst="rect">
                <a:avLst/>
              </a:prstGeom>
              <a:blipFill rotWithShape="1">
                <a:blip r:embed="rId4"/>
                <a:stretch>
                  <a:fillRect l="-136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1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 smtClean="0"/>
              <a:t>Correctness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Lemma 1.20 implies the correctness of the algorithm by applying it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5950329"/>
                <a:ext cx="8991600" cy="755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 smtClean="0"/>
                  <a:t>Lemma 1.20:</a:t>
                </a:r>
                <a:endParaRPr lang="en-US" sz="1400" dirty="0"/>
              </a:p>
              <a:p>
                <a:r>
                  <a:rPr lang="en-US" sz="1400" dirty="0"/>
                  <a:t>For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𝑖</m:t>
                    </m:r>
                    <m:r>
                      <a:rPr lang="en-US" sz="1400" i="1">
                        <a:latin typeface="Cambria Math"/>
                      </a:rPr>
                      <m:t>=1,…,</m:t>
                    </m:r>
                    <m:r>
                      <a:rPr lang="en-US" sz="1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,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, and the heaviest cell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contains at most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5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.</a:t>
                </a:r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50329"/>
                <a:ext cx="8991600" cy="755271"/>
              </a:xfrm>
              <a:prstGeom prst="rect">
                <a:avLst/>
              </a:prstGeom>
              <a:blipFill rotWithShape="1">
                <a:blip r:embed="rId4"/>
                <a:stretch>
                  <a:fillRect l="-136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4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Lemma 1.21: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, a k-gradation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can be computed in linear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 smtClean="0"/>
                  <a:t>The sampling time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where m is the length of the sequence.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=|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 smtClean="0"/>
                  <a:t>=n.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[|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]]=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[|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|]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9722" y="5943600"/>
                <a:ext cx="87880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1.21:</a:t>
                </a:r>
                <a:endParaRPr lang="en-US" sz="1400" dirty="0"/>
              </a:p>
              <a:p>
                <a:r>
                  <a:rPr lang="en-US" sz="1400" dirty="0"/>
                  <a:t>Given a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1400" dirty="0"/>
                  <a:t>, a k-gradation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1400" dirty="0"/>
                  <a:t> can be computed in linear time.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22" y="5943600"/>
                <a:ext cx="87880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08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7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/>
                  <a:t>By induction, we get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Thus, total running time is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)∎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9722" y="5943600"/>
                <a:ext cx="87880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1.21:</a:t>
                </a:r>
                <a:endParaRPr lang="en-US" sz="1400" dirty="0"/>
              </a:p>
              <a:p>
                <a:r>
                  <a:rPr lang="en-US" sz="1400" dirty="0"/>
                  <a:t>Given a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1400" dirty="0"/>
                  <a:t>, a k-gradation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1400" dirty="0"/>
                  <a:t> can be computed in linear time.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22" y="5943600"/>
                <a:ext cx="878807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08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4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 – the last, I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grid’s data structure: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 P a set of points, we associate with each unique cell ID a linked list that stores all the points of P falling into this cell.</a:t>
            </a:r>
          </a:p>
          <a:p>
            <a:endParaRPr lang="en-US" dirty="0" smtClean="0"/>
          </a:p>
          <a:p>
            <a:r>
              <a:rPr lang="en-US" dirty="0" smtClean="0"/>
              <a:t>These lists are saved in a hash table, hashed by their unique cell ID.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assume that every hashing operation takes (worst case) constant time.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76436"/>
            <a:ext cx="1447800" cy="14478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791200" y="4200236"/>
            <a:ext cx="533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91200" y="4505036"/>
            <a:ext cx="533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1200" y="4809836"/>
            <a:ext cx="533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2,3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91200" y="5114636"/>
            <a:ext cx="533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1200" y="5419436"/>
            <a:ext cx="533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4600" y="496223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629400" y="4809836"/>
            <a:ext cx="457200" cy="304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086600" y="496223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391400" y="4809836"/>
            <a:ext cx="457200" cy="304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324600" y="4343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629400" y="4191000"/>
            <a:ext cx="457200" cy="304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086600" y="435263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391400" y="4200236"/>
            <a:ext cx="457200" cy="304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848600" y="435263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153400" y="4200236"/>
            <a:ext cx="457200" cy="304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324600" y="5571836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629400" y="5419436"/>
            <a:ext cx="457200" cy="304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00600" y="4968009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, the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𝑎𝑙𝑔𝐷𝐶𝑜𝑣𝑒𝑟𝑆𝑙𝑜𝑤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in </a:t>
                </a:r>
                <a:r>
                  <a:rPr lang="en-US" sz="2800" i="1" dirty="0" err="1" smtClean="0">
                    <a:solidFill>
                      <a:srgbClr val="7030A0"/>
                    </a:solidFill>
                  </a:rPr>
                  <a:t>algDCover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time.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Now we will upper-bound the number of cells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 that contain “too many”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was chosen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with </a:t>
                </a:r>
                <a:r>
                  <a:rPr lang="en-US" sz="2800" dirty="0" smtClean="0"/>
                  <a:t>probability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for </a:t>
                </a:r>
                <a:r>
                  <a:rPr lang="en-US" sz="2800" dirty="0"/>
                  <a:t>each point, we can express this bound as a sum of independent random variables, and we can bound this using tail-bounds.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Definition 1.22:</a:t>
                </a:r>
                <a:endParaRPr lang="en-US" sz="2800" dirty="0" smtClean="0"/>
              </a:p>
              <a:p>
                <a:r>
                  <a:rPr lang="en-US" sz="2800" dirty="0" smtClean="0"/>
                  <a:t>For a point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and parameters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, the </a:t>
                </a:r>
                <a:r>
                  <a:rPr lang="en-US" sz="2800" b="1" i="1" dirty="0" smtClean="0"/>
                  <a:t>excess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𝜀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𝐶𝑒𝑙𝑙𝑠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∩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50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A cell is considered </a:t>
                </a:r>
                <a:r>
                  <a:rPr lang="en-US" sz="2800" b="1" i="1" dirty="0" smtClean="0"/>
                  <a:t>heavy</a:t>
                </a:r>
                <a:r>
                  <a:rPr lang="en-US" sz="2800" dirty="0" smtClean="0"/>
                  <a:t> if it contains at least 50k points.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100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∗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an upper bound on the number of points of P in a heavy cell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214" t="-1078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Reminder: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We’ve shown that for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of n points, the result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returned by </a:t>
                </a:r>
                <a:r>
                  <a:rPr lang="en-US" sz="2800" i="1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can be defined by a triplet of points (</a:t>
                </a:r>
                <a:r>
                  <a:rPr lang="en-US" sz="2800" dirty="0" err="1" smtClean="0"/>
                  <a:t>q,s,t</a:t>
                </a:r>
                <a:r>
                  <a:rPr lang="en-US" sz="2800" dirty="0" smtClean="0"/>
                  <a:t>) of P.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Note that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) such triplets.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04" y="3657600"/>
            <a:ext cx="2692182" cy="24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This implies that throughout the execution </a:t>
                </a:r>
                <a:r>
                  <a:rPr lang="en-US" sz="2800" dirty="0"/>
                  <a:t>of </a:t>
                </a:r>
                <a:r>
                  <a:rPr lang="en-US" sz="2800" i="1" dirty="0" err="1">
                    <a:solidFill>
                      <a:srgbClr val="7030A0"/>
                    </a:solidFill>
                  </a:rPr>
                  <a:t>algDCover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the only grids that would be considered would be one of (at most)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possible grids.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In particular,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be this set</a:t>
                </a:r>
                <a:br>
                  <a:rPr lang="en-US" sz="2800" dirty="0" smtClean="0"/>
                </a:br>
                <a:r>
                  <a:rPr lang="en-US" sz="2800" dirty="0" smtClean="0"/>
                  <a:t>of possible grids.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04" y="3657600"/>
            <a:ext cx="2692182" cy="24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Lemma 1.23: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𝛽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has excess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exp</m:t>
                    </m:r>
                    <m:r>
                      <a:rPr lang="en-US" sz="2800" b="0" i="1" smtClean="0">
                        <a:latin typeface="Cambria Math"/>
                      </a:rPr>
                      <m:t>⁡(−8</m:t>
                    </m:r>
                    <m:r>
                      <a:rPr lang="en-US" sz="2800" b="0" i="1" smtClean="0">
                        <a:latin typeface="Cambria Math"/>
                      </a:rPr>
                      <m:t>𝑘𝑡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 smtClean="0"/>
                  <a:t>Fix a grid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with excess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𝑠𝑙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the </a:t>
                </a:r>
                <a:r>
                  <a:rPr lang="en-US" sz="2800" dirty="0" err="1" smtClean="0"/>
                  <a:t>sidelength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of a cell of G.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≥50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be the sets of points stored in the heavy cells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  <a:blipFill rotWithShape="1">
                <a:blip r:embed="rId3"/>
                <a:stretch>
                  <a:fillRect l="-1379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1.23:</a:t>
                </a:r>
                <a:r>
                  <a:rPr lang="en-US" sz="1400" dirty="0" smtClean="0"/>
                  <a:t> For </a:t>
                </a:r>
                <a:r>
                  <a:rPr lang="en-US" sz="1400" dirty="0"/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400" dirty="0"/>
                  <a:t>, let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 smtClean="0"/>
                  <a:t>. The </a:t>
                </a:r>
                <a:r>
                  <a:rPr lang="en-US" sz="1400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has excess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≥</m:t>
                    </m:r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exp</m:t>
                    </m:r>
                    <m:r>
                      <a:rPr lang="en-US" sz="1400" i="1">
                        <a:latin typeface="Cambria Math"/>
                      </a:rPr>
                      <m:t>⁡(−8</m:t>
                    </m:r>
                    <m:r>
                      <a:rPr lang="en-US" sz="1400" i="1">
                        <a:latin typeface="Cambria Math"/>
                      </a:rPr>
                      <m:t>𝑘𝑡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  <a:blipFill rotWithShape="1">
                <a:blip r:embed="rId4"/>
                <a:stretch>
                  <a:fillRect l="-20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3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bHide m:val="on"/>
                            <m:sup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,50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denotes a partition of the set X into disjoint subsets, such that each of them contains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points, except for the last one which may contain between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points.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  <a:blipFill rotWithShape="1">
                <a:blip r:embed="rId3"/>
                <a:stretch>
                  <a:fillRect l="-1379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1.23:</a:t>
                </a:r>
                <a:r>
                  <a:rPr lang="en-US" sz="1400" dirty="0" smtClean="0"/>
                  <a:t> For </a:t>
                </a:r>
                <a:r>
                  <a:rPr lang="en-US" sz="1400" dirty="0"/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400" dirty="0"/>
                  <a:t>, let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 smtClean="0"/>
                  <a:t>. The </a:t>
                </a:r>
                <a:r>
                  <a:rPr lang="en-US" sz="1400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has excess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≥</m:t>
                    </m:r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exp</m:t>
                    </m:r>
                    <m:r>
                      <a:rPr lang="en-US" sz="1400" i="1">
                        <a:latin typeface="Cambria Math"/>
                      </a:rPr>
                      <m:t>⁡(−8</m:t>
                    </m:r>
                    <m:r>
                      <a:rPr lang="en-US" sz="1400" i="1">
                        <a:latin typeface="Cambria Math"/>
                      </a:rPr>
                      <m:t>𝑘𝑡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  <a:blipFill rotWithShape="1">
                <a:blip r:embed="rId4"/>
                <a:stretch>
                  <a:fillRect l="-20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9812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812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12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860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860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908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908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956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956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95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004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004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57800" y="449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48006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5105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562600" y="44958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562600" y="48006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562600" y="5105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7400" y="44958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67400" y="4800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867400" y="51054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2200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72200" y="48006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172200" y="51054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77000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77000" y="48006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00300" y="5345668"/>
                <a:ext cx="342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5345668"/>
                <a:ext cx="3429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87924" y="5253321"/>
                <a:ext cx="1065276" cy="61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140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dirty="0" smtClean="0">
                              <a:latin typeface="Cambria Math"/>
                            </a:rPr>
                            <m:t>𝑋</m:t>
                          </m:r>
                          <m:r>
                            <a:rPr lang="en-US" sz="1400" b="0" i="1" dirty="0" smtClean="0">
                              <a:latin typeface="Cambria Math"/>
                            </a:rPr>
                            <m:t>,3)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24" y="5253321"/>
                <a:ext cx="1065276" cy="614079"/>
              </a:xfrm>
              <a:prstGeom prst="rect">
                <a:avLst/>
              </a:prstGeom>
              <a:blipFill rotWithShape="1">
                <a:blip r:embed="rId6"/>
                <a:stretch>
                  <a:fillRect l="-45714" t="-115842" r="-63429" b="-16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V partitions the points inside each heavy cell into groups of size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50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Since each group lies inside a single cell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/>
                  <a:t>,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/>
                  <a:t> to be the grid computed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 (that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), it must be that every such group “promoted”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points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  <a:blipFill rotWithShape="1">
                <a:blip r:embed="rId3"/>
                <a:stretch>
                  <a:fillRect l="-1379" t="-1200" r="-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1.23:</a:t>
                </a:r>
                <a:r>
                  <a:rPr lang="en-US" sz="1400" dirty="0" smtClean="0"/>
                  <a:t> For </a:t>
                </a:r>
                <a:r>
                  <a:rPr lang="en-US" sz="1400" dirty="0"/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400" dirty="0"/>
                  <a:t>, let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 smtClean="0"/>
                  <a:t>. The </a:t>
                </a:r>
                <a:r>
                  <a:rPr lang="en-US" sz="1400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has excess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≥</m:t>
                    </m:r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exp</m:t>
                    </m:r>
                    <m:r>
                      <a:rPr lang="en-US" sz="1400" i="1">
                        <a:latin typeface="Cambria Math"/>
                      </a:rPr>
                      <m:t>⁡(−8</m:t>
                    </m:r>
                    <m:r>
                      <a:rPr lang="en-US" sz="1400" i="1">
                        <a:latin typeface="Cambria Math"/>
                      </a:rPr>
                      <m:t>𝑘𝑡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  <a:blipFill rotWithShape="1">
                <a:blip r:embed="rId4"/>
                <a:stretch>
                  <a:fillRect l="-20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6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Now, we notice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𝜀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sl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G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We also notice that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 smtClean="0"/>
                  <a:t>, we have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≥25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  <a:blipFill rotWithShape="1">
                <a:blip r:embed="rId3"/>
                <a:stretch>
                  <a:fillRect l="-1379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1.23:</a:t>
                </a:r>
                <a:r>
                  <a:rPr lang="en-US" sz="1400" dirty="0" smtClean="0"/>
                  <a:t> For </a:t>
                </a:r>
                <a:r>
                  <a:rPr lang="en-US" sz="1400" dirty="0"/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400" dirty="0"/>
                  <a:t>, let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 smtClean="0"/>
                  <a:t>. The </a:t>
                </a:r>
                <a:r>
                  <a:rPr lang="en-US" sz="1400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has excess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≥</m:t>
                    </m:r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exp</m:t>
                    </m:r>
                    <m:r>
                      <a:rPr lang="en-US" sz="1400" i="1">
                        <a:latin typeface="Cambria Math"/>
                      </a:rPr>
                      <m:t>⁡(−8</m:t>
                    </m:r>
                    <m:r>
                      <a:rPr lang="en-US" sz="1400" i="1">
                        <a:latin typeface="Cambria Math"/>
                      </a:rPr>
                      <m:t>𝑘𝑡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  <a:blipFill rotWithShape="1">
                <a:blip r:embed="rId4"/>
                <a:stretch>
                  <a:fillRect l="-20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2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Closest pair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/>
              <a:t>K-enclosing disk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/>
                  <a:t>By the </a:t>
                </a:r>
                <a:r>
                  <a:rPr lang="en-US" sz="2800" dirty="0" err="1"/>
                  <a:t>Chernoff</a:t>
                </a:r>
                <a:r>
                  <a:rPr lang="en-US" sz="2800" dirty="0"/>
                  <a:t> inequality,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𝛿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, we have: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≤5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Pr</m:t>
                    </m:r>
                    <m:r>
                      <a:rPr lang="en-US" sz="2800" i="1">
                        <a:latin typeface="Cambria Math"/>
                      </a:rPr>
                      <m:t>⁡[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𝛿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i="1" dirty="0" smtClean="0">
                    <a:latin typeface="Cambria Math"/>
                  </a:rPr>
                  <a:t/>
                </a:r>
                <a:br>
                  <a:rPr lang="en-US" sz="2800" i="1" dirty="0" smtClean="0">
                    <a:latin typeface="Cambria Math"/>
                  </a:rPr>
                </a:br>
                <a:r>
                  <a:rPr lang="en-US" sz="2800" i="1" dirty="0" smtClean="0">
                    <a:latin typeface="Cambria Math"/>
                  </a:rPr>
                  <a:t/>
                </a:r>
                <a:br>
                  <a:rPr lang="en-US" sz="28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25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exp</m:t>
                    </m:r>
                    <m:r>
                      <a:rPr lang="en-US" sz="2800" i="1">
                        <a:latin typeface="Cambria Math"/>
                      </a:rPr>
                      <m:t>⁡(−8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  <a:blipFill rotWithShape="1">
                <a:blip r:embed="rId3"/>
                <a:stretch>
                  <a:fillRect l="-1379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1.23:</a:t>
                </a:r>
                <a:r>
                  <a:rPr lang="en-US" sz="1400" dirty="0" smtClean="0"/>
                  <a:t> For </a:t>
                </a:r>
                <a:r>
                  <a:rPr lang="en-US" sz="1400" dirty="0"/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400" dirty="0"/>
                  <a:t>, let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 smtClean="0"/>
                  <a:t>. The </a:t>
                </a:r>
                <a:r>
                  <a:rPr lang="en-US" sz="1400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has excess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≥</m:t>
                    </m:r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exp</m:t>
                    </m:r>
                    <m:r>
                      <a:rPr lang="en-US" sz="1400" i="1">
                        <a:latin typeface="Cambria Math"/>
                      </a:rPr>
                      <m:t>⁡(−8</m:t>
                    </m:r>
                    <m:r>
                      <a:rPr lang="en-US" sz="1400" i="1">
                        <a:latin typeface="Cambria Math"/>
                      </a:rPr>
                      <m:t>𝑘𝑡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  <a:blipFill rotWithShape="1">
                <a:blip r:embed="rId4"/>
                <a:stretch>
                  <a:fillRect l="-20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 smtClean="0"/>
                  <a:t>Since we wish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, each cell of G must contain at most 5k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, by lemma 1.20.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The probability of that is: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𝑠𝑙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exp</m:t>
                    </m:r>
                    <m:r>
                      <a:rPr lang="en-US" sz="2800" i="1">
                        <a:latin typeface="Cambria Math"/>
                      </a:rPr>
                      <m:t>⁡(−</m:t>
                    </m:r>
                    <m:r>
                      <a:rPr lang="en-US" sz="2800" i="1">
                        <a:latin typeface="Cambria Math"/>
                      </a:rPr>
                      <m:t>8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  <a:blipFill rotWithShape="1">
                <a:blip r:embed="rId3"/>
                <a:stretch>
                  <a:fillRect l="-1379" t="-1200" r="-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1.23:</a:t>
                </a:r>
                <a:r>
                  <a:rPr lang="en-US" sz="1400" dirty="0" smtClean="0"/>
                  <a:t> For </a:t>
                </a:r>
                <a:r>
                  <a:rPr lang="en-US" sz="1400" dirty="0"/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&gt;</m:t>
                    </m:r>
                    <m:r>
                      <a:rPr lang="en-US" sz="14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1400" dirty="0"/>
                  <a:t>, let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 smtClean="0"/>
                  <a:t>. The </a:t>
                </a:r>
                <a:r>
                  <a:rPr lang="en-US" sz="1400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has excess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≥</m:t>
                    </m:r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exp</m:t>
                    </m:r>
                    <m:r>
                      <a:rPr lang="en-US" sz="1400" i="1">
                        <a:latin typeface="Cambria Math"/>
                      </a:rPr>
                      <m:t>⁡(−</m:t>
                    </m:r>
                    <m:r>
                      <a:rPr lang="en-US" sz="1400" i="1">
                        <a:latin typeface="Cambria Math"/>
                      </a:rPr>
                      <m:t>8</m:t>
                    </m:r>
                    <m:r>
                      <a:rPr lang="en-US" sz="1400" i="1">
                        <a:latin typeface="Cambria Math"/>
                      </a:rPr>
                      <m:t>𝑘𝑡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25271"/>
                <a:ext cx="8915400" cy="627929"/>
              </a:xfrm>
              <a:prstGeom prst="rect">
                <a:avLst/>
              </a:prstGeom>
              <a:blipFill rotWithShape="1">
                <a:blip r:embed="rId4"/>
                <a:stretch>
                  <a:fillRect l="-20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 smtClean="0"/>
                  <a:t>Since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grids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we have: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</a:rPr>
                              <m:t>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supHide m:val="on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𝜀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𝑠𝑙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𝐺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</a:rPr>
                              <m:t>𝐺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𝑠𝑙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𝛽</m:t>
                            </m:r>
                          </m:e>
                        </m:eqAr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⁡[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]≤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exp</m:t>
                    </m:r>
                    <m:r>
                      <a:rPr lang="en-US" sz="2000" b="0" i="1" smtClean="0">
                        <a:latin typeface="Cambria Math"/>
                      </a:rPr>
                      <m:t>⁡(−8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ln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−8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d>
                                      <m:dPr>
                                        <m:begChr m:val="⌈"/>
                                        <m:endChr m:val="⌉"/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/>
                                          </a:rPr>
                                          <m:t>ln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/>
                                      </a:rPr>
                                      <m:t>8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k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exp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/>
                          </a:rPr>
                          <m:t>−8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kt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72000"/>
              </a:xfrm>
              <a:blipFill rotWithShape="1">
                <a:blip r:embed="rId3"/>
                <a:stretch>
                  <a:fillRect l="-1379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" y="6153871"/>
                <a:ext cx="8915400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1.23:</a:t>
                </a:r>
                <a:r>
                  <a:rPr lang="en-US" sz="1400" dirty="0" smtClean="0"/>
                  <a:t> For </a:t>
                </a:r>
                <a:r>
                  <a:rPr lang="en-US" sz="1400" dirty="0"/>
                  <a:t>any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1400" dirty="0"/>
                  <a:t>, let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𝑡</m:t>
                    </m:r>
                    <m:r>
                      <a:rPr lang="en-US" sz="1400" i="1">
                        <a:latin typeface="Cambria Math"/>
                      </a:rPr>
                      <m:t>+</m:t>
                    </m:r>
                    <m:r>
                      <a:rPr lang="en-US" sz="1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1400" dirty="0" smtClean="0"/>
                  <a:t>. The </a:t>
                </a:r>
                <a:r>
                  <a:rPr lang="en-US" sz="1400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 has excess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≥</m:t>
                    </m:r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exp</m:t>
                    </m:r>
                    <m:r>
                      <a:rPr lang="en-US" sz="1400" i="1">
                        <a:latin typeface="Cambria Math"/>
                      </a:rPr>
                      <m:t>⁡(−8</m:t>
                    </m:r>
                    <m:r>
                      <a:rPr lang="en-US" sz="1400" i="1">
                        <a:latin typeface="Cambria Math"/>
                      </a:rPr>
                      <m:t>𝑘𝑡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6153871"/>
                <a:ext cx="8915400" cy="627929"/>
              </a:xfrm>
              <a:prstGeom prst="rect">
                <a:avLst/>
              </a:prstGeom>
              <a:blipFill rotWithShape="1">
                <a:blip r:embed="rId4"/>
                <a:stretch>
                  <a:fillRect l="-205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Now that that’s over with, let’s get back to business and bound the running time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dirty="0" smtClean="0"/>
                  <a:t> iteration.</a:t>
                </a:r>
                <a:br>
                  <a:rPr lang="en-US" sz="2800" dirty="0" smtClean="0"/>
                </a:br>
                <a:r>
                  <a:rPr lang="en-US" sz="2800" b="1" u="sng" dirty="0" smtClean="0"/>
                  <a:t/>
                </a:r>
                <a:br>
                  <a:rPr lang="en-US" sz="2800" b="1" u="sng" dirty="0" smtClean="0"/>
                </a:br>
                <a:r>
                  <a:rPr lang="en-US" sz="2800" b="1" u="sng" dirty="0" smtClean="0"/>
                  <a:t>Lemma 1.24: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In expectation, the running time of the algorithm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dirty="0" smtClean="0"/>
                  <a:t> iteration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  <a:endParaRPr lang="en-US" sz="2800" dirty="0" smtClean="0"/>
              </a:p>
              <a:p>
                <a:r>
                  <a:rPr lang="en-US" sz="2800" dirty="0" smtClean="0"/>
                  <a:t>Let Y be the random variable which is the excess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Note that there are at most Y cells which are heavy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and each such cell contains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𝑌𝑘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points.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Invoking </a:t>
                </a:r>
                <a:r>
                  <a:rPr lang="en-US" sz="2800" i="1" dirty="0" err="1" smtClean="0">
                    <a:solidFill>
                      <a:srgbClr val="7030A0"/>
                    </a:solidFill>
                  </a:rPr>
                  <a:t>algDCoverSlow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on such heavy cells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𝑌𝑘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𝑌𝑘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5943600"/>
                <a:ext cx="8915400" cy="412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1.24: </a:t>
                </a:r>
                <a:r>
                  <a:rPr lang="en-US" sz="1400" dirty="0" smtClean="0"/>
                  <a:t>In </a:t>
                </a:r>
                <a:r>
                  <a:rPr lang="en-US" sz="1400" dirty="0"/>
                  <a:t>expectation, the running time of the algorithm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/>
                  <a:t> iteration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𝑂</m:t>
                    </m:r>
                    <m:r>
                      <a:rPr lang="en-US" sz="1400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, where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43600"/>
                <a:ext cx="8915400" cy="412485"/>
              </a:xfrm>
              <a:prstGeom prst="rect">
                <a:avLst/>
              </a:prstGeom>
              <a:blipFill rotWithShape="1">
                <a:blip r:embed="rId4"/>
                <a:stretch>
                  <a:fillRect l="-13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 smtClean="0"/>
                  <a:t>Overall, the running time of </a:t>
                </a:r>
                <a:r>
                  <a:rPr lang="en-US" sz="2800" i="1" dirty="0" err="1" smtClean="0">
                    <a:solidFill>
                      <a:srgbClr val="7030A0"/>
                    </a:solidFill>
                  </a:rPr>
                  <a:t>algGrow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 smtClean="0"/>
                  <a:t> iteration is: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5943600"/>
                <a:ext cx="8915400" cy="412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1.24: </a:t>
                </a:r>
                <a:r>
                  <a:rPr lang="en-US" sz="1400" dirty="0" smtClean="0"/>
                  <a:t>In </a:t>
                </a:r>
                <a:r>
                  <a:rPr lang="en-US" sz="1400" dirty="0"/>
                  <a:t>expectation, the running time of the algorithm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/>
                  <a:t> iteration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𝑂</m:t>
                    </m:r>
                    <m:r>
                      <a:rPr lang="en-US" sz="1400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, where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43600"/>
                <a:ext cx="8915400" cy="412485"/>
              </a:xfrm>
              <a:prstGeom prst="rect">
                <a:avLst/>
              </a:prstGeom>
              <a:blipFill rotWithShape="1">
                <a:blip r:embed="rId4"/>
                <a:stretch>
                  <a:fillRect l="-13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𝛾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ln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b="0" dirty="0" smtClean="0">
                    <a:latin typeface="Cambria Math"/>
                  </a:rPr>
                  <a:t>. The expected running time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b="0" i="1" dirty="0" smtClean="0">
                    <a:latin typeface="Cambria Math"/>
                  </a:rPr>
                  <a:t> </a:t>
                </a:r>
                <a:r>
                  <a:rPr lang="en-US" sz="2800" b="0" dirty="0" smtClean="0">
                    <a:latin typeface="Cambria Math"/>
                  </a:rPr>
                  <a:t>iteration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m:rPr>
                                  <m:brk m:alnAt="25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  <m:e>
                              <m:func>
                                <m:func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900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9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9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9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900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9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m:rPr>
                                  <m:brk m:alnAt="25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19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  <m:e>
                              <m:func>
                                <m:func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900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</m:func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9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900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9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1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900" i="1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sup>
                            <m:e>
                              <m:func>
                                <m:func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900" b="0" i="0" smtClean="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𝑘𝑡</m:t>
                                      </m:r>
                                    </m:e>
                                  </m:d>
                                </m:e>
                              </m:func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9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900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a:rPr lang="en-US" sz="1900" b="0" i="1" smtClean="0">
                          <a:latin typeface="Cambria Math"/>
                        </a:rPr>
                        <m:t>=</m:t>
                      </m:r>
                      <m:r>
                        <a:rPr lang="en-US" sz="1900" b="0" i="1" smtClean="0">
                          <a:latin typeface="Cambria Math"/>
                        </a:rPr>
                        <m:t>𝑂</m:t>
                      </m:r>
                      <m:r>
                        <a:rPr lang="en-US" sz="1900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9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latin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900" b="0" i="1" smtClean="0">
                          <a:latin typeface="Cambria Math"/>
                        </a:rPr>
                        <m:t>𝑘</m:t>
                      </m:r>
                      <m:r>
                        <a:rPr lang="en-US" sz="19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9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5943600"/>
                <a:ext cx="8915400" cy="412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1.24: </a:t>
                </a:r>
                <a:r>
                  <a:rPr lang="en-US" sz="1400" dirty="0" smtClean="0"/>
                  <a:t>In </a:t>
                </a:r>
                <a:r>
                  <a:rPr lang="en-US" sz="1400" dirty="0"/>
                  <a:t>expectation, the running time of the algorithm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  <m:r>
                          <a:rPr lang="en-US" sz="1400" i="1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400" dirty="0"/>
                  <a:t> iteration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𝑂</m:t>
                    </m:r>
                    <m:r>
                      <a:rPr lang="en-US" sz="1400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, where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43600"/>
                <a:ext cx="8915400" cy="412485"/>
              </a:xfrm>
              <a:prstGeom prst="rect">
                <a:avLst/>
              </a:prstGeom>
              <a:blipFill rotWithShape="1">
                <a:blip r:embed="rId4"/>
                <a:stretch>
                  <a:fillRect l="-13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7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u="sng" dirty="0" smtClean="0"/>
                  <a:t>Proof:</a:t>
                </a:r>
              </a:p>
              <a:p>
                <a:r>
                  <a:rPr lang="en-US" sz="2800" dirty="0" smtClean="0"/>
                  <a:t>Where the last step is due to the summation being bounded by: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𝑡</m:t>
                            </m:r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900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  <m:e>
                            <m:func>
                              <m:func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 b="0" i="0" smtClean="0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9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𝑘𝑡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1900" b="0" i="1" smtClean="0">
                                <a:latin typeface="Cambria Math"/>
                              </a:rPr>
                              <m:t>𝑘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1900" b="0" dirty="0" smtClean="0"/>
                  <a:t/>
                </a:r>
                <a:br>
                  <a:rPr lang="en-US" sz="1900" b="0" dirty="0" smtClean="0"/>
                </a:b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𝑡</m:t>
                            </m:r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900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16</m:t>
                            </m:r>
                            <m:sSup>
                              <m:sSup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1900" b="0" i="1" smtClean="0">
                                <a:latin typeface="Cambria Math"/>
                              </a:rPr>
                              <m:t>𝑘𝑒𝑥𝑝</m:t>
                            </m:r>
                            <m:d>
                              <m:d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𝑘𝑡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sz="1900" b="0" dirty="0" smtClean="0"/>
                  <a:t/>
                </a:r>
                <a:br>
                  <a:rPr lang="en-US" sz="1900" b="0" dirty="0" smtClean="0"/>
                </a:b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9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1900" b="0" i="1" smtClean="0">
                            <a:latin typeface="Cambria Math"/>
                          </a:rPr>
                          <m:t>𝑘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𝑡</m:t>
                            </m:r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19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9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1900" i="1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  <m:e>
                            <m:sSup>
                              <m:sSup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9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19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 b="0" i="0" smtClean="0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9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  <m:r>
                                      <a:rPr lang="en-US" sz="1900" b="0" i="1" smtClean="0">
                                        <a:latin typeface="Cambria Math"/>
                                      </a:rPr>
                                      <m:t>𝑘𝑡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r>
                  <a:rPr lang="en-US" sz="1900" b="0" dirty="0" smtClean="0"/>
                  <a:t/>
                </a:r>
                <a:br>
                  <a:rPr lang="en-US" sz="1900" b="0" dirty="0" smtClean="0"/>
                </a:b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/>
                      </a:rPr>
                      <m:t>=</m:t>
                    </m:r>
                    <m:r>
                      <a:rPr lang="en-US" sz="19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9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19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900" b="0" i="1" smtClean="0">
                        <a:latin typeface="Cambria Math"/>
                      </a:rPr>
                      <m:t>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19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5943600"/>
                <a:ext cx="8915400" cy="412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1.24: </a:t>
                </a:r>
                <a:r>
                  <a:rPr lang="en-US" sz="1400" dirty="0" smtClean="0"/>
                  <a:t>In </a:t>
                </a:r>
                <a:r>
                  <a:rPr lang="en-US" sz="1400" dirty="0"/>
                  <a:t>expectation, the running time of the algorithm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  <m:r>
                          <a:rPr lang="en-US" sz="1400" i="1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1400" dirty="0"/>
                  <a:t> iteration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𝑂</m:t>
                    </m:r>
                    <m:r>
                      <a:rPr lang="en-US" sz="1400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, where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43600"/>
                <a:ext cx="8915400" cy="412485"/>
              </a:xfrm>
              <a:prstGeom prst="rect">
                <a:avLst/>
              </a:prstGeom>
              <a:blipFill rotWithShape="1">
                <a:blip r:embed="rId4"/>
                <a:stretch>
                  <a:fillRect l="-137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2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u="sng" dirty="0"/>
              <a:t>Running time </a:t>
            </a:r>
            <a:r>
              <a:rPr lang="en-US" b="1" u="sng" dirty="0" smtClean="0"/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Thus, by </a:t>
                </a:r>
                <a:r>
                  <a:rPr lang="en-US" sz="2800" i="1" dirty="0" smtClean="0"/>
                  <a:t>lemma 1.24 </a:t>
                </a:r>
                <a:r>
                  <a:rPr lang="en-US" sz="2800" dirty="0" smtClean="0"/>
                  <a:t>and by </a:t>
                </a:r>
                <a:r>
                  <a:rPr lang="en-US" sz="2800" i="1" dirty="0" smtClean="0"/>
                  <a:t>lemma 1.21</a:t>
                </a:r>
                <a:r>
                  <a:rPr lang="en-US" sz="2800" dirty="0" smtClean="0"/>
                  <a:t>, the total expected running time of </a:t>
                </a:r>
                <a:r>
                  <a:rPr lang="en-US" sz="2800" i="1" dirty="0" err="1" smtClean="0"/>
                  <a:t>algDCover</a:t>
                </a:r>
                <a:r>
                  <a:rPr lang="en-US" sz="2800" dirty="0" smtClean="0"/>
                  <a:t> inside the inner loop is: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0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000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r>
                  <a:rPr lang="en-US" sz="3000" b="0" dirty="0" smtClean="0"/>
                  <a:t/>
                </a:r>
                <a:br>
                  <a:rPr lang="en-US" sz="3000" b="0" dirty="0" smtClean="0"/>
                </a:br>
                <a:r>
                  <a:rPr lang="en-US" sz="3000" b="0" dirty="0" smtClean="0"/>
                  <a:t/>
                </a:r>
                <a:br>
                  <a:rPr lang="en-US" sz="30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000" b="0" i="0" smtClean="0">
                                          <a:latin typeface="Cambria Math"/>
                                        </a:rPr>
                                        <m:t>ln</m:t>
                                      </m:r>
                                      <m:r>
                                        <a:rPr lang="en-US" sz="3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3000" b="0" i="1" smtClean="0">
                                          <a:latin typeface="Cambria Math"/>
                                        </a:rPr>
                                        <m:t>8</m:t>
                                      </m:r>
                                      <m:r>
                                        <a:rPr lang="en-US" sz="3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0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/>
                            </a:rPr>
                            <m:t>𝑘𝑚</m:t>
                          </m:r>
                        </m:e>
                      </m:d>
                    </m:oMath>
                  </m:oMathPara>
                </a14:m>
                <a:r>
                  <a:rPr lang="en-US" sz="3000" b="0" dirty="0" smtClean="0"/>
                  <a:t/>
                </a:r>
                <a:br>
                  <a:rPr lang="en-US" sz="3000" b="0" dirty="0" smtClean="0"/>
                </a:br>
                <a:r>
                  <a:rPr lang="en-US" sz="3000" b="0" dirty="0" smtClean="0"/>
                  <a:t/>
                </a:r>
                <a:br>
                  <a:rPr lang="en-US" sz="30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log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with high probability.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21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6248400"/>
                <a:ext cx="7924800" cy="631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1.24: </a:t>
                </a:r>
                <a:r>
                  <a:rPr lang="en-US" sz="1400" dirty="0" smtClean="0"/>
                  <a:t>In </a:t>
                </a:r>
                <a:r>
                  <a:rPr lang="en-US" sz="1400" dirty="0"/>
                  <a:t>expectation, the running time of the algorithm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/>
                  <a:t> iteration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𝑂</m:t>
                    </m:r>
                    <m:r>
                      <a:rPr lang="en-US" sz="1400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400" dirty="0"/>
                  <a:t>, where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𝛾</m:t>
                    </m:r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ln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8</m:t>
                        </m:r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248400"/>
                <a:ext cx="7924800" cy="631711"/>
              </a:xfrm>
              <a:prstGeom prst="rect">
                <a:avLst/>
              </a:prstGeom>
              <a:blipFill rotWithShape="1">
                <a:blip r:embed="rId4"/>
                <a:stretch>
                  <a:fillRect l="-154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400" y="6016823"/>
                <a:ext cx="878807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u="sng" dirty="0"/>
                  <a:t>Lemma </a:t>
                </a:r>
                <a:r>
                  <a:rPr lang="en-US" sz="1400" b="1" u="sng" dirty="0" smtClean="0"/>
                  <a:t>1.21:</a:t>
                </a:r>
                <a:r>
                  <a:rPr lang="en-US" sz="1400" dirty="0" smtClean="0"/>
                  <a:t> Given </a:t>
                </a:r>
                <a:r>
                  <a:rPr lang="en-US" sz="1400" dirty="0"/>
                  <a:t>a set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1400" dirty="0"/>
                  <a:t>, a k-gradation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1400" dirty="0"/>
                  <a:t> can be computed in linear time.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6823"/>
                <a:ext cx="878807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39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8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K-enclosing disk – </a:t>
            </a:r>
            <a:r>
              <a:rPr lang="en-US" dirty="0" err="1" smtClean="0">
                <a:solidFill>
                  <a:srgbClr val="7030A0"/>
                </a:solidFill>
              </a:rPr>
              <a:t>algDCover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Finally, we are done, and we can proudly pronounce: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1" u="sng" dirty="0" smtClean="0"/>
                  <a:t>Theorem 1.25: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of n points in the plane and a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, the algorithm </a:t>
                </a:r>
                <a:r>
                  <a:rPr lang="en-US" sz="2800" i="1" dirty="0" err="1" smtClean="0">
                    <a:solidFill>
                      <a:srgbClr val="7030A0"/>
                    </a:solidFill>
                  </a:rPr>
                  <a:t>algDCover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computes, in expected linear time, a radius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≤2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the minimum radius of a disk covering k points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429" t="-1213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u="sng" dirty="0" smtClean="0"/>
                  <a:t>Problem</a:t>
                </a:r>
                <a:r>
                  <a:rPr lang="en-US" dirty="0" smtClean="0"/>
                  <a:t>: Given a set P of n points in the plane, find the pair of points closest to each other.</a:t>
                </a:r>
              </a:p>
              <a:p>
                <a:pPr marL="0" indent="0">
                  <a:buNone/>
                </a:pPr>
                <a:r>
                  <a:rPr lang="en-US" b="1" u="sng" dirty="0" smtClean="0"/>
                  <a:t/>
                </a:r>
                <a:br>
                  <a:rPr lang="en-US" b="1" u="sng" dirty="0" smtClean="0"/>
                </a:br>
                <a:r>
                  <a:rPr lang="en-US" b="1" u="sng" dirty="0" smtClean="0"/>
                  <a:t/>
                </a:r>
                <a:br>
                  <a:rPr lang="en-US" b="1" u="sng" dirty="0" smtClean="0"/>
                </a:br>
                <a:r>
                  <a:rPr lang="en-US" b="1" u="sng" dirty="0" smtClean="0"/>
                  <a:t/>
                </a:r>
                <a:br>
                  <a:rPr lang="en-US" b="1" u="sng" dirty="0" smtClean="0"/>
                </a:br>
                <a:r>
                  <a:rPr lang="en-US" b="1" u="sng" dirty="0" smtClean="0"/>
                  <a:t/>
                </a:r>
                <a:br>
                  <a:rPr lang="en-US" b="1" u="sng" dirty="0" smtClean="0"/>
                </a:br>
                <a:r>
                  <a:rPr lang="en-US" b="1" u="sng" dirty="0" smtClean="0"/>
                  <a:t/>
                </a:r>
                <a:br>
                  <a:rPr lang="en-US" b="1" u="sng" dirty="0" smtClean="0"/>
                </a:br>
                <a:r>
                  <a:rPr lang="en-US" b="1" u="sng" dirty="0" smtClean="0"/>
                  <a:t/>
                </a:r>
                <a:br>
                  <a:rPr lang="en-US" b="1" u="sng" dirty="0" smtClean="0"/>
                </a:br>
                <a:endParaRPr lang="en-US" b="1" u="sng" dirty="0"/>
              </a:p>
              <a:p>
                <a:r>
                  <a:rPr lang="en-US" dirty="0" smtClean="0"/>
                  <a:t>Formally, return the pair of points realizing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68687"/>
            <a:ext cx="2819400" cy="2819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24400" y="4333324"/>
            <a:ext cx="381000" cy="31487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</a:p>
          <a:p>
            <a:r>
              <a:rPr lang="en-US" dirty="0" smtClean="0"/>
              <a:t>Closest pair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/>
              <a:t>K-enclosing disk</a:t>
            </a:r>
          </a:p>
          <a:p>
            <a:pPr lvl="1"/>
            <a:r>
              <a:rPr lang="en-US" dirty="0" smtClean="0"/>
              <a:t>Slow algorithm</a:t>
            </a:r>
          </a:p>
          <a:p>
            <a:pPr lvl="1"/>
            <a:r>
              <a:rPr lang="en-US" dirty="0" smtClean="0"/>
              <a:t>Linear time algorithm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Bibliography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Everything in this presentation is taken from </a:t>
            </a:r>
            <a:r>
              <a:rPr lang="en-US" sz="1600" dirty="0" err="1" smtClean="0"/>
              <a:t>Sariel</a:t>
            </a:r>
            <a:r>
              <a:rPr lang="en-US" sz="1600" dirty="0" smtClean="0"/>
              <a:t> </a:t>
            </a:r>
            <a:r>
              <a:rPr lang="en-US" sz="1600" dirty="0" err="1" smtClean="0"/>
              <a:t>Har-Peled’s</a:t>
            </a:r>
            <a:r>
              <a:rPr lang="en-US" sz="1600" dirty="0" smtClean="0"/>
              <a:t> book:</a:t>
            </a:r>
            <a:endParaRPr lang="en-US" sz="1600" dirty="0"/>
          </a:p>
          <a:p>
            <a:pPr marL="0" indent="0" algn="ctr">
              <a:buNone/>
            </a:pPr>
            <a:r>
              <a:rPr lang="en-US" sz="2000" b="1" dirty="0" smtClean="0"/>
              <a:t>Geometric Approximation Algorithms</a:t>
            </a:r>
          </a:p>
          <a:p>
            <a:pPr marL="0" indent="0" algn="ctr">
              <a:buNone/>
            </a:pPr>
            <a:r>
              <a:rPr lang="en-US" sz="2000" b="1" dirty="0" smtClean="0"/>
              <a:t>Chapter 1: The Power of Grids</a:t>
            </a:r>
          </a:p>
          <a:p>
            <a:r>
              <a:rPr lang="en-US" sz="1600" dirty="0" smtClean="0"/>
              <a:t>The article’s bibliographical 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33" y="2971800"/>
            <a:ext cx="6410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29" y="4800600"/>
            <a:ext cx="6391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7528</Words>
  <Application>Microsoft Office PowerPoint</Application>
  <PresentationFormat>On-screen Show (4:3)</PresentationFormat>
  <Paragraphs>752</Paragraphs>
  <Slides>91</Slides>
  <Notes>75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The Power of Grids</vt:lpstr>
      <vt:lpstr>Foreword</vt:lpstr>
      <vt:lpstr>Timeline</vt:lpstr>
      <vt:lpstr>Preliminaries</vt:lpstr>
      <vt:lpstr>Preliminaries</vt:lpstr>
      <vt:lpstr>Preliminaries – cont.</vt:lpstr>
      <vt:lpstr>Preliminaries – the last, I promise</vt:lpstr>
      <vt:lpstr>Timeline</vt:lpstr>
      <vt:lpstr>Closest pair</vt:lpstr>
      <vt:lpstr>Closest pair</vt:lpstr>
      <vt:lpstr>Closest pair</vt:lpstr>
      <vt:lpstr>Closest pair</vt:lpstr>
      <vt:lpstr>Closest pair</vt:lpstr>
      <vt:lpstr>Closest pair</vt:lpstr>
      <vt:lpstr>Closest pair</vt:lpstr>
      <vt:lpstr>Closest pair</vt:lpstr>
      <vt:lpstr>Closest pair</vt:lpstr>
      <vt:lpstr>Closest pair</vt:lpstr>
      <vt:lpstr>Closest pair</vt:lpstr>
      <vt:lpstr>Closest pair</vt:lpstr>
      <vt:lpstr>Closest pair – Slow algorithm</vt:lpstr>
      <vt:lpstr>Closest pair – Slow algorithm</vt:lpstr>
      <vt:lpstr>Closest pair – Slow algorithm</vt:lpstr>
      <vt:lpstr>Closest pair</vt:lpstr>
      <vt:lpstr>Timeline</vt:lpstr>
      <vt:lpstr>Closest pair – linear time algorithm</vt:lpstr>
      <vt:lpstr>Closest pair – linear time algorithm</vt:lpstr>
      <vt:lpstr>Closest pair – linear time algorithm</vt:lpstr>
      <vt:lpstr>Closest pair – linear time algorithm</vt:lpstr>
      <vt:lpstr>Closest pair – linear time algorithm</vt:lpstr>
      <vt:lpstr>Closest pair – linear time algorithm</vt:lpstr>
      <vt:lpstr>Closest pair – linear time algorithm</vt:lpstr>
      <vt:lpstr>Closest pair – did we break reality?</vt:lpstr>
      <vt:lpstr>Closest pair – did we break reality?</vt:lpstr>
      <vt:lpstr>Timeline</vt:lpstr>
      <vt:lpstr>K-enclosing disk</vt:lpstr>
      <vt:lpstr>K-enclosing disk - definitions</vt:lpstr>
      <vt:lpstr>K-enclosing disk</vt:lpstr>
      <vt:lpstr>K-enclosing disk</vt:lpstr>
      <vt:lpstr>Timeline</vt:lpstr>
      <vt:lpstr>K-enclosing disk – algDCoverSlow</vt:lpstr>
      <vt:lpstr>K-enclosing disk – algDCoverSlow</vt:lpstr>
      <vt:lpstr>K-enclosing disk – algDCoverSlow</vt:lpstr>
      <vt:lpstr>K-enclosing disk – algDCoverSlow</vt:lpstr>
      <vt:lpstr>K-enclosing disk – algDCoverSlow</vt:lpstr>
      <vt:lpstr>K-enclosing disk – algDCoverSlow</vt:lpstr>
      <vt:lpstr>K-enclosing disk – algDCoverSlow</vt:lpstr>
      <vt:lpstr>K-enclosing disk – algDCoverSlow</vt:lpstr>
      <vt:lpstr>K-enclosing disk – algDCoverSlow</vt:lpstr>
      <vt:lpstr>K-enclosing disk – algDCoverSlow</vt:lpstr>
      <vt:lpstr>K-enclosing disk – algDCoverSlow</vt:lpstr>
      <vt:lpstr>K-enclosing disk – algDCoverSlow</vt:lpstr>
      <vt:lpstr>Timeline</vt:lpstr>
      <vt:lpstr>K-enclosing disk – algDCover</vt:lpstr>
      <vt:lpstr>K-enclosing disk – algDCover Preliminaries</vt:lpstr>
      <vt:lpstr>K-enclosing disk – algDCover Preliminaries</vt:lpstr>
      <vt:lpstr>K-enclosing disk – algDCover Preliminaries</vt:lpstr>
      <vt:lpstr>K-enclosing disk – algDCover Preliminaries</vt:lpstr>
      <vt:lpstr>K-enclosing disk – algDCover</vt:lpstr>
      <vt:lpstr>K-enclosing disk – algDCover</vt:lpstr>
      <vt:lpstr>K-enclosing disk – algDCover</vt:lpstr>
      <vt:lpstr>K-enclosing disk – algDCover</vt:lpstr>
      <vt:lpstr>K-enclosing disk – algDCover</vt:lpstr>
      <vt:lpstr>K-enclosing disk – algDCover Correctness</vt:lpstr>
      <vt:lpstr>K-enclosing disk – algDCover Correctness</vt:lpstr>
      <vt:lpstr>K-enclosing disk – algDCover Correctness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 Running time analysis</vt:lpstr>
      <vt:lpstr>K-enclosing disk – algDCover</vt:lpstr>
      <vt:lpstr>Timeline</vt:lpstr>
      <vt:lpstr>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Grids</dc:title>
  <dc:creator>Yuval Bertocchi</dc:creator>
  <cp:lastModifiedBy>owner</cp:lastModifiedBy>
  <cp:revision>433</cp:revision>
  <dcterms:created xsi:type="dcterms:W3CDTF">2006-08-16T00:00:00Z</dcterms:created>
  <dcterms:modified xsi:type="dcterms:W3CDTF">2015-11-01T21:36:20Z</dcterms:modified>
</cp:coreProperties>
</file>