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2"/>
  </p:sldMasterIdLst>
  <p:notesMasterIdLst>
    <p:notesMasterId r:id="rId101"/>
  </p:notesMasterIdLst>
  <p:handoutMasterIdLst>
    <p:handoutMasterId r:id="rId102"/>
  </p:handoutMasterIdLst>
  <p:sldIdLst>
    <p:sldId id="256" r:id="rId3"/>
    <p:sldId id="351" r:id="rId4"/>
    <p:sldId id="257" r:id="rId5"/>
    <p:sldId id="258" r:id="rId6"/>
    <p:sldId id="259" r:id="rId7"/>
    <p:sldId id="260" r:id="rId8"/>
    <p:sldId id="340" r:id="rId9"/>
    <p:sldId id="261" r:id="rId10"/>
    <p:sldId id="341" r:id="rId11"/>
    <p:sldId id="262" r:id="rId12"/>
    <p:sldId id="272" r:id="rId13"/>
    <p:sldId id="263" r:id="rId14"/>
    <p:sldId id="264" r:id="rId15"/>
    <p:sldId id="323" r:id="rId16"/>
    <p:sldId id="265" r:id="rId17"/>
    <p:sldId id="266" r:id="rId18"/>
    <p:sldId id="267" r:id="rId19"/>
    <p:sldId id="268" r:id="rId20"/>
    <p:sldId id="342" r:id="rId21"/>
    <p:sldId id="343" r:id="rId22"/>
    <p:sldId id="344" r:id="rId23"/>
    <p:sldId id="345" r:id="rId24"/>
    <p:sldId id="346" r:id="rId25"/>
    <p:sldId id="347" r:id="rId26"/>
    <p:sldId id="269" r:id="rId27"/>
    <p:sldId id="270" r:id="rId28"/>
    <p:sldId id="271" r:id="rId29"/>
    <p:sldId id="273" r:id="rId30"/>
    <p:sldId id="348" r:id="rId31"/>
    <p:sldId id="334" r:id="rId32"/>
    <p:sldId id="274" r:id="rId33"/>
    <p:sldId id="320" r:id="rId34"/>
    <p:sldId id="321" r:id="rId35"/>
    <p:sldId id="335" r:id="rId36"/>
    <p:sldId id="322" r:id="rId37"/>
    <p:sldId id="336" r:id="rId38"/>
    <p:sldId id="275" r:id="rId39"/>
    <p:sldId id="276" r:id="rId40"/>
    <p:sldId id="284" r:id="rId41"/>
    <p:sldId id="277" r:id="rId42"/>
    <p:sldId id="278" r:id="rId43"/>
    <p:sldId id="349" r:id="rId44"/>
    <p:sldId id="355" r:id="rId45"/>
    <p:sldId id="280" r:id="rId46"/>
    <p:sldId id="279" r:id="rId47"/>
    <p:sldId id="281" r:id="rId48"/>
    <p:sldId id="337" r:id="rId49"/>
    <p:sldId id="282" r:id="rId50"/>
    <p:sldId id="338" r:id="rId51"/>
    <p:sldId id="283" r:id="rId52"/>
    <p:sldId id="285" r:id="rId53"/>
    <p:sldId id="286" r:id="rId54"/>
    <p:sldId id="287" r:id="rId55"/>
    <p:sldId id="339" r:id="rId56"/>
    <p:sldId id="288" r:id="rId57"/>
    <p:sldId id="289" r:id="rId58"/>
    <p:sldId id="290" r:id="rId59"/>
    <p:sldId id="291" r:id="rId60"/>
    <p:sldId id="292" r:id="rId61"/>
    <p:sldId id="293" r:id="rId62"/>
    <p:sldId id="294" r:id="rId63"/>
    <p:sldId id="295" r:id="rId64"/>
    <p:sldId id="296" r:id="rId65"/>
    <p:sldId id="350" r:id="rId66"/>
    <p:sldId id="297" r:id="rId67"/>
    <p:sldId id="317" r:id="rId68"/>
    <p:sldId id="298" r:id="rId69"/>
    <p:sldId id="299" r:id="rId70"/>
    <p:sldId id="305" r:id="rId71"/>
    <p:sldId id="306" r:id="rId72"/>
    <p:sldId id="328" r:id="rId73"/>
    <p:sldId id="307" r:id="rId74"/>
    <p:sldId id="327" r:id="rId75"/>
    <p:sldId id="308" r:id="rId76"/>
    <p:sldId id="309" r:id="rId77"/>
    <p:sldId id="310" r:id="rId78"/>
    <p:sldId id="311" r:id="rId79"/>
    <p:sldId id="312" r:id="rId80"/>
    <p:sldId id="313" r:id="rId81"/>
    <p:sldId id="314" r:id="rId82"/>
    <p:sldId id="315" r:id="rId83"/>
    <p:sldId id="316" r:id="rId84"/>
    <p:sldId id="318" r:id="rId85"/>
    <p:sldId id="319" r:id="rId86"/>
    <p:sldId id="324" r:id="rId87"/>
    <p:sldId id="325" r:id="rId88"/>
    <p:sldId id="326" r:id="rId89"/>
    <p:sldId id="330" r:id="rId90"/>
    <p:sldId id="331" r:id="rId91"/>
    <p:sldId id="332" r:id="rId92"/>
    <p:sldId id="329" r:id="rId93"/>
    <p:sldId id="300" r:id="rId94"/>
    <p:sldId id="301" r:id="rId95"/>
    <p:sldId id="302" r:id="rId96"/>
    <p:sldId id="303" r:id="rId97"/>
    <p:sldId id="304" r:id="rId98"/>
    <p:sldId id="352" r:id="rId99"/>
    <p:sldId id="353" r:id="rId100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85CA2F-96C7-47C3-AE73-31DB883FB7EA}">
          <p14:sldIdLst>
            <p14:sldId id="256"/>
            <p14:sldId id="351"/>
            <p14:sldId id="257"/>
            <p14:sldId id="258"/>
            <p14:sldId id="259"/>
            <p14:sldId id="260"/>
            <p14:sldId id="340"/>
            <p14:sldId id="261"/>
            <p14:sldId id="341"/>
            <p14:sldId id="262"/>
            <p14:sldId id="272"/>
            <p14:sldId id="263"/>
            <p14:sldId id="264"/>
            <p14:sldId id="323"/>
            <p14:sldId id="265"/>
            <p14:sldId id="266"/>
            <p14:sldId id="267"/>
            <p14:sldId id="268"/>
            <p14:sldId id="342"/>
            <p14:sldId id="343"/>
            <p14:sldId id="344"/>
            <p14:sldId id="345"/>
            <p14:sldId id="346"/>
            <p14:sldId id="347"/>
            <p14:sldId id="269"/>
            <p14:sldId id="270"/>
            <p14:sldId id="271"/>
            <p14:sldId id="273"/>
            <p14:sldId id="348"/>
            <p14:sldId id="334"/>
            <p14:sldId id="274"/>
            <p14:sldId id="320"/>
            <p14:sldId id="321"/>
            <p14:sldId id="335"/>
            <p14:sldId id="322"/>
            <p14:sldId id="336"/>
            <p14:sldId id="275"/>
            <p14:sldId id="276"/>
            <p14:sldId id="284"/>
            <p14:sldId id="277"/>
            <p14:sldId id="278"/>
            <p14:sldId id="349"/>
            <p14:sldId id="355"/>
            <p14:sldId id="280"/>
            <p14:sldId id="279"/>
            <p14:sldId id="281"/>
            <p14:sldId id="337"/>
            <p14:sldId id="282"/>
            <p14:sldId id="338"/>
            <p14:sldId id="283"/>
            <p14:sldId id="285"/>
            <p14:sldId id="286"/>
            <p14:sldId id="287"/>
            <p14:sldId id="339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350"/>
            <p14:sldId id="297"/>
            <p14:sldId id="317"/>
            <p14:sldId id="298"/>
            <p14:sldId id="299"/>
            <p14:sldId id="305"/>
            <p14:sldId id="306"/>
            <p14:sldId id="328"/>
            <p14:sldId id="307"/>
            <p14:sldId id="32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8"/>
            <p14:sldId id="319"/>
            <p14:sldId id="324"/>
            <p14:sldId id="325"/>
            <p14:sldId id="326"/>
            <p14:sldId id="330"/>
            <p14:sldId id="331"/>
            <p14:sldId id="332"/>
            <p14:sldId id="329"/>
            <p14:sldId id="300"/>
            <p14:sldId id="301"/>
            <p14:sldId id="302"/>
            <p14:sldId id="303"/>
            <p14:sldId id="304"/>
            <p14:sldId id="352"/>
            <p14:sldId id="3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35" autoAdjust="0"/>
    <p:restoredTop sz="94660"/>
  </p:normalViewPr>
  <p:slideViewPr>
    <p:cSldViewPr>
      <p:cViewPr varScale="1">
        <p:scale>
          <a:sx n="74" d="100"/>
          <a:sy n="74" d="100"/>
        </p:scale>
        <p:origin x="11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96E4DD8-87B4-40DA-BC7C-48444C0F83E2}" type="datetimeFigureOut">
              <a:rPr lang="he-IL" smtClean="0"/>
              <a:t>ד'/כסלו/תשע"ו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18AAE41-BB6A-4A41-AE58-C1DE098FFCB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270869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888A7752-73DE-404C-BA6F-63DEF987950B}" type="datetimeFigureOut">
              <a:rPr lang="en-US" smtClean="0"/>
              <a:pPr/>
              <a:t>11/16/2015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EC00428-765A-4708-ADE2-3AAB557AF1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2943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17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835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067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959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55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164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362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305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599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80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lt"/>
                <a:cs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C833E40-847E-44C3-81FA-954BB01B3EC3}" type="datetime1">
              <a:rPr lang="en-US" smtClean="0"/>
              <a:t>11/16/2015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4B5ADC2-7248-4799-8E52-477E151C3E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2EBA0-FDB2-411D-A8C0-DB53A8479BDE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62B88-6E4D-40C9-9BC8-EAEA1F5A8A8C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8" name="Shap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F266C-13C3-465F-A934-6F0842B123C1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475CD470-AAD2-40D3-BD9A-5C1BF534FCF3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A3F1-D532-4AD3-9F64-F1EAC6B303A2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4D514-29A5-4757-BFF7-E13C7A77B9A6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AB37-E7EC-4172-9FCC-EB98DA3463A2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6" name="Shap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1CBC-7E0D-4C15-8EA2-40F320A54E02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6" name="Shap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DEEC-9AAB-4ED7-A688-F361979F235C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9" name="Shap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DF34C-D86E-4593-8E5F-BD14259B69AC}" type="datetime1">
              <a:rPr lang="en-US" smtClean="0"/>
              <a:t>11/16/2015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9" name="Shap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0F2D864A-9472-4A4D-BF50-B0A1DD5FA46D}" type="datetime1">
              <a:rPr lang="en-US" smtClean="0"/>
              <a:t>11/16/2015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algn="l"/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 algn="l"/>
              <a:t>‹#›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10" name="Shap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r" rtl="1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r" rtl="1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1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0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54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6.png"/><Relationship Id="rId9" Type="http://schemas.openxmlformats.org/officeDocument/2006/relationships/image" Target="../media/image44.png"/><Relationship Id="rId1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88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0.png"/><Relationship Id="rId4" Type="http://schemas.openxmlformats.org/officeDocument/2006/relationships/image" Target="../media/image88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113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11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9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58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 idx="4294967295"/>
          </p:nvPr>
        </p:nvSpPr>
        <p:spPr>
          <a:xfrm>
            <a:off x="323528" y="1412776"/>
            <a:ext cx="8352928" cy="2016224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Lecture 3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Well-Separated Pair Decomposition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Barak Steindl</a:t>
            </a:r>
            <a:endParaRPr lang="he-IL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3.3 [WSPD]</a:t>
            </a:r>
            <a:endParaRPr lang="en-US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For a point set P , a well-separated pair decomposition (WSPD) of P with parameter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</m:oMath>
                </a14:m>
                <a:r>
                  <a:rPr lang="en-US" dirty="0" smtClean="0"/>
                  <a:t> is a pair decomposition of P with a set of pairs :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,…,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d>
                  </m:oMath>
                </a14:m>
                <a:r>
                  <a:rPr lang="en-US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dirty="0" smtClean="0"/>
                  <a:t>such that , for any i, the 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</m:oMath>
                </a14:m>
                <a:r>
                  <a:rPr lang="en-US" dirty="0" smtClean="0"/>
                  <a:t> - separated. </a:t>
                </a:r>
              </a:p>
              <a:p>
                <a:pPr marL="0" indent="0" algn="l" rtl="0">
                  <a:buNone/>
                </a:pPr>
                <a:r>
                  <a:rPr lang="en-US" i="1" dirty="0" smtClean="0">
                    <a:latin typeface="Cambria Math" panose="02040503050406030204" pitchFamily="18" charset="0"/>
                  </a:rPr>
                  <a:t>    </a:t>
                </a:r>
              </a:p>
              <a:p>
                <a:pPr marL="0" indent="0" algn="l" rtl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3"/>
                <a:stretch>
                  <a:fillRect l="-667" t="-1111" r="-14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Corollary 3.4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For 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- WSPD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 , it holds, for any pair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,that</a:t>
                </a:r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max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𝑑𝑖𝑎𝑚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𝑑𝑖𝑎𝑚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∙|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dirty="0" smtClean="0"/>
              </a:p>
              <a:p>
                <a:pPr marL="0" indent="0" algn="ctr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r="-118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6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WSPD</a:t>
            </a:r>
            <a:endParaRPr lang="en-US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219200"/>
                <a:ext cx="8229600" cy="4946104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Here is an example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- WSPD of a set of points P:</a:t>
                </a:r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219200"/>
                <a:ext cx="8229600" cy="4946104"/>
              </a:xfrm>
              <a:blipFill rotWithShape="0">
                <a:blip r:embed="rId3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32856"/>
            <a:ext cx="3635896" cy="36358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2204864"/>
            <a:ext cx="5400600" cy="33266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251520" y="1916832"/>
                <a:ext cx="3384376" cy="576064"/>
              </a:xfrm>
              <a:prstGeom prst="rect">
                <a:avLst/>
              </a:prstGeom>
            </p:spPr>
            <p:txBody>
              <a:bodyPr vert="horz">
                <a:normAutofit fontScale="92500"/>
              </a:bodyPr>
              <a:lstStyle>
                <a:lvl1pPr marL="274320" indent="-274320" algn="r" rtl="1" eaLnBrk="1" latinLnBrk="0" hangingPunct="1"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/>
                  <a:buChar char=""/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8640" indent="-274320" algn="r" rtl="1" eaLnBrk="1" latinLnBrk="0" hangingPunct="1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/>
                  <a:buChar char=""/>
                  <a:defRPr sz="23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822960" indent="-228600" algn="r" rtl="1" eaLnBrk="1" latinLnBrk="0" hangingPunct="1">
                  <a:spcBef>
                    <a:spcPts val="500"/>
                  </a:spcBef>
                  <a:buClr>
                    <a:schemeClr val="bg1">
                      <a:shade val="50000"/>
                    </a:schemeClr>
                  </a:buClr>
                  <a:buSzPct val="76000"/>
                  <a:buFont typeface="Wingdings 3"/>
                  <a:buChar char="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228600" algn="r" rtl="1" eaLnBrk="1" latinLnBrk="0" hangingPunct="1">
                  <a:spcBef>
                    <a:spcPts val="400"/>
                  </a:spcBef>
                  <a:buClr>
                    <a:schemeClr val="accent2">
                      <a:shade val="75000"/>
                    </a:schemeClr>
                  </a:buClr>
                  <a:buSzPct val="70000"/>
                  <a:buFont typeface="Wingdings"/>
                  <a:buChar char="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r" rtl="1" eaLnBrk="1" latinLnBrk="0" hangingPunct="1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/>
                  <a:buChar char="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45920" indent="-182880" algn="r" rtl="1" eaLnBrk="1" latinLnBrk="0" hangingPunct="1">
                  <a:spcBef>
                    <a:spcPts val="300"/>
                  </a:spcBef>
                  <a:buClr>
                    <a:srgbClr val="9FB8CD">
                      <a:shade val="75000"/>
                    </a:srgbClr>
                  </a:buClr>
                  <a:buSzPct val="75000"/>
                  <a:buFont typeface="Wingdings 3"/>
                  <a:buChar char=""/>
                  <a:defRPr lang="en-US" sz="16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r" rtl="1" eaLnBrk="1" latinLnBrk="0" hangingPunct="1">
                  <a:spcBef>
                    <a:spcPts val="300"/>
                  </a:spcBef>
                  <a:buClr>
                    <a:srgbClr val="727CA3">
                      <a:shade val="75000"/>
                    </a:srgbClr>
                  </a:buClr>
                  <a:buSzPct val="75000"/>
                  <a:buFont typeface="Wingdings 3"/>
                  <a:buChar char=""/>
                  <a:defRPr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11680" indent="-182880" algn="r" rtl="1" eaLnBrk="1" latinLnBrk="0" hangingPunct="1">
                  <a:spcBef>
                    <a:spcPts val="300"/>
                  </a:spcBef>
                  <a:buClr>
                    <a:prstClr val="white">
                      <a:shade val="50000"/>
                    </a:prstClr>
                  </a:buClr>
                  <a:buSzPct val="75000"/>
                  <a:buFont typeface="Wingdings 3"/>
                  <a:buChar char=""/>
                  <a:defRPr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94560" indent="-182880" algn="r" rtl="1" eaLnBrk="1" latinLnBrk="0" hangingPunct="1">
                  <a:spcBef>
                    <a:spcPts val="300"/>
                  </a:spcBef>
                  <a:buClr>
                    <a:srgbClr val="9FB8CD"/>
                  </a:buClr>
                  <a:buSzPct val="75000"/>
                  <a:buFont typeface="Wingdings 3"/>
                  <a:buChar char=""/>
                  <a:defRPr lang="en-US" sz="12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buFont typeface="Wingdings 3"/>
                  <a:buNone/>
                </a:pPr>
                <a:r>
                  <a:rPr lang="en-US" sz="2000" dirty="0" smtClean="0"/>
                  <a:t>A point set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16832"/>
                <a:ext cx="3384376" cy="576064"/>
              </a:xfrm>
              <a:prstGeom prst="rect">
                <a:avLst/>
              </a:prstGeom>
              <a:blipFill rotWithShape="0">
                <a:blip r:embed="rId6"/>
                <a:stretch>
                  <a:fillRect l="-1622" t="-631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/>
          <p:cNvSpPr txBox="1">
            <a:spLocks/>
          </p:cNvSpPr>
          <p:nvPr/>
        </p:nvSpPr>
        <p:spPr>
          <a:xfrm>
            <a:off x="3707904" y="1916832"/>
            <a:ext cx="2376264" cy="57606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r" rtl="1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r" rtl="1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r" rtl="1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r" rtl="1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 3"/>
              <a:buNone/>
            </a:pPr>
            <a:r>
              <a:rPr lang="en-US" sz="1900" dirty="0" smtClean="0"/>
              <a:t>The decomposition into pairs</a:t>
            </a:r>
            <a:endParaRPr lang="en-US" sz="19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164288" y="1916832"/>
            <a:ext cx="2376264" cy="5760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r" rtl="1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r" rtl="1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r" rtl="1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r" rtl="1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 3"/>
              <a:buNone/>
            </a:pPr>
            <a:r>
              <a:rPr lang="en-US" sz="1900" dirty="0" smtClean="0"/>
              <a:t>The ½ WSPD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 – Quadtrees(1)</a:t>
            </a:r>
            <a:endParaRPr lang="en-US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Before seeing the constructing algorithm of WSPD, we will recall the quadtree data structure.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r>
              <a:rPr lang="en-US" dirty="0"/>
              <a:t>Given a set of points, we partition </a:t>
            </a:r>
            <a:r>
              <a:rPr lang="en-US" dirty="0" smtClean="0"/>
              <a:t>a square region containing the points </a:t>
            </a:r>
            <a:r>
              <a:rPr lang="en-US" dirty="0"/>
              <a:t>to 4 equal-sized squares by horizontal and vertical cuts, and keep doing it recursively on each square until the square is empty or there is only 1</a:t>
            </a:r>
            <a:r>
              <a:rPr lang="en-US" dirty="0" smtClean="0"/>
              <a:t> point </a:t>
            </a:r>
            <a:r>
              <a:rPr lang="en-US" dirty="0"/>
              <a:t>inside it.</a:t>
            </a:r>
          </a:p>
          <a:p>
            <a:pPr marL="0" indent="0" algn="l" rtl="0">
              <a:buNone/>
            </a:pPr>
            <a:endParaRPr lang="en-US" dirty="0"/>
          </a:p>
          <a:p>
            <a:pPr algn="l" rtl="0"/>
            <a:endParaRPr lang="en-US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– </a:t>
            </a:r>
            <a:r>
              <a:rPr lang="en-US" dirty="0" smtClean="0"/>
              <a:t>Quadtrees(2)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In a quadtree </a:t>
                </a:r>
                <a:r>
                  <a:rPr lang="en-US" dirty="0"/>
                  <a:t>: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/>
                  <a:t>Each node v corresponds to a cell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/>
                  <a:t>The root node corresponds to the </a:t>
                </a:r>
                <a:r>
                  <a:rPr lang="en-US" dirty="0" smtClean="0"/>
                  <a:t>unit </a:t>
                </a:r>
                <a:r>
                  <a:rPr lang="en-US" dirty="0"/>
                  <a:t>square.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/>
                  <a:t>Each node has 4 children, </a:t>
                </a:r>
                <a:r>
                  <a:rPr lang="en-US" dirty="0" smtClean="0"/>
                  <a:t>representing </a:t>
                </a:r>
                <a:r>
                  <a:rPr lang="en-US" dirty="0"/>
                  <a:t>4-equal sized squares inside it.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/>
                  <a:t>The </a:t>
                </a:r>
                <a:r>
                  <a:rPr lang="en-US" dirty="0" smtClean="0"/>
                  <a:t>leaves </a:t>
                </a:r>
                <a:r>
                  <a:rPr lang="en-US" dirty="0"/>
                  <a:t>are the points.</a:t>
                </a:r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– </a:t>
            </a:r>
            <a:r>
              <a:rPr lang="en-US" dirty="0" smtClean="0"/>
              <a:t>Quadtrees(3)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265831" y="1168400"/>
                <a:ext cx="8229600" cy="4937760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Compressed Quadtree: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Quadtrees may contain a lot of “useless” nodes , we can replace a sequence of useless edges by a single edge.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We will store inside each quadtree node v its square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, and its level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A compressed quadtree has a linear size.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algn="l" rtl="0"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There is an efficient construction of a compressed quadtree given a set of n points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time.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endParaRPr lang="en-US" dirty="0" smtClean="0"/>
              </a:p>
              <a:p>
                <a:pPr algn="l" rtl="0"/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265831" y="1168400"/>
                <a:ext cx="8229600" cy="4937760"/>
              </a:xfrm>
              <a:blipFill rotWithShape="0">
                <a:blip r:embed="rId2"/>
                <a:stretch>
                  <a:fillRect l="-667" t="-1235" r="-7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07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– </a:t>
            </a:r>
            <a:r>
              <a:rPr lang="en-US" dirty="0" smtClean="0"/>
              <a:t>Quadtrees(4)</a:t>
            </a:r>
            <a:endParaRPr lang="he-I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1916832"/>
            <a:ext cx="4588722" cy="33676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132856"/>
            <a:ext cx="4541866" cy="31683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1520" y="1124744"/>
            <a:ext cx="73056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Examples of compressed and un-compressed quadtrees :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953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algWSPD algorithm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25000" lnSpcReduction="20000"/>
              </a:bodyPr>
              <a:lstStyle/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𝑎𝑙𝑔𝑊𝑆𝑃𝐷</m:t>
                      </m:r>
                      <m:d>
                        <m:dPr>
                          <m:ctrlPr>
                            <a:rPr lang="en-US" sz="1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𝑢</m:t>
                          </m:r>
                          <m:r>
                            <a:rPr lang="en-US" sz="1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11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𝑣</m:t>
                          </m:r>
                        </m:e>
                      </m:d>
                    </m:oMath>
                  </m:oMathPara>
                </a14:m>
                <a:endParaRPr lang="en-US" sz="112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1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𝑖𝑓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𝑎𝑛𝑑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∆</m:t>
                    </m:r>
                    <m:d>
                      <m:dPr>
                        <m:ctrlP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</m:d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𝑒𝑛</m:t>
                    </m:r>
                  </m:oMath>
                </a14:m>
                <a:endParaRPr lang="en-US" sz="112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1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𝑟𝑒𝑡𝑢𝑟𝑛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lit/>
                      </m:rP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𝑑𝑜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𝑛𝑜𝑡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𝑝𝑎𝑖𝑟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𝑙𝑒𝑎𝑓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𝑤𝑖𝑡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𝑖𝑡𝑠𝑒𝑙𝑓</m:t>
                    </m:r>
                  </m:oMath>
                </a14:m>
                <a:endParaRPr lang="en-US" sz="112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1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𝑖𝑓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∆</m:t>
                    </m:r>
                    <m:d>
                      <m:dPr>
                        <m:ctrlP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</m:d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 ∆</m:t>
                    </m:r>
                    <m:d>
                      <m:dPr>
                        <m:ctrlP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𝑒𝑛</m:t>
                    </m:r>
                  </m:oMath>
                </a14:m>
                <a:endParaRPr lang="en-US" sz="11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11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1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𝐸𝑥𝑐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𝑎𝑛𝑔𝑒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𝑎𝑛𝑑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</m:oMath>
                </a14:m>
                <a:endParaRPr lang="en-US" sz="112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1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𝑖𝑓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∆</m:t>
                    </m:r>
                    <m:d>
                      <m:dPr>
                        <m:ctrlP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</m:d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d>
                      <m:dPr>
                        <m:ctrlP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  <m: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1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𝑒𝑛</m:t>
                    </m:r>
                  </m:oMath>
                </a14:m>
                <a:endParaRPr lang="en-US" sz="11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11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1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𝑟𝑒𝑡𝑢𝑟𝑛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11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1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</m:t>
                            </m:r>
                            <m:r>
                              <a:rPr lang="en-US" sz="11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11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𝑣</m:t>
                            </m:r>
                          </m:e>
                        </m:d>
                      </m:e>
                    </m:d>
                  </m:oMath>
                </a14:m>
                <a:endParaRPr lang="en-US" sz="11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11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11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11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…, </m:t>
                    </m:r>
                    <m:sSub>
                      <m:sSubPr>
                        <m:ctrlPr>
                          <a:rPr lang="en-US" sz="11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11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sub>
                    </m:sSub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𝑖𝑙𝑑𝑟𝑒𝑛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𝑜𝑓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</m:oMath>
                </a14:m>
                <a:endParaRPr lang="en-US" sz="11200" b="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1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𝑟𝑒𝑡𝑢𝑟𝑛</m:t>
                    </m:r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nary>
                      <m:naryPr>
                        <m:chr m:val="⋃"/>
                        <m:limLoc m:val="subSup"/>
                        <m:ctrlP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sup>
                      <m:e>
                        <m: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𝑎𝑙𝑔𝑊𝑆𝑃𝐷</m:t>
                        </m:r>
                        <m: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1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1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11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en-US" sz="11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nary>
                    <m:r>
                      <a:rPr lang="en-US" sz="1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11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𝑒𝑛𝑑</m:t>
                      </m:r>
                    </m:oMath>
                  </m:oMathPara>
                </a14:m>
                <a:endParaRPr lang="en-US" sz="112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/>
                <a:r>
                  <a:rPr lang="en-US" sz="7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We define </a:t>
                </a:r>
                <a14:m>
                  <m:oMath xmlns:m="http://schemas.openxmlformats.org/officeDocument/2006/math">
                    <m:r>
                      <a:rPr lang="en-US" sz="7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7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7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  <m:r>
                      <a:rPr lang="en-US" sz="7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7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as the diameter of the cell associated with the node v of the quadtree, but, if v contains a single point or is empty, we define </a:t>
                </a:r>
                <a14:m>
                  <m:oMath xmlns:m="http://schemas.openxmlformats.org/officeDocument/2006/math">
                    <m:r>
                      <a:rPr lang="en-US" sz="7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d>
                      <m:dPr>
                        <m:ctrlPr>
                          <a:rPr lang="en-US" sz="7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7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  <m:r>
                      <a:rPr lang="en-US" sz="7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7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US" sz="7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7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d>
                      <m:dPr>
                        <m:ctrlP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  <m:r>
                      <a:rPr lang="en-US" sz="7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7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7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box>
                          <m:boxPr>
                            <m:ctrlPr>
                              <a:rPr lang="en-US" sz="7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box>
                              <m:boxPr>
                                <m:ctrlPr>
                                  <a:rPr lang="en-US" sz="7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boxPr>
                              <m:e>
                                <m:box>
                                  <m:boxPr>
                                    <m:ctrlPr>
                                      <a:rPr lang="en-US" sz="72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boxPr>
                                  <m:e>
                                    <m:r>
                                      <a:rPr lang="en-US" sz="72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□</m:t>
                                    </m:r>
                                  </m:e>
                                </m:box>
                              </m:e>
                            </m:box>
                          </m:e>
                        </m:box>
                      </m:e>
                      <m:sub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sub>
                    </m:sSub>
                    <m:r>
                      <a:rPr lang="en-US" sz="7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7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7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□</m:t>
                        </m:r>
                      </m:e>
                      <m:sub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sz="7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7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7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720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7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  <m:r>
                              <a:rPr lang="en-US" sz="7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7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box>
                                  <m:boxPr>
                                    <m:ctrlPr>
                                      <a:rPr lang="en-US" sz="7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boxPr>
                                  <m:e>
                                    <m:r>
                                      <a:rPr lang="en-US" sz="7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□</m:t>
                                    </m:r>
                                  </m:e>
                                </m:box>
                              </m:e>
                              <m:sub>
                                <m:r>
                                  <a:rPr lang="en-US" sz="7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𝑢</m:t>
                                </m:r>
                              </m:sub>
                            </m:sSub>
                            <m:r>
                              <a:rPr lang="en-US" sz="7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r>
                              <a:rPr lang="en-US" sz="7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  <m:r>
                              <a:rPr lang="en-US" sz="7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7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7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□</m:t>
                                </m:r>
                              </m:e>
                              <m:sub>
                                <m:r>
                                  <a:rPr lang="en-US" sz="7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𝑣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|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7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7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  <m:r>
                              <a:rPr lang="en-US" sz="7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7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|</m:t>
                        </m:r>
                      </m:e>
                    </m:func>
                  </m:oMath>
                </a14:m>
                <a:endParaRPr lang="en-US" sz="7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r>
                  <a:rPr lang="en-US" sz="7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en-US" sz="7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buNone/>
                </a:pP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74" b="-1407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916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construction algorithm for WSPD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 smtClean="0"/>
                  <a:t>Given a point set P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, the algorithm first computes the compressed quadtree T of P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  Next it computes the WSPD by calling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𝑎𝑙𝑔𝑊𝑆𝑃𝐷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/>
                  <a:t> is the root of T.</a:t>
                </a:r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 smtClean="0"/>
                  <a:t> 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 r="-118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69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/>
                <a:r>
                  <a:rPr lang="en-US" dirty="0" smtClean="0"/>
                  <a:t>Example[1]</a:t>
                </a:r>
                <a:br>
                  <a:rPr lang="en-US" dirty="0" smtClean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481" t="-429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07504" y="2060848"/>
            <a:ext cx="3672408" cy="367240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3779912" y="836712"/>
            <a:ext cx="5333633" cy="4267636"/>
            <a:chOff x="3779912" y="836712"/>
            <a:chExt cx="5333633" cy="426763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51920" y="836712"/>
              <a:ext cx="4979879" cy="398045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779912" y="2348880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e</a:t>
              </a:r>
              <a:endParaRPr lang="he-IL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44008" y="2564904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d</a:t>
              </a:r>
              <a:endParaRPr lang="he-IL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652120" y="2564904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f</a:t>
              </a:r>
              <a:endParaRPr lang="he-IL" sz="2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012160" y="3429000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a</a:t>
              </a:r>
              <a:endParaRPr lang="he-IL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20272" y="4437112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b</a:t>
              </a:r>
              <a:endParaRPr lang="he-IL" sz="2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537481" y="4581128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c</a:t>
              </a:r>
              <a:endParaRPr lang="he-IL" sz="2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932040" y="1052736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u</a:t>
              </a:r>
              <a:endParaRPr lang="he-IL" sz="2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76256" y="2348880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v</a:t>
              </a:r>
              <a:endParaRPr lang="he-IL" sz="2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884368" y="3356992"/>
              <a:ext cx="57606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800" dirty="0" smtClean="0"/>
                <a:t>w</a:t>
              </a:r>
              <a:endParaRPr lang="he-IL" sz="28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43808" y="1844824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e-IL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e-IL" i="1" smtClean="0">
                              <a:latin typeface="Cambria Math" panose="02040503050406030204" pitchFamily="18" charset="0"/>
                            </a:rPr>
                            <m:t>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1844824"/>
                <a:ext cx="72008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9552" y="3501008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e-IL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e-IL" i="1" smtClean="0">
                              <a:latin typeface="Cambria Math" panose="02040503050406030204" pitchFamily="18" charset="0"/>
                            </a:rPr>
                            <m:t>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501008"/>
                <a:ext cx="72008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43608" y="2780928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e-IL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e-IL" i="1" smtClean="0">
                              <a:latin typeface="Cambria Math" panose="02040503050406030204" pitchFamily="18" charset="0"/>
                            </a:rPr>
                            <m:t>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780928"/>
                <a:ext cx="72008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614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Well Separated Pair Decomposition (WSPD) of a set of points, and how to find it.</a:t>
            </a:r>
          </a:p>
          <a:p>
            <a:pPr algn="l" rtl="0"/>
            <a:r>
              <a:rPr lang="en-US" dirty="0" smtClean="0"/>
              <a:t>Applications: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Finding a t-spanner of a set of points.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Approximating a minimum spanning trees of a point set.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Approximating the diameter of a point set.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Finding the closest pair.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All nearest neighbors problem.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Semi-separated pair decomposition.</a:t>
            </a:r>
          </a:p>
          <a:p>
            <a:pPr marL="514350" indent="-514350" algn="l" rtl="0">
              <a:buFont typeface="+mj-lt"/>
              <a:buAutoNum type="arabicPeriod"/>
            </a:pP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8591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Example[2]</a:t>
            </a:r>
            <a:endParaRPr lang="he-IL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763688" y="1124744"/>
            <a:ext cx="1512168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03848" y="836712"/>
                <a:ext cx="2448272" cy="7386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24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836712"/>
                <a:ext cx="2448272" cy="73866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7504" y="177281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772816"/>
                <a:ext cx="2448272" cy="6155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907704" y="177281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772816"/>
                <a:ext cx="2448272" cy="615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79912" y="177281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1772816"/>
                <a:ext cx="2448272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>
            <a:endCxn id="23" idx="0"/>
          </p:cNvCxnSpPr>
          <p:nvPr/>
        </p:nvCxnSpPr>
        <p:spPr>
          <a:xfrm flipH="1">
            <a:off x="3131840" y="1268760"/>
            <a:ext cx="504056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644008" y="1340768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796136" y="177281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772816"/>
                <a:ext cx="2448272" cy="61555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/>
          <p:cNvCxnSpPr/>
          <p:nvPr/>
        </p:nvCxnSpPr>
        <p:spPr>
          <a:xfrm>
            <a:off x="5508104" y="1196752"/>
            <a:ext cx="936104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979712" y="1700808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he-IL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1700808"/>
                <a:ext cx="432048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851920" y="1700808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he-IL" sz="24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700808"/>
                <a:ext cx="432048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96136" y="1700808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he-IL" sz="24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700808"/>
                <a:ext cx="432048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619672" y="2636912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d>
                        <m:d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636912"/>
                <a:ext cx="2448272" cy="61555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Arrow Connector 52"/>
          <p:cNvCxnSpPr/>
          <p:nvPr/>
        </p:nvCxnSpPr>
        <p:spPr>
          <a:xfrm flipH="1">
            <a:off x="1691680" y="2996952"/>
            <a:ext cx="432048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11560" y="364502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645024"/>
                <a:ext cx="2448272" cy="61555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339752" y="364502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645024"/>
                <a:ext cx="2448272" cy="61555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>
          <a:xfrm>
            <a:off x="2699792" y="2996952"/>
            <a:ext cx="296416" cy="584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563888" y="2996952"/>
            <a:ext cx="180020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067944" y="3789040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789040"/>
                <a:ext cx="2448272" cy="615553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372200" y="364502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645024"/>
                <a:ext cx="2448272" cy="615553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/>
          <p:nvPr/>
        </p:nvCxnSpPr>
        <p:spPr>
          <a:xfrm>
            <a:off x="3707904" y="2924944"/>
            <a:ext cx="3096344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347864" y="393305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419872" y="393305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195736" y="4293096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4293096"/>
                <a:ext cx="2448272" cy="338554"/>
              </a:xfrm>
              <a:prstGeom prst="rect">
                <a:avLst/>
              </a:prstGeom>
              <a:blipFill rotWithShape="0">
                <a:blip r:embed="rId15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Straight Connector 70"/>
          <p:cNvCxnSpPr/>
          <p:nvPr/>
        </p:nvCxnSpPr>
        <p:spPr>
          <a:xfrm>
            <a:off x="5148064" y="4149080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220072" y="4149080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995936" y="4509120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4509120"/>
                <a:ext cx="2448272" cy="338554"/>
              </a:xfrm>
              <a:prstGeom prst="rect">
                <a:avLst/>
              </a:prstGeom>
              <a:blipFill rotWithShape="0">
                <a:blip r:embed="rId16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/>
          <p:nvPr/>
        </p:nvCxnSpPr>
        <p:spPr>
          <a:xfrm>
            <a:off x="7956376" y="4005064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028384" y="4005064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6804248" y="4365104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365104"/>
                <a:ext cx="2448272" cy="338554"/>
              </a:xfrm>
              <a:prstGeom prst="rect">
                <a:avLst/>
              </a:prstGeom>
              <a:blipFill rotWithShape="0">
                <a:blip r:embed="rId1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1" name="Straight Arrow Connector 90"/>
          <p:cNvCxnSpPr/>
          <p:nvPr/>
        </p:nvCxnSpPr>
        <p:spPr>
          <a:xfrm flipV="1">
            <a:off x="6156176" y="4221088"/>
            <a:ext cx="1584176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4788024" y="5301208"/>
                <a:ext cx="2664296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600" dirty="0" smtClean="0"/>
                  <a:t>Assume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{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},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1600" dirty="0" smtClean="0"/>
                  <a:t> </a:t>
                </a:r>
                <a:endParaRPr lang="he-IL" sz="1600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5301208"/>
                <a:ext cx="2664296" cy="338554"/>
              </a:xfrm>
              <a:prstGeom prst="rect">
                <a:avLst/>
              </a:prstGeom>
              <a:blipFill rotWithShape="0">
                <a:blip r:embed="rId18"/>
                <a:stretch>
                  <a:fillRect l="-1144" t="-5455" b="-2363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04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Example[3]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31640" y="148478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d>
                        <m:d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1484784"/>
                <a:ext cx="2448272" cy="61555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H="1">
            <a:off x="1403648" y="1844824"/>
            <a:ext cx="432048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92896"/>
                <a:ext cx="2448272" cy="6155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1720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492896"/>
                <a:ext cx="2448272" cy="615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2411760" y="1844824"/>
            <a:ext cx="296416" cy="584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275856" y="1844824"/>
            <a:ext cx="180020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79912" y="2636912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636912"/>
                <a:ext cx="2448272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84168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492896"/>
                <a:ext cx="2448272" cy="61555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3419872" y="1772816"/>
            <a:ext cx="3096344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59832" y="2780928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31840" y="2780928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7704" y="3140968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140968"/>
                <a:ext cx="2448272" cy="338554"/>
              </a:xfrm>
              <a:prstGeom prst="rect">
                <a:avLst/>
              </a:prstGeom>
              <a:blipFill rotWithShape="0">
                <a:blip r:embed="rId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4860032" y="2996952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932040" y="2996952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707904" y="3356992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356992"/>
                <a:ext cx="2448272" cy="338554"/>
              </a:xfrm>
              <a:prstGeom prst="rect">
                <a:avLst/>
              </a:prstGeom>
              <a:blipFill rotWithShape="0">
                <a:blip r:embed="rId8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>
            <a:off x="7668344" y="285293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0352" y="285293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16216" y="3212976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212976"/>
                <a:ext cx="2448272" cy="338554"/>
              </a:xfrm>
              <a:prstGeom prst="rect">
                <a:avLst/>
              </a:prstGeom>
              <a:blipFill rotWithShape="0">
                <a:blip r:embed="rId9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499992" y="4581128"/>
                <a:ext cx="2664296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600" dirty="0" smtClean="0"/>
                  <a:t>Assume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{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},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1600" dirty="0" smtClean="0"/>
                  <a:t> </a:t>
                </a:r>
                <a:endParaRPr lang="he-IL" sz="1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4581128"/>
                <a:ext cx="2664296" cy="338554"/>
              </a:xfrm>
              <a:prstGeom prst="rect">
                <a:avLst/>
              </a:prstGeom>
              <a:blipFill rotWithShape="0">
                <a:blip r:embed="rId10"/>
                <a:stretch>
                  <a:fillRect l="-1144" t="-5357" b="-214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endCxn id="11" idx="2"/>
          </p:cNvCxnSpPr>
          <p:nvPr/>
        </p:nvCxnSpPr>
        <p:spPr>
          <a:xfrm flipV="1">
            <a:off x="5508104" y="3108449"/>
            <a:ext cx="1800200" cy="1400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8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Example[4]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31640" y="148478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d>
                        <m:d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1484784"/>
                <a:ext cx="2448272" cy="61555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H="1">
            <a:off x="1403648" y="1844824"/>
            <a:ext cx="432048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92896"/>
                <a:ext cx="2448272" cy="6155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1720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492896"/>
                <a:ext cx="2448272" cy="615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2411760" y="1844824"/>
            <a:ext cx="296416" cy="584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275856" y="1844824"/>
            <a:ext cx="180020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79912" y="2636912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636912"/>
                <a:ext cx="2448272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84168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492896"/>
                <a:ext cx="2448272" cy="61555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3419872" y="1772816"/>
            <a:ext cx="3096344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59832" y="2780928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31840" y="2780928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7704" y="3140968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140968"/>
                <a:ext cx="2448272" cy="338554"/>
              </a:xfrm>
              <a:prstGeom prst="rect">
                <a:avLst/>
              </a:prstGeom>
              <a:blipFill rotWithShape="0">
                <a:blip r:embed="rId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4860032" y="2996952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932040" y="2996952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707904" y="3356992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356992"/>
                <a:ext cx="2448272" cy="338554"/>
              </a:xfrm>
              <a:prstGeom prst="rect">
                <a:avLst/>
              </a:prstGeom>
              <a:blipFill rotWithShape="0">
                <a:blip r:embed="rId8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>
            <a:off x="7668344" y="285293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0352" y="285293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16216" y="3212976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212976"/>
                <a:ext cx="2448272" cy="338554"/>
              </a:xfrm>
              <a:prstGeom prst="rect">
                <a:avLst/>
              </a:prstGeom>
              <a:blipFill rotWithShape="0">
                <a:blip r:embed="rId9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499992" y="4581128"/>
                <a:ext cx="2664296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600" dirty="0" smtClean="0"/>
                  <a:t>Assume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{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},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1600" dirty="0" smtClean="0"/>
                  <a:t> </a:t>
                </a:r>
                <a:endParaRPr lang="he-IL" sz="1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4581128"/>
                <a:ext cx="2664296" cy="338554"/>
              </a:xfrm>
              <a:prstGeom prst="rect">
                <a:avLst/>
              </a:prstGeom>
              <a:blipFill rotWithShape="0">
                <a:blip r:embed="rId10"/>
                <a:stretch>
                  <a:fillRect l="-1144" t="-5357" b="-214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endCxn id="11" idx="2"/>
          </p:cNvCxnSpPr>
          <p:nvPr/>
        </p:nvCxnSpPr>
        <p:spPr>
          <a:xfrm flipV="1">
            <a:off x="5508104" y="3108449"/>
            <a:ext cx="1800200" cy="1400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73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Example[5]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31640" y="148478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d>
                        <m:d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1484784"/>
                <a:ext cx="2448272" cy="61555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H="1">
            <a:off x="1403648" y="1844824"/>
            <a:ext cx="432048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92896"/>
                <a:ext cx="2448272" cy="6155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1720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492896"/>
                <a:ext cx="2448272" cy="615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2411760" y="1844824"/>
            <a:ext cx="296416" cy="584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275856" y="1844824"/>
            <a:ext cx="180020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79912" y="2636912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636912"/>
                <a:ext cx="2448272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84168" y="24928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492896"/>
                <a:ext cx="2448272" cy="61555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3419872" y="1772816"/>
            <a:ext cx="3096344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59832" y="2780928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31840" y="2780928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7704" y="3140968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140968"/>
                <a:ext cx="2448272" cy="338554"/>
              </a:xfrm>
              <a:prstGeom prst="rect">
                <a:avLst/>
              </a:prstGeom>
              <a:blipFill rotWithShape="0">
                <a:blip r:embed="rId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4860032" y="2996952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932040" y="2996952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707904" y="3356992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356992"/>
                <a:ext cx="2448272" cy="338554"/>
              </a:xfrm>
              <a:prstGeom prst="rect">
                <a:avLst/>
              </a:prstGeom>
              <a:blipFill rotWithShape="0">
                <a:blip r:embed="rId8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>
            <a:off x="7668344" y="285293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0352" y="285293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16216" y="3212976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212976"/>
                <a:ext cx="2448272" cy="338554"/>
              </a:xfrm>
              <a:prstGeom prst="rect">
                <a:avLst/>
              </a:prstGeom>
              <a:blipFill rotWithShape="0">
                <a:blip r:embed="rId9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-396552" y="3429000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6552" y="3429000"/>
                <a:ext cx="2448272" cy="61555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683568" y="2852936"/>
            <a:ext cx="432048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403648" y="2852936"/>
            <a:ext cx="792088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03648" y="393305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933056"/>
                <a:ext cx="2448272" cy="61555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/>
          <p:nvPr/>
        </p:nvCxnSpPr>
        <p:spPr>
          <a:xfrm>
            <a:off x="2915816" y="4365104"/>
            <a:ext cx="216024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267744" y="472514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725144"/>
                <a:ext cx="2448272" cy="61555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07504" y="4797152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797152"/>
                <a:ext cx="2448272" cy="615553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 flipH="1">
            <a:off x="1907704" y="4293096"/>
            <a:ext cx="504056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152128" y="5229200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224136" y="5229200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0" y="5589240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89240"/>
                <a:ext cx="2448272" cy="338554"/>
              </a:xfrm>
              <a:prstGeom prst="rect">
                <a:avLst/>
              </a:prstGeom>
              <a:blipFill rotWithShape="0">
                <a:blip r:embed="rId14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/>
          <p:cNvCxnSpPr/>
          <p:nvPr/>
        </p:nvCxnSpPr>
        <p:spPr>
          <a:xfrm flipH="1">
            <a:off x="3059832" y="5013176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475656" y="537321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373216"/>
                <a:ext cx="2448272" cy="615553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/>
          <p:cNvCxnSpPr/>
          <p:nvPr/>
        </p:nvCxnSpPr>
        <p:spPr>
          <a:xfrm>
            <a:off x="3707904" y="5013176"/>
            <a:ext cx="36004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347864" y="537321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5373216"/>
                <a:ext cx="2448272" cy="615553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/>
          <p:cNvCxnSpPr/>
          <p:nvPr/>
        </p:nvCxnSpPr>
        <p:spPr>
          <a:xfrm flipH="1">
            <a:off x="2339752" y="5733256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55576" y="60932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6093296"/>
                <a:ext cx="2448272" cy="615553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/>
          <p:cNvCxnSpPr/>
          <p:nvPr/>
        </p:nvCxnSpPr>
        <p:spPr>
          <a:xfrm>
            <a:off x="2987824" y="5733256"/>
            <a:ext cx="36004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627784" y="6093296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6093296"/>
                <a:ext cx="2448272" cy="615553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Arrow Connector 52"/>
          <p:cNvCxnSpPr/>
          <p:nvPr/>
        </p:nvCxnSpPr>
        <p:spPr>
          <a:xfrm>
            <a:off x="5220072" y="5733256"/>
            <a:ext cx="864096" cy="429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499992" y="6234642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6234642"/>
                <a:ext cx="2448272" cy="615553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Arrow Connector 54"/>
          <p:cNvCxnSpPr/>
          <p:nvPr/>
        </p:nvCxnSpPr>
        <p:spPr>
          <a:xfrm>
            <a:off x="5364088" y="5661248"/>
            <a:ext cx="1728192" cy="573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372200" y="6234642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6234642"/>
                <a:ext cx="2448272" cy="615553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25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[6]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The returned set will be :</a:t>
                </a:r>
              </a:p>
              <a:p>
                <a:pPr algn="l" rtl="0"/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∪{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,{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}}</m:t>
                    </m:r>
                  </m:oMath>
                </a14:m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b="1" u="sng" dirty="0" smtClean="0"/>
                  <a:t>Definition</a:t>
                </a:r>
                <a:r>
                  <a:rPr lang="en-US" dirty="0" smtClean="0"/>
                  <a:t> - For a quadtree cell u 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546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3.5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Let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□ be a cell of a grid G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Lucida Sans Unicode" panose="020B0602030504020204" pitchFamily="34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cs typeface="Lucida Sans Unicode" panose="020B0602030504020204" pitchFamily="34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Lucida Sans Unicode" panose="020B0602030504020204" pitchFamily="34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with a cell diameter x.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 smtClean="0"/>
                  <a:t> , the number of cells in G at distance at most y from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□ is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	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Lucida Sans Unicode" panose="020B0602030504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Lucida Sans Unicode" panose="020B0602030504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Lucida Sans Unicode" panose="020B0602030504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cs typeface="Lucida Sans Unicode" panose="020B0602030504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cs typeface="Lucida Sans Unicode" panose="020B0602030504020204" pitchFamily="34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cs typeface="Lucida Sans Unicode" panose="020B0602030504020204" pitchFamily="34" charset="0"/>
                                      </a:rPr>
                                      <m:t>𝑥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Lucida Sans Unicode" panose="020B0602030504020204" pitchFamily="34" charset="0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 smtClean="0"/>
                  <a:t>Proof : on board.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1333" t="-1481" r="-237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824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Lemma 3.6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/>
              </a:bodyPr>
              <a:lstStyle/>
              <a:p>
                <a:pPr algn="l" rtl="0"/>
                <a:r>
                  <a:rPr lang="en-US" dirty="0" smtClean="0"/>
                  <a:t>algWSPD terminates and computes a valid pair decomposition.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Proof: 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By induction, it follows that every pair of points of P is covered by a pair of subsets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output by algWSPD.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algWSPD always stops if both u and v are leaves, which implies that algWSPD always terminates.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Observe that if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 is in the output pair and either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is not a single point, then </a:t>
                </a:r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dirty="0" smtClean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𝑑𝑖𝑎𝑚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𝑑𝑖𝑎𝑚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, this implies that 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. </a:t>
                </a:r>
                <a:r>
                  <a:rPr lang="en-US" dirty="0" smtClean="0"/>
                  <a:t>Namely,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dirty="0" smtClean="0"/>
                  <a:t>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19" t="-988" r="-1926" b="-49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3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3.7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For the WSPD generated by algWSPD , we have that for any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in the WSPD: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𝑑𝑖𝑎𝑚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𝑑𝑖𝑎𝑚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dirty="0" smtClean="0"/>
                  <a:t>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≤|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dirty="0" smtClean="0">
                    <a:ea typeface="Cambria Math" panose="02040503050406030204" pitchFamily="18" charset="0"/>
                  </a:rPr>
                  <a:t>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algn="l" rtl="0"/>
                <a:r>
                  <a:rPr lang="en-US" dirty="0" smtClean="0">
                    <a:ea typeface="Cambria Math" panose="02040503050406030204" pitchFamily="18" charset="0"/>
                  </a:rPr>
                  <a:t>Proof: For every output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 we  have by the design of the algorithm that 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fName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𝑑𝑖𝑎𝑚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𝑑𝑖𝑎𝑚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,∆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sz="2400" dirty="0" smtClean="0">
                    <a:ea typeface="Cambria Math" panose="02040503050406030204" pitchFamily="18" charset="0"/>
                  </a:rPr>
                  <a:t>Also, for any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sz="2400" b="0" dirty="0" smtClean="0">
                    <a:ea typeface="Cambria Math" panose="02040503050406030204" pitchFamily="18" charset="0"/>
                  </a:rPr>
                  <a:t> , we have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box>
                              <m:box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box>
                                  <m:box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□</m:t>
                                    </m:r>
                                  </m:e>
                                </m:box>
                              </m:e>
                            </m:box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box>
                              <m:box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□</m:t>
                                </m:r>
                              </m:e>
                            </m:box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0" dirty="0" smtClean="0">
                    <a:ea typeface="Cambria Math" panose="02040503050406030204" pitchFamily="18" charset="0"/>
                  </a:rPr>
                  <a:t>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sz="2400" b="0" dirty="0" smtClean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□</m:t>
                            </m:r>
                          </m:e>
                        </m:box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400" b="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0" dirty="0" smtClean="0">
                    <a:ea typeface="Cambria Math" panose="02040503050406030204" pitchFamily="18" charset="0"/>
                  </a:rPr>
                  <a:t> </a:t>
                </a:r>
              </a:p>
              <a:p>
                <a:pPr marL="0" indent="0" algn="l" rtl="0">
                  <a:buNone/>
                </a:pPr>
                <a:r>
                  <a:rPr lang="he-IL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1407" t="-1111" r="-1778" b="-13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673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3.8 (1)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 smtClean="0"/>
                  <a:t>For any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, computed by algWSPD, we have that 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))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,∆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acc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func>
                  </m:oMath>
                </a14:m>
                <a:r>
                  <a:rPr lang="en-US" dirty="0" smtClean="0"/>
                  <a:t> where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denotes the parent node x in the tree T.</a:t>
                </a:r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9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765959"/>
            <a:ext cx="6624736" cy="40920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63888" y="5445224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445224"/>
                <a:ext cx="50405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83768" y="4365104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365104"/>
                <a:ext cx="504056" cy="369332"/>
              </a:xfrm>
              <a:prstGeom prst="rect">
                <a:avLst/>
              </a:prstGeom>
              <a:blipFill rotWithShape="0">
                <a:blip r:embed="rId5"/>
                <a:stretch>
                  <a:fillRect r="-28916" b="-147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44008" y="3933056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933056"/>
                <a:ext cx="504056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16016" y="26369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2636912"/>
                <a:ext cx="504056" cy="369332"/>
              </a:xfrm>
              <a:prstGeom prst="rect">
                <a:avLst/>
              </a:prstGeom>
              <a:blipFill rotWithShape="0">
                <a:blip r:embed="rId7"/>
                <a:stretch>
                  <a:fillRect r="-31707" b="-15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687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3.8 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Proof : We trivially have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&lt;∆(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 and     </a:t>
                </a:r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r>
                  <a:rPr lang="en-US" dirty="0"/>
                  <a:t>A pair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/>
                  <a:t> is generated because of a sequence of recursive calls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𝑎𝑙𝑔𝑊𝑆𝑃𝐷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𝑎𝑙𝑔𝑊𝑆𝑃𝐷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is the root of T.</a:t>
                </a:r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4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340768"/>
                <a:ext cx="8229600" cy="4937760"/>
              </a:xfrm>
              <a:solidFill>
                <a:schemeClr val="bg1"/>
              </a:solidFill>
            </p:spPr>
            <p:txBody>
              <a:bodyPr anchor="t" anchorCtr="0">
                <a:normAutofit/>
              </a:bodyPr>
              <a:lstStyle/>
              <a:p>
                <a:pPr algn="l" rtl="0"/>
                <a:r>
                  <a:rPr lang="en-US" dirty="0" smtClean="0"/>
                  <a:t>Let P be a set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, we can represent all distances between points of P by explicitly listing the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/>
                  <a:t> pairwise distances.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r>
                  <a:rPr lang="en-US" dirty="0" smtClean="0"/>
                  <a:t>Moreover, the listing of coordinates of each point costs 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of memory.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r>
                  <a:rPr lang="en-US" dirty="0" smtClean="0"/>
                  <a:t>We are interested in an alternative representation that will capture the structure of the distances between points.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340768"/>
                <a:ext cx="8229600" cy="4937760"/>
              </a:xfrm>
              <a:blipFill rotWithShape="0">
                <a:blip r:embed="rId3"/>
                <a:stretch>
                  <a:fillRect l="-667" t="-98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Lemma 3.8 </a:t>
            </a:r>
            <a:r>
              <a:rPr lang="en-US" dirty="0" smtClean="0"/>
              <a:t>(3)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Assume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en-US" dirty="0" smtClean="0"/>
              </a:p>
              <a:p>
                <a:pPr algn="l" rtl="0"/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≤∆(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 since the algorithm always refines the larger cell</a:t>
                </a:r>
                <a:r>
                  <a:rPr lang="en-US" dirty="0" smtClean="0"/>
                  <a:t>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Similarly, let t be the last index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dirty="0"/>
                  <a:t> . Then, since v is a descendant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it hold that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r>
                  <a:rPr lang="en-US" dirty="0"/>
                  <a:t>   </a:t>
                </a:r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15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3.9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The number of pairs in the computed WSPD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p>
                              </m:den>
                            </m:f>
                          </m:e>
                        </m:box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342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3.9(1)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Let </a:t>
                </a:r>
                <a:r>
                  <a:rPr lang="en-US" dirty="0"/>
                  <a:t>{u,v} be a pair appearing in the output. Consider the sequence of recursive calls that led to this output. Assume that the last recursive call to algWSPD(u,v) was issued by algWSPD(u,v’).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parent of v in T. then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≥∆(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by lemma 3.8</a:t>
                </a:r>
                <a:r>
                  <a:rPr lang="en-US" dirty="0" smtClean="0"/>
                  <a:t>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Since the pair {u,v’} was not output by </a:t>
                </a:r>
                <a:r>
                  <a:rPr lang="en-US" dirty="0" smtClean="0"/>
                  <a:t>algWSPD</a:t>
                </a:r>
                <a:r>
                  <a:rPr lang="en-US" dirty="0"/>
                  <a:t>, we conclude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as such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endParaRPr lang="en-US" dirty="0"/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37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798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lemma </a:t>
            </a:r>
            <a:r>
              <a:rPr lang="en-US" dirty="0" smtClean="0"/>
              <a:t>3.9(2)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 smtClean="0"/>
                  <a:t>Now, there are several possibilities:</a:t>
                </a:r>
              </a:p>
              <a:p>
                <a:pPr marL="514350" indent="-514350" algn="l" rtl="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he-IL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dirty="0" smtClean="0"/>
                  <a:t>: There are at most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d>
                                      <m:d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  <m:sup>
                                            <m: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dirty="0" smtClean="0"/>
                  <a:t>nodes that have the same level (i.e. diameter) as v’ such that their cells are within a distance at most r from it, by lemma 3.5. Thus, this type of charge can happen at most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times, since v’ has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children.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7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37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3.9 (3)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>
                    <a:ea typeface="Cambria Math" panose="02040503050406030204" pitchFamily="18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: by the same argumentation,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. There are at most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such nodes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dirty="0"/>
                  <a:t>. Since node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dirty="0"/>
                  <a:t> has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/>
                  <a:t> children, it follows that the number of such charges is at most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  <a:endParaRPr lang="he-IL" dirty="0"/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61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5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094"/>
            <a:ext cx="8229600" cy="540296"/>
          </a:xfrm>
        </p:spPr>
        <p:txBody>
          <a:bodyPr>
            <a:normAutofit fontScale="90000"/>
          </a:bodyPr>
          <a:lstStyle/>
          <a:p>
            <a:r>
              <a:rPr lang="en-US" dirty="0"/>
              <a:t>Proof of lemma </a:t>
            </a:r>
            <a:r>
              <a:rPr lang="en-US" dirty="0" smtClean="0"/>
              <a:t>3.9(4)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29318" y="476672"/>
                <a:ext cx="8229600" cy="493776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3.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&gt;∆(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: Consider </a:t>
                </a:r>
                <a:r>
                  <a:rPr lang="en-US" sz="2400" smtClean="0"/>
                  <a:t>the grid </a:t>
                </a:r>
                <a:r>
                  <a:rPr lang="en-US" sz="2400" dirty="0" smtClean="0"/>
                  <a:t>G having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2400" dirty="0" smtClean="0"/>
                  <a:t> as one of its cells. Let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</m:acc>
                  </m:oMath>
                </a14:m>
                <a:r>
                  <a:rPr lang="en-US" sz="2400" dirty="0" smtClean="0"/>
                  <a:t> be the cell in G containing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sz="2400" dirty="0" smtClean="0"/>
                  <a:t>. Observe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</a:rPr>
                      <m:t>⊊</m:t>
                    </m:r>
                    <m:acc>
                      <m:accPr>
                        <m:chr m:val="̂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</m:acc>
                    <m:r>
                      <a:rPr lang="en-US" sz="2400" i="1" smtClean="0">
                        <a:latin typeface="Cambria Math" panose="02040503050406030204" pitchFamily="18" charset="0"/>
                      </a:rPr>
                      <m:t>⊊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2400" dirty="0" smtClean="0"/>
                  <a:t>. In addition,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box>
                              <m:box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□</m:t>
                                </m:r>
                              </m:e>
                            </m:box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□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□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□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400" dirty="0" smtClean="0"/>
                  <a:t> . It follows that there are at most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cells like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□</m:t>
                            </m:r>
                          </m:e>
                        </m:box>
                      </m:e>
                    </m:acc>
                  </m:oMath>
                </a14:m>
                <a:r>
                  <a:rPr lang="en-US" sz="2400" dirty="0" smtClean="0"/>
                  <a:t> that might participate in charging v’, and as such, the total number of charges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, as claimed.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29318" y="476672"/>
                <a:ext cx="8229600" cy="4937760"/>
              </a:xfrm>
              <a:blipFill rotWithShape="0">
                <a:blip r:embed="rId2"/>
                <a:stretch>
                  <a:fillRect l="-519" t="-494" r="-185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871935"/>
            <a:ext cx="5616624" cy="39060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1720" y="4797152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□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4797152"/>
                <a:ext cx="648072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80112" y="4293096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□</m:t>
                          </m:r>
                        </m:e>
                      </m:acc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293096"/>
                <a:ext cx="648072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3947" r="-2523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32040" y="3789040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789040"/>
                <a:ext cx="648072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16216" y="2852936"/>
                <a:ext cx="648072" cy="4972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□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2852936"/>
                <a:ext cx="648072" cy="497252"/>
              </a:xfrm>
              <a:prstGeom prst="rect">
                <a:avLst/>
              </a:prstGeom>
              <a:blipFill rotWithShape="0">
                <a:blip r:embed="rId7"/>
                <a:stretch>
                  <a:fillRect r="-34906" b="-109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25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3.9 (5)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v’ can be charged at most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times.</a:t>
                </a:r>
              </a:p>
              <a:p>
                <a:pPr algn="l" rtl="0"/>
                <a:r>
                  <a:rPr lang="en-US" dirty="0"/>
                  <a:t>This implies that the total number of pairs generated by the algorithm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, since the number of nodes in T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 </a:t>
                </a:r>
                <a:r>
                  <a:rPr lang="en-US" dirty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he-IL" dirty="0"/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r="-1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81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Theorem 3.10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, one can construct 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 smtClean="0"/>
                  <a:t>- WSPD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, and the construction time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Proof: the running time of algWSPD is linear in the output size which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9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57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of WSPD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Calculating a t-spanner of a set of points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Approximating the minimum spanning tree of a graph.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Approximating the diameter of a point set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Finding the closest pair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All nearest neighbors problem</a:t>
            </a:r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3530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Spanners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26612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330824" cy="493776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 smtClean="0"/>
              <a:t>We would like to have a representation that captures the fact that p has similar distance to q and r, and furthermore, that q and r are close together as p is concerned.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If we are interested in the closest pair among the three points, we will only check q and r.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2492896"/>
            <a:ext cx="4475297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Spanners – Definition 3.11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For a weighted graph G and any two vertices </a:t>
                </a:r>
                <a:r>
                  <a:rPr lang="en-US" dirty="0" smtClean="0"/>
                  <a:t>q </a:t>
                </a:r>
                <a:r>
                  <a:rPr lang="en-US" dirty="0" smtClean="0"/>
                  <a:t>and </a:t>
                </a:r>
                <a:r>
                  <a:rPr lang="en-US" dirty="0" smtClean="0"/>
                  <a:t>s of </a:t>
                </a:r>
                <a:r>
                  <a:rPr lang="en-US" dirty="0" smtClean="0"/>
                  <a:t>G, we will denote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the graph distance between q and s. Formally,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is the length of the shortest path in G between q and s.</a:t>
                </a:r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smtClean="0"/>
                  <a:t>Naturally, if q and s belongs to two different connected components of G,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dirty="0" smtClean="0"/>
                  <a:t> .  </a:t>
                </a:r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697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: t-spanner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A t-spanner of a set of points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⊂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is a weighted graph G whose vertices are the points of P , and for any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 smtClean="0"/>
                  <a:t> , we have : </a:t>
                </a:r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∥≤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∥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 algn="ctr" rtl="0">
                  <a:buNone/>
                </a:pPr>
                <a:endParaRPr lang="en-US" dirty="0"/>
              </a:p>
              <a:p>
                <a:pPr algn="l" rtl="0"/>
                <a:r>
                  <a:rPr lang="en-US" dirty="0" smtClean="0"/>
                  <a:t>The ratio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∥</m:t>
                        </m:r>
                      </m:den>
                    </m:f>
                  </m:oMath>
                </a14:m>
                <a:r>
                  <a:rPr lang="en-US" dirty="0" smtClean="0"/>
                  <a:t> is the 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stretch</a:t>
                </a:r>
                <a:r>
                  <a:rPr lang="en-US" dirty="0" smtClean="0"/>
                  <a:t> of q and s in G.</a:t>
                </a:r>
              </a:p>
              <a:p>
                <a:pPr algn="l" rtl="0"/>
                <a:r>
                  <a:rPr lang="en-US" dirty="0" smtClean="0"/>
                  <a:t>The stretch of G is the maximum stretch of any pair of points of P.</a:t>
                </a:r>
              </a:p>
              <a:p>
                <a:pPr algn="l" rtl="0"/>
                <a:r>
                  <a:rPr lang="en-US" dirty="0" smtClean="0"/>
                  <a:t>A t-spanner is a connected graph.</a:t>
                </a:r>
              </a:p>
              <a:p>
                <a:pPr marL="0" indent="0" algn="ctr" rtl="0">
                  <a:buNone/>
                </a:pP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 r="-207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232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a 3-spanner</a:t>
            </a:r>
            <a:endParaRPr lang="he-I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556792"/>
            <a:ext cx="7776864" cy="46162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5776" y="2276872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(1,0)</a:t>
            </a:r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7164288" y="2564904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(2,3)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1907704" y="5301208"/>
            <a:ext cx="64807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(-5,4)</a:t>
            </a:r>
            <a:endParaRPr lang="he-IL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012160" y="5301208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(0,0)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4283968" y="3789040"/>
            <a:ext cx="43204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2</a:t>
            </a:r>
            <a:endParaRPr lang="he-IL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292080" y="2204864"/>
            <a:ext cx="43204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5</a:t>
            </a:r>
            <a:endParaRPr lang="he-IL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7092280" y="4005064"/>
            <a:ext cx="79208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100</a:t>
            </a:r>
            <a:endParaRPr lang="he-IL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139952" y="5445224"/>
            <a:ext cx="43204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10</a:t>
            </a:r>
            <a:endParaRPr lang="he-IL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2267744" y="1700808"/>
            <a:ext cx="43204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A</a:t>
            </a:r>
            <a:endParaRPr lang="he-IL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7956376" y="1988840"/>
            <a:ext cx="43204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B</a:t>
            </a:r>
            <a:endParaRPr lang="he-IL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7020272" y="5661248"/>
            <a:ext cx="43204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/>
              <a:t>C</a:t>
            </a:r>
            <a:endParaRPr lang="he-IL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971600" y="5517232"/>
            <a:ext cx="43204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D</a:t>
            </a:r>
            <a:endParaRPr lang="he-IL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67544" y="6093296"/>
                <a:ext cx="7416824" cy="70403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dirty="0" smtClean="0"/>
                  <a:t>For example: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07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</m:ra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17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21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21</m:t>
                    </m:r>
                  </m:oMath>
                </a14:m>
                <a:endParaRPr lang="he-IL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6093296"/>
                <a:ext cx="7416824" cy="704039"/>
              </a:xfrm>
              <a:prstGeom prst="rect">
                <a:avLst/>
              </a:prstGeom>
              <a:blipFill rotWithShape="0">
                <a:blip r:embed="rId3"/>
                <a:stretch>
                  <a:fillRect l="-740" t="-87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936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340768"/>
            <a:ext cx="8244381" cy="49099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152400"/>
                <a:ext cx="8229600" cy="990600"/>
              </a:xfrm>
            </p:spPr>
            <p:txBody>
              <a:bodyPr/>
              <a:lstStyle/>
              <a:p>
                <a:r>
                  <a:rPr lang="en-US" dirty="0" smtClean="0"/>
                  <a:t>Example of a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dirty="0" smtClean="0"/>
                  <a:t>-spanner</a:t>
                </a:r>
                <a:endParaRPr lang="he-IL" dirty="0"/>
              </a:p>
            </p:txBody>
          </p:sp>
        </mc:Choice>
        <mc:Fallback xmlns="">
          <p:sp>
            <p:nvSpPr>
              <p:cNvPr id="7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152400"/>
                <a:ext cx="8229600" cy="990600"/>
              </a:xfrm>
              <a:blipFill rotWithShape="0">
                <a:blip r:embed="rId3"/>
                <a:stretch>
                  <a:fillRect l="-1778" b="-2024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936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Theorem 3.12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Given a set P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and a parameter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, one can compute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-spanner of P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edges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Proof: First we will see the construction algorithm.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 r="-192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94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construction algorithm of t-spanner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marL="514350" indent="-514350" algn="l" rtl="0">
                  <a:buFont typeface="+mj-lt"/>
                  <a:buAutoNum type="arabicPeriod"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en-US" dirty="0" smtClean="0"/>
                  <a:t> be an arbitrary constant, and set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dirty="0" smtClean="0"/>
                  <a:t> . Compute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 smtClean="0"/>
                  <a:t> - WSPD of P using algWSPD.</a:t>
                </a:r>
              </a:p>
              <a:p>
                <a:pPr marL="514350" indent="-514350" algn="l" rtl="0">
                  <a:buFont typeface="+mj-lt"/>
                  <a:buAutoNum type="arabicPeriod"/>
                </a:pPr>
                <a:r>
                  <a:rPr lang="en-US" dirty="0" smtClean="0"/>
                  <a:t>For any vertex u in the quadtree T of P (used in computing the WSPD),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be an arbitrary point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. For every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, add an edge between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with weight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 smtClean="0"/>
                  <a:t>, and let G be the resulting graph.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247" r="-140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80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Correctness proof (1)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>
                  <a:buFont typeface="Wingdings" panose="05000000000000000000" pitchFamily="2" charset="2"/>
                  <a:buChar char="Ø"/>
                </a:pPr>
                <a:r>
                  <a:rPr lang="en-US" dirty="0"/>
                  <a:t>W</a:t>
                </a:r>
                <a:r>
                  <a:rPr lang="en-US" dirty="0" smtClean="0"/>
                  <a:t>e </a:t>
                </a:r>
                <a:r>
                  <a:rPr lang="en-US" dirty="0"/>
                  <a:t>will prove that the returned graph is 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en-US" dirty="0" smtClean="0"/>
                  <a:t>-spanner </a:t>
                </a:r>
                <a:r>
                  <a:rPr lang="en-US" dirty="0"/>
                  <a:t>of P</a:t>
                </a:r>
                <a:r>
                  <a:rPr lang="en-US" dirty="0" smtClean="0"/>
                  <a:t>.</a:t>
                </a:r>
              </a:p>
              <a:p>
                <a:pPr algn="l" rtl="0">
                  <a:buFont typeface="Wingdings" panose="05000000000000000000" pitchFamily="2" charset="2"/>
                  <a:buChar char="Ø"/>
                </a:pPr>
                <a:endParaRPr lang="en-US" dirty="0"/>
              </a:p>
              <a:p>
                <a:pPr algn="l" rtl="0">
                  <a:buFont typeface="Wingdings" panose="05000000000000000000" pitchFamily="2" charset="2"/>
                  <a:buChar char="Ø"/>
                </a:pPr>
                <a:r>
                  <a:rPr lang="en-US" dirty="0"/>
                  <a:t>By induction on the size of sets in WSPD we can prove that G is a connected </a:t>
                </a:r>
                <a:r>
                  <a:rPr lang="en-US" dirty="0" smtClean="0"/>
                  <a:t>graph and contains all point of P.</a:t>
                </a:r>
              </a:p>
              <a:p>
                <a:pPr algn="l" rtl="0">
                  <a:buFont typeface="Wingdings" panose="05000000000000000000" pitchFamily="2" charset="2"/>
                  <a:buChar char="Ø"/>
                </a:pPr>
                <a:endParaRPr lang="en-US" dirty="0"/>
              </a:p>
              <a:p>
                <a:pPr algn="l" rtl="0">
                  <a:buFont typeface="Wingdings" panose="05000000000000000000" pitchFamily="2" charset="2"/>
                  <a:buChar char="Ø"/>
                </a:pPr>
                <a:r>
                  <a:rPr lang="en-US" dirty="0"/>
                  <a:t>Observe that by the triangle inequality, we have that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/>
                  <a:t> for any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. </a:t>
                </a:r>
                <a:endParaRPr lang="en-US" dirty="0" smtClean="0"/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93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941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Correctness proof </a:t>
            </a:r>
            <a:r>
              <a:rPr lang="en-US" dirty="0" smtClean="0"/>
              <a:t>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The upper bound on the stretch is proved by induction on the </a:t>
                </a:r>
                <a:r>
                  <a:rPr lang="en-US" smtClean="0"/>
                  <a:t>distance between 2 points in p.</a:t>
                </a:r>
                <a:endParaRPr lang="en-US" dirty="0" smtClean="0"/>
              </a:p>
              <a:p>
                <a:pPr algn="l" rtl="0"/>
                <a:r>
                  <a:rPr lang="en-US" dirty="0" smtClean="0"/>
                  <a:t> So, </a:t>
                </a:r>
                <a:r>
                  <a:rPr lang="en-US" dirty="0"/>
                  <a:t>fix a pair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, and assume that by the induction hypothesis, for any pair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∥&lt;   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/>
                  <a:t>, it follows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/>
                  <a:t> . </a:t>
                </a:r>
                <a:endParaRPr lang="en-US" dirty="0" smtClean="0"/>
              </a:p>
              <a:p>
                <a:pPr algn="l" rtl="0"/>
                <a:r>
                  <a:rPr lang="en-US" dirty="0" smtClean="0"/>
                  <a:t>The </a:t>
                </a:r>
                <a:r>
                  <a:rPr lang="en-US" dirty="0"/>
                  <a:t>pair x,y must appear in some pair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𝑎𝑛𝑑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/>
                  <a:t> .</a:t>
                </a:r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7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766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306288"/>
          </a:xfrm>
        </p:spPr>
        <p:txBody>
          <a:bodyPr>
            <a:normAutofit/>
          </a:bodyPr>
          <a:lstStyle/>
          <a:p>
            <a:r>
              <a:rPr lang="en-US" sz="1400" dirty="0"/>
              <a:t>Correctness proof </a:t>
            </a:r>
            <a:r>
              <a:rPr lang="en-US" sz="1400" dirty="0" smtClean="0"/>
              <a:t>(3)</a:t>
            </a:r>
            <a:endParaRPr lang="he-IL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107504" y="332656"/>
                <a:ext cx="8229600" cy="4937760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Thus, by construction:                              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 , and this implies: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∥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∥,∥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∥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∥≤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∥&lt;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.</a:t>
                </a:r>
              </a:p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107504" y="332656"/>
                <a:ext cx="8229600" cy="4937760"/>
              </a:xfrm>
              <a:blipFill rotWithShape="0">
                <a:blip r:embed="rId2"/>
                <a:stretch>
                  <a:fillRect l="-667" t="-123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971800"/>
            <a:ext cx="7267575" cy="3886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15616" y="3789040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u</a:t>
            </a:r>
            <a:endParaRPr lang="he-IL" dirty="0"/>
          </a:p>
        </p:txBody>
      </p:sp>
      <p:sp>
        <p:nvSpPr>
          <p:cNvPr id="11" name="TextBox 10"/>
          <p:cNvSpPr txBox="1"/>
          <p:nvPr/>
        </p:nvSpPr>
        <p:spPr>
          <a:xfrm>
            <a:off x="6588224" y="2924944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v</a:t>
            </a:r>
            <a:endParaRPr lang="he-IL" dirty="0"/>
          </a:p>
        </p:txBody>
      </p:sp>
      <p:sp>
        <p:nvSpPr>
          <p:cNvPr id="12" name="TextBox 11"/>
          <p:cNvSpPr txBox="1"/>
          <p:nvPr/>
        </p:nvSpPr>
        <p:spPr>
          <a:xfrm>
            <a:off x="2699792" y="5157192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x</a:t>
            </a:r>
            <a:endParaRPr lang="he-IL" dirty="0"/>
          </a:p>
        </p:txBody>
      </p:sp>
      <p:sp>
        <p:nvSpPr>
          <p:cNvPr id="13" name="TextBox 12"/>
          <p:cNvSpPr txBox="1"/>
          <p:nvPr/>
        </p:nvSpPr>
        <p:spPr>
          <a:xfrm>
            <a:off x="6660232" y="3789040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y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91680" y="5877272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𝑟𝑒𝑝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877272"/>
                <a:ext cx="720080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940152" y="4293096"/>
                <a:ext cx="6992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𝑟𝑒𝑝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293096"/>
                <a:ext cx="699230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2771800" y="4005064"/>
            <a:ext cx="4176464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411760" y="4653136"/>
            <a:ext cx="3456384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93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Correctness proof </a:t>
            </a:r>
            <a:r>
              <a:rPr lang="en-US" dirty="0" smtClean="0"/>
              <a:t>(4)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323528" y="1124744"/>
                <a:ext cx="8229600" cy="4937760"/>
              </a:xfrm>
            </p:spPr>
            <p:txBody>
              <a:bodyPr/>
              <a:lstStyle/>
              <a:p>
                <a:pPr algn="l" rtl="0"/>
                <a:r>
                  <a:rPr lang="en-US" dirty="0" smtClean="0">
                    <a:ea typeface="Cambria Math" panose="02040503050406030204" pitchFamily="18" charset="0"/>
                  </a:rPr>
                  <a:t>Now, we can apply the induction hypothesis (twice) to the pairs of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, implying that: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323528" y="1124744"/>
                <a:ext cx="8229600" cy="4937760"/>
              </a:xfrm>
              <a:blipFill rotWithShape="0">
                <a:blip r:embed="rId2"/>
                <a:stretch>
                  <a:fillRect l="-667" t="-123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971800"/>
            <a:ext cx="7267575" cy="3886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3789040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u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6588224" y="2924944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v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2699792" y="5157192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x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6660232" y="3789040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y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91680" y="5877272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𝑟𝑒𝑝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877272"/>
                <a:ext cx="720080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940152" y="4293096"/>
                <a:ext cx="6992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𝑟𝑒𝑝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293096"/>
                <a:ext cx="699230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 flipV="1">
            <a:off x="2771800" y="4005064"/>
            <a:ext cx="4176464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411760" y="4653136"/>
            <a:ext cx="3456384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05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3.1</a:t>
            </a:r>
            <a:endParaRPr lang="en-US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219200"/>
                <a:ext cx="8291264" cy="4937760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The </a:t>
                </a:r>
                <a:r>
                  <a:rPr lang="en-US" b="1" dirty="0" smtClean="0"/>
                  <a:t>pair </a:t>
                </a:r>
                <a:r>
                  <a:rPr lang="en-US" dirty="0" smtClean="0"/>
                  <a:t>of the sets A and B is the set :</a:t>
                </a:r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|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 smtClean="0"/>
                  <a:t>The set of all the (unordered) pairs of points formed by the sets A and B.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r>
                  <a:rPr lang="en-US" dirty="0" smtClean="0"/>
                  <a:t>We are interested in schemes that cover all possible pairs of points of P by small collection of such pairs.</a:t>
                </a:r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219200"/>
                <a:ext cx="8291264" cy="4937760"/>
              </a:xfrm>
              <a:blipFill rotWithShape="0">
                <a:blip r:embed="rId3"/>
                <a:stretch>
                  <a:fillRect l="-1324" t="-1111" r="-110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Correctness proof </a:t>
            </a:r>
            <a:r>
              <a:rPr lang="en-US" dirty="0" smtClean="0"/>
              <a:t>(3)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/>
              </a:bodyPr>
              <a:lstStyle/>
              <a:p>
                <a:pPr algn="l" rtl="0"/>
                <a:r>
                  <a:rPr lang="en-US" dirty="0" smtClean="0"/>
                  <a:t>Now,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is an edge of G,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𝑟𝑒𝑝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𝑟𝑒𝑝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 smtClean="0"/>
                  <a:t>. </a:t>
                </a:r>
              </a:p>
              <a:p>
                <a:pPr algn="l" rtl="0"/>
                <a:r>
                  <a:rPr lang="en-US" dirty="0" smtClean="0"/>
                  <a:t> Thus, by the inductive hypothesis, the triangle inequality and (3.1), we have that 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              </m:t>
                    </m:r>
                  </m:oMath>
                </a14:m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 algn="l" rtl="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∥≤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𝑟𝑒𝑝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𝑟𝑒𝑝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𝑟𝑒𝑝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𝑟𝑒𝑝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sz="2200" i="1" dirty="0" smtClean="0">
                    <a:latin typeface="Cambria Math" panose="02040503050406030204" pitchFamily="18" charset="0"/>
                  </a:rPr>
                  <a:t>(triangle inequality)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∥+∥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endParaRPr lang="en-US" sz="2200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sz="2200" i="1" dirty="0" smtClean="0">
                    <a:latin typeface="Cambria Math" panose="02040503050406030204" pitchFamily="18" charset="0"/>
                  </a:rPr>
                  <a:t>    (by the inductive hypothesis)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2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∙∥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≤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𝜀𝛿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𝜀𝛿</m:t>
                        </m:r>
                      </m:e>
                    </m:d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∥≤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endParaRPr lang="en-US" sz="2200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And we proved the upper bound.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sz="1600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The last step follows by an easy calculation, since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𝑐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16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𝑎𝑛𝑑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𝑐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𝛿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𝜀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1</m:t>
                    </m:r>
                  </m:oMath>
                </a14:m>
                <a:r>
                  <a:rPr lang="en-US" sz="1600" dirty="0" smtClean="0"/>
                  <a:t>, we have that: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𝜀𝛿</m:t>
                        </m:r>
                      </m:e>
                    </m:d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14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he-IL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1111" t="-98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801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Minimum Spanning trees</a:t>
            </a:r>
            <a:endParaRPr lang="he-IL" sz="7200" dirty="0"/>
          </a:p>
        </p:txBody>
      </p:sp>
      <p:pic>
        <p:nvPicPr>
          <p:cNvPr id="1026" name="Picture 2" descr="https://upload.wikimedia.org/wikipedia/commons/thumb/d/d2/Minimum_spanning_tree.svg/300px-Minimum_spanning_tre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883235"/>
            <a:ext cx="4896544" cy="394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64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3.13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Given a set P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, one can compute a spanning tree T of P,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where M is a minimum spanning tree of P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dirty="0" smtClean="0"/>
                  <a:t> is the total weight of edges in T.  This takes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time. 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 r="-21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356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3.13 (1) [The algorithm]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Compute 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en-US" dirty="0" smtClean="0"/>
                  <a:t>-spanner G of P.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 be a minimum spanning tree of G. [can be computed by using Prim</a:t>
                </a:r>
                <a:r>
                  <a:rPr lang="he-IL" dirty="0" smtClean="0"/>
                  <a:t>'</a:t>
                </a:r>
                <a:r>
                  <a:rPr lang="en-US" dirty="0" smtClean="0"/>
                  <a:t>s algorithm]. 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We output the tree T as the approximate minimum spanning tree. </a:t>
                </a:r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smtClean="0"/>
                  <a:t>Clearly, the time for computing 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since the MST of a of a graph with n vertices and m edges can be computed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time. (the number of edges in G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07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46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3.13 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We will prove now that T is the required approximation, For any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𝑞𝑠</m:t>
                        </m:r>
                      </m:sub>
                    </m:sSub>
                  </m:oMath>
                </a14:m>
                <a:r>
                  <a:rPr lang="en-US" dirty="0"/>
                  <a:t> denote the shortest path between q and s in G. since G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spanner, we have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𝑞𝑠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/>
                  <a:t>. </a:t>
                </a:r>
                <a:endParaRPr lang="he-IL" dirty="0"/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1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44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lemma 3.13 </a:t>
            </a:r>
            <a:r>
              <a:rPr lang="en-US" dirty="0" smtClean="0"/>
              <a:t>(3)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We have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he-IL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is a connected subgraph of G where: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𝑢𝑣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dirty="0" smtClean="0"/>
                  <a:t> , where E(M) denotes the set of edges of the graph M (M is a minimum spanning tree of P). </a:t>
                </a:r>
                <a:endParaRPr lang="en-US" dirty="0"/>
              </a:p>
              <a:p>
                <a:pPr algn="l" rtl="0"/>
                <a:r>
                  <a:rPr lang="en-US" dirty="0" smtClean="0"/>
                  <a:t>Furthermore: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nary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𝑞𝑠</m:t>
                        </m:r>
                      </m:sub>
                      <m: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)≤              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∥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algn="l" rtl="0"/>
                <a:r>
                  <a:rPr lang="en-US" dirty="0" smtClean="0"/>
                  <a:t>Since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is a connected spanning subgraph of G, it follows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177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1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Approximating the diameter</a:t>
            </a:r>
            <a:endParaRPr lang="he-IL" sz="7200" dirty="0"/>
          </a:p>
        </p:txBody>
      </p:sp>
      <p:pic>
        <p:nvPicPr>
          <p:cNvPr id="1028" name="Picture 4" descr="http://mathworld.wolfram.com/images/eps-gif/Span3D_100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96952"/>
            <a:ext cx="3370155" cy="356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62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algn="l" rtl="0"/>
                <a:r>
                  <a:rPr lang="en-US" dirty="0" smtClean="0"/>
                  <a:t>Given a set P on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, the diameter of P is the maximum distance between any 2 points of P. </a:t>
                </a:r>
                <a:r>
                  <a:rPr lang="en-US" dirty="0"/>
                  <a:t> </a:t>
                </a:r>
                <a:r>
                  <a:rPr lang="en-US" dirty="0" smtClean="0"/>
                  <a:t>Namely: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𝑑𝑖𝑎𝑚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∥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r>
                  <a:rPr lang="en-US" dirty="0" smtClean="0"/>
                  <a:t>Computing the diameter has a long history, it can be shown that computing the diameter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requires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operations</a:t>
                </a:r>
              </a:p>
              <a:p>
                <a:pPr algn="l" rtl="0"/>
                <a:r>
                  <a:rPr lang="en-US" dirty="0" smtClean="0"/>
                  <a:t>A trivial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upper-bound is provided by the brute force algorithm that compares the distance between all pairs of points.</a:t>
                </a:r>
              </a:p>
              <a:p>
                <a:pPr algn="l" rtl="0"/>
                <a:r>
                  <a:rPr lang="en-US" dirty="0" smtClean="0"/>
                  <a:t>In dimensions 2 and 3, better solutions are known.</a:t>
                </a:r>
              </a:p>
              <a:p>
                <a:pPr algn="l" rtl="0"/>
                <a:r>
                  <a:rPr lang="en-US" dirty="0" smtClean="0"/>
                  <a:t>We will see an efficient way to approximate the diameter of a point set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19" t="-234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149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Lemma 3.14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Given a set P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, one can compute,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time, a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 smtClean="0"/>
                  <a:t>, such that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𝑑𝑖𝑎𝑚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810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Proof of lemma 3.14(1) [The algorithm]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Compute </a:t>
                </a:r>
                <a:r>
                  <a:rPr lang="en-US" dirty="0"/>
                  <a:t>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/>
                  <a:t> W of P.  As before, we assign for each node u of the quadtree T an arbitrary representative point that belongs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This can be done in a linear time.</a:t>
                </a:r>
              </a:p>
              <a:p>
                <a:pPr algn="l" rtl="0"/>
                <a:r>
                  <a:rPr lang="en-US" dirty="0"/>
                  <a:t>Next, for each pair in W, compute the distance of its representative points (for each pair, this takes constant time</a:t>
                </a:r>
                <a:r>
                  <a:rPr lang="en-US" dirty="0" smtClean="0"/>
                  <a:t>).</a:t>
                </a:r>
              </a:p>
              <a:p>
                <a:pPr algn="l" rtl="0"/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be a pair in W such that the distance between its 2 representative is maximal, and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 smtClean="0"/>
                  <a:t> as the two points realizing the approximation.</a:t>
                </a:r>
                <a:endParaRPr lang="he-IL" dirty="0"/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r="-177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47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3.1 [Pair Decomposition]</a:t>
            </a:r>
            <a:endParaRPr lang="en-US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For a point set P , a pair decomposition of P is a set of pairs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 smtClean="0"/>
                  <a:t> such that :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514350" indent="-514350" algn="l" rtl="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b="0" dirty="0" smtClean="0"/>
              </a:p>
              <a:p>
                <a:pPr marL="514350" indent="-514350" algn="l" rtl="0">
                  <a:buFont typeface="Wingdings 3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for every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/>
              </a:p>
              <a:p>
                <a:pPr marL="514350" indent="-514350" algn="l" rtl="0">
                  <a:buAutoNum type="arabicPeriod"/>
                </a:pPr>
                <a14:m>
                  <m:oMath xmlns:m="http://schemas.openxmlformats.org/officeDocument/2006/math">
                    <m:nary>
                      <m:naryPr>
                        <m:chr m:val="⋃"/>
                        <m:limLoc m:val="subSup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dirty="0" smtClean="0"/>
              </a:p>
              <a:p>
                <a:pPr marL="514350" indent="-514350" algn="l" rtl="0">
                  <a:buAutoNum type="arabicPeriod"/>
                </a:pPr>
                <a:endParaRPr lang="en-US" dirty="0"/>
              </a:p>
              <a:p>
                <a:pPr algn="l" rtl="0"/>
                <a:r>
                  <a:rPr lang="en-US" dirty="0" smtClean="0"/>
                  <a:t>Translation : For any pair of distinct points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 smtClean="0"/>
                  <a:t> there is at least one (and usually exactly one) pair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.</a:t>
                </a:r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3"/>
                <a:stretch>
                  <a:fillRect l="-667" t="-1111" r="-7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3.14 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 smtClean="0"/>
                  <a:t>Overall, this takes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time, since 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To see why it works, consider the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 smtClean="0"/>
                  <a:t> realizing the diameter of P, and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 be the pair in the WSPD that contain the two points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), we have that 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                       ≥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𝑑𝑖𝑎𝑚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𝑑𝑖𝑎𝑚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 smtClean="0"/>
                  <a:t> 			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	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lin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num>
                              <m:den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∥=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𝑑𝑖𝑎𝑚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smtClean="0"/>
                  <a:t>Namely, the distance of the two points output by the algorithm is at least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𝑑𝑖𝑎𝑚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37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Closest </a:t>
            </a:r>
            <a:r>
              <a:rPr lang="en-US" sz="7200" dirty="0"/>
              <a:t>p</a:t>
            </a:r>
            <a:r>
              <a:rPr lang="en-US" sz="7200" dirty="0" smtClean="0"/>
              <a:t>air problem</a:t>
            </a:r>
            <a:endParaRPr lang="he-IL" sz="7200" dirty="0"/>
          </a:p>
        </p:txBody>
      </p:sp>
      <p:pic>
        <p:nvPicPr>
          <p:cNvPr id="1026" name="Picture 2" descr="https://upload.wikimedia.org/wikipedia/commons/thumb/3/37/Closest_pair_of_points.svg/256px-Closest_pair_of_point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5908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63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Closest pair problem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/>
              </a:bodyPr>
              <a:lstStyle/>
              <a:p>
                <a:pPr algn="l" rtl="0"/>
                <a:r>
                  <a:rPr lang="en-US" dirty="0" smtClean="0"/>
                  <a:t>Let P be a set of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. We would like to compute the closest pair, namely, the two points closest to each other in P.</a:t>
                </a:r>
              </a:p>
              <a:p>
                <a:pPr algn="l" rtl="0"/>
                <a:r>
                  <a:rPr lang="en-US" dirty="0"/>
                  <a:t>A naive algorithm of finding distances between all pairs of points and selecting the minimum </a:t>
                </a:r>
                <a:r>
                  <a:rPr lang="en-US" dirty="0" smtClean="0"/>
                  <a:t>requires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time.</a:t>
                </a:r>
              </a:p>
              <a:p>
                <a:pPr algn="l" rtl="0"/>
                <a:r>
                  <a:rPr lang="en-US" dirty="0" smtClean="0"/>
                  <a:t> The problem can be solved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 in the in the Euclidean space.</a:t>
                </a:r>
              </a:p>
              <a:p>
                <a:pPr algn="l" rtl="0"/>
                <a:r>
                  <a:rPr lang="en-US" dirty="0"/>
                  <a:t>In the algebraic decision tree model of computation, the 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 algorithm is </a:t>
                </a:r>
                <a:r>
                  <a:rPr lang="en-US" dirty="0" smtClean="0"/>
                  <a:t>optimal.</a:t>
                </a:r>
              </a:p>
              <a:p>
                <a:pPr algn="l" rtl="0"/>
                <a:r>
                  <a:rPr lang="en-US" dirty="0" smtClean="0"/>
                  <a:t>We will see an algorithm that finds the closest pair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time.</a:t>
                </a:r>
              </a:p>
              <a:p>
                <a:pPr algn="l" rtl="0"/>
                <a:r>
                  <a:rPr lang="en-US" dirty="0" smtClean="0"/>
                  <a:t>If we allow randomization, the problem can be solved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19" t="-864" b="-14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67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3.15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67544" y="1219200"/>
                <a:ext cx="8229600" cy="493776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dirty="0" smtClean="0"/>
                  <a:t>Let W be 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 smtClean="0"/>
                  <a:t> of P, for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. There exists a pair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such that: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 smtClean="0"/>
                  <a:t> is the length of the closest pair, where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𝑟𝑒𝑝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𝑟𝑒𝑝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67544" y="1219200"/>
                <a:ext cx="8229600" cy="4937760"/>
              </a:xfrm>
              <a:blipFill rotWithShape="0">
                <a:blip r:embed="rId2"/>
                <a:stretch>
                  <a:fillRect l="-667" r="-14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072256"/>
            <a:ext cx="3672408" cy="27755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816" y="5373216"/>
            <a:ext cx="3600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a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2987824" y="5733256"/>
            <a:ext cx="3600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b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63888" y="5373216"/>
                <a:ext cx="4752528" cy="40363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,…,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,…{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373216"/>
                <a:ext cx="4752528" cy="403637"/>
              </a:xfrm>
              <a:prstGeom prst="rect">
                <a:avLst/>
              </a:prstGeom>
              <a:blipFill rotWithShape="0">
                <a:blip r:embed="rId4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11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933056"/>
            <a:ext cx="3456384" cy="24558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4503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Proof of lemma 3.15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251520" y="620688"/>
                <a:ext cx="8229600" cy="493776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200" dirty="0" smtClean="0"/>
                  <a:t>Let p </a:t>
                </a:r>
                <a:r>
                  <a:rPr lang="en-US" sz="2200" dirty="0"/>
                  <a:t>and q </a:t>
                </a:r>
                <a:r>
                  <a:rPr lang="en-US" sz="2200" dirty="0" smtClean="0"/>
                  <a:t>be the closest pair in P, </a:t>
                </a:r>
                <a:r>
                  <a:rPr lang="en-US" sz="2200" dirty="0"/>
                  <a:t>and consider the pair </a:t>
                </a:r>
                <a:r>
                  <a:rPr lang="en-US" sz="2200" dirty="0" smtClean="0"/>
                  <a:t>       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200" dirty="0"/>
                  <a:t>, such that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sz="2200" dirty="0"/>
                  <a:t> and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sz="2200" dirty="0" smtClean="0"/>
                  <a:t>.</a:t>
                </a:r>
              </a:p>
              <a:p>
                <a:pPr algn="l" rtl="0"/>
                <a:r>
                  <a:rPr lang="en-US" sz="2200" dirty="0" smtClean="0"/>
                  <a:t> </a:t>
                </a:r>
                <a:r>
                  <a:rPr lang="en-US" sz="22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sz="2200" dirty="0"/>
                  <a:t> contains </a:t>
                </a:r>
                <a:r>
                  <a:rPr lang="en-US" sz="2200" dirty="0" smtClean="0"/>
                  <a:t>an </a:t>
                </a:r>
                <a:r>
                  <a:rPr lang="en-US" sz="2200" dirty="0"/>
                  <a:t>additional point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sz="2200" dirty="0"/>
                  <a:t> , then we have that </a:t>
                </a:r>
                <a:r>
                  <a:rPr lang="en-US" sz="2200" dirty="0" smtClean="0"/>
                  <a:t>:</a:t>
                </a:r>
              </a:p>
              <a:p>
                <a:pPr algn="l" rtl="0"/>
                <a:endParaRPr lang="en-US" sz="2200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  <a:cs typeface="Lucida Sans Unicode" panose="020B0602030504020204" pitchFamily="34" charset="0"/>
                        </a:rPr>
                        <m:t>∥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∥≤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𝑑𝑖𝑎𝑚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∥&lt;∥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</m:oMath>
                  </m:oMathPara>
                </a14:m>
                <a:endParaRPr lang="en-US" sz="2200" dirty="0"/>
              </a:p>
              <a:p>
                <a:pPr marL="0" indent="0" algn="l" rtl="0">
                  <a:buNone/>
                </a:pPr>
                <a:r>
                  <a:rPr lang="en-US" sz="2200" dirty="0"/>
                  <a:t>A contradiction to the choice of p and q as the closest pair, </a:t>
                </a:r>
                <a:r>
                  <a:rPr lang="en-US" sz="2200" dirty="0" smtClean="0"/>
                  <a:t>thus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200" dirty="0"/>
                  <a:t>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200" dirty="0"/>
                  <a:t>. </a:t>
                </a:r>
                <a:r>
                  <a:rPr lang="en-US" sz="2200" dirty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en-US" sz="2200" dirty="0"/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251520" y="620688"/>
                <a:ext cx="8229600" cy="4937760"/>
              </a:xfrm>
              <a:blipFill rotWithShape="0">
                <a:blip r:embed="rId3"/>
                <a:stretch>
                  <a:fillRect l="-963" t="-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51920" y="4653136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e-IL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653136"/>
                <a:ext cx="792088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31840" y="6021288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e-IL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6021288"/>
                <a:ext cx="792088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75856" y="5157192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5157192"/>
                <a:ext cx="792088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35896" y="4941168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941168"/>
                <a:ext cx="792088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79912" y="5949280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5949280"/>
                <a:ext cx="792088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35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algorithm for finding the closest pair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algn="l" rtl="0">
                  <a:buFont typeface="Wingdings" panose="05000000000000000000" pitchFamily="2" charset="2"/>
                  <a:buChar char="v"/>
                </a:pPr>
                <a:r>
                  <a:rPr lang="en-US" dirty="0" smtClean="0"/>
                  <a:t>Compute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 smtClean="0"/>
                  <a:t> W of P, for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.</a:t>
                </a:r>
              </a:p>
              <a:p>
                <a:pPr algn="l" rtl="0">
                  <a:buFont typeface="Wingdings" panose="05000000000000000000" pitchFamily="2" charset="2"/>
                  <a:buChar char="v"/>
                </a:pPr>
                <a:r>
                  <a:rPr lang="en-US" dirty="0" smtClean="0"/>
                  <a:t>Scan all the pairs of W, and compute for all the pairs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which connect singleton (i.e.,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/>
                  <a:t>) the distance between their representatives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</a:p>
              <a:p>
                <a:pPr algn="l" rtl="0">
                  <a:buFont typeface="Wingdings" panose="05000000000000000000" pitchFamily="2" charset="2"/>
                  <a:buChar char="v"/>
                </a:pPr>
                <a:r>
                  <a:rPr lang="en-US" dirty="0" smtClean="0"/>
                  <a:t>Return the closest pair of points encountered.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r>
                  <a:rPr lang="en-US" dirty="0" smtClean="0"/>
                  <a:t>Proof:</a:t>
                </a:r>
              </a:p>
              <a:p>
                <a:pPr algn="l" rtl="0"/>
                <a:r>
                  <a:rPr lang="en-US" dirty="0" smtClean="0"/>
                  <a:t>Correctness: immediate by lemma 3.15</a:t>
                </a:r>
              </a:p>
              <a:p>
                <a:pPr algn="l" rtl="0"/>
                <a:r>
                  <a:rPr lang="en-US" dirty="0" smtClean="0"/>
                  <a:t>Complexity: running algWSPD-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calculating the distances and finding the minimum costs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since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19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83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[Spread]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For a set P of n points in a metric space , let :</a:t>
                </a:r>
              </a:p>
              <a:p>
                <a:pPr algn="l" rtl="0"/>
                <a:endParaRPr lang="en-US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Be the spread of P. In words, the spread of P is the ratio between the diameter of P and the distance between the closest pair.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1333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610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All Nearest Neighbors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 smtClean="0"/>
              <a:t>(The bounded spread case)</a:t>
            </a:r>
            <a:endParaRPr lang="he-IL" sz="4400" dirty="0"/>
          </a:p>
        </p:txBody>
      </p:sp>
    </p:spTree>
    <p:extLst>
      <p:ext uri="{BB962C8B-B14F-4D97-AF65-F5344CB8AC3E}">
        <p14:creationId xmlns:p14="http://schemas.microsoft.com/office/powerpoint/2010/main" val="10738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nearest neighbors problem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Given a set P on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, we would like to compute for each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 smtClean="0"/>
                  <a:t> its nearest neighbor in P (formally, this is the closest point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pPr algn="l" rtl="0"/>
                <a:endParaRPr lang="en-US" dirty="0"/>
              </a:p>
              <a:p>
                <a:pPr lvl="8"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2780928"/>
            <a:ext cx="4478971" cy="18524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24128" y="3501008"/>
            <a:ext cx="7200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s</a:t>
            </a:r>
            <a:endParaRPr lang="he-IL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139952" y="4437112"/>
            <a:ext cx="7200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q</a:t>
            </a:r>
            <a:endParaRPr lang="he-IL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979712" y="2852936"/>
            <a:ext cx="7200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p</a:t>
            </a:r>
            <a:endParaRPr lang="he-IL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827584" y="5013176"/>
            <a:ext cx="58326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q is the closest point to s</a:t>
            </a:r>
          </a:p>
          <a:p>
            <a:r>
              <a:rPr lang="en-US" dirty="0" smtClean="0"/>
              <a:t>s is the closest point to q</a:t>
            </a:r>
          </a:p>
          <a:p>
            <a:r>
              <a:rPr lang="en-US" dirty="0"/>
              <a:t>q</a:t>
            </a:r>
            <a:r>
              <a:rPr lang="en-US" dirty="0" smtClean="0"/>
              <a:t> is the closest point to p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2660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Algorithm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/>
              </a:bodyPr>
              <a:lstStyle/>
              <a:p>
                <a:pPr algn="l" rtl="0"/>
                <a:r>
                  <a:rPr lang="en-US" dirty="0" smtClean="0"/>
                  <a:t>Assume P is contained in the unit square and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𝑑𝑖𝑎𝑚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/>
                  <a:t>. </a:t>
                </a:r>
                <a:endParaRPr lang="en-US" dirty="0"/>
              </a:p>
              <a:p>
                <a:pPr algn="l" rtl="0"/>
                <a:r>
                  <a:rPr lang="en-US" dirty="0" smtClean="0"/>
                  <a:t>Compute 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 smtClean="0"/>
                  <a:t> of P,  for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/>
                  <a:t> .</a:t>
                </a:r>
              </a:p>
              <a:p>
                <a:pPr algn="l" rtl="0"/>
                <a:r>
                  <a:rPr lang="en-US" dirty="0" smtClean="0"/>
                  <a:t>Scan all the pairs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 with a singleton as one of their sides (i.e.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/>
                  <a:t>). And for each such singleton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, record for p the closest point to it in the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. Maintain for each point the closest point to it that was encountered.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r>
                  <a:rPr lang="en-US" dirty="0" smtClean="0"/>
                  <a:t>We claim that in the end of this process, for every point p in P its recorded nearest point is its nearest neighbor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19" t="-988" r="-185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302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[Pair Decomposition]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0" dirty="0" smtClean="0"/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3667915"/>
            <a:ext cx="3769177" cy="3190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5856" y="3789040"/>
            <a:ext cx="432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a</a:t>
            </a:r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4355976" y="4869160"/>
            <a:ext cx="432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b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3275856" y="6381328"/>
            <a:ext cx="432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c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4797152"/>
            <a:ext cx="432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d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7839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3.17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 smtClean="0"/>
                  <a:t>Let p be any point of P, and let q be the nearest neighbor to p in the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. Then, there exists a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,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smtClean="0"/>
                  <a:t>Proof:  </a:t>
                </a:r>
                <a:r>
                  <a:rPr lang="en-US" dirty="0"/>
                  <a:t>C</a:t>
                </a:r>
                <a:r>
                  <a:rPr lang="en-US" dirty="0" smtClean="0"/>
                  <a:t>onsider the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 such that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.  </a:t>
                </a:r>
              </a:p>
              <a:p>
                <a:pPr algn="l" rtl="0"/>
                <a:r>
                  <a:rPr lang="en-US" dirty="0" smtClean="0"/>
                  <a:t>Now,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𝑑𝑖𝑎𝑚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/>
                  <a:t> . Namely,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contained any other point except p, then q would not be the nearest neighbor to p.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.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  </a:t>
                </a:r>
                <a:r>
                  <a:rPr lang="en-US" dirty="0" smtClean="0"/>
                  <a:t> </a:t>
                </a:r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185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962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/>
              <a:t>This lemma implies that the algorithm will find the nearest neighbor for each point p in P.</a:t>
            </a:r>
          </a:p>
          <a:p>
            <a:pPr algn="l" rtl="0"/>
            <a:r>
              <a:rPr lang="en-US" dirty="0"/>
              <a:t>We </a:t>
            </a:r>
            <a:r>
              <a:rPr lang="en-US" dirty="0" smtClean="0"/>
              <a:t>still need </a:t>
            </a:r>
            <a:r>
              <a:rPr lang="en-US" dirty="0"/>
              <a:t>to bound the running time.</a:t>
            </a:r>
            <a:endParaRPr 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63267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A pair of nodes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of T is a generator of a pair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was computed inside a recursive call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𝑎𝑙𝑔𝑊𝑆𝑃𝐷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 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19672" y="2636912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d>
                        <m:d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636912"/>
                <a:ext cx="2448272" cy="61555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H="1">
            <a:off x="1691680" y="2996952"/>
            <a:ext cx="432048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1560" y="364502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645024"/>
                <a:ext cx="2448272" cy="61555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39752" y="364502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645024"/>
                <a:ext cx="2448272" cy="61555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2699792" y="2996952"/>
            <a:ext cx="296416" cy="584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63888" y="2996952"/>
            <a:ext cx="180020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67944" y="3789040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},{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789040"/>
                <a:ext cx="2448272" cy="615553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72200" y="3645024"/>
                <a:ext cx="2448272" cy="6155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𝑎𝑙𝑔𝑊𝑆𝑃𝐷</m:t>
                      </m:r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he-IL" sz="1600" dirty="0"/>
              </a:p>
              <a:p>
                <a:endParaRPr lang="he-IL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645024"/>
                <a:ext cx="2448272" cy="615553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3707904" y="2924944"/>
            <a:ext cx="3096344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347864" y="393305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419872" y="3933056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95736" y="4293096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4293096"/>
                <a:ext cx="2448272" cy="338554"/>
              </a:xfrm>
              <a:prstGeom prst="rect">
                <a:avLst/>
              </a:prstGeom>
              <a:blipFill rotWithShape="0">
                <a:blip r:embed="rId15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5148064" y="4149080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220072" y="4149080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95936" y="4509120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4509120"/>
                <a:ext cx="2448272" cy="338554"/>
              </a:xfrm>
              <a:prstGeom prst="rect">
                <a:avLst/>
              </a:prstGeom>
              <a:blipFill rotWithShape="0">
                <a:blip r:embed="rId16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>
            <a:off x="7956376" y="4005064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028384" y="4005064"/>
            <a:ext cx="0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804248" y="4365104"/>
                <a:ext cx="2448272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365104"/>
                <a:ext cx="2448272" cy="338554"/>
              </a:xfrm>
              <a:prstGeom prst="rect">
                <a:avLst/>
              </a:prstGeom>
              <a:blipFill rotWithShape="0">
                <a:blip r:embed="rId1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9512" y="5085184"/>
                <a:ext cx="8172400" cy="4382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000" dirty="0" smtClean="0"/>
                  <a:t>In this example,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{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dirty="0" smtClean="0"/>
                  <a:t> is a generator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,{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endParaRPr lang="he-IL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085184"/>
                <a:ext cx="8172400" cy="438262"/>
              </a:xfrm>
              <a:prstGeom prst="rect">
                <a:avLst/>
              </a:prstGeom>
              <a:blipFill rotWithShape="0">
                <a:blip r:embed="rId18"/>
                <a:stretch>
                  <a:fillRect l="-746" t="-2778" b="-1944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512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Lemma 3.18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Let </a:t>
                </a:r>
                <a:r>
                  <a:rPr lang="en-US" dirty="0"/>
                  <a:t>W be 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/>
                  <a:t> of a point set P generated by algWSPD. </a:t>
                </a:r>
                <a:endParaRPr lang="en-US" dirty="0" smtClean="0"/>
              </a:p>
              <a:p>
                <a:pPr algn="l" rtl="0"/>
                <a:r>
                  <a:rPr lang="en-US" dirty="0" smtClean="0"/>
                  <a:t>Consider </a:t>
                </a:r>
                <a:r>
                  <a:rPr lang="en-US" dirty="0"/>
                  <a:t>a pair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. </a:t>
                </a:r>
                <a:endParaRPr lang="en-US" dirty="0" smtClean="0"/>
              </a:p>
              <a:p>
                <a:pPr algn="l" rtl="0"/>
                <a:r>
                  <a:rPr lang="en-US" dirty="0" smtClean="0"/>
                  <a:t>Then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box>
                          <m:box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□</m:t>
                            </m:r>
                          </m:e>
                        </m:box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distance between the cell u and the cell v.</a:t>
                </a:r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198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3.18 (1)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l" rtl="0"/>
                <a:r>
                  <a:rPr lang="en-US" dirty="0" smtClean="0"/>
                  <a:t>Assume, for the sake of contradiction, that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By lemma 3.8, we have that :                         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algn="l" rtl="0"/>
                <a:r>
                  <a:rPr lang="en-US" dirty="0" smtClean="0"/>
                  <a:t>But then: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        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algn="l" rtl="0"/>
                <a:r>
                  <a:rPr lang="en-US" dirty="0" smtClean="0"/>
                  <a:t>Thus,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,∆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               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 smtClean="0"/>
                  <a:t>We got that u and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 are well-separated, and as such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cannot be a generator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85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43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lemma 3.18 </a:t>
            </a:r>
            <a:r>
              <a:rPr lang="en-US" dirty="0" smtClean="0"/>
              <a:t>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The other possibility is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is a generator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, but then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 by lemma 3.8.</a:t>
                </a:r>
              </a:p>
              <a:p>
                <a:pPr algn="l" rtl="0"/>
                <a:r>
                  <a:rPr lang="en-US" dirty="0" smtClean="0"/>
                  <a:t>Using the same argument, we have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is a well-separated pair and as such it cannot be a generator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This implies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cannot be generated by algWSPD, since either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must be a generator of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, a contradiction.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r>
                  <a:rPr lang="en-US" dirty="0" smtClean="0"/>
                  <a:t>  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37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69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Claim 3.19 (1)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algn="l" rtl="0"/>
                <a:r>
                  <a:rPr lang="en-US" dirty="0" smtClean="0"/>
                  <a:t>For any two pairs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,{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dirty="0" smtClean="0"/>
                  <a:t> the interiors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dirty="0" smtClean="0"/>
                  <a:t> are disjoint. 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Proof: 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dirty="0" smtClean="0"/>
                  <a:t> it follows that u’ is an ancestor of u.</a:t>
                </a:r>
              </a:p>
              <a:p>
                <a:pPr algn="l" rtl="0"/>
                <a:r>
                  <a:rPr lang="en-US" dirty="0" smtClean="0"/>
                  <a:t>If v’ is an ancestor of v, then algWSPD returned the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and it would have never generated the pair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If v is an ancestor of v’, then: </a:t>
                </a:r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&lt;∆(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(u’ is an ancestor of u)</a:t>
                </a:r>
              </a:p>
              <a:p>
                <a:pPr marL="0" indent="0" algn="l" rtl="0">
                  <a:buNone/>
                </a:pPr>
                <a:r>
                  <a:rPr lang="en-US" b="0" dirty="0" smtClean="0"/>
                  <a:t>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 smtClean="0"/>
                  <a:t> (by lemma 3.8 applied to {u’,v’})</a:t>
                </a:r>
              </a:p>
              <a:p>
                <a:pPr marL="0" indent="0" algn="l" rtl="0">
                  <a:buNone/>
                </a:pPr>
                <a:r>
                  <a:rPr lang="en-US" b="0" dirty="0" smtClean="0"/>
                  <a:t>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 (v is an ancestor of v’)</a:t>
                </a:r>
              </a:p>
              <a:p>
                <a:pPr marL="0" indent="0" algn="l" rtl="0">
                  <a:buNone/>
                </a:pPr>
                <a:r>
                  <a:rPr lang="en-US" b="0" dirty="0" smtClean="0"/>
                  <a:t>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(by lemma 3.8 applied to {</a:t>
                </a:r>
                <a:r>
                  <a:rPr lang="en-US" dirty="0" smtClean="0"/>
                  <a:t>u,v})</a:t>
                </a:r>
              </a:p>
              <a:p>
                <a:pPr marL="0" indent="0" algn="l" rtl="0">
                  <a:buNone/>
                </a:pPr>
                <a:r>
                  <a:rPr lang="en-US" b="0" dirty="0" smtClean="0"/>
                  <a:t>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(u’ is an ancestor of u)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19" t="-17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169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Claim 3.19 </a:t>
            </a:r>
            <a:r>
              <a:rPr lang="en-US" dirty="0" smtClean="0"/>
              <a:t>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We have got that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 But then, the pair {u’,v} is a generator of both {u,v} and {u’,v’}. </a:t>
                </a:r>
              </a:p>
              <a:p>
                <a:pPr algn="l" rtl="0">
                  <a:buFont typeface="Arial" panose="020B0604020202020204" pitchFamily="34" charset="0"/>
                  <a:buChar char="•"/>
                </a:pPr>
                <a:r>
                  <a:rPr lang="en-US" sz="1800" dirty="0" smtClean="0"/>
                  <a:t>(To see that, observe that algWSPD always tries to consider pairs that have the same diameter – it always splits the bigger side of a pair. As such, for the algorithm to generate the pair {u,v}, it must have had a generator {u’’,v} such that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𝑑𝑖𝑎𝑚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𝑑𝑖𝑎𝑚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 smtClean="0"/>
                  <a:t>, but the lowest ancestor of u that has this property is u’ ).</a:t>
                </a:r>
              </a:p>
              <a:p>
                <a:pPr algn="l" rtl="0"/>
                <a:r>
                  <a:rPr lang="en-US" dirty="0" smtClean="0"/>
                  <a:t>Now, when algWSPD considered the pair {u’,v},it splits one of its sides. In either case, it either did not create the pair {u,v} or it did not create the pair {u’,v’}, a contradiction.</a:t>
                </a:r>
              </a:p>
              <a:p>
                <a:pPr algn="l" rtl="0"/>
                <a:r>
                  <a:rPr lang="en-US" dirty="0" smtClean="0"/>
                  <a:t>The case v=v’ is handled in a similar way.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292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3.2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Let P be a set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, and let W be an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 smtClean="0"/>
                  <a:t> of P, let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be a distance, and let L be the set of pairs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𝓁</m:t>
                    </m:r>
                  </m:oMath>
                </a14:m>
                <a:r>
                  <a:rPr lang="en-US" dirty="0" smtClean="0"/>
                  <a:t>. Then, for any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 smtClean="0"/>
                  <a:t>, the number of pairs in L containing p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544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3.2 (1)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Let u be the leaf of the quadtree T (that is used in computing W) storing the point p, and let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 smtClean="0"/>
                  <a:t> be the path between u and the root of T.  We claim that L contains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pairs with nodes that appear along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{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. The cells of X are interior disjoint by claim 3.19, and they contain all the pairs in W that cover p.  </a:t>
                </a:r>
              </a:p>
              <a:p>
                <a:pPr algn="l" rtl="0"/>
                <a:r>
                  <a:rPr lang="en-US" dirty="0" smtClean="0"/>
                  <a:t>Let r be the largest power of two which is smaller than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 smtClean="0"/>
                  <a:t> . Clearly, there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cells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 smtClean="0"/>
                  <a:t> within a distance at most 2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𝓁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3"/>
                <a:stretch>
                  <a:fillRect l="-667" t="-1111" r="-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67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3.2 </a:t>
            </a:r>
            <a:endParaRPr lang="en-US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l" rtl="0"/>
                <a:r>
                  <a:rPr lang="en-US" dirty="0" smtClean="0"/>
                  <a:t>The pair Q and R is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 - separated if: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𝑑𝑖𝑎𝑚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𝑑𝑖𝑎𝑚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en-US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dirty="0" smtClean="0">
                    <a:ea typeface="Cambria Math" panose="02040503050406030204" pitchFamily="18" charset="0"/>
                  </a:rPr>
                  <a:t>Where 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𝑑𝑖𝑎𝑚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 smtClean="0"/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smtClean="0"/>
                  <a:t>In other words, imagine covering the two point sets with two balls of minimum size, and require that the distance between the two balls is at least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</m:oMath>
                </a14:m>
                <a:r>
                  <a:rPr lang="en-US" dirty="0" smtClean="0"/>
                  <a:t> the radius of the larger of the two. </a:t>
                </a:r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3"/>
                <a:stretch>
                  <a:fillRect l="-1333" t="-370" r="-155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lemma 3.2 </a:t>
            </a:r>
            <a:r>
              <a:rPr lang="en-US" dirty="0" smtClean="0"/>
              <a:t>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/>
              </a:bodyPr>
              <a:lstStyle/>
              <a:p>
                <a:pPr algn="l" rtl="0"/>
                <a:r>
                  <a:rPr lang="en-US" dirty="0" smtClean="0"/>
                  <a:t>We account for the nodes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 smtClean="0"/>
                  <a:t>,as follows:</a:t>
                </a:r>
              </a:p>
              <a:p>
                <a:pPr marL="514350" indent="-514350" algn="l" rtl="0">
                  <a:buFont typeface="+mj-lt"/>
                  <a:buAutoNum type="arabicPeriod"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</m:rad>
                  </m:oMath>
                </a14:m>
                <a:r>
                  <a:rPr lang="en-US" dirty="0" smtClean="0"/>
                  <a:t> 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contains a cell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 smtClean="0"/>
                  <a:t> , and there are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such cells.</a:t>
                </a:r>
              </a:p>
              <a:p>
                <a:pPr marL="514350" indent="-514350" algn="l" rtl="0">
                  <a:buFont typeface="+mj-lt"/>
                  <a:buAutoNum type="arabicPeriod"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</m:rad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</m:rad>
                  </m:oMath>
                </a14:m>
                <a:r>
                  <a:rPr lang="en-US" dirty="0" smtClean="0"/>
                  <a:t>, then:</a:t>
                </a:r>
              </a:p>
              <a:p>
                <a:pPr marL="514350" indent="-514350" algn="l" rtl="0">
                  <a:buFont typeface="+mj-lt"/>
                  <a:buAutoNum type="alphaUcPeriod"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 is a compressed node, then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 contains a cell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 smtClean="0"/>
                  <a:t> , and it has only v as a single child. As such, there are at most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such charges.</a:t>
                </a:r>
              </a:p>
              <a:p>
                <a:pPr marL="514350" indent="-514350" algn="l" rtl="0">
                  <a:buFont typeface="+mj-lt"/>
                  <a:buAutoNum type="alphaUcPeriod"/>
                </a:pPr>
                <a:r>
                  <a:rPr lang="en-US" dirty="0" smtClean="0"/>
                  <a:t>Otherwise,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 smtClean="0"/>
                  <a:t> is not compressed, but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𝑑𝑖𝑎𝑚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box>
                              <m:box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□</m:t>
                                </m:r>
                              </m:e>
                            </m:box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𝑑𝑖𝑎𝑚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box>
                                  <m:box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□</m:t>
                                    </m:r>
                                  </m:e>
                                </m:box>
                              </m:e>
                              <m:sub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. As such,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 smtClean="0"/>
                  <a:t> contains a cell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within a distance at most 2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𝓁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box>
                          <m:box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□</m:t>
                            </m:r>
                          </m:e>
                        </m:box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, and there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such cells.</a:t>
                </a:r>
              </a:p>
              <a:p>
                <a:pPr marL="0" indent="0" algn="l" rtl="0">
                  <a:buNone/>
                </a:pP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19" t="-988" r="-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72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lemma 3.2 </a:t>
            </a:r>
            <a:r>
              <a:rPr lang="en-US" dirty="0" smtClean="0"/>
              <a:t>(3)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The case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</m:rad>
                  </m:oMath>
                </a14:m>
                <a:r>
                  <a:rPr lang="en-US" dirty="0" smtClean="0"/>
                  <a:t> is impossible. Indeed, by lemma 3.8, we have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, a contradiction to lemma 3.18.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We conclude that there are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pairs that include p in L.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23" r="-125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096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3.21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algn="l" rtl="0"/>
                <a:r>
                  <a:rPr lang="en-US" dirty="0" smtClean="0"/>
                  <a:t>Let P be a set of n points in the plane. Then one can solve the all nearest neighbors problem, in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 smtClean="0"/>
                  <a:t> time, where </a:t>
                </a:r>
                <a:r>
                  <a:rPr lang="el-GR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Φ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 is the spread of P.</a:t>
                </a:r>
              </a:p>
              <a:p>
                <a:pPr algn="l" rtl="0"/>
                <a:endParaRPr lang="en-US" dirty="0">
                  <a:latin typeface="Lucida Sans Unicode" panose="020B0602030504020204" pitchFamily="34" charset="0"/>
                  <a:cs typeface="Lucida Sans Unicode" panose="020B0602030504020204" pitchFamily="34" charset="0"/>
                </a:endParaRPr>
              </a:p>
              <a:p>
                <a:pPr algn="l" rtl="0"/>
                <a:r>
                  <a:rPr lang="en-US" dirty="0" smtClean="0">
                    <a:latin typeface="Gill Sans MT" panose="020B0502020104020203" pitchFamily="34" charset="0"/>
                    <a:cs typeface="Lucida Sans Unicode" panose="020B0602030504020204" pitchFamily="34" charset="0"/>
                  </a:rPr>
                  <a:t>Proof: We proved before the correctness of the algorithm. There only remains the task of analyzing the running time.</a:t>
                </a:r>
              </a:p>
              <a:p>
                <a:pPr algn="l" rtl="0"/>
                <a:r>
                  <a:rPr lang="en-US" dirty="0" smtClean="0">
                    <a:latin typeface="Gill Sans MT" panose="020B0502020104020203" pitchFamily="34" charset="0"/>
                    <a:cs typeface="Lucida Sans Unicode" panose="020B0602030504020204" pitchFamily="34" charset="0"/>
                  </a:rPr>
                  <a:t>For a number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Lucida Sans Unicode" panose="020B0602030504020204" pitchFamily="34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∈{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,−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,…,−</m:t>
                    </m:r>
                    <m:d>
                      <m:dPr>
                        <m:begChr m:val="⌊"/>
                        <m:endChr m:val="⌋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ucida Sans Unicode" panose="020B0602030504020204" pitchFamily="34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ucida Sans Unicode" panose="020B0602030504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ucida Sans Unicode" panose="020B0602030504020204" pitchFamily="34" charset="0"/>
                              </a:rPr>
                              <m:t>log</m:t>
                            </m:r>
                          </m:fName>
                          <m:e>
                            <m:r>
                              <m:rPr>
                                <m:sty m:val="p"/>
                              </m:rPr>
                              <a:rPr lang="el-G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ucida Sans Unicode" panose="020B0602030504020204" pitchFamily="34" charset="0"/>
                              </a:rPr>
                              <m:t>Φ</m:t>
                            </m:r>
                          </m:e>
                        </m:fun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}</m:t>
                    </m:r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, consider the set of pairs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 ,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}∈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 if and only if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. (W is 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 of P , where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).</a:t>
                </a:r>
              </a:p>
              <a:p>
                <a:pPr algn="l" rtl="0"/>
                <a:r>
                  <a:rPr lang="en-US" dirty="0" smtClean="0">
                    <a:latin typeface="Gill Sans MT" panose="020B0502020104020203" pitchFamily="34" charset="0"/>
                  </a:rPr>
                  <a:t>(* Note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ucida Sans Unicode" panose="020B0602030504020204" pitchFamily="34" charset="0"/>
                          </a:rPr>
                          <m:t>Φ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 by an easy calculation)</a:t>
                </a:r>
              </a:p>
              <a:p>
                <a:pPr algn="l" rtl="0"/>
                <a:r>
                  <a:rPr lang="en-US" dirty="0" smtClean="0">
                    <a:latin typeface="Gill Sans MT" panose="020B0502020104020203" pitchFamily="34" charset="0"/>
                  </a:rPr>
                  <a:t>A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 can be scanned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latin typeface="Gill Sans MT" panose="020B0502020104020203" pitchFamily="34" charset="0"/>
                  </a:rPr>
                  <a:t> times overall, which implies the running time bound.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he-IL" dirty="0">
                  <a:latin typeface="Gill Sans MT" panose="020B05020201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519" t="-1728" r="-185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6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All Nearest Neighbors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(The unbounded spread case)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24992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3.22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 smtClean="0"/>
                  <a:t>Let u be a node in the compressed quadtree of P, and partition the space around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into cones of angle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/>
                  <a:t> .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r>
                  <a:rPr lang="en-US" dirty="0" smtClean="0"/>
                  <a:t> be such a cone, and let Q be the set of  all points in P which are within a distance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𝑑𝑖𝑎𝑚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and all lie inside </a:t>
                </a:r>
                <a:r>
                  <a:rPr lang="el-GR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ψ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 Let q be the closest point in Q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 Then, q is the only point in Q whose nearest neighbor might be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 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29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954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3.22 (1)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and consider any point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 smtClean="0"/>
                  <a:t>. Since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 smtClean="0"/>
                  <a:t> , it follows that               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𝑟𝑞𝑝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𝑞𝑟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Now,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 smtClean="0"/>
                  <a:t> where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∢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𝑟𝑝𝑞</m:t>
                    </m:r>
                  </m:oMath>
                </a14:m>
                <a:r>
                  <a:rPr lang="en-US" dirty="0" smtClean="0"/>
                  <a:t>. But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dirty="0" smtClean="0"/>
                  <a:t>, and as such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 smtClean="0"/>
                  <a:t>. 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r="-1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1268760"/>
            <a:ext cx="3984610" cy="211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91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3.22 (2)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smtClean="0"/>
                  <a:t>We got that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 smtClean="0"/>
                  <a:t> is the largest angle in the triangle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△pqr</a:t>
                </a:r>
                <a:r>
                  <a:rPr lang="en-US" dirty="0" smtClean="0"/>
                  <a:t>. That implies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.</a:t>
                </a:r>
                <a:r>
                  <a:rPr lang="en-US" dirty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 </a:t>
                </a:r>
                <a:r>
                  <a:rPr lang="en-US" dirty="0" smtClean="0">
                    <a:latin typeface="Gill Sans MT" panose="020B0502020104020203" pitchFamily="34" charset="0"/>
                    <a:cs typeface="Lucida Sans Unicode" panose="020B0602030504020204" pitchFamily="34" charset="0"/>
                  </a:rPr>
                  <a:t>Namely, q is closer to r than p, and as such p cannot serve as the nearest neighbor to r in P.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r="-21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1268760"/>
            <a:ext cx="3984610" cy="211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lemma 3.22 </a:t>
            </a:r>
            <a:r>
              <a:rPr lang="en-US" dirty="0" smtClean="0"/>
              <a:t>(3)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 smtClean="0"/>
                  <a:t>The algorithm: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We can do a top-down traversal of the compressed quadtree of P, after computing 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 smtClean="0"/>
                  <a:t> WSPD W of P. For every node u, we maintain a (constant size)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of candidate points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might contain their nearest neighbor.</a:t>
                </a:r>
              </a:p>
              <a:p>
                <a:pPr algn="l" rtl="0"/>
                <a:r>
                  <a:rPr lang="en-US" dirty="0" smtClean="0"/>
                  <a:t> Assume we had computed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 smtClean="0"/>
                  <a:t> , and consider the set: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⋃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5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128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lemma 3.22 </a:t>
            </a:r>
            <a:r>
              <a:rPr lang="en-US" dirty="0" smtClean="0"/>
              <a:t>(4)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Clearly, we can compute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in a linear time in the number of pairs in W involved with u.</a:t>
                </a:r>
              </a:p>
              <a:p>
                <a:pPr algn="l" rtl="0"/>
                <a:r>
                  <a:rPr lang="en-US" dirty="0" smtClean="0"/>
                  <a:t>Now, we build a “grid” of cones around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and throw the points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into this grid.</a:t>
                </a:r>
              </a:p>
              <a:p>
                <a:pPr algn="l" rtl="0"/>
                <a:r>
                  <a:rPr lang="en-US" dirty="0" smtClean="0"/>
                  <a:t>For each such cone, we keep only the closest point p’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be the set of these closest points. Since the number of cones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it follows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 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35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lemma 3.22 </a:t>
            </a:r>
            <a:r>
              <a:rPr lang="en-US" dirty="0" smtClean="0"/>
              <a:t>(5)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We continue this top down traversal till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is computed for all the nodes in the tree.</a:t>
                </a:r>
              </a:p>
              <a:p>
                <a:pPr algn="l" rtl="0"/>
                <a:r>
                  <a:rPr lang="en-US" dirty="0" smtClean="0"/>
                  <a:t>Now, for every vertex u,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contains only a single point p, then we compute for any point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 its distance to p, and </a:t>
                </a:r>
                <a:r>
                  <a:rPr lang="en-US" smtClean="0"/>
                  <a:t>if p </a:t>
                </a:r>
                <a:r>
                  <a:rPr lang="en-US" dirty="0" smtClean="0"/>
                  <a:t>is a better candidate to be a nearest neighbor, then we </a:t>
                </a:r>
                <a:r>
                  <a:rPr lang="en-US" smtClean="0"/>
                  <a:t>set p </a:t>
                </a:r>
                <a:r>
                  <a:rPr lang="en-US" dirty="0" smtClean="0"/>
                  <a:t>as the (current) nearest neighbor to q.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1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979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[Well Separated Pair]</a:t>
            </a:r>
            <a:endParaRPr lang="he-I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63688" y="2636912"/>
            <a:ext cx="5743402" cy="31352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5736" y="3861048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A</a:t>
            </a:r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2420888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B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4293096"/>
            <a:ext cx="12961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err="1"/>
              <a:t>d</a:t>
            </a:r>
            <a:r>
              <a:rPr lang="en-US" dirty="0" err="1" smtClean="0"/>
              <a:t>iam</a:t>
            </a:r>
            <a:r>
              <a:rPr lang="en-US" dirty="0" smtClean="0"/>
              <a:t>(A)</a:t>
            </a:r>
            <a:endParaRPr lang="he-IL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331640" y="4653136"/>
            <a:ext cx="1152128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80312" y="3429000"/>
            <a:ext cx="12961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iam(B)</a:t>
            </a:r>
            <a:endParaRPr lang="he-IL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940152" y="3645024"/>
            <a:ext cx="1440160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63888" y="3356992"/>
            <a:ext cx="8640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d(A,B)</a:t>
            </a:r>
            <a:endParaRPr lang="he-IL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779912" y="3717032"/>
            <a:ext cx="144016" cy="728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99592" y="1340768"/>
                <a:ext cx="6624736" cy="5786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𝑑𝑖𝑎𝑚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𝑑𝑖𝑎𝑚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340768"/>
                <a:ext cx="6624736" cy="57868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84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of lemma 3.22 (6) [Correctness]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The resulting running time is linear in the number of pairs of the WSPD and the size of the compressed quadtree.</a:t>
                </a:r>
              </a:p>
              <a:p>
                <a:pPr algn="l" rtl="0"/>
                <a:r>
                  <a:rPr lang="en-US" dirty="0" smtClean="0"/>
                  <a:t>If p is the nearest neighbor to q, then there must be a WSPD pair {u,v}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Then, the algorithm would add q to the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 smtClean="0"/>
                  <a:t>, and it would be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dirty="0" smtClean="0"/>
                  <a:t> , for all descendants z of u in the quadtree,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If y is a leaf of the quadtree storing p,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 smtClean="0"/>
                  <a:t> , which implies that the algorithm computes correctly the nearest neighbor to q.</a:t>
                </a:r>
              </a:p>
              <a:p>
                <a:pPr algn="l" rtl="0"/>
                <a:r>
                  <a:rPr lang="en-US" dirty="0" smtClean="0"/>
                  <a:t>This implies the correctness of the algorithm. </a:t>
                </a:r>
                <a:r>
                  <a:rPr lang="en-US" dirty="0" smtClean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▨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2370" b="-2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367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Theorem 3.23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Given a set P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, one can solve all nearest neighbors problem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time.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 r="-7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95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 smtClean="0"/>
              <a:t>Semi-separated Pair Decomposition (SSPD)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91244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3.24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Given a pair decomposition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,…,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 smtClean="0"/>
                  <a:t> of a point set P, its weight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+|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|)</m:t>
                        </m:r>
                      </m:e>
                    </m:nary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In the worst case, a WSPD of a set of n points might have weight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0" dirty="0" smtClean="0"/>
                  <a:t>.</a:t>
                </a:r>
              </a:p>
              <a:p>
                <a:pPr algn="l" rtl="0"/>
                <a:endParaRPr lang="en-US" b="0" dirty="0" smtClean="0"/>
              </a:p>
              <a:p>
                <a:pPr algn="l" rtl="0"/>
                <a:r>
                  <a:rPr lang="en-US" dirty="0"/>
                  <a:t>This disadvantage led Varadarajan </a:t>
                </a:r>
                <a:r>
                  <a:rPr lang="en-US" dirty="0" smtClean="0"/>
                  <a:t>(Indian Mathematician) to </a:t>
                </a:r>
                <a:r>
                  <a:rPr lang="en-US" dirty="0"/>
                  <a:t>define the Semi-Separated Pair Decomposition (SSPD</a:t>
                </a:r>
                <a:r>
                  <a:rPr lang="en-US" dirty="0" smtClean="0"/>
                  <a:t>) in 1998.</a:t>
                </a:r>
                <a:endParaRPr lang="en-US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617" r="-125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483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3.25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l" rtl="0"/>
                <a:r>
                  <a:rPr lang="en-US" dirty="0" smtClean="0"/>
                  <a:t>Two sets of points Q and R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semi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separated</m:t>
                    </m:r>
                  </m:oMath>
                </a14:m>
                <a:r>
                  <a:rPr lang="en-US" dirty="0" smtClean="0"/>
                  <a:t> 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𝑑𝑖𝑎𝑚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𝑑𝑖𝑎𝑚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</m:oMath>
                </a14:m>
                <a:r>
                  <a:rPr lang="en-US" dirty="0" smtClean="0"/>
                  <a:t> where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∥</m:t>
                        </m:r>
                      </m:e>
                    </m:func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In the well-separated case we 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Demanded that the separation be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large relative to the diameter of 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both sets, while here it is sufficient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the separation be large for the 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s</a:t>
                </a:r>
                <a:r>
                  <a:rPr lang="en-US" dirty="0" smtClean="0"/>
                  <a:t>maller of the two sets.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1333" t="-37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576" y="2492896"/>
            <a:ext cx="3816424" cy="303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6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3.26 (SSPD)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For a point set P, a semi-separated pair decomposition (SSPD) of P with parameter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</m:oMath>
                </a14:m>
                <a:r>
                  <a:rPr lang="en-US" dirty="0" smtClean="0"/>
                  <a:t> , denoted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𝑆𝑆𝑃𝐷</m:t>
                    </m:r>
                  </m:oMath>
                </a14:m>
                <a:r>
                  <a:rPr lang="en-US" dirty="0" smtClean="0"/>
                  <a:t>, is a pair decomposition of P formed by a set of pairs W such that all the pairs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</m:oMath>
                </a14:m>
                <a:r>
                  <a:rPr lang="en-US" dirty="0" smtClean="0"/>
                  <a:t> semi-separated.</a:t>
                </a:r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Observation:  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/>
                  <a:t> of P is 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𝑆𝑆𝑃𝐷</m:t>
                    </m:r>
                  </m:oMath>
                </a14:m>
                <a:r>
                  <a:rPr lang="en-US" dirty="0"/>
                  <a:t> of P. </a:t>
                </a:r>
                <a:endParaRPr lang="he-IL" dirty="0"/>
              </a:p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1111" r="-44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77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3.28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Let P be a set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,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be a parameter. And let c be a sufficiently large constant. Then one can compute, in linear time, a ball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such that:</a:t>
                </a:r>
              </a:p>
              <a:p>
                <a:pPr marL="514350" indent="-514350" algn="l" rtl="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514350" indent="-514350" algn="l" rtl="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514350" indent="-514350" algn="l" rtl="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 r="-96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44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3.29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Let P be a set of n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, </a:t>
                </a:r>
                <a:r>
                  <a:rPr lang="en-US" dirty="0"/>
                  <a:t>with </a:t>
                </a:r>
                <a:r>
                  <a:rPr lang="en-US" dirty="0" smtClean="0"/>
                  <a:t>spread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dirty="0" smtClean="0"/>
                  <a:t>, and let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be a parameter. </a:t>
                </a:r>
                <a:endParaRPr lang="en-US" dirty="0"/>
              </a:p>
              <a:p>
                <a:pPr algn="l" rtl="0"/>
                <a:r>
                  <a:rPr lang="en-US" dirty="0" smtClean="0"/>
                  <a:t>Then, one can compute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𝑊𝑆𝑃𝐷</m:t>
                    </m:r>
                  </m:oMath>
                </a14:m>
                <a:r>
                  <a:rPr lang="en-US" dirty="0" smtClean="0"/>
                  <a:t> (and thus 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𝑆𝑃𝐷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) for P of total weight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 smtClean="0"/>
                  <a:t>Furthermore, any point of P participates in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pairs.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685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3.30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Let P be a set of points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 smtClean="0"/>
                  <a:t> , and let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be a parameter. </a:t>
                </a:r>
                <a:r>
                  <a:rPr lang="en-US" dirty="0"/>
                  <a:t> </a:t>
                </a:r>
                <a:r>
                  <a:rPr lang="en-US" dirty="0" smtClean="0"/>
                  <a:t>Then, one can compute 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𝑆𝑆𝑃𝐷</m:t>
                    </m:r>
                  </m:oMath>
                </a14:m>
                <a:r>
                  <a:rPr lang="en-US" dirty="0" smtClean="0"/>
                  <a:t> for P of total weight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and the computation time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0">
                <a:blip r:embed="rId2"/>
                <a:stretch>
                  <a:fillRect l="-667" t="-988" r="-96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14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7663390-1AD8-4488-A23F-16904AB097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Training seminar presentation</Template>
  <TotalTime>0</TotalTime>
  <Words>2095</Words>
  <Application>Microsoft Office PowerPoint</Application>
  <PresentationFormat>On-screen Show (4:3)</PresentationFormat>
  <Paragraphs>596</Paragraphs>
  <Slides>98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08" baseType="lpstr">
      <vt:lpstr>Arial</vt:lpstr>
      <vt:lpstr>Bookman Old Style</vt:lpstr>
      <vt:lpstr>Calibri</vt:lpstr>
      <vt:lpstr>Cambria Math</vt:lpstr>
      <vt:lpstr>Gill Sans MT</vt:lpstr>
      <vt:lpstr>Lucida Sans Unicode</vt:lpstr>
      <vt:lpstr>Times New Roman</vt:lpstr>
      <vt:lpstr>Wingdings</vt:lpstr>
      <vt:lpstr>Wingdings 3</vt:lpstr>
      <vt:lpstr>Origin</vt:lpstr>
      <vt:lpstr>Lecture 3 Well-Separated Pair Decomposition Barak Steindl</vt:lpstr>
      <vt:lpstr>Overview</vt:lpstr>
      <vt:lpstr>Motivation</vt:lpstr>
      <vt:lpstr>Example</vt:lpstr>
      <vt:lpstr>Definition 3.1</vt:lpstr>
      <vt:lpstr>Definition 3.1 [Pair Decomposition]</vt:lpstr>
      <vt:lpstr>Example [Pair Decomposition]</vt:lpstr>
      <vt:lpstr>Definition 3.2 </vt:lpstr>
      <vt:lpstr>Example [Well Separated Pair]</vt:lpstr>
      <vt:lpstr>Definition 3.3 [WSPD]</vt:lpstr>
      <vt:lpstr>Corollary 3.4</vt:lpstr>
      <vt:lpstr>Example of WSPD</vt:lpstr>
      <vt:lpstr>Reminder – Quadtrees(1)</vt:lpstr>
      <vt:lpstr>Reminder – Quadtrees(2)</vt:lpstr>
      <vt:lpstr>Reminder – Quadtrees(3)</vt:lpstr>
      <vt:lpstr>Reminder – Quadtrees(4)</vt:lpstr>
      <vt:lpstr>The algWSPD algorithm</vt:lpstr>
      <vt:lpstr>The construction algorithm for WSPD</vt:lpstr>
      <vt:lpstr>Example[1] ε≥5</vt:lpstr>
      <vt:lpstr>Example[2]</vt:lpstr>
      <vt:lpstr>Example[3]</vt:lpstr>
      <vt:lpstr>Example[4]</vt:lpstr>
      <vt:lpstr>Example[5]</vt:lpstr>
      <vt:lpstr>Example [6]</vt:lpstr>
      <vt:lpstr>Lemma 3.5</vt:lpstr>
      <vt:lpstr>Lemma 3.6</vt:lpstr>
      <vt:lpstr>Lemma 3.7</vt:lpstr>
      <vt:lpstr>Lemma 3.8 (1)</vt:lpstr>
      <vt:lpstr>Lemma 3.8 (2)</vt:lpstr>
      <vt:lpstr>Lemma 3.8 (3)</vt:lpstr>
      <vt:lpstr>Lemma 3.9</vt:lpstr>
      <vt:lpstr>Proof of lemma 3.9(1)</vt:lpstr>
      <vt:lpstr>Proof of lemma 3.9(2)</vt:lpstr>
      <vt:lpstr>Proof of lemma 3.9 (3)</vt:lpstr>
      <vt:lpstr>Proof of lemma 3.9(4)</vt:lpstr>
      <vt:lpstr>Proof of lemma 3.9 (5)</vt:lpstr>
      <vt:lpstr>Theorem 3.10</vt:lpstr>
      <vt:lpstr>Applications of WSPD </vt:lpstr>
      <vt:lpstr>Spanners</vt:lpstr>
      <vt:lpstr>Spanners – Definition 3.11</vt:lpstr>
      <vt:lpstr>Definition : t-spanner</vt:lpstr>
      <vt:lpstr>Example of a 3-spanner</vt:lpstr>
      <vt:lpstr>Example of a √2-spanner</vt:lpstr>
      <vt:lpstr>Theorem 3.12</vt:lpstr>
      <vt:lpstr>A construction algorithm of t-spanner</vt:lpstr>
      <vt:lpstr>Correctness proof (1)</vt:lpstr>
      <vt:lpstr>Correctness proof (2)</vt:lpstr>
      <vt:lpstr>Correctness proof (3)</vt:lpstr>
      <vt:lpstr>Correctness proof (4)</vt:lpstr>
      <vt:lpstr>Correctness proof (3)</vt:lpstr>
      <vt:lpstr>Minimum Spanning trees</vt:lpstr>
      <vt:lpstr>Lemma 3.13</vt:lpstr>
      <vt:lpstr>Proof of lemma 3.13 (1) [The algorithm]</vt:lpstr>
      <vt:lpstr>Proof of lemma 3.13 (2)</vt:lpstr>
      <vt:lpstr>Proof of lemma 3.13 (3)</vt:lpstr>
      <vt:lpstr>Approximating the diameter</vt:lpstr>
      <vt:lpstr>Definition</vt:lpstr>
      <vt:lpstr>Lemma 3.14</vt:lpstr>
      <vt:lpstr>Proof of lemma 3.14(1) [The algorithm]</vt:lpstr>
      <vt:lpstr>Proof of lemma 3.14 (2)</vt:lpstr>
      <vt:lpstr>Closest pair problem</vt:lpstr>
      <vt:lpstr>Closest pair problem</vt:lpstr>
      <vt:lpstr>Lemma 3.15</vt:lpstr>
      <vt:lpstr>Proof of lemma 3.15</vt:lpstr>
      <vt:lpstr>The algorithm for finding the closest pair</vt:lpstr>
      <vt:lpstr>Definition [Spread]</vt:lpstr>
      <vt:lpstr>All Nearest Neighbors (The bounded spread case)</vt:lpstr>
      <vt:lpstr>All nearest neighbors problem</vt:lpstr>
      <vt:lpstr>The Algorithm</vt:lpstr>
      <vt:lpstr>Lemma 3.17</vt:lpstr>
      <vt:lpstr>PowerPoint Presentation</vt:lpstr>
      <vt:lpstr>Definition</vt:lpstr>
      <vt:lpstr>Lemma 3.18</vt:lpstr>
      <vt:lpstr>Proof of lemma 3.18 (1)</vt:lpstr>
      <vt:lpstr>Proof of lemma 3.18 (2)</vt:lpstr>
      <vt:lpstr>Claim 3.19 (1)</vt:lpstr>
      <vt:lpstr>Claim 3.19 (2)</vt:lpstr>
      <vt:lpstr>Lemma 3.2</vt:lpstr>
      <vt:lpstr>Proof of lemma 3.2 (1)</vt:lpstr>
      <vt:lpstr>Proof of lemma 3.2 (2)</vt:lpstr>
      <vt:lpstr>Proof of lemma 3.2 (3)</vt:lpstr>
      <vt:lpstr>Lemma 3.21</vt:lpstr>
      <vt:lpstr>All Nearest Neighbors (The unbounded spread case)</vt:lpstr>
      <vt:lpstr>Lemma 3.22</vt:lpstr>
      <vt:lpstr>Proof of lemma 3.22 (1)</vt:lpstr>
      <vt:lpstr>Proof of lemma 3.22 (2)</vt:lpstr>
      <vt:lpstr>Proof of lemma 3.22 (3)</vt:lpstr>
      <vt:lpstr>Proof of lemma 3.22 (4)</vt:lpstr>
      <vt:lpstr>Proof of lemma 3.22 (5)</vt:lpstr>
      <vt:lpstr>Proof of lemma 3.22 (6) [Correctness]</vt:lpstr>
      <vt:lpstr>Theorem 3.23</vt:lpstr>
      <vt:lpstr>Semi-separated Pair Decomposition (SSPD)</vt:lpstr>
      <vt:lpstr>Definition 3.24</vt:lpstr>
      <vt:lpstr>Definition 3.25</vt:lpstr>
      <vt:lpstr>Definition 3.26 (SSPD)</vt:lpstr>
      <vt:lpstr>Lemma 3.28</vt:lpstr>
      <vt:lpstr>Lemma 3.29</vt:lpstr>
      <vt:lpstr>Lemma 3.30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2015-11-04T13:17:43Z</dcterms:created>
  <dcterms:modified xsi:type="dcterms:W3CDTF">2015-11-16T19:51:34Z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TC101671269990</vt:lpwstr>
  </property>
</Properties>
</file>