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tags/tag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3.xml" ContentType="application/vnd.openxmlformats-officedocument.presentationml.tags+xml"/>
  <Override PartName="/ppt/notesSlides/notesSlide22.xml" ContentType="application/vnd.openxmlformats-officedocument.presentationml.notesSlide+xml"/>
  <Override PartName="/ppt/tags/tag1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8"/>
  </p:notesMasterIdLst>
  <p:handoutMasterIdLst>
    <p:handoutMasterId r:id="rId189"/>
  </p:handoutMasterIdLst>
  <p:sldIdLst>
    <p:sldId id="900" r:id="rId2"/>
    <p:sldId id="1476" r:id="rId3"/>
    <p:sldId id="1326" r:id="rId4"/>
    <p:sldId id="1327" r:id="rId5"/>
    <p:sldId id="1328" r:id="rId6"/>
    <p:sldId id="1329" r:id="rId7"/>
    <p:sldId id="1330" r:id="rId8"/>
    <p:sldId id="1331" r:id="rId9"/>
    <p:sldId id="1332" r:id="rId10"/>
    <p:sldId id="1333" r:id="rId11"/>
    <p:sldId id="1334" r:id="rId12"/>
    <p:sldId id="1335" r:id="rId13"/>
    <p:sldId id="1336" r:id="rId14"/>
    <p:sldId id="1337" r:id="rId15"/>
    <p:sldId id="1338" r:id="rId16"/>
    <p:sldId id="1339" r:id="rId17"/>
    <p:sldId id="1340" r:id="rId18"/>
    <p:sldId id="1341" r:id="rId19"/>
    <p:sldId id="1342" r:id="rId20"/>
    <p:sldId id="1343" r:id="rId21"/>
    <p:sldId id="1344" r:id="rId22"/>
    <p:sldId id="1345" r:id="rId23"/>
    <p:sldId id="1346" r:id="rId24"/>
    <p:sldId id="1347" r:id="rId25"/>
    <p:sldId id="1348" r:id="rId26"/>
    <p:sldId id="1349" r:id="rId27"/>
    <p:sldId id="1350" r:id="rId28"/>
    <p:sldId id="1351" r:id="rId29"/>
    <p:sldId id="1352" r:id="rId30"/>
    <p:sldId id="1353" r:id="rId31"/>
    <p:sldId id="1354" r:id="rId32"/>
    <p:sldId id="1355" r:id="rId33"/>
    <p:sldId id="1356" r:id="rId34"/>
    <p:sldId id="1357" r:id="rId35"/>
    <p:sldId id="1358" r:id="rId36"/>
    <p:sldId id="1359" r:id="rId37"/>
    <p:sldId id="1360" r:id="rId38"/>
    <p:sldId id="1361" r:id="rId39"/>
    <p:sldId id="1362" r:id="rId40"/>
    <p:sldId id="1363" r:id="rId41"/>
    <p:sldId id="1364" r:id="rId42"/>
    <p:sldId id="1365" r:id="rId43"/>
    <p:sldId id="1366" r:id="rId44"/>
    <p:sldId id="1367" r:id="rId45"/>
    <p:sldId id="1368" r:id="rId46"/>
    <p:sldId id="1369" r:id="rId47"/>
    <p:sldId id="1370" r:id="rId48"/>
    <p:sldId id="1371" r:id="rId49"/>
    <p:sldId id="1372" r:id="rId50"/>
    <p:sldId id="1373" r:id="rId51"/>
    <p:sldId id="1374" r:id="rId52"/>
    <p:sldId id="1375" r:id="rId53"/>
    <p:sldId id="1376" r:id="rId54"/>
    <p:sldId id="1377" r:id="rId55"/>
    <p:sldId id="1378" r:id="rId56"/>
    <p:sldId id="1379" r:id="rId57"/>
    <p:sldId id="1380" r:id="rId58"/>
    <p:sldId id="1381" r:id="rId59"/>
    <p:sldId id="1382" r:id="rId60"/>
    <p:sldId id="1383" r:id="rId61"/>
    <p:sldId id="1384" r:id="rId62"/>
    <p:sldId id="1385" r:id="rId63"/>
    <p:sldId id="1386" r:id="rId64"/>
    <p:sldId id="1387" r:id="rId65"/>
    <p:sldId id="1388" r:id="rId66"/>
    <p:sldId id="1389" r:id="rId67"/>
    <p:sldId id="1390" r:id="rId68"/>
    <p:sldId id="1391" r:id="rId69"/>
    <p:sldId id="1392" r:id="rId70"/>
    <p:sldId id="1393" r:id="rId71"/>
    <p:sldId id="1394" r:id="rId72"/>
    <p:sldId id="1395" r:id="rId73"/>
    <p:sldId id="1396" r:id="rId74"/>
    <p:sldId id="1398" r:id="rId75"/>
    <p:sldId id="1399" r:id="rId76"/>
    <p:sldId id="1400" r:id="rId77"/>
    <p:sldId id="1401" r:id="rId78"/>
    <p:sldId id="1402" r:id="rId79"/>
    <p:sldId id="1403" r:id="rId80"/>
    <p:sldId id="1404" r:id="rId81"/>
    <p:sldId id="1405" r:id="rId82"/>
    <p:sldId id="1406" r:id="rId83"/>
    <p:sldId id="1407" r:id="rId84"/>
    <p:sldId id="1408" r:id="rId85"/>
    <p:sldId id="1409" r:id="rId86"/>
    <p:sldId id="1410" r:id="rId87"/>
    <p:sldId id="1411" r:id="rId88"/>
    <p:sldId id="1412" r:id="rId89"/>
    <p:sldId id="1413" r:id="rId90"/>
    <p:sldId id="1414" r:id="rId91"/>
    <p:sldId id="1415" r:id="rId92"/>
    <p:sldId id="1416" r:id="rId93"/>
    <p:sldId id="1417" r:id="rId94"/>
    <p:sldId id="1418" r:id="rId95"/>
    <p:sldId id="1419" r:id="rId96"/>
    <p:sldId id="1420" r:id="rId97"/>
    <p:sldId id="1421" r:id="rId98"/>
    <p:sldId id="1422" r:id="rId99"/>
    <p:sldId id="1423" r:id="rId100"/>
    <p:sldId id="1429" r:id="rId101"/>
    <p:sldId id="1565" r:id="rId102"/>
    <p:sldId id="1566" r:id="rId103"/>
    <p:sldId id="1567" r:id="rId104"/>
    <p:sldId id="1568" r:id="rId105"/>
    <p:sldId id="1569" r:id="rId106"/>
    <p:sldId id="1570" r:id="rId107"/>
    <p:sldId id="1571" r:id="rId108"/>
    <p:sldId id="1572" r:id="rId109"/>
    <p:sldId id="1573" r:id="rId110"/>
    <p:sldId id="1654" r:id="rId111"/>
    <p:sldId id="1655" r:id="rId112"/>
    <p:sldId id="1656" r:id="rId113"/>
    <p:sldId id="1574" r:id="rId114"/>
    <p:sldId id="1575" r:id="rId115"/>
    <p:sldId id="1576" r:id="rId116"/>
    <p:sldId id="1577" r:id="rId117"/>
    <p:sldId id="1578" r:id="rId118"/>
    <p:sldId id="1579" r:id="rId119"/>
    <p:sldId id="1580" r:id="rId120"/>
    <p:sldId id="1581" r:id="rId121"/>
    <p:sldId id="1582" r:id="rId122"/>
    <p:sldId id="1583" r:id="rId123"/>
    <p:sldId id="1584" r:id="rId124"/>
    <p:sldId id="1585" r:id="rId125"/>
    <p:sldId id="1586" r:id="rId126"/>
    <p:sldId id="1587" r:id="rId127"/>
    <p:sldId id="1588" r:id="rId128"/>
    <p:sldId id="1589" r:id="rId129"/>
    <p:sldId id="1590" r:id="rId130"/>
    <p:sldId id="1591" r:id="rId131"/>
    <p:sldId id="1592" r:id="rId132"/>
    <p:sldId id="1593" r:id="rId133"/>
    <p:sldId id="1594" r:id="rId134"/>
    <p:sldId id="1595" r:id="rId135"/>
    <p:sldId id="1596" r:id="rId136"/>
    <p:sldId id="1597" r:id="rId137"/>
    <p:sldId id="1598" r:id="rId138"/>
    <p:sldId id="1599" r:id="rId139"/>
    <p:sldId id="1600" r:id="rId140"/>
    <p:sldId id="1601" r:id="rId141"/>
    <p:sldId id="1602" r:id="rId142"/>
    <p:sldId id="1603" r:id="rId143"/>
    <p:sldId id="1604" r:id="rId144"/>
    <p:sldId id="1605" r:id="rId145"/>
    <p:sldId id="1606" r:id="rId146"/>
    <p:sldId id="1607" r:id="rId147"/>
    <p:sldId id="1608" r:id="rId148"/>
    <p:sldId id="1609" r:id="rId149"/>
    <p:sldId id="1610" r:id="rId150"/>
    <p:sldId id="1611" r:id="rId151"/>
    <p:sldId id="1612" r:id="rId152"/>
    <p:sldId id="1613" r:id="rId153"/>
    <p:sldId id="1614" r:id="rId154"/>
    <p:sldId id="1615" r:id="rId155"/>
    <p:sldId id="1616" r:id="rId156"/>
    <p:sldId id="1617" r:id="rId157"/>
    <p:sldId id="1618" r:id="rId158"/>
    <p:sldId id="1619" r:id="rId159"/>
    <p:sldId id="1620" r:id="rId160"/>
    <p:sldId id="1621" r:id="rId161"/>
    <p:sldId id="1622" r:id="rId162"/>
    <p:sldId id="1623" r:id="rId163"/>
    <p:sldId id="1624" r:id="rId164"/>
    <p:sldId id="1625" r:id="rId165"/>
    <p:sldId id="1626" r:id="rId166"/>
    <p:sldId id="1627" r:id="rId167"/>
    <p:sldId id="1628" r:id="rId168"/>
    <p:sldId id="1629" r:id="rId169"/>
    <p:sldId id="1630" r:id="rId170"/>
    <p:sldId id="1631" r:id="rId171"/>
    <p:sldId id="1632" r:id="rId172"/>
    <p:sldId id="1633" r:id="rId173"/>
    <p:sldId id="1634" r:id="rId174"/>
    <p:sldId id="1635" r:id="rId175"/>
    <p:sldId id="1636" r:id="rId176"/>
    <p:sldId id="1637" r:id="rId177"/>
    <p:sldId id="1638" r:id="rId178"/>
    <p:sldId id="1639" r:id="rId179"/>
    <p:sldId id="1640" r:id="rId180"/>
    <p:sldId id="1641" r:id="rId181"/>
    <p:sldId id="1642" r:id="rId182"/>
    <p:sldId id="1645" r:id="rId183"/>
    <p:sldId id="1646" r:id="rId184"/>
    <p:sldId id="1643" r:id="rId185"/>
    <p:sldId id="1647" r:id="rId186"/>
    <p:sldId id="1648" r:id="rId187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006600"/>
    <a:srgbClr val="CC0066"/>
    <a:srgbClr val="993300"/>
    <a:srgbClr val="CCFFCC"/>
    <a:srgbClr val="FFFF99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2" autoAdjust="0"/>
    <p:restoredTop sz="77946" autoAdjust="0"/>
  </p:normalViewPr>
  <p:slideViewPr>
    <p:cSldViewPr snapToGrid="0">
      <p:cViewPr varScale="1">
        <p:scale>
          <a:sx n="83" d="100"/>
          <a:sy n="83" d="100"/>
        </p:scale>
        <p:origin x="23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6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tableStyles" Target="tableStyle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0744A5-C958-4DEF-82F1-442DB69B67AC}" type="datetimeFigureOut">
              <a:rPr lang="he-IL" smtClean="0"/>
              <a:pPr/>
              <a:t>ז'.סיון.תשע"ח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F514423-DA5E-4C92-99D0-62F08A17EF9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052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AEE069-47FE-4E4E-9F2A-57566F5FC75A}" type="datetimeFigureOut">
              <a:rPr lang="he-IL" smtClean="0"/>
              <a:pPr/>
              <a:t>ז'.סיון.תשע"ח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2CB276-DA57-47DA-BBA4-1511FD7C64A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4330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CB276-DA57-47DA-BBA4-1511FD7C64AA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79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5050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51EF6-28C4-8341-87CF-27772FDA9B30}" type="slidenum">
              <a:rPr lang="en-US"/>
              <a:pPr/>
              <a:t>175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4785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27204-8B31-F548-8064-F720BF741CD0}" type="slidenum">
              <a:rPr lang="en-US"/>
              <a:pPr/>
              <a:t>176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4690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59D12-C004-4A44-87D9-11B4F72CA810}" type="slidenum">
              <a:rPr lang="en-US"/>
              <a:pPr/>
              <a:t>177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28335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E7692-7F7A-7246-8F3D-FA338F638AF3}" type="slidenum">
              <a:rPr lang="en-US"/>
              <a:pPr/>
              <a:t>178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801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EBF59-7276-AC4C-90F5-72ED736D18F8}" type="slidenum">
              <a:rPr lang="en-US"/>
              <a:pPr/>
              <a:t>179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55097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AD150-FCEC-4549-A228-C4AAFE3FBB33}" type="slidenum">
              <a:rPr lang="en-US"/>
              <a:pPr/>
              <a:t>180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05791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8DA06-27B7-9446-8F54-137E46725D24}" type="slidenum">
              <a:rPr lang="en-US"/>
              <a:pPr/>
              <a:t>181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8529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90A42-6981-EE49-8939-44A1B9DF8DF8}" type="slidenum">
              <a:rPr lang="en-US"/>
              <a:pPr/>
              <a:t>182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24753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43D59-8EF4-CA4E-950E-59B5370EB590}" type="slidenum">
              <a:rPr lang="he-IL"/>
              <a:pPr/>
              <a:t>183</a:t>
            </a:fld>
            <a:endParaRPr lang="en-US"/>
          </a:p>
        </p:txBody>
      </p:sp>
      <p:sp>
        <p:nvSpPr>
          <p:cNvPr id="206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49466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0D376-4391-BC48-9D94-4C9482130730}" type="slidenum">
              <a:rPr lang="en-US"/>
              <a:pPr/>
              <a:t>184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83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7677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81963-28B9-1842-9C66-00F3483831F7}" type="slidenum">
              <a:rPr lang="he-IL"/>
              <a:pPr/>
              <a:t>185</a:t>
            </a:fld>
            <a:endParaRPr lang="en-US"/>
          </a:p>
        </p:txBody>
      </p:sp>
      <p:sp>
        <p:nvSpPr>
          <p:cNvPr id="175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63296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90919-5064-9C45-9FFB-3320288A156B}" type="slidenum">
              <a:rPr lang="he-IL"/>
              <a:pPr/>
              <a:t>186</a:t>
            </a:fld>
            <a:endParaRPr lang="en-US"/>
          </a:p>
        </p:txBody>
      </p:sp>
      <p:sp>
        <p:nvSpPr>
          <p:cNvPr id="167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74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93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37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02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8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4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07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27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48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701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9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586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46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114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25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626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648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C3C58-0D22-1945-8DC5-1A417FBAF94F}" type="slidenum">
              <a:rPr lang="he-IL"/>
              <a:pPr/>
              <a:t>101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8785" y="742015"/>
            <a:ext cx="4564827" cy="3703269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3"/>
            <a:ext cx="4984962" cy="444358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626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C1441-D4CF-1C43-83F1-756C3A5C297C}" type="slidenum">
              <a:rPr lang="he-IL"/>
              <a:pPr/>
              <a:t>102</a:t>
            </a:fld>
            <a:endParaRPr lang="en-US"/>
          </a:p>
        </p:txBody>
      </p:sp>
      <p:sp>
        <p:nvSpPr>
          <p:cNvPr id="192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50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D492E-72B4-2646-8532-22B829FFE7E8}" type="slidenum">
              <a:rPr lang="he-IL"/>
              <a:pPr/>
              <a:t>103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09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FC5F4-ECE9-CF40-ACCE-6A8EFE6EFC91}" type="slidenum">
              <a:rPr lang="he-IL"/>
              <a:pPr/>
              <a:t>104</a:t>
            </a:fld>
            <a:endParaRPr lang="en-US"/>
          </a:p>
        </p:txBody>
      </p:sp>
      <p:sp>
        <p:nvSpPr>
          <p:cNvPr id="198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33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618EA-60C3-B245-99DC-D53B55083157}" type="slidenum">
              <a:rPr lang="he-IL"/>
              <a:pPr/>
              <a:t>105</a:t>
            </a:fld>
            <a:endParaRPr lang="en-US"/>
          </a:p>
        </p:txBody>
      </p:sp>
      <p:sp>
        <p:nvSpPr>
          <p:cNvPr id="175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9819685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4B2EE-EF77-4749-953A-1EE45E9CCC9C}" type="slidenum">
              <a:rPr lang="he-IL"/>
              <a:pPr/>
              <a:t>106</a:t>
            </a:fld>
            <a:endParaRPr lang="en-US"/>
          </a:p>
        </p:txBody>
      </p:sp>
      <p:sp>
        <p:nvSpPr>
          <p:cNvPr id="206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134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2B71A-804E-9842-81DB-140BE29A88A1}" type="slidenum">
              <a:rPr lang="he-IL"/>
              <a:pPr/>
              <a:t>107</a:t>
            </a:fld>
            <a:endParaRPr lang="en-US"/>
          </a:p>
        </p:txBody>
      </p:sp>
      <p:sp>
        <p:nvSpPr>
          <p:cNvPr id="183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44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E6A35-B963-F149-B3B4-5391ACA9F306}" type="slidenum">
              <a:rPr lang="he-IL"/>
              <a:pPr/>
              <a:t>108</a:t>
            </a:fld>
            <a:endParaRPr lang="en-US"/>
          </a:p>
        </p:txBody>
      </p:sp>
      <p:sp>
        <p:nvSpPr>
          <p:cNvPr id="168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196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14ADB-691F-3F40-A995-8E3E7215F6F5}" type="slidenum">
              <a:rPr lang="he-IL"/>
              <a:pPr/>
              <a:t>109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59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2B71A-804E-9842-81DB-140BE29A88A1}" type="slidenum">
              <a:rPr lang="he-IL"/>
              <a:pPr/>
              <a:t>110</a:t>
            </a:fld>
            <a:endParaRPr lang="en-US"/>
          </a:p>
        </p:txBody>
      </p:sp>
      <p:sp>
        <p:nvSpPr>
          <p:cNvPr id="183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662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E6A35-B963-F149-B3B4-5391ACA9F306}" type="slidenum">
              <a:rPr lang="he-IL"/>
              <a:pPr/>
              <a:t>111</a:t>
            </a:fld>
            <a:endParaRPr lang="en-US"/>
          </a:p>
        </p:txBody>
      </p:sp>
      <p:sp>
        <p:nvSpPr>
          <p:cNvPr id="168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669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14ADB-691F-3F40-A995-8E3E7215F6F5}" type="slidenum">
              <a:rPr lang="he-IL"/>
              <a:pPr/>
              <a:t>112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197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F1EFF-FA65-774D-B199-06DC99A79AA5}" type="slidenum">
              <a:rPr lang="he-IL"/>
              <a:pPr/>
              <a:t>113</a:t>
            </a:fld>
            <a:endParaRPr lang="en-US"/>
          </a:p>
        </p:txBody>
      </p:sp>
      <p:sp>
        <p:nvSpPr>
          <p:cNvPr id="163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27691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34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D2744-C19A-5047-B4D9-A62B363EEE1B}" type="slidenum">
              <a:rPr lang="he-IL"/>
              <a:pPr/>
              <a:t>114</a:t>
            </a:fld>
            <a:endParaRPr lang="en-US"/>
          </a:p>
        </p:txBody>
      </p:sp>
      <p:sp>
        <p:nvSpPr>
          <p:cNvPr id="171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8167164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E2914-92CC-D54B-907E-8E77560E01F1}" type="slidenum">
              <a:rPr lang="he-IL"/>
              <a:pPr/>
              <a:t>115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512082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3B6E2-8FC8-4D4B-84C1-2D2398CC149C}" type="slidenum">
              <a:rPr lang="he-IL"/>
              <a:pPr/>
              <a:t>116</a:t>
            </a:fld>
            <a:endParaRPr lang="en-US"/>
          </a:p>
        </p:txBody>
      </p:sp>
      <p:sp>
        <p:nvSpPr>
          <p:cNvPr id="195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042292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82D26-1BBB-2246-9C7C-8E092AFF1824}" type="slidenum">
              <a:rPr lang="he-IL"/>
              <a:pPr/>
              <a:t>117</a:t>
            </a:fld>
            <a:endParaRPr lang="en-US"/>
          </a:p>
        </p:txBody>
      </p:sp>
      <p:sp>
        <p:nvSpPr>
          <p:cNvPr id="184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15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594F0-11E4-5840-8523-77FB75034286}" type="slidenum">
              <a:rPr lang="he-IL"/>
              <a:pPr/>
              <a:t>118</a:t>
            </a:fld>
            <a:endParaRPr lang="en-US"/>
          </a:p>
        </p:txBody>
      </p:sp>
      <p:sp>
        <p:nvSpPr>
          <p:cNvPr id="181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1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8550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CDDFC-A3A1-184C-BC0E-CFE9ADFB83C9}" type="slidenum">
              <a:rPr lang="he-IL"/>
              <a:pPr/>
              <a:t>119</a:t>
            </a:fld>
            <a:endParaRPr lang="en-US"/>
          </a:p>
        </p:txBody>
      </p:sp>
      <p:sp>
        <p:nvSpPr>
          <p:cNvPr id="206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46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133A4-E972-CE4C-A3C5-900FAF09E883}" type="slidenum">
              <a:rPr lang="he-IL"/>
              <a:pPr/>
              <a:t>120</a:t>
            </a:fld>
            <a:endParaRPr lang="en-US"/>
          </a:p>
        </p:txBody>
      </p:sp>
      <p:sp>
        <p:nvSpPr>
          <p:cNvPr id="174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947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BE67A-F58A-1D43-946E-FD47B52E9B62}" type="slidenum">
              <a:rPr lang="he-IL"/>
              <a:pPr/>
              <a:t>121</a:t>
            </a:fld>
            <a:endParaRPr lang="en-US"/>
          </a:p>
        </p:txBody>
      </p:sp>
      <p:sp>
        <p:nvSpPr>
          <p:cNvPr id="20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623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138B5-2CAC-3540-BEEA-BB1B03DB6C92}" type="slidenum">
              <a:rPr lang="he-IL"/>
              <a:pPr/>
              <a:t>122</a:t>
            </a:fld>
            <a:endParaRPr lang="en-US"/>
          </a:p>
        </p:txBody>
      </p:sp>
      <p:sp>
        <p:nvSpPr>
          <p:cNvPr id="163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25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2DD4B-4016-0244-8E6B-2CC399A5E2B6}" type="slidenum">
              <a:rPr lang="he-IL"/>
              <a:pPr/>
              <a:t>123</a:t>
            </a:fld>
            <a:endParaRPr lang="en-US"/>
          </a:p>
        </p:txBody>
      </p:sp>
      <p:sp>
        <p:nvSpPr>
          <p:cNvPr id="175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5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4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9568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179CA-E623-394D-BDF3-C5619F56E1E9}" type="slidenum">
              <a:rPr lang="he-IL"/>
              <a:pPr/>
              <a:t>124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686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415AA-0AF0-F643-8E78-866DA16BDECA}" type="slidenum">
              <a:rPr lang="he-IL"/>
              <a:pPr/>
              <a:t>125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551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64475-7C87-AE4D-AD60-5975B6B27819}" type="slidenum">
              <a:rPr lang="he-IL"/>
              <a:pPr/>
              <a:t>126</a:t>
            </a:fld>
            <a:endParaRPr lang="en-US"/>
          </a:p>
        </p:txBody>
      </p:sp>
      <p:sp>
        <p:nvSpPr>
          <p:cNvPr id="191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06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E696E-9566-8C4E-9983-6F1531043785}" type="slidenum">
              <a:rPr lang="he-IL"/>
              <a:pPr/>
              <a:t>127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3199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A1349-848A-6B44-B8F0-78C7AE45F732}" type="slidenum">
              <a:rPr lang="he-IL"/>
              <a:pPr/>
              <a:t>128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621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80BDE-F039-0C4E-B9D7-7B8D51804D2C}" type="slidenum">
              <a:rPr lang="he-IL"/>
              <a:pPr/>
              <a:t>129</a:t>
            </a:fld>
            <a:endParaRPr lang="en-US"/>
          </a:p>
        </p:txBody>
      </p:sp>
      <p:sp>
        <p:nvSpPr>
          <p:cNvPr id="173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3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2966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E255E-47BC-6044-BD31-D86A0A2F487F}" type="slidenum">
              <a:rPr lang="he-IL"/>
              <a:pPr/>
              <a:t>130</a:t>
            </a:fld>
            <a:endParaRPr lang="en-US"/>
          </a:p>
        </p:txBody>
      </p:sp>
      <p:sp>
        <p:nvSpPr>
          <p:cNvPr id="181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1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6845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206EC-97B7-3344-A715-DADE4E68119F}" type="slidenum">
              <a:rPr lang="he-IL"/>
              <a:pPr/>
              <a:t>131</a:t>
            </a:fld>
            <a:endParaRPr lang="en-US"/>
          </a:p>
        </p:txBody>
      </p:sp>
      <p:sp>
        <p:nvSpPr>
          <p:cNvPr id="20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7367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428C7-8F22-D34B-BE7A-55774339E281}" type="slidenum">
              <a:rPr lang="he-IL"/>
              <a:pPr/>
              <a:t>132</a:t>
            </a:fld>
            <a:endParaRPr lang="en-US"/>
          </a:p>
        </p:txBody>
      </p:sp>
      <p:sp>
        <p:nvSpPr>
          <p:cNvPr id="177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7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870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20F18-9BBE-1343-9798-95F3331207EC}" type="slidenum">
              <a:rPr lang="he-IL"/>
              <a:pPr/>
              <a:t>133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20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003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FA575-5680-4C42-9925-C522DF6CF54E}" type="slidenum">
              <a:rPr lang="he-IL"/>
              <a:pPr/>
              <a:t>134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996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E1B29-A6B4-EE4B-B1BA-A003D789CA34}" type="slidenum">
              <a:rPr lang="he-IL"/>
              <a:pPr/>
              <a:t>135</a:t>
            </a:fld>
            <a:endParaRPr lang="en-US"/>
          </a:p>
        </p:txBody>
      </p:sp>
      <p:sp>
        <p:nvSpPr>
          <p:cNvPr id="20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2526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4A94F-83A6-D541-A614-551782A0C8E4}" type="slidenum">
              <a:rPr lang="he-IL"/>
              <a:pPr/>
              <a:t>136</a:t>
            </a:fld>
            <a:endParaRPr lang="en-US"/>
          </a:p>
        </p:txBody>
      </p:sp>
      <p:sp>
        <p:nvSpPr>
          <p:cNvPr id="202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002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50946-6F43-4D4E-8AD6-653B0D2DBB86}" type="slidenum">
              <a:rPr lang="he-IL"/>
              <a:pPr/>
              <a:t>137</a:t>
            </a:fld>
            <a:endParaRPr lang="en-US"/>
          </a:p>
        </p:txBody>
      </p:sp>
      <p:sp>
        <p:nvSpPr>
          <p:cNvPr id="203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8115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A01BF-5232-924F-B8EC-95D1E831F817}" type="slidenum">
              <a:rPr lang="he-IL"/>
              <a:pPr/>
              <a:t>138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873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A3AF0-B462-BA46-84AA-76B1B2CA07BC}" type="slidenum">
              <a:rPr lang="he-IL"/>
              <a:pPr/>
              <a:t>139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09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0B45F-330A-8647-81EC-5841A57E1362}" type="slidenum">
              <a:rPr lang="he-IL"/>
              <a:pPr/>
              <a:t>140</a:t>
            </a:fld>
            <a:endParaRPr lang="en-US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8265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39368-B9FF-9842-9918-29D3E4BD8BA2}" type="slidenum">
              <a:rPr lang="he-IL"/>
              <a:pPr/>
              <a:t>141</a:t>
            </a:fld>
            <a:endParaRPr lang="en-US"/>
          </a:p>
        </p:txBody>
      </p:sp>
      <p:sp>
        <p:nvSpPr>
          <p:cNvPr id="205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0420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BC6BE-3C22-A544-9FCA-4730BD153EA8}" type="slidenum">
              <a:rPr lang="en-US"/>
              <a:pPr/>
              <a:t>143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1979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0FB44-42B2-4546-B1A0-967DE4BE31A4}" type="slidenum">
              <a:rPr lang="en-US"/>
              <a:pPr/>
              <a:t>144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0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7567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60525-4831-C846-B7C8-077AD8225CA9}" type="slidenum">
              <a:rPr lang="en-US"/>
              <a:pPr/>
              <a:t>145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3603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06050-458F-DF4D-9FEF-5AAD7BBB2500}" type="slidenum">
              <a:rPr lang="en-US"/>
              <a:pPr/>
              <a:t>146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042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069A-09AC-E24C-B0C9-516BEB9B675B}" type="slidenum">
              <a:rPr lang="en-US"/>
              <a:pPr/>
              <a:t>147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8390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CFE8F-4D7B-6542-9E11-13AAD27C022E}" type="slidenum">
              <a:rPr lang="en-US"/>
              <a:pPr/>
              <a:t>148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8047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6C507-BC8D-0949-ADD1-303EE1E64E6E}" type="slidenum">
              <a:rPr lang="en-US"/>
              <a:pPr/>
              <a:t>149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4830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D015D-FA94-0C4C-AE8F-8423AEBA381C}" type="slidenum">
              <a:rPr lang="en-US"/>
              <a:pPr/>
              <a:t>150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0586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BBF14-7E36-7446-A24C-B4F602C1B563}" type="slidenum">
              <a:rPr lang="en-US"/>
              <a:pPr/>
              <a:t>151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1045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A9B9E-8242-064D-960E-943D9C0DA332}" type="slidenum">
              <a:rPr lang="en-US"/>
              <a:pPr/>
              <a:t>152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89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98E32-864D-3641-89F4-46BE717B4ECA}" type="slidenum">
              <a:rPr lang="en-US"/>
              <a:pPr/>
              <a:t>153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0526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44A12-0D4E-3743-93BC-DEE8B90933EC}" type="slidenum">
              <a:rPr lang="en-US"/>
              <a:pPr/>
              <a:t>154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18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DEAE4-1BC3-4E6F-9EB5-3375DBA33F01}" type="slidenum">
              <a:rPr lang="x-none" altLang="en-US"/>
              <a:pPr/>
              <a:t>69</a:t>
            </a:fld>
            <a:endParaRPr lang="en-US" alt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4717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5AA21-886E-8A4C-B62E-B9977048F882}" type="slidenum">
              <a:rPr lang="en-US"/>
              <a:pPr/>
              <a:t>155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2539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B8235-BA7C-3B47-A777-A9596AAC8753}" type="slidenum">
              <a:rPr lang="en-US"/>
              <a:pPr/>
              <a:t>156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065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C9D29-C406-9A43-B213-85AE31BDF7D7}" type="slidenum">
              <a:rPr lang="en-US"/>
              <a:pPr/>
              <a:t>157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1012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BEC0B-C247-1848-AC58-915197EBF948}" type="slidenum">
              <a:rPr lang="en-US"/>
              <a:pPr/>
              <a:t>158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0544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5B603-D8D7-F14A-A5BC-D8DDF7B1E5F7}" type="slidenum">
              <a:rPr lang="en-US"/>
              <a:pPr/>
              <a:t>159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08927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DA704-8F58-B741-AC71-6E858F50F44E}" type="slidenum">
              <a:rPr lang="en-US"/>
              <a:pPr/>
              <a:t>160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4394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2FCD0-E721-0940-9326-B514032D7F43}" type="slidenum">
              <a:rPr lang="en-US"/>
              <a:pPr/>
              <a:t>161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84255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CE033-FC13-AE4F-923C-699FDA996198}" type="slidenum">
              <a:rPr lang="en-US"/>
              <a:pPr/>
              <a:t>162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49815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6740E-CF13-CF4A-8C1F-DED8A795071A}" type="slidenum">
              <a:rPr lang="en-US"/>
              <a:pPr/>
              <a:t>163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33430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14C31-1206-1E4E-9559-AD8DA9B442EF}" type="slidenum">
              <a:rPr lang="en-US"/>
              <a:pPr/>
              <a:t>164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46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EFAAE-2916-46ED-A2D2-0E0C6E5453FB}" type="slidenum">
              <a:rPr lang="he-IL"/>
              <a:pPr/>
              <a:t>70</a:t>
            </a:fld>
            <a:endParaRPr lang="en-US"/>
          </a:p>
        </p:txBody>
      </p:sp>
      <p:sp>
        <p:nvSpPr>
          <p:cNvPr id="143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18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657F1-DBC3-2C4A-9287-F10924D78F83}" type="slidenum">
              <a:rPr lang="en-US"/>
              <a:pPr/>
              <a:t>165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469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A1D7B-A1B7-394C-BD11-2B2F4C560F28}" type="slidenum">
              <a:rPr lang="en-US"/>
              <a:pPr/>
              <a:t>166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530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C6B1A-9D09-3643-952F-A5B26EE129CE}" type="slidenum">
              <a:rPr lang="en-US"/>
              <a:pPr/>
              <a:t>167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30983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AE23A-29F0-F942-AB39-587CDB1AFA40}" type="slidenum">
              <a:rPr lang="en-US"/>
              <a:pPr/>
              <a:t>168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42255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B9C29-C10E-484B-A59E-E8744CA00B54}" type="slidenum">
              <a:rPr lang="en-US"/>
              <a:pPr/>
              <a:t>169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5838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B2032-88BD-CF42-99EF-83F3983003CB}" type="slidenum">
              <a:rPr lang="en-US"/>
              <a:pPr/>
              <a:t>170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372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98E32-864D-3641-89F4-46BE717B4ECA}" type="slidenum">
              <a:rPr lang="en-US"/>
              <a:pPr/>
              <a:t>171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11478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D47B4-B0A8-6840-A8F4-CDA3D9F13EC9}" type="slidenum">
              <a:rPr lang="en-US"/>
              <a:pPr/>
              <a:t>172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37625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3746D-7C7E-AA4F-A713-E519D63F731C}" type="slidenum">
              <a:rPr lang="en-US"/>
              <a:pPr/>
              <a:t>173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31146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F5400-DB29-5F46-B109-A3148D8E678E}" type="slidenum">
              <a:rPr lang="en-US"/>
              <a:pPr/>
              <a:t>174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36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88652"/>
            <a:ext cx="4984962" cy="44452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5C37-0211-5E48-807B-57AB9FBF9FA3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712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61B4-38FF-D447-8C2B-21E16832A698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033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608-F56B-F54C-BAAD-ADB950D197A3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68999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6CBA50-1F37-4583-A33B-7069CD7C502E}" type="datetime1">
              <a:rPr lang="en-US" smtClean="0"/>
              <a:pPr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588597-A00C-41CC-8737-6ACE5485330F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7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B62684-B9E1-134C-BE35-2096A0DC56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6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DDA87E-F956-C646-A4CE-B9135131F7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4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DF04-4620-164F-8A00-75BAD91C05E5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574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886B-27C7-CA43-B14C-83ECC1653D14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081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D252-BA9C-EE45-8EA0-0D0729800290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9329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C787-E13B-2D40-A110-483EDFE52AA5}" type="datetime1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635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E4D1-65D2-624E-B561-5C3373583B7D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2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B5D7-89EA-364B-8B03-0C66C2BD2161}" type="datetime1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644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655-7F10-204D-BF01-8D202BEF8100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931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AA93-E83F-F242-ADA2-A742F9FBC93A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589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6FE5-371E-7D41-A44D-28EB9B15A02A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929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3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3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4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4.xm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6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276" y="586117"/>
            <a:ext cx="7772400" cy="1904266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Program Analysis </a:t>
            </a:r>
            <a:br>
              <a:rPr lang="en-US" sz="6000" dirty="0"/>
            </a:br>
            <a:r>
              <a:rPr lang="en-US" sz="6000" dirty="0"/>
              <a:t>and Verification</a:t>
            </a:r>
            <a:br>
              <a:rPr lang="en-US" sz="3600" dirty="0"/>
            </a:br>
            <a:r>
              <a:rPr lang="en-US" sz="2400" dirty="0"/>
              <a:t>  0368-4479 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2785012"/>
            <a:ext cx="9144000" cy="2729806"/>
          </a:xfrm>
        </p:spPr>
        <p:txBody>
          <a:bodyPr/>
          <a:lstStyle/>
          <a:p>
            <a:endParaRPr lang="en-US" sz="3600" dirty="0"/>
          </a:p>
          <a:p>
            <a:r>
              <a:rPr lang="en-US" sz="3600" dirty="0"/>
              <a:t>Noam Rinetzky</a:t>
            </a:r>
          </a:p>
          <a:p>
            <a:endParaRPr lang="en-US" sz="1800" dirty="0"/>
          </a:p>
          <a:p>
            <a:r>
              <a:rPr lang="en-US"/>
              <a:t>Lecture 10: </a:t>
            </a:r>
            <a:r>
              <a:rPr lang="en-US" dirty="0"/>
              <a:t>Shape Analysis</a:t>
            </a:r>
            <a:endParaRPr lang="en-US" sz="1600" dirty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22888E0-DAC0-294C-B85F-B0156BC4264F}" type="slidenum">
              <a:rPr lang="he-IL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93961" y="5700156"/>
            <a:ext cx="67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Slides credit: Roman </a:t>
            </a:r>
            <a:r>
              <a:rPr lang="en-US" sz="1800" dirty="0" err="1"/>
              <a:t>Manevich</a:t>
            </a:r>
            <a:r>
              <a:rPr lang="en-US" sz="1800" dirty="0"/>
              <a:t>, </a:t>
            </a:r>
            <a:r>
              <a:rPr lang="en-US" sz="1800" dirty="0" err="1"/>
              <a:t>Mooly</a:t>
            </a:r>
            <a:r>
              <a:rPr lang="en-US" sz="1800" dirty="0"/>
              <a:t> </a:t>
            </a:r>
            <a:r>
              <a:rPr lang="en-US" sz="1800" dirty="0" err="1"/>
              <a:t>Sagiv</a:t>
            </a:r>
            <a:r>
              <a:rPr lang="en-US" sz="1800" dirty="0"/>
              <a:t>, </a:t>
            </a:r>
            <a:r>
              <a:rPr lang="en-US" sz="1800" dirty="0" err="1"/>
              <a:t>Eran</a:t>
            </a:r>
            <a:r>
              <a:rPr lang="en-US" sz="1800" dirty="0"/>
              <a:t> </a:t>
            </a:r>
            <a:r>
              <a:rPr lang="en-US" sz="1800" dirty="0" err="1"/>
              <a:t>Yahav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3396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933056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מחבר חץ ישר 23"/>
          <p:cNvCxnSpPr>
            <a:stCxn id="22" idx="6"/>
            <a:endCxn id="26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933056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3284984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328498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44120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procedures?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965600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1750" y="1311275"/>
            <a:ext cx="9144000" cy="1371600"/>
          </a:xfrm>
          <a:noFill/>
          <a:ln/>
        </p:spPr>
        <p:txBody>
          <a:bodyPr anchor="b"/>
          <a:lstStyle/>
          <a:p>
            <a:pPr algn="ctr"/>
            <a:r>
              <a:rPr lang="en-US" sz="3700" b="1"/>
              <a:t>A Semantics for Procedure Local Heaps</a:t>
            </a:r>
            <a:br>
              <a:rPr lang="en-US" sz="3700" b="1"/>
            </a:br>
            <a:r>
              <a:rPr lang="en-US" sz="3700" b="1"/>
              <a:t>and its Abstractions</a:t>
            </a:r>
          </a:p>
        </p:txBody>
      </p:sp>
      <p:sp>
        <p:nvSpPr>
          <p:cNvPr id="1284104" name="Rectangle 8"/>
          <p:cNvSpPr>
            <a:spLocks noChangeArrowheads="1"/>
          </p:cNvSpPr>
          <p:nvPr/>
        </p:nvSpPr>
        <p:spPr bwMode="auto">
          <a:xfrm>
            <a:off x="2101850" y="3046413"/>
            <a:ext cx="6783388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0" hangingPunct="0">
              <a:lnSpc>
                <a:spcPct val="90000"/>
              </a:lnSpc>
            </a:pPr>
            <a:r>
              <a:rPr lang="en-US"/>
              <a:t>Noam Rinetzky  </a:t>
            </a:r>
            <a:r>
              <a:rPr lang="en-US" b="0"/>
              <a:t>Tel Aviv University</a:t>
            </a:r>
            <a:endParaRPr lang="en-US"/>
          </a:p>
          <a:p>
            <a:pPr algn="l" eaLnBrk="0" hangingPunct="0">
              <a:lnSpc>
                <a:spcPct val="90000"/>
              </a:lnSpc>
            </a:pPr>
            <a:r>
              <a:rPr lang="en-US"/>
              <a:t>Jörg Bauer </a:t>
            </a:r>
            <a:r>
              <a:rPr lang="en-US" b="0"/>
              <a:t>Universität des Saarlandes</a:t>
            </a:r>
            <a:r>
              <a:rPr lang="en-US" sz="2800" b="0"/>
              <a:t>   </a:t>
            </a:r>
          </a:p>
          <a:p>
            <a:pPr algn="l" eaLnBrk="0" hangingPunct="0">
              <a:lnSpc>
                <a:spcPct val="90000"/>
              </a:lnSpc>
            </a:pPr>
            <a:r>
              <a:rPr lang="en-US"/>
              <a:t>Thomas Reps </a:t>
            </a:r>
            <a:r>
              <a:rPr lang="en-US" b="0"/>
              <a:t>University of Wisconsin </a:t>
            </a:r>
            <a:r>
              <a:rPr lang="en-US" sz="2800" b="0"/>
              <a:t>  </a:t>
            </a:r>
          </a:p>
          <a:p>
            <a:pPr algn="l" eaLnBrk="0" hangingPunct="0">
              <a:lnSpc>
                <a:spcPct val="90000"/>
              </a:lnSpc>
            </a:pPr>
            <a:r>
              <a:rPr lang="en-US"/>
              <a:t>Mooly Sagiv  </a:t>
            </a:r>
            <a:r>
              <a:rPr lang="en-US" b="0"/>
              <a:t>Tel Aviv University</a:t>
            </a:r>
            <a:r>
              <a:rPr lang="en-US" sz="2800" b="0"/>
              <a:t>  </a:t>
            </a:r>
          </a:p>
          <a:p>
            <a:pPr algn="l" eaLnBrk="0" hangingPunct="0">
              <a:lnSpc>
                <a:spcPct val="90000"/>
              </a:lnSpc>
            </a:pPr>
            <a:r>
              <a:rPr lang="en-US"/>
              <a:t>Reinhard Wilhelm </a:t>
            </a:r>
            <a:r>
              <a:rPr lang="en-US" b="0"/>
              <a:t>Universität des Saarlandes</a:t>
            </a:r>
            <a:r>
              <a:rPr lang="en-US" sz="2800" b="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655448"/>
      </p:ext>
    </p:extLst>
  </p:cSld>
  <p:clrMapOvr>
    <a:masterClrMapping/>
  </p:clrMapOvr>
  <p:transition advTm="142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Interprocedural shape analysis</a:t>
            </a:r>
          </a:p>
          <a:p>
            <a:pPr lvl="1">
              <a:lnSpc>
                <a:spcPct val="90000"/>
              </a:lnSpc>
            </a:pPr>
            <a:r>
              <a:rPr lang="en-US"/>
              <a:t>Conservative static pointer analysis</a:t>
            </a:r>
          </a:p>
          <a:p>
            <a:pPr lvl="1">
              <a:lnSpc>
                <a:spcPct val="90000"/>
              </a:lnSpc>
            </a:pPr>
            <a:r>
              <a:rPr lang="en-US"/>
              <a:t>Heap intensive programs</a:t>
            </a:r>
          </a:p>
          <a:p>
            <a:pPr lvl="2">
              <a:lnSpc>
                <a:spcPct val="90000"/>
              </a:lnSpc>
            </a:pPr>
            <a:r>
              <a:rPr lang="en-US"/>
              <a:t>Imperative programs with procedures</a:t>
            </a:r>
          </a:p>
          <a:p>
            <a:pPr lvl="2">
              <a:lnSpc>
                <a:spcPct val="90000"/>
              </a:lnSpc>
            </a:pPr>
            <a:r>
              <a:rPr lang="en-US"/>
              <a:t>Recursive data structures</a:t>
            </a:r>
          </a:p>
          <a:p>
            <a:pPr>
              <a:lnSpc>
                <a:spcPct val="90000"/>
              </a:lnSpc>
            </a:pPr>
            <a:r>
              <a:rPr lang="en-US"/>
              <a:t>Challenge</a:t>
            </a:r>
          </a:p>
          <a:p>
            <a:pPr lvl="1">
              <a:lnSpc>
                <a:spcPct val="90000"/>
              </a:lnSpc>
            </a:pPr>
            <a:r>
              <a:rPr lang="en-US"/>
              <a:t>Destructive update</a:t>
            </a:r>
          </a:p>
          <a:p>
            <a:pPr lvl="1">
              <a:lnSpc>
                <a:spcPct val="90000"/>
              </a:lnSpc>
            </a:pPr>
            <a:r>
              <a:rPr lang="en-US"/>
              <a:t>Localized effect of procedures</a:t>
            </a:r>
          </a:p>
        </p:txBody>
      </p:sp>
    </p:spTree>
    <p:extLst>
      <p:ext uri="{BB962C8B-B14F-4D97-AF65-F5344CB8AC3E}">
        <p14:creationId xmlns:p14="http://schemas.microsoft.com/office/powerpoint/2010/main" val="83263869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Main idea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628650"/>
          </a:xfrm>
        </p:spPr>
        <p:txBody>
          <a:bodyPr/>
          <a:lstStyle/>
          <a:p>
            <a:r>
              <a:rPr lang="en-US"/>
              <a:t>Local heaps</a:t>
            </a: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1428750" y="4052888"/>
            <a:ext cx="2171700" cy="2095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493" name="Group 5"/>
          <p:cNvGrpSpPr>
            <a:grpSpLocks/>
          </p:cNvGrpSpPr>
          <p:nvPr/>
        </p:nvGrpSpPr>
        <p:grpSpPr bwMode="auto">
          <a:xfrm>
            <a:off x="1982788" y="4049713"/>
            <a:ext cx="1620837" cy="812800"/>
            <a:chOff x="1249" y="2182"/>
            <a:chExt cx="1021" cy="512"/>
          </a:xfrm>
        </p:grpSpPr>
        <p:sp>
          <p:nvSpPr>
            <p:cNvPr id="1983494" name="Text Box 6"/>
            <p:cNvSpPr txBox="1">
              <a:spLocks noChangeArrowheads="1"/>
            </p:cNvSpPr>
            <p:nvPr/>
          </p:nvSpPr>
          <p:spPr bwMode="auto">
            <a:xfrm>
              <a:off x="1249" y="2269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0"/>
            </a:p>
          </p:txBody>
        </p:sp>
        <p:sp>
          <p:nvSpPr>
            <p:cNvPr id="1983495" name="AutoShape 7"/>
            <p:cNvSpPr>
              <a:spLocks noChangeArrowheads="1"/>
            </p:cNvSpPr>
            <p:nvPr/>
          </p:nvSpPr>
          <p:spPr bwMode="auto">
            <a:xfrm rot="-5400000">
              <a:off x="1598" y="2022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3496" name="Group 8"/>
          <p:cNvGrpSpPr>
            <a:grpSpLocks/>
          </p:cNvGrpSpPr>
          <p:nvPr/>
        </p:nvGrpSpPr>
        <p:grpSpPr bwMode="auto">
          <a:xfrm>
            <a:off x="5695950" y="4052888"/>
            <a:ext cx="2171700" cy="2095500"/>
            <a:chOff x="3588" y="2553"/>
            <a:chExt cx="1368" cy="1320"/>
          </a:xfrm>
        </p:grpSpPr>
        <p:sp>
          <p:nvSpPr>
            <p:cNvPr id="1983497" name="Rectangle 9"/>
            <p:cNvSpPr>
              <a:spLocks noChangeArrowheads="1"/>
            </p:cNvSpPr>
            <p:nvPr/>
          </p:nvSpPr>
          <p:spPr bwMode="auto">
            <a:xfrm>
              <a:off x="3588" y="2553"/>
              <a:ext cx="1368" cy="1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498" name="Oval 10"/>
            <p:cNvSpPr>
              <a:spLocks noChangeArrowheads="1"/>
            </p:cNvSpPr>
            <p:nvPr/>
          </p:nvSpPr>
          <p:spPr bwMode="auto">
            <a:xfrm>
              <a:off x="430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499" name="Text Box 11"/>
            <p:cNvSpPr txBox="1">
              <a:spLocks noChangeArrowheads="1"/>
            </p:cNvSpPr>
            <p:nvPr/>
          </p:nvSpPr>
          <p:spPr bwMode="auto">
            <a:xfrm>
              <a:off x="3672" y="2988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y</a:t>
              </a:r>
            </a:p>
          </p:txBody>
        </p:sp>
        <p:sp>
          <p:nvSpPr>
            <p:cNvPr id="1983500" name="Oval 12"/>
            <p:cNvSpPr>
              <a:spLocks noChangeArrowheads="1"/>
            </p:cNvSpPr>
            <p:nvPr/>
          </p:nvSpPr>
          <p:spPr bwMode="auto">
            <a:xfrm>
              <a:off x="401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01" name="AutoShape 13"/>
            <p:cNvCxnSpPr>
              <a:cxnSpLocks noChangeShapeType="1"/>
              <a:stCxn id="1983500" idx="6"/>
              <a:endCxn id="1983498" idx="2"/>
            </p:cNvCxnSpPr>
            <p:nvPr/>
          </p:nvCxnSpPr>
          <p:spPr bwMode="auto">
            <a:xfrm>
              <a:off x="4187" y="311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02" name="Line 14"/>
            <p:cNvSpPr>
              <a:spLocks noChangeShapeType="1"/>
            </p:cNvSpPr>
            <p:nvPr/>
          </p:nvSpPr>
          <p:spPr bwMode="auto">
            <a:xfrm>
              <a:off x="3879" y="3103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03" name="Oval 15"/>
            <p:cNvSpPr>
              <a:spLocks noChangeArrowheads="1"/>
            </p:cNvSpPr>
            <p:nvPr/>
          </p:nvSpPr>
          <p:spPr bwMode="auto">
            <a:xfrm>
              <a:off x="4601" y="304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04" name="AutoShape 16"/>
            <p:cNvCxnSpPr>
              <a:cxnSpLocks noChangeShapeType="1"/>
              <a:endCxn id="1983503" idx="2"/>
            </p:cNvCxnSpPr>
            <p:nvPr/>
          </p:nvCxnSpPr>
          <p:spPr bwMode="auto">
            <a:xfrm>
              <a:off x="4481" y="3112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05" name="Oval 17"/>
            <p:cNvSpPr>
              <a:spLocks noChangeArrowheads="1"/>
            </p:cNvSpPr>
            <p:nvPr/>
          </p:nvSpPr>
          <p:spPr bwMode="auto">
            <a:xfrm>
              <a:off x="430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06" name="Text Box 18"/>
            <p:cNvSpPr txBox="1">
              <a:spLocks noChangeArrowheads="1"/>
            </p:cNvSpPr>
            <p:nvPr/>
          </p:nvSpPr>
          <p:spPr bwMode="auto">
            <a:xfrm>
              <a:off x="3665" y="3546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</a:t>
              </a:r>
            </a:p>
          </p:txBody>
        </p:sp>
        <p:sp>
          <p:nvSpPr>
            <p:cNvPr id="1983507" name="Oval 19"/>
            <p:cNvSpPr>
              <a:spLocks noChangeArrowheads="1"/>
            </p:cNvSpPr>
            <p:nvPr/>
          </p:nvSpPr>
          <p:spPr bwMode="auto">
            <a:xfrm>
              <a:off x="401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08" name="AutoShape 20"/>
            <p:cNvCxnSpPr>
              <a:cxnSpLocks noChangeShapeType="1"/>
              <a:stCxn id="1983507" idx="6"/>
              <a:endCxn id="1983505" idx="2"/>
            </p:cNvCxnSpPr>
            <p:nvPr/>
          </p:nvCxnSpPr>
          <p:spPr bwMode="auto">
            <a:xfrm>
              <a:off x="4180" y="3668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09" name="Line 21"/>
            <p:cNvSpPr>
              <a:spLocks noChangeShapeType="1"/>
            </p:cNvSpPr>
            <p:nvPr/>
          </p:nvSpPr>
          <p:spPr bwMode="auto">
            <a:xfrm flipH="1">
              <a:off x="4377" y="3443"/>
              <a:ext cx="5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10" name="Oval 22"/>
            <p:cNvSpPr>
              <a:spLocks noChangeArrowheads="1"/>
            </p:cNvSpPr>
            <p:nvPr/>
          </p:nvSpPr>
          <p:spPr bwMode="auto">
            <a:xfrm>
              <a:off x="4594" y="360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11" name="AutoShape 23"/>
            <p:cNvCxnSpPr>
              <a:cxnSpLocks noChangeShapeType="1"/>
              <a:endCxn id="1983510" idx="2"/>
            </p:cNvCxnSpPr>
            <p:nvPr/>
          </p:nvCxnSpPr>
          <p:spPr bwMode="auto">
            <a:xfrm>
              <a:off x="4474" y="367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12" name="Oval 24"/>
            <p:cNvSpPr>
              <a:spLocks noChangeArrowheads="1"/>
            </p:cNvSpPr>
            <p:nvPr/>
          </p:nvSpPr>
          <p:spPr bwMode="auto">
            <a:xfrm>
              <a:off x="430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13" name="Text Box 25"/>
            <p:cNvSpPr txBox="1">
              <a:spLocks noChangeArrowheads="1"/>
            </p:cNvSpPr>
            <p:nvPr/>
          </p:nvSpPr>
          <p:spPr bwMode="auto">
            <a:xfrm>
              <a:off x="3667" y="3255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g</a:t>
              </a:r>
            </a:p>
          </p:txBody>
        </p:sp>
        <p:sp>
          <p:nvSpPr>
            <p:cNvPr id="1983514" name="Oval 26"/>
            <p:cNvSpPr>
              <a:spLocks noChangeArrowheads="1"/>
            </p:cNvSpPr>
            <p:nvPr/>
          </p:nvSpPr>
          <p:spPr bwMode="auto">
            <a:xfrm>
              <a:off x="401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15" name="AutoShape 27"/>
            <p:cNvCxnSpPr>
              <a:cxnSpLocks noChangeShapeType="1"/>
              <a:stCxn id="1983514" idx="6"/>
              <a:endCxn id="1983512" idx="2"/>
            </p:cNvCxnSpPr>
            <p:nvPr/>
          </p:nvCxnSpPr>
          <p:spPr bwMode="auto">
            <a:xfrm>
              <a:off x="4182" y="337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16" name="Line 28"/>
            <p:cNvSpPr>
              <a:spLocks noChangeShapeType="1"/>
            </p:cNvSpPr>
            <p:nvPr/>
          </p:nvSpPr>
          <p:spPr bwMode="auto">
            <a:xfrm>
              <a:off x="3874" y="337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17" name="Oval 29"/>
            <p:cNvSpPr>
              <a:spLocks noChangeArrowheads="1"/>
            </p:cNvSpPr>
            <p:nvPr/>
          </p:nvSpPr>
          <p:spPr bwMode="auto">
            <a:xfrm>
              <a:off x="4596" y="3315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18" name="AutoShape 30"/>
            <p:cNvCxnSpPr>
              <a:cxnSpLocks noChangeShapeType="1"/>
              <a:endCxn id="1983517" idx="2"/>
            </p:cNvCxnSpPr>
            <p:nvPr/>
          </p:nvCxnSpPr>
          <p:spPr bwMode="auto">
            <a:xfrm>
              <a:off x="4476" y="3379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19" name="Line 31"/>
            <p:cNvSpPr>
              <a:spLocks noChangeShapeType="1"/>
            </p:cNvSpPr>
            <p:nvPr/>
          </p:nvSpPr>
          <p:spPr bwMode="auto">
            <a:xfrm>
              <a:off x="3862" y="366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3520" name="AutoShape 32"/>
          <p:cNvSpPr>
            <a:spLocks noChangeArrowheads="1"/>
          </p:cNvSpPr>
          <p:nvPr/>
        </p:nvSpPr>
        <p:spPr bwMode="auto">
          <a:xfrm rot="-5400000">
            <a:off x="6804025" y="3811588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521" name="Group 33"/>
          <p:cNvGrpSpPr>
            <a:grpSpLocks/>
          </p:cNvGrpSpPr>
          <p:nvPr/>
        </p:nvGrpSpPr>
        <p:grpSpPr bwMode="auto">
          <a:xfrm>
            <a:off x="2032000" y="4259263"/>
            <a:ext cx="1277938" cy="396875"/>
            <a:chOff x="1280" y="2683"/>
            <a:chExt cx="805" cy="250"/>
          </a:xfrm>
        </p:grpSpPr>
        <p:sp>
          <p:nvSpPr>
            <p:cNvPr id="1983522" name="Oval 34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23" name="Text Box 35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x</a:t>
              </a:r>
            </a:p>
          </p:txBody>
        </p:sp>
        <p:sp>
          <p:nvSpPr>
            <p:cNvPr id="1983524" name="Oval 36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25" name="AutoShape 37"/>
            <p:cNvCxnSpPr>
              <a:cxnSpLocks noChangeShapeType="1"/>
              <a:stCxn id="1983524" idx="6"/>
              <a:endCxn id="1983522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26" name="Line 38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3527" name="Oval 39"/>
          <p:cNvSpPr>
            <a:spLocks noChangeArrowheads="1"/>
          </p:cNvSpPr>
          <p:nvPr/>
        </p:nvSpPr>
        <p:spPr bwMode="auto">
          <a:xfrm>
            <a:off x="2638425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28" name="Text Box 40"/>
          <p:cNvSpPr txBox="1">
            <a:spLocks noChangeArrowheads="1"/>
          </p:cNvSpPr>
          <p:nvPr/>
        </p:nvSpPr>
        <p:spPr bwMode="auto">
          <a:xfrm>
            <a:off x="1630363" y="4695825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</a:t>
            </a:r>
          </a:p>
        </p:txBody>
      </p:sp>
      <p:sp>
        <p:nvSpPr>
          <p:cNvPr id="1983529" name="Oval 41"/>
          <p:cNvSpPr>
            <a:spLocks noChangeArrowheads="1"/>
          </p:cNvSpPr>
          <p:nvPr/>
        </p:nvSpPr>
        <p:spPr bwMode="auto">
          <a:xfrm>
            <a:off x="2178050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30" name="AutoShape 42"/>
          <p:cNvCxnSpPr>
            <a:cxnSpLocks noChangeShapeType="1"/>
            <a:stCxn id="1983529" idx="6"/>
            <a:endCxn id="1983527" idx="2"/>
          </p:cNvCxnSpPr>
          <p:nvPr/>
        </p:nvCxnSpPr>
        <p:spPr bwMode="auto">
          <a:xfrm>
            <a:off x="2447925" y="4889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31" name="Line 43"/>
          <p:cNvSpPr>
            <a:spLocks noChangeShapeType="1"/>
          </p:cNvSpPr>
          <p:nvPr/>
        </p:nvSpPr>
        <p:spPr bwMode="auto">
          <a:xfrm>
            <a:off x="1958975" y="4878388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32" name="Oval 44"/>
          <p:cNvSpPr>
            <a:spLocks noChangeArrowheads="1"/>
          </p:cNvSpPr>
          <p:nvPr/>
        </p:nvSpPr>
        <p:spPr bwMode="auto">
          <a:xfrm>
            <a:off x="3105150" y="47910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33" name="AutoShape 45"/>
          <p:cNvCxnSpPr>
            <a:cxnSpLocks noChangeShapeType="1"/>
            <a:endCxn id="1983532" idx="2"/>
          </p:cNvCxnSpPr>
          <p:nvPr/>
        </p:nvCxnSpPr>
        <p:spPr bwMode="auto">
          <a:xfrm>
            <a:off x="2914650" y="48926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34" name="Oval 46"/>
          <p:cNvSpPr>
            <a:spLocks noChangeArrowheads="1"/>
          </p:cNvSpPr>
          <p:nvPr/>
        </p:nvSpPr>
        <p:spPr bwMode="auto">
          <a:xfrm>
            <a:off x="2627313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35" name="Text Box 47"/>
          <p:cNvSpPr txBox="1">
            <a:spLocks noChangeArrowheads="1"/>
          </p:cNvSpPr>
          <p:nvPr/>
        </p:nvSpPr>
        <p:spPr bwMode="auto">
          <a:xfrm>
            <a:off x="1619250" y="5581650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</a:p>
        </p:txBody>
      </p:sp>
      <p:sp>
        <p:nvSpPr>
          <p:cNvPr id="1983536" name="Oval 48"/>
          <p:cNvSpPr>
            <a:spLocks noChangeArrowheads="1"/>
          </p:cNvSpPr>
          <p:nvPr/>
        </p:nvSpPr>
        <p:spPr bwMode="auto">
          <a:xfrm>
            <a:off x="2166938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37" name="AutoShape 49"/>
          <p:cNvCxnSpPr>
            <a:cxnSpLocks noChangeShapeType="1"/>
            <a:stCxn id="1983536" idx="6"/>
            <a:endCxn id="1983534" idx="2"/>
          </p:cNvCxnSpPr>
          <p:nvPr/>
        </p:nvCxnSpPr>
        <p:spPr bwMode="auto">
          <a:xfrm>
            <a:off x="2436813" y="577532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38" name="Line 50"/>
          <p:cNvSpPr>
            <a:spLocks noChangeShapeType="1"/>
          </p:cNvSpPr>
          <p:nvPr/>
        </p:nvSpPr>
        <p:spPr bwMode="auto">
          <a:xfrm flipH="1">
            <a:off x="2749550" y="5418138"/>
            <a:ext cx="7938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39" name="Oval 51"/>
          <p:cNvSpPr>
            <a:spLocks noChangeArrowheads="1"/>
          </p:cNvSpPr>
          <p:nvPr/>
        </p:nvSpPr>
        <p:spPr bwMode="auto">
          <a:xfrm>
            <a:off x="3094038" y="5676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40" name="AutoShape 52"/>
          <p:cNvCxnSpPr>
            <a:cxnSpLocks noChangeShapeType="1"/>
            <a:endCxn id="1983539" idx="2"/>
          </p:cNvCxnSpPr>
          <p:nvPr/>
        </p:nvCxnSpPr>
        <p:spPr bwMode="auto">
          <a:xfrm>
            <a:off x="2903538" y="5778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41" name="Oval 53"/>
          <p:cNvSpPr>
            <a:spLocks noChangeArrowheads="1"/>
          </p:cNvSpPr>
          <p:nvPr/>
        </p:nvSpPr>
        <p:spPr bwMode="auto">
          <a:xfrm>
            <a:off x="2630488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42" name="Text Box 54"/>
          <p:cNvSpPr txBox="1">
            <a:spLocks noChangeArrowheads="1"/>
          </p:cNvSpPr>
          <p:nvPr/>
        </p:nvSpPr>
        <p:spPr bwMode="auto">
          <a:xfrm>
            <a:off x="1622425" y="5119688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g</a:t>
            </a:r>
          </a:p>
        </p:txBody>
      </p:sp>
      <p:sp>
        <p:nvSpPr>
          <p:cNvPr id="1983543" name="Oval 55"/>
          <p:cNvSpPr>
            <a:spLocks noChangeArrowheads="1"/>
          </p:cNvSpPr>
          <p:nvPr/>
        </p:nvSpPr>
        <p:spPr bwMode="auto">
          <a:xfrm>
            <a:off x="2170113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44" name="AutoShape 56"/>
          <p:cNvCxnSpPr>
            <a:cxnSpLocks noChangeShapeType="1"/>
            <a:stCxn id="1983543" idx="6"/>
            <a:endCxn id="1983541" idx="2"/>
          </p:cNvCxnSpPr>
          <p:nvPr/>
        </p:nvCxnSpPr>
        <p:spPr bwMode="auto">
          <a:xfrm>
            <a:off x="2439988" y="5313363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45" name="Line 57"/>
          <p:cNvSpPr>
            <a:spLocks noChangeShapeType="1"/>
          </p:cNvSpPr>
          <p:nvPr/>
        </p:nvSpPr>
        <p:spPr bwMode="auto">
          <a:xfrm>
            <a:off x="1951038" y="5302250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46" name="Oval 58"/>
          <p:cNvSpPr>
            <a:spLocks noChangeArrowheads="1"/>
          </p:cNvSpPr>
          <p:nvPr/>
        </p:nvSpPr>
        <p:spPr bwMode="auto">
          <a:xfrm>
            <a:off x="3097213" y="5214938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3547" name="AutoShape 59"/>
          <p:cNvCxnSpPr>
            <a:cxnSpLocks noChangeShapeType="1"/>
            <a:endCxn id="1983546" idx="2"/>
          </p:cNvCxnSpPr>
          <p:nvPr/>
        </p:nvCxnSpPr>
        <p:spPr bwMode="auto">
          <a:xfrm>
            <a:off x="2906713" y="5316538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3548" name="Line 60"/>
          <p:cNvSpPr>
            <a:spLocks noChangeShapeType="1"/>
          </p:cNvSpPr>
          <p:nvPr/>
        </p:nvSpPr>
        <p:spPr bwMode="auto">
          <a:xfrm>
            <a:off x="1931988" y="5768975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49" name="AutoShape 61"/>
          <p:cNvSpPr>
            <a:spLocks noChangeArrowheads="1"/>
          </p:cNvSpPr>
          <p:nvPr/>
        </p:nvSpPr>
        <p:spPr bwMode="auto">
          <a:xfrm>
            <a:off x="3754438" y="3211513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3550" name="Text Box 62"/>
          <p:cNvSpPr txBox="1">
            <a:spLocks noChangeArrowheads="1"/>
          </p:cNvSpPr>
          <p:nvPr/>
        </p:nvSpPr>
        <p:spPr bwMode="auto">
          <a:xfrm>
            <a:off x="3709988" y="4532313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call p(x);</a:t>
            </a:r>
          </a:p>
        </p:txBody>
      </p:sp>
      <p:grpSp>
        <p:nvGrpSpPr>
          <p:cNvPr id="1983551" name="Group 63"/>
          <p:cNvGrpSpPr>
            <a:grpSpLocks/>
          </p:cNvGrpSpPr>
          <p:nvPr/>
        </p:nvGrpSpPr>
        <p:grpSpPr bwMode="auto">
          <a:xfrm>
            <a:off x="1984375" y="4041775"/>
            <a:ext cx="1620838" cy="812800"/>
            <a:chOff x="1449" y="1939"/>
            <a:chExt cx="1021" cy="512"/>
          </a:xfrm>
        </p:grpSpPr>
        <p:grpSp>
          <p:nvGrpSpPr>
            <p:cNvPr id="1983552" name="Group 64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1983553" name="Text Box 65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1983554" name="AutoShape 66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83555" name="Group 67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1983556" name="Oval 68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3557" name="Text Box 69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x</a:t>
                </a:r>
              </a:p>
            </p:txBody>
          </p:sp>
          <p:sp>
            <p:nvSpPr>
              <p:cNvPr id="1983558" name="Oval 70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83559" name="AutoShape 71"/>
              <p:cNvCxnSpPr>
                <a:cxnSpLocks noChangeShapeType="1"/>
                <a:stCxn id="1983558" idx="6"/>
                <a:endCxn id="1983556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983560" name="Line 72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83561" name="AutoShape 73"/>
          <p:cNvSpPr>
            <a:spLocks noChangeArrowheads="1"/>
          </p:cNvSpPr>
          <p:nvPr/>
        </p:nvSpPr>
        <p:spPr bwMode="auto">
          <a:xfrm>
            <a:off x="3749675" y="506571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562" name="Group 74"/>
          <p:cNvGrpSpPr>
            <a:grpSpLocks/>
          </p:cNvGrpSpPr>
          <p:nvPr/>
        </p:nvGrpSpPr>
        <p:grpSpPr bwMode="auto">
          <a:xfrm>
            <a:off x="6183313" y="2997200"/>
            <a:ext cx="1674812" cy="812800"/>
            <a:chOff x="3895" y="1930"/>
            <a:chExt cx="1055" cy="512"/>
          </a:xfrm>
        </p:grpSpPr>
        <p:sp>
          <p:nvSpPr>
            <p:cNvPr id="1983563" name="AutoShape 75"/>
            <p:cNvSpPr>
              <a:spLocks noChangeArrowheads="1"/>
            </p:cNvSpPr>
            <p:nvPr/>
          </p:nvSpPr>
          <p:spPr bwMode="auto">
            <a:xfrm rot="-5400000">
              <a:off x="4278" y="177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64" name="Text Box 76"/>
            <p:cNvSpPr txBox="1">
              <a:spLocks noChangeArrowheads="1"/>
            </p:cNvSpPr>
            <p:nvPr/>
          </p:nvSpPr>
          <p:spPr bwMode="auto">
            <a:xfrm>
              <a:off x="3895" y="202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3565" name="Oval 77"/>
            <p:cNvSpPr>
              <a:spLocks noChangeArrowheads="1"/>
            </p:cNvSpPr>
            <p:nvPr/>
          </p:nvSpPr>
          <p:spPr bwMode="auto">
            <a:xfrm>
              <a:off x="4626" y="213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66" name="Oval 78"/>
            <p:cNvSpPr>
              <a:spLocks noChangeArrowheads="1"/>
            </p:cNvSpPr>
            <p:nvPr/>
          </p:nvSpPr>
          <p:spPr bwMode="auto">
            <a:xfrm>
              <a:off x="4327" y="2127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67" name="AutoShape 79"/>
            <p:cNvCxnSpPr>
              <a:cxnSpLocks noChangeShapeType="1"/>
              <a:stCxn id="1983566" idx="6"/>
              <a:endCxn id="1983565" idx="2"/>
            </p:cNvCxnSpPr>
            <p:nvPr/>
          </p:nvCxnSpPr>
          <p:spPr bwMode="auto">
            <a:xfrm>
              <a:off x="4497" y="2191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83568" name="AutoShape 80"/>
            <p:cNvCxnSpPr>
              <a:cxnSpLocks noChangeShapeType="1"/>
              <a:stCxn id="1983565" idx="0"/>
              <a:endCxn id="1983566" idx="7"/>
            </p:cNvCxnSpPr>
            <p:nvPr/>
          </p:nvCxnSpPr>
          <p:spPr bwMode="auto">
            <a:xfrm rot="16200000" flipH="1" flipV="1">
              <a:off x="4587" y="2021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69" name="Line 81"/>
            <p:cNvSpPr>
              <a:spLocks noChangeShapeType="1"/>
            </p:cNvSpPr>
            <p:nvPr/>
          </p:nvSpPr>
          <p:spPr bwMode="auto">
            <a:xfrm>
              <a:off x="4086" y="2185"/>
              <a:ext cx="24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3570" name="AutoShape 82"/>
          <p:cNvSpPr>
            <a:spLocks noChangeArrowheads="1"/>
          </p:cNvSpPr>
          <p:nvPr/>
        </p:nvSpPr>
        <p:spPr bwMode="auto">
          <a:xfrm rot="-5400000">
            <a:off x="6794500" y="2743200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3571" name="Group 83"/>
          <p:cNvGrpSpPr>
            <a:grpSpLocks/>
          </p:cNvGrpSpPr>
          <p:nvPr/>
        </p:nvGrpSpPr>
        <p:grpSpPr bwMode="auto">
          <a:xfrm>
            <a:off x="6183313" y="3141663"/>
            <a:ext cx="1430337" cy="457200"/>
            <a:chOff x="2815" y="1643"/>
            <a:chExt cx="901" cy="288"/>
          </a:xfrm>
        </p:grpSpPr>
        <p:sp>
          <p:nvSpPr>
            <p:cNvPr id="1983572" name="Text Box 84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3573" name="Oval 85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3574" name="Oval 86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75" name="AutoShape 87"/>
            <p:cNvCxnSpPr>
              <a:cxnSpLocks noChangeShapeType="1"/>
              <a:stCxn id="1983574" idx="6"/>
              <a:endCxn id="1983573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3576" name="Line 88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3577" name="AutoShape 89"/>
            <p:cNvCxnSpPr>
              <a:cxnSpLocks noChangeShapeType="1"/>
              <a:stCxn id="1983573" idx="0"/>
              <a:endCxn id="1983574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2189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8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1402E-6 L 0.00157 -0.1411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83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8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8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00104 0.15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83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77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7037E-6 L 0.00208 0.1555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8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520" grpId="0" animBg="1"/>
      <p:bldP spid="1983520" grpId="1" animBg="1"/>
      <p:bldP spid="1983549" grpId="0" animBg="1"/>
      <p:bldP spid="1983561" grpId="0" animBg="1"/>
      <p:bldP spid="1983570" grpId="0" animBg="1"/>
      <p:bldP spid="1983570" grpId="1" animBg="1"/>
      <p:bldP spid="1983570" grpId="2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Main idea</a:t>
            </a:r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281113"/>
          </a:xfrm>
        </p:spPr>
        <p:txBody>
          <a:bodyPr/>
          <a:lstStyle/>
          <a:p>
            <a:r>
              <a:rPr lang="en-US"/>
              <a:t>Local heaps </a:t>
            </a:r>
          </a:p>
          <a:p>
            <a:r>
              <a:rPr lang="en-US"/>
              <a:t>Cutpoints</a:t>
            </a:r>
          </a:p>
        </p:txBody>
      </p:sp>
      <p:sp>
        <p:nvSpPr>
          <p:cNvPr id="1986564" name="Rectangle 4"/>
          <p:cNvSpPr>
            <a:spLocks noChangeArrowheads="1"/>
          </p:cNvSpPr>
          <p:nvPr/>
        </p:nvSpPr>
        <p:spPr bwMode="auto">
          <a:xfrm>
            <a:off x="1428750" y="4052888"/>
            <a:ext cx="2171700" cy="2095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565" name="Group 5"/>
          <p:cNvGrpSpPr>
            <a:grpSpLocks/>
          </p:cNvGrpSpPr>
          <p:nvPr/>
        </p:nvGrpSpPr>
        <p:grpSpPr bwMode="auto">
          <a:xfrm>
            <a:off x="1968500" y="4049713"/>
            <a:ext cx="1620838" cy="812800"/>
            <a:chOff x="1249" y="2182"/>
            <a:chExt cx="1021" cy="512"/>
          </a:xfrm>
        </p:grpSpPr>
        <p:sp>
          <p:nvSpPr>
            <p:cNvPr id="1986566" name="Text Box 6"/>
            <p:cNvSpPr txBox="1">
              <a:spLocks noChangeArrowheads="1"/>
            </p:cNvSpPr>
            <p:nvPr/>
          </p:nvSpPr>
          <p:spPr bwMode="auto">
            <a:xfrm>
              <a:off x="1249" y="2269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0"/>
            </a:p>
          </p:txBody>
        </p:sp>
        <p:sp>
          <p:nvSpPr>
            <p:cNvPr id="1986567" name="AutoShape 7"/>
            <p:cNvSpPr>
              <a:spLocks noChangeArrowheads="1"/>
            </p:cNvSpPr>
            <p:nvPr/>
          </p:nvSpPr>
          <p:spPr bwMode="auto">
            <a:xfrm rot="-5400000">
              <a:off x="1598" y="2022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568" name="Group 8"/>
          <p:cNvGrpSpPr>
            <a:grpSpLocks/>
          </p:cNvGrpSpPr>
          <p:nvPr/>
        </p:nvGrpSpPr>
        <p:grpSpPr bwMode="auto">
          <a:xfrm>
            <a:off x="5695950" y="4052888"/>
            <a:ext cx="2171700" cy="2095500"/>
            <a:chOff x="3588" y="2553"/>
            <a:chExt cx="1368" cy="1320"/>
          </a:xfrm>
        </p:grpSpPr>
        <p:sp>
          <p:nvSpPr>
            <p:cNvPr id="1986569" name="Rectangle 9"/>
            <p:cNvSpPr>
              <a:spLocks noChangeArrowheads="1"/>
            </p:cNvSpPr>
            <p:nvPr/>
          </p:nvSpPr>
          <p:spPr bwMode="auto">
            <a:xfrm>
              <a:off x="3588" y="2553"/>
              <a:ext cx="1368" cy="13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0" name="Oval 10"/>
            <p:cNvSpPr>
              <a:spLocks noChangeArrowheads="1"/>
            </p:cNvSpPr>
            <p:nvPr/>
          </p:nvSpPr>
          <p:spPr bwMode="auto">
            <a:xfrm>
              <a:off x="430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1" name="Text Box 11"/>
            <p:cNvSpPr txBox="1">
              <a:spLocks noChangeArrowheads="1"/>
            </p:cNvSpPr>
            <p:nvPr/>
          </p:nvSpPr>
          <p:spPr bwMode="auto">
            <a:xfrm>
              <a:off x="3672" y="2988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y</a:t>
              </a:r>
            </a:p>
          </p:txBody>
        </p:sp>
        <p:sp>
          <p:nvSpPr>
            <p:cNvPr id="1986572" name="Oval 12"/>
            <p:cNvSpPr>
              <a:spLocks noChangeArrowheads="1"/>
            </p:cNvSpPr>
            <p:nvPr/>
          </p:nvSpPr>
          <p:spPr bwMode="auto">
            <a:xfrm>
              <a:off x="4017" y="304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73" name="AutoShape 13"/>
            <p:cNvCxnSpPr>
              <a:cxnSpLocks noChangeShapeType="1"/>
              <a:stCxn id="1986572" idx="6"/>
              <a:endCxn id="1986570" idx="2"/>
            </p:cNvCxnSpPr>
            <p:nvPr/>
          </p:nvCxnSpPr>
          <p:spPr bwMode="auto">
            <a:xfrm>
              <a:off x="4187" y="311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74" name="Line 14"/>
            <p:cNvSpPr>
              <a:spLocks noChangeShapeType="1"/>
            </p:cNvSpPr>
            <p:nvPr/>
          </p:nvSpPr>
          <p:spPr bwMode="auto">
            <a:xfrm>
              <a:off x="3879" y="3103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5" name="Oval 15"/>
            <p:cNvSpPr>
              <a:spLocks noChangeArrowheads="1"/>
            </p:cNvSpPr>
            <p:nvPr/>
          </p:nvSpPr>
          <p:spPr bwMode="auto">
            <a:xfrm>
              <a:off x="4601" y="304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76" name="AutoShape 16"/>
            <p:cNvCxnSpPr>
              <a:cxnSpLocks noChangeShapeType="1"/>
              <a:endCxn id="1986575" idx="2"/>
            </p:cNvCxnSpPr>
            <p:nvPr/>
          </p:nvCxnSpPr>
          <p:spPr bwMode="auto">
            <a:xfrm>
              <a:off x="4481" y="3112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77" name="Oval 17"/>
            <p:cNvSpPr>
              <a:spLocks noChangeArrowheads="1"/>
            </p:cNvSpPr>
            <p:nvPr/>
          </p:nvSpPr>
          <p:spPr bwMode="auto">
            <a:xfrm>
              <a:off x="430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78" name="Text Box 18"/>
            <p:cNvSpPr txBox="1">
              <a:spLocks noChangeArrowheads="1"/>
            </p:cNvSpPr>
            <p:nvPr/>
          </p:nvSpPr>
          <p:spPr bwMode="auto">
            <a:xfrm>
              <a:off x="3665" y="3546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</a:t>
              </a:r>
            </a:p>
          </p:txBody>
        </p:sp>
        <p:sp>
          <p:nvSpPr>
            <p:cNvPr id="1986579" name="Oval 19"/>
            <p:cNvSpPr>
              <a:spLocks noChangeArrowheads="1"/>
            </p:cNvSpPr>
            <p:nvPr/>
          </p:nvSpPr>
          <p:spPr bwMode="auto">
            <a:xfrm>
              <a:off x="4010" y="3604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80" name="AutoShape 20"/>
            <p:cNvCxnSpPr>
              <a:cxnSpLocks noChangeShapeType="1"/>
              <a:stCxn id="1986579" idx="6"/>
              <a:endCxn id="1986577" idx="2"/>
            </p:cNvCxnSpPr>
            <p:nvPr/>
          </p:nvCxnSpPr>
          <p:spPr bwMode="auto">
            <a:xfrm>
              <a:off x="4180" y="3668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81" name="Line 21"/>
            <p:cNvSpPr>
              <a:spLocks noChangeShapeType="1"/>
            </p:cNvSpPr>
            <p:nvPr/>
          </p:nvSpPr>
          <p:spPr bwMode="auto">
            <a:xfrm flipH="1">
              <a:off x="4377" y="3443"/>
              <a:ext cx="5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82" name="Oval 22"/>
            <p:cNvSpPr>
              <a:spLocks noChangeArrowheads="1"/>
            </p:cNvSpPr>
            <p:nvPr/>
          </p:nvSpPr>
          <p:spPr bwMode="auto">
            <a:xfrm>
              <a:off x="4594" y="360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83" name="AutoShape 23"/>
            <p:cNvCxnSpPr>
              <a:cxnSpLocks noChangeShapeType="1"/>
              <a:endCxn id="1986582" idx="2"/>
            </p:cNvCxnSpPr>
            <p:nvPr/>
          </p:nvCxnSpPr>
          <p:spPr bwMode="auto">
            <a:xfrm>
              <a:off x="4474" y="3670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84" name="Oval 24"/>
            <p:cNvSpPr>
              <a:spLocks noChangeArrowheads="1"/>
            </p:cNvSpPr>
            <p:nvPr/>
          </p:nvSpPr>
          <p:spPr bwMode="auto">
            <a:xfrm>
              <a:off x="430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85" name="Text Box 25"/>
            <p:cNvSpPr txBox="1">
              <a:spLocks noChangeArrowheads="1"/>
            </p:cNvSpPr>
            <p:nvPr/>
          </p:nvSpPr>
          <p:spPr bwMode="auto">
            <a:xfrm>
              <a:off x="3667" y="3255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g</a:t>
              </a:r>
            </a:p>
          </p:txBody>
        </p:sp>
        <p:sp>
          <p:nvSpPr>
            <p:cNvPr id="1986586" name="Oval 26"/>
            <p:cNvSpPr>
              <a:spLocks noChangeArrowheads="1"/>
            </p:cNvSpPr>
            <p:nvPr/>
          </p:nvSpPr>
          <p:spPr bwMode="auto">
            <a:xfrm>
              <a:off x="4012" y="331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87" name="AutoShape 27"/>
            <p:cNvCxnSpPr>
              <a:cxnSpLocks noChangeShapeType="1"/>
              <a:stCxn id="1986586" idx="6"/>
              <a:endCxn id="1986584" idx="2"/>
            </p:cNvCxnSpPr>
            <p:nvPr/>
          </p:nvCxnSpPr>
          <p:spPr bwMode="auto">
            <a:xfrm>
              <a:off x="4182" y="337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88" name="Line 28"/>
            <p:cNvSpPr>
              <a:spLocks noChangeShapeType="1"/>
            </p:cNvSpPr>
            <p:nvPr/>
          </p:nvSpPr>
          <p:spPr bwMode="auto">
            <a:xfrm>
              <a:off x="3874" y="337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89" name="Oval 29"/>
            <p:cNvSpPr>
              <a:spLocks noChangeArrowheads="1"/>
            </p:cNvSpPr>
            <p:nvPr/>
          </p:nvSpPr>
          <p:spPr bwMode="auto">
            <a:xfrm>
              <a:off x="4596" y="3315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90" name="AutoShape 30"/>
            <p:cNvCxnSpPr>
              <a:cxnSpLocks noChangeShapeType="1"/>
              <a:endCxn id="1986589" idx="2"/>
            </p:cNvCxnSpPr>
            <p:nvPr/>
          </p:nvCxnSpPr>
          <p:spPr bwMode="auto">
            <a:xfrm>
              <a:off x="4476" y="3379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91" name="Line 31"/>
            <p:cNvSpPr>
              <a:spLocks noChangeShapeType="1"/>
            </p:cNvSpPr>
            <p:nvPr/>
          </p:nvSpPr>
          <p:spPr bwMode="auto">
            <a:xfrm>
              <a:off x="3862" y="366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592" name="AutoShape 32"/>
          <p:cNvSpPr>
            <a:spLocks noChangeArrowheads="1"/>
          </p:cNvSpPr>
          <p:nvPr/>
        </p:nvSpPr>
        <p:spPr bwMode="auto">
          <a:xfrm rot="-5400000">
            <a:off x="6804025" y="3811588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593" name="Group 33"/>
          <p:cNvGrpSpPr>
            <a:grpSpLocks/>
          </p:cNvGrpSpPr>
          <p:nvPr/>
        </p:nvGrpSpPr>
        <p:grpSpPr bwMode="auto">
          <a:xfrm>
            <a:off x="2032000" y="4259263"/>
            <a:ext cx="1277938" cy="396875"/>
            <a:chOff x="1280" y="2683"/>
            <a:chExt cx="805" cy="250"/>
          </a:xfrm>
        </p:grpSpPr>
        <p:sp>
          <p:nvSpPr>
            <p:cNvPr id="1986594" name="Oval 34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595" name="Text Box 35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x</a:t>
              </a:r>
            </a:p>
          </p:txBody>
        </p:sp>
        <p:sp>
          <p:nvSpPr>
            <p:cNvPr id="1986596" name="Oval 36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597" name="AutoShape 37"/>
            <p:cNvCxnSpPr>
              <a:cxnSpLocks noChangeShapeType="1"/>
              <a:stCxn id="1986596" idx="6"/>
              <a:endCxn id="1986594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598" name="Line 38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599" name="Oval 39"/>
          <p:cNvSpPr>
            <a:spLocks noChangeArrowheads="1"/>
          </p:cNvSpPr>
          <p:nvPr/>
        </p:nvSpPr>
        <p:spPr bwMode="auto">
          <a:xfrm>
            <a:off x="2638425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00" name="Text Box 40"/>
          <p:cNvSpPr txBox="1">
            <a:spLocks noChangeArrowheads="1"/>
          </p:cNvSpPr>
          <p:nvPr/>
        </p:nvSpPr>
        <p:spPr bwMode="auto">
          <a:xfrm>
            <a:off x="1630363" y="4695825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</a:t>
            </a:r>
          </a:p>
        </p:txBody>
      </p:sp>
      <p:sp>
        <p:nvSpPr>
          <p:cNvPr id="1986601" name="Oval 41"/>
          <p:cNvSpPr>
            <a:spLocks noChangeArrowheads="1"/>
          </p:cNvSpPr>
          <p:nvPr/>
        </p:nvSpPr>
        <p:spPr bwMode="auto">
          <a:xfrm>
            <a:off x="2178050" y="4787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02" name="AutoShape 42"/>
          <p:cNvCxnSpPr>
            <a:cxnSpLocks noChangeShapeType="1"/>
            <a:stCxn id="1986601" idx="6"/>
            <a:endCxn id="1986599" idx="2"/>
          </p:cNvCxnSpPr>
          <p:nvPr/>
        </p:nvCxnSpPr>
        <p:spPr bwMode="auto">
          <a:xfrm>
            <a:off x="2447925" y="4889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03" name="Line 43"/>
          <p:cNvSpPr>
            <a:spLocks noChangeShapeType="1"/>
          </p:cNvSpPr>
          <p:nvPr/>
        </p:nvSpPr>
        <p:spPr bwMode="auto">
          <a:xfrm>
            <a:off x="1958975" y="4878388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04" name="Oval 44"/>
          <p:cNvSpPr>
            <a:spLocks noChangeArrowheads="1"/>
          </p:cNvSpPr>
          <p:nvPr/>
        </p:nvSpPr>
        <p:spPr bwMode="auto">
          <a:xfrm>
            <a:off x="3105150" y="47910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05" name="AutoShape 45"/>
          <p:cNvCxnSpPr>
            <a:cxnSpLocks noChangeShapeType="1"/>
            <a:endCxn id="1986604" idx="2"/>
          </p:cNvCxnSpPr>
          <p:nvPr/>
        </p:nvCxnSpPr>
        <p:spPr bwMode="auto">
          <a:xfrm>
            <a:off x="2914650" y="48926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06" name="Oval 46"/>
          <p:cNvSpPr>
            <a:spLocks noChangeArrowheads="1"/>
          </p:cNvSpPr>
          <p:nvPr/>
        </p:nvSpPr>
        <p:spPr bwMode="auto">
          <a:xfrm>
            <a:off x="2627313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07" name="Text Box 47"/>
          <p:cNvSpPr txBox="1">
            <a:spLocks noChangeArrowheads="1"/>
          </p:cNvSpPr>
          <p:nvPr/>
        </p:nvSpPr>
        <p:spPr bwMode="auto">
          <a:xfrm>
            <a:off x="1619250" y="5581650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</a:p>
        </p:txBody>
      </p:sp>
      <p:sp>
        <p:nvSpPr>
          <p:cNvPr id="1986608" name="Oval 48"/>
          <p:cNvSpPr>
            <a:spLocks noChangeArrowheads="1"/>
          </p:cNvSpPr>
          <p:nvPr/>
        </p:nvSpPr>
        <p:spPr bwMode="auto">
          <a:xfrm>
            <a:off x="2166938" y="567372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09" name="AutoShape 49"/>
          <p:cNvCxnSpPr>
            <a:cxnSpLocks noChangeShapeType="1"/>
            <a:stCxn id="1986608" idx="6"/>
            <a:endCxn id="1986606" idx="2"/>
          </p:cNvCxnSpPr>
          <p:nvPr/>
        </p:nvCxnSpPr>
        <p:spPr bwMode="auto">
          <a:xfrm>
            <a:off x="2436813" y="577532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10" name="Line 50"/>
          <p:cNvSpPr>
            <a:spLocks noChangeShapeType="1"/>
          </p:cNvSpPr>
          <p:nvPr/>
        </p:nvSpPr>
        <p:spPr bwMode="auto">
          <a:xfrm flipH="1">
            <a:off x="2749550" y="5418138"/>
            <a:ext cx="7938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11" name="Oval 51"/>
          <p:cNvSpPr>
            <a:spLocks noChangeArrowheads="1"/>
          </p:cNvSpPr>
          <p:nvPr/>
        </p:nvSpPr>
        <p:spPr bwMode="auto">
          <a:xfrm>
            <a:off x="3094038" y="567690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12" name="AutoShape 52"/>
          <p:cNvCxnSpPr>
            <a:cxnSpLocks noChangeShapeType="1"/>
            <a:endCxn id="1986611" idx="2"/>
          </p:cNvCxnSpPr>
          <p:nvPr/>
        </p:nvCxnSpPr>
        <p:spPr bwMode="auto">
          <a:xfrm>
            <a:off x="2903538" y="577850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13" name="Oval 53"/>
          <p:cNvSpPr>
            <a:spLocks noChangeArrowheads="1"/>
          </p:cNvSpPr>
          <p:nvPr/>
        </p:nvSpPr>
        <p:spPr bwMode="auto">
          <a:xfrm>
            <a:off x="2630488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14" name="Text Box 54"/>
          <p:cNvSpPr txBox="1">
            <a:spLocks noChangeArrowheads="1"/>
          </p:cNvSpPr>
          <p:nvPr/>
        </p:nvSpPr>
        <p:spPr bwMode="auto">
          <a:xfrm>
            <a:off x="1622425" y="5119688"/>
            <a:ext cx="39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g</a:t>
            </a:r>
          </a:p>
        </p:txBody>
      </p:sp>
      <p:sp>
        <p:nvSpPr>
          <p:cNvPr id="1986615" name="Oval 55"/>
          <p:cNvSpPr>
            <a:spLocks noChangeArrowheads="1"/>
          </p:cNvSpPr>
          <p:nvPr/>
        </p:nvSpPr>
        <p:spPr bwMode="auto">
          <a:xfrm>
            <a:off x="2170113" y="5211763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16" name="AutoShape 56"/>
          <p:cNvCxnSpPr>
            <a:cxnSpLocks noChangeShapeType="1"/>
            <a:stCxn id="1986615" idx="6"/>
            <a:endCxn id="1986613" idx="2"/>
          </p:cNvCxnSpPr>
          <p:nvPr/>
        </p:nvCxnSpPr>
        <p:spPr bwMode="auto">
          <a:xfrm>
            <a:off x="2439988" y="5313363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17" name="Line 57"/>
          <p:cNvSpPr>
            <a:spLocks noChangeShapeType="1"/>
          </p:cNvSpPr>
          <p:nvPr/>
        </p:nvSpPr>
        <p:spPr bwMode="auto">
          <a:xfrm>
            <a:off x="1951038" y="5302250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18" name="Oval 58"/>
          <p:cNvSpPr>
            <a:spLocks noChangeArrowheads="1"/>
          </p:cNvSpPr>
          <p:nvPr/>
        </p:nvSpPr>
        <p:spPr bwMode="auto">
          <a:xfrm>
            <a:off x="3097213" y="5214938"/>
            <a:ext cx="269875" cy="201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86619" name="AutoShape 59"/>
          <p:cNvCxnSpPr>
            <a:cxnSpLocks noChangeShapeType="1"/>
            <a:endCxn id="1986618" idx="2"/>
          </p:cNvCxnSpPr>
          <p:nvPr/>
        </p:nvCxnSpPr>
        <p:spPr bwMode="auto">
          <a:xfrm>
            <a:off x="2906713" y="5316538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86620" name="Line 60"/>
          <p:cNvSpPr>
            <a:spLocks noChangeShapeType="1"/>
          </p:cNvSpPr>
          <p:nvPr/>
        </p:nvSpPr>
        <p:spPr bwMode="auto">
          <a:xfrm>
            <a:off x="1931988" y="5768975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21" name="AutoShape 61"/>
          <p:cNvSpPr>
            <a:spLocks noChangeArrowheads="1"/>
          </p:cNvSpPr>
          <p:nvPr/>
        </p:nvSpPr>
        <p:spPr bwMode="auto">
          <a:xfrm>
            <a:off x="3754438" y="3211513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22" name="Text Box 62"/>
          <p:cNvSpPr txBox="1">
            <a:spLocks noChangeArrowheads="1"/>
          </p:cNvSpPr>
          <p:nvPr/>
        </p:nvSpPr>
        <p:spPr bwMode="auto">
          <a:xfrm>
            <a:off x="3709988" y="4532313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call p(x);</a:t>
            </a:r>
          </a:p>
        </p:txBody>
      </p:sp>
      <p:grpSp>
        <p:nvGrpSpPr>
          <p:cNvPr id="1986623" name="Group 63"/>
          <p:cNvGrpSpPr>
            <a:grpSpLocks/>
          </p:cNvGrpSpPr>
          <p:nvPr/>
        </p:nvGrpSpPr>
        <p:grpSpPr bwMode="auto">
          <a:xfrm>
            <a:off x="1971675" y="4044950"/>
            <a:ext cx="1620838" cy="812800"/>
            <a:chOff x="1449" y="1939"/>
            <a:chExt cx="1021" cy="512"/>
          </a:xfrm>
        </p:grpSpPr>
        <p:grpSp>
          <p:nvGrpSpPr>
            <p:cNvPr id="1986624" name="Group 64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1986625" name="Text Box 65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1986626" name="AutoShape 66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86627" name="Group 67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1986628" name="Oval 68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6629" name="Text Box 69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x</a:t>
                </a:r>
              </a:p>
            </p:txBody>
          </p:sp>
          <p:sp>
            <p:nvSpPr>
              <p:cNvPr id="1986630" name="Oval 70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86631" name="AutoShape 71"/>
              <p:cNvCxnSpPr>
                <a:cxnSpLocks noChangeShapeType="1"/>
                <a:stCxn id="1986630" idx="6"/>
                <a:endCxn id="1986628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986632" name="Line 72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86633" name="AutoShape 73"/>
          <p:cNvSpPr>
            <a:spLocks noChangeArrowheads="1"/>
          </p:cNvSpPr>
          <p:nvPr/>
        </p:nvSpPr>
        <p:spPr bwMode="auto">
          <a:xfrm>
            <a:off x="3749675" y="506571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634" name="Group 74"/>
          <p:cNvGrpSpPr>
            <a:grpSpLocks/>
          </p:cNvGrpSpPr>
          <p:nvPr/>
        </p:nvGrpSpPr>
        <p:grpSpPr bwMode="auto">
          <a:xfrm>
            <a:off x="6183313" y="2997200"/>
            <a:ext cx="1674812" cy="812800"/>
            <a:chOff x="3895" y="1930"/>
            <a:chExt cx="1055" cy="512"/>
          </a:xfrm>
        </p:grpSpPr>
        <p:sp>
          <p:nvSpPr>
            <p:cNvPr id="1986635" name="AutoShape 75"/>
            <p:cNvSpPr>
              <a:spLocks noChangeArrowheads="1"/>
            </p:cNvSpPr>
            <p:nvPr/>
          </p:nvSpPr>
          <p:spPr bwMode="auto">
            <a:xfrm rot="-5400000">
              <a:off x="4278" y="177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6" name="Text Box 76"/>
            <p:cNvSpPr txBox="1">
              <a:spLocks noChangeArrowheads="1"/>
            </p:cNvSpPr>
            <p:nvPr/>
          </p:nvSpPr>
          <p:spPr bwMode="auto">
            <a:xfrm>
              <a:off x="3895" y="202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6637" name="Oval 77"/>
            <p:cNvSpPr>
              <a:spLocks noChangeArrowheads="1"/>
            </p:cNvSpPr>
            <p:nvPr/>
          </p:nvSpPr>
          <p:spPr bwMode="auto">
            <a:xfrm>
              <a:off x="4626" y="2136"/>
              <a:ext cx="170" cy="1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8" name="Oval 78"/>
            <p:cNvSpPr>
              <a:spLocks noChangeArrowheads="1"/>
            </p:cNvSpPr>
            <p:nvPr/>
          </p:nvSpPr>
          <p:spPr bwMode="auto">
            <a:xfrm>
              <a:off x="4327" y="2127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639" name="AutoShape 79"/>
            <p:cNvCxnSpPr>
              <a:cxnSpLocks noChangeShapeType="1"/>
              <a:stCxn id="1986638" idx="6"/>
              <a:endCxn id="1986637" idx="2"/>
            </p:cNvCxnSpPr>
            <p:nvPr/>
          </p:nvCxnSpPr>
          <p:spPr bwMode="auto">
            <a:xfrm>
              <a:off x="4497" y="2191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86640" name="AutoShape 80"/>
            <p:cNvCxnSpPr>
              <a:cxnSpLocks noChangeShapeType="1"/>
              <a:stCxn id="1986637" idx="0"/>
              <a:endCxn id="1986638" idx="7"/>
            </p:cNvCxnSpPr>
            <p:nvPr/>
          </p:nvCxnSpPr>
          <p:spPr bwMode="auto">
            <a:xfrm rot="16200000" flipH="1" flipV="1">
              <a:off x="4587" y="2021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641" name="Line 81"/>
            <p:cNvSpPr>
              <a:spLocks noChangeShapeType="1"/>
            </p:cNvSpPr>
            <p:nvPr/>
          </p:nvSpPr>
          <p:spPr bwMode="auto">
            <a:xfrm>
              <a:off x="4086" y="2185"/>
              <a:ext cx="24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642" name="AutoShape 82"/>
          <p:cNvSpPr>
            <a:spLocks noChangeArrowheads="1"/>
          </p:cNvSpPr>
          <p:nvPr/>
        </p:nvSpPr>
        <p:spPr bwMode="auto">
          <a:xfrm rot="-5400000">
            <a:off x="6794500" y="2743200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643" name="Group 83"/>
          <p:cNvGrpSpPr>
            <a:grpSpLocks/>
          </p:cNvGrpSpPr>
          <p:nvPr/>
        </p:nvGrpSpPr>
        <p:grpSpPr bwMode="auto">
          <a:xfrm>
            <a:off x="6183313" y="3167063"/>
            <a:ext cx="1430337" cy="457200"/>
            <a:chOff x="2815" y="1643"/>
            <a:chExt cx="901" cy="288"/>
          </a:xfrm>
        </p:grpSpPr>
        <p:sp>
          <p:nvSpPr>
            <p:cNvPr id="1986644" name="Text Box 84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986645" name="Oval 85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46" name="Oval 86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647" name="AutoShape 87"/>
            <p:cNvCxnSpPr>
              <a:cxnSpLocks noChangeShapeType="1"/>
              <a:stCxn id="1986646" idx="6"/>
              <a:endCxn id="1986645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6648" name="Line 88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86649" name="AutoShape 89"/>
            <p:cNvCxnSpPr>
              <a:cxnSpLocks noChangeShapeType="1"/>
              <a:stCxn id="1986645" idx="0"/>
              <a:endCxn id="1986646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986650" name="Line 90"/>
          <p:cNvSpPr>
            <a:spLocks noChangeShapeType="1"/>
          </p:cNvSpPr>
          <p:nvPr/>
        </p:nvSpPr>
        <p:spPr bwMode="auto">
          <a:xfrm flipH="1" flipV="1">
            <a:off x="3186113" y="4557713"/>
            <a:ext cx="41275" cy="23653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51" name="Line 91"/>
          <p:cNvSpPr>
            <a:spLocks noChangeShapeType="1"/>
          </p:cNvSpPr>
          <p:nvPr/>
        </p:nvSpPr>
        <p:spPr bwMode="auto">
          <a:xfrm flipH="1" flipV="1">
            <a:off x="7412038" y="4610100"/>
            <a:ext cx="41275" cy="23653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1402E-6 L 0.00157 -0.141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86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8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00104 0.15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86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77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7037E-6 L 0.00208 0.1555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86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8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2" grpId="0" animBg="1"/>
      <p:bldP spid="1986592" grpId="1" animBg="1"/>
      <p:bldP spid="1986621" grpId="0" animBg="1"/>
      <p:bldP spid="1986633" grpId="0" animBg="1"/>
      <p:bldP spid="1986642" grpId="0" animBg="1"/>
      <p:bldP spid="1986642" grpId="1" animBg="1"/>
      <p:bldP spid="1986642" grpId="2" animBg="1"/>
      <p:bldP spid="1986651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Results</a:t>
            </a:r>
          </a:p>
        </p:txBody>
      </p:sp>
      <p:sp>
        <p:nvSpPr>
          <p:cNvPr id="175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8338"/>
            <a:ext cx="8229600" cy="459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Concrete operational semantics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Large step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Functional analysis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Storeless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Shape abstractions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33CC"/>
                </a:solidFill>
              </a:rPr>
              <a:t>Local heap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33CC"/>
                </a:solidFill>
              </a:rPr>
              <a:t>Observationally equivalent</a:t>
            </a:r>
            <a:r>
              <a:rPr lang="en-US" sz="2400"/>
              <a:t> to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standard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semantics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Java and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clean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C  </a:t>
            </a:r>
          </a:p>
          <a:p>
            <a:pPr>
              <a:lnSpc>
                <a:spcPct val="80000"/>
              </a:lnSpc>
            </a:pPr>
            <a:r>
              <a:rPr lang="en-US" sz="2800"/>
              <a:t>Abstractions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Shape analysis [Sagiv, Reps, Wilhelm, TOPLAS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02]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May-alias [Deutsch, PLDI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94]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19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1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Motivating example</a:t>
            </a:r>
          </a:p>
          <a:p>
            <a:pPr lvl="1"/>
            <a:r>
              <a:rPr lang="en-US"/>
              <a:t>Local heaps</a:t>
            </a:r>
          </a:p>
          <a:p>
            <a:pPr lvl="1"/>
            <a:r>
              <a:rPr lang="en-US"/>
              <a:t>Cutpoints</a:t>
            </a:r>
          </a:p>
          <a:p>
            <a:r>
              <a:rPr lang="en-US"/>
              <a:t>Why semantics</a:t>
            </a:r>
          </a:p>
          <a:p>
            <a:r>
              <a:rPr lang="en-US"/>
              <a:t>Local heap storeless semantics </a:t>
            </a:r>
          </a:p>
          <a:p>
            <a:r>
              <a:rPr lang="en-US"/>
              <a:t>Shape abstraction</a:t>
            </a:r>
          </a:p>
        </p:txBody>
      </p:sp>
    </p:spTree>
    <p:extLst>
      <p:ext uri="{BB962C8B-B14F-4D97-AF65-F5344CB8AC3E}">
        <p14:creationId xmlns:p14="http://schemas.microsoft.com/office/powerpoint/2010/main" val="321284244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398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</a:p>
          <a:p>
            <a:pPr algn="l"/>
            <a:r>
              <a:rPr lang="en-US" b="0"/>
              <a:t>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3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83398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3" name="Rectangle 9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4" name="Text Box 10"/>
          <p:cNvSpPr txBox="1">
            <a:spLocks noChangeArrowheads="1"/>
          </p:cNvSpPr>
          <p:nvPr/>
        </p:nvSpPr>
        <p:spPr bwMode="auto">
          <a:xfrm>
            <a:off x="904875" y="28686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833995" name="Rectangle 11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7" name="Rectangle 13"/>
          <p:cNvSpPr>
            <a:spLocks noChangeArrowheads="1"/>
          </p:cNvSpPr>
          <p:nvPr/>
        </p:nvSpPr>
        <p:spPr bwMode="auto">
          <a:xfrm>
            <a:off x="1266825" y="2667000"/>
            <a:ext cx="16573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3998" name="Group 14"/>
          <p:cNvGrpSpPr>
            <a:grpSpLocks/>
          </p:cNvGrpSpPr>
          <p:nvPr/>
        </p:nvGrpSpPr>
        <p:grpSpPr bwMode="auto">
          <a:xfrm>
            <a:off x="1204913" y="2532063"/>
            <a:ext cx="1739900" cy="768350"/>
            <a:chOff x="759" y="1469"/>
            <a:chExt cx="1096" cy="484"/>
          </a:xfrm>
        </p:grpSpPr>
        <p:sp>
          <p:nvSpPr>
            <p:cNvPr id="1833999" name="Line 15"/>
            <p:cNvSpPr>
              <a:spLocks noChangeShapeType="1"/>
            </p:cNvSpPr>
            <p:nvPr/>
          </p:nvSpPr>
          <p:spPr bwMode="auto">
            <a:xfrm>
              <a:off x="759" y="184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0" name="AutoShape 16"/>
            <p:cNvCxnSpPr>
              <a:cxnSpLocks noChangeShapeType="1"/>
              <a:stCxn id="1834005" idx="6"/>
              <a:endCxn id="1834001" idx="2"/>
            </p:cNvCxnSpPr>
            <p:nvPr/>
          </p:nvCxnSpPr>
          <p:spPr bwMode="auto">
            <a:xfrm>
              <a:off x="1201" y="1863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1" name="Oval 17"/>
            <p:cNvSpPr>
              <a:spLocks noChangeAspect="1" noChangeArrowheads="1"/>
            </p:cNvSpPr>
            <p:nvPr/>
          </p:nvSpPr>
          <p:spPr bwMode="auto">
            <a:xfrm>
              <a:off x="1417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2" name="AutoShape 18"/>
            <p:cNvCxnSpPr>
              <a:cxnSpLocks noChangeShapeType="1"/>
              <a:stCxn id="1834001" idx="7"/>
              <a:endCxn id="1834001" idx="1"/>
            </p:cNvCxnSpPr>
            <p:nvPr/>
          </p:nvCxnSpPr>
          <p:spPr bwMode="auto">
            <a:xfrm rot="16200000" flipH="1" flipV="1">
              <a:off x="1575" y="1675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3" name="Text Box 19"/>
            <p:cNvSpPr txBox="1">
              <a:spLocks noChangeArrowheads="1"/>
            </p:cNvSpPr>
            <p:nvPr/>
          </p:nvSpPr>
          <p:spPr bwMode="auto">
            <a:xfrm>
              <a:off x="1144" y="159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4" name="Text Box 20"/>
            <p:cNvSpPr txBox="1">
              <a:spLocks noChangeArrowheads="1"/>
            </p:cNvSpPr>
            <p:nvPr/>
          </p:nvSpPr>
          <p:spPr bwMode="auto">
            <a:xfrm>
              <a:off x="1574" y="146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5" name="Oval 21"/>
            <p:cNvSpPr>
              <a:spLocks noChangeAspect="1" noChangeArrowheads="1"/>
            </p:cNvSpPr>
            <p:nvPr/>
          </p:nvSpPr>
          <p:spPr bwMode="auto">
            <a:xfrm>
              <a:off x="884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014" name="AutoShape 3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5" name="AutoShape 31"/>
          <p:cNvSpPr>
            <a:spLocks noChangeArrowheads="1"/>
          </p:cNvSpPr>
          <p:nvPr/>
        </p:nvSpPr>
        <p:spPr bwMode="auto">
          <a:xfrm>
            <a:off x="268288" y="291465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6" name="AutoShape 3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7" name="AutoShape 3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20" name="Rectangle 36"/>
          <p:cNvSpPr>
            <a:spLocks noChangeArrowheads="1"/>
          </p:cNvSpPr>
          <p:nvPr/>
        </p:nvSpPr>
        <p:spPr bwMode="auto">
          <a:xfrm>
            <a:off x="939800" y="3327400"/>
            <a:ext cx="2006600" cy="6111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11" name="Group 127"/>
          <p:cNvGrpSpPr>
            <a:grpSpLocks/>
          </p:cNvGrpSpPr>
          <p:nvPr/>
        </p:nvGrpSpPr>
        <p:grpSpPr bwMode="auto">
          <a:xfrm>
            <a:off x="5275263" y="5208588"/>
            <a:ext cx="3265487" cy="758825"/>
            <a:chOff x="3323" y="3281"/>
            <a:chExt cx="2057" cy="478"/>
          </a:xfrm>
        </p:grpSpPr>
        <p:grpSp>
          <p:nvGrpSpPr>
            <p:cNvPr id="1834110" name="Group 126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018" name="Text Box 3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019" name="Text Box 3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022" name="Line 38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28" name="Line 44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99" name="Group 115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023" name="AutoShape 39"/>
              <p:cNvCxnSpPr>
                <a:cxnSpLocks noChangeShapeType="1"/>
                <a:stCxn id="1834030" idx="6"/>
                <a:endCxn id="1834024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4" name="Oval 4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5" name="AutoShape 41"/>
              <p:cNvCxnSpPr>
                <a:cxnSpLocks noChangeShapeType="1"/>
                <a:stCxn id="1834024" idx="7"/>
                <a:endCxn id="1834024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6" name="Text Box 4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27" name="Oval 4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9" name="AutoShape 4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30" name="Oval 4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31" name="Text Box 4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32" name="Text Box 4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sp>
        <p:nvSpPr>
          <p:cNvPr id="1834033" name="AutoShape 49"/>
          <p:cNvSpPr>
            <a:spLocks noChangeArrowheads="1"/>
          </p:cNvSpPr>
          <p:nvPr/>
        </p:nvSpPr>
        <p:spPr bwMode="auto">
          <a:xfrm>
            <a:off x="255588" y="35020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64" name="Text Box 8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4065" name="Text Box 81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4082" name="Group 98"/>
          <p:cNvGrpSpPr>
            <a:grpSpLocks/>
          </p:cNvGrpSpPr>
          <p:nvPr/>
        </p:nvGrpSpPr>
        <p:grpSpPr bwMode="auto">
          <a:xfrm>
            <a:off x="873125" y="2532063"/>
            <a:ext cx="2065338" cy="768350"/>
            <a:chOff x="553" y="1593"/>
            <a:chExt cx="1301" cy="484"/>
          </a:xfrm>
        </p:grpSpPr>
        <p:grpSp>
          <p:nvGrpSpPr>
            <p:cNvPr id="1834078" name="Group 94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4071" name="AutoShape 87"/>
              <p:cNvCxnSpPr>
                <a:cxnSpLocks noChangeShapeType="1"/>
                <a:stCxn id="1834076" idx="6"/>
                <a:endCxn id="1834072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2" name="Oval 8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73" name="AutoShape 89"/>
              <p:cNvCxnSpPr>
                <a:cxnSpLocks noChangeShapeType="1"/>
                <a:stCxn id="1834072" idx="7"/>
                <a:endCxn id="1834072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4" name="Text Box 9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5" name="Text Box 9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6" name="Oval 9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81" name="Group 97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4079" name="Line 95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80" name="Text Box 96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834084" name="Text Box 100"/>
          <p:cNvSpPr txBox="1">
            <a:spLocks noChangeArrowheads="1"/>
          </p:cNvSpPr>
          <p:nvPr/>
        </p:nvSpPr>
        <p:spPr bwMode="auto">
          <a:xfrm>
            <a:off x="877888" y="568801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834085" name="Text Box 101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4086" name="Text Box 102"/>
          <p:cNvSpPr txBox="1">
            <a:spLocks noChangeArrowheads="1"/>
          </p:cNvSpPr>
          <p:nvPr/>
        </p:nvSpPr>
        <p:spPr bwMode="auto">
          <a:xfrm>
            <a:off x="1901825" y="1927225"/>
            <a:ext cx="769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/>
              <a:t>…</a:t>
            </a:r>
            <a:r>
              <a:rPr lang="en-US" sz="1800" b="0"/>
              <a:t> </a:t>
            </a:r>
          </a:p>
        </p:txBody>
      </p:sp>
      <p:grpSp>
        <p:nvGrpSpPr>
          <p:cNvPr id="1834100" name="Group 116"/>
          <p:cNvGrpSpPr>
            <a:grpSpLocks/>
          </p:cNvGrpSpPr>
          <p:nvPr/>
        </p:nvGrpSpPr>
        <p:grpSpPr bwMode="auto">
          <a:xfrm>
            <a:off x="1381125" y="4313238"/>
            <a:ext cx="2206625" cy="758825"/>
            <a:chOff x="3637" y="3281"/>
            <a:chExt cx="1390" cy="478"/>
          </a:xfrm>
        </p:grpSpPr>
        <p:cxnSp>
          <p:nvCxnSpPr>
            <p:cNvPr id="1834101" name="AutoShape 117"/>
            <p:cNvCxnSpPr>
              <a:cxnSpLocks noChangeShapeType="1"/>
              <a:stCxn id="1834107" idx="6"/>
              <a:endCxn id="183410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2" name="Oval 118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3" name="AutoShape 119"/>
            <p:cNvCxnSpPr>
              <a:cxnSpLocks noChangeShapeType="1"/>
              <a:stCxn id="1834102" idx="7"/>
              <a:endCxn id="183410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4" name="Text Box 120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5" name="Oval 121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6" name="AutoShape 122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7" name="Oval 123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08" name="Text Box 124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9" name="Text Box 125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834112" name="Group 128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4113" name="Group 12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114" name="Text Box 13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115" name="Text Box 13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116" name="Line 13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17" name="Line 13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118" name="Group 13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119" name="AutoShape 135"/>
              <p:cNvCxnSpPr>
                <a:cxnSpLocks noChangeShapeType="1"/>
                <a:stCxn id="1834125" idx="6"/>
                <a:endCxn id="183412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0" name="Oval 13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1" name="AutoShape 137"/>
              <p:cNvCxnSpPr>
                <a:cxnSpLocks noChangeShapeType="1"/>
                <a:stCxn id="1834120" idx="7"/>
                <a:endCxn id="183412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2" name="Text Box 13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3" name="Oval 13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4" name="AutoShape 14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5" name="Oval 14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26" name="Text Box 14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7" name="Text Box 14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4130" name="Group 146"/>
          <p:cNvGrpSpPr>
            <a:grpSpLocks/>
          </p:cNvGrpSpPr>
          <p:nvPr/>
        </p:nvGrpSpPr>
        <p:grpSpPr bwMode="auto">
          <a:xfrm>
            <a:off x="877888" y="4670425"/>
            <a:ext cx="3267075" cy="465138"/>
            <a:chOff x="553" y="2942"/>
            <a:chExt cx="2058" cy="293"/>
          </a:xfrm>
        </p:grpSpPr>
        <p:sp>
          <p:nvSpPr>
            <p:cNvPr id="1833991" name="Text Box 7"/>
            <p:cNvSpPr txBox="1">
              <a:spLocks noChangeArrowheads="1"/>
            </p:cNvSpPr>
            <p:nvPr/>
          </p:nvSpPr>
          <p:spPr bwMode="auto">
            <a:xfrm>
              <a:off x="553" y="294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p</a:t>
              </a:r>
            </a:p>
          </p:txBody>
        </p:sp>
        <p:sp>
          <p:nvSpPr>
            <p:cNvPr id="1833992" name="Text Box 8"/>
            <p:cNvSpPr txBox="1">
              <a:spLocks noChangeArrowheads="1"/>
            </p:cNvSpPr>
            <p:nvPr/>
          </p:nvSpPr>
          <p:spPr bwMode="auto">
            <a:xfrm>
              <a:off x="2343" y="294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4128" name="Line 144"/>
            <p:cNvSpPr>
              <a:spLocks noChangeShapeType="1"/>
            </p:cNvSpPr>
            <p:nvPr/>
          </p:nvSpPr>
          <p:spPr bwMode="auto">
            <a:xfrm>
              <a:off x="725" y="311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29" name="Line 145"/>
            <p:cNvSpPr>
              <a:spLocks noChangeShapeType="1"/>
            </p:cNvSpPr>
            <p:nvPr/>
          </p:nvSpPr>
          <p:spPr bwMode="auto">
            <a:xfrm flipH="1" flipV="1">
              <a:off x="2269" y="311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142" name="AutoShape 158"/>
          <p:cNvSpPr>
            <a:spLocks noChangeArrowheads="1"/>
          </p:cNvSpPr>
          <p:nvPr/>
        </p:nvSpPr>
        <p:spPr bwMode="auto">
          <a:xfrm>
            <a:off x="239713" y="46831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93" name="Group 209"/>
          <p:cNvGrpSpPr>
            <a:grpSpLocks/>
          </p:cNvGrpSpPr>
          <p:nvPr/>
        </p:nvGrpSpPr>
        <p:grpSpPr bwMode="auto">
          <a:xfrm>
            <a:off x="933450" y="3124200"/>
            <a:ext cx="2057400" cy="795338"/>
            <a:chOff x="2185" y="251"/>
            <a:chExt cx="1296" cy="501"/>
          </a:xfrm>
        </p:grpSpPr>
        <p:grpSp>
          <p:nvGrpSpPr>
            <p:cNvPr id="1834144" name="Group 160"/>
            <p:cNvGrpSpPr>
              <a:grpSpLocks/>
            </p:cNvGrpSpPr>
            <p:nvPr/>
          </p:nvGrpSpPr>
          <p:grpSpPr bwMode="auto">
            <a:xfrm>
              <a:off x="2510" y="251"/>
              <a:ext cx="971" cy="484"/>
              <a:chOff x="2933" y="315"/>
              <a:chExt cx="971" cy="484"/>
            </a:xfrm>
          </p:grpSpPr>
          <p:cxnSp>
            <p:nvCxnSpPr>
              <p:cNvPr id="1834145" name="AutoShape 161"/>
              <p:cNvCxnSpPr>
                <a:cxnSpLocks noChangeShapeType="1"/>
                <a:stCxn id="1834150" idx="6"/>
                <a:endCxn id="1834146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6" name="Oval 162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47" name="AutoShape 163"/>
              <p:cNvCxnSpPr>
                <a:cxnSpLocks noChangeShapeType="1"/>
                <a:stCxn id="1834146" idx="7"/>
                <a:endCxn id="1834146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8" name="Text Box 164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49" name="Text Box 165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50" name="Oval 166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55" name="Text Box 171"/>
            <p:cNvSpPr txBox="1">
              <a:spLocks noChangeArrowheads="1"/>
            </p:cNvSpPr>
            <p:nvPr/>
          </p:nvSpPr>
          <p:spPr bwMode="auto">
            <a:xfrm>
              <a:off x="2185" y="46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834156" name="Line 172"/>
            <p:cNvSpPr>
              <a:spLocks noChangeShapeType="1"/>
            </p:cNvSpPr>
            <p:nvPr/>
          </p:nvSpPr>
          <p:spPr bwMode="auto">
            <a:xfrm>
              <a:off x="2356" y="641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4198" name="Group 214"/>
          <p:cNvGrpSpPr>
            <a:grpSpLocks/>
          </p:cNvGrpSpPr>
          <p:nvPr/>
        </p:nvGrpSpPr>
        <p:grpSpPr bwMode="auto">
          <a:xfrm>
            <a:off x="882650" y="3125788"/>
            <a:ext cx="2095500" cy="796925"/>
            <a:chOff x="1662" y="241"/>
            <a:chExt cx="1320" cy="502"/>
          </a:xfrm>
        </p:grpSpPr>
        <p:grpSp>
          <p:nvGrpSpPr>
            <p:cNvPr id="1834185" name="Group 201"/>
            <p:cNvGrpSpPr>
              <a:grpSpLocks/>
            </p:cNvGrpSpPr>
            <p:nvPr/>
          </p:nvGrpSpPr>
          <p:grpSpPr bwMode="auto">
            <a:xfrm>
              <a:off x="1886" y="241"/>
              <a:ext cx="1096" cy="484"/>
              <a:chOff x="759" y="1469"/>
              <a:chExt cx="1096" cy="484"/>
            </a:xfrm>
          </p:grpSpPr>
          <p:sp>
            <p:nvSpPr>
              <p:cNvPr id="1834186" name="Line 202"/>
              <p:cNvSpPr>
                <a:spLocks noChangeShapeType="1"/>
              </p:cNvSpPr>
              <p:nvPr/>
            </p:nvSpPr>
            <p:spPr bwMode="auto">
              <a:xfrm>
                <a:off x="759" y="1849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7" name="AutoShape 203"/>
              <p:cNvCxnSpPr>
                <a:cxnSpLocks noChangeShapeType="1"/>
                <a:stCxn id="1834192" idx="6"/>
                <a:endCxn id="1834188" idx="2"/>
              </p:cNvCxnSpPr>
              <p:nvPr/>
            </p:nvCxnSpPr>
            <p:spPr bwMode="auto">
              <a:xfrm>
                <a:off x="1201" y="1863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88" name="Oval 204"/>
              <p:cNvSpPr>
                <a:spLocks noChangeAspect="1" noChangeArrowheads="1"/>
              </p:cNvSpPr>
              <p:nvPr/>
            </p:nvSpPr>
            <p:spPr bwMode="auto">
              <a:xfrm>
                <a:off x="1417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9" name="AutoShape 205"/>
              <p:cNvCxnSpPr>
                <a:cxnSpLocks noChangeShapeType="1"/>
                <a:stCxn id="1834188" idx="7"/>
                <a:endCxn id="1834188" idx="1"/>
              </p:cNvCxnSpPr>
              <p:nvPr/>
            </p:nvCxnSpPr>
            <p:spPr bwMode="auto">
              <a:xfrm rot="16200000" flipH="1" flipV="1">
                <a:off x="1575" y="1675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90" name="Text Box 206"/>
              <p:cNvSpPr txBox="1">
                <a:spLocks noChangeArrowheads="1"/>
              </p:cNvSpPr>
              <p:nvPr/>
            </p:nvSpPr>
            <p:spPr bwMode="auto">
              <a:xfrm>
                <a:off x="1144" y="1597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1" name="Text Box 207"/>
              <p:cNvSpPr txBox="1">
                <a:spLocks noChangeArrowheads="1"/>
              </p:cNvSpPr>
              <p:nvPr/>
            </p:nvSpPr>
            <p:spPr bwMode="auto">
              <a:xfrm>
                <a:off x="1574" y="146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2" name="Oval 208"/>
              <p:cNvSpPr>
                <a:spLocks noChangeAspect="1" noChangeArrowheads="1"/>
              </p:cNvSpPr>
              <p:nvPr/>
            </p:nvSpPr>
            <p:spPr bwMode="auto">
              <a:xfrm>
                <a:off x="884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95" name="Text Box 211"/>
            <p:cNvSpPr txBox="1">
              <a:spLocks noChangeArrowheads="1"/>
            </p:cNvSpPr>
            <p:nvPr/>
          </p:nvSpPr>
          <p:spPr bwMode="auto">
            <a:xfrm>
              <a:off x="1662" y="455"/>
              <a:ext cx="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969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52916 -0.075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-377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83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3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0.2629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4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129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648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3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997" grpId="0" animBg="1"/>
      <p:bldP spid="1833997" grpId="1" animBg="1"/>
      <p:bldP spid="1834014" grpId="0" animBg="1"/>
      <p:bldP spid="1834015" grpId="0" animBg="1"/>
      <p:bldP spid="1834015" grpId="1" animBg="1"/>
      <p:bldP spid="1834016" grpId="0" animBg="1"/>
      <p:bldP spid="1834016" grpId="1" animBg="1"/>
      <p:bldP spid="1834017" grpId="0" animBg="1"/>
      <p:bldP spid="1834017" grpId="1" animBg="1"/>
      <p:bldP spid="1834020" grpId="0" animBg="1"/>
      <p:bldP spid="1834020" grpId="1" animBg="1"/>
      <p:bldP spid="1834033" grpId="0" animBg="1"/>
      <p:bldP spid="1834033" grpId="1" animBg="1"/>
      <p:bldP spid="1834142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688579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</a:p>
          <a:p>
            <a:pPr algn="l"/>
            <a:r>
              <a:rPr lang="en-US" b="0"/>
              <a:t>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68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688634" name="Rectangle 58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97" name="Rectangle 121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39" name="Rectangle 163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63" name="Rectangle 187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71" name="Rectangle 95"/>
          <p:cNvSpPr>
            <a:spLocks noChangeArrowheads="1"/>
          </p:cNvSpPr>
          <p:nvPr/>
        </p:nvSpPr>
        <p:spPr bwMode="auto">
          <a:xfrm>
            <a:off x="1249363" y="3300413"/>
            <a:ext cx="1627187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5" name="AutoShape 199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6" name="AutoShape 200"/>
          <p:cNvSpPr>
            <a:spLocks noChangeArrowheads="1"/>
          </p:cNvSpPr>
          <p:nvPr/>
        </p:nvSpPr>
        <p:spPr bwMode="auto">
          <a:xfrm>
            <a:off x="284163" y="35337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7" name="AutoShape 201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8" name="AutoShape 202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29" name="Rectangle 253"/>
          <p:cNvSpPr>
            <a:spLocks noChangeArrowheads="1"/>
          </p:cNvSpPr>
          <p:nvPr/>
        </p:nvSpPr>
        <p:spPr bwMode="auto">
          <a:xfrm>
            <a:off x="941388" y="2765425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15" name="AutoShape 239"/>
          <p:cNvSpPr>
            <a:spLocks noChangeArrowheads="1"/>
          </p:cNvSpPr>
          <p:nvPr/>
        </p:nvSpPr>
        <p:spPr bwMode="auto">
          <a:xfrm>
            <a:off x="284163" y="2941638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30" name="Text Box 254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688831" name="Text Box 255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sp>
        <p:nvSpPr>
          <p:cNvPr id="1688833" name="Text Box 257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688836" name="Text Box 260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grpSp>
        <p:nvGrpSpPr>
          <p:cNvPr id="1688837" name="Group 261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688838" name="Group 262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839" name="AutoShape 263"/>
              <p:cNvCxnSpPr>
                <a:cxnSpLocks noChangeShapeType="1"/>
                <a:stCxn id="1688844" idx="6"/>
                <a:endCxn id="1688840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0" name="Oval 264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41" name="AutoShape 265"/>
              <p:cNvCxnSpPr>
                <a:cxnSpLocks noChangeShapeType="1"/>
                <a:stCxn id="1688840" idx="7"/>
                <a:endCxn id="1688840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2" name="Text Box 266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3" name="Text Box 267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4" name="Oval 268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45" name="Group 269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846" name="Line 270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47" name="Text Box 271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688848" name="Group 272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688849" name="Group 273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50" name="Text Box 27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51" name="Text Box 27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52" name="Line 276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53" name="Line 277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54" name="Group 278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55" name="AutoShape 279"/>
              <p:cNvCxnSpPr>
                <a:cxnSpLocks noChangeShapeType="1"/>
                <a:stCxn id="1688861" idx="6"/>
                <a:endCxn id="1688856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6" name="Oval 28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57" name="AutoShape 281"/>
              <p:cNvCxnSpPr>
                <a:cxnSpLocks noChangeShapeType="1"/>
                <a:stCxn id="1688856" idx="7"/>
                <a:endCxn id="1688856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8" name="Text Box 28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59" name="Oval 28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60" name="AutoShape 284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61" name="Oval 285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2" name="Text Box 286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63" name="Text Box 287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64" name="Group 288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688865" name="Group 28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66" name="Text Box 29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67" name="Text Box 29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68" name="Line 29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9" name="Line 29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70" name="Group 29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71" name="AutoShape 295"/>
              <p:cNvCxnSpPr>
                <a:cxnSpLocks noChangeShapeType="1"/>
                <a:stCxn id="1688877" idx="6"/>
                <a:endCxn id="168887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2" name="Oval 29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3" name="AutoShape 297"/>
              <p:cNvCxnSpPr>
                <a:cxnSpLocks noChangeShapeType="1"/>
                <a:stCxn id="1688872" idx="7"/>
                <a:endCxn id="168887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4" name="Text Box 29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5" name="Oval 29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6" name="AutoShape 30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7" name="Oval 30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78" name="Text Box 30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9" name="Text Box 30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95" name="Group 319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688880" name="Group 30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881" name="AutoShape 305"/>
              <p:cNvCxnSpPr>
                <a:cxnSpLocks noChangeShapeType="1"/>
                <a:stCxn id="1688887" idx="6"/>
                <a:endCxn id="168888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2" name="Oval 30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3" name="AutoShape 307"/>
              <p:cNvCxnSpPr>
                <a:cxnSpLocks noChangeShapeType="1"/>
                <a:stCxn id="1688882" idx="7"/>
                <a:endCxn id="168888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4" name="Text Box 30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5" name="Oval 30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6" name="AutoShape 31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7" name="Oval 31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88" name="Text Box 31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9" name="Text Box 31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890" name="Group 31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891" name="Text Box 31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892" name="Text Box 31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893" name="Line 31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94" name="Line 31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79" name="Group 403"/>
          <p:cNvGrpSpPr>
            <a:grpSpLocks/>
          </p:cNvGrpSpPr>
          <p:nvPr/>
        </p:nvGrpSpPr>
        <p:grpSpPr bwMode="auto">
          <a:xfrm>
            <a:off x="877888" y="5265738"/>
            <a:ext cx="3267075" cy="465137"/>
            <a:chOff x="553" y="3317"/>
            <a:chExt cx="2058" cy="293"/>
          </a:xfrm>
        </p:grpSpPr>
        <p:sp>
          <p:nvSpPr>
            <p:cNvPr id="1688897" name="Text Box 321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688898" name="Text Box 322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688899" name="Line 323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00" name="Line 324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31" name="Group 355"/>
          <p:cNvGrpSpPr>
            <a:grpSpLocks/>
          </p:cNvGrpSpPr>
          <p:nvPr/>
        </p:nvGrpSpPr>
        <p:grpSpPr bwMode="auto">
          <a:xfrm>
            <a:off x="1387475" y="3114675"/>
            <a:ext cx="1541463" cy="768350"/>
            <a:chOff x="2933" y="315"/>
            <a:chExt cx="971" cy="484"/>
          </a:xfrm>
        </p:grpSpPr>
        <p:cxnSp>
          <p:nvCxnSpPr>
            <p:cNvPr id="1688932" name="AutoShape 356"/>
            <p:cNvCxnSpPr>
              <a:cxnSpLocks noChangeShapeType="1"/>
              <a:stCxn id="1688937" idx="6"/>
              <a:endCxn id="1688933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3" name="Oval 357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34" name="AutoShape 358"/>
            <p:cNvCxnSpPr>
              <a:cxnSpLocks noChangeShapeType="1"/>
              <a:stCxn id="1688933" idx="7"/>
              <a:endCxn id="1688933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5" name="Text Box 359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6" name="Text Box 360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7" name="Oval 361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41" name="Group 365"/>
          <p:cNvGrpSpPr>
            <a:grpSpLocks/>
          </p:cNvGrpSpPr>
          <p:nvPr/>
        </p:nvGrpSpPr>
        <p:grpSpPr bwMode="auto">
          <a:xfrm>
            <a:off x="869950" y="3119438"/>
            <a:ext cx="2065338" cy="768350"/>
            <a:chOff x="553" y="1593"/>
            <a:chExt cx="1301" cy="484"/>
          </a:xfrm>
        </p:grpSpPr>
        <p:grpSp>
          <p:nvGrpSpPr>
            <p:cNvPr id="1688942" name="Group 366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943" name="AutoShape 367"/>
              <p:cNvCxnSpPr>
                <a:cxnSpLocks noChangeShapeType="1"/>
                <a:stCxn id="1688948" idx="6"/>
                <a:endCxn id="1688944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4" name="Oval 36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45" name="AutoShape 369"/>
              <p:cNvCxnSpPr>
                <a:cxnSpLocks noChangeShapeType="1"/>
                <a:stCxn id="1688944" idx="7"/>
                <a:endCxn id="1688944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6" name="Text Box 37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7" name="Text Box 37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8" name="Oval 37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949" name="Group 373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950" name="Line 374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51" name="Text Box 375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688952" name="Text Box 376"/>
          <p:cNvSpPr txBox="1">
            <a:spLocks noChangeArrowheads="1"/>
          </p:cNvSpPr>
          <p:nvPr/>
        </p:nvSpPr>
        <p:spPr bwMode="auto">
          <a:xfrm>
            <a:off x="912813" y="34655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q</a:t>
            </a:r>
          </a:p>
        </p:txBody>
      </p:sp>
      <p:sp>
        <p:nvSpPr>
          <p:cNvPr id="1688953" name="Line 377"/>
          <p:cNvSpPr>
            <a:spLocks noChangeShapeType="1"/>
          </p:cNvSpPr>
          <p:nvPr/>
        </p:nvSpPr>
        <p:spPr bwMode="auto">
          <a:xfrm>
            <a:off x="1212850" y="37322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88954" name="Group 378"/>
          <p:cNvGrpSpPr>
            <a:grpSpLocks/>
          </p:cNvGrpSpPr>
          <p:nvPr/>
        </p:nvGrpSpPr>
        <p:grpSpPr bwMode="auto">
          <a:xfrm>
            <a:off x="1392238" y="3117850"/>
            <a:ext cx="1541462" cy="768350"/>
            <a:chOff x="2933" y="315"/>
            <a:chExt cx="971" cy="484"/>
          </a:xfrm>
        </p:grpSpPr>
        <p:cxnSp>
          <p:nvCxnSpPr>
            <p:cNvPr id="1688955" name="AutoShape 379"/>
            <p:cNvCxnSpPr>
              <a:cxnSpLocks noChangeShapeType="1"/>
              <a:stCxn id="1688960" idx="6"/>
              <a:endCxn id="1688956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6" name="Oval 380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57" name="AutoShape 381"/>
            <p:cNvCxnSpPr>
              <a:cxnSpLocks noChangeShapeType="1"/>
              <a:stCxn id="1688956" idx="7"/>
              <a:endCxn id="1688956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8" name="Text Box 382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59" name="Text Box 383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60" name="Oval 384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62" name="Group 386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688963" name="Group 387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964" name="AutoShape 388"/>
              <p:cNvCxnSpPr>
                <a:cxnSpLocks noChangeShapeType="1"/>
                <a:stCxn id="1688970" idx="6"/>
                <a:endCxn id="168896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5" name="Oval 38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6" name="AutoShape 390"/>
              <p:cNvCxnSpPr>
                <a:cxnSpLocks noChangeShapeType="1"/>
                <a:stCxn id="1688965" idx="7"/>
                <a:endCxn id="168896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7" name="Text Box 39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68" name="Oval 39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9" name="AutoShape 39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70" name="Oval 39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1" name="Text Box 39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72" name="Text Box 39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973" name="Group 397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974" name="Text Box 398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975" name="Text Box 399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976" name="Line 400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7" name="Line 401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80" name="Group 404"/>
          <p:cNvGrpSpPr>
            <a:grpSpLocks/>
          </p:cNvGrpSpPr>
          <p:nvPr/>
        </p:nvGrpSpPr>
        <p:grpSpPr bwMode="auto">
          <a:xfrm>
            <a:off x="1381125" y="4919663"/>
            <a:ext cx="2206625" cy="758825"/>
            <a:chOff x="3637" y="3281"/>
            <a:chExt cx="1390" cy="478"/>
          </a:xfrm>
        </p:grpSpPr>
        <p:cxnSp>
          <p:nvCxnSpPr>
            <p:cNvPr id="1688981" name="AutoShape 405"/>
            <p:cNvCxnSpPr>
              <a:cxnSpLocks noChangeShapeType="1"/>
              <a:stCxn id="1688987" idx="6"/>
              <a:endCxn id="168898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2" name="Oval 406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3" name="AutoShape 407"/>
            <p:cNvCxnSpPr>
              <a:cxnSpLocks noChangeShapeType="1"/>
              <a:stCxn id="1688982" idx="7"/>
              <a:endCxn id="168898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4" name="Text Box 408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5" name="Oval 409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6" name="AutoShape 410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7" name="Oval 411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88" name="Text Box 412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9" name="Text Box 413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688990" name="AutoShape 414"/>
          <p:cNvSpPr>
            <a:spLocks noChangeArrowheads="1"/>
          </p:cNvSpPr>
          <p:nvPr/>
        </p:nvSpPr>
        <p:spPr bwMode="auto">
          <a:xfrm>
            <a:off x="268288" y="4964113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76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8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8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53125 -0.16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00035 0.2587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294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041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8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8671" grpId="0" animBg="1"/>
      <p:bldP spid="1688671" grpId="1" animBg="1"/>
      <p:bldP spid="1688776" grpId="0" animBg="1"/>
      <p:bldP spid="1688776" grpId="1" animBg="1"/>
      <p:bldP spid="1688777" grpId="0" animBg="1"/>
      <p:bldP spid="1688777" grpId="1" animBg="1"/>
      <p:bldP spid="1688778" grpId="0" animBg="1"/>
      <p:bldP spid="1688778" grpId="1" animBg="1"/>
      <p:bldP spid="1688829" grpId="0" animBg="1"/>
      <p:bldP spid="1688829" grpId="1" animBg="1"/>
      <p:bldP spid="1688815" grpId="0" animBg="1"/>
      <p:bldP spid="1688815" grpId="1" animBg="1"/>
      <p:bldP spid="1688990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10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9247" name="Rectangle 143"/>
          <p:cNvSpPr>
            <a:spLocks noChangeArrowheads="1"/>
          </p:cNvSpPr>
          <p:nvPr/>
        </p:nvSpPr>
        <p:spPr bwMode="auto">
          <a:xfrm>
            <a:off x="5299075" y="9080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288" name="Rectangle 184"/>
          <p:cNvSpPr>
            <a:spLocks noChangeArrowheads="1"/>
          </p:cNvSpPr>
          <p:nvPr/>
        </p:nvSpPr>
        <p:spPr bwMode="auto">
          <a:xfrm>
            <a:off x="5524500" y="973138"/>
            <a:ext cx="1563688" cy="6492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0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</a:p>
          <a:p>
            <a:pPr algn="l"/>
            <a:r>
              <a:rPr lang="en-US" b="0"/>
              <a:t>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839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83910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1" name="Rectangle 7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2" name="Rectangle 8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3" name="Rectangle 9"/>
          <p:cNvSpPr>
            <a:spLocks noChangeArrowheads="1"/>
          </p:cNvSpPr>
          <p:nvPr/>
        </p:nvSpPr>
        <p:spPr bwMode="auto">
          <a:xfrm>
            <a:off x="1250950" y="2697163"/>
            <a:ext cx="2482850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4" name="AutoShape 1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5" name="AutoShape 11"/>
          <p:cNvSpPr>
            <a:spLocks noChangeArrowheads="1"/>
          </p:cNvSpPr>
          <p:nvPr/>
        </p:nvSpPr>
        <p:spPr bwMode="auto">
          <a:xfrm>
            <a:off x="284163" y="287020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6" name="AutoShape 1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7" name="AutoShape 1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8" name="Rectangle 14"/>
          <p:cNvSpPr>
            <a:spLocks noChangeArrowheads="1"/>
          </p:cNvSpPr>
          <p:nvPr/>
        </p:nvSpPr>
        <p:spPr bwMode="auto">
          <a:xfrm>
            <a:off x="969963" y="3354388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9" name="AutoShape 15"/>
          <p:cNvSpPr>
            <a:spLocks noChangeArrowheads="1"/>
          </p:cNvSpPr>
          <p:nvPr/>
        </p:nvSpPr>
        <p:spPr bwMode="auto">
          <a:xfrm>
            <a:off x="292100" y="34877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21" name="Text Box 17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9124" name="Group 20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839125" name="Group 21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9126" name="AutoShape 22"/>
              <p:cNvCxnSpPr>
                <a:cxnSpLocks noChangeShapeType="1"/>
                <a:stCxn id="1839131" idx="6"/>
                <a:endCxn id="1839127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7" name="Oval 23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28" name="AutoShape 24"/>
              <p:cNvCxnSpPr>
                <a:cxnSpLocks noChangeShapeType="1"/>
                <a:stCxn id="1839127" idx="7"/>
                <a:endCxn id="1839127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9" name="Text Box 25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0" name="Text Box 26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1" name="Oval 27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32" name="Group 28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9133" name="Line 29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34" name="Text Box 30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839135" name="Group 31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9136" name="Group 32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37" name="Text Box 33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38" name="Text Box 34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39" name="Line 35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0" name="Line 36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41" name="Group 37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42" name="AutoShape 38"/>
              <p:cNvCxnSpPr>
                <a:cxnSpLocks noChangeShapeType="1"/>
                <a:stCxn id="1839148" idx="6"/>
                <a:endCxn id="183914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3" name="Oval 3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4" name="AutoShape 40"/>
              <p:cNvCxnSpPr>
                <a:cxnSpLocks noChangeShapeType="1"/>
                <a:stCxn id="1839143" idx="7"/>
                <a:endCxn id="183914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46" name="Oval 4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7" name="AutoShape 4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8" name="Oval 4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9" name="Text Box 4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50" name="Text Box 4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51" name="Group 47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839152" name="Group 48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53" name="Text Box 49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54" name="Text Box 50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55" name="Line 51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56" name="Line 52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58" name="AutoShape 54"/>
              <p:cNvCxnSpPr>
                <a:cxnSpLocks noChangeShapeType="1"/>
                <a:stCxn id="1839164" idx="6"/>
                <a:endCxn id="1839159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59" name="Oval 55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0" name="AutoShape 56"/>
              <p:cNvCxnSpPr>
                <a:cxnSpLocks noChangeShapeType="1"/>
                <a:stCxn id="1839159" idx="7"/>
                <a:endCxn id="1839159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1" name="Text Box 57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2" name="Oval 58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3" name="AutoShape 59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4" name="Oval 60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65" name="Text Box 61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6" name="Text Box 62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67" name="Group 63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839168" name="Group 6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169" name="AutoShape 65"/>
              <p:cNvCxnSpPr>
                <a:cxnSpLocks noChangeShapeType="1"/>
                <a:stCxn id="1839175" idx="6"/>
                <a:endCxn id="183917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0" name="Oval 6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1" name="AutoShape 67"/>
              <p:cNvCxnSpPr>
                <a:cxnSpLocks noChangeShapeType="1"/>
                <a:stCxn id="1839170" idx="7"/>
                <a:endCxn id="183917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2" name="Text Box 6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3" name="Oval 6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4" name="AutoShape 7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5" name="Oval 7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76" name="Text Box 7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7" name="Text Box 7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178" name="Group 7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179" name="Text Box 7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180" name="Text Box 7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181" name="Line 7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82" name="Line 7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39183" name="Group 79"/>
          <p:cNvGrpSpPr>
            <a:grpSpLocks/>
          </p:cNvGrpSpPr>
          <p:nvPr/>
        </p:nvGrpSpPr>
        <p:grpSpPr bwMode="auto">
          <a:xfrm>
            <a:off x="847725" y="4672013"/>
            <a:ext cx="3267075" cy="465137"/>
            <a:chOff x="553" y="3317"/>
            <a:chExt cx="2058" cy="293"/>
          </a:xfrm>
        </p:grpSpPr>
        <p:sp>
          <p:nvSpPr>
            <p:cNvPr id="1839184" name="Text Box 80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9185" name="Text Box 81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z</a:t>
              </a:r>
            </a:p>
          </p:txBody>
        </p:sp>
        <p:sp>
          <p:nvSpPr>
            <p:cNvPr id="1839186" name="Line 82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187" name="Line 83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218" name="Group 114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839219" name="Group 115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220" name="AutoShape 116"/>
              <p:cNvCxnSpPr>
                <a:cxnSpLocks noChangeShapeType="1"/>
                <a:stCxn id="1839226" idx="6"/>
                <a:endCxn id="183922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1" name="Oval 11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2" name="AutoShape 118"/>
              <p:cNvCxnSpPr>
                <a:cxnSpLocks noChangeShapeType="1"/>
                <a:stCxn id="1839221" idx="7"/>
                <a:endCxn id="183922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3" name="Text Box 11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4" name="Oval 12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5" name="AutoShape 12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6" name="Oval 12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27" name="Text Box 12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8" name="Text Box 12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229" name="Group 125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230" name="Text Box 126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231" name="Text Box 127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232" name="Line 128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33" name="Line 129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39244" name="Text Box 14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9245" name="Text Box 141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9246" name="Text Box 142"/>
          <p:cNvSpPr txBox="1">
            <a:spLocks noChangeArrowheads="1"/>
          </p:cNvSpPr>
          <p:nvPr/>
        </p:nvSpPr>
        <p:spPr bwMode="auto">
          <a:xfrm>
            <a:off x="877888" y="224155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839263" name="Group 159"/>
          <p:cNvGrpSpPr>
            <a:grpSpLocks/>
          </p:cNvGrpSpPr>
          <p:nvPr/>
        </p:nvGrpSpPr>
        <p:grpSpPr bwMode="auto">
          <a:xfrm>
            <a:off x="879475" y="3125788"/>
            <a:ext cx="3267075" cy="811212"/>
            <a:chOff x="1346" y="148"/>
            <a:chExt cx="2058" cy="511"/>
          </a:xfrm>
        </p:grpSpPr>
        <p:grpSp>
          <p:nvGrpSpPr>
            <p:cNvPr id="1839248" name="Group 144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249" name="Text Box 145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250" name="Text Box 146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251" name="Line 147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52" name="Line 148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253" name="Group 149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254" name="AutoShape 150"/>
              <p:cNvCxnSpPr>
                <a:cxnSpLocks noChangeShapeType="1"/>
                <a:stCxn id="1839260" idx="6"/>
                <a:endCxn id="183925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5" name="Oval 151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6" name="AutoShape 152"/>
              <p:cNvCxnSpPr>
                <a:cxnSpLocks noChangeShapeType="1"/>
                <a:stCxn id="1839255" idx="7"/>
                <a:endCxn id="183925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7" name="Text Box 153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58" name="Oval 154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9" name="AutoShape 15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60" name="Oval 15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61" name="Text Box 15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62" name="Text Box 15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287" name="Group 183"/>
          <p:cNvGrpSpPr>
            <a:grpSpLocks/>
          </p:cNvGrpSpPr>
          <p:nvPr/>
        </p:nvGrpSpPr>
        <p:grpSpPr bwMode="auto">
          <a:xfrm>
            <a:off x="1400175" y="2522538"/>
            <a:ext cx="2689225" cy="758825"/>
            <a:chOff x="1524" y="0"/>
            <a:chExt cx="1694" cy="478"/>
          </a:xfrm>
        </p:grpSpPr>
        <p:grpSp>
          <p:nvGrpSpPr>
            <p:cNvPr id="1839269" name="Group 165"/>
            <p:cNvGrpSpPr>
              <a:grpSpLocks/>
            </p:cNvGrpSpPr>
            <p:nvPr/>
          </p:nvGrpSpPr>
          <p:grpSpPr bwMode="auto">
            <a:xfrm>
              <a:off x="1524" y="0"/>
              <a:ext cx="1390" cy="478"/>
              <a:chOff x="3637" y="3281"/>
              <a:chExt cx="1390" cy="478"/>
            </a:xfrm>
          </p:grpSpPr>
          <p:cxnSp>
            <p:nvCxnSpPr>
              <p:cNvPr id="1839270" name="AutoShape 166"/>
              <p:cNvCxnSpPr>
                <a:cxnSpLocks noChangeShapeType="1"/>
                <a:stCxn id="1839276" idx="6"/>
                <a:endCxn id="183927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1" name="Oval 16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2" name="AutoShape 168"/>
              <p:cNvCxnSpPr>
                <a:cxnSpLocks noChangeShapeType="1"/>
                <a:stCxn id="1839271" idx="7"/>
                <a:endCxn id="183927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3" name="Text Box 16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4" name="Oval 17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5" name="AutoShape 17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6" name="Oval 17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77" name="Text Box 17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8" name="Text Box 17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sp>
          <p:nvSpPr>
            <p:cNvPr id="1839285" name="Text Box 181"/>
            <p:cNvSpPr txBox="1">
              <a:spLocks noChangeArrowheads="1"/>
            </p:cNvSpPr>
            <p:nvPr/>
          </p:nvSpPr>
          <p:spPr bwMode="auto">
            <a:xfrm>
              <a:off x="2994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286" name="Line 182"/>
            <p:cNvSpPr>
              <a:spLocks noChangeShapeType="1"/>
            </p:cNvSpPr>
            <p:nvPr/>
          </p:nvSpPr>
          <p:spPr bwMode="auto">
            <a:xfrm flipH="1">
              <a:off x="2901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3" name="Group 199"/>
          <p:cNvGrpSpPr>
            <a:grpSpLocks/>
          </p:cNvGrpSpPr>
          <p:nvPr/>
        </p:nvGrpSpPr>
        <p:grpSpPr bwMode="auto">
          <a:xfrm>
            <a:off x="5576888" y="1014413"/>
            <a:ext cx="858837" cy="565150"/>
            <a:chOff x="1359" y="118"/>
            <a:chExt cx="541" cy="356"/>
          </a:xfrm>
        </p:grpSpPr>
        <p:cxnSp>
          <p:nvCxnSpPr>
            <p:cNvPr id="1839291" name="AutoShape 187"/>
            <p:cNvCxnSpPr>
              <a:cxnSpLocks noChangeShapeType="1"/>
              <a:stCxn id="1839297" idx="6"/>
              <a:endCxn id="1839292" idx="2"/>
            </p:cNvCxnSpPr>
            <p:nvPr/>
          </p:nvCxnSpPr>
          <p:spPr bwMode="auto">
            <a:xfrm>
              <a:off x="1676" y="384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4" name="Text Box 190"/>
            <p:cNvSpPr txBox="1">
              <a:spLocks noChangeArrowheads="1"/>
            </p:cNvSpPr>
            <p:nvPr/>
          </p:nvSpPr>
          <p:spPr bwMode="auto">
            <a:xfrm>
              <a:off x="1619" y="11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7" name="Oval 193"/>
            <p:cNvSpPr>
              <a:spLocks noChangeAspect="1" noChangeArrowheads="1"/>
            </p:cNvSpPr>
            <p:nvPr/>
          </p:nvSpPr>
          <p:spPr bwMode="auto">
            <a:xfrm>
              <a:off x="1359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2" name="Group 198"/>
          <p:cNvGrpSpPr>
            <a:grpSpLocks/>
          </p:cNvGrpSpPr>
          <p:nvPr/>
        </p:nvGrpSpPr>
        <p:grpSpPr bwMode="auto">
          <a:xfrm>
            <a:off x="6423025" y="827088"/>
            <a:ext cx="1843088" cy="758825"/>
            <a:chOff x="1892" y="0"/>
            <a:chExt cx="1161" cy="478"/>
          </a:xfrm>
        </p:grpSpPr>
        <p:sp>
          <p:nvSpPr>
            <p:cNvPr id="1839292" name="Oval 188"/>
            <p:cNvSpPr>
              <a:spLocks noChangeAspect="1" noChangeArrowheads="1"/>
            </p:cNvSpPr>
            <p:nvPr/>
          </p:nvSpPr>
          <p:spPr bwMode="auto">
            <a:xfrm>
              <a:off x="1892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3" name="AutoShape 189"/>
            <p:cNvCxnSpPr>
              <a:cxnSpLocks noChangeShapeType="1"/>
              <a:stCxn id="1839292" idx="7"/>
              <a:endCxn id="1839292" idx="1"/>
            </p:cNvCxnSpPr>
            <p:nvPr/>
          </p:nvCxnSpPr>
          <p:spPr bwMode="auto">
            <a:xfrm rot="16200000" flipH="1" flipV="1">
              <a:off x="2050" y="19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5" name="Oval 191"/>
            <p:cNvSpPr>
              <a:spLocks noChangeAspect="1" noChangeArrowheads="1"/>
            </p:cNvSpPr>
            <p:nvPr/>
          </p:nvSpPr>
          <p:spPr bwMode="auto">
            <a:xfrm>
              <a:off x="2432" y="29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6" name="AutoShape 192"/>
            <p:cNvCxnSpPr>
              <a:cxnSpLocks noChangeShapeType="1"/>
            </p:cNvCxnSpPr>
            <p:nvPr/>
          </p:nvCxnSpPr>
          <p:spPr bwMode="auto">
            <a:xfrm>
              <a:off x="2215" y="38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8" name="Text Box 194"/>
            <p:cNvSpPr txBox="1">
              <a:spLocks noChangeArrowheads="1"/>
            </p:cNvSpPr>
            <p:nvPr/>
          </p:nvSpPr>
          <p:spPr bwMode="auto">
            <a:xfrm>
              <a:off x="2180" y="14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9" name="Text Box 195"/>
            <p:cNvSpPr txBox="1">
              <a:spLocks noChangeArrowheads="1"/>
            </p:cNvSpPr>
            <p:nvPr/>
          </p:nvSpPr>
          <p:spPr bwMode="auto">
            <a:xfrm>
              <a:off x="2068" y="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00" name="Text Box 196"/>
            <p:cNvSpPr txBox="1">
              <a:spLocks noChangeArrowheads="1"/>
            </p:cNvSpPr>
            <p:nvPr/>
          </p:nvSpPr>
          <p:spPr bwMode="auto">
            <a:xfrm>
              <a:off x="2829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301" name="Line 197"/>
            <p:cNvSpPr>
              <a:spLocks noChangeShapeType="1"/>
            </p:cNvSpPr>
            <p:nvPr/>
          </p:nvSpPr>
          <p:spPr bwMode="auto">
            <a:xfrm flipH="1">
              <a:off x="2736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04" name="AutoShape 200"/>
          <p:cNvSpPr>
            <a:spLocks noChangeArrowheads="1"/>
          </p:cNvSpPr>
          <p:nvPr/>
        </p:nvSpPr>
        <p:spPr bwMode="auto">
          <a:xfrm>
            <a:off x="4673600" y="10239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05" name="Group 201"/>
          <p:cNvGrpSpPr>
            <a:grpSpLocks/>
          </p:cNvGrpSpPr>
          <p:nvPr/>
        </p:nvGrpSpPr>
        <p:grpSpPr bwMode="auto">
          <a:xfrm>
            <a:off x="884238" y="3130550"/>
            <a:ext cx="3267075" cy="811213"/>
            <a:chOff x="1346" y="148"/>
            <a:chExt cx="2058" cy="511"/>
          </a:xfrm>
        </p:grpSpPr>
        <p:grpSp>
          <p:nvGrpSpPr>
            <p:cNvPr id="1839306" name="Group 202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307" name="Text Box 203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308" name="Text Box 204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309" name="Line 205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0" name="Line 206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311" name="Group 207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312" name="AutoShape 208"/>
              <p:cNvCxnSpPr>
                <a:cxnSpLocks noChangeShapeType="1"/>
                <a:stCxn id="1839318" idx="6"/>
                <a:endCxn id="183931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3" name="Oval 20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4" name="AutoShape 210"/>
              <p:cNvCxnSpPr>
                <a:cxnSpLocks noChangeShapeType="1"/>
                <a:stCxn id="1839313" idx="7"/>
                <a:endCxn id="183931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5" name="Text Box 21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16" name="Oval 21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7" name="AutoShape 21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8" name="Oval 21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9" name="Text Box 21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20" name="Text Box 21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321" name="Group 217"/>
          <p:cNvGrpSpPr>
            <a:grpSpLocks/>
          </p:cNvGrpSpPr>
          <p:nvPr/>
        </p:nvGrpSpPr>
        <p:grpSpPr bwMode="auto">
          <a:xfrm>
            <a:off x="1003300" y="4297363"/>
            <a:ext cx="2206625" cy="508000"/>
            <a:chOff x="1025" y="178"/>
            <a:chExt cx="1428" cy="421"/>
          </a:xfrm>
        </p:grpSpPr>
        <p:sp>
          <p:nvSpPr>
            <p:cNvPr id="1839322" name="Text Box 218"/>
            <p:cNvSpPr txBox="1">
              <a:spLocks noChangeArrowheads="1"/>
            </p:cNvSpPr>
            <p:nvPr/>
          </p:nvSpPr>
          <p:spPr bwMode="auto">
            <a:xfrm>
              <a:off x="1025" y="178"/>
              <a:ext cx="268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>
                  <a:solidFill>
                    <a:srgbClr val="0033CC"/>
                  </a:solidFill>
                </a:rPr>
                <a:t>p</a:t>
              </a:r>
            </a:p>
          </p:txBody>
        </p:sp>
        <p:sp>
          <p:nvSpPr>
            <p:cNvPr id="1839323" name="Freeform 219"/>
            <p:cNvSpPr>
              <a:spLocks/>
            </p:cNvSpPr>
            <p:nvPr/>
          </p:nvSpPr>
          <p:spPr bwMode="auto">
            <a:xfrm>
              <a:off x="1199" y="348"/>
              <a:ext cx="601" cy="251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4" name="Freeform 220"/>
            <p:cNvSpPr>
              <a:spLocks/>
            </p:cNvSpPr>
            <p:nvPr/>
          </p:nvSpPr>
          <p:spPr bwMode="auto">
            <a:xfrm>
              <a:off x="1202" y="314"/>
              <a:ext cx="1251" cy="260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5" name="Freeform 221"/>
            <p:cNvSpPr>
              <a:spLocks/>
            </p:cNvSpPr>
            <p:nvPr/>
          </p:nvSpPr>
          <p:spPr bwMode="auto">
            <a:xfrm>
              <a:off x="1228" y="378"/>
              <a:ext cx="179" cy="189"/>
            </a:xfrm>
            <a:custGeom>
              <a:avLst/>
              <a:gdLst>
                <a:gd name="T0" fmla="*/ 0 w 179"/>
                <a:gd name="T1" fmla="*/ 0 h 189"/>
                <a:gd name="T2" fmla="*/ 132 w 179"/>
                <a:gd name="T3" fmla="*/ 37 h 189"/>
                <a:gd name="T4" fmla="*/ 170 w 179"/>
                <a:gd name="T5" fmla="*/ 104 h 189"/>
                <a:gd name="T6" fmla="*/ 179 w 179"/>
                <a:gd name="T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189">
                  <a:moveTo>
                    <a:pt x="0" y="0"/>
                  </a:moveTo>
                  <a:cubicBezTo>
                    <a:pt x="52" y="10"/>
                    <a:pt x="104" y="20"/>
                    <a:pt x="132" y="37"/>
                  </a:cubicBezTo>
                  <a:cubicBezTo>
                    <a:pt x="160" y="54"/>
                    <a:pt x="162" y="79"/>
                    <a:pt x="170" y="104"/>
                  </a:cubicBezTo>
                  <a:cubicBezTo>
                    <a:pt x="178" y="129"/>
                    <a:pt x="178" y="159"/>
                    <a:pt x="179" y="189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26" name="AutoShape 222"/>
          <p:cNvSpPr>
            <a:spLocks noChangeArrowheads="1"/>
          </p:cNvSpPr>
          <p:nvPr/>
        </p:nvSpPr>
        <p:spPr bwMode="auto">
          <a:xfrm>
            <a:off x="238125" y="4908550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27" name="Group 223"/>
          <p:cNvGrpSpPr>
            <a:grpSpLocks/>
          </p:cNvGrpSpPr>
          <p:nvPr/>
        </p:nvGrpSpPr>
        <p:grpSpPr bwMode="auto">
          <a:xfrm>
            <a:off x="1352550" y="4333875"/>
            <a:ext cx="2206625" cy="758825"/>
            <a:chOff x="3637" y="3281"/>
            <a:chExt cx="1390" cy="478"/>
          </a:xfrm>
        </p:grpSpPr>
        <p:cxnSp>
          <p:nvCxnSpPr>
            <p:cNvPr id="1839328" name="AutoShape 224"/>
            <p:cNvCxnSpPr>
              <a:cxnSpLocks noChangeShapeType="1"/>
              <a:stCxn id="1839334" idx="6"/>
              <a:endCxn id="1839329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29" name="Oval 225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0" name="AutoShape 226"/>
            <p:cNvCxnSpPr>
              <a:cxnSpLocks noChangeShapeType="1"/>
              <a:stCxn id="1839329" idx="7"/>
              <a:endCxn id="1839329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1" name="Text Box 227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2" name="Oval 228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3" name="AutoShape 229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4" name="Oval 230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35" name="Text Box 231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6" name="Text Box 232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6482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0.45643 -0.245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22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83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8386 -0.002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11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2.77778E-6 0.2578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8212 -0.1270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3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9247" grpId="0" animBg="1"/>
      <p:bldP spid="1839288" grpId="0" animBg="1"/>
      <p:bldP spid="1839288" grpId="1" animBg="1"/>
      <p:bldP spid="1839113" grpId="0" animBg="1"/>
      <p:bldP spid="1839113" grpId="1" animBg="1"/>
      <p:bldP spid="1839115" grpId="0" animBg="1"/>
      <p:bldP spid="1839115" grpId="1" animBg="1"/>
      <p:bldP spid="1839116" grpId="0" animBg="1"/>
      <p:bldP spid="1839116" grpId="1" animBg="1"/>
      <p:bldP spid="1839117" grpId="0" animBg="1"/>
      <p:bldP spid="1839117" grpId="1" animBg="1"/>
      <p:bldP spid="1839118" grpId="0" animBg="1"/>
      <p:bldP spid="1839118" grpId="1" animBg="1"/>
      <p:bldP spid="1839119" grpId="0" animBg="1"/>
      <p:bldP spid="1839119" grpId="1" animBg="1"/>
      <p:bldP spid="1839304" grpId="0" animBg="1"/>
      <p:bldP spid="1839304" grpId="1" animBg="1"/>
      <p:bldP spid="18393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933056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933056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3284984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328498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מחבר חץ ישר 18"/>
          <p:cNvCxnSpPr>
            <a:stCxn id="22" idx="5"/>
            <a:endCxn id="20" idx="1"/>
          </p:cNvCxnSpPr>
          <p:nvPr/>
        </p:nvCxnSpPr>
        <p:spPr>
          <a:xfrm>
            <a:off x="5330643" y="2192509"/>
            <a:ext cx="2193685" cy="195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2136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398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3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183398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3" name="Rectangle 9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4" name="Text Box 10"/>
          <p:cNvSpPr txBox="1">
            <a:spLocks noChangeArrowheads="1"/>
          </p:cNvSpPr>
          <p:nvPr/>
        </p:nvSpPr>
        <p:spPr bwMode="auto">
          <a:xfrm>
            <a:off x="904875" y="28686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833995" name="Rectangle 11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997" name="Rectangle 13"/>
          <p:cNvSpPr>
            <a:spLocks noChangeArrowheads="1"/>
          </p:cNvSpPr>
          <p:nvPr/>
        </p:nvSpPr>
        <p:spPr bwMode="auto">
          <a:xfrm>
            <a:off x="1266825" y="2667000"/>
            <a:ext cx="16573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3998" name="Group 14"/>
          <p:cNvGrpSpPr>
            <a:grpSpLocks/>
          </p:cNvGrpSpPr>
          <p:nvPr/>
        </p:nvGrpSpPr>
        <p:grpSpPr bwMode="auto">
          <a:xfrm>
            <a:off x="1204913" y="2532063"/>
            <a:ext cx="1739900" cy="768350"/>
            <a:chOff x="759" y="1469"/>
            <a:chExt cx="1096" cy="484"/>
          </a:xfrm>
        </p:grpSpPr>
        <p:sp>
          <p:nvSpPr>
            <p:cNvPr id="1833999" name="Line 15"/>
            <p:cNvSpPr>
              <a:spLocks noChangeShapeType="1"/>
            </p:cNvSpPr>
            <p:nvPr/>
          </p:nvSpPr>
          <p:spPr bwMode="auto">
            <a:xfrm>
              <a:off x="759" y="184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0" name="AutoShape 16"/>
            <p:cNvCxnSpPr>
              <a:cxnSpLocks noChangeShapeType="1"/>
              <a:stCxn id="1834005" idx="6"/>
              <a:endCxn id="1834001" idx="2"/>
            </p:cNvCxnSpPr>
            <p:nvPr/>
          </p:nvCxnSpPr>
          <p:spPr bwMode="auto">
            <a:xfrm>
              <a:off x="1201" y="1863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1" name="Oval 17"/>
            <p:cNvSpPr>
              <a:spLocks noChangeAspect="1" noChangeArrowheads="1"/>
            </p:cNvSpPr>
            <p:nvPr/>
          </p:nvSpPr>
          <p:spPr bwMode="auto">
            <a:xfrm>
              <a:off x="1417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002" name="AutoShape 18"/>
            <p:cNvCxnSpPr>
              <a:cxnSpLocks noChangeShapeType="1"/>
              <a:stCxn id="1834001" idx="7"/>
              <a:endCxn id="1834001" idx="1"/>
            </p:cNvCxnSpPr>
            <p:nvPr/>
          </p:nvCxnSpPr>
          <p:spPr bwMode="auto">
            <a:xfrm rot="16200000" flipH="1" flipV="1">
              <a:off x="1575" y="1675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003" name="Text Box 19"/>
            <p:cNvSpPr txBox="1">
              <a:spLocks noChangeArrowheads="1"/>
            </p:cNvSpPr>
            <p:nvPr/>
          </p:nvSpPr>
          <p:spPr bwMode="auto">
            <a:xfrm>
              <a:off x="1144" y="159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4" name="Text Box 20"/>
            <p:cNvSpPr txBox="1">
              <a:spLocks noChangeArrowheads="1"/>
            </p:cNvSpPr>
            <p:nvPr/>
          </p:nvSpPr>
          <p:spPr bwMode="auto">
            <a:xfrm>
              <a:off x="1574" y="146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005" name="Oval 21"/>
            <p:cNvSpPr>
              <a:spLocks noChangeAspect="1" noChangeArrowheads="1"/>
            </p:cNvSpPr>
            <p:nvPr/>
          </p:nvSpPr>
          <p:spPr bwMode="auto">
            <a:xfrm>
              <a:off x="884" y="177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014" name="AutoShape 3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5" name="AutoShape 31"/>
          <p:cNvSpPr>
            <a:spLocks noChangeArrowheads="1"/>
          </p:cNvSpPr>
          <p:nvPr/>
        </p:nvSpPr>
        <p:spPr bwMode="auto">
          <a:xfrm>
            <a:off x="268288" y="291465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6" name="AutoShape 3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17" name="AutoShape 3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20" name="Rectangle 36"/>
          <p:cNvSpPr>
            <a:spLocks noChangeArrowheads="1"/>
          </p:cNvSpPr>
          <p:nvPr/>
        </p:nvSpPr>
        <p:spPr bwMode="auto">
          <a:xfrm>
            <a:off x="939800" y="3327400"/>
            <a:ext cx="2006600" cy="6111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11" name="Group 127"/>
          <p:cNvGrpSpPr>
            <a:grpSpLocks/>
          </p:cNvGrpSpPr>
          <p:nvPr/>
        </p:nvGrpSpPr>
        <p:grpSpPr bwMode="auto">
          <a:xfrm>
            <a:off x="5275263" y="5208588"/>
            <a:ext cx="3265487" cy="758825"/>
            <a:chOff x="3323" y="3281"/>
            <a:chExt cx="2057" cy="478"/>
          </a:xfrm>
        </p:grpSpPr>
        <p:grpSp>
          <p:nvGrpSpPr>
            <p:cNvPr id="1834110" name="Group 126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018" name="Text Box 3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019" name="Text Box 3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022" name="Line 38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28" name="Line 44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99" name="Group 115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023" name="AutoShape 39"/>
              <p:cNvCxnSpPr>
                <a:cxnSpLocks noChangeShapeType="1"/>
                <a:stCxn id="1834030" idx="6"/>
                <a:endCxn id="1834024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4" name="Oval 4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5" name="AutoShape 41"/>
              <p:cNvCxnSpPr>
                <a:cxnSpLocks noChangeShapeType="1"/>
                <a:stCxn id="1834024" idx="7"/>
                <a:endCxn id="1834024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26" name="Text Box 4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27" name="Oval 4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29" name="AutoShape 4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30" name="Oval 4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31" name="Text Box 4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32" name="Text Box 4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sp>
        <p:nvSpPr>
          <p:cNvPr id="1834033" name="AutoShape 49"/>
          <p:cNvSpPr>
            <a:spLocks noChangeArrowheads="1"/>
          </p:cNvSpPr>
          <p:nvPr/>
        </p:nvSpPr>
        <p:spPr bwMode="auto">
          <a:xfrm>
            <a:off x="255588" y="35020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064" name="Text Box 8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4065" name="Text Box 81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4082" name="Group 98"/>
          <p:cNvGrpSpPr>
            <a:grpSpLocks/>
          </p:cNvGrpSpPr>
          <p:nvPr/>
        </p:nvGrpSpPr>
        <p:grpSpPr bwMode="auto">
          <a:xfrm>
            <a:off x="873125" y="2532063"/>
            <a:ext cx="2065338" cy="768350"/>
            <a:chOff x="553" y="1593"/>
            <a:chExt cx="1301" cy="484"/>
          </a:xfrm>
        </p:grpSpPr>
        <p:grpSp>
          <p:nvGrpSpPr>
            <p:cNvPr id="1834078" name="Group 94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4071" name="AutoShape 87"/>
              <p:cNvCxnSpPr>
                <a:cxnSpLocks noChangeShapeType="1"/>
                <a:stCxn id="1834076" idx="6"/>
                <a:endCxn id="1834072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2" name="Oval 8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073" name="AutoShape 89"/>
              <p:cNvCxnSpPr>
                <a:cxnSpLocks noChangeShapeType="1"/>
                <a:stCxn id="1834072" idx="7"/>
                <a:endCxn id="1834072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074" name="Text Box 9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5" name="Text Box 9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076" name="Oval 9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081" name="Group 97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4079" name="Line 95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080" name="Text Box 96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834084" name="Text Box 100"/>
          <p:cNvSpPr txBox="1">
            <a:spLocks noChangeArrowheads="1"/>
          </p:cNvSpPr>
          <p:nvPr/>
        </p:nvSpPr>
        <p:spPr bwMode="auto">
          <a:xfrm>
            <a:off x="877888" y="568801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834085" name="Text Box 101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4086" name="Text Box 102"/>
          <p:cNvSpPr txBox="1">
            <a:spLocks noChangeArrowheads="1"/>
          </p:cNvSpPr>
          <p:nvPr/>
        </p:nvSpPr>
        <p:spPr bwMode="auto">
          <a:xfrm>
            <a:off x="1901825" y="1927225"/>
            <a:ext cx="769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/>
              <a:t>…</a:t>
            </a:r>
            <a:r>
              <a:rPr lang="en-US" sz="1800" b="0" dirty="0"/>
              <a:t> </a:t>
            </a:r>
          </a:p>
        </p:txBody>
      </p:sp>
      <p:grpSp>
        <p:nvGrpSpPr>
          <p:cNvPr id="1834100" name="Group 116"/>
          <p:cNvGrpSpPr>
            <a:grpSpLocks/>
          </p:cNvGrpSpPr>
          <p:nvPr/>
        </p:nvGrpSpPr>
        <p:grpSpPr bwMode="auto">
          <a:xfrm>
            <a:off x="1381125" y="4313238"/>
            <a:ext cx="2206625" cy="758825"/>
            <a:chOff x="3637" y="3281"/>
            <a:chExt cx="1390" cy="478"/>
          </a:xfrm>
        </p:grpSpPr>
        <p:cxnSp>
          <p:nvCxnSpPr>
            <p:cNvPr id="1834101" name="AutoShape 117"/>
            <p:cNvCxnSpPr>
              <a:cxnSpLocks noChangeShapeType="1"/>
              <a:stCxn id="1834107" idx="6"/>
              <a:endCxn id="183410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2" name="Oval 118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3" name="AutoShape 119"/>
            <p:cNvCxnSpPr>
              <a:cxnSpLocks noChangeShapeType="1"/>
              <a:stCxn id="1834102" idx="7"/>
              <a:endCxn id="183410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4" name="Text Box 120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5" name="Oval 121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4106" name="AutoShape 122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4107" name="Oval 123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08" name="Text Box 124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4109" name="Text Box 125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834112" name="Group 128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4113" name="Group 12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4114" name="Text Box 13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4115" name="Text Box 13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4116" name="Line 13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17" name="Line 13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4118" name="Group 13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4119" name="AutoShape 135"/>
              <p:cNvCxnSpPr>
                <a:cxnSpLocks noChangeShapeType="1"/>
                <a:stCxn id="1834125" idx="6"/>
                <a:endCxn id="183412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0" name="Oval 13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1" name="AutoShape 137"/>
              <p:cNvCxnSpPr>
                <a:cxnSpLocks noChangeShapeType="1"/>
                <a:stCxn id="1834120" idx="7"/>
                <a:endCxn id="183412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2" name="Text Box 13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3" name="Oval 13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24" name="AutoShape 14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25" name="Oval 14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4126" name="Text Box 14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27" name="Text Box 14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4130" name="Group 146"/>
          <p:cNvGrpSpPr>
            <a:grpSpLocks/>
          </p:cNvGrpSpPr>
          <p:nvPr/>
        </p:nvGrpSpPr>
        <p:grpSpPr bwMode="auto">
          <a:xfrm>
            <a:off x="877888" y="4670425"/>
            <a:ext cx="3267075" cy="465138"/>
            <a:chOff x="553" y="2942"/>
            <a:chExt cx="2058" cy="293"/>
          </a:xfrm>
        </p:grpSpPr>
        <p:sp>
          <p:nvSpPr>
            <p:cNvPr id="1833991" name="Text Box 7"/>
            <p:cNvSpPr txBox="1">
              <a:spLocks noChangeArrowheads="1"/>
            </p:cNvSpPr>
            <p:nvPr/>
          </p:nvSpPr>
          <p:spPr bwMode="auto">
            <a:xfrm>
              <a:off x="553" y="294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p</a:t>
              </a:r>
            </a:p>
          </p:txBody>
        </p:sp>
        <p:sp>
          <p:nvSpPr>
            <p:cNvPr id="1833992" name="Text Box 8"/>
            <p:cNvSpPr txBox="1">
              <a:spLocks noChangeArrowheads="1"/>
            </p:cNvSpPr>
            <p:nvPr/>
          </p:nvSpPr>
          <p:spPr bwMode="auto">
            <a:xfrm>
              <a:off x="2343" y="294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4128" name="Line 144"/>
            <p:cNvSpPr>
              <a:spLocks noChangeShapeType="1"/>
            </p:cNvSpPr>
            <p:nvPr/>
          </p:nvSpPr>
          <p:spPr bwMode="auto">
            <a:xfrm>
              <a:off x="725" y="311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4129" name="Line 145"/>
            <p:cNvSpPr>
              <a:spLocks noChangeShapeType="1"/>
            </p:cNvSpPr>
            <p:nvPr/>
          </p:nvSpPr>
          <p:spPr bwMode="auto">
            <a:xfrm flipH="1" flipV="1">
              <a:off x="2269" y="3110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4142" name="AutoShape 158"/>
          <p:cNvSpPr>
            <a:spLocks noChangeArrowheads="1"/>
          </p:cNvSpPr>
          <p:nvPr/>
        </p:nvSpPr>
        <p:spPr bwMode="auto">
          <a:xfrm>
            <a:off x="239713" y="46831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4193" name="Group 209"/>
          <p:cNvGrpSpPr>
            <a:grpSpLocks/>
          </p:cNvGrpSpPr>
          <p:nvPr/>
        </p:nvGrpSpPr>
        <p:grpSpPr bwMode="auto">
          <a:xfrm>
            <a:off x="933450" y="3124200"/>
            <a:ext cx="2057400" cy="795338"/>
            <a:chOff x="2185" y="251"/>
            <a:chExt cx="1296" cy="501"/>
          </a:xfrm>
        </p:grpSpPr>
        <p:grpSp>
          <p:nvGrpSpPr>
            <p:cNvPr id="1834144" name="Group 160"/>
            <p:cNvGrpSpPr>
              <a:grpSpLocks/>
            </p:cNvGrpSpPr>
            <p:nvPr/>
          </p:nvGrpSpPr>
          <p:grpSpPr bwMode="auto">
            <a:xfrm>
              <a:off x="2510" y="251"/>
              <a:ext cx="971" cy="484"/>
              <a:chOff x="2933" y="315"/>
              <a:chExt cx="971" cy="484"/>
            </a:xfrm>
          </p:grpSpPr>
          <p:cxnSp>
            <p:nvCxnSpPr>
              <p:cNvPr id="1834145" name="AutoShape 161"/>
              <p:cNvCxnSpPr>
                <a:cxnSpLocks noChangeShapeType="1"/>
                <a:stCxn id="1834150" idx="6"/>
                <a:endCxn id="1834146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6" name="Oval 162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47" name="AutoShape 163"/>
              <p:cNvCxnSpPr>
                <a:cxnSpLocks noChangeShapeType="1"/>
                <a:stCxn id="1834146" idx="7"/>
                <a:endCxn id="1834146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48" name="Text Box 164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49" name="Text Box 165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50" name="Oval 166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55" name="Text Box 171"/>
            <p:cNvSpPr txBox="1">
              <a:spLocks noChangeArrowheads="1"/>
            </p:cNvSpPr>
            <p:nvPr/>
          </p:nvSpPr>
          <p:spPr bwMode="auto">
            <a:xfrm>
              <a:off x="2185" y="46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834156" name="Line 172"/>
            <p:cNvSpPr>
              <a:spLocks noChangeShapeType="1"/>
            </p:cNvSpPr>
            <p:nvPr/>
          </p:nvSpPr>
          <p:spPr bwMode="auto">
            <a:xfrm>
              <a:off x="2356" y="641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4198" name="Group 214"/>
          <p:cNvGrpSpPr>
            <a:grpSpLocks/>
          </p:cNvGrpSpPr>
          <p:nvPr/>
        </p:nvGrpSpPr>
        <p:grpSpPr bwMode="auto">
          <a:xfrm>
            <a:off x="882650" y="3125788"/>
            <a:ext cx="2095500" cy="796925"/>
            <a:chOff x="1662" y="241"/>
            <a:chExt cx="1320" cy="502"/>
          </a:xfrm>
        </p:grpSpPr>
        <p:grpSp>
          <p:nvGrpSpPr>
            <p:cNvPr id="1834185" name="Group 201"/>
            <p:cNvGrpSpPr>
              <a:grpSpLocks/>
            </p:cNvGrpSpPr>
            <p:nvPr/>
          </p:nvGrpSpPr>
          <p:grpSpPr bwMode="auto">
            <a:xfrm>
              <a:off x="1886" y="241"/>
              <a:ext cx="1096" cy="484"/>
              <a:chOff x="759" y="1469"/>
              <a:chExt cx="1096" cy="484"/>
            </a:xfrm>
          </p:grpSpPr>
          <p:sp>
            <p:nvSpPr>
              <p:cNvPr id="1834186" name="Line 202"/>
              <p:cNvSpPr>
                <a:spLocks noChangeShapeType="1"/>
              </p:cNvSpPr>
              <p:nvPr/>
            </p:nvSpPr>
            <p:spPr bwMode="auto">
              <a:xfrm>
                <a:off x="759" y="1849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7" name="AutoShape 203"/>
              <p:cNvCxnSpPr>
                <a:cxnSpLocks noChangeShapeType="1"/>
                <a:stCxn id="1834192" idx="6"/>
                <a:endCxn id="1834188" idx="2"/>
              </p:cNvCxnSpPr>
              <p:nvPr/>
            </p:nvCxnSpPr>
            <p:spPr bwMode="auto">
              <a:xfrm>
                <a:off x="1201" y="1863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88" name="Oval 204"/>
              <p:cNvSpPr>
                <a:spLocks noChangeAspect="1" noChangeArrowheads="1"/>
              </p:cNvSpPr>
              <p:nvPr/>
            </p:nvSpPr>
            <p:spPr bwMode="auto">
              <a:xfrm>
                <a:off x="1417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4189" name="AutoShape 205"/>
              <p:cNvCxnSpPr>
                <a:cxnSpLocks noChangeShapeType="1"/>
                <a:stCxn id="1834188" idx="7"/>
                <a:endCxn id="1834188" idx="1"/>
              </p:cNvCxnSpPr>
              <p:nvPr/>
            </p:nvCxnSpPr>
            <p:spPr bwMode="auto">
              <a:xfrm rot="16200000" flipH="1" flipV="1">
                <a:off x="1575" y="1675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4190" name="Text Box 206"/>
              <p:cNvSpPr txBox="1">
                <a:spLocks noChangeArrowheads="1"/>
              </p:cNvSpPr>
              <p:nvPr/>
            </p:nvSpPr>
            <p:spPr bwMode="auto">
              <a:xfrm>
                <a:off x="1144" y="1597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1" name="Text Box 207"/>
              <p:cNvSpPr txBox="1">
                <a:spLocks noChangeArrowheads="1"/>
              </p:cNvSpPr>
              <p:nvPr/>
            </p:nvSpPr>
            <p:spPr bwMode="auto">
              <a:xfrm>
                <a:off x="1574" y="146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4192" name="Oval 208"/>
              <p:cNvSpPr>
                <a:spLocks noChangeAspect="1" noChangeArrowheads="1"/>
              </p:cNvSpPr>
              <p:nvPr/>
            </p:nvSpPr>
            <p:spPr bwMode="auto">
              <a:xfrm>
                <a:off x="884" y="1773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34195" name="Text Box 211"/>
            <p:cNvSpPr txBox="1">
              <a:spLocks noChangeArrowheads="1"/>
            </p:cNvSpPr>
            <p:nvPr/>
          </p:nvSpPr>
          <p:spPr bwMode="auto">
            <a:xfrm>
              <a:off x="1662" y="455"/>
              <a:ext cx="2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310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52916 -0.075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34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-377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83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3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0.2629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34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4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129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648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3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997" grpId="0" animBg="1"/>
      <p:bldP spid="1833997" grpId="1" animBg="1"/>
      <p:bldP spid="1834014" grpId="0" animBg="1"/>
      <p:bldP spid="1834015" grpId="0" animBg="1"/>
      <p:bldP spid="1834015" grpId="1" animBg="1"/>
      <p:bldP spid="1834016" grpId="0" animBg="1"/>
      <p:bldP spid="1834016" grpId="1" animBg="1"/>
      <p:bldP spid="1834017" grpId="0" animBg="1"/>
      <p:bldP spid="1834017" grpId="1" animBg="1"/>
      <p:bldP spid="1834020" grpId="0" animBg="1"/>
      <p:bldP spid="1834020" grpId="1" animBg="1"/>
      <p:bldP spid="1834033" grpId="0" animBg="1"/>
      <p:bldP spid="1834033" grpId="1" animBg="1"/>
      <p:bldP spid="1834142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688579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68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1688634" name="Rectangle 58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97" name="Rectangle 121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39" name="Rectangle 163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63" name="Rectangle 187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671" name="Rectangle 95"/>
          <p:cNvSpPr>
            <a:spLocks noChangeArrowheads="1"/>
          </p:cNvSpPr>
          <p:nvPr/>
        </p:nvSpPr>
        <p:spPr bwMode="auto">
          <a:xfrm>
            <a:off x="1249363" y="3300413"/>
            <a:ext cx="1627187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5" name="AutoShape 199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6" name="AutoShape 200"/>
          <p:cNvSpPr>
            <a:spLocks noChangeArrowheads="1"/>
          </p:cNvSpPr>
          <p:nvPr/>
        </p:nvSpPr>
        <p:spPr bwMode="auto">
          <a:xfrm>
            <a:off x="284163" y="35337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7" name="AutoShape 201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778" name="AutoShape 202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29" name="Rectangle 253"/>
          <p:cNvSpPr>
            <a:spLocks noChangeArrowheads="1"/>
          </p:cNvSpPr>
          <p:nvPr/>
        </p:nvSpPr>
        <p:spPr bwMode="auto">
          <a:xfrm>
            <a:off x="941388" y="2765425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15" name="AutoShape 239"/>
          <p:cNvSpPr>
            <a:spLocks noChangeArrowheads="1"/>
          </p:cNvSpPr>
          <p:nvPr/>
        </p:nvSpPr>
        <p:spPr bwMode="auto">
          <a:xfrm>
            <a:off x="284163" y="2941638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8830" name="Text Box 254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sp>
        <p:nvSpPr>
          <p:cNvPr id="1688831" name="Text Box 255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sp>
        <p:nvSpPr>
          <p:cNvPr id="1688833" name="Text Box 257"/>
          <p:cNvSpPr txBox="1">
            <a:spLocks noChangeArrowheads="1"/>
          </p:cNvSpPr>
          <p:nvPr/>
        </p:nvSpPr>
        <p:spPr bwMode="auto">
          <a:xfrm>
            <a:off x="877888" y="60404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688836" name="Text Box 260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grpSp>
        <p:nvGrpSpPr>
          <p:cNvPr id="1688837" name="Group 261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688838" name="Group 262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839" name="AutoShape 263"/>
              <p:cNvCxnSpPr>
                <a:cxnSpLocks noChangeShapeType="1"/>
                <a:stCxn id="1688844" idx="6"/>
                <a:endCxn id="1688840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0" name="Oval 264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41" name="AutoShape 265"/>
              <p:cNvCxnSpPr>
                <a:cxnSpLocks noChangeShapeType="1"/>
                <a:stCxn id="1688840" idx="7"/>
                <a:endCxn id="1688840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42" name="Text Box 266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3" name="Text Box 267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44" name="Oval 268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45" name="Group 269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846" name="Line 270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47" name="Text Box 271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688848" name="Group 272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688849" name="Group 273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50" name="Text Box 274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51" name="Text Box 275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52" name="Line 276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53" name="Line 277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54" name="Group 278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55" name="AutoShape 279"/>
              <p:cNvCxnSpPr>
                <a:cxnSpLocks noChangeShapeType="1"/>
                <a:stCxn id="1688861" idx="6"/>
                <a:endCxn id="1688856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6" name="Oval 280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57" name="AutoShape 281"/>
              <p:cNvCxnSpPr>
                <a:cxnSpLocks noChangeShapeType="1"/>
                <a:stCxn id="1688856" idx="7"/>
                <a:endCxn id="1688856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58" name="Text Box 282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59" name="Oval 283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60" name="AutoShape 284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61" name="Oval 285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2" name="Text Box 286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63" name="Text Box 287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64" name="Group 288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688865" name="Group 289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688866" name="Text Box 290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688867" name="Text Box 291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688868" name="Line 292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69" name="Line 293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870" name="Group 294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688871" name="AutoShape 295"/>
              <p:cNvCxnSpPr>
                <a:cxnSpLocks noChangeShapeType="1"/>
                <a:stCxn id="1688877" idx="6"/>
                <a:endCxn id="168887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2" name="Oval 29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3" name="AutoShape 297"/>
              <p:cNvCxnSpPr>
                <a:cxnSpLocks noChangeShapeType="1"/>
                <a:stCxn id="1688872" idx="7"/>
                <a:endCxn id="168887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4" name="Text Box 29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5" name="Oval 29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76" name="AutoShape 30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77" name="Oval 30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78" name="Text Box 30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79" name="Text Box 30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688895" name="Group 319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688880" name="Group 30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881" name="AutoShape 305"/>
              <p:cNvCxnSpPr>
                <a:cxnSpLocks noChangeShapeType="1"/>
                <a:stCxn id="1688887" idx="6"/>
                <a:endCxn id="168888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2" name="Oval 30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3" name="AutoShape 307"/>
              <p:cNvCxnSpPr>
                <a:cxnSpLocks noChangeShapeType="1"/>
                <a:stCxn id="1688882" idx="7"/>
                <a:endCxn id="168888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4" name="Text Box 30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5" name="Oval 30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886" name="AutoShape 31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887" name="Oval 31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88" name="Text Box 31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889" name="Text Box 31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890" name="Group 31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891" name="Text Box 31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892" name="Text Box 31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893" name="Line 31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894" name="Line 31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79" name="Group 403"/>
          <p:cNvGrpSpPr>
            <a:grpSpLocks/>
          </p:cNvGrpSpPr>
          <p:nvPr/>
        </p:nvGrpSpPr>
        <p:grpSpPr bwMode="auto">
          <a:xfrm>
            <a:off x="877888" y="5265738"/>
            <a:ext cx="3267075" cy="465137"/>
            <a:chOff x="553" y="3317"/>
            <a:chExt cx="2058" cy="293"/>
          </a:xfrm>
        </p:grpSpPr>
        <p:sp>
          <p:nvSpPr>
            <p:cNvPr id="1688897" name="Text Box 321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  <p:sp>
          <p:nvSpPr>
            <p:cNvPr id="1688898" name="Text Box 322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688899" name="Line 323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00" name="Line 324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31" name="Group 355"/>
          <p:cNvGrpSpPr>
            <a:grpSpLocks/>
          </p:cNvGrpSpPr>
          <p:nvPr/>
        </p:nvGrpSpPr>
        <p:grpSpPr bwMode="auto">
          <a:xfrm>
            <a:off x="1387475" y="3114675"/>
            <a:ext cx="1541463" cy="768350"/>
            <a:chOff x="2933" y="315"/>
            <a:chExt cx="971" cy="484"/>
          </a:xfrm>
        </p:grpSpPr>
        <p:cxnSp>
          <p:nvCxnSpPr>
            <p:cNvPr id="1688932" name="AutoShape 356"/>
            <p:cNvCxnSpPr>
              <a:cxnSpLocks noChangeShapeType="1"/>
              <a:stCxn id="1688937" idx="6"/>
              <a:endCxn id="1688933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3" name="Oval 357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34" name="AutoShape 358"/>
            <p:cNvCxnSpPr>
              <a:cxnSpLocks noChangeShapeType="1"/>
              <a:stCxn id="1688933" idx="7"/>
              <a:endCxn id="1688933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35" name="Text Box 359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6" name="Text Box 360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37" name="Oval 361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41" name="Group 365"/>
          <p:cNvGrpSpPr>
            <a:grpSpLocks/>
          </p:cNvGrpSpPr>
          <p:nvPr/>
        </p:nvGrpSpPr>
        <p:grpSpPr bwMode="auto">
          <a:xfrm>
            <a:off x="869950" y="3119438"/>
            <a:ext cx="2065338" cy="768350"/>
            <a:chOff x="553" y="1593"/>
            <a:chExt cx="1301" cy="484"/>
          </a:xfrm>
        </p:grpSpPr>
        <p:grpSp>
          <p:nvGrpSpPr>
            <p:cNvPr id="1688942" name="Group 366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688943" name="AutoShape 367"/>
              <p:cNvCxnSpPr>
                <a:cxnSpLocks noChangeShapeType="1"/>
                <a:stCxn id="1688948" idx="6"/>
                <a:endCxn id="1688944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4" name="Oval 368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45" name="AutoShape 369"/>
              <p:cNvCxnSpPr>
                <a:cxnSpLocks noChangeShapeType="1"/>
                <a:stCxn id="1688944" idx="7"/>
                <a:endCxn id="1688944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46" name="Text Box 370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7" name="Text Box 371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48" name="Oval 372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8949" name="Group 373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688950" name="Line 374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51" name="Text Box 375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sp>
        <p:nvSpPr>
          <p:cNvPr id="1688952" name="Text Box 376"/>
          <p:cNvSpPr txBox="1">
            <a:spLocks noChangeArrowheads="1"/>
          </p:cNvSpPr>
          <p:nvPr/>
        </p:nvSpPr>
        <p:spPr bwMode="auto">
          <a:xfrm>
            <a:off x="912813" y="34655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q</a:t>
            </a:r>
          </a:p>
        </p:txBody>
      </p:sp>
      <p:sp>
        <p:nvSpPr>
          <p:cNvPr id="1688953" name="Line 377"/>
          <p:cNvSpPr>
            <a:spLocks noChangeShapeType="1"/>
          </p:cNvSpPr>
          <p:nvPr/>
        </p:nvSpPr>
        <p:spPr bwMode="auto">
          <a:xfrm>
            <a:off x="1212850" y="37322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88954" name="Group 378"/>
          <p:cNvGrpSpPr>
            <a:grpSpLocks/>
          </p:cNvGrpSpPr>
          <p:nvPr/>
        </p:nvGrpSpPr>
        <p:grpSpPr bwMode="auto">
          <a:xfrm>
            <a:off x="1392238" y="3117850"/>
            <a:ext cx="1541462" cy="768350"/>
            <a:chOff x="2933" y="315"/>
            <a:chExt cx="971" cy="484"/>
          </a:xfrm>
        </p:grpSpPr>
        <p:cxnSp>
          <p:nvCxnSpPr>
            <p:cNvPr id="1688955" name="AutoShape 379"/>
            <p:cNvCxnSpPr>
              <a:cxnSpLocks noChangeShapeType="1"/>
              <a:stCxn id="1688960" idx="6"/>
              <a:endCxn id="1688956" idx="2"/>
            </p:cNvCxnSpPr>
            <p:nvPr/>
          </p:nvCxnSpPr>
          <p:spPr bwMode="auto">
            <a:xfrm>
              <a:off x="3250" y="709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6" name="Oval 380"/>
            <p:cNvSpPr>
              <a:spLocks noChangeAspect="1" noChangeArrowheads="1"/>
            </p:cNvSpPr>
            <p:nvPr/>
          </p:nvSpPr>
          <p:spPr bwMode="auto">
            <a:xfrm>
              <a:off x="3466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57" name="AutoShape 381"/>
            <p:cNvCxnSpPr>
              <a:cxnSpLocks noChangeShapeType="1"/>
              <a:stCxn id="1688956" idx="7"/>
              <a:endCxn id="1688956" idx="1"/>
            </p:cNvCxnSpPr>
            <p:nvPr/>
          </p:nvCxnSpPr>
          <p:spPr bwMode="auto">
            <a:xfrm rot="16200000" flipH="1" flipV="1">
              <a:off x="3624" y="521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58" name="Text Box 382"/>
            <p:cNvSpPr txBox="1">
              <a:spLocks noChangeArrowheads="1"/>
            </p:cNvSpPr>
            <p:nvPr/>
          </p:nvSpPr>
          <p:spPr bwMode="auto">
            <a:xfrm>
              <a:off x="3193" y="4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59" name="Text Box 383"/>
            <p:cNvSpPr txBox="1">
              <a:spLocks noChangeArrowheads="1"/>
            </p:cNvSpPr>
            <p:nvPr/>
          </p:nvSpPr>
          <p:spPr bwMode="auto">
            <a:xfrm>
              <a:off x="3623" y="31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60" name="Oval 384"/>
            <p:cNvSpPr>
              <a:spLocks noChangeAspect="1" noChangeArrowheads="1"/>
            </p:cNvSpPr>
            <p:nvPr/>
          </p:nvSpPr>
          <p:spPr bwMode="auto">
            <a:xfrm>
              <a:off x="2933" y="61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8962" name="Group 386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688963" name="Group 387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688964" name="AutoShape 388"/>
              <p:cNvCxnSpPr>
                <a:cxnSpLocks noChangeShapeType="1"/>
                <a:stCxn id="1688970" idx="6"/>
                <a:endCxn id="168896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5" name="Oval 38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6" name="AutoShape 390"/>
              <p:cNvCxnSpPr>
                <a:cxnSpLocks noChangeShapeType="1"/>
                <a:stCxn id="1688965" idx="7"/>
                <a:endCxn id="168896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67" name="Text Box 39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68" name="Oval 39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688969" name="AutoShape 39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88970" name="Oval 39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1" name="Text Box 39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688972" name="Text Box 39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688973" name="Group 397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688974" name="Text Box 398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688975" name="Text Box 399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688976" name="Line 400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8977" name="Line 401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88980" name="Group 404"/>
          <p:cNvGrpSpPr>
            <a:grpSpLocks/>
          </p:cNvGrpSpPr>
          <p:nvPr/>
        </p:nvGrpSpPr>
        <p:grpSpPr bwMode="auto">
          <a:xfrm>
            <a:off x="1381125" y="4919663"/>
            <a:ext cx="2206625" cy="758825"/>
            <a:chOff x="3637" y="3281"/>
            <a:chExt cx="1390" cy="478"/>
          </a:xfrm>
        </p:grpSpPr>
        <p:cxnSp>
          <p:nvCxnSpPr>
            <p:cNvPr id="1688981" name="AutoShape 405"/>
            <p:cNvCxnSpPr>
              <a:cxnSpLocks noChangeShapeType="1"/>
              <a:stCxn id="1688987" idx="6"/>
              <a:endCxn id="1688982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2" name="Oval 406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3" name="AutoShape 407"/>
            <p:cNvCxnSpPr>
              <a:cxnSpLocks noChangeShapeType="1"/>
              <a:stCxn id="1688982" idx="7"/>
              <a:endCxn id="1688982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4" name="Text Box 408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5" name="Oval 409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8986" name="AutoShape 410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88987" name="Oval 411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8988" name="Text Box 412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688989" name="Text Box 413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688990" name="AutoShape 414"/>
          <p:cNvSpPr>
            <a:spLocks noChangeArrowheads="1"/>
          </p:cNvSpPr>
          <p:nvPr/>
        </p:nvSpPr>
        <p:spPr bwMode="auto">
          <a:xfrm>
            <a:off x="268288" y="4964113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13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8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8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53125 -0.16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00035 0.2587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88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294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7899 -0.041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8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8671" grpId="0" animBg="1"/>
      <p:bldP spid="1688671" grpId="1" animBg="1"/>
      <p:bldP spid="1688776" grpId="0" animBg="1"/>
      <p:bldP spid="1688776" grpId="1" animBg="1"/>
      <p:bldP spid="1688777" grpId="0" animBg="1"/>
      <p:bldP spid="1688777" grpId="1" animBg="1"/>
      <p:bldP spid="1688778" grpId="0" animBg="1"/>
      <p:bldP spid="1688778" grpId="1" animBg="1"/>
      <p:bldP spid="1688829" grpId="0" animBg="1"/>
      <p:bldP spid="1688829" grpId="1" animBg="1"/>
      <p:bldP spid="1688815" grpId="0" animBg="1"/>
      <p:bldP spid="1688815" grpId="1" animBg="1"/>
      <p:bldP spid="1688990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106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9247" name="Rectangle 143"/>
          <p:cNvSpPr>
            <a:spLocks noChangeArrowheads="1"/>
          </p:cNvSpPr>
          <p:nvPr/>
        </p:nvSpPr>
        <p:spPr bwMode="auto">
          <a:xfrm>
            <a:off x="5299075" y="9080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288" name="Rectangle 184"/>
          <p:cNvSpPr>
            <a:spLocks noChangeArrowheads="1"/>
          </p:cNvSpPr>
          <p:nvPr/>
        </p:nvSpPr>
        <p:spPr bwMode="auto">
          <a:xfrm>
            <a:off x="5524500" y="973138"/>
            <a:ext cx="1563688" cy="6492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07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r>
              <a:rPr lang="en-US" b="0" dirty="0"/>
              <a:t>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39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1839109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0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1" name="Rectangle 7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2" name="Rectangle 8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3" name="Rectangle 9"/>
          <p:cNvSpPr>
            <a:spLocks noChangeArrowheads="1"/>
          </p:cNvSpPr>
          <p:nvPr/>
        </p:nvSpPr>
        <p:spPr bwMode="auto">
          <a:xfrm>
            <a:off x="1250950" y="2697163"/>
            <a:ext cx="2482850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4" name="AutoShape 1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5" name="AutoShape 11"/>
          <p:cNvSpPr>
            <a:spLocks noChangeArrowheads="1"/>
          </p:cNvSpPr>
          <p:nvPr/>
        </p:nvSpPr>
        <p:spPr bwMode="auto">
          <a:xfrm>
            <a:off x="284163" y="287020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6" name="AutoShape 1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7" name="AutoShape 1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8" name="Rectangle 14"/>
          <p:cNvSpPr>
            <a:spLocks noChangeArrowheads="1"/>
          </p:cNvSpPr>
          <p:nvPr/>
        </p:nvSpPr>
        <p:spPr bwMode="auto">
          <a:xfrm>
            <a:off x="969963" y="3354388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19" name="AutoShape 15"/>
          <p:cNvSpPr>
            <a:spLocks noChangeArrowheads="1"/>
          </p:cNvSpPr>
          <p:nvPr/>
        </p:nvSpPr>
        <p:spPr bwMode="auto">
          <a:xfrm>
            <a:off x="292100" y="34877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9121" name="Text Box 17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39124" name="Group 20"/>
          <p:cNvGrpSpPr>
            <a:grpSpLocks/>
          </p:cNvGrpSpPr>
          <p:nvPr/>
        </p:nvGrpSpPr>
        <p:grpSpPr bwMode="auto">
          <a:xfrm>
            <a:off x="5719763" y="2011363"/>
            <a:ext cx="2065337" cy="768350"/>
            <a:chOff x="553" y="1593"/>
            <a:chExt cx="1301" cy="484"/>
          </a:xfrm>
        </p:grpSpPr>
        <p:grpSp>
          <p:nvGrpSpPr>
            <p:cNvPr id="1839125" name="Group 21"/>
            <p:cNvGrpSpPr>
              <a:grpSpLocks/>
            </p:cNvGrpSpPr>
            <p:nvPr/>
          </p:nvGrpSpPr>
          <p:grpSpPr bwMode="auto">
            <a:xfrm>
              <a:off x="883" y="1593"/>
              <a:ext cx="971" cy="484"/>
              <a:chOff x="2933" y="315"/>
              <a:chExt cx="971" cy="484"/>
            </a:xfrm>
          </p:grpSpPr>
          <p:cxnSp>
            <p:nvCxnSpPr>
              <p:cNvPr id="1839126" name="AutoShape 22"/>
              <p:cNvCxnSpPr>
                <a:cxnSpLocks noChangeShapeType="1"/>
                <a:stCxn id="1839131" idx="6"/>
                <a:endCxn id="1839127" idx="2"/>
              </p:cNvCxnSpPr>
              <p:nvPr/>
            </p:nvCxnSpPr>
            <p:spPr bwMode="auto">
              <a:xfrm>
                <a:off x="3250" y="709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7" name="Oval 23"/>
              <p:cNvSpPr>
                <a:spLocks noChangeAspect="1" noChangeArrowheads="1"/>
              </p:cNvSpPr>
              <p:nvPr/>
            </p:nvSpPr>
            <p:spPr bwMode="auto">
              <a:xfrm>
                <a:off x="3466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28" name="AutoShape 24"/>
              <p:cNvCxnSpPr>
                <a:cxnSpLocks noChangeShapeType="1"/>
                <a:stCxn id="1839127" idx="7"/>
                <a:endCxn id="1839127" idx="1"/>
              </p:cNvCxnSpPr>
              <p:nvPr/>
            </p:nvCxnSpPr>
            <p:spPr bwMode="auto">
              <a:xfrm rot="16200000" flipH="1" flipV="1">
                <a:off x="3624" y="521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29" name="Text Box 25"/>
              <p:cNvSpPr txBox="1">
                <a:spLocks noChangeArrowheads="1"/>
              </p:cNvSpPr>
              <p:nvPr/>
            </p:nvSpPr>
            <p:spPr bwMode="auto">
              <a:xfrm>
                <a:off x="3193" y="44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0" name="Text Box 26"/>
              <p:cNvSpPr txBox="1">
                <a:spLocks noChangeArrowheads="1"/>
              </p:cNvSpPr>
              <p:nvPr/>
            </p:nvSpPr>
            <p:spPr bwMode="auto">
              <a:xfrm>
                <a:off x="3623" y="31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31" name="Oval 27"/>
              <p:cNvSpPr>
                <a:spLocks noChangeAspect="1" noChangeArrowheads="1"/>
              </p:cNvSpPr>
              <p:nvPr/>
            </p:nvSpPr>
            <p:spPr bwMode="auto">
              <a:xfrm>
                <a:off x="2933" y="61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32" name="Group 28"/>
            <p:cNvGrpSpPr>
              <a:grpSpLocks/>
            </p:cNvGrpSpPr>
            <p:nvPr/>
          </p:nvGrpSpPr>
          <p:grpSpPr bwMode="auto">
            <a:xfrm>
              <a:off x="553" y="1640"/>
              <a:ext cx="347" cy="288"/>
              <a:chOff x="1946" y="432"/>
              <a:chExt cx="347" cy="288"/>
            </a:xfrm>
          </p:grpSpPr>
          <p:sp>
            <p:nvSpPr>
              <p:cNvPr id="1839133" name="Line 29"/>
              <p:cNvSpPr>
                <a:spLocks noChangeShapeType="1"/>
              </p:cNvSpPr>
              <p:nvPr/>
            </p:nvSpPr>
            <p:spPr bwMode="auto">
              <a:xfrm>
                <a:off x="2123" y="633"/>
                <a:ext cx="17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34" name="Text Box 30"/>
              <p:cNvSpPr txBox="1">
                <a:spLocks noChangeArrowheads="1"/>
              </p:cNvSpPr>
              <p:nvPr/>
            </p:nvSpPr>
            <p:spPr bwMode="auto">
              <a:xfrm>
                <a:off x="1946" y="43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839135" name="Group 31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39136" name="Group 32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37" name="Text Box 33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38" name="Text Box 34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39" name="Line 35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0" name="Line 36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41" name="Group 37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42" name="AutoShape 38"/>
              <p:cNvCxnSpPr>
                <a:cxnSpLocks noChangeShapeType="1"/>
                <a:stCxn id="1839148" idx="6"/>
                <a:endCxn id="183914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3" name="Oval 3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4" name="AutoShape 40"/>
              <p:cNvCxnSpPr>
                <a:cxnSpLocks noChangeShapeType="1"/>
                <a:stCxn id="1839143" idx="7"/>
                <a:endCxn id="183914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46" name="Oval 4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47" name="AutoShape 4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48" name="Oval 4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49" name="Text Box 4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50" name="Text Box 4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51" name="Group 47"/>
          <p:cNvGrpSpPr>
            <a:grpSpLocks/>
          </p:cNvGrpSpPr>
          <p:nvPr/>
        </p:nvGrpSpPr>
        <p:grpSpPr bwMode="auto">
          <a:xfrm>
            <a:off x="5265738" y="5199063"/>
            <a:ext cx="3265487" cy="758825"/>
            <a:chOff x="3323" y="3281"/>
            <a:chExt cx="2057" cy="478"/>
          </a:xfrm>
        </p:grpSpPr>
        <p:grpSp>
          <p:nvGrpSpPr>
            <p:cNvPr id="1839152" name="Group 48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39153" name="Text Box 49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39154" name="Text Box 50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39155" name="Line 51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56" name="Line 52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39158" name="AutoShape 54"/>
              <p:cNvCxnSpPr>
                <a:cxnSpLocks noChangeShapeType="1"/>
                <a:stCxn id="1839164" idx="6"/>
                <a:endCxn id="1839159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59" name="Oval 55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0" name="AutoShape 56"/>
              <p:cNvCxnSpPr>
                <a:cxnSpLocks noChangeShapeType="1"/>
                <a:stCxn id="1839159" idx="7"/>
                <a:endCxn id="1839159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1" name="Text Box 57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2" name="Oval 58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63" name="AutoShape 59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64" name="Oval 60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65" name="Text Box 61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66" name="Text Box 62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167" name="Group 63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839168" name="Group 64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169" name="AutoShape 65"/>
              <p:cNvCxnSpPr>
                <a:cxnSpLocks noChangeShapeType="1"/>
                <a:stCxn id="1839175" idx="6"/>
                <a:endCxn id="183917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0" name="Oval 6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1" name="AutoShape 67"/>
              <p:cNvCxnSpPr>
                <a:cxnSpLocks noChangeShapeType="1"/>
                <a:stCxn id="1839170" idx="7"/>
                <a:endCxn id="183917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2" name="Text Box 6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3" name="Oval 6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174" name="AutoShape 7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175" name="Oval 7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76" name="Text Box 7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177" name="Text Box 7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178" name="Group 74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179" name="Text Box 75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180" name="Text Box 76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181" name="Line 77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182" name="Line 78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39183" name="Group 79"/>
          <p:cNvGrpSpPr>
            <a:grpSpLocks/>
          </p:cNvGrpSpPr>
          <p:nvPr/>
        </p:nvGrpSpPr>
        <p:grpSpPr bwMode="auto">
          <a:xfrm>
            <a:off x="847725" y="4672013"/>
            <a:ext cx="3267075" cy="465137"/>
            <a:chOff x="553" y="3317"/>
            <a:chExt cx="2058" cy="293"/>
          </a:xfrm>
        </p:grpSpPr>
        <p:sp>
          <p:nvSpPr>
            <p:cNvPr id="1839184" name="Text Box 80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39185" name="Text Box 81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z</a:t>
              </a:r>
            </a:p>
          </p:txBody>
        </p:sp>
        <p:sp>
          <p:nvSpPr>
            <p:cNvPr id="1839186" name="Line 82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187" name="Line 83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218" name="Group 114"/>
          <p:cNvGrpSpPr>
            <a:grpSpLocks/>
          </p:cNvGrpSpPr>
          <p:nvPr/>
        </p:nvGrpSpPr>
        <p:grpSpPr bwMode="auto">
          <a:xfrm>
            <a:off x="893763" y="2532063"/>
            <a:ext cx="3267075" cy="822325"/>
            <a:chOff x="1732" y="236"/>
            <a:chExt cx="2058" cy="518"/>
          </a:xfrm>
        </p:grpSpPr>
        <p:grpSp>
          <p:nvGrpSpPr>
            <p:cNvPr id="1839219" name="Group 115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39220" name="AutoShape 116"/>
              <p:cNvCxnSpPr>
                <a:cxnSpLocks noChangeShapeType="1"/>
                <a:stCxn id="1839226" idx="6"/>
                <a:endCxn id="183922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1" name="Oval 11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2" name="AutoShape 118"/>
              <p:cNvCxnSpPr>
                <a:cxnSpLocks noChangeShapeType="1"/>
                <a:stCxn id="1839221" idx="7"/>
                <a:endCxn id="183922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3" name="Text Box 11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4" name="Oval 12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25" name="AutoShape 12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26" name="Oval 12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27" name="Text Box 12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28" name="Text Box 12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39229" name="Group 125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39230" name="Text Box 126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39231" name="Text Box 127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39232" name="Line 128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33" name="Line 129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39244" name="Text Box 140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39245" name="Text Box 141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39246" name="Text Box 142"/>
          <p:cNvSpPr txBox="1">
            <a:spLocks noChangeArrowheads="1"/>
          </p:cNvSpPr>
          <p:nvPr/>
        </p:nvSpPr>
        <p:spPr bwMode="auto">
          <a:xfrm>
            <a:off x="877888" y="224155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839263" name="Group 159"/>
          <p:cNvGrpSpPr>
            <a:grpSpLocks/>
          </p:cNvGrpSpPr>
          <p:nvPr/>
        </p:nvGrpSpPr>
        <p:grpSpPr bwMode="auto">
          <a:xfrm>
            <a:off x="879475" y="3125788"/>
            <a:ext cx="3267075" cy="811212"/>
            <a:chOff x="1346" y="148"/>
            <a:chExt cx="2058" cy="511"/>
          </a:xfrm>
        </p:grpSpPr>
        <p:grpSp>
          <p:nvGrpSpPr>
            <p:cNvPr id="1839248" name="Group 144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249" name="Text Box 145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250" name="Text Box 146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251" name="Line 147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52" name="Line 148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253" name="Group 149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254" name="AutoShape 150"/>
              <p:cNvCxnSpPr>
                <a:cxnSpLocks noChangeShapeType="1"/>
                <a:stCxn id="1839260" idx="6"/>
                <a:endCxn id="1839255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5" name="Oval 151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6" name="AutoShape 152"/>
              <p:cNvCxnSpPr>
                <a:cxnSpLocks noChangeShapeType="1"/>
                <a:stCxn id="1839255" idx="7"/>
                <a:endCxn id="1839255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57" name="Text Box 153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58" name="Oval 154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59" name="AutoShape 15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60" name="Oval 15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61" name="Text Box 15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62" name="Text Box 15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287" name="Group 183"/>
          <p:cNvGrpSpPr>
            <a:grpSpLocks/>
          </p:cNvGrpSpPr>
          <p:nvPr/>
        </p:nvGrpSpPr>
        <p:grpSpPr bwMode="auto">
          <a:xfrm>
            <a:off x="1400175" y="2522538"/>
            <a:ext cx="2689225" cy="758825"/>
            <a:chOff x="1524" y="0"/>
            <a:chExt cx="1694" cy="478"/>
          </a:xfrm>
        </p:grpSpPr>
        <p:grpSp>
          <p:nvGrpSpPr>
            <p:cNvPr id="1839269" name="Group 165"/>
            <p:cNvGrpSpPr>
              <a:grpSpLocks/>
            </p:cNvGrpSpPr>
            <p:nvPr/>
          </p:nvGrpSpPr>
          <p:grpSpPr bwMode="auto">
            <a:xfrm>
              <a:off x="1524" y="0"/>
              <a:ext cx="1390" cy="478"/>
              <a:chOff x="3637" y="3281"/>
              <a:chExt cx="1390" cy="478"/>
            </a:xfrm>
          </p:grpSpPr>
          <p:cxnSp>
            <p:nvCxnSpPr>
              <p:cNvPr id="1839270" name="AutoShape 166"/>
              <p:cNvCxnSpPr>
                <a:cxnSpLocks noChangeShapeType="1"/>
                <a:stCxn id="1839276" idx="6"/>
                <a:endCxn id="1839271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1" name="Oval 167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2" name="AutoShape 168"/>
              <p:cNvCxnSpPr>
                <a:cxnSpLocks noChangeShapeType="1"/>
                <a:stCxn id="1839271" idx="7"/>
                <a:endCxn id="1839271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3" name="Text Box 169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4" name="Oval 170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275" name="AutoShape 171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276" name="Oval 172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277" name="Text Box 173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278" name="Text Box 174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sp>
          <p:nvSpPr>
            <p:cNvPr id="1839285" name="Text Box 181"/>
            <p:cNvSpPr txBox="1">
              <a:spLocks noChangeArrowheads="1"/>
            </p:cNvSpPr>
            <p:nvPr/>
          </p:nvSpPr>
          <p:spPr bwMode="auto">
            <a:xfrm>
              <a:off x="2994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286" name="Line 182"/>
            <p:cNvSpPr>
              <a:spLocks noChangeShapeType="1"/>
            </p:cNvSpPr>
            <p:nvPr/>
          </p:nvSpPr>
          <p:spPr bwMode="auto">
            <a:xfrm flipH="1">
              <a:off x="2901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3" name="Group 199"/>
          <p:cNvGrpSpPr>
            <a:grpSpLocks/>
          </p:cNvGrpSpPr>
          <p:nvPr/>
        </p:nvGrpSpPr>
        <p:grpSpPr bwMode="auto">
          <a:xfrm>
            <a:off x="5576888" y="1014413"/>
            <a:ext cx="858837" cy="565150"/>
            <a:chOff x="1359" y="118"/>
            <a:chExt cx="541" cy="356"/>
          </a:xfrm>
        </p:grpSpPr>
        <p:cxnSp>
          <p:nvCxnSpPr>
            <p:cNvPr id="1839291" name="AutoShape 187"/>
            <p:cNvCxnSpPr>
              <a:cxnSpLocks noChangeShapeType="1"/>
              <a:stCxn id="1839297" idx="6"/>
              <a:endCxn id="1839292" idx="2"/>
            </p:cNvCxnSpPr>
            <p:nvPr/>
          </p:nvCxnSpPr>
          <p:spPr bwMode="auto">
            <a:xfrm>
              <a:off x="1676" y="384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4" name="Text Box 190"/>
            <p:cNvSpPr txBox="1">
              <a:spLocks noChangeArrowheads="1"/>
            </p:cNvSpPr>
            <p:nvPr/>
          </p:nvSpPr>
          <p:spPr bwMode="auto">
            <a:xfrm>
              <a:off x="1619" y="11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7" name="Oval 193"/>
            <p:cNvSpPr>
              <a:spLocks noChangeAspect="1" noChangeArrowheads="1"/>
            </p:cNvSpPr>
            <p:nvPr/>
          </p:nvSpPr>
          <p:spPr bwMode="auto">
            <a:xfrm>
              <a:off x="1359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9302" name="Group 198"/>
          <p:cNvGrpSpPr>
            <a:grpSpLocks/>
          </p:cNvGrpSpPr>
          <p:nvPr/>
        </p:nvGrpSpPr>
        <p:grpSpPr bwMode="auto">
          <a:xfrm>
            <a:off x="6423025" y="827088"/>
            <a:ext cx="1843088" cy="758825"/>
            <a:chOff x="1892" y="0"/>
            <a:chExt cx="1161" cy="478"/>
          </a:xfrm>
        </p:grpSpPr>
        <p:sp>
          <p:nvSpPr>
            <p:cNvPr id="1839292" name="Oval 188"/>
            <p:cNvSpPr>
              <a:spLocks noChangeAspect="1" noChangeArrowheads="1"/>
            </p:cNvSpPr>
            <p:nvPr/>
          </p:nvSpPr>
          <p:spPr bwMode="auto">
            <a:xfrm>
              <a:off x="1892" y="29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3" name="AutoShape 189"/>
            <p:cNvCxnSpPr>
              <a:cxnSpLocks noChangeShapeType="1"/>
              <a:stCxn id="1839292" idx="7"/>
              <a:endCxn id="1839292" idx="1"/>
            </p:cNvCxnSpPr>
            <p:nvPr/>
          </p:nvCxnSpPr>
          <p:spPr bwMode="auto">
            <a:xfrm rot="16200000" flipH="1" flipV="1">
              <a:off x="2050" y="19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5" name="Oval 191"/>
            <p:cNvSpPr>
              <a:spLocks noChangeAspect="1" noChangeArrowheads="1"/>
            </p:cNvSpPr>
            <p:nvPr/>
          </p:nvSpPr>
          <p:spPr bwMode="auto">
            <a:xfrm>
              <a:off x="2432" y="29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296" name="AutoShape 192"/>
            <p:cNvCxnSpPr>
              <a:cxnSpLocks noChangeShapeType="1"/>
            </p:cNvCxnSpPr>
            <p:nvPr/>
          </p:nvCxnSpPr>
          <p:spPr bwMode="auto">
            <a:xfrm>
              <a:off x="2215" y="38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298" name="Text Box 194"/>
            <p:cNvSpPr txBox="1">
              <a:spLocks noChangeArrowheads="1"/>
            </p:cNvSpPr>
            <p:nvPr/>
          </p:nvSpPr>
          <p:spPr bwMode="auto">
            <a:xfrm>
              <a:off x="2180" y="14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299" name="Text Box 195"/>
            <p:cNvSpPr txBox="1">
              <a:spLocks noChangeArrowheads="1"/>
            </p:cNvSpPr>
            <p:nvPr/>
          </p:nvSpPr>
          <p:spPr bwMode="auto">
            <a:xfrm>
              <a:off x="2068" y="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00" name="Text Box 196"/>
            <p:cNvSpPr txBox="1">
              <a:spLocks noChangeArrowheads="1"/>
            </p:cNvSpPr>
            <p:nvPr/>
          </p:nvSpPr>
          <p:spPr bwMode="auto">
            <a:xfrm>
              <a:off x="2829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39301" name="Line 197"/>
            <p:cNvSpPr>
              <a:spLocks noChangeShapeType="1"/>
            </p:cNvSpPr>
            <p:nvPr/>
          </p:nvSpPr>
          <p:spPr bwMode="auto">
            <a:xfrm flipH="1">
              <a:off x="2736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04" name="AutoShape 200"/>
          <p:cNvSpPr>
            <a:spLocks noChangeArrowheads="1"/>
          </p:cNvSpPr>
          <p:nvPr/>
        </p:nvSpPr>
        <p:spPr bwMode="auto">
          <a:xfrm>
            <a:off x="4673600" y="10239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05" name="Group 201"/>
          <p:cNvGrpSpPr>
            <a:grpSpLocks/>
          </p:cNvGrpSpPr>
          <p:nvPr/>
        </p:nvGrpSpPr>
        <p:grpSpPr bwMode="auto">
          <a:xfrm>
            <a:off x="884238" y="3130550"/>
            <a:ext cx="3267075" cy="811213"/>
            <a:chOff x="1346" y="148"/>
            <a:chExt cx="2058" cy="511"/>
          </a:xfrm>
        </p:grpSpPr>
        <p:grpSp>
          <p:nvGrpSpPr>
            <p:cNvPr id="1839306" name="Group 202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39307" name="Text Box 203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39308" name="Text Box 204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39309" name="Line 205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0" name="Line 206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39311" name="Group 207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39312" name="AutoShape 208"/>
              <p:cNvCxnSpPr>
                <a:cxnSpLocks noChangeShapeType="1"/>
                <a:stCxn id="1839318" idx="6"/>
                <a:endCxn id="183931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3" name="Oval 209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4" name="AutoShape 210"/>
              <p:cNvCxnSpPr>
                <a:cxnSpLocks noChangeShapeType="1"/>
                <a:stCxn id="1839313" idx="7"/>
                <a:endCxn id="183931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5" name="Text Box 211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16" name="Oval 212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39317" name="AutoShape 213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39318" name="Oval 214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9319" name="Text Box 215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39320" name="Text Box 216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39321" name="Group 217"/>
          <p:cNvGrpSpPr>
            <a:grpSpLocks/>
          </p:cNvGrpSpPr>
          <p:nvPr/>
        </p:nvGrpSpPr>
        <p:grpSpPr bwMode="auto">
          <a:xfrm>
            <a:off x="1003300" y="4297363"/>
            <a:ext cx="2206625" cy="508000"/>
            <a:chOff x="1025" y="178"/>
            <a:chExt cx="1428" cy="421"/>
          </a:xfrm>
        </p:grpSpPr>
        <p:sp>
          <p:nvSpPr>
            <p:cNvPr id="1839322" name="Text Box 218"/>
            <p:cNvSpPr txBox="1">
              <a:spLocks noChangeArrowheads="1"/>
            </p:cNvSpPr>
            <p:nvPr/>
          </p:nvSpPr>
          <p:spPr bwMode="auto">
            <a:xfrm>
              <a:off x="1025" y="178"/>
              <a:ext cx="268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>
                  <a:solidFill>
                    <a:srgbClr val="0033CC"/>
                  </a:solidFill>
                </a:rPr>
                <a:t>p</a:t>
              </a:r>
            </a:p>
          </p:txBody>
        </p:sp>
        <p:sp>
          <p:nvSpPr>
            <p:cNvPr id="1839323" name="Freeform 219"/>
            <p:cNvSpPr>
              <a:spLocks/>
            </p:cNvSpPr>
            <p:nvPr/>
          </p:nvSpPr>
          <p:spPr bwMode="auto">
            <a:xfrm>
              <a:off x="1199" y="348"/>
              <a:ext cx="601" cy="251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4" name="Freeform 220"/>
            <p:cNvSpPr>
              <a:spLocks/>
            </p:cNvSpPr>
            <p:nvPr/>
          </p:nvSpPr>
          <p:spPr bwMode="auto">
            <a:xfrm>
              <a:off x="1202" y="314"/>
              <a:ext cx="1251" cy="260"/>
            </a:xfrm>
            <a:custGeom>
              <a:avLst/>
              <a:gdLst>
                <a:gd name="T0" fmla="*/ 0 w 600"/>
                <a:gd name="T1" fmla="*/ 21 h 148"/>
                <a:gd name="T2" fmla="*/ 434 w 600"/>
                <a:gd name="T3" fmla="*/ 21 h 148"/>
                <a:gd name="T4" fmla="*/ 600 w 600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0" h="148">
                  <a:moveTo>
                    <a:pt x="0" y="21"/>
                  </a:moveTo>
                  <a:cubicBezTo>
                    <a:pt x="167" y="10"/>
                    <a:pt x="334" y="0"/>
                    <a:pt x="434" y="21"/>
                  </a:cubicBezTo>
                  <a:cubicBezTo>
                    <a:pt x="534" y="42"/>
                    <a:pt x="567" y="95"/>
                    <a:pt x="600" y="148"/>
                  </a:cubicBezTo>
                </a:path>
              </a:pathLst>
            </a:custGeom>
            <a:noFill/>
            <a:ln w="25400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25" name="Freeform 221"/>
            <p:cNvSpPr>
              <a:spLocks/>
            </p:cNvSpPr>
            <p:nvPr/>
          </p:nvSpPr>
          <p:spPr bwMode="auto">
            <a:xfrm>
              <a:off x="1228" y="378"/>
              <a:ext cx="179" cy="189"/>
            </a:xfrm>
            <a:custGeom>
              <a:avLst/>
              <a:gdLst>
                <a:gd name="T0" fmla="*/ 0 w 179"/>
                <a:gd name="T1" fmla="*/ 0 h 189"/>
                <a:gd name="T2" fmla="*/ 132 w 179"/>
                <a:gd name="T3" fmla="*/ 37 h 189"/>
                <a:gd name="T4" fmla="*/ 170 w 179"/>
                <a:gd name="T5" fmla="*/ 104 h 189"/>
                <a:gd name="T6" fmla="*/ 179 w 179"/>
                <a:gd name="T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189">
                  <a:moveTo>
                    <a:pt x="0" y="0"/>
                  </a:moveTo>
                  <a:cubicBezTo>
                    <a:pt x="52" y="10"/>
                    <a:pt x="104" y="20"/>
                    <a:pt x="132" y="37"/>
                  </a:cubicBezTo>
                  <a:cubicBezTo>
                    <a:pt x="160" y="54"/>
                    <a:pt x="162" y="79"/>
                    <a:pt x="170" y="104"/>
                  </a:cubicBezTo>
                  <a:cubicBezTo>
                    <a:pt x="178" y="129"/>
                    <a:pt x="178" y="159"/>
                    <a:pt x="179" y="189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9326" name="AutoShape 222"/>
          <p:cNvSpPr>
            <a:spLocks noChangeArrowheads="1"/>
          </p:cNvSpPr>
          <p:nvPr/>
        </p:nvSpPr>
        <p:spPr bwMode="auto">
          <a:xfrm>
            <a:off x="238125" y="4908550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9327" name="Group 223"/>
          <p:cNvGrpSpPr>
            <a:grpSpLocks/>
          </p:cNvGrpSpPr>
          <p:nvPr/>
        </p:nvGrpSpPr>
        <p:grpSpPr bwMode="auto">
          <a:xfrm>
            <a:off x="1352550" y="4333875"/>
            <a:ext cx="2206625" cy="758825"/>
            <a:chOff x="3637" y="3281"/>
            <a:chExt cx="1390" cy="478"/>
          </a:xfrm>
        </p:grpSpPr>
        <p:cxnSp>
          <p:nvCxnSpPr>
            <p:cNvPr id="1839328" name="AutoShape 224"/>
            <p:cNvCxnSpPr>
              <a:cxnSpLocks noChangeShapeType="1"/>
              <a:stCxn id="1839334" idx="6"/>
              <a:endCxn id="1839329" idx="2"/>
            </p:cNvCxnSpPr>
            <p:nvPr/>
          </p:nvCxnSpPr>
          <p:spPr bwMode="auto">
            <a:xfrm>
              <a:off x="3954" y="3665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29" name="Oval 225"/>
            <p:cNvSpPr>
              <a:spLocks noChangeAspect="1" noChangeArrowheads="1"/>
            </p:cNvSpPr>
            <p:nvPr/>
          </p:nvSpPr>
          <p:spPr bwMode="auto">
            <a:xfrm>
              <a:off x="4170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0" name="AutoShape 226"/>
            <p:cNvCxnSpPr>
              <a:cxnSpLocks noChangeShapeType="1"/>
              <a:stCxn id="1839329" idx="7"/>
              <a:endCxn id="1839329" idx="1"/>
            </p:cNvCxnSpPr>
            <p:nvPr/>
          </p:nvCxnSpPr>
          <p:spPr bwMode="auto">
            <a:xfrm rot="16200000" flipH="1" flipV="1">
              <a:off x="4328" y="3477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1" name="Text Box 227"/>
            <p:cNvSpPr txBox="1">
              <a:spLocks noChangeArrowheads="1"/>
            </p:cNvSpPr>
            <p:nvPr/>
          </p:nvSpPr>
          <p:spPr bwMode="auto">
            <a:xfrm>
              <a:off x="3897" y="339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2" name="Oval 228"/>
            <p:cNvSpPr>
              <a:spLocks noChangeAspect="1" noChangeArrowheads="1"/>
            </p:cNvSpPr>
            <p:nvPr/>
          </p:nvSpPr>
          <p:spPr bwMode="auto">
            <a:xfrm>
              <a:off x="4710" y="357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9333" name="AutoShape 229"/>
            <p:cNvCxnSpPr>
              <a:cxnSpLocks noChangeShapeType="1"/>
            </p:cNvCxnSpPr>
            <p:nvPr/>
          </p:nvCxnSpPr>
          <p:spPr bwMode="auto">
            <a:xfrm>
              <a:off x="4493" y="366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39334" name="Oval 230"/>
            <p:cNvSpPr>
              <a:spLocks noChangeAspect="1" noChangeArrowheads="1"/>
            </p:cNvSpPr>
            <p:nvPr/>
          </p:nvSpPr>
          <p:spPr bwMode="auto">
            <a:xfrm>
              <a:off x="3637" y="357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9335" name="Text Box 231"/>
            <p:cNvSpPr txBox="1">
              <a:spLocks noChangeArrowheads="1"/>
            </p:cNvSpPr>
            <p:nvPr/>
          </p:nvSpPr>
          <p:spPr bwMode="auto">
            <a:xfrm>
              <a:off x="4458" y="34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39336" name="Text Box 232"/>
            <p:cNvSpPr txBox="1">
              <a:spLocks noChangeArrowheads="1"/>
            </p:cNvSpPr>
            <p:nvPr/>
          </p:nvSpPr>
          <p:spPr bwMode="auto">
            <a:xfrm>
              <a:off x="4346" y="328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6699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3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0.45643 -0.245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22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83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8386 -0.002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39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11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2.77778E-6 0.2578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839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8212 -0.1270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3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9247" grpId="0" animBg="1"/>
      <p:bldP spid="1839288" grpId="0" animBg="1"/>
      <p:bldP spid="1839288" grpId="1" animBg="1"/>
      <p:bldP spid="1839113" grpId="0" animBg="1"/>
      <p:bldP spid="1839113" grpId="1" animBg="1"/>
      <p:bldP spid="1839115" grpId="0" animBg="1"/>
      <p:bldP spid="1839115" grpId="1" animBg="1"/>
      <p:bldP spid="1839116" grpId="0" animBg="1"/>
      <p:bldP spid="1839116" grpId="1" animBg="1"/>
      <p:bldP spid="1839117" grpId="0" animBg="1"/>
      <p:bldP spid="1839117" grpId="1" animBg="1"/>
      <p:bldP spid="1839118" grpId="0" animBg="1"/>
      <p:bldP spid="1839118" grpId="1" animBg="1"/>
      <p:bldP spid="1839119" grpId="0" animBg="1"/>
      <p:bldP spid="1839119" grpId="1" animBg="1"/>
      <p:bldP spid="1839304" grpId="0" animBg="1"/>
      <p:bldP spid="1839304" grpId="1" animBg="1"/>
      <p:bldP spid="1839326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</a:p>
          <a:p>
            <a:endParaRPr lang="en-US"/>
          </a:p>
        </p:txBody>
      </p:sp>
      <p:sp>
        <p:nvSpPr>
          <p:cNvPr id="163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</p:spTree>
    <p:extLst>
      <p:ext uri="{BB962C8B-B14F-4D97-AF65-F5344CB8AC3E}">
        <p14:creationId xmlns:p14="http://schemas.microsoft.com/office/powerpoint/2010/main" val="111089654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</a:p>
          <a:p>
            <a:endParaRPr lang="en-US"/>
          </a:p>
        </p:txBody>
      </p:sp>
      <p:sp>
        <p:nvSpPr>
          <p:cNvPr id="171011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1710115" name="Rectangle 35"/>
          <p:cNvSpPr>
            <a:spLocks noChangeArrowheads="1"/>
          </p:cNvSpPr>
          <p:nvPr/>
        </p:nvSpPr>
        <p:spPr bwMode="auto">
          <a:xfrm>
            <a:off x="1258888" y="4589463"/>
            <a:ext cx="3238500" cy="1412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16" name="Text Box 36"/>
          <p:cNvSpPr txBox="1">
            <a:spLocks noChangeArrowheads="1"/>
          </p:cNvSpPr>
          <p:nvPr/>
        </p:nvSpPr>
        <p:spPr bwMode="auto">
          <a:xfrm>
            <a:off x="1262063" y="50022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710117" name="Rectangle 37"/>
          <p:cNvSpPr>
            <a:spLocks noChangeArrowheads="1"/>
          </p:cNvSpPr>
          <p:nvPr/>
        </p:nvSpPr>
        <p:spPr bwMode="auto">
          <a:xfrm>
            <a:off x="1638300" y="4872038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18" name="Text Box 38"/>
          <p:cNvSpPr txBox="1">
            <a:spLocks noChangeArrowheads="1"/>
          </p:cNvSpPr>
          <p:nvPr/>
        </p:nvSpPr>
        <p:spPr bwMode="auto">
          <a:xfrm>
            <a:off x="4143375" y="5030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grpSp>
        <p:nvGrpSpPr>
          <p:cNvPr id="1710120" name="Group 40"/>
          <p:cNvGrpSpPr>
            <a:grpSpLocks/>
          </p:cNvGrpSpPr>
          <p:nvPr/>
        </p:nvGrpSpPr>
        <p:grpSpPr bwMode="auto">
          <a:xfrm>
            <a:off x="1597025" y="4713288"/>
            <a:ext cx="2597150" cy="758825"/>
            <a:chOff x="3512" y="3256"/>
            <a:chExt cx="1636" cy="478"/>
          </a:xfrm>
        </p:grpSpPr>
        <p:sp>
          <p:nvSpPr>
            <p:cNvPr id="1710121" name="Line 41"/>
            <p:cNvSpPr>
              <a:spLocks noChangeShapeType="1"/>
            </p:cNvSpPr>
            <p:nvPr/>
          </p:nvSpPr>
          <p:spPr bwMode="auto">
            <a:xfrm>
              <a:off x="3512" y="3626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22" name="AutoShape 42"/>
            <p:cNvCxnSpPr>
              <a:cxnSpLocks noChangeShapeType="1"/>
              <a:stCxn id="1710129" idx="6"/>
              <a:endCxn id="1710123" idx="2"/>
            </p:cNvCxnSpPr>
            <p:nvPr/>
          </p:nvCxnSpPr>
          <p:spPr bwMode="auto">
            <a:xfrm>
              <a:off x="3954" y="3640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23" name="Oval 43"/>
            <p:cNvSpPr>
              <a:spLocks noChangeAspect="1" noChangeArrowheads="1"/>
            </p:cNvSpPr>
            <p:nvPr/>
          </p:nvSpPr>
          <p:spPr bwMode="auto">
            <a:xfrm>
              <a:off x="4170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24" name="AutoShape 44"/>
            <p:cNvCxnSpPr>
              <a:cxnSpLocks noChangeShapeType="1"/>
              <a:stCxn id="1710123" idx="7"/>
              <a:endCxn id="1710123" idx="1"/>
            </p:cNvCxnSpPr>
            <p:nvPr/>
          </p:nvCxnSpPr>
          <p:spPr bwMode="auto">
            <a:xfrm rot="16200000" flipH="1" flipV="1">
              <a:off x="4328" y="3452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25" name="Text Box 45"/>
            <p:cNvSpPr txBox="1">
              <a:spLocks noChangeArrowheads="1"/>
            </p:cNvSpPr>
            <p:nvPr/>
          </p:nvSpPr>
          <p:spPr bwMode="auto">
            <a:xfrm>
              <a:off x="3897" y="33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0126" name="Oval 46"/>
            <p:cNvSpPr>
              <a:spLocks noChangeAspect="1" noChangeArrowheads="1"/>
            </p:cNvSpPr>
            <p:nvPr/>
          </p:nvSpPr>
          <p:spPr bwMode="auto">
            <a:xfrm>
              <a:off x="4710" y="355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27" name="Line 47"/>
            <p:cNvSpPr>
              <a:spLocks noChangeShapeType="1"/>
            </p:cNvSpPr>
            <p:nvPr/>
          </p:nvSpPr>
          <p:spPr bwMode="auto">
            <a:xfrm>
              <a:off x="5035" y="36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28" name="AutoShape 48"/>
            <p:cNvCxnSpPr>
              <a:cxnSpLocks noChangeShapeType="1"/>
            </p:cNvCxnSpPr>
            <p:nvPr/>
          </p:nvCxnSpPr>
          <p:spPr bwMode="auto">
            <a:xfrm>
              <a:off x="4493" y="364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29" name="Oval 49"/>
            <p:cNvSpPr>
              <a:spLocks noChangeAspect="1" noChangeArrowheads="1"/>
            </p:cNvSpPr>
            <p:nvPr/>
          </p:nvSpPr>
          <p:spPr bwMode="auto">
            <a:xfrm>
              <a:off x="3637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30" name="Text Box 50"/>
            <p:cNvSpPr txBox="1">
              <a:spLocks noChangeArrowheads="1"/>
            </p:cNvSpPr>
            <p:nvPr/>
          </p:nvSpPr>
          <p:spPr bwMode="auto">
            <a:xfrm>
              <a:off x="4458" y="339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0131" name="Text Box 51"/>
            <p:cNvSpPr txBox="1">
              <a:spLocks noChangeArrowheads="1"/>
            </p:cNvSpPr>
            <p:nvPr/>
          </p:nvSpPr>
          <p:spPr bwMode="auto">
            <a:xfrm>
              <a:off x="4346" y="325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0132" name="Line 52"/>
          <p:cNvSpPr>
            <a:spLocks noChangeShapeType="1"/>
          </p:cNvSpPr>
          <p:nvPr/>
        </p:nvSpPr>
        <p:spPr bwMode="auto">
          <a:xfrm>
            <a:off x="1592263" y="5295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0133" name="AutoShape 53"/>
          <p:cNvCxnSpPr>
            <a:cxnSpLocks noChangeShapeType="1"/>
            <a:stCxn id="1710135" idx="6"/>
            <a:endCxn id="1710142" idx="2"/>
          </p:cNvCxnSpPr>
          <p:nvPr/>
        </p:nvCxnSpPr>
        <p:spPr bwMode="auto">
          <a:xfrm>
            <a:off x="2293938" y="5318125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0134" name="Text Box 54"/>
          <p:cNvSpPr txBox="1">
            <a:spLocks noChangeArrowheads="1"/>
          </p:cNvSpPr>
          <p:nvPr/>
        </p:nvSpPr>
        <p:spPr bwMode="auto">
          <a:xfrm>
            <a:off x="2203450" y="4895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0135" name="Oval 55"/>
          <p:cNvSpPr>
            <a:spLocks noChangeAspect="1" noChangeArrowheads="1"/>
          </p:cNvSpPr>
          <p:nvPr/>
        </p:nvSpPr>
        <p:spPr bwMode="auto">
          <a:xfrm>
            <a:off x="1790700" y="51752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0136" name="Group 56"/>
          <p:cNvGrpSpPr>
            <a:grpSpLocks/>
          </p:cNvGrpSpPr>
          <p:nvPr/>
        </p:nvGrpSpPr>
        <p:grpSpPr bwMode="auto">
          <a:xfrm>
            <a:off x="3094038" y="4933950"/>
            <a:ext cx="1095375" cy="533400"/>
            <a:chOff x="1688" y="1602"/>
            <a:chExt cx="690" cy="336"/>
          </a:xfrm>
        </p:grpSpPr>
        <p:sp>
          <p:nvSpPr>
            <p:cNvPr id="1710137" name="Oval 57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38" name="Line 58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39" name="AutoShape 59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40" name="Text Box 60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710141" name="Group 61"/>
          <p:cNvGrpSpPr>
            <a:grpSpLocks/>
          </p:cNvGrpSpPr>
          <p:nvPr/>
        </p:nvGrpSpPr>
        <p:grpSpPr bwMode="auto">
          <a:xfrm>
            <a:off x="2636838" y="4708525"/>
            <a:ext cx="725487" cy="752475"/>
            <a:chOff x="1400" y="1460"/>
            <a:chExt cx="457" cy="474"/>
          </a:xfrm>
        </p:grpSpPr>
        <p:sp>
          <p:nvSpPr>
            <p:cNvPr id="1710142" name="Oval 62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0143" name="AutoShape 63"/>
            <p:cNvCxnSpPr>
              <a:cxnSpLocks noChangeShapeType="1"/>
              <a:stCxn id="1710142" idx="7"/>
              <a:endCxn id="1710142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0144" name="Text Box 64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0146" name="Text Box 66"/>
          <p:cNvSpPr txBox="1">
            <a:spLocks noChangeArrowheads="1"/>
          </p:cNvSpPr>
          <p:nvPr/>
        </p:nvSpPr>
        <p:spPr bwMode="auto">
          <a:xfrm>
            <a:off x="1214438" y="387985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710147" name="Text Box 67"/>
          <p:cNvSpPr txBox="1">
            <a:spLocks noChangeArrowheads="1"/>
          </p:cNvSpPr>
          <p:nvPr/>
        </p:nvSpPr>
        <p:spPr bwMode="auto">
          <a:xfrm>
            <a:off x="1303338" y="592772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710150" name="AutoShape 70"/>
          <p:cNvSpPr>
            <a:spLocks noChangeArrowheads="1"/>
          </p:cNvSpPr>
          <p:nvPr/>
        </p:nvSpPr>
        <p:spPr bwMode="auto">
          <a:xfrm>
            <a:off x="660400" y="503078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710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1710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1710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autoRev="1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17101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6" grpId="0"/>
      <p:bldP spid="1710117" grpId="0" animBg="1"/>
      <p:bldP spid="1710147" grpId="0"/>
      <p:bldP spid="1710150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  <a:endParaRPr lang="en-US">
              <a:solidFill>
                <a:srgbClr val="0033CC"/>
              </a:solidFill>
            </a:endParaRPr>
          </a:p>
          <a:p>
            <a:endParaRPr lang="en-US"/>
          </a:p>
        </p:txBody>
      </p:sp>
      <p:sp>
        <p:nvSpPr>
          <p:cNvPr id="1712131" name="Rectangle 3"/>
          <p:cNvSpPr>
            <a:spLocks noChangeArrowheads="1"/>
          </p:cNvSpPr>
          <p:nvPr/>
        </p:nvSpPr>
        <p:spPr bwMode="auto">
          <a:xfrm>
            <a:off x="5233988" y="4608513"/>
            <a:ext cx="3238500" cy="1398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32" name="Rectangle 4"/>
          <p:cNvSpPr>
            <a:spLocks noChangeArrowheads="1"/>
          </p:cNvSpPr>
          <p:nvPr/>
        </p:nvSpPr>
        <p:spPr bwMode="auto">
          <a:xfrm>
            <a:off x="5627688" y="4684713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33" name="Text Box 5"/>
          <p:cNvSpPr txBox="1">
            <a:spLocks noChangeArrowheads="1"/>
          </p:cNvSpPr>
          <p:nvPr/>
        </p:nvSpPr>
        <p:spPr bwMode="auto">
          <a:xfrm>
            <a:off x="8118475" y="4900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cxnSp>
        <p:nvCxnSpPr>
          <p:cNvPr id="1712134" name="AutoShape 6"/>
          <p:cNvCxnSpPr>
            <a:cxnSpLocks noChangeShapeType="1"/>
            <a:stCxn id="1712140" idx="6"/>
            <a:endCxn id="1712135" idx="2"/>
          </p:cNvCxnSpPr>
          <p:nvPr/>
        </p:nvCxnSpPr>
        <p:spPr bwMode="auto">
          <a:xfrm>
            <a:off x="6273800" y="5149850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35" name="Oval 7"/>
          <p:cNvSpPr>
            <a:spLocks noChangeAspect="1" noChangeArrowheads="1"/>
          </p:cNvSpPr>
          <p:nvPr/>
        </p:nvSpPr>
        <p:spPr bwMode="auto">
          <a:xfrm>
            <a:off x="6616700" y="50069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36" name="AutoShape 8"/>
          <p:cNvCxnSpPr>
            <a:cxnSpLocks noChangeShapeType="1"/>
            <a:stCxn id="1712135" idx="7"/>
            <a:endCxn id="1712135" idx="1"/>
          </p:cNvCxnSpPr>
          <p:nvPr/>
        </p:nvCxnSpPr>
        <p:spPr bwMode="auto">
          <a:xfrm rot="16200000" flipH="1" flipV="1">
            <a:off x="6867525" y="48514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37" name="Text Box 9"/>
          <p:cNvSpPr txBox="1">
            <a:spLocks noChangeArrowheads="1"/>
          </p:cNvSpPr>
          <p:nvPr/>
        </p:nvSpPr>
        <p:spPr bwMode="auto">
          <a:xfrm>
            <a:off x="6183313" y="47275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38" name="Oval 10"/>
          <p:cNvSpPr>
            <a:spLocks noChangeAspect="1" noChangeArrowheads="1"/>
          </p:cNvSpPr>
          <p:nvPr/>
        </p:nvSpPr>
        <p:spPr bwMode="auto">
          <a:xfrm>
            <a:off x="7473950" y="5013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39" name="AutoShape 11"/>
          <p:cNvCxnSpPr>
            <a:cxnSpLocks noChangeShapeType="1"/>
          </p:cNvCxnSpPr>
          <p:nvPr/>
        </p:nvCxnSpPr>
        <p:spPr bwMode="auto">
          <a:xfrm>
            <a:off x="7129463" y="51562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40" name="Oval 12"/>
          <p:cNvSpPr>
            <a:spLocks noChangeAspect="1" noChangeArrowheads="1"/>
          </p:cNvSpPr>
          <p:nvPr/>
        </p:nvSpPr>
        <p:spPr bwMode="auto">
          <a:xfrm>
            <a:off x="5770563" y="50069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41" name="Text Box 13"/>
          <p:cNvSpPr txBox="1">
            <a:spLocks noChangeArrowheads="1"/>
          </p:cNvSpPr>
          <p:nvPr/>
        </p:nvSpPr>
        <p:spPr bwMode="auto">
          <a:xfrm>
            <a:off x="7073900" y="47656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42" name="Text Box 14"/>
          <p:cNvSpPr txBox="1">
            <a:spLocks noChangeArrowheads="1"/>
          </p:cNvSpPr>
          <p:nvPr/>
        </p:nvSpPr>
        <p:spPr bwMode="auto">
          <a:xfrm>
            <a:off x="6896100" y="45402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712143" name="AutoShape 15"/>
          <p:cNvCxnSpPr>
            <a:cxnSpLocks noChangeShapeType="1"/>
            <a:stCxn id="1712145" idx="6"/>
            <a:endCxn id="1712152" idx="2"/>
          </p:cNvCxnSpPr>
          <p:nvPr/>
        </p:nvCxnSpPr>
        <p:spPr bwMode="auto">
          <a:xfrm>
            <a:off x="6269038" y="5145088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44" name="Text Box 16"/>
          <p:cNvSpPr txBox="1">
            <a:spLocks noChangeArrowheads="1"/>
          </p:cNvSpPr>
          <p:nvPr/>
        </p:nvSpPr>
        <p:spPr bwMode="auto">
          <a:xfrm>
            <a:off x="6178550" y="47228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45" name="Oval 17"/>
          <p:cNvSpPr>
            <a:spLocks noChangeAspect="1" noChangeArrowheads="1"/>
          </p:cNvSpPr>
          <p:nvPr/>
        </p:nvSpPr>
        <p:spPr bwMode="auto">
          <a:xfrm>
            <a:off x="5765800" y="500221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2146" name="Group 18"/>
          <p:cNvGrpSpPr>
            <a:grpSpLocks/>
          </p:cNvGrpSpPr>
          <p:nvPr/>
        </p:nvGrpSpPr>
        <p:grpSpPr bwMode="auto">
          <a:xfrm>
            <a:off x="7069138" y="4760913"/>
            <a:ext cx="1095375" cy="533400"/>
            <a:chOff x="1688" y="1602"/>
            <a:chExt cx="690" cy="336"/>
          </a:xfrm>
        </p:grpSpPr>
        <p:sp>
          <p:nvSpPr>
            <p:cNvPr id="1712147" name="Oval 19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48" name="Line 20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49" name="AutoShape 21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50" name="Text Box 22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712151" name="Group 23"/>
          <p:cNvGrpSpPr>
            <a:grpSpLocks/>
          </p:cNvGrpSpPr>
          <p:nvPr/>
        </p:nvGrpSpPr>
        <p:grpSpPr bwMode="auto">
          <a:xfrm>
            <a:off x="6611938" y="4535488"/>
            <a:ext cx="725487" cy="752475"/>
            <a:chOff x="1400" y="1460"/>
            <a:chExt cx="457" cy="474"/>
          </a:xfrm>
        </p:grpSpPr>
        <p:sp>
          <p:nvSpPr>
            <p:cNvPr id="1712152" name="Oval 24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53" name="AutoShape 25"/>
            <p:cNvCxnSpPr>
              <a:cxnSpLocks noChangeShapeType="1"/>
              <a:stCxn id="1712152" idx="7"/>
              <a:endCxn id="1712152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54" name="Text Box 26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2155" name="Oval 27"/>
          <p:cNvSpPr>
            <a:spLocks noChangeAspect="1" noChangeArrowheads="1"/>
          </p:cNvSpPr>
          <p:nvPr/>
        </p:nvSpPr>
        <p:spPr bwMode="auto">
          <a:xfrm>
            <a:off x="6626225" y="56546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56" name="AutoShape 28"/>
          <p:cNvCxnSpPr>
            <a:cxnSpLocks noChangeShapeType="1"/>
            <a:stCxn id="1712155" idx="7"/>
            <a:endCxn id="1712155" idx="1"/>
          </p:cNvCxnSpPr>
          <p:nvPr/>
        </p:nvCxnSpPr>
        <p:spPr bwMode="auto">
          <a:xfrm rot="16200000" flipH="1" flipV="1">
            <a:off x="6877050" y="54991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57" name="Oval 29"/>
          <p:cNvSpPr>
            <a:spLocks noChangeAspect="1" noChangeArrowheads="1"/>
          </p:cNvSpPr>
          <p:nvPr/>
        </p:nvSpPr>
        <p:spPr bwMode="auto">
          <a:xfrm>
            <a:off x="7483475" y="56610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58" name="Line 30"/>
          <p:cNvSpPr>
            <a:spLocks noChangeShapeType="1"/>
          </p:cNvSpPr>
          <p:nvPr/>
        </p:nvSpPr>
        <p:spPr bwMode="auto">
          <a:xfrm>
            <a:off x="7999413" y="5813425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59" name="AutoShape 31"/>
          <p:cNvCxnSpPr>
            <a:cxnSpLocks noChangeShapeType="1"/>
          </p:cNvCxnSpPr>
          <p:nvPr/>
        </p:nvCxnSpPr>
        <p:spPr bwMode="auto">
          <a:xfrm>
            <a:off x="7138988" y="58039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60" name="Text Box 32"/>
          <p:cNvSpPr txBox="1">
            <a:spLocks noChangeArrowheads="1"/>
          </p:cNvSpPr>
          <p:nvPr/>
        </p:nvSpPr>
        <p:spPr bwMode="auto">
          <a:xfrm>
            <a:off x="7083425" y="54133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61" name="Text Box 33"/>
          <p:cNvSpPr txBox="1">
            <a:spLocks noChangeArrowheads="1"/>
          </p:cNvSpPr>
          <p:nvPr/>
        </p:nvSpPr>
        <p:spPr bwMode="auto">
          <a:xfrm>
            <a:off x="8128000" y="55340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y</a:t>
            </a:r>
          </a:p>
        </p:txBody>
      </p:sp>
      <p:sp>
        <p:nvSpPr>
          <p:cNvPr id="1712162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1712163" name="Rectangle 35"/>
          <p:cNvSpPr>
            <a:spLocks noChangeArrowheads="1"/>
          </p:cNvSpPr>
          <p:nvPr/>
        </p:nvSpPr>
        <p:spPr bwMode="auto">
          <a:xfrm>
            <a:off x="1258888" y="4589463"/>
            <a:ext cx="3238500" cy="1412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2164" name="Text Box 36"/>
          <p:cNvSpPr txBox="1">
            <a:spLocks noChangeArrowheads="1"/>
          </p:cNvSpPr>
          <p:nvPr/>
        </p:nvSpPr>
        <p:spPr bwMode="auto">
          <a:xfrm>
            <a:off x="1262063" y="50022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712166" name="Text Box 38"/>
          <p:cNvSpPr txBox="1">
            <a:spLocks noChangeArrowheads="1"/>
          </p:cNvSpPr>
          <p:nvPr/>
        </p:nvSpPr>
        <p:spPr bwMode="auto">
          <a:xfrm>
            <a:off x="4143375" y="5030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712167" name="Text Box 39"/>
          <p:cNvSpPr txBox="1">
            <a:spLocks noChangeArrowheads="1"/>
          </p:cNvSpPr>
          <p:nvPr/>
        </p:nvSpPr>
        <p:spPr bwMode="auto">
          <a:xfrm>
            <a:off x="6211888" y="51752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grpSp>
        <p:nvGrpSpPr>
          <p:cNvPr id="1712168" name="Group 40"/>
          <p:cNvGrpSpPr>
            <a:grpSpLocks/>
          </p:cNvGrpSpPr>
          <p:nvPr/>
        </p:nvGrpSpPr>
        <p:grpSpPr bwMode="auto">
          <a:xfrm>
            <a:off x="1597025" y="4713288"/>
            <a:ext cx="2597150" cy="758825"/>
            <a:chOff x="3512" y="3256"/>
            <a:chExt cx="1636" cy="478"/>
          </a:xfrm>
        </p:grpSpPr>
        <p:sp>
          <p:nvSpPr>
            <p:cNvPr id="1712169" name="Line 41"/>
            <p:cNvSpPr>
              <a:spLocks noChangeShapeType="1"/>
            </p:cNvSpPr>
            <p:nvPr/>
          </p:nvSpPr>
          <p:spPr bwMode="auto">
            <a:xfrm>
              <a:off x="3512" y="3626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70" name="AutoShape 42"/>
            <p:cNvCxnSpPr>
              <a:cxnSpLocks noChangeShapeType="1"/>
              <a:stCxn id="1712177" idx="6"/>
              <a:endCxn id="1712171" idx="2"/>
            </p:cNvCxnSpPr>
            <p:nvPr/>
          </p:nvCxnSpPr>
          <p:spPr bwMode="auto">
            <a:xfrm>
              <a:off x="3954" y="3640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71" name="Oval 43"/>
            <p:cNvSpPr>
              <a:spLocks noChangeAspect="1" noChangeArrowheads="1"/>
            </p:cNvSpPr>
            <p:nvPr/>
          </p:nvSpPr>
          <p:spPr bwMode="auto">
            <a:xfrm>
              <a:off x="4170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72" name="AutoShape 44"/>
            <p:cNvCxnSpPr>
              <a:cxnSpLocks noChangeShapeType="1"/>
              <a:stCxn id="1712171" idx="7"/>
              <a:endCxn id="1712171" idx="1"/>
            </p:cNvCxnSpPr>
            <p:nvPr/>
          </p:nvCxnSpPr>
          <p:spPr bwMode="auto">
            <a:xfrm rot="16200000" flipH="1" flipV="1">
              <a:off x="4328" y="3452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73" name="Text Box 45"/>
            <p:cNvSpPr txBox="1">
              <a:spLocks noChangeArrowheads="1"/>
            </p:cNvSpPr>
            <p:nvPr/>
          </p:nvSpPr>
          <p:spPr bwMode="auto">
            <a:xfrm>
              <a:off x="3897" y="33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2174" name="Oval 46"/>
            <p:cNvSpPr>
              <a:spLocks noChangeAspect="1" noChangeArrowheads="1"/>
            </p:cNvSpPr>
            <p:nvPr/>
          </p:nvSpPr>
          <p:spPr bwMode="auto">
            <a:xfrm>
              <a:off x="4710" y="355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75" name="Line 47"/>
            <p:cNvSpPr>
              <a:spLocks noChangeShapeType="1"/>
            </p:cNvSpPr>
            <p:nvPr/>
          </p:nvSpPr>
          <p:spPr bwMode="auto">
            <a:xfrm>
              <a:off x="5035" y="36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76" name="AutoShape 48"/>
            <p:cNvCxnSpPr>
              <a:cxnSpLocks noChangeShapeType="1"/>
            </p:cNvCxnSpPr>
            <p:nvPr/>
          </p:nvCxnSpPr>
          <p:spPr bwMode="auto">
            <a:xfrm>
              <a:off x="4493" y="364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77" name="Oval 49"/>
            <p:cNvSpPr>
              <a:spLocks noChangeAspect="1" noChangeArrowheads="1"/>
            </p:cNvSpPr>
            <p:nvPr/>
          </p:nvSpPr>
          <p:spPr bwMode="auto">
            <a:xfrm>
              <a:off x="3637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78" name="Text Box 50"/>
            <p:cNvSpPr txBox="1">
              <a:spLocks noChangeArrowheads="1"/>
            </p:cNvSpPr>
            <p:nvPr/>
          </p:nvSpPr>
          <p:spPr bwMode="auto">
            <a:xfrm>
              <a:off x="4458" y="339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12179" name="Text Box 51"/>
            <p:cNvSpPr txBox="1">
              <a:spLocks noChangeArrowheads="1"/>
            </p:cNvSpPr>
            <p:nvPr/>
          </p:nvSpPr>
          <p:spPr bwMode="auto">
            <a:xfrm>
              <a:off x="4346" y="325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12180" name="Line 52"/>
          <p:cNvSpPr>
            <a:spLocks noChangeShapeType="1"/>
          </p:cNvSpPr>
          <p:nvPr/>
        </p:nvSpPr>
        <p:spPr bwMode="auto">
          <a:xfrm>
            <a:off x="1592263" y="5295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2181" name="AutoShape 53"/>
          <p:cNvCxnSpPr>
            <a:cxnSpLocks noChangeShapeType="1"/>
            <a:stCxn id="1712183" idx="6"/>
            <a:endCxn id="1712190" idx="2"/>
          </p:cNvCxnSpPr>
          <p:nvPr/>
        </p:nvCxnSpPr>
        <p:spPr bwMode="auto">
          <a:xfrm>
            <a:off x="2293938" y="5318125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82" name="Text Box 54"/>
          <p:cNvSpPr txBox="1">
            <a:spLocks noChangeArrowheads="1"/>
          </p:cNvSpPr>
          <p:nvPr/>
        </p:nvSpPr>
        <p:spPr bwMode="auto">
          <a:xfrm>
            <a:off x="2203450" y="4895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12183" name="Oval 55"/>
          <p:cNvSpPr>
            <a:spLocks noChangeAspect="1" noChangeArrowheads="1"/>
          </p:cNvSpPr>
          <p:nvPr/>
        </p:nvSpPr>
        <p:spPr bwMode="auto">
          <a:xfrm>
            <a:off x="1790700" y="5175250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2184" name="Group 56"/>
          <p:cNvGrpSpPr>
            <a:grpSpLocks/>
          </p:cNvGrpSpPr>
          <p:nvPr/>
        </p:nvGrpSpPr>
        <p:grpSpPr bwMode="auto">
          <a:xfrm>
            <a:off x="3094038" y="4933950"/>
            <a:ext cx="1095375" cy="533400"/>
            <a:chOff x="1688" y="1602"/>
            <a:chExt cx="690" cy="336"/>
          </a:xfrm>
        </p:grpSpPr>
        <p:sp>
          <p:nvSpPr>
            <p:cNvPr id="1712185" name="Oval 57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2186" name="Line 58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87" name="AutoShape 59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88" name="Text Box 60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712189" name="Group 61"/>
          <p:cNvGrpSpPr>
            <a:grpSpLocks/>
          </p:cNvGrpSpPr>
          <p:nvPr/>
        </p:nvGrpSpPr>
        <p:grpSpPr bwMode="auto">
          <a:xfrm>
            <a:off x="2636838" y="4708525"/>
            <a:ext cx="725487" cy="752475"/>
            <a:chOff x="1400" y="1460"/>
            <a:chExt cx="457" cy="474"/>
          </a:xfrm>
        </p:grpSpPr>
        <p:sp>
          <p:nvSpPr>
            <p:cNvPr id="1712190" name="Oval 62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12191" name="AutoShape 63"/>
            <p:cNvCxnSpPr>
              <a:cxnSpLocks noChangeShapeType="1"/>
              <a:stCxn id="1712190" idx="7"/>
              <a:endCxn id="1712190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12192" name="Text Box 64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cxnSp>
        <p:nvCxnSpPr>
          <p:cNvPr id="1712193" name="AutoShape 65"/>
          <p:cNvCxnSpPr>
            <a:cxnSpLocks noChangeShapeType="1"/>
            <a:stCxn id="1712155" idx="2"/>
            <a:endCxn id="1712145" idx="4"/>
          </p:cNvCxnSpPr>
          <p:nvPr/>
        </p:nvCxnSpPr>
        <p:spPr bwMode="auto">
          <a:xfrm flipH="1" flipV="1">
            <a:off x="6018213" y="5287963"/>
            <a:ext cx="588962" cy="5095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12194" name="Text Box 66"/>
          <p:cNvSpPr txBox="1">
            <a:spLocks noChangeArrowheads="1"/>
          </p:cNvSpPr>
          <p:nvPr/>
        </p:nvSpPr>
        <p:spPr bwMode="auto">
          <a:xfrm>
            <a:off x="1214438" y="387985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712195" name="Text Box 67"/>
          <p:cNvSpPr txBox="1">
            <a:spLocks noChangeArrowheads="1"/>
          </p:cNvSpPr>
          <p:nvPr/>
        </p:nvSpPr>
        <p:spPr bwMode="auto">
          <a:xfrm>
            <a:off x="1303338" y="592772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712196" name="Text Box 68"/>
          <p:cNvSpPr txBox="1">
            <a:spLocks noChangeArrowheads="1"/>
          </p:cNvSpPr>
          <p:nvPr/>
        </p:nvSpPr>
        <p:spPr bwMode="auto">
          <a:xfrm>
            <a:off x="5214938" y="5967413"/>
            <a:ext cx="321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Heap sharing</a:t>
            </a:r>
          </a:p>
        </p:txBody>
      </p:sp>
      <p:sp>
        <p:nvSpPr>
          <p:cNvPr id="1712197" name="Text Box 69"/>
          <p:cNvSpPr txBox="1">
            <a:spLocks noChangeArrowheads="1"/>
          </p:cNvSpPr>
          <p:nvPr/>
        </p:nvSpPr>
        <p:spPr bwMode="auto">
          <a:xfrm>
            <a:off x="5167313" y="389890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712198" name="AutoShape 70"/>
          <p:cNvSpPr>
            <a:spLocks noChangeArrowheads="1"/>
          </p:cNvSpPr>
          <p:nvPr/>
        </p:nvSpPr>
        <p:spPr bwMode="auto">
          <a:xfrm>
            <a:off x="4664075" y="4822825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3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17121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2196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47" name="Rectangle 35"/>
          <p:cNvSpPr>
            <a:spLocks noChangeArrowheads="1"/>
          </p:cNvSpPr>
          <p:nvPr/>
        </p:nvSpPr>
        <p:spPr bwMode="auto">
          <a:xfrm>
            <a:off x="1258888" y="4589463"/>
            <a:ext cx="3238500" cy="1412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82" name="Rectangle 70"/>
          <p:cNvSpPr>
            <a:spLocks noChangeArrowheads="1"/>
          </p:cNvSpPr>
          <p:nvPr/>
        </p:nvSpPr>
        <p:spPr bwMode="auto">
          <a:xfrm>
            <a:off x="1638300" y="4872038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>
                <a:solidFill>
                  <a:srgbClr val="0033CC"/>
                </a:solidFill>
              </a:rPr>
              <a:t>Separating</a:t>
            </a:r>
            <a:r>
              <a:rPr lang="en-US" b="1"/>
              <a:t> </a:t>
            </a:r>
            <a:r>
              <a:rPr lang="en-US"/>
              <a:t>objects </a:t>
            </a:r>
          </a:p>
          <a:p>
            <a:pPr lvl="1"/>
            <a:r>
              <a:rPr lang="en-US"/>
              <a:t>Not pointed-to by a parameter</a:t>
            </a:r>
          </a:p>
          <a:p>
            <a:r>
              <a:rPr lang="en-US"/>
              <a:t>Capture external </a:t>
            </a:r>
            <a:r>
              <a:rPr lang="en-US">
                <a:solidFill>
                  <a:srgbClr val="0033CC"/>
                </a:solidFill>
              </a:rPr>
              <a:t>sharing patterns </a:t>
            </a:r>
          </a:p>
          <a:p>
            <a:endParaRPr lang="en-US"/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5233988" y="4608513"/>
            <a:ext cx="3238500" cy="1398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16" name="Rectangle 4"/>
          <p:cNvSpPr>
            <a:spLocks noChangeArrowheads="1"/>
          </p:cNvSpPr>
          <p:nvPr/>
        </p:nvSpPr>
        <p:spPr bwMode="auto">
          <a:xfrm>
            <a:off x="5627688" y="4684713"/>
            <a:ext cx="252730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17" name="Text Box 5"/>
          <p:cNvSpPr txBox="1">
            <a:spLocks noChangeArrowheads="1"/>
          </p:cNvSpPr>
          <p:nvPr/>
        </p:nvSpPr>
        <p:spPr bwMode="auto">
          <a:xfrm>
            <a:off x="8118475" y="4900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cxnSp>
        <p:nvCxnSpPr>
          <p:cNvPr id="1958918" name="AutoShape 6"/>
          <p:cNvCxnSpPr>
            <a:cxnSpLocks noChangeShapeType="1"/>
            <a:stCxn id="1958924" idx="6"/>
            <a:endCxn id="1958919" idx="2"/>
          </p:cNvCxnSpPr>
          <p:nvPr/>
        </p:nvCxnSpPr>
        <p:spPr bwMode="auto">
          <a:xfrm>
            <a:off x="6273800" y="5149850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19" name="Oval 7"/>
          <p:cNvSpPr>
            <a:spLocks noChangeAspect="1" noChangeArrowheads="1"/>
          </p:cNvSpPr>
          <p:nvPr/>
        </p:nvSpPr>
        <p:spPr bwMode="auto">
          <a:xfrm>
            <a:off x="6616700" y="50069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20" name="AutoShape 8"/>
          <p:cNvCxnSpPr>
            <a:cxnSpLocks noChangeShapeType="1"/>
            <a:stCxn id="1958919" idx="7"/>
            <a:endCxn id="1958919" idx="1"/>
          </p:cNvCxnSpPr>
          <p:nvPr/>
        </p:nvCxnSpPr>
        <p:spPr bwMode="auto">
          <a:xfrm rot="16200000" flipH="1" flipV="1">
            <a:off x="6867525" y="48514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21" name="Text Box 9"/>
          <p:cNvSpPr txBox="1">
            <a:spLocks noChangeArrowheads="1"/>
          </p:cNvSpPr>
          <p:nvPr/>
        </p:nvSpPr>
        <p:spPr bwMode="auto">
          <a:xfrm>
            <a:off x="6183313" y="47275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22" name="Oval 10"/>
          <p:cNvSpPr>
            <a:spLocks noChangeAspect="1" noChangeArrowheads="1"/>
          </p:cNvSpPr>
          <p:nvPr/>
        </p:nvSpPr>
        <p:spPr bwMode="auto">
          <a:xfrm>
            <a:off x="7473950" y="5013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23" name="AutoShape 11"/>
          <p:cNvCxnSpPr>
            <a:cxnSpLocks noChangeShapeType="1"/>
          </p:cNvCxnSpPr>
          <p:nvPr/>
        </p:nvCxnSpPr>
        <p:spPr bwMode="auto">
          <a:xfrm>
            <a:off x="7129463" y="51562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24" name="Oval 12"/>
          <p:cNvSpPr>
            <a:spLocks noChangeAspect="1" noChangeArrowheads="1"/>
          </p:cNvSpPr>
          <p:nvPr/>
        </p:nvSpPr>
        <p:spPr bwMode="auto">
          <a:xfrm>
            <a:off x="5770563" y="50069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25" name="Text Box 13"/>
          <p:cNvSpPr txBox="1">
            <a:spLocks noChangeArrowheads="1"/>
          </p:cNvSpPr>
          <p:nvPr/>
        </p:nvSpPr>
        <p:spPr bwMode="auto">
          <a:xfrm>
            <a:off x="7073900" y="47656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26" name="Text Box 14"/>
          <p:cNvSpPr txBox="1">
            <a:spLocks noChangeArrowheads="1"/>
          </p:cNvSpPr>
          <p:nvPr/>
        </p:nvSpPr>
        <p:spPr bwMode="auto">
          <a:xfrm>
            <a:off x="6896100" y="45402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958927" name="AutoShape 15"/>
          <p:cNvCxnSpPr>
            <a:cxnSpLocks noChangeShapeType="1"/>
            <a:stCxn id="1958929" idx="6"/>
            <a:endCxn id="1958936" idx="2"/>
          </p:cNvCxnSpPr>
          <p:nvPr/>
        </p:nvCxnSpPr>
        <p:spPr bwMode="auto">
          <a:xfrm>
            <a:off x="6269038" y="5145088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28" name="Text Box 16"/>
          <p:cNvSpPr txBox="1">
            <a:spLocks noChangeArrowheads="1"/>
          </p:cNvSpPr>
          <p:nvPr/>
        </p:nvSpPr>
        <p:spPr bwMode="auto">
          <a:xfrm>
            <a:off x="6178550" y="47228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29" name="Oval 17"/>
          <p:cNvSpPr>
            <a:spLocks noChangeAspect="1" noChangeArrowheads="1"/>
          </p:cNvSpPr>
          <p:nvPr/>
        </p:nvSpPr>
        <p:spPr bwMode="auto">
          <a:xfrm>
            <a:off x="5765800" y="5002213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8930" name="Group 18"/>
          <p:cNvGrpSpPr>
            <a:grpSpLocks/>
          </p:cNvGrpSpPr>
          <p:nvPr/>
        </p:nvGrpSpPr>
        <p:grpSpPr bwMode="auto">
          <a:xfrm>
            <a:off x="7069138" y="4760913"/>
            <a:ext cx="1095375" cy="533400"/>
            <a:chOff x="1688" y="1602"/>
            <a:chExt cx="690" cy="336"/>
          </a:xfrm>
        </p:grpSpPr>
        <p:sp>
          <p:nvSpPr>
            <p:cNvPr id="1958931" name="Oval 19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32" name="Line 20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33" name="AutoShape 21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34" name="Text Box 22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958935" name="Group 23"/>
          <p:cNvGrpSpPr>
            <a:grpSpLocks/>
          </p:cNvGrpSpPr>
          <p:nvPr/>
        </p:nvGrpSpPr>
        <p:grpSpPr bwMode="auto">
          <a:xfrm>
            <a:off x="6611938" y="4535488"/>
            <a:ext cx="725487" cy="752475"/>
            <a:chOff x="1400" y="1460"/>
            <a:chExt cx="457" cy="474"/>
          </a:xfrm>
        </p:grpSpPr>
        <p:sp>
          <p:nvSpPr>
            <p:cNvPr id="1958936" name="Oval 24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37" name="AutoShape 25"/>
            <p:cNvCxnSpPr>
              <a:cxnSpLocks noChangeShapeType="1"/>
              <a:stCxn id="1958936" idx="7"/>
              <a:endCxn id="1958936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38" name="Text Box 26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958939" name="Oval 27"/>
          <p:cNvSpPr>
            <a:spLocks noChangeAspect="1" noChangeArrowheads="1"/>
          </p:cNvSpPr>
          <p:nvPr/>
        </p:nvSpPr>
        <p:spPr bwMode="auto">
          <a:xfrm>
            <a:off x="6626225" y="5654675"/>
            <a:ext cx="503238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40" name="AutoShape 28"/>
          <p:cNvCxnSpPr>
            <a:cxnSpLocks noChangeShapeType="1"/>
            <a:stCxn id="1958939" idx="7"/>
            <a:endCxn id="1958939" idx="1"/>
          </p:cNvCxnSpPr>
          <p:nvPr/>
        </p:nvCxnSpPr>
        <p:spPr bwMode="auto">
          <a:xfrm rot="16200000" flipH="1" flipV="1">
            <a:off x="6877050" y="5499100"/>
            <a:ext cx="1588" cy="357188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41" name="Oval 29"/>
          <p:cNvSpPr>
            <a:spLocks noChangeAspect="1" noChangeArrowheads="1"/>
          </p:cNvSpPr>
          <p:nvPr/>
        </p:nvSpPr>
        <p:spPr bwMode="auto">
          <a:xfrm>
            <a:off x="7483475" y="56610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942" name="Line 30"/>
          <p:cNvSpPr>
            <a:spLocks noChangeShapeType="1"/>
          </p:cNvSpPr>
          <p:nvPr/>
        </p:nvSpPr>
        <p:spPr bwMode="auto">
          <a:xfrm>
            <a:off x="7999413" y="5813425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43" name="AutoShape 31"/>
          <p:cNvCxnSpPr>
            <a:cxnSpLocks noChangeShapeType="1"/>
          </p:cNvCxnSpPr>
          <p:nvPr/>
        </p:nvCxnSpPr>
        <p:spPr bwMode="auto">
          <a:xfrm>
            <a:off x="7138988" y="58039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44" name="Text Box 32"/>
          <p:cNvSpPr txBox="1">
            <a:spLocks noChangeArrowheads="1"/>
          </p:cNvSpPr>
          <p:nvPr/>
        </p:nvSpPr>
        <p:spPr bwMode="auto">
          <a:xfrm>
            <a:off x="7083425" y="54133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45" name="Text Box 33"/>
          <p:cNvSpPr txBox="1">
            <a:spLocks noChangeArrowheads="1"/>
          </p:cNvSpPr>
          <p:nvPr/>
        </p:nvSpPr>
        <p:spPr bwMode="auto">
          <a:xfrm>
            <a:off x="8128000" y="55340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y</a:t>
            </a:r>
          </a:p>
        </p:txBody>
      </p:sp>
      <p:sp>
        <p:nvSpPr>
          <p:cNvPr id="19589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1958948" name="Text Box 36"/>
          <p:cNvSpPr txBox="1">
            <a:spLocks noChangeArrowheads="1"/>
          </p:cNvSpPr>
          <p:nvPr/>
        </p:nvSpPr>
        <p:spPr bwMode="auto">
          <a:xfrm>
            <a:off x="1262063" y="5002213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958949" name="Text Box 37"/>
          <p:cNvSpPr txBox="1">
            <a:spLocks noChangeArrowheads="1"/>
          </p:cNvSpPr>
          <p:nvPr/>
        </p:nvSpPr>
        <p:spPr bwMode="auto">
          <a:xfrm>
            <a:off x="4143375" y="5030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958950" name="Text Box 38"/>
          <p:cNvSpPr txBox="1">
            <a:spLocks noChangeArrowheads="1"/>
          </p:cNvSpPr>
          <p:nvPr/>
        </p:nvSpPr>
        <p:spPr bwMode="auto">
          <a:xfrm>
            <a:off x="6211888" y="51752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grpSp>
        <p:nvGrpSpPr>
          <p:cNvPr id="1958951" name="Group 39"/>
          <p:cNvGrpSpPr>
            <a:grpSpLocks/>
          </p:cNvGrpSpPr>
          <p:nvPr/>
        </p:nvGrpSpPr>
        <p:grpSpPr bwMode="auto">
          <a:xfrm>
            <a:off x="1597025" y="4713288"/>
            <a:ext cx="2597150" cy="758825"/>
            <a:chOff x="3512" y="3256"/>
            <a:chExt cx="1636" cy="478"/>
          </a:xfrm>
        </p:grpSpPr>
        <p:sp>
          <p:nvSpPr>
            <p:cNvPr id="1958952" name="Line 40"/>
            <p:cNvSpPr>
              <a:spLocks noChangeShapeType="1"/>
            </p:cNvSpPr>
            <p:nvPr/>
          </p:nvSpPr>
          <p:spPr bwMode="auto">
            <a:xfrm>
              <a:off x="3512" y="3626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53" name="AutoShape 41"/>
            <p:cNvCxnSpPr>
              <a:cxnSpLocks noChangeShapeType="1"/>
              <a:stCxn id="1958960" idx="6"/>
              <a:endCxn id="1958954" idx="2"/>
            </p:cNvCxnSpPr>
            <p:nvPr/>
          </p:nvCxnSpPr>
          <p:spPr bwMode="auto">
            <a:xfrm>
              <a:off x="3954" y="3640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54" name="Oval 42"/>
            <p:cNvSpPr>
              <a:spLocks noChangeAspect="1" noChangeArrowheads="1"/>
            </p:cNvSpPr>
            <p:nvPr/>
          </p:nvSpPr>
          <p:spPr bwMode="auto">
            <a:xfrm>
              <a:off x="4170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55" name="AutoShape 43"/>
            <p:cNvCxnSpPr>
              <a:cxnSpLocks noChangeShapeType="1"/>
              <a:stCxn id="1958954" idx="7"/>
              <a:endCxn id="1958954" idx="1"/>
            </p:cNvCxnSpPr>
            <p:nvPr/>
          </p:nvCxnSpPr>
          <p:spPr bwMode="auto">
            <a:xfrm rot="16200000" flipH="1" flipV="1">
              <a:off x="4328" y="3452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56" name="Text Box 44"/>
            <p:cNvSpPr txBox="1">
              <a:spLocks noChangeArrowheads="1"/>
            </p:cNvSpPr>
            <p:nvPr/>
          </p:nvSpPr>
          <p:spPr bwMode="auto">
            <a:xfrm>
              <a:off x="3897" y="33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58957" name="Oval 45"/>
            <p:cNvSpPr>
              <a:spLocks noChangeAspect="1" noChangeArrowheads="1"/>
            </p:cNvSpPr>
            <p:nvPr/>
          </p:nvSpPr>
          <p:spPr bwMode="auto">
            <a:xfrm>
              <a:off x="4710" y="355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58" name="Line 46"/>
            <p:cNvSpPr>
              <a:spLocks noChangeShapeType="1"/>
            </p:cNvSpPr>
            <p:nvPr/>
          </p:nvSpPr>
          <p:spPr bwMode="auto">
            <a:xfrm>
              <a:off x="5035" y="36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59" name="AutoShape 47"/>
            <p:cNvCxnSpPr>
              <a:cxnSpLocks noChangeShapeType="1"/>
            </p:cNvCxnSpPr>
            <p:nvPr/>
          </p:nvCxnSpPr>
          <p:spPr bwMode="auto">
            <a:xfrm>
              <a:off x="4493" y="364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60" name="Oval 48"/>
            <p:cNvSpPr>
              <a:spLocks noChangeAspect="1" noChangeArrowheads="1"/>
            </p:cNvSpPr>
            <p:nvPr/>
          </p:nvSpPr>
          <p:spPr bwMode="auto">
            <a:xfrm>
              <a:off x="3637" y="355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61" name="Text Box 49"/>
            <p:cNvSpPr txBox="1">
              <a:spLocks noChangeArrowheads="1"/>
            </p:cNvSpPr>
            <p:nvPr/>
          </p:nvSpPr>
          <p:spPr bwMode="auto">
            <a:xfrm>
              <a:off x="4458" y="339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58962" name="Text Box 50"/>
            <p:cNvSpPr txBox="1">
              <a:spLocks noChangeArrowheads="1"/>
            </p:cNvSpPr>
            <p:nvPr/>
          </p:nvSpPr>
          <p:spPr bwMode="auto">
            <a:xfrm>
              <a:off x="4346" y="325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958963" name="Line 51"/>
          <p:cNvSpPr>
            <a:spLocks noChangeShapeType="1"/>
          </p:cNvSpPr>
          <p:nvPr/>
        </p:nvSpPr>
        <p:spPr bwMode="auto">
          <a:xfrm>
            <a:off x="1592263" y="52959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8964" name="AutoShape 52"/>
          <p:cNvCxnSpPr>
            <a:cxnSpLocks noChangeShapeType="1"/>
            <a:stCxn id="1958966" idx="6"/>
            <a:endCxn id="1958973" idx="2"/>
          </p:cNvCxnSpPr>
          <p:nvPr/>
        </p:nvCxnSpPr>
        <p:spPr bwMode="auto">
          <a:xfrm>
            <a:off x="2293938" y="5318125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65" name="Text Box 53"/>
          <p:cNvSpPr txBox="1">
            <a:spLocks noChangeArrowheads="1"/>
          </p:cNvSpPr>
          <p:nvPr/>
        </p:nvSpPr>
        <p:spPr bwMode="auto">
          <a:xfrm>
            <a:off x="2203450" y="4895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58966" name="Oval 54"/>
          <p:cNvSpPr>
            <a:spLocks noChangeAspect="1" noChangeArrowheads="1"/>
          </p:cNvSpPr>
          <p:nvPr/>
        </p:nvSpPr>
        <p:spPr bwMode="auto">
          <a:xfrm>
            <a:off x="1790700" y="5175250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8967" name="Group 55"/>
          <p:cNvGrpSpPr>
            <a:grpSpLocks/>
          </p:cNvGrpSpPr>
          <p:nvPr/>
        </p:nvGrpSpPr>
        <p:grpSpPr bwMode="auto">
          <a:xfrm>
            <a:off x="3094038" y="4933950"/>
            <a:ext cx="1095375" cy="533400"/>
            <a:chOff x="1688" y="1602"/>
            <a:chExt cx="690" cy="336"/>
          </a:xfrm>
        </p:grpSpPr>
        <p:sp>
          <p:nvSpPr>
            <p:cNvPr id="1958968" name="Oval 56"/>
            <p:cNvSpPr>
              <a:spLocks noChangeAspect="1" noChangeArrowheads="1"/>
            </p:cNvSpPr>
            <p:nvPr/>
          </p:nvSpPr>
          <p:spPr bwMode="auto">
            <a:xfrm>
              <a:off x="1940" y="175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69" name="Line 57"/>
            <p:cNvSpPr>
              <a:spLocks noChangeShapeType="1"/>
            </p:cNvSpPr>
            <p:nvPr/>
          </p:nvSpPr>
          <p:spPr bwMode="auto">
            <a:xfrm>
              <a:off x="2265" y="1854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70" name="AutoShape 58"/>
            <p:cNvCxnSpPr>
              <a:cxnSpLocks noChangeShapeType="1"/>
            </p:cNvCxnSpPr>
            <p:nvPr/>
          </p:nvCxnSpPr>
          <p:spPr bwMode="auto">
            <a:xfrm>
              <a:off x="1723" y="184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71" name="Text Box 59"/>
            <p:cNvSpPr txBox="1">
              <a:spLocks noChangeArrowheads="1"/>
            </p:cNvSpPr>
            <p:nvPr/>
          </p:nvSpPr>
          <p:spPr bwMode="auto">
            <a:xfrm>
              <a:off x="1688" y="160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grpSp>
        <p:nvGrpSpPr>
          <p:cNvPr id="1958972" name="Group 60"/>
          <p:cNvGrpSpPr>
            <a:grpSpLocks/>
          </p:cNvGrpSpPr>
          <p:nvPr/>
        </p:nvGrpSpPr>
        <p:grpSpPr bwMode="auto">
          <a:xfrm>
            <a:off x="2636838" y="4708525"/>
            <a:ext cx="725487" cy="752475"/>
            <a:chOff x="1400" y="1460"/>
            <a:chExt cx="457" cy="474"/>
          </a:xfrm>
        </p:grpSpPr>
        <p:sp>
          <p:nvSpPr>
            <p:cNvPr id="1958973" name="Oval 61"/>
            <p:cNvSpPr>
              <a:spLocks noChangeAspect="1" noChangeArrowheads="1"/>
            </p:cNvSpPr>
            <p:nvPr/>
          </p:nvSpPr>
          <p:spPr bwMode="auto">
            <a:xfrm>
              <a:off x="1400" y="175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8974" name="AutoShape 62"/>
            <p:cNvCxnSpPr>
              <a:cxnSpLocks noChangeShapeType="1"/>
              <a:stCxn id="1958973" idx="7"/>
              <a:endCxn id="1958973" idx="1"/>
            </p:cNvCxnSpPr>
            <p:nvPr/>
          </p:nvCxnSpPr>
          <p:spPr bwMode="auto">
            <a:xfrm rot="16200000" flipH="1" flipV="1">
              <a:off x="1558" y="165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58975" name="Text Box 63"/>
            <p:cNvSpPr txBox="1">
              <a:spLocks noChangeArrowheads="1"/>
            </p:cNvSpPr>
            <p:nvPr/>
          </p:nvSpPr>
          <p:spPr bwMode="auto">
            <a:xfrm>
              <a:off x="1576" y="146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cxnSp>
        <p:nvCxnSpPr>
          <p:cNvPr id="1958976" name="AutoShape 64"/>
          <p:cNvCxnSpPr>
            <a:cxnSpLocks noChangeShapeType="1"/>
            <a:stCxn id="1958939" idx="2"/>
            <a:endCxn id="1958929" idx="4"/>
          </p:cNvCxnSpPr>
          <p:nvPr/>
        </p:nvCxnSpPr>
        <p:spPr bwMode="auto">
          <a:xfrm flipH="1" flipV="1">
            <a:off x="6018213" y="5287963"/>
            <a:ext cx="588962" cy="5095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8977" name="Text Box 65"/>
          <p:cNvSpPr txBox="1">
            <a:spLocks noChangeArrowheads="1"/>
          </p:cNvSpPr>
          <p:nvPr/>
        </p:nvSpPr>
        <p:spPr bwMode="auto">
          <a:xfrm>
            <a:off x="1214438" y="387985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  <p:sp>
        <p:nvSpPr>
          <p:cNvPr id="1958978" name="Text Box 66"/>
          <p:cNvSpPr txBox="1">
            <a:spLocks noChangeArrowheads="1"/>
          </p:cNvSpPr>
          <p:nvPr/>
        </p:nvSpPr>
        <p:spPr bwMode="auto">
          <a:xfrm>
            <a:off x="1303338" y="592772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958979" name="Text Box 67"/>
          <p:cNvSpPr txBox="1">
            <a:spLocks noChangeArrowheads="1"/>
          </p:cNvSpPr>
          <p:nvPr/>
        </p:nvSpPr>
        <p:spPr bwMode="auto">
          <a:xfrm>
            <a:off x="5214938" y="5967413"/>
            <a:ext cx="321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Heap sharing</a:t>
            </a:r>
          </a:p>
        </p:txBody>
      </p:sp>
      <p:sp>
        <p:nvSpPr>
          <p:cNvPr id="1958980" name="Text Box 68"/>
          <p:cNvSpPr txBox="1">
            <a:spLocks noChangeArrowheads="1"/>
          </p:cNvSpPr>
          <p:nvPr/>
        </p:nvSpPr>
        <p:spPr bwMode="auto">
          <a:xfrm>
            <a:off x="5167313" y="3898900"/>
            <a:ext cx="345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proc(x)</a:t>
            </a:r>
          </a:p>
        </p:txBody>
      </p:sp>
    </p:spTree>
    <p:extLst>
      <p:ext uri="{BB962C8B-B14F-4D97-AF65-F5344CB8AC3E}">
        <p14:creationId xmlns:p14="http://schemas.microsoft.com/office/powerpoint/2010/main" val="398035708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250" name="Rectangle 2"/>
          <p:cNvSpPr>
            <a:spLocks noChangeArrowheads="1"/>
          </p:cNvSpPr>
          <p:nvPr/>
        </p:nvSpPr>
        <p:spPr bwMode="auto">
          <a:xfrm>
            <a:off x="4997450" y="1601788"/>
            <a:ext cx="3814763" cy="515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45251" name="Rectangle 3"/>
          <p:cNvSpPr>
            <a:spLocks noChangeArrowheads="1"/>
          </p:cNvSpPr>
          <p:nvPr/>
        </p:nvSpPr>
        <p:spPr bwMode="auto">
          <a:xfrm>
            <a:off x="598488" y="1616075"/>
            <a:ext cx="3814762" cy="51419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845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845253" name="Rectangle 5"/>
          <p:cNvSpPr>
            <a:spLocks noChangeArrowheads="1"/>
          </p:cNvSpPr>
          <p:nvPr/>
        </p:nvSpPr>
        <p:spPr bwMode="auto">
          <a:xfrm>
            <a:off x="5299075" y="5302250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4" name="Rectangle 6"/>
          <p:cNvSpPr>
            <a:spLocks noChangeArrowheads="1"/>
          </p:cNvSpPr>
          <p:nvPr/>
        </p:nvSpPr>
        <p:spPr bwMode="auto">
          <a:xfrm>
            <a:off x="882650" y="4457700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5" name="Rectangle 7"/>
          <p:cNvSpPr>
            <a:spLocks noChangeArrowheads="1"/>
          </p:cNvSpPr>
          <p:nvPr/>
        </p:nvSpPr>
        <p:spPr bwMode="auto">
          <a:xfrm>
            <a:off x="901700" y="2670175"/>
            <a:ext cx="32385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6" name="Rectangle 8"/>
          <p:cNvSpPr>
            <a:spLocks noChangeArrowheads="1"/>
          </p:cNvSpPr>
          <p:nvPr/>
        </p:nvSpPr>
        <p:spPr bwMode="auto">
          <a:xfrm>
            <a:off x="5307013" y="2106613"/>
            <a:ext cx="3238500" cy="7429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7" name="Rectangle 9"/>
          <p:cNvSpPr>
            <a:spLocks noChangeArrowheads="1"/>
          </p:cNvSpPr>
          <p:nvPr/>
        </p:nvSpPr>
        <p:spPr bwMode="auto">
          <a:xfrm>
            <a:off x="1250950" y="2697163"/>
            <a:ext cx="2482850" cy="638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8" name="AutoShape 10"/>
          <p:cNvSpPr>
            <a:spLocks noChangeArrowheads="1"/>
          </p:cNvSpPr>
          <p:nvPr/>
        </p:nvSpPr>
        <p:spPr bwMode="auto">
          <a:xfrm>
            <a:off x="6165850" y="3092450"/>
            <a:ext cx="1606550" cy="2073275"/>
          </a:xfrm>
          <a:prstGeom prst="downArrow">
            <a:avLst>
              <a:gd name="adj1" fmla="val 50000"/>
              <a:gd name="adj2" fmla="val 3226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59" name="AutoShape 11"/>
          <p:cNvSpPr>
            <a:spLocks noChangeArrowheads="1"/>
          </p:cNvSpPr>
          <p:nvPr/>
        </p:nvSpPr>
        <p:spPr bwMode="auto">
          <a:xfrm>
            <a:off x="284163" y="2870200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0" name="AutoShape 12"/>
          <p:cNvSpPr>
            <a:spLocks noChangeArrowheads="1"/>
          </p:cNvSpPr>
          <p:nvPr/>
        </p:nvSpPr>
        <p:spPr bwMode="auto">
          <a:xfrm>
            <a:off x="4624388" y="225742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1" name="AutoShape 13"/>
          <p:cNvSpPr>
            <a:spLocks noChangeArrowheads="1"/>
          </p:cNvSpPr>
          <p:nvPr/>
        </p:nvSpPr>
        <p:spPr bwMode="auto">
          <a:xfrm>
            <a:off x="4643438" y="5502275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2" name="Rectangle 14"/>
          <p:cNvSpPr>
            <a:spLocks noChangeArrowheads="1"/>
          </p:cNvSpPr>
          <p:nvPr/>
        </p:nvSpPr>
        <p:spPr bwMode="auto">
          <a:xfrm>
            <a:off x="969963" y="3354388"/>
            <a:ext cx="3068637" cy="5810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3" name="AutoShape 15"/>
          <p:cNvSpPr>
            <a:spLocks noChangeArrowheads="1"/>
          </p:cNvSpPr>
          <p:nvPr/>
        </p:nvSpPr>
        <p:spPr bwMode="auto">
          <a:xfrm>
            <a:off x="292100" y="3487738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64" name="Text Box 16"/>
          <p:cNvSpPr txBox="1">
            <a:spLocks noChangeArrowheads="1"/>
          </p:cNvSpPr>
          <p:nvPr/>
        </p:nvSpPr>
        <p:spPr bwMode="auto">
          <a:xfrm>
            <a:off x="4684713" y="60404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return r;</a:t>
            </a:r>
          </a:p>
        </p:txBody>
      </p:sp>
      <p:grpSp>
        <p:nvGrpSpPr>
          <p:cNvPr id="1845265" name="Group 17"/>
          <p:cNvGrpSpPr>
            <a:grpSpLocks/>
          </p:cNvGrpSpPr>
          <p:nvPr/>
        </p:nvGrpSpPr>
        <p:grpSpPr bwMode="auto">
          <a:xfrm>
            <a:off x="5270500" y="5203825"/>
            <a:ext cx="3265488" cy="758825"/>
            <a:chOff x="3323" y="3281"/>
            <a:chExt cx="2057" cy="478"/>
          </a:xfrm>
        </p:grpSpPr>
        <p:grpSp>
          <p:nvGrpSpPr>
            <p:cNvPr id="1845266" name="Group 18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45267" name="Text Box 19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45268" name="Text Box 20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45269" name="Line 21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70" name="Line 22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271" name="Group 23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45272" name="AutoShape 24"/>
              <p:cNvCxnSpPr>
                <a:cxnSpLocks noChangeShapeType="1"/>
                <a:stCxn id="1845278" idx="6"/>
                <a:endCxn id="1845273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73" name="Oval 25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74" name="AutoShape 26"/>
              <p:cNvCxnSpPr>
                <a:cxnSpLocks noChangeShapeType="1"/>
                <a:stCxn id="1845273" idx="7"/>
                <a:endCxn id="1845273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75" name="Text Box 27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76" name="Oval 28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77" name="AutoShape 29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78" name="Oval 30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79" name="Text Box 31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80" name="Text Box 32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45281" name="Group 33"/>
          <p:cNvGrpSpPr>
            <a:grpSpLocks/>
          </p:cNvGrpSpPr>
          <p:nvPr/>
        </p:nvGrpSpPr>
        <p:grpSpPr bwMode="auto">
          <a:xfrm>
            <a:off x="5264150" y="5200650"/>
            <a:ext cx="3265488" cy="758825"/>
            <a:chOff x="3323" y="3281"/>
            <a:chExt cx="2057" cy="478"/>
          </a:xfrm>
        </p:grpSpPr>
        <p:grpSp>
          <p:nvGrpSpPr>
            <p:cNvPr id="1845282" name="Group 34"/>
            <p:cNvGrpSpPr>
              <a:grpSpLocks/>
            </p:cNvGrpSpPr>
            <p:nvPr/>
          </p:nvGrpSpPr>
          <p:grpSpPr bwMode="auto">
            <a:xfrm>
              <a:off x="3323" y="3359"/>
              <a:ext cx="2057" cy="318"/>
              <a:chOff x="3323" y="3359"/>
              <a:chExt cx="2057" cy="318"/>
            </a:xfrm>
          </p:grpSpPr>
          <p:sp>
            <p:nvSpPr>
              <p:cNvPr id="1845283" name="Text Box 35"/>
              <p:cNvSpPr txBox="1">
                <a:spLocks noChangeArrowheads="1"/>
              </p:cNvSpPr>
              <p:nvPr/>
            </p:nvSpPr>
            <p:spPr bwMode="auto">
              <a:xfrm>
                <a:off x="3323" y="3359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  <p:sp>
            <p:nvSpPr>
              <p:cNvPr id="1845284" name="Text Box 36"/>
              <p:cNvSpPr txBox="1">
                <a:spLocks noChangeArrowheads="1"/>
              </p:cNvSpPr>
              <p:nvPr/>
            </p:nvSpPr>
            <p:spPr bwMode="auto">
              <a:xfrm>
                <a:off x="5112" y="3389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  <p:sp>
            <p:nvSpPr>
              <p:cNvPr id="1845285" name="Line 37"/>
              <p:cNvSpPr>
                <a:spLocks noChangeShapeType="1"/>
              </p:cNvSpPr>
              <p:nvPr/>
            </p:nvSpPr>
            <p:spPr bwMode="auto">
              <a:xfrm>
                <a:off x="3493" y="3577"/>
                <a:ext cx="132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86" name="Line 38"/>
              <p:cNvSpPr>
                <a:spLocks noChangeShapeType="1"/>
              </p:cNvSpPr>
              <p:nvPr/>
            </p:nvSpPr>
            <p:spPr bwMode="auto">
              <a:xfrm flipV="1">
                <a:off x="5035" y="3572"/>
                <a:ext cx="122" cy="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287" name="Group 39"/>
            <p:cNvGrpSpPr>
              <a:grpSpLocks/>
            </p:cNvGrpSpPr>
            <p:nvPr/>
          </p:nvGrpSpPr>
          <p:grpSpPr bwMode="auto">
            <a:xfrm>
              <a:off x="3637" y="3281"/>
              <a:ext cx="1390" cy="478"/>
              <a:chOff x="3637" y="3281"/>
              <a:chExt cx="1390" cy="478"/>
            </a:xfrm>
          </p:grpSpPr>
          <p:cxnSp>
            <p:nvCxnSpPr>
              <p:cNvPr id="1845288" name="AutoShape 40"/>
              <p:cNvCxnSpPr>
                <a:cxnSpLocks noChangeShapeType="1"/>
                <a:stCxn id="1845294" idx="6"/>
                <a:endCxn id="1845289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89" name="Oval 41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90" name="AutoShape 42"/>
              <p:cNvCxnSpPr>
                <a:cxnSpLocks noChangeShapeType="1"/>
                <a:stCxn id="1845289" idx="7"/>
                <a:endCxn id="1845289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91" name="Text Box 43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92" name="Oval 44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293" name="AutoShape 45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294" name="Oval 46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95" name="Text Box 47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296" name="Text Box 48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45297" name="Group 49"/>
          <p:cNvGrpSpPr>
            <a:grpSpLocks/>
          </p:cNvGrpSpPr>
          <p:nvPr/>
        </p:nvGrpSpPr>
        <p:grpSpPr bwMode="auto">
          <a:xfrm>
            <a:off x="889000" y="2527300"/>
            <a:ext cx="3267075" cy="822325"/>
            <a:chOff x="1732" y="236"/>
            <a:chExt cx="2058" cy="518"/>
          </a:xfrm>
        </p:grpSpPr>
        <p:grpSp>
          <p:nvGrpSpPr>
            <p:cNvPr id="1845298" name="Group 50"/>
            <p:cNvGrpSpPr>
              <a:grpSpLocks/>
            </p:cNvGrpSpPr>
            <p:nvPr/>
          </p:nvGrpSpPr>
          <p:grpSpPr bwMode="auto">
            <a:xfrm>
              <a:off x="2049" y="236"/>
              <a:ext cx="1390" cy="478"/>
              <a:chOff x="3637" y="3281"/>
              <a:chExt cx="1390" cy="478"/>
            </a:xfrm>
          </p:grpSpPr>
          <p:cxnSp>
            <p:nvCxnSpPr>
              <p:cNvPr id="1845299" name="AutoShape 51"/>
              <p:cNvCxnSpPr>
                <a:cxnSpLocks noChangeShapeType="1"/>
                <a:stCxn id="1845305" idx="6"/>
                <a:endCxn id="1845300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00" name="Oval 52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01" name="AutoShape 53"/>
              <p:cNvCxnSpPr>
                <a:cxnSpLocks noChangeShapeType="1"/>
                <a:stCxn id="1845300" idx="7"/>
                <a:endCxn id="1845300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02" name="Text Box 54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03" name="Oval 55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04" name="AutoShape 56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05" name="Oval 57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06" name="Text Box 58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07" name="Text Box 59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grpSp>
          <p:nvGrpSpPr>
            <p:cNvPr id="1845308" name="Group 60"/>
            <p:cNvGrpSpPr>
              <a:grpSpLocks/>
            </p:cNvGrpSpPr>
            <p:nvPr/>
          </p:nvGrpSpPr>
          <p:grpSpPr bwMode="auto">
            <a:xfrm>
              <a:off x="1732" y="461"/>
              <a:ext cx="2058" cy="293"/>
              <a:chOff x="553" y="2942"/>
              <a:chExt cx="2058" cy="293"/>
            </a:xfrm>
          </p:grpSpPr>
          <p:sp>
            <p:nvSpPr>
              <p:cNvPr id="1845309" name="Text Box 61"/>
              <p:cNvSpPr txBox="1">
                <a:spLocks noChangeArrowheads="1"/>
              </p:cNvSpPr>
              <p:nvPr/>
            </p:nvSpPr>
            <p:spPr bwMode="auto">
              <a:xfrm>
                <a:off x="553" y="294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p</a:t>
                </a:r>
              </a:p>
            </p:txBody>
          </p:sp>
          <p:sp>
            <p:nvSpPr>
              <p:cNvPr id="1845310" name="Text Box 62"/>
              <p:cNvSpPr txBox="1">
                <a:spLocks noChangeArrowheads="1"/>
              </p:cNvSpPr>
              <p:nvPr/>
            </p:nvSpPr>
            <p:spPr bwMode="auto">
              <a:xfrm>
                <a:off x="2343" y="294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845311" name="Line 63"/>
              <p:cNvSpPr>
                <a:spLocks noChangeShapeType="1"/>
              </p:cNvSpPr>
              <p:nvPr/>
            </p:nvSpPr>
            <p:spPr bwMode="auto">
              <a:xfrm>
                <a:off x="725" y="3112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12" name="Line 64"/>
              <p:cNvSpPr>
                <a:spLocks noChangeShapeType="1"/>
              </p:cNvSpPr>
              <p:nvPr/>
            </p:nvSpPr>
            <p:spPr bwMode="auto">
              <a:xfrm flipH="1" flipV="1">
                <a:off x="2269" y="3110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45313" name="Group 65"/>
          <p:cNvGrpSpPr>
            <a:grpSpLocks/>
          </p:cNvGrpSpPr>
          <p:nvPr/>
        </p:nvGrpSpPr>
        <p:grpSpPr bwMode="auto">
          <a:xfrm>
            <a:off x="847725" y="4672013"/>
            <a:ext cx="3267075" cy="465137"/>
            <a:chOff x="553" y="3317"/>
            <a:chExt cx="2058" cy="293"/>
          </a:xfrm>
        </p:grpSpPr>
        <p:sp>
          <p:nvSpPr>
            <p:cNvPr id="1845314" name="Text Box 66"/>
            <p:cNvSpPr txBox="1">
              <a:spLocks noChangeArrowheads="1"/>
            </p:cNvSpPr>
            <p:nvPr/>
          </p:nvSpPr>
          <p:spPr bwMode="auto">
            <a:xfrm>
              <a:off x="553" y="33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z</a:t>
              </a:r>
            </a:p>
          </p:txBody>
        </p:sp>
        <p:sp>
          <p:nvSpPr>
            <p:cNvPr id="1845315" name="Text Box 67"/>
            <p:cNvSpPr txBox="1">
              <a:spLocks noChangeArrowheads="1"/>
            </p:cNvSpPr>
            <p:nvPr/>
          </p:nvSpPr>
          <p:spPr bwMode="auto">
            <a:xfrm>
              <a:off x="2343" y="332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x</a:t>
              </a:r>
            </a:p>
          </p:txBody>
        </p:sp>
        <p:sp>
          <p:nvSpPr>
            <p:cNvPr id="1845316" name="Line 68"/>
            <p:cNvSpPr>
              <a:spLocks noChangeShapeType="1"/>
            </p:cNvSpPr>
            <p:nvPr/>
          </p:nvSpPr>
          <p:spPr bwMode="auto">
            <a:xfrm>
              <a:off x="725" y="3496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17" name="Line 69"/>
            <p:cNvSpPr>
              <a:spLocks noChangeShapeType="1"/>
            </p:cNvSpPr>
            <p:nvPr/>
          </p:nvSpPr>
          <p:spPr bwMode="auto">
            <a:xfrm flipH="1" flipV="1">
              <a:off x="2269" y="3494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845318" name="AutoShape 70"/>
          <p:cNvCxnSpPr>
            <a:cxnSpLocks noChangeShapeType="1"/>
            <a:stCxn id="1845324" idx="6"/>
            <a:endCxn id="1845319" idx="2"/>
          </p:cNvCxnSpPr>
          <p:nvPr/>
        </p:nvCxnSpPr>
        <p:spPr bwMode="auto">
          <a:xfrm>
            <a:off x="1900238" y="3141663"/>
            <a:ext cx="32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5319" name="Oval 71"/>
          <p:cNvSpPr>
            <a:spLocks noChangeAspect="1" noChangeArrowheads="1"/>
          </p:cNvSpPr>
          <p:nvPr/>
        </p:nvSpPr>
        <p:spPr bwMode="auto">
          <a:xfrm>
            <a:off x="2243138" y="2998788"/>
            <a:ext cx="503237" cy="285750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320" name="AutoShape 72"/>
          <p:cNvCxnSpPr>
            <a:cxnSpLocks noChangeShapeType="1"/>
            <a:stCxn id="1845319" idx="7"/>
            <a:endCxn id="1845319" idx="1"/>
          </p:cNvCxnSpPr>
          <p:nvPr/>
        </p:nvCxnSpPr>
        <p:spPr bwMode="auto">
          <a:xfrm rot="16200000" flipH="1" flipV="1">
            <a:off x="2493963" y="2843213"/>
            <a:ext cx="1587" cy="357187"/>
          </a:xfrm>
          <a:prstGeom prst="curvedConnector3">
            <a:avLst>
              <a:gd name="adj1" fmla="val -1580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5321" name="Text Box 73"/>
          <p:cNvSpPr txBox="1">
            <a:spLocks noChangeArrowheads="1"/>
          </p:cNvSpPr>
          <p:nvPr/>
        </p:nvSpPr>
        <p:spPr bwMode="auto">
          <a:xfrm>
            <a:off x="1809750" y="27193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845322" name="Oval 74"/>
          <p:cNvSpPr>
            <a:spLocks noChangeAspect="1" noChangeArrowheads="1"/>
          </p:cNvSpPr>
          <p:nvPr/>
        </p:nvSpPr>
        <p:spPr bwMode="auto">
          <a:xfrm>
            <a:off x="3100388" y="300513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323" name="AutoShape 75"/>
          <p:cNvCxnSpPr>
            <a:cxnSpLocks noChangeShapeType="1"/>
          </p:cNvCxnSpPr>
          <p:nvPr/>
        </p:nvCxnSpPr>
        <p:spPr bwMode="auto">
          <a:xfrm>
            <a:off x="2755900" y="314801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45324" name="Oval 76"/>
          <p:cNvSpPr>
            <a:spLocks noChangeAspect="1" noChangeArrowheads="1"/>
          </p:cNvSpPr>
          <p:nvPr/>
        </p:nvSpPr>
        <p:spPr bwMode="auto">
          <a:xfrm>
            <a:off x="1397000" y="29987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25" name="Text Box 77"/>
          <p:cNvSpPr txBox="1">
            <a:spLocks noChangeArrowheads="1"/>
          </p:cNvSpPr>
          <p:nvPr/>
        </p:nvSpPr>
        <p:spPr bwMode="auto">
          <a:xfrm>
            <a:off x="2700338" y="27574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845326" name="Text Box 78"/>
          <p:cNvSpPr txBox="1">
            <a:spLocks noChangeArrowheads="1"/>
          </p:cNvSpPr>
          <p:nvPr/>
        </p:nvSpPr>
        <p:spPr bwMode="auto">
          <a:xfrm>
            <a:off x="2522538" y="25320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845327" name="Text Box 79"/>
          <p:cNvSpPr txBox="1">
            <a:spLocks noChangeArrowheads="1"/>
          </p:cNvSpPr>
          <p:nvPr/>
        </p:nvSpPr>
        <p:spPr bwMode="auto">
          <a:xfrm>
            <a:off x="893763" y="28892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845328" name="Text Box 80"/>
          <p:cNvSpPr txBox="1">
            <a:spLocks noChangeArrowheads="1"/>
          </p:cNvSpPr>
          <p:nvPr/>
        </p:nvSpPr>
        <p:spPr bwMode="auto">
          <a:xfrm>
            <a:off x="3735388" y="28971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845329" name="Line 81"/>
          <p:cNvSpPr>
            <a:spLocks noChangeShapeType="1"/>
          </p:cNvSpPr>
          <p:nvPr/>
        </p:nvSpPr>
        <p:spPr bwMode="auto">
          <a:xfrm>
            <a:off x="1166813" y="31591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30" name="Line 82"/>
          <p:cNvSpPr>
            <a:spLocks noChangeShapeType="1"/>
          </p:cNvSpPr>
          <p:nvPr/>
        </p:nvSpPr>
        <p:spPr bwMode="auto">
          <a:xfrm flipH="1" flipV="1">
            <a:off x="3617913" y="3155950"/>
            <a:ext cx="2174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31" name="Text Box 83"/>
          <p:cNvSpPr txBox="1">
            <a:spLocks noChangeArrowheads="1"/>
          </p:cNvSpPr>
          <p:nvPr/>
        </p:nvSpPr>
        <p:spPr bwMode="auto">
          <a:xfrm>
            <a:off x="877888" y="397827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845332" name="Text Box 84"/>
          <p:cNvSpPr txBox="1">
            <a:spLocks noChangeArrowheads="1"/>
          </p:cNvSpPr>
          <p:nvPr/>
        </p:nvSpPr>
        <p:spPr bwMode="auto">
          <a:xfrm>
            <a:off x="877888" y="1889125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845333" name="Text Box 85"/>
          <p:cNvSpPr txBox="1">
            <a:spLocks noChangeArrowheads="1"/>
          </p:cNvSpPr>
          <p:nvPr/>
        </p:nvSpPr>
        <p:spPr bwMode="auto">
          <a:xfrm>
            <a:off x="877888" y="224155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845334" name="Group 86"/>
          <p:cNvGrpSpPr>
            <a:grpSpLocks/>
          </p:cNvGrpSpPr>
          <p:nvPr/>
        </p:nvGrpSpPr>
        <p:grpSpPr bwMode="auto">
          <a:xfrm>
            <a:off x="879475" y="3125788"/>
            <a:ext cx="3267075" cy="811212"/>
            <a:chOff x="1346" y="148"/>
            <a:chExt cx="2058" cy="511"/>
          </a:xfrm>
        </p:grpSpPr>
        <p:grpSp>
          <p:nvGrpSpPr>
            <p:cNvPr id="1845335" name="Group 87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45336" name="Text Box 88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45337" name="Text Box 89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45338" name="Line 90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39" name="Line 91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340" name="Group 92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45341" name="AutoShape 93"/>
              <p:cNvCxnSpPr>
                <a:cxnSpLocks noChangeShapeType="1"/>
                <a:stCxn id="1845347" idx="6"/>
                <a:endCxn id="1845342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42" name="Oval 94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43" name="AutoShape 95"/>
              <p:cNvCxnSpPr>
                <a:cxnSpLocks noChangeShapeType="1"/>
                <a:stCxn id="1845342" idx="7"/>
                <a:endCxn id="1845342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44" name="Text Box 96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45" name="Oval 97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46" name="AutoShape 98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47" name="Oval 99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48" name="Text Box 100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49" name="Text Box 101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grpSp>
        <p:nvGrpSpPr>
          <p:cNvPr id="1845353" name="Group 105"/>
          <p:cNvGrpSpPr>
            <a:grpSpLocks/>
          </p:cNvGrpSpPr>
          <p:nvPr/>
        </p:nvGrpSpPr>
        <p:grpSpPr bwMode="auto">
          <a:xfrm>
            <a:off x="1400175" y="2530475"/>
            <a:ext cx="2689225" cy="758825"/>
            <a:chOff x="1524" y="0"/>
            <a:chExt cx="1694" cy="478"/>
          </a:xfrm>
        </p:grpSpPr>
        <p:grpSp>
          <p:nvGrpSpPr>
            <p:cNvPr id="1845354" name="Group 106"/>
            <p:cNvGrpSpPr>
              <a:grpSpLocks/>
            </p:cNvGrpSpPr>
            <p:nvPr/>
          </p:nvGrpSpPr>
          <p:grpSpPr bwMode="auto">
            <a:xfrm>
              <a:off x="1524" y="0"/>
              <a:ext cx="1390" cy="478"/>
              <a:chOff x="3637" y="3281"/>
              <a:chExt cx="1390" cy="478"/>
            </a:xfrm>
          </p:grpSpPr>
          <p:cxnSp>
            <p:nvCxnSpPr>
              <p:cNvPr id="1845355" name="AutoShape 107"/>
              <p:cNvCxnSpPr>
                <a:cxnSpLocks noChangeShapeType="1"/>
                <a:stCxn id="1845361" idx="6"/>
                <a:endCxn id="1845356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56" name="Oval 108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57" name="AutoShape 109"/>
              <p:cNvCxnSpPr>
                <a:cxnSpLocks noChangeShapeType="1"/>
                <a:stCxn id="1845356" idx="7"/>
                <a:endCxn id="1845356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58" name="Text Box 110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59" name="Oval 111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60" name="AutoShape 112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61" name="Oval 113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62" name="Text Box 114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63" name="Text Box 115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  <p:sp>
          <p:nvSpPr>
            <p:cNvPr id="1845364" name="Text Box 116"/>
            <p:cNvSpPr txBox="1">
              <a:spLocks noChangeArrowheads="1"/>
            </p:cNvSpPr>
            <p:nvPr/>
          </p:nvSpPr>
          <p:spPr bwMode="auto">
            <a:xfrm>
              <a:off x="2994" y="7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sp>
          <p:nvSpPr>
            <p:cNvPr id="1845365" name="Line 117"/>
            <p:cNvSpPr>
              <a:spLocks noChangeShapeType="1"/>
            </p:cNvSpPr>
            <p:nvPr/>
          </p:nvSpPr>
          <p:spPr bwMode="auto">
            <a:xfrm flipH="1">
              <a:off x="2901" y="235"/>
              <a:ext cx="149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5366" name="Group 118"/>
          <p:cNvGrpSpPr>
            <a:grpSpLocks/>
          </p:cNvGrpSpPr>
          <p:nvPr/>
        </p:nvGrpSpPr>
        <p:grpSpPr bwMode="auto">
          <a:xfrm>
            <a:off x="884238" y="3130550"/>
            <a:ext cx="3267075" cy="811213"/>
            <a:chOff x="1346" y="148"/>
            <a:chExt cx="2058" cy="511"/>
          </a:xfrm>
        </p:grpSpPr>
        <p:grpSp>
          <p:nvGrpSpPr>
            <p:cNvPr id="1845367" name="Group 119"/>
            <p:cNvGrpSpPr>
              <a:grpSpLocks/>
            </p:cNvGrpSpPr>
            <p:nvPr/>
          </p:nvGrpSpPr>
          <p:grpSpPr bwMode="auto">
            <a:xfrm>
              <a:off x="1346" y="366"/>
              <a:ext cx="2058" cy="293"/>
              <a:chOff x="553" y="3317"/>
              <a:chExt cx="2058" cy="293"/>
            </a:xfrm>
          </p:grpSpPr>
          <p:sp>
            <p:nvSpPr>
              <p:cNvPr id="1845368" name="Text Box 120"/>
              <p:cNvSpPr txBox="1">
                <a:spLocks noChangeArrowheads="1"/>
              </p:cNvSpPr>
              <p:nvPr/>
            </p:nvSpPr>
            <p:spPr bwMode="auto">
              <a:xfrm>
                <a:off x="553" y="3317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q</a:t>
                </a:r>
              </a:p>
            </p:txBody>
          </p:sp>
          <p:sp>
            <p:nvSpPr>
              <p:cNvPr id="1845369" name="Text Box 121"/>
              <p:cNvSpPr txBox="1">
                <a:spLocks noChangeArrowheads="1"/>
              </p:cNvSpPr>
              <p:nvPr/>
            </p:nvSpPr>
            <p:spPr bwMode="auto">
              <a:xfrm>
                <a:off x="2343" y="332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b="0"/>
                  <a:t>y</a:t>
                </a:r>
              </a:p>
            </p:txBody>
          </p:sp>
          <p:sp>
            <p:nvSpPr>
              <p:cNvPr id="1845370" name="Line 122"/>
              <p:cNvSpPr>
                <a:spLocks noChangeShapeType="1"/>
              </p:cNvSpPr>
              <p:nvPr/>
            </p:nvSpPr>
            <p:spPr bwMode="auto">
              <a:xfrm>
                <a:off x="725" y="3496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71" name="Line 123"/>
              <p:cNvSpPr>
                <a:spLocks noChangeShapeType="1"/>
              </p:cNvSpPr>
              <p:nvPr/>
            </p:nvSpPr>
            <p:spPr bwMode="auto">
              <a:xfrm flipH="1" flipV="1">
                <a:off x="2269" y="3494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372" name="Group 124"/>
            <p:cNvGrpSpPr>
              <a:grpSpLocks/>
            </p:cNvGrpSpPr>
            <p:nvPr/>
          </p:nvGrpSpPr>
          <p:grpSpPr bwMode="auto">
            <a:xfrm>
              <a:off x="1663" y="148"/>
              <a:ext cx="1390" cy="478"/>
              <a:chOff x="3637" y="3281"/>
              <a:chExt cx="1390" cy="478"/>
            </a:xfrm>
          </p:grpSpPr>
          <p:cxnSp>
            <p:nvCxnSpPr>
              <p:cNvPr id="1845373" name="AutoShape 125"/>
              <p:cNvCxnSpPr>
                <a:cxnSpLocks noChangeShapeType="1"/>
                <a:stCxn id="1845379" idx="6"/>
                <a:endCxn id="1845374" idx="2"/>
              </p:cNvCxnSpPr>
              <p:nvPr/>
            </p:nvCxnSpPr>
            <p:spPr bwMode="auto">
              <a:xfrm>
                <a:off x="3954" y="3665"/>
                <a:ext cx="204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74" name="Oval 126"/>
              <p:cNvSpPr>
                <a:spLocks noChangeAspect="1" noChangeArrowheads="1"/>
              </p:cNvSpPr>
              <p:nvPr/>
            </p:nvSpPr>
            <p:spPr bwMode="auto">
              <a:xfrm>
                <a:off x="4170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75" name="AutoShape 127"/>
              <p:cNvCxnSpPr>
                <a:cxnSpLocks noChangeShapeType="1"/>
                <a:stCxn id="1845374" idx="7"/>
                <a:endCxn id="1845374" idx="1"/>
              </p:cNvCxnSpPr>
              <p:nvPr/>
            </p:nvCxnSpPr>
            <p:spPr bwMode="auto">
              <a:xfrm rot="16200000" flipH="1" flipV="1">
                <a:off x="4328" y="3477"/>
                <a:ext cx="1" cy="225"/>
              </a:xfrm>
              <a:prstGeom prst="curvedConnector3">
                <a:avLst>
                  <a:gd name="adj1" fmla="val -15800000"/>
                </a:avLst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76" name="Text Box 128"/>
              <p:cNvSpPr txBox="1">
                <a:spLocks noChangeArrowheads="1"/>
              </p:cNvSpPr>
              <p:nvPr/>
            </p:nvSpPr>
            <p:spPr bwMode="auto">
              <a:xfrm>
                <a:off x="3897" y="339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77" name="Oval 129"/>
              <p:cNvSpPr>
                <a:spLocks noChangeAspect="1" noChangeArrowheads="1"/>
              </p:cNvSpPr>
              <p:nvPr/>
            </p:nvSpPr>
            <p:spPr bwMode="auto">
              <a:xfrm>
                <a:off x="4710" y="357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45378" name="AutoShape 130"/>
              <p:cNvCxnSpPr>
                <a:cxnSpLocks noChangeShapeType="1"/>
              </p:cNvCxnSpPr>
              <p:nvPr/>
            </p:nvCxnSpPr>
            <p:spPr bwMode="auto">
              <a:xfrm>
                <a:off x="4493" y="366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5379" name="Oval 131"/>
              <p:cNvSpPr>
                <a:spLocks noChangeAspect="1" noChangeArrowheads="1"/>
              </p:cNvSpPr>
              <p:nvPr/>
            </p:nvSpPr>
            <p:spPr bwMode="auto">
              <a:xfrm>
                <a:off x="3637" y="357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80" name="Text Box 132"/>
              <p:cNvSpPr txBox="1">
                <a:spLocks noChangeArrowheads="1"/>
              </p:cNvSpPr>
              <p:nvPr/>
            </p:nvSpPr>
            <p:spPr bwMode="auto">
              <a:xfrm>
                <a:off x="4458" y="342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845381" name="Text Box 133"/>
              <p:cNvSpPr txBox="1">
                <a:spLocks noChangeArrowheads="1"/>
              </p:cNvSpPr>
              <p:nvPr/>
            </p:nvSpPr>
            <p:spPr bwMode="auto">
              <a:xfrm>
                <a:off x="4346" y="3281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</p:grpSp>
      </p:grpSp>
      <p:sp>
        <p:nvSpPr>
          <p:cNvPr id="1845382" name="AutoShape 134"/>
          <p:cNvSpPr>
            <a:spLocks noChangeArrowheads="1"/>
          </p:cNvSpPr>
          <p:nvPr/>
        </p:nvSpPr>
        <p:spPr bwMode="auto">
          <a:xfrm>
            <a:off x="238125" y="4908550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5383" name="Group 135"/>
          <p:cNvGrpSpPr>
            <a:grpSpLocks/>
          </p:cNvGrpSpPr>
          <p:nvPr/>
        </p:nvGrpSpPr>
        <p:grpSpPr bwMode="auto">
          <a:xfrm>
            <a:off x="1020763" y="4311650"/>
            <a:ext cx="500062" cy="509588"/>
            <a:chOff x="2381" y="300"/>
            <a:chExt cx="315" cy="321"/>
          </a:xfrm>
        </p:grpSpPr>
        <p:sp>
          <p:nvSpPr>
            <p:cNvPr id="1845384" name="Text Box 136"/>
            <p:cNvSpPr txBox="1">
              <a:spLocks noChangeArrowheads="1"/>
            </p:cNvSpPr>
            <p:nvPr/>
          </p:nvSpPr>
          <p:spPr bwMode="auto">
            <a:xfrm>
              <a:off x="2381" y="3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>
                  <a:solidFill>
                    <a:srgbClr val="0033CC"/>
                  </a:solidFill>
                </a:rPr>
                <a:t>p</a:t>
              </a:r>
            </a:p>
          </p:txBody>
        </p:sp>
        <p:sp>
          <p:nvSpPr>
            <p:cNvPr id="1845385" name="Line 137"/>
            <p:cNvSpPr>
              <a:spLocks noChangeShapeType="1"/>
            </p:cNvSpPr>
            <p:nvPr/>
          </p:nvSpPr>
          <p:spPr bwMode="auto">
            <a:xfrm>
              <a:off x="2553" y="517"/>
              <a:ext cx="143" cy="104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393" name="Oval 145"/>
          <p:cNvSpPr>
            <a:spLocks noChangeAspect="1" noChangeArrowheads="1"/>
          </p:cNvSpPr>
          <p:nvPr/>
        </p:nvSpPr>
        <p:spPr bwMode="auto">
          <a:xfrm>
            <a:off x="1352550" y="4800600"/>
            <a:ext cx="503238" cy="28575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5396" name="Group 148"/>
          <p:cNvGrpSpPr>
            <a:grpSpLocks/>
          </p:cNvGrpSpPr>
          <p:nvPr/>
        </p:nvGrpSpPr>
        <p:grpSpPr bwMode="auto">
          <a:xfrm>
            <a:off x="1765300" y="4333875"/>
            <a:ext cx="1793875" cy="758825"/>
            <a:chOff x="1112" y="2730"/>
            <a:chExt cx="1130" cy="478"/>
          </a:xfrm>
        </p:grpSpPr>
        <p:cxnSp>
          <p:nvCxnSpPr>
            <p:cNvPr id="1845387" name="AutoShape 139"/>
            <p:cNvCxnSpPr>
              <a:cxnSpLocks noChangeShapeType="1"/>
              <a:stCxn id="1845393" idx="6"/>
              <a:endCxn id="1845388" idx="2"/>
            </p:cNvCxnSpPr>
            <p:nvPr/>
          </p:nvCxnSpPr>
          <p:spPr bwMode="auto">
            <a:xfrm>
              <a:off x="1169" y="3114"/>
              <a:ext cx="2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45388" name="Oval 140"/>
            <p:cNvSpPr>
              <a:spLocks noChangeAspect="1" noChangeArrowheads="1"/>
            </p:cNvSpPr>
            <p:nvPr/>
          </p:nvSpPr>
          <p:spPr bwMode="auto">
            <a:xfrm>
              <a:off x="1385" y="3024"/>
              <a:ext cx="317" cy="180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5389" name="AutoShape 141"/>
            <p:cNvCxnSpPr>
              <a:cxnSpLocks noChangeShapeType="1"/>
              <a:stCxn id="1845388" idx="7"/>
              <a:endCxn id="1845388" idx="1"/>
            </p:cNvCxnSpPr>
            <p:nvPr/>
          </p:nvCxnSpPr>
          <p:spPr bwMode="auto">
            <a:xfrm rot="16200000" flipH="1" flipV="1">
              <a:off x="1543" y="2926"/>
              <a:ext cx="1" cy="225"/>
            </a:xfrm>
            <a:prstGeom prst="curvedConnector3">
              <a:avLst>
                <a:gd name="adj1" fmla="val -15800000"/>
              </a:avLst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45390" name="Text Box 142"/>
            <p:cNvSpPr txBox="1">
              <a:spLocks noChangeArrowheads="1"/>
            </p:cNvSpPr>
            <p:nvPr/>
          </p:nvSpPr>
          <p:spPr bwMode="auto">
            <a:xfrm>
              <a:off x="1112" y="284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45391" name="Oval 143"/>
            <p:cNvSpPr>
              <a:spLocks noChangeAspect="1" noChangeArrowheads="1"/>
            </p:cNvSpPr>
            <p:nvPr/>
          </p:nvSpPr>
          <p:spPr bwMode="auto">
            <a:xfrm>
              <a:off x="1925" y="302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5392" name="AutoShape 144"/>
            <p:cNvCxnSpPr>
              <a:cxnSpLocks noChangeShapeType="1"/>
            </p:cNvCxnSpPr>
            <p:nvPr/>
          </p:nvCxnSpPr>
          <p:spPr bwMode="auto">
            <a:xfrm>
              <a:off x="1708" y="3118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45394" name="Text Box 146"/>
            <p:cNvSpPr txBox="1">
              <a:spLocks noChangeArrowheads="1"/>
            </p:cNvSpPr>
            <p:nvPr/>
          </p:nvSpPr>
          <p:spPr bwMode="auto">
            <a:xfrm>
              <a:off x="1673" y="287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845395" name="Text Box 147"/>
            <p:cNvSpPr txBox="1">
              <a:spLocks noChangeArrowheads="1"/>
            </p:cNvSpPr>
            <p:nvPr/>
          </p:nvSpPr>
          <p:spPr bwMode="auto">
            <a:xfrm>
              <a:off x="1561" y="273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12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47414 -0.079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45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98" y="-398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84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2.77778E-6 0.25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4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9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48212 -0.1270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845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4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1845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57" grpId="0" animBg="1"/>
      <p:bldP spid="1845257" grpId="1" animBg="1"/>
      <p:bldP spid="1845258" grpId="0" animBg="1"/>
      <p:bldP spid="1845259" grpId="0" animBg="1"/>
      <p:bldP spid="1845259" grpId="1" animBg="1"/>
      <p:bldP spid="1845260" grpId="0" animBg="1"/>
      <p:bldP spid="1845260" grpId="1" animBg="1"/>
      <p:bldP spid="1845261" grpId="0" animBg="1"/>
      <p:bldP spid="1845261" grpId="1" animBg="1"/>
      <p:bldP spid="1845262" grpId="0" animBg="1"/>
      <p:bldP spid="1845262" grpId="1" animBg="1"/>
      <p:bldP spid="1845263" grpId="0" animBg="1"/>
      <p:bldP spid="1845263" grpId="1" animBg="1"/>
      <p:bldP spid="1845382" grpId="0" animBg="1"/>
      <p:bldP spid="1845382" grpId="1" animBg="1"/>
      <p:bldP spid="1845393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0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ü"/>
            </a:pPr>
            <a:r>
              <a:rPr lang="en-US"/>
              <a:t>Motivating example</a:t>
            </a:r>
          </a:p>
          <a:p>
            <a:r>
              <a:rPr lang="en-US">
                <a:solidFill>
                  <a:srgbClr val="0033CC"/>
                </a:solidFill>
              </a:rPr>
              <a:t>Why semantics</a:t>
            </a:r>
          </a:p>
          <a:p>
            <a:r>
              <a:rPr lang="en-US"/>
              <a:t>Local heap storeless semantics </a:t>
            </a:r>
          </a:p>
          <a:p>
            <a:r>
              <a:rPr lang="en-US"/>
              <a:t>Shape abstraction</a:t>
            </a:r>
          </a:p>
        </p:txBody>
      </p:sp>
    </p:spTree>
    <p:extLst>
      <p:ext uri="{BB962C8B-B14F-4D97-AF65-F5344CB8AC3E}">
        <p14:creationId xmlns:p14="http://schemas.microsoft.com/office/powerpoint/2010/main" val="362000695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298" name="Rectangle 2"/>
          <p:cNvSpPr>
            <a:spLocks noChangeArrowheads="1"/>
          </p:cNvSpPr>
          <p:nvPr/>
        </p:nvSpPr>
        <p:spPr bwMode="auto">
          <a:xfrm>
            <a:off x="723900" y="47513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92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Interpretation</a:t>
            </a:r>
            <a:br>
              <a:rPr lang="en-US"/>
            </a:br>
            <a:r>
              <a:rPr lang="en-US" sz="3600"/>
              <a:t>[Cousot and Cousot, POPL </a:t>
            </a:r>
            <a:r>
              <a:rPr lang="ja-JP" altLang="en-US" sz="3600">
                <a:latin typeface="Arial"/>
              </a:rPr>
              <a:t>’</a:t>
            </a:r>
            <a:r>
              <a:rPr lang="en-US" sz="3600"/>
              <a:t>77]</a:t>
            </a:r>
          </a:p>
        </p:txBody>
      </p:sp>
      <p:sp>
        <p:nvSpPr>
          <p:cNvPr id="1719302" name="Rectangle 6"/>
          <p:cNvSpPr>
            <a:spLocks noChangeArrowheads="1"/>
          </p:cNvSpPr>
          <p:nvPr/>
        </p:nvSpPr>
        <p:spPr bwMode="auto">
          <a:xfrm>
            <a:off x="5676900" y="47513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9389" name="Rectangle 93"/>
          <p:cNvSpPr>
            <a:spLocks noChangeArrowheads="1"/>
          </p:cNvSpPr>
          <p:nvPr/>
        </p:nvSpPr>
        <p:spPr bwMode="auto">
          <a:xfrm>
            <a:off x="714375" y="2563813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9390" name="Rectangle 94"/>
          <p:cNvSpPr>
            <a:spLocks noChangeArrowheads="1"/>
          </p:cNvSpPr>
          <p:nvPr/>
        </p:nvSpPr>
        <p:spPr bwMode="auto">
          <a:xfrm>
            <a:off x="5667375" y="2563813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9448" name="Group 152"/>
          <p:cNvGrpSpPr>
            <a:grpSpLocks/>
          </p:cNvGrpSpPr>
          <p:nvPr/>
        </p:nvGrpSpPr>
        <p:grpSpPr bwMode="auto">
          <a:xfrm>
            <a:off x="3409950" y="2151063"/>
            <a:ext cx="2243138" cy="1244600"/>
            <a:chOff x="2148" y="1355"/>
            <a:chExt cx="1413" cy="784"/>
          </a:xfrm>
        </p:grpSpPr>
        <p:sp>
          <p:nvSpPr>
            <p:cNvPr id="1719392" name="Text Box 96"/>
            <p:cNvSpPr txBox="1">
              <a:spLocks noChangeArrowheads="1"/>
            </p:cNvSpPr>
            <p:nvPr/>
          </p:nvSpPr>
          <p:spPr bwMode="auto">
            <a:xfrm>
              <a:off x="2148" y="1355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Operational semantics</a:t>
              </a:r>
            </a:p>
          </p:txBody>
        </p:sp>
        <p:sp>
          <p:nvSpPr>
            <p:cNvPr id="1719393" name="AutoShape 97"/>
            <p:cNvSpPr>
              <a:spLocks noChangeArrowheads="1"/>
            </p:cNvSpPr>
            <p:nvPr/>
          </p:nvSpPr>
          <p:spPr bwMode="auto">
            <a:xfrm>
              <a:off x="2248" y="1889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29" name="Group 133"/>
          <p:cNvGrpSpPr>
            <a:grpSpLocks/>
          </p:cNvGrpSpPr>
          <p:nvPr/>
        </p:nvGrpSpPr>
        <p:grpSpPr bwMode="auto">
          <a:xfrm>
            <a:off x="3421063" y="4445000"/>
            <a:ext cx="2243137" cy="1152525"/>
            <a:chOff x="2155" y="2800"/>
            <a:chExt cx="1413" cy="726"/>
          </a:xfrm>
        </p:grpSpPr>
        <p:sp>
          <p:nvSpPr>
            <p:cNvPr id="1719391" name="Text Box 95"/>
            <p:cNvSpPr txBox="1">
              <a:spLocks noChangeArrowheads="1"/>
            </p:cNvSpPr>
            <p:nvPr/>
          </p:nvSpPr>
          <p:spPr bwMode="auto">
            <a:xfrm>
              <a:off x="2155" y="2800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Abstract transformer</a:t>
              </a:r>
            </a:p>
          </p:txBody>
        </p:sp>
        <p:sp>
          <p:nvSpPr>
            <p:cNvPr id="1719394" name="AutoShape 98"/>
            <p:cNvSpPr>
              <a:spLocks noChangeArrowheads="1"/>
            </p:cNvSpPr>
            <p:nvPr/>
          </p:nvSpPr>
          <p:spPr bwMode="auto">
            <a:xfrm>
              <a:off x="2242" y="3276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26" name="Group 130"/>
          <p:cNvGrpSpPr>
            <a:grpSpLocks/>
          </p:cNvGrpSpPr>
          <p:nvPr/>
        </p:nvGrpSpPr>
        <p:grpSpPr bwMode="auto">
          <a:xfrm>
            <a:off x="1408113" y="5102225"/>
            <a:ext cx="1238250" cy="609600"/>
            <a:chOff x="887" y="3214"/>
            <a:chExt cx="780" cy="384"/>
          </a:xfrm>
        </p:grpSpPr>
        <p:sp>
          <p:nvSpPr>
            <p:cNvPr id="1719399" name="Oval 103"/>
            <p:cNvSpPr>
              <a:spLocks noChangeArrowheads="1"/>
            </p:cNvSpPr>
            <p:nvPr/>
          </p:nvSpPr>
          <p:spPr bwMode="auto">
            <a:xfrm>
              <a:off x="887" y="321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1" name="Oval 105"/>
            <p:cNvSpPr>
              <a:spLocks noChangeArrowheads="1"/>
            </p:cNvSpPr>
            <p:nvPr/>
          </p:nvSpPr>
          <p:spPr bwMode="auto">
            <a:xfrm>
              <a:off x="1509" y="345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34" name="Group 138"/>
          <p:cNvGrpSpPr>
            <a:grpSpLocks/>
          </p:cNvGrpSpPr>
          <p:nvPr/>
        </p:nvGrpSpPr>
        <p:grpSpPr bwMode="auto">
          <a:xfrm>
            <a:off x="6213475" y="5038725"/>
            <a:ext cx="1408113" cy="323850"/>
            <a:chOff x="3914" y="3174"/>
            <a:chExt cx="887" cy="204"/>
          </a:xfrm>
        </p:grpSpPr>
        <p:sp>
          <p:nvSpPr>
            <p:cNvPr id="1719402" name="Oval 106"/>
            <p:cNvSpPr>
              <a:spLocks noChangeArrowheads="1"/>
            </p:cNvSpPr>
            <p:nvPr/>
          </p:nvSpPr>
          <p:spPr bwMode="auto">
            <a:xfrm>
              <a:off x="3914" y="3217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3" name="Oval 107"/>
            <p:cNvSpPr>
              <a:spLocks noChangeArrowheads="1"/>
            </p:cNvSpPr>
            <p:nvPr/>
          </p:nvSpPr>
          <p:spPr bwMode="auto">
            <a:xfrm>
              <a:off x="4391" y="317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4" name="Oval 108"/>
            <p:cNvSpPr>
              <a:spLocks noChangeArrowheads="1"/>
            </p:cNvSpPr>
            <p:nvPr/>
          </p:nvSpPr>
          <p:spPr bwMode="auto">
            <a:xfrm>
              <a:off x="4643" y="323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9437" name="Oval 141"/>
          <p:cNvSpPr>
            <a:spLocks noChangeArrowheads="1"/>
          </p:cNvSpPr>
          <p:nvPr/>
        </p:nvSpPr>
        <p:spPr bwMode="auto">
          <a:xfrm>
            <a:off x="7754938" y="5599113"/>
            <a:ext cx="25082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9445" name="Group 149"/>
          <p:cNvGrpSpPr>
            <a:grpSpLocks/>
          </p:cNvGrpSpPr>
          <p:nvPr/>
        </p:nvGrpSpPr>
        <p:grpSpPr bwMode="auto">
          <a:xfrm>
            <a:off x="1296988" y="2760663"/>
            <a:ext cx="1905000" cy="862012"/>
            <a:chOff x="817" y="1739"/>
            <a:chExt cx="1200" cy="543"/>
          </a:xfrm>
        </p:grpSpPr>
        <p:sp>
          <p:nvSpPr>
            <p:cNvPr id="1719405" name="Rectangle 109"/>
            <p:cNvSpPr>
              <a:spLocks noChangeArrowheads="1"/>
            </p:cNvSpPr>
            <p:nvPr/>
          </p:nvSpPr>
          <p:spPr bwMode="auto">
            <a:xfrm>
              <a:off x="983" y="185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6" name="Rectangle 110"/>
            <p:cNvSpPr>
              <a:spLocks noChangeArrowheads="1"/>
            </p:cNvSpPr>
            <p:nvPr/>
          </p:nvSpPr>
          <p:spPr bwMode="auto">
            <a:xfrm>
              <a:off x="1605" y="2104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2" name="Rectangle 116"/>
            <p:cNvSpPr>
              <a:spLocks noChangeArrowheads="1"/>
            </p:cNvSpPr>
            <p:nvPr/>
          </p:nvSpPr>
          <p:spPr bwMode="auto">
            <a:xfrm>
              <a:off x="1859" y="180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3" name="Rectangle 117"/>
            <p:cNvSpPr>
              <a:spLocks noChangeArrowheads="1"/>
            </p:cNvSpPr>
            <p:nvPr/>
          </p:nvSpPr>
          <p:spPr bwMode="auto">
            <a:xfrm>
              <a:off x="817" y="2120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4" name="Rectangle 118"/>
            <p:cNvSpPr>
              <a:spLocks noChangeArrowheads="1"/>
            </p:cNvSpPr>
            <p:nvPr/>
          </p:nvSpPr>
          <p:spPr bwMode="auto">
            <a:xfrm>
              <a:off x="1277" y="173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38" name="Rectangle 142"/>
            <p:cNvSpPr>
              <a:spLocks noChangeArrowheads="1"/>
            </p:cNvSpPr>
            <p:nvPr/>
          </p:nvSpPr>
          <p:spPr bwMode="auto">
            <a:xfrm>
              <a:off x="1153" y="214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47" name="Group 151"/>
          <p:cNvGrpSpPr>
            <a:grpSpLocks/>
          </p:cNvGrpSpPr>
          <p:nvPr/>
        </p:nvGrpSpPr>
        <p:grpSpPr bwMode="auto">
          <a:xfrm>
            <a:off x="300038" y="3027363"/>
            <a:ext cx="2781300" cy="2503487"/>
            <a:chOff x="189" y="1907"/>
            <a:chExt cx="1752" cy="1577"/>
          </a:xfrm>
        </p:grpSpPr>
        <p:sp>
          <p:nvSpPr>
            <p:cNvPr id="1719395" name="AutoShape 99"/>
            <p:cNvSpPr>
              <a:spLocks noChangeArrowheads="1"/>
            </p:cNvSpPr>
            <p:nvPr/>
          </p:nvSpPr>
          <p:spPr bwMode="auto">
            <a:xfrm rot="-5400000">
              <a:off x="429" y="2561"/>
              <a:ext cx="521" cy="250"/>
            </a:xfrm>
            <a:prstGeom prst="rightArrow">
              <a:avLst>
                <a:gd name="adj1" fmla="val 50000"/>
                <a:gd name="adj2" fmla="val 521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397" name="Text Box 101"/>
            <p:cNvSpPr txBox="1">
              <a:spLocks noChangeArrowheads="1"/>
            </p:cNvSpPr>
            <p:nvPr/>
          </p:nvSpPr>
          <p:spPr bwMode="auto">
            <a:xfrm>
              <a:off x="189" y="2385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</a:t>
              </a:r>
            </a:p>
          </p:txBody>
        </p:sp>
        <p:sp>
          <p:nvSpPr>
            <p:cNvPr id="1719416" name="Line 120"/>
            <p:cNvSpPr>
              <a:spLocks noChangeShapeType="1"/>
            </p:cNvSpPr>
            <p:nvPr/>
          </p:nvSpPr>
          <p:spPr bwMode="auto">
            <a:xfrm flipH="1" flipV="1">
              <a:off x="896" y="2276"/>
              <a:ext cx="48" cy="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7" name="Line 121"/>
            <p:cNvSpPr>
              <a:spLocks noChangeShapeType="1"/>
            </p:cNvSpPr>
            <p:nvPr/>
          </p:nvSpPr>
          <p:spPr bwMode="auto">
            <a:xfrm flipV="1">
              <a:off x="993" y="2000"/>
              <a:ext cx="83" cy="1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8" name="Line 122"/>
            <p:cNvSpPr>
              <a:spLocks noChangeShapeType="1"/>
            </p:cNvSpPr>
            <p:nvPr/>
          </p:nvSpPr>
          <p:spPr bwMode="auto">
            <a:xfrm flipH="1" flipV="1">
              <a:off x="1364" y="1907"/>
              <a:ext cx="166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9" name="Line 123"/>
            <p:cNvSpPr>
              <a:spLocks noChangeShapeType="1"/>
            </p:cNvSpPr>
            <p:nvPr/>
          </p:nvSpPr>
          <p:spPr bwMode="auto">
            <a:xfrm flipV="1">
              <a:off x="1617" y="2254"/>
              <a:ext cx="67" cy="1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0" name="Line 124"/>
            <p:cNvSpPr>
              <a:spLocks noChangeShapeType="1"/>
            </p:cNvSpPr>
            <p:nvPr/>
          </p:nvSpPr>
          <p:spPr bwMode="auto">
            <a:xfrm flipV="1">
              <a:off x="1672" y="1953"/>
              <a:ext cx="269" cy="15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39" name="Line 143"/>
            <p:cNvSpPr>
              <a:spLocks noChangeShapeType="1"/>
            </p:cNvSpPr>
            <p:nvPr/>
          </p:nvSpPr>
          <p:spPr bwMode="auto">
            <a:xfrm flipV="1">
              <a:off x="1043" y="2304"/>
              <a:ext cx="174" cy="9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44" name="Group 148"/>
          <p:cNvGrpSpPr>
            <a:grpSpLocks/>
          </p:cNvGrpSpPr>
          <p:nvPr/>
        </p:nvGrpSpPr>
        <p:grpSpPr bwMode="auto">
          <a:xfrm>
            <a:off x="5988050" y="2971800"/>
            <a:ext cx="1873250" cy="715963"/>
            <a:chOff x="3772" y="1872"/>
            <a:chExt cx="1180" cy="451"/>
          </a:xfrm>
        </p:grpSpPr>
        <p:sp>
          <p:nvSpPr>
            <p:cNvPr id="1719407" name="Rectangle 111"/>
            <p:cNvSpPr>
              <a:spLocks noChangeArrowheads="1"/>
            </p:cNvSpPr>
            <p:nvPr/>
          </p:nvSpPr>
          <p:spPr bwMode="auto">
            <a:xfrm>
              <a:off x="4001" y="187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8" name="Rectangle 112"/>
            <p:cNvSpPr>
              <a:spLocks noChangeArrowheads="1"/>
            </p:cNvSpPr>
            <p:nvPr/>
          </p:nvSpPr>
          <p:spPr bwMode="auto">
            <a:xfrm>
              <a:off x="4604" y="18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09" name="Rectangle 113"/>
            <p:cNvSpPr>
              <a:spLocks noChangeArrowheads="1"/>
            </p:cNvSpPr>
            <p:nvPr/>
          </p:nvSpPr>
          <p:spPr bwMode="auto">
            <a:xfrm>
              <a:off x="4794" y="208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0" name="Rectangle 114"/>
            <p:cNvSpPr>
              <a:spLocks noChangeArrowheads="1"/>
            </p:cNvSpPr>
            <p:nvPr/>
          </p:nvSpPr>
          <p:spPr bwMode="auto">
            <a:xfrm>
              <a:off x="3772" y="2098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11" name="Rectangle 115"/>
            <p:cNvSpPr>
              <a:spLocks noChangeArrowheads="1"/>
            </p:cNvSpPr>
            <p:nvPr/>
          </p:nvSpPr>
          <p:spPr bwMode="auto">
            <a:xfrm>
              <a:off x="4322" y="187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41" name="Rectangle 145"/>
            <p:cNvSpPr>
              <a:spLocks noChangeArrowheads="1"/>
            </p:cNvSpPr>
            <p:nvPr/>
          </p:nvSpPr>
          <p:spPr bwMode="auto">
            <a:xfrm>
              <a:off x="4129" y="21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9446" name="Group 150"/>
          <p:cNvGrpSpPr>
            <a:grpSpLocks/>
          </p:cNvGrpSpPr>
          <p:nvPr/>
        </p:nvGrpSpPr>
        <p:grpSpPr bwMode="auto">
          <a:xfrm>
            <a:off x="6119813" y="3224213"/>
            <a:ext cx="2824162" cy="1906587"/>
            <a:chOff x="3855" y="2031"/>
            <a:chExt cx="1779" cy="1201"/>
          </a:xfrm>
        </p:grpSpPr>
        <p:sp>
          <p:nvSpPr>
            <p:cNvPr id="1719396" name="AutoShape 100"/>
            <p:cNvSpPr>
              <a:spLocks noChangeArrowheads="1"/>
            </p:cNvSpPr>
            <p:nvPr/>
          </p:nvSpPr>
          <p:spPr bwMode="auto">
            <a:xfrm rot="5400000" flipV="1">
              <a:off x="4770" y="2555"/>
              <a:ext cx="521" cy="250"/>
            </a:xfrm>
            <a:prstGeom prst="rightArrow">
              <a:avLst>
                <a:gd name="adj1" fmla="val 50000"/>
                <a:gd name="adj2" fmla="val 521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398" name="Text Box 102"/>
            <p:cNvSpPr txBox="1">
              <a:spLocks noChangeArrowheads="1"/>
            </p:cNvSpPr>
            <p:nvPr/>
          </p:nvSpPr>
          <p:spPr bwMode="auto">
            <a:xfrm>
              <a:off x="5049" y="2331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</a:t>
              </a:r>
            </a:p>
          </p:txBody>
        </p:sp>
        <p:sp>
          <p:nvSpPr>
            <p:cNvPr id="1719421" name="Line 125"/>
            <p:cNvSpPr>
              <a:spLocks noChangeShapeType="1"/>
            </p:cNvSpPr>
            <p:nvPr/>
          </p:nvSpPr>
          <p:spPr bwMode="auto">
            <a:xfrm>
              <a:off x="3855" y="2260"/>
              <a:ext cx="93" cy="9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2" name="Line 126"/>
            <p:cNvSpPr>
              <a:spLocks noChangeShapeType="1"/>
            </p:cNvSpPr>
            <p:nvPr/>
          </p:nvSpPr>
          <p:spPr bwMode="auto">
            <a:xfrm flipH="1">
              <a:off x="4002" y="2031"/>
              <a:ext cx="70" cy="1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3" name="Line 127"/>
            <p:cNvSpPr>
              <a:spLocks noChangeShapeType="1"/>
            </p:cNvSpPr>
            <p:nvPr/>
          </p:nvSpPr>
          <p:spPr bwMode="auto">
            <a:xfrm flipH="1">
              <a:off x="4754" y="2244"/>
              <a:ext cx="120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4" name="Line 128"/>
            <p:cNvSpPr>
              <a:spLocks noChangeShapeType="1"/>
            </p:cNvSpPr>
            <p:nvPr/>
          </p:nvSpPr>
          <p:spPr bwMode="auto">
            <a:xfrm>
              <a:off x="4673" y="2043"/>
              <a:ext cx="29" cy="1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25" name="Line 129"/>
            <p:cNvSpPr>
              <a:spLocks noChangeShapeType="1"/>
            </p:cNvSpPr>
            <p:nvPr/>
          </p:nvSpPr>
          <p:spPr bwMode="auto">
            <a:xfrm>
              <a:off x="4412" y="2034"/>
              <a:ext cx="67" cy="1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9442" name="Line 146"/>
            <p:cNvSpPr>
              <a:spLocks noChangeShapeType="1"/>
            </p:cNvSpPr>
            <p:nvPr/>
          </p:nvSpPr>
          <p:spPr bwMode="auto">
            <a:xfrm flipH="1">
              <a:off x="4076" y="2350"/>
              <a:ext cx="139" cy="8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53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1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71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9389" grpId="0" animBg="1"/>
      <p:bldP spid="17193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מחבר חץ ישר 18"/>
          <p:cNvCxnSpPr>
            <a:stCxn id="22" idx="5"/>
            <a:endCxn id="20" idx="1"/>
          </p:cNvCxnSpPr>
          <p:nvPr/>
        </p:nvCxnSpPr>
        <p:spPr>
          <a:xfrm>
            <a:off x="5330643" y="1400421"/>
            <a:ext cx="2193685" cy="195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אליפסה 29"/>
          <p:cNvSpPr/>
          <p:nvPr/>
        </p:nvSpPr>
        <p:spPr>
          <a:xfrm>
            <a:off x="4716016" y="616530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33" idx="1"/>
          </p:cNvCxnSpPr>
          <p:nvPr/>
        </p:nvCxnSpPr>
        <p:spPr>
          <a:xfrm flipV="1">
            <a:off x="5580112" y="5085184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מעוגל 32"/>
          <p:cNvSpPr/>
          <p:nvPr/>
        </p:nvSpPr>
        <p:spPr>
          <a:xfrm>
            <a:off x="7524328" y="48691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716016" y="422108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4716016" y="52292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מחבר חץ ישר 36"/>
          <p:cNvCxnSpPr>
            <a:stCxn id="35" idx="6"/>
            <a:endCxn id="39" idx="1"/>
          </p:cNvCxnSpPr>
          <p:nvPr/>
        </p:nvCxnSpPr>
        <p:spPr>
          <a:xfrm>
            <a:off x="5436096" y="450912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36" idx="6"/>
            <a:endCxn id="39" idx="1"/>
          </p:cNvCxnSpPr>
          <p:nvPr/>
        </p:nvCxnSpPr>
        <p:spPr>
          <a:xfrm>
            <a:off x="5436096" y="551723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מלבן מעוגל 38"/>
          <p:cNvSpPr/>
          <p:nvPr/>
        </p:nvSpPr>
        <p:spPr>
          <a:xfrm>
            <a:off x="7524328" y="558924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9" idx="3"/>
            <a:endCxn id="33" idx="3"/>
          </p:cNvCxnSpPr>
          <p:nvPr/>
        </p:nvCxnSpPr>
        <p:spPr>
          <a:xfrm flipV="1">
            <a:off x="8100392" y="508518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1923" y="522920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4427984" y="836712"/>
            <a:ext cx="4176464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3" name="מלבן 42"/>
          <p:cNvSpPr/>
          <p:nvPr/>
        </p:nvSpPr>
        <p:spPr>
          <a:xfrm>
            <a:off x="4427984" y="4149080"/>
            <a:ext cx="4176464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28184" y="3573016"/>
            <a:ext cx="51328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ym typeface="Math B"/>
              </a:rPr>
              <a:t></a:t>
            </a:r>
            <a:endParaRPr lang="he-IL" sz="3600" dirty="0"/>
          </a:p>
        </p:txBody>
      </p:sp>
      <p:sp>
        <p:nvSpPr>
          <p:cNvPr id="46" name="הסבר מלבני 45"/>
          <p:cNvSpPr/>
          <p:nvPr/>
        </p:nvSpPr>
        <p:spPr>
          <a:xfrm>
            <a:off x="2771800" y="2708920"/>
            <a:ext cx="1224136" cy="504056"/>
          </a:xfrm>
          <a:prstGeom prst="wedgeRectCallout">
            <a:avLst>
              <a:gd name="adj1" fmla="val 106236"/>
              <a:gd name="adj2" fmla="val 34168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!= 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7" name="הסבר מלבני 46"/>
          <p:cNvSpPr/>
          <p:nvPr/>
        </p:nvSpPr>
        <p:spPr>
          <a:xfrm>
            <a:off x="2771800" y="5661248"/>
            <a:ext cx="1296144" cy="504056"/>
          </a:xfrm>
          <a:prstGeom prst="wedgeRectCallout">
            <a:avLst>
              <a:gd name="adj1" fmla="val 97004"/>
              <a:gd name="adj2" fmla="val 91240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== null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1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447" name="Rectangle 103"/>
          <p:cNvSpPr>
            <a:spLocks noChangeArrowheads="1"/>
          </p:cNvSpPr>
          <p:nvPr/>
        </p:nvSpPr>
        <p:spPr bwMode="auto">
          <a:xfrm>
            <a:off x="206375" y="3498850"/>
            <a:ext cx="8569325" cy="16954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46" name="Rectangle 2"/>
          <p:cNvSpPr>
            <a:spLocks noChangeArrowheads="1"/>
          </p:cNvSpPr>
          <p:nvPr/>
        </p:nvSpPr>
        <p:spPr bwMode="auto">
          <a:xfrm>
            <a:off x="723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Introducing local heap semantics</a:t>
            </a:r>
          </a:p>
        </p:txBody>
      </p:sp>
      <p:sp>
        <p:nvSpPr>
          <p:cNvPr id="1721348" name="Rectangle 4"/>
          <p:cNvSpPr>
            <a:spLocks noChangeArrowheads="1"/>
          </p:cNvSpPr>
          <p:nvPr/>
        </p:nvSpPr>
        <p:spPr bwMode="auto">
          <a:xfrm>
            <a:off x="5676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49" name="Rectangle 5"/>
          <p:cNvSpPr>
            <a:spLocks noChangeArrowheads="1"/>
          </p:cNvSpPr>
          <p:nvPr/>
        </p:nvSpPr>
        <p:spPr bwMode="auto">
          <a:xfrm>
            <a:off x="714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50" name="Rectangle 6"/>
          <p:cNvSpPr>
            <a:spLocks noChangeArrowheads="1"/>
          </p:cNvSpPr>
          <p:nvPr/>
        </p:nvSpPr>
        <p:spPr bwMode="auto">
          <a:xfrm>
            <a:off x="5667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1351" name="Group 7"/>
          <p:cNvGrpSpPr>
            <a:grpSpLocks/>
          </p:cNvGrpSpPr>
          <p:nvPr/>
        </p:nvGrpSpPr>
        <p:grpSpPr bwMode="auto">
          <a:xfrm>
            <a:off x="3409950" y="1722438"/>
            <a:ext cx="2243138" cy="1230312"/>
            <a:chOff x="2148" y="1364"/>
            <a:chExt cx="1413" cy="775"/>
          </a:xfrm>
        </p:grpSpPr>
        <p:sp>
          <p:nvSpPr>
            <p:cNvPr id="1721352" name="Text Box 8"/>
            <p:cNvSpPr txBox="1">
              <a:spLocks noChangeArrowheads="1"/>
            </p:cNvSpPr>
            <p:nvPr/>
          </p:nvSpPr>
          <p:spPr bwMode="auto">
            <a:xfrm>
              <a:off x="2148" y="1364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Operational semantics</a:t>
              </a:r>
            </a:p>
          </p:txBody>
        </p:sp>
        <p:sp>
          <p:nvSpPr>
            <p:cNvPr id="1721353" name="AutoShape 9"/>
            <p:cNvSpPr>
              <a:spLocks noChangeArrowheads="1"/>
            </p:cNvSpPr>
            <p:nvPr/>
          </p:nvSpPr>
          <p:spPr bwMode="auto">
            <a:xfrm>
              <a:off x="2248" y="1889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354" name="Group 10"/>
          <p:cNvGrpSpPr>
            <a:grpSpLocks/>
          </p:cNvGrpSpPr>
          <p:nvPr/>
        </p:nvGrpSpPr>
        <p:grpSpPr bwMode="auto">
          <a:xfrm>
            <a:off x="3421063" y="5530850"/>
            <a:ext cx="2243137" cy="1152525"/>
            <a:chOff x="2155" y="2800"/>
            <a:chExt cx="1413" cy="726"/>
          </a:xfrm>
        </p:grpSpPr>
        <p:sp>
          <p:nvSpPr>
            <p:cNvPr id="1721355" name="Text Box 11"/>
            <p:cNvSpPr txBox="1">
              <a:spLocks noChangeArrowheads="1"/>
            </p:cNvSpPr>
            <p:nvPr/>
          </p:nvSpPr>
          <p:spPr bwMode="auto">
            <a:xfrm>
              <a:off x="2155" y="2800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/>
                <a:t>Abstract transformer</a:t>
              </a:r>
            </a:p>
          </p:txBody>
        </p:sp>
        <p:sp>
          <p:nvSpPr>
            <p:cNvPr id="1721356" name="AutoShape 12"/>
            <p:cNvSpPr>
              <a:spLocks noChangeArrowheads="1"/>
            </p:cNvSpPr>
            <p:nvPr/>
          </p:nvSpPr>
          <p:spPr bwMode="auto">
            <a:xfrm>
              <a:off x="2242" y="3276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357" name="Group 13"/>
          <p:cNvGrpSpPr>
            <a:grpSpLocks/>
          </p:cNvGrpSpPr>
          <p:nvPr/>
        </p:nvGrpSpPr>
        <p:grpSpPr bwMode="auto">
          <a:xfrm>
            <a:off x="1408113" y="5875338"/>
            <a:ext cx="1238250" cy="609600"/>
            <a:chOff x="887" y="3214"/>
            <a:chExt cx="780" cy="384"/>
          </a:xfrm>
        </p:grpSpPr>
        <p:sp>
          <p:nvSpPr>
            <p:cNvPr id="1721358" name="Oval 14"/>
            <p:cNvSpPr>
              <a:spLocks noChangeArrowheads="1"/>
            </p:cNvSpPr>
            <p:nvPr/>
          </p:nvSpPr>
          <p:spPr bwMode="auto">
            <a:xfrm>
              <a:off x="887" y="321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59" name="Oval 15"/>
            <p:cNvSpPr>
              <a:spLocks noChangeArrowheads="1"/>
            </p:cNvSpPr>
            <p:nvPr/>
          </p:nvSpPr>
          <p:spPr bwMode="auto">
            <a:xfrm>
              <a:off x="1509" y="345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360" name="Group 16"/>
          <p:cNvGrpSpPr>
            <a:grpSpLocks/>
          </p:cNvGrpSpPr>
          <p:nvPr/>
        </p:nvGrpSpPr>
        <p:grpSpPr bwMode="auto">
          <a:xfrm>
            <a:off x="6213475" y="5824538"/>
            <a:ext cx="1408113" cy="323850"/>
            <a:chOff x="3914" y="3174"/>
            <a:chExt cx="887" cy="204"/>
          </a:xfrm>
        </p:grpSpPr>
        <p:sp>
          <p:nvSpPr>
            <p:cNvPr id="1721361" name="Oval 17"/>
            <p:cNvSpPr>
              <a:spLocks noChangeArrowheads="1"/>
            </p:cNvSpPr>
            <p:nvPr/>
          </p:nvSpPr>
          <p:spPr bwMode="auto">
            <a:xfrm>
              <a:off x="3914" y="3217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62" name="Oval 18"/>
            <p:cNvSpPr>
              <a:spLocks noChangeArrowheads="1"/>
            </p:cNvSpPr>
            <p:nvPr/>
          </p:nvSpPr>
          <p:spPr bwMode="auto">
            <a:xfrm>
              <a:off x="4391" y="317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63" name="Oval 19"/>
            <p:cNvSpPr>
              <a:spLocks noChangeArrowheads="1"/>
            </p:cNvSpPr>
            <p:nvPr/>
          </p:nvSpPr>
          <p:spPr bwMode="auto">
            <a:xfrm>
              <a:off x="4643" y="323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1385" name="AutoShape 41"/>
          <p:cNvSpPr>
            <a:spLocks noChangeArrowheads="1"/>
          </p:cNvSpPr>
          <p:nvPr/>
        </p:nvSpPr>
        <p:spPr bwMode="auto">
          <a:xfrm rot="5400000" flipV="1">
            <a:off x="7573169" y="4298156"/>
            <a:ext cx="827088" cy="396875"/>
          </a:xfrm>
          <a:prstGeom prst="rightArrow">
            <a:avLst>
              <a:gd name="adj1" fmla="val 50000"/>
              <a:gd name="adj2" fmla="val 52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3" name="Oval 49"/>
          <p:cNvSpPr>
            <a:spLocks noChangeArrowheads="1"/>
          </p:cNvSpPr>
          <p:nvPr/>
        </p:nvSpPr>
        <p:spPr bwMode="auto">
          <a:xfrm>
            <a:off x="7754938" y="6384925"/>
            <a:ext cx="25082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4" name="Rectangle 50"/>
          <p:cNvSpPr>
            <a:spLocks noChangeArrowheads="1"/>
          </p:cNvSpPr>
          <p:nvPr/>
        </p:nvSpPr>
        <p:spPr bwMode="auto">
          <a:xfrm>
            <a:off x="747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5" name="Rectangle 51"/>
          <p:cNvSpPr>
            <a:spLocks noChangeArrowheads="1"/>
          </p:cNvSpPr>
          <p:nvPr/>
        </p:nvSpPr>
        <p:spPr bwMode="auto">
          <a:xfrm>
            <a:off x="5700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7" name="AutoShape 53"/>
          <p:cNvSpPr>
            <a:spLocks noChangeArrowheads="1"/>
          </p:cNvSpPr>
          <p:nvPr/>
        </p:nvSpPr>
        <p:spPr bwMode="auto">
          <a:xfrm>
            <a:off x="6443663" y="41195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398" name="AutoShape 54"/>
          <p:cNvSpPr>
            <a:spLocks noChangeArrowheads="1"/>
          </p:cNvSpPr>
          <p:nvPr/>
        </p:nvSpPr>
        <p:spPr bwMode="auto">
          <a:xfrm>
            <a:off x="7400925" y="413702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0" name="AutoShape 56"/>
          <p:cNvSpPr>
            <a:spLocks noChangeArrowheads="1"/>
          </p:cNvSpPr>
          <p:nvPr/>
        </p:nvSpPr>
        <p:spPr bwMode="auto">
          <a:xfrm>
            <a:off x="6080125" y="44783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1" name="AutoShape 57"/>
          <p:cNvSpPr>
            <a:spLocks noChangeArrowheads="1"/>
          </p:cNvSpPr>
          <p:nvPr/>
        </p:nvSpPr>
        <p:spPr bwMode="auto">
          <a:xfrm>
            <a:off x="6953250" y="41306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3" name="AutoShape 59"/>
          <p:cNvSpPr>
            <a:spLocks noChangeArrowheads="1"/>
          </p:cNvSpPr>
          <p:nvPr/>
        </p:nvSpPr>
        <p:spPr bwMode="auto">
          <a:xfrm>
            <a:off x="1490663" y="41608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4" name="AutoShape 60"/>
          <p:cNvSpPr>
            <a:spLocks noChangeArrowheads="1"/>
          </p:cNvSpPr>
          <p:nvPr/>
        </p:nvSpPr>
        <p:spPr bwMode="auto">
          <a:xfrm>
            <a:off x="2478088" y="45624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5" name="AutoShape 61"/>
          <p:cNvSpPr>
            <a:spLocks noChangeArrowheads="1"/>
          </p:cNvSpPr>
          <p:nvPr/>
        </p:nvSpPr>
        <p:spPr bwMode="auto">
          <a:xfrm>
            <a:off x="2881313" y="40814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06" name="AutoShape 62"/>
          <p:cNvSpPr>
            <a:spLocks noChangeArrowheads="1"/>
          </p:cNvSpPr>
          <p:nvPr/>
        </p:nvSpPr>
        <p:spPr bwMode="auto">
          <a:xfrm>
            <a:off x="1227138" y="45878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1414" name="Text Box 70"/>
          <p:cNvSpPr txBox="1">
            <a:spLocks noChangeArrowheads="1"/>
          </p:cNvSpPr>
          <p:nvPr/>
        </p:nvSpPr>
        <p:spPr bwMode="auto">
          <a:xfrm>
            <a:off x="3490913" y="3468688"/>
            <a:ext cx="22431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solidFill>
                  <a:srgbClr val="0033CC"/>
                </a:solidFill>
              </a:rPr>
              <a:t>Local heap</a:t>
            </a:r>
            <a:r>
              <a:rPr lang="en-US" b="0" i="1"/>
              <a:t> Operational semantics</a:t>
            </a:r>
          </a:p>
        </p:txBody>
      </p:sp>
      <p:sp>
        <p:nvSpPr>
          <p:cNvPr id="1721415" name="AutoShape 71"/>
          <p:cNvSpPr>
            <a:spLocks noChangeArrowheads="1"/>
          </p:cNvSpPr>
          <p:nvPr/>
        </p:nvSpPr>
        <p:spPr bwMode="auto">
          <a:xfrm>
            <a:off x="3649663" y="4641850"/>
            <a:ext cx="2006600" cy="396875"/>
          </a:xfrm>
          <a:prstGeom prst="rightArrow">
            <a:avLst>
              <a:gd name="adj1" fmla="val 50000"/>
              <a:gd name="adj2" fmla="val 12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1416" name="Group 72"/>
          <p:cNvGrpSpPr>
            <a:grpSpLocks/>
          </p:cNvGrpSpPr>
          <p:nvPr/>
        </p:nvGrpSpPr>
        <p:grpSpPr bwMode="auto">
          <a:xfrm>
            <a:off x="1296988" y="2232025"/>
            <a:ext cx="1905000" cy="862013"/>
            <a:chOff x="817" y="1739"/>
            <a:chExt cx="1200" cy="543"/>
          </a:xfrm>
        </p:grpSpPr>
        <p:sp>
          <p:nvSpPr>
            <p:cNvPr id="1721417" name="Rectangle 73"/>
            <p:cNvSpPr>
              <a:spLocks noChangeArrowheads="1"/>
            </p:cNvSpPr>
            <p:nvPr/>
          </p:nvSpPr>
          <p:spPr bwMode="auto">
            <a:xfrm>
              <a:off x="983" y="185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18" name="Rectangle 74"/>
            <p:cNvSpPr>
              <a:spLocks noChangeArrowheads="1"/>
            </p:cNvSpPr>
            <p:nvPr/>
          </p:nvSpPr>
          <p:spPr bwMode="auto">
            <a:xfrm>
              <a:off x="1605" y="2104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19" name="Rectangle 75"/>
            <p:cNvSpPr>
              <a:spLocks noChangeArrowheads="1"/>
            </p:cNvSpPr>
            <p:nvPr/>
          </p:nvSpPr>
          <p:spPr bwMode="auto">
            <a:xfrm>
              <a:off x="1859" y="180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0" name="Rectangle 76"/>
            <p:cNvSpPr>
              <a:spLocks noChangeArrowheads="1"/>
            </p:cNvSpPr>
            <p:nvPr/>
          </p:nvSpPr>
          <p:spPr bwMode="auto">
            <a:xfrm>
              <a:off x="817" y="2120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1" name="Rectangle 77"/>
            <p:cNvSpPr>
              <a:spLocks noChangeArrowheads="1"/>
            </p:cNvSpPr>
            <p:nvPr/>
          </p:nvSpPr>
          <p:spPr bwMode="auto">
            <a:xfrm>
              <a:off x="1277" y="173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2" name="Rectangle 78"/>
            <p:cNvSpPr>
              <a:spLocks noChangeArrowheads="1"/>
            </p:cNvSpPr>
            <p:nvPr/>
          </p:nvSpPr>
          <p:spPr bwMode="auto">
            <a:xfrm>
              <a:off x="1153" y="214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1423" name="Group 79"/>
          <p:cNvGrpSpPr>
            <a:grpSpLocks/>
          </p:cNvGrpSpPr>
          <p:nvPr/>
        </p:nvGrpSpPr>
        <p:grpSpPr bwMode="auto">
          <a:xfrm>
            <a:off x="5988050" y="2443163"/>
            <a:ext cx="1873250" cy="715962"/>
            <a:chOff x="3772" y="1872"/>
            <a:chExt cx="1180" cy="451"/>
          </a:xfrm>
        </p:grpSpPr>
        <p:sp>
          <p:nvSpPr>
            <p:cNvPr id="1721424" name="Rectangle 80"/>
            <p:cNvSpPr>
              <a:spLocks noChangeArrowheads="1"/>
            </p:cNvSpPr>
            <p:nvPr/>
          </p:nvSpPr>
          <p:spPr bwMode="auto">
            <a:xfrm>
              <a:off x="4001" y="187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5" name="Rectangle 81"/>
            <p:cNvSpPr>
              <a:spLocks noChangeArrowheads="1"/>
            </p:cNvSpPr>
            <p:nvPr/>
          </p:nvSpPr>
          <p:spPr bwMode="auto">
            <a:xfrm>
              <a:off x="4604" y="18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6" name="Rectangle 82"/>
            <p:cNvSpPr>
              <a:spLocks noChangeArrowheads="1"/>
            </p:cNvSpPr>
            <p:nvPr/>
          </p:nvSpPr>
          <p:spPr bwMode="auto">
            <a:xfrm>
              <a:off x="4794" y="208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7" name="Rectangle 83"/>
            <p:cNvSpPr>
              <a:spLocks noChangeArrowheads="1"/>
            </p:cNvSpPr>
            <p:nvPr/>
          </p:nvSpPr>
          <p:spPr bwMode="auto">
            <a:xfrm>
              <a:off x="3772" y="2098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8" name="Rectangle 84"/>
            <p:cNvSpPr>
              <a:spLocks noChangeArrowheads="1"/>
            </p:cNvSpPr>
            <p:nvPr/>
          </p:nvSpPr>
          <p:spPr bwMode="auto">
            <a:xfrm>
              <a:off x="4322" y="187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29" name="Rectangle 85"/>
            <p:cNvSpPr>
              <a:spLocks noChangeArrowheads="1"/>
            </p:cNvSpPr>
            <p:nvPr/>
          </p:nvSpPr>
          <p:spPr bwMode="auto">
            <a:xfrm>
              <a:off x="4129" y="21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1449" name="Text Box 105"/>
          <p:cNvSpPr txBox="1">
            <a:spLocks noChangeArrowheads="1"/>
          </p:cNvSpPr>
          <p:nvPr/>
        </p:nvSpPr>
        <p:spPr bwMode="auto">
          <a:xfrm>
            <a:off x="3897313" y="2447925"/>
            <a:ext cx="13493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0"/>
              <a:t>~</a:t>
            </a:r>
          </a:p>
        </p:txBody>
      </p:sp>
      <p:grpSp>
        <p:nvGrpSpPr>
          <p:cNvPr id="1721455" name="Group 111"/>
          <p:cNvGrpSpPr>
            <a:grpSpLocks/>
          </p:cNvGrpSpPr>
          <p:nvPr/>
        </p:nvGrpSpPr>
        <p:grpSpPr bwMode="auto">
          <a:xfrm>
            <a:off x="85725" y="4338638"/>
            <a:ext cx="8743950" cy="1903412"/>
            <a:chOff x="54" y="2733"/>
            <a:chExt cx="5508" cy="1199"/>
          </a:xfrm>
        </p:grpSpPr>
        <p:sp>
          <p:nvSpPr>
            <p:cNvPr id="1721377" name="AutoShape 33"/>
            <p:cNvSpPr>
              <a:spLocks noChangeArrowheads="1"/>
            </p:cNvSpPr>
            <p:nvPr/>
          </p:nvSpPr>
          <p:spPr bwMode="auto">
            <a:xfrm rot="-5400000">
              <a:off x="578" y="3168"/>
              <a:ext cx="224" cy="25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378" name="Text Box 34"/>
            <p:cNvSpPr txBox="1">
              <a:spLocks noChangeArrowheads="1"/>
            </p:cNvSpPr>
            <p:nvPr/>
          </p:nvSpPr>
          <p:spPr bwMode="auto">
            <a:xfrm>
              <a:off x="54" y="2952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</a:t>
              </a:r>
              <a:r>
                <a:rPr lang="ja-JP" altLang="en-US" sz="4400" b="0">
                  <a:latin typeface="Arial"/>
                  <a:sym typeface="Symbol" charset="0"/>
                </a:rPr>
                <a:t>’</a:t>
              </a:r>
              <a:endParaRPr lang="en-US" sz="4400" b="0">
                <a:sym typeface="Symbol" charset="0"/>
              </a:endParaRPr>
            </a:p>
          </p:txBody>
        </p:sp>
        <p:sp>
          <p:nvSpPr>
            <p:cNvPr id="1721386" name="Text Box 42"/>
            <p:cNvSpPr txBox="1">
              <a:spLocks noChangeArrowheads="1"/>
            </p:cNvSpPr>
            <p:nvPr/>
          </p:nvSpPr>
          <p:spPr bwMode="auto">
            <a:xfrm>
              <a:off x="4977" y="3013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0">
                  <a:sym typeface="Symbol" charset="0"/>
                </a:rPr>
                <a:t></a:t>
              </a:r>
              <a:r>
                <a:rPr lang="ja-JP" altLang="en-US" sz="4400" b="0">
                  <a:latin typeface="Arial"/>
                  <a:sym typeface="Symbol" charset="0"/>
                </a:rPr>
                <a:t>’</a:t>
              </a:r>
              <a:endParaRPr lang="en-US" sz="4400" b="0">
                <a:sym typeface="Symbol" charset="0"/>
              </a:endParaRPr>
            </a:p>
          </p:txBody>
        </p:sp>
        <p:sp>
          <p:nvSpPr>
            <p:cNvPr id="1721411" name="AutoShape 67"/>
            <p:cNvSpPr>
              <a:spLocks noChangeArrowheads="1"/>
            </p:cNvSpPr>
            <p:nvPr/>
          </p:nvSpPr>
          <p:spPr bwMode="auto">
            <a:xfrm>
              <a:off x="4827" y="3171"/>
              <a:ext cx="224" cy="250"/>
            </a:xfrm>
            <a:prstGeom prst="downArrow">
              <a:avLst>
                <a:gd name="adj1" fmla="val 50000"/>
                <a:gd name="adj2" fmla="val 27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30" name="Line 86"/>
            <p:cNvSpPr>
              <a:spLocks noChangeShapeType="1"/>
            </p:cNvSpPr>
            <p:nvPr/>
          </p:nvSpPr>
          <p:spPr bwMode="auto">
            <a:xfrm flipH="1" flipV="1">
              <a:off x="845" y="3029"/>
              <a:ext cx="75" cy="6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31" name="Line 87"/>
            <p:cNvSpPr>
              <a:spLocks noChangeShapeType="1"/>
            </p:cNvSpPr>
            <p:nvPr/>
          </p:nvSpPr>
          <p:spPr bwMode="auto">
            <a:xfrm flipV="1">
              <a:off x="985" y="2796"/>
              <a:ext cx="56" cy="8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3" name="Line 99"/>
            <p:cNvSpPr>
              <a:spLocks noChangeShapeType="1"/>
            </p:cNvSpPr>
            <p:nvPr/>
          </p:nvSpPr>
          <p:spPr bwMode="auto">
            <a:xfrm>
              <a:off x="3924" y="2978"/>
              <a:ext cx="62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4" name="Line 100"/>
            <p:cNvSpPr>
              <a:spLocks noChangeShapeType="1"/>
            </p:cNvSpPr>
            <p:nvPr/>
          </p:nvSpPr>
          <p:spPr bwMode="auto">
            <a:xfrm>
              <a:off x="4143" y="2746"/>
              <a:ext cx="288" cy="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5" name="Line 101"/>
            <p:cNvSpPr>
              <a:spLocks noChangeShapeType="1"/>
            </p:cNvSpPr>
            <p:nvPr/>
          </p:nvSpPr>
          <p:spPr bwMode="auto">
            <a:xfrm>
              <a:off x="4460" y="2765"/>
              <a:ext cx="18" cy="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46" name="Line 102"/>
            <p:cNvSpPr>
              <a:spLocks noChangeShapeType="1"/>
            </p:cNvSpPr>
            <p:nvPr/>
          </p:nvSpPr>
          <p:spPr bwMode="auto">
            <a:xfrm flipH="1">
              <a:off x="4729" y="2759"/>
              <a:ext cx="9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53" name="Line 109"/>
            <p:cNvSpPr>
              <a:spLocks noChangeShapeType="1"/>
            </p:cNvSpPr>
            <p:nvPr/>
          </p:nvSpPr>
          <p:spPr bwMode="auto">
            <a:xfrm flipV="1">
              <a:off x="1577" y="3026"/>
              <a:ext cx="60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1454" name="Line 110"/>
            <p:cNvSpPr>
              <a:spLocks noChangeShapeType="1"/>
            </p:cNvSpPr>
            <p:nvPr/>
          </p:nvSpPr>
          <p:spPr bwMode="auto">
            <a:xfrm flipV="1">
              <a:off x="1606" y="2733"/>
              <a:ext cx="278" cy="1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8197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447" grpId="0" animBg="1"/>
      <p:bldP spid="1721447" grpId="1" animBg="1"/>
      <p:bldP spid="1721449" grpId="0"/>
      <p:bldP spid="1721449" grpId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0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ü"/>
            </a:pPr>
            <a:r>
              <a:rPr lang="en-US"/>
              <a:t>Motivating example</a:t>
            </a:r>
          </a:p>
          <a:p>
            <a:pPr>
              <a:buFont typeface="Wingdings" charset="0"/>
              <a:buChar char="ü"/>
            </a:pPr>
            <a:r>
              <a:rPr lang="en-US"/>
              <a:t>Why semantics</a:t>
            </a:r>
          </a:p>
          <a:p>
            <a:r>
              <a:rPr lang="en-US">
                <a:solidFill>
                  <a:srgbClr val="0033CC"/>
                </a:solidFill>
              </a:rPr>
              <a:t>Local heap storeless semantics </a:t>
            </a:r>
          </a:p>
          <a:p>
            <a:r>
              <a:rPr lang="en-US"/>
              <a:t>Shape abstraction</a:t>
            </a:r>
          </a:p>
        </p:txBody>
      </p:sp>
    </p:spTree>
    <p:extLst>
      <p:ext uri="{BB962C8B-B14F-4D97-AF65-F5344CB8AC3E}">
        <p14:creationId xmlns:p14="http://schemas.microsoft.com/office/powerpoint/2010/main" val="252327137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model</a:t>
            </a:r>
          </a:p>
        </p:txBody>
      </p:sp>
      <p:sp>
        <p:nvSpPr>
          <p:cNvPr id="163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72463" cy="4559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Single threaded</a:t>
            </a:r>
          </a:p>
          <a:p>
            <a:pPr>
              <a:lnSpc>
                <a:spcPct val="90000"/>
              </a:lnSpc>
            </a:pPr>
            <a:r>
              <a:rPr lang="en-US"/>
              <a:t>Procedures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Value parameters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Recursion</a:t>
            </a:r>
          </a:p>
          <a:p>
            <a:pPr>
              <a:lnSpc>
                <a:spcPct val="90000"/>
              </a:lnSpc>
            </a:pPr>
            <a:r>
              <a:rPr lang="en-US"/>
              <a:t>Heap 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Recursive data structures</a:t>
            </a:r>
          </a:p>
          <a:p>
            <a:pPr lvl="1">
              <a:lnSpc>
                <a:spcPct val="90000"/>
              </a:lnSpc>
              <a:buFont typeface="Wingdings" charset="0"/>
              <a:buChar char="ü"/>
            </a:pPr>
            <a:r>
              <a:rPr lang="en-US"/>
              <a:t>Destructive update</a:t>
            </a:r>
          </a:p>
          <a:p>
            <a:pPr lvl="1">
              <a:lnSpc>
                <a:spcPct val="90000"/>
              </a:lnSpc>
              <a:buFont typeface="Wingdings" charset="0"/>
              <a:buChar char="û"/>
            </a:pPr>
            <a:r>
              <a:rPr lang="en-US"/>
              <a:t>No explicit addressing (&amp;)</a:t>
            </a:r>
          </a:p>
          <a:p>
            <a:pPr lvl="1">
              <a:lnSpc>
                <a:spcPct val="90000"/>
              </a:lnSpc>
              <a:buFont typeface="Wingdings" charset="0"/>
              <a:buChar char="û"/>
            </a:pPr>
            <a:r>
              <a:rPr lang="en-US"/>
              <a:t>No pointer arithmetic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059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assumptions</a:t>
            </a:r>
            <a:endParaRPr lang="he-IL"/>
          </a:p>
        </p:txBody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primitive values (only references)</a:t>
            </a:r>
          </a:p>
          <a:p>
            <a:r>
              <a:rPr lang="en-US"/>
              <a:t>No globals</a:t>
            </a:r>
          </a:p>
          <a:p>
            <a:r>
              <a:rPr lang="en-US"/>
              <a:t>Formals not modified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10704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Storeless semantics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806575"/>
            <a:ext cx="4222750" cy="4184650"/>
          </a:xfrm>
        </p:spPr>
        <p:txBody>
          <a:bodyPr/>
          <a:lstStyle/>
          <a:p>
            <a:r>
              <a:rPr lang="en-US" sz="3600"/>
              <a:t>No addresses</a:t>
            </a:r>
          </a:p>
          <a:p>
            <a:r>
              <a:rPr lang="en-US" sz="3600"/>
              <a:t>Memory state:</a:t>
            </a:r>
          </a:p>
          <a:p>
            <a:pPr lvl="1"/>
            <a:r>
              <a:rPr lang="en-US" sz="3200"/>
              <a:t>Object: 2</a:t>
            </a:r>
            <a:r>
              <a:rPr lang="en-US" sz="3200" baseline="30000"/>
              <a:t>Access paths</a:t>
            </a:r>
          </a:p>
          <a:p>
            <a:pPr lvl="1"/>
            <a:r>
              <a:rPr lang="en-US" sz="3200">
                <a:sym typeface="Wingdings" charset="0"/>
              </a:rPr>
              <a:t>Heap: 2</a:t>
            </a:r>
            <a:r>
              <a:rPr lang="en-US" sz="3200" baseline="30000">
                <a:sym typeface="Wingdings" charset="0"/>
              </a:rPr>
              <a:t>Object</a:t>
            </a:r>
          </a:p>
          <a:p>
            <a:r>
              <a:rPr lang="en-US" sz="3600"/>
              <a:t>Alias analysis</a:t>
            </a:r>
          </a:p>
        </p:txBody>
      </p:sp>
      <p:sp>
        <p:nvSpPr>
          <p:cNvPr id="1638404" name="Text Box 4"/>
          <p:cNvSpPr txBox="1">
            <a:spLocks noChangeArrowheads="1"/>
          </p:cNvSpPr>
          <p:nvPr/>
        </p:nvSpPr>
        <p:spPr bwMode="auto">
          <a:xfrm>
            <a:off x="5616575" y="2841625"/>
            <a:ext cx="24907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600">
                <a:latin typeface="Tahoma" charset="0"/>
              </a:rPr>
              <a:t>y=x</a:t>
            </a:r>
          </a:p>
        </p:txBody>
      </p:sp>
      <p:grpSp>
        <p:nvGrpSpPr>
          <p:cNvPr id="1638508" name="Group 108"/>
          <p:cNvGrpSpPr>
            <a:grpSpLocks/>
          </p:cNvGrpSpPr>
          <p:nvPr/>
        </p:nvGrpSpPr>
        <p:grpSpPr bwMode="auto">
          <a:xfrm>
            <a:off x="4498975" y="1819275"/>
            <a:ext cx="4592638" cy="1044575"/>
            <a:chOff x="2771" y="1146"/>
            <a:chExt cx="2893" cy="658"/>
          </a:xfrm>
        </p:grpSpPr>
        <p:sp>
          <p:nvSpPr>
            <p:cNvPr id="1638474" name="Rectangle 74"/>
            <p:cNvSpPr>
              <a:spLocks noChangeArrowheads="1"/>
            </p:cNvSpPr>
            <p:nvPr/>
          </p:nvSpPr>
          <p:spPr bwMode="auto">
            <a:xfrm>
              <a:off x="2812" y="1146"/>
              <a:ext cx="2852" cy="65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477" name="Text Box 77"/>
            <p:cNvSpPr txBox="1">
              <a:spLocks noChangeArrowheads="1"/>
            </p:cNvSpPr>
            <p:nvPr/>
          </p:nvSpPr>
          <p:spPr bwMode="auto">
            <a:xfrm>
              <a:off x="2771" y="132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x</a:t>
              </a:r>
            </a:p>
          </p:txBody>
        </p:sp>
        <p:sp>
          <p:nvSpPr>
            <p:cNvPr id="1638478" name="Rectangle 78"/>
            <p:cNvSpPr>
              <a:spLocks noChangeArrowheads="1"/>
            </p:cNvSpPr>
            <p:nvPr/>
          </p:nvSpPr>
          <p:spPr bwMode="auto">
            <a:xfrm>
              <a:off x="3188" y="1220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479" name="Rectangle 79"/>
            <p:cNvSpPr>
              <a:spLocks noChangeArrowheads="1"/>
            </p:cNvSpPr>
            <p:nvPr/>
          </p:nvSpPr>
          <p:spPr bwMode="auto">
            <a:xfrm>
              <a:off x="4107" y="1221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480" name="Rectangle 80"/>
            <p:cNvSpPr>
              <a:spLocks noChangeArrowheads="1"/>
            </p:cNvSpPr>
            <p:nvPr/>
          </p:nvSpPr>
          <p:spPr bwMode="auto">
            <a:xfrm>
              <a:off x="5012" y="1219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cxnSp>
          <p:nvCxnSpPr>
            <p:cNvPr id="1638481" name="AutoShape 81"/>
            <p:cNvCxnSpPr>
              <a:cxnSpLocks noChangeShapeType="1"/>
              <a:stCxn id="1638478" idx="3"/>
              <a:endCxn id="1638479" idx="1"/>
            </p:cNvCxnSpPr>
            <p:nvPr/>
          </p:nvCxnSpPr>
          <p:spPr bwMode="auto">
            <a:xfrm>
              <a:off x="3792" y="1482"/>
              <a:ext cx="31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482" name="AutoShape 82"/>
            <p:cNvCxnSpPr>
              <a:cxnSpLocks noChangeShapeType="1"/>
              <a:stCxn id="1638479" idx="3"/>
              <a:endCxn id="1638480" idx="1"/>
            </p:cNvCxnSpPr>
            <p:nvPr/>
          </p:nvCxnSpPr>
          <p:spPr bwMode="auto">
            <a:xfrm flipV="1">
              <a:off x="4711" y="1481"/>
              <a:ext cx="301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483" name="AutoShape 83"/>
            <p:cNvCxnSpPr>
              <a:cxnSpLocks noChangeShapeType="1"/>
            </p:cNvCxnSpPr>
            <p:nvPr/>
          </p:nvCxnSpPr>
          <p:spPr bwMode="auto">
            <a:xfrm flipV="1">
              <a:off x="2990" y="1488"/>
              <a:ext cx="19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38484" name="Text Box 84"/>
            <p:cNvSpPr txBox="1">
              <a:spLocks noChangeArrowheads="1"/>
            </p:cNvSpPr>
            <p:nvPr/>
          </p:nvSpPr>
          <p:spPr bwMode="auto">
            <a:xfrm>
              <a:off x="3845" y="1215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  <p:sp>
          <p:nvSpPr>
            <p:cNvPr id="1638485" name="Text Box 85"/>
            <p:cNvSpPr txBox="1">
              <a:spLocks noChangeArrowheads="1"/>
            </p:cNvSpPr>
            <p:nvPr/>
          </p:nvSpPr>
          <p:spPr bwMode="auto">
            <a:xfrm>
              <a:off x="4746" y="1215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</p:grpSp>
      <p:grpSp>
        <p:nvGrpSpPr>
          <p:cNvPr id="1638501" name="Group 101"/>
          <p:cNvGrpSpPr>
            <a:grpSpLocks/>
          </p:cNvGrpSpPr>
          <p:nvPr/>
        </p:nvGrpSpPr>
        <p:grpSpPr bwMode="auto">
          <a:xfrm>
            <a:off x="5160963" y="1946275"/>
            <a:ext cx="3854450" cy="835025"/>
            <a:chOff x="3133" y="157"/>
            <a:chExt cx="2428" cy="526"/>
          </a:xfrm>
        </p:grpSpPr>
        <p:sp>
          <p:nvSpPr>
            <p:cNvPr id="1638498" name="Rectangle 98"/>
            <p:cNvSpPr>
              <a:spLocks noChangeArrowheads="1"/>
            </p:cNvSpPr>
            <p:nvPr/>
          </p:nvSpPr>
          <p:spPr bwMode="auto">
            <a:xfrm>
              <a:off x="3133" y="158"/>
              <a:ext cx="60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b="0">
                  <a:latin typeface="Tahoma" charset="0"/>
                </a:rPr>
                <a:t>x</a:t>
              </a:r>
            </a:p>
          </p:txBody>
        </p:sp>
        <p:sp>
          <p:nvSpPr>
            <p:cNvPr id="1638499" name="Rectangle 99"/>
            <p:cNvSpPr>
              <a:spLocks noChangeArrowheads="1"/>
            </p:cNvSpPr>
            <p:nvPr/>
          </p:nvSpPr>
          <p:spPr bwMode="auto">
            <a:xfrm>
              <a:off x="4052" y="159"/>
              <a:ext cx="60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b="0">
                  <a:latin typeface="Tahoma" charset="0"/>
                </a:rPr>
                <a:t>x.n</a:t>
              </a:r>
            </a:p>
          </p:txBody>
        </p:sp>
        <p:sp>
          <p:nvSpPr>
            <p:cNvPr id="1638500" name="Rectangle 100"/>
            <p:cNvSpPr>
              <a:spLocks noChangeArrowheads="1"/>
            </p:cNvSpPr>
            <p:nvPr/>
          </p:nvSpPr>
          <p:spPr bwMode="auto">
            <a:xfrm>
              <a:off x="4957" y="157"/>
              <a:ext cx="60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b="0">
                  <a:latin typeface="Tahoma" charset="0"/>
                </a:rPr>
                <a:t>x.n.n</a:t>
              </a:r>
            </a:p>
          </p:txBody>
        </p:sp>
      </p:grpSp>
      <p:sp>
        <p:nvSpPr>
          <p:cNvPr id="1638532" name="Text Box 132"/>
          <p:cNvSpPr txBox="1">
            <a:spLocks noChangeArrowheads="1"/>
          </p:cNvSpPr>
          <p:nvPr/>
        </p:nvSpPr>
        <p:spPr bwMode="auto">
          <a:xfrm>
            <a:off x="5861050" y="4541838"/>
            <a:ext cx="249078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600">
                <a:latin typeface="Tahoma" charset="0"/>
              </a:rPr>
              <a:t>x=null</a:t>
            </a:r>
          </a:p>
        </p:txBody>
      </p:sp>
      <p:grpSp>
        <p:nvGrpSpPr>
          <p:cNvPr id="1638541" name="Group 141"/>
          <p:cNvGrpSpPr>
            <a:grpSpLocks/>
          </p:cNvGrpSpPr>
          <p:nvPr/>
        </p:nvGrpSpPr>
        <p:grpSpPr bwMode="auto">
          <a:xfrm>
            <a:off x="4494213" y="3514725"/>
            <a:ext cx="4597400" cy="1044575"/>
            <a:chOff x="2831" y="2214"/>
            <a:chExt cx="2896" cy="658"/>
          </a:xfrm>
        </p:grpSpPr>
        <p:sp>
          <p:nvSpPr>
            <p:cNvPr id="1638510" name="Rectangle 110"/>
            <p:cNvSpPr>
              <a:spLocks noChangeArrowheads="1"/>
            </p:cNvSpPr>
            <p:nvPr/>
          </p:nvSpPr>
          <p:spPr bwMode="auto">
            <a:xfrm>
              <a:off x="2875" y="2214"/>
              <a:ext cx="2852" cy="65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11" name="Text Box 111"/>
            <p:cNvSpPr txBox="1">
              <a:spLocks noChangeArrowheads="1"/>
            </p:cNvSpPr>
            <p:nvPr/>
          </p:nvSpPr>
          <p:spPr bwMode="auto">
            <a:xfrm>
              <a:off x="2834" y="227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x</a:t>
              </a:r>
            </a:p>
          </p:txBody>
        </p:sp>
        <p:sp>
          <p:nvSpPr>
            <p:cNvPr id="1638512" name="Rectangle 112"/>
            <p:cNvSpPr>
              <a:spLocks noChangeArrowheads="1"/>
            </p:cNvSpPr>
            <p:nvPr/>
          </p:nvSpPr>
          <p:spPr bwMode="auto">
            <a:xfrm>
              <a:off x="3251" y="2288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513" name="Rectangle 113"/>
            <p:cNvSpPr>
              <a:spLocks noChangeArrowheads="1"/>
            </p:cNvSpPr>
            <p:nvPr/>
          </p:nvSpPr>
          <p:spPr bwMode="auto">
            <a:xfrm>
              <a:off x="4170" y="2289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sp>
          <p:nvSpPr>
            <p:cNvPr id="1638514" name="Rectangle 114"/>
            <p:cNvSpPr>
              <a:spLocks noChangeArrowheads="1"/>
            </p:cNvSpPr>
            <p:nvPr/>
          </p:nvSpPr>
          <p:spPr bwMode="auto">
            <a:xfrm>
              <a:off x="5075" y="2287"/>
              <a:ext cx="604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0"/>
                <a:buNone/>
              </a:pPr>
              <a:endParaRPr lang="en-US" b="0">
                <a:latin typeface="Tahoma" charset="0"/>
              </a:endParaRPr>
            </a:p>
          </p:txBody>
        </p:sp>
        <p:cxnSp>
          <p:nvCxnSpPr>
            <p:cNvPr id="1638515" name="AutoShape 115"/>
            <p:cNvCxnSpPr>
              <a:cxnSpLocks noChangeShapeType="1"/>
              <a:stCxn id="1638512" idx="3"/>
              <a:endCxn id="1638513" idx="1"/>
            </p:cNvCxnSpPr>
            <p:nvPr/>
          </p:nvCxnSpPr>
          <p:spPr bwMode="auto">
            <a:xfrm>
              <a:off x="3855" y="2550"/>
              <a:ext cx="31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516" name="AutoShape 116"/>
            <p:cNvCxnSpPr>
              <a:cxnSpLocks noChangeShapeType="1"/>
              <a:stCxn id="1638513" idx="3"/>
              <a:endCxn id="1638514" idx="1"/>
            </p:cNvCxnSpPr>
            <p:nvPr/>
          </p:nvCxnSpPr>
          <p:spPr bwMode="auto">
            <a:xfrm flipV="1">
              <a:off x="4774" y="2549"/>
              <a:ext cx="301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38517" name="AutoShape 117"/>
            <p:cNvCxnSpPr>
              <a:cxnSpLocks noChangeShapeType="1"/>
            </p:cNvCxnSpPr>
            <p:nvPr/>
          </p:nvCxnSpPr>
          <p:spPr bwMode="auto">
            <a:xfrm flipV="1">
              <a:off x="3053" y="2439"/>
              <a:ext cx="19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38518" name="Text Box 118"/>
            <p:cNvSpPr txBox="1">
              <a:spLocks noChangeArrowheads="1"/>
            </p:cNvSpPr>
            <p:nvPr/>
          </p:nvSpPr>
          <p:spPr bwMode="auto">
            <a:xfrm>
              <a:off x="3908" y="2283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  <p:sp>
          <p:nvSpPr>
            <p:cNvPr id="1638519" name="Text Box 119"/>
            <p:cNvSpPr txBox="1">
              <a:spLocks noChangeArrowheads="1"/>
            </p:cNvSpPr>
            <p:nvPr/>
          </p:nvSpPr>
          <p:spPr bwMode="auto">
            <a:xfrm>
              <a:off x="4809" y="2283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n</a:t>
              </a:r>
              <a:endParaRPr lang="he-IL" b="0">
                <a:latin typeface="Tahoma" charset="0"/>
              </a:endParaRPr>
            </a:p>
          </p:txBody>
        </p:sp>
        <p:grpSp>
          <p:nvGrpSpPr>
            <p:cNvPr id="1638505" name="Group 105"/>
            <p:cNvGrpSpPr>
              <a:grpSpLocks/>
            </p:cNvGrpSpPr>
            <p:nvPr/>
          </p:nvGrpSpPr>
          <p:grpSpPr bwMode="auto">
            <a:xfrm>
              <a:off x="3251" y="2287"/>
              <a:ext cx="2428" cy="526"/>
              <a:chOff x="349" y="3348"/>
              <a:chExt cx="2428" cy="526"/>
            </a:xfrm>
          </p:grpSpPr>
          <p:sp>
            <p:nvSpPr>
              <p:cNvPr id="1638502" name="Rectangle 102"/>
              <p:cNvSpPr>
                <a:spLocks noChangeArrowheads="1"/>
              </p:cNvSpPr>
              <p:nvPr/>
            </p:nvSpPr>
            <p:spPr bwMode="auto">
              <a:xfrm>
                <a:off x="349" y="3349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x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</a:t>
                </a:r>
              </a:p>
            </p:txBody>
          </p:sp>
          <p:sp>
            <p:nvSpPr>
              <p:cNvPr id="1638503" name="Rectangle 103"/>
              <p:cNvSpPr>
                <a:spLocks noChangeArrowheads="1"/>
              </p:cNvSpPr>
              <p:nvPr/>
            </p:nvSpPr>
            <p:spPr bwMode="auto">
              <a:xfrm>
                <a:off x="1268" y="3350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x.n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</a:t>
                </a:r>
              </a:p>
            </p:txBody>
          </p:sp>
          <p:sp>
            <p:nvSpPr>
              <p:cNvPr id="1638504" name="Rectangle 104"/>
              <p:cNvSpPr>
                <a:spLocks noChangeArrowheads="1"/>
              </p:cNvSpPr>
              <p:nvPr/>
            </p:nvSpPr>
            <p:spPr bwMode="auto">
              <a:xfrm>
                <a:off x="2173" y="3348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x.n.n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y.n.n</a:t>
                </a:r>
              </a:p>
            </p:txBody>
          </p:sp>
        </p:grpSp>
        <p:sp>
          <p:nvSpPr>
            <p:cNvPr id="1638533" name="Text Box 133"/>
            <p:cNvSpPr txBox="1">
              <a:spLocks noChangeArrowheads="1"/>
            </p:cNvSpPr>
            <p:nvPr/>
          </p:nvSpPr>
          <p:spPr bwMode="auto">
            <a:xfrm>
              <a:off x="2831" y="252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Tahoma" charset="0"/>
                </a:rPr>
                <a:t>y</a:t>
              </a:r>
            </a:p>
          </p:txBody>
        </p:sp>
        <p:cxnSp>
          <p:nvCxnSpPr>
            <p:cNvPr id="1638534" name="AutoShape 134"/>
            <p:cNvCxnSpPr>
              <a:cxnSpLocks noChangeShapeType="1"/>
            </p:cNvCxnSpPr>
            <p:nvPr/>
          </p:nvCxnSpPr>
          <p:spPr bwMode="auto">
            <a:xfrm flipV="1">
              <a:off x="3050" y="2688"/>
              <a:ext cx="19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38542" name="Group 142"/>
          <p:cNvGrpSpPr>
            <a:grpSpLocks/>
          </p:cNvGrpSpPr>
          <p:nvPr/>
        </p:nvGrpSpPr>
        <p:grpSpPr bwMode="auto">
          <a:xfrm>
            <a:off x="4498975" y="5210175"/>
            <a:ext cx="4592638" cy="1044575"/>
            <a:chOff x="2834" y="3282"/>
            <a:chExt cx="2893" cy="658"/>
          </a:xfrm>
        </p:grpSpPr>
        <p:grpSp>
          <p:nvGrpSpPr>
            <p:cNvPr id="1638520" name="Group 120"/>
            <p:cNvGrpSpPr>
              <a:grpSpLocks/>
            </p:cNvGrpSpPr>
            <p:nvPr/>
          </p:nvGrpSpPr>
          <p:grpSpPr bwMode="auto">
            <a:xfrm>
              <a:off x="2834" y="3282"/>
              <a:ext cx="2893" cy="658"/>
              <a:chOff x="2771" y="1146"/>
              <a:chExt cx="2893" cy="658"/>
            </a:xfrm>
          </p:grpSpPr>
          <p:sp>
            <p:nvSpPr>
              <p:cNvPr id="1638521" name="Rectangle 121"/>
              <p:cNvSpPr>
                <a:spLocks noChangeArrowheads="1"/>
              </p:cNvSpPr>
              <p:nvPr/>
            </p:nvSpPr>
            <p:spPr bwMode="auto">
              <a:xfrm>
                <a:off x="2812" y="1146"/>
                <a:ext cx="2852" cy="65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522" name="Text Box 122"/>
              <p:cNvSpPr txBox="1">
                <a:spLocks noChangeArrowheads="1"/>
              </p:cNvSpPr>
              <p:nvPr/>
            </p:nvSpPr>
            <p:spPr bwMode="auto">
              <a:xfrm>
                <a:off x="2771" y="1327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Tahoma" charset="0"/>
                  </a:rPr>
                  <a:t>y</a:t>
                </a:r>
              </a:p>
            </p:txBody>
          </p:sp>
          <p:sp>
            <p:nvSpPr>
              <p:cNvPr id="1638523" name="Rectangle 123"/>
              <p:cNvSpPr>
                <a:spLocks noChangeArrowheads="1"/>
              </p:cNvSpPr>
              <p:nvPr/>
            </p:nvSpPr>
            <p:spPr bwMode="auto">
              <a:xfrm>
                <a:off x="3188" y="1220"/>
                <a:ext cx="604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endParaRPr lang="en-US" b="0">
                  <a:latin typeface="Tahoma" charset="0"/>
                </a:endParaRPr>
              </a:p>
            </p:txBody>
          </p:sp>
          <p:sp>
            <p:nvSpPr>
              <p:cNvPr id="1638524" name="Rectangle 124"/>
              <p:cNvSpPr>
                <a:spLocks noChangeArrowheads="1"/>
              </p:cNvSpPr>
              <p:nvPr/>
            </p:nvSpPr>
            <p:spPr bwMode="auto">
              <a:xfrm>
                <a:off x="4107" y="1221"/>
                <a:ext cx="604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endParaRPr lang="en-US" b="0">
                  <a:latin typeface="Tahoma" charset="0"/>
                </a:endParaRPr>
              </a:p>
            </p:txBody>
          </p:sp>
          <p:sp>
            <p:nvSpPr>
              <p:cNvPr id="1638525" name="Rectangle 125"/>
              <p:cNvSpPr>
                <a:spLocks noChangeArrowheads="1"/>
              </p:cNvSpPr>
              <p:nvPr/>
            </p:nvSpPr>
            <p:spPr bwMode="auto">
              <a:xfrm>
                <a:off x="5012" y="1219"/>
                <a:ext cx="604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endParaRPr lang="en-US" b="0">
                  <a:latin typeface="Tahoma" charset="0"/>
                </a:endParaRPr>
              </a:p>
            </p:txBody>
          </p:sp>
          <p:cxnSp>
            <p:nvCxnSpPr>
              <p:cNvPr id="1638526" name="AutoShape 126"/>
              <p:cNvCxnSpPr>
                <a:cxnSpLocks noChangeShapeType="1"/>
                <a:stCxn id="1638523" idx="3"/>
                <a:endCxn id="1638524" idx="1"/>
              </p:cNvCxnSpPr>
              <p:nvPr/>
            </p:nvCxnSpPr>
            <p:spPr bwMode="auto">
              <a:xfrm>
                <a:off x="3792" y="1482"/>
                <a:ext cx="315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8527" name="AutoShape 127"/>
              <p:cNvCxnSpPr>
                <a:cxnSpLocks noChangeShapeType="1"/>
                <a:stCxn id="1638524" idx="3"/>
                <a:endCxn id="1638525" idx="1"/>
              </p:cNvCxnSpPr>
              <p:nvPr/>
            </p:nvCxnSpPr>
            <p:spPr bwMode="auto">
              <a:xfrm flipV="1">
                <a:off x="4711" y="1481"/>
                <a:ext cx="301" cy="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8528" name="AutoShape 128"/>
              <p:cNvCxnSpPr>
                <a:cxnSpLocks noChangeShapeType="1"/>
              </p:cNvCxnSpPr>
              <p:nvPr/>
            </p:nvCxnSpPr>
            <p:spPr bwMode="auto">
              <a:xfrm flipV="1">
                <a:off x="2990" y="1488"/>
                <a:ext cx="192" cy="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38529" name="Text Box 129"/>
              <p:cNvSpPr txBox="1">
                <a:spLocks noChangeArrowheads="1"/>
              </p:cNvSpPr>
              <p:nvPr/>
            </p:nvSpPr>
            <p:spPr bwMode="auto">
              <a:xfrm>
                <a:off x="3845" y="1215"/>
                <a:ext cx="1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Tahoma" charset="0"/>
                  </a:rPr>
                  <a:t>n</a:t>
                </a:r>
                <a:endParaRPr lang="he-IL" b="0">
                  <a:latin typeface="Tahoma" charset="0"/>
                </a:endParaRPr>
              </a:p>
            </p:txBody>
          </p:sp>
          <p:sp>
            <p:nvSpPr>
              <p:cNvPr id="1638530" name="Text Box 130"/>
              <p:cNvSpPr txBox="1">
                <a:spLocks noChangeArrowheads="1"/>
              </p:cNvSpPr>
              <p:nvPr/>
            </p:nvSpPr>
            <p:spPr bwMode="auto">
              <a:xfrm>
                <a:off x="4746" y="1215"/>
                <a:ext cx="1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Tahoma" charset="0"/>
                  </a:rPr>
                  <a:t>n</a:t>
                </a:r>
                <a:endParaRPr lang="he-IL" b="0">
                  <a:latin typeface="Tahoma" charset="0"/>
                </a:endParaRPr>
              </a:p>
            </p:txBody>
          </p:sp>
        </p:grpSp>
        <p:grpSp>
          <p:nvGrpSpPr>
            <p:cNvPr id="1638537" name="Group 137"/>
            <p:cNvGrpSpPr>
              <a:grpSpLocks/>
            </p:cNvGrpSpPr>
            <p:nvPr/>
          </p:nvGrpSpPr>
          <p:grpSpPr bwMode="auto">
            <a:xfrm>
              <a:off x="3242" y="3348"/>
              <a:ext cx="2428" cy="526"/>
              <a:chOff x="3133" y="157"/>
              <a:chExt cx="2428" cy="526"/>
            </a:xfrm>
          </p:grpSpPr>
          <p:sp>
            <p:nvSpPr>
              <p:cNvPr id="1638538" name="Rectangle 138"/>
              <p:cNvSpPr>
                <a:spLocks noChangeArrowheads="1"/>
              </p:cNvSpPr>
              <p:nvPr/>
            </p:nvSpPr>
            <p:spPr bwMode="auto">
              <a:xfrm>
                <a:off x="3133" y="158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</a:t>
                </a:r>
              </a:p>
            </p:txBody>
          </p:sp>
          <p:sp>
            <p:nvSpPr>
              <p:cNvPr id="1638539" name="Rectangle 139"/>
              <p:cNvSpPr>
                <a:spLocks noChangeArrowheads="1"/>
              </p:cNvSpPr>
              <p:nvPr/>
            </p:nvSpPr>
            <p:spPr bwMode="auto">
              <a:xfrm>
                <a:off x="4052" y="159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</a:t>
                </a:r>
              </a:p>
            </p:txBody>
          </p:sp>
          <p:sp>
            <p:nvSpPr>
              <p:cNvPr id="1638540" name="Rectangle 140"/>
              <p:cNvSpPr>
                <a:spLocks noChangeArrowheads="1"/>
              </p:cNvSpPr>
              <p:nvPr/>
            </p:nvSpPr>
            <p:spPr bwMode="auto">
              <a:xfrm>
                <a:off x="4957" y="157"/>
                <a:ext cx="60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0"/>
                  <a:buNone/>
                </a:pPr>
                <a:r>
                  <a:rPr lang="en-US" b="0">
                    <a:latin typeface="Tahoma" charset="0"/>
                  </a:rPr>
                  <a:t>y.n.n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137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3" grpId="0" build="p"/>
      <p:bldP spid="1638404" grpId="0"/>
      <p:bldP spid="1638532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5" name="Rectangle 3"/>
          <p:cNvSpPr>
            <a:spLocks noChangeArrowheads="1"/>
          </p:cNvSpPr>
          <p:nvPr/>
        </p:nvSpPr>
        <p:spPr bwMode="auto">
          <a:xfrm>
            <a:off x="14288" y="1516063"/>
            <a:ext cx="4502150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void main() {</a:t>
            </a:r>
            <a:endParaRPr lang="en-US" sz="1000" b="0"/>
          </a:p>
          <a:p>
            <a:pPr algn="l"/>
            <a:r>
              <a:rPr lang="en-US" sz="1000" b="0"/>
              <a:t> </a:t>
            </a:r>
            <a:endParaRPr lang="en-US" b="0"/>
          </a:p>
          <a:p>
            <a:pPr algn="l"/>
            <a:endParaRPr lang="en-US" sz="2000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   </a:t>
            </a:r>
          </a:p>
          <a:p>
            <a:pPr algn="l"/>
            <a:r>
              <a:rPr lang="en-US" b="0"/>
              <a:t>   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endParaRPr lang="en-US" sz="1800" b="0"/>
          </a:p>
          <a:p>
            <a:pPr algn="l"/>
            <a:r>
              <a:rPr lang="en-US" sz="1800" b="0"/>
              <a:t> </a:t>
            </a:r>
          </a:p>
          <a:p>
            <a:pPr algn="l"/>
            <a:endParaRPr lang="en-US" sz="1800" b="0"/>
          </a:p>
          <a:p>
            <a:pPr algn="l"/>
            <a:r>
              <a:rPr lang="en-US" b="0"/>
              <a:t>}</a:t>
            </a:r>
          </a:p>
        </p:txBody>
      </p:sp>
      <p:sp>
        <p:nvSpPr>
          <p:cNvPr id="1728723" name="Rectangle 211"/>
          <p:cNvSpPr>
            <a:spLocks noChangeArrowheads="1"/>
          </p:cNvSpPr>
          <p:nvPr/>
        </p:nvSpPr>
        <p:spPr bwMode="auto">
          <a:xfrm>
            <a:off x="61913" y="4319588"/>
            <a:ext cx="4443412" cy="1398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14" name="Rectangle 2"/>
          <p:cNvSpPr>
            <a:spLocks noChangeArrowheads="1"/>
          </p:cNvSpPr>
          <p:nvPr/>
        </p:nvSpPr>
        <p:spPr bwMode="auto">
          <a:xfrm>
            <a:off x="4621213" y="1516063"/>
            <a:ext cx="4505325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/>
              <a:t>static List reverse(List t) { </a:t>
            </a:r>
          </a:p>
          <a:p>
            <a:pPr algn="l"/>
            <a:endParaRPr lang="en-US" b="0"/>
          </a:p>
          <a:p>
            <a:pPr algn="l"/>
            <a:r>
              <a:rPr lang="en-US" b="0"/>
              <a:t>       </a:t>
            </a:r>
          </a:p>
          <a:p>
            <a:pPr algn="l"/>
            <a:r>
              <a:rPr lang="en-US" b="0"/>
              <a:t>        </a:t>
            </a:r>
          </a:p>
          <a:p>
            <a:pPr algn="l"/>
            <a:r>
              <a:rPr lang="en-US" b="0"/>
              <a:t>  </a:t>
            </a:r>
          </a:p>
          <a:p>
            <a:pPr algn="l"/>
            <a:endParaRPr lang="en-US" b="0"/>
          </a:p>
          <a:p>
            <a:pPr algn="l"/>
            <a:endParaRPr lang="en-US" b="0"/>
          </a:p>
          <a:p>
            <a:pPr algn="l"/>
            <a:r>
              <a:rPr lang="en-US" b="0"/>
              <a:t> 	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 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</a:t>
            </a:r>
          </a:p>
          <a:p>
            <a:pPr algn="l"/>
            <a:r>
              <a:rPr lang="en-US" b="0"/>
              <a:t>    return r;</a:t>
            </a:r>
          </a:p>
          <a:p>
            <a:pPr algn="l"/>
            <a:r>
              <a:rPr lang="en-US" b="0"/>
              <a:t>}</a:t>
            </a:r>
          </a:p>
        </p:txBody>
      </p:sp>
      <p:sp>
        <p:nvSpPr>
          <p:cNvPr id="1728644" name="Rectangle 132"/>
          <p:cNvSpPr>
            <a:spLocks noChangeArrowheads="1"/>
          </p:cNvSpPr>
          <p:nvPr/>
        </p:nvSpPr>
        <p:spPr bwMode="auto">
          <a:xfrm>
            <a:off x="4648200" y="1957388"/>
            <a:ext cx="4443413" cy="9286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674" name="Rectangle 162"/>
          <p:cNvSpPr>
            <a:spLocks noChangeArrowheads="1"/>
          </p:cNvSpPr>
          <p:nvPr/>
        </p:nvSpPr>
        <p:spPr bwMode="auto">
          <a:xfrm>
            <a:off x="4648200" y="5002213"/>
            <a:ext cx="4443413" cy="9286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728522" name="Rectangle 10"/>
          <p:cNvSpPr>
            <a:spLocks noChangeArrowheads="1"/>
          </p:cNvSpPr>
          <p:nvPr/>
        </p:nvSpPr>
        <p:spPr bwMode="auto">
          <a:xfrm>
            <a:off x="65088" y="2527300"/>
            <a:ext cx="4443412" cy="1398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23" name="Text Box 11"/>
          <p:cNvSpPr txBox="1">
            <a:spLocks noChangeArrowheads="1"/>
          </p:cNvSpPr>
          <p:nvPr/>
        </p:nvSpPr>
        <p:spPr bwMode="auto">
          <a:xfrm>
            <a:off x="4203700" y="2682875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728526" name="Rectangle 14"/>
          <p:cNvSpPr>
            <a:spLocks noChangeArrowheads="1"/>
          </p:cNvSpPr>
          <p:nvPr/>
        </p:nvSpPr>
        <p:spPr bwMode="auto">
          <a:xfrm>
            <a:off x="331788" y="2581275"/>
            <a:ext cx="3884612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62" name="AutoShape 50"/>
          <p:cNvSpPr>
            <a:spLocks noChangeArrowheads="1"/>
          </p:cNvSpPr>
          <p:nvPr/>
        </p:nvSpPr>
        <p:spPr bwMode="auto">
          <a:xfrm rot="5400000">
            <a:off x="3718719" y="197881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593" name="Text Box 81"/>
          <p:cNvSpPr txBox="1">
            <a:spLocks noChangeArrowheads="1"/>
          </p:cNvSpPr>
          <p:nvPr/>
        </p:nvSpPr>
        <p:spPr bwMode="auto">
          <a:xfrm>
            <a:off x="411163" y="387350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728599" name="Text Box 87"/>
          <p:cNvSpPr txBox="1">
            <a:spLocks noChangeArrowheads="1"/>
          </p:cNvSpPr>
          <p:nvPr/>
        </p:nvSpPr>
        <p:spPr bwMode="auto">
          <a:xfrm>
            <a:off x="-9525" y="267017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728536" name="Line 24"/>
          <p:cNvSpPr>
            <a:spLocks noChangeShapeType="1"/>
          </p:cNvSpPr>
          <p:nvPr/>
        </p:nvSpPr>
        <p:spPr bwMode="auto">
          <a:xfrm>
            <a:off x="260350" y="2955925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28537" name="AutoShape 25"/>
          <p:cNvCxnSpPr>
            <a:cxnSpLocks noChangeShapeType="1"/>
            <a:stCxn id="1728542" idx="3"/>
            <a:endCxn id="1728538" idx="1"/>
          </p:cNvCxnSpPr>
          <p:nvPr/>
        </p:nvCxnSpPr>
        <p:spPr bwMode="auto">
          <a:xfrm>
            <a:off x="1127125" y="2914650"/>
            <a:ext cx="2873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28538" name="Rectangle 26"/>
          <p:cNvSpPr>
            <a:spLocks noChangeArrowheads="1"/>
          </p:cNvSpPr>
          <p:nvPr/>
        </p:nvSpPr>
        <p:spPr bwMode="auto">
          <a:xfrm>
            <a:off x="1414463" y="26400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</a:t>
            </a:r>
          </a:p>
        </p:txBody>
      </p:sp>
      <p:sp>
        <p:nvSpPr>
          <p:cNvPr id="1728540" name="Text Box 28"/>
          <p:cNvSpPr txBox="1">
            <a:spLocks noChangeArrowheads="1"/>
          </p:cNvSpPr>
          <p:nvPr/>
        </p:nvSpPr>
        <p:spPr bwMode="auto">
          <a:xfrm>
            <a:off x="1069975" y="24860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28541" name="Text Box 29"/>
          <p:cNvSpPr txBox="1">
            <a:spLocks noChangeArrowheads="1"/>
          </p:cNvSpPr>
          <p:nvPr/>
        </p:nvSpPr>
        <p:spPr bwMode="auto">
          <a:xfrm>
            <a:off x="3019425" y="25098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728542" name="Rectangle 30"/>
          <p:cNvSpPr>
            <a:spLocks noChangeArrowheads="1"/>
          </p:cNvSpPr>
          <p:nvPr/>
        </p:nvSpPr>
        <p:spPr bwMode="auto">
          <a:xfrm>
            <a:off x="425450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x.n.n.n</a:t>
            </a:r>
          </a:p>
          <a:p>
            <a:r>
              <a:rPr lang="en-US" sz="1800" b="0"/>
              <a:t>p</a:t>
            </a:r>
          </a:p>
        </p:txBody>
      </p:sp>
      <p:sp>
        <p:nvSpPr>
          <p:cNvPr id="1728594" name="Rectangle 82"/>
          <p:cNvSpPr>
            <a:spLocks noChangeAspect="1" noChangeArrowheads="1"/>
          </p:cNvSpPr>
          <p:nvPr/>
        </p:nvSpPr>
        <p:spPr bwMode="auto">
          <a:xfrm>
            <a:off x="3392488" y="2644775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</a:t>
            </a:r>
          </a:p>
        </p:txBody>
      </p:sp>
      <p:sp>
        <p:nvSpPr>
          <p:cNvPr id="1728595" name="Rectangle 83"/>
          <p:cNvSpPr>
            <a:spLocks noChangeArrowheads="1"/>
          </p:cNvSpPr>
          <p:nvPr/>
        </p:nvSpPr>
        <p:spPr bwMode="auto">
          <a:xfrm>
            <a:off x="2403475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</a:t>
            </a:r>
          </a:p>
        </p:txBody>
      </p:sp>
      <p:sp>
        <p:nvSpPr>
          <p:cNvPr id="1728596" name="Text Box 84"/>
          <p:cNvSpPr txBox="1">
            <a:spLocks noChangeArrowheads="1"/>
          </p:cNvSpPr>
          <p:nvPr/>
        </p:nvSpPr>
        <p:spPr bwMode="auto">
          <a:xfrm>
            <a:off x="2051050" y="25114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728597" name="AutoShape 85"/>
          <p:cNvCxnSpPr>
            <a:cxnSpLocks noChangeShapeType="1"/>
            <a:stCxn id="1728538" idx="3"/>
            <a:endCxn id="1728595" idx="1"/>
          </p:cNvCxnSpPr>
          <p:nvPr/>
        </p:nvCxnSpPr>
        <p:spPr bwMode="auto">
          <a:xfrm>
            <a:off x="2116138" y="29146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8598" name="AutoShape 86"/>
          <p:cNvCxnSpPr>
            <a:cxnSpLocks noChangeShapeType="1"/>
            <a:stCxn id="1728595" idx="3"/>
            <a:endCxn id="1728594" idx="1"/>
          </p:cNvCxnSpPr>
          <p:nvPr/>
        </p:nvCxnSpPr>
        <p:spPr bwMode="auto">
          <a:xfrm>
            <a:off x="3105150" y="2914650"/>
            <a:ext cx="28733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28600" name="Line 88"/>
          <p:cNvSpPr>
            <a:spLocks noChangeShapeType="1"/>
          </p:cNvSpPr>
          <p:nvPr/>
        </p:nvSpPr>
        <p:spPr bwMode="auto">
          <a:xfrm flipH="1">
            <a:off x="4092575" y="29194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628" name="Rectangle 116"/>
          <p:cNvSpPr>
            <a:spLocks noChangeArrowheads="1"/>
          </p:cNvSpPr>
          <p:nvPr/>
        </p:nvSpPr>
        <p:spPr bwMode="auto">
          <a:xfrm>
            <a:off x="79375" y="3209925"/>
            <a:ext cx="35115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8726" name="Group 214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728630" name="Line 118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632" name="Rectangle 120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728634" name="Text Box 122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636" name="Rectangle 124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728637" name="Rectangle 125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728638" name="Text Box 126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639" name="AutoShape 127"/>
            <p:cNvCxnSpPr>
              <a:cxnSpLocks noChangeShapeType="1"/>
              <a:stCxn id="1728632" idx="3"/>
              <a:endCxn id="1728637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640" name="AutoShape 128"/>
            <p:cNvCxnSpPr>
              <a:cxnSpLocks noChangeShapeType="1"/>
              <a:stCxn id="1728637" idx="3"/>
              <a:endCxn id="1728636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641" name="Line 129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642" name="Text Box 130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728643" name="Text Box 131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cxnSp>
        <p:nvCxnSpPr>
          <p:cNvPr id="1728647" name="AutoShape 135"/>
          <p:cNvCxnSpPr>
            <a:cxnSpLocks noChangeShapeType="1"/>
          </p:cNvCxnSpPr>
          <p:nvPr/>
        </p:nvCxnSpPr>
        <p:spPr bwMode="auto">
          <a:xfrm>
            <a:off x="5764213" y="258286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8655" name="AutoShape 143"/>
          <p:cNvCxnSpPr>
            <a:cxnSpLocks noChangeShapeType="1"/>
          </p:cNvCxnSpPr>
          <p:nvPr/>
        </p:nvCxnSpPr>
        <p:spPr bwMode="auto">
          <a:xfrm>
            <a:off x="6742113" y="257651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8707" name="AutoShape 195"/>
          <p:cNvCxnSpPr>
            <a:cxnSpLocks noChangeShapeType="1"/>
          </p:cNvCxnSpPr>
          <p:nvPr/>
        </p:nvCxnSpPr>
        <p:spPr bwMode="auto">
          <a:xfrm>
            <a:off x="7716838" y="25844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28720" name="AutoShape 208"/>
          <p:cNvSpPr>
            <a:spLocks noChangeArrowheads="1"/>
          </p:cNvSpPr>
          <p:nvPr/>
        </p:nvSpPr>
        <p:spPr bwMode="auto">
          <a:xfrm rot="5400000">
            <a:off x="8481219" y="14295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721" name="AutoShape 209"/>
          <p:cNvSpPr>
            <a:spLocks noChangeArrowheads="1"/>
          </p:cNvSpPr>
          <p:nvPr/>
        </p:nvSpPr>
        <p:spPr bwMode="auto">
          <a:xfrm rot="5400000">
            <a:off x="8481219" y="4488656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722" name="AutoShape 210"/>
          <p:cNvSpPr>
            <a:spLocks noChangeArrowheads="1"/>
          </p:cNvSpPr>
          <p:nvPr/>
        </p:nvSpPr>
        <p:spPr bwMode="auto">
          <a:xfrm rot="16200000" flipV="1">
            <a:off x="3718719" y="39949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8724" name="AutoShape 212"/>
          <p:cNvSpPr>
            <a:spLocks noChangeArrowheads="1"/>
          </p:cNvSpPr>
          <p:nvPr/>
        </p:nvSpPr>
        <p:spPr bwMode="auto">
          <a:xfrm rot="16200000" flipV="1">
            <a:off x="3717132" y="3813969"/>
            <a:ext cx="573087" cy="403225"/>
          </a:xfrm>
          <a:prstGeom prst="lef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8727" name="Group 215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728728" name="Line 216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729" name="Rectangle 217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728730" name="Text Box 218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731" name="Rectangle 219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728732" name="Rectangle 220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728733" name="Text Box 221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734" name="AutoShape 222"/>
            <p:cNvCxnSpPr>
              <a:cxnSpLocks noChangeShapeType="1"/>
              <a:stCxn id="1728729" idx="3"/>
              <a:endCxn id="1728732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735" name="AutoShape 223"/>
            <p:cNvCxnSpPr>
              <a:cxnSpLocks noChangeShapeType="1"/>
              <a:stCxn id="1728732" idx="3"/>
              <a:endCxn id="1728731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736" name="Line 224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737" name="Text Box 225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728738" name="Text Box 226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sp>
        <p:nvSpPr>
          <p:cNvPr id="1728648" name="Rectangle 136"/>
          <p:cNvSpPr>
            <a:spLocks noChangeArrowheads="1"/>
          </p:cNvSpPr>
          <p:nvPr/>
        </p:nvSpPr>
        <p:spPr bwMode="auto">
          <a:xfrm>
            <a:off x="6032500" y="2241550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t.n.n</a:t>
            </a:r>
          </a:p>
        </p:txBody>
      </p:sp>
      <p:sp>
        <p:nvSpPr>
          <p:cNvPr id="1728651" name="Rectangle 139"/>
          <p:cNvSpPr>
            <a:spLocks noChangeArrowheads="1"/>
          </p:cNvSpPr>
          <p:nvPr/>
        </p:nvSpPr>
        <p:spPr bwMode="auto">
          <a:xfrm>
            <a:off x="5043488" y="2241550"/>
            <a:ext cx="701675" cy="547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t.n.n.n</a:t>
            </a:r>
          </a:p>
        </p:txBody>
      </p:sp>
      <p:sp>
        <p:nvSpPr>
          <p:cNvPr id="1728652" name="Rectangle 140"/>
          <p:cNvSpPr>
            <a:spLocks noChangeAspect="1" noChangeArrowheads="1"/>
          </p:cNvSpPr>
          <p:nvPr/>
        </p:nvSpPr>
        <p:spPr bwMode="auto">
          <a:xfrm>
            <a:off x="8010525" y="22463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t</a:t>
            </a:r>
          </a:p>
        </p:txBody>
      </p:sp>
      <p:sp>
        <p:nvSpPr>
          <p:cNvPr id="1728653" name="Rectangle 141"/>
          <p:cNvSpPr>
            <a:spLocks noChangeArrowheads="1"/>
          </p:cNvSpPr>
          <p:nvPr/>
        </p:nvSpPr>
        <p:spPr bwMode="auto">
          <a:xfrm>
            <a:off x="7021513" y="2241550"/>
            <a:ext cx="701675" cy="547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</a:t>
            </a:r>
          </a:p>
        </p:txBody>
      </p:sp>
      <p:grpSp>
        <p:nvGrpSpPr>
          <p:cNvPr id="1729001" name="Group 489"/>
          <p:cNvGrpSpPr>
            <a:grpSpLocks/>
          </p:cNvGrpSpPr>
          <p:nvPr/>
        </p:nvGrpSpPr>
        <p:grpSpPr bwMode="auto">
          <a:xfrm>
            <a:off x="420688" y="2470150"/>
            <a:ext cx="4246562" cy="712788"/>
            <a:chOff x="1038" y="176"/>
            <a:chExt cx="2675" cy="449"/>
          </a:xfrm>
        </p:grpSpPr>
        <p:cxnSp>
          <p:nvCxnSpPr>
            <p:cNvPr id="1728660" name="AutoShape 148"/>
            <p:cNvCxnSpPr>
              <a:cxnSpLocks noChangeShapeType="1"/>
              <a:stCxn id="1728664" idx="3"/>
              <a:endCxn id="1728661" idx="1"/>
            </p:cNvCxnSpPr>
            <p:nvPr/>
          </p:nvCxnSpPr>
          <p:spPr bwMode="auto">
            <a:xfrm>
              <a:off x="1480" y="450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661" name="Rectangle 149"/>
            <p:cNvSpPr>
              <a:spLocks noChangeArrowheads="1"/>
            </p:cNvSpPr>
            <p:nvPr/>
          </p:nvSpPr>
          <p:spPr bwMode="auto">
            <a:xfrm>
              <a:off x="1661" y="277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</a:t>
              </a:r>
            </a:p>
          </p:txBody>
        </p:sp>
        <p:sp>
          <p:nvSpPr>
            <p:cNvPr id="1728662" name="Text Box 150"/>
            <p:cNvSpPr txBox="1">
              <a:spLocks noChangeArrowheads="1"/>
            </p:cNvSpPr>
            <p:nvPr/>
          </p:nvSpPr>
          <p:spPr bwMode="auto">
            <a:xfrm>
              <a:off x="1444" y="1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663" name="Text Box 151"/>
            <p:cNvSpPr txBox="1">
              <a:spLocks noChangeArrowheads="1"/>
            </p:cNvSpPr>
            <p:nvPr/>
          </p:nvSpPr>
          <p:spPr bwMode="auto">
            <a:xfrm>
              <a:off x="2672" y="19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664" name="Rectangle 152"/>
            <p:cNvSpPr>
              <a:spLocks noChangeArrowheads="1"/>
            </p:cNvSpPr>
            <p:nvPr/>
          </p:nvSpPr>
          <p:spPr bwMode="auto">
            <a:xfrm>
              <a:off x="1038" y="277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t.n.n.n</a:t>
              </a:r>
            </a:p>
          </p:txBody>
        </p:sp>
        <p:sp>
          <p:nvSpPr>
            <p:cNvPr id="1728665" name="Rectangle 153"/>
            <p:cNvSpPr>
              <a:spLocks noChangeAspect="1" noChangeArrowheads="1"/>
            </p:cNvSpPr>
            <p:nvPr/>
          </p:nvSpPr>
          <p:spPr bwMode="auto">
            <a:xfrm>
              <a:off x="2907" y="280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</a:t>
              </a:r>
            </a:p>
          </p:txBody>
        </p:sp>
        <p:sp>
          <p:nvSpPr>
            <p:cNvPr id="1728666" name="Rectangle 154"/>
            <p:cNvSpPr>
              <a:spLocks noChangeArrowheads="1"/>
            </p:cNvSpPr>
            <p:nvPr/>
          </p:nvSpPr>
          <p:spPr bwMode="auto">
            <a:xfrm>
              <a:off x="2284" y="277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</a:t>
              </a:r>
            </a:p>
          </p:txBody>
        </p:sp>
        <p:sp>
          <p:nvSpPr>
            <p:cNvPr id="1728667" name="Text Box 155"/>
            <p:cNvSpPr txBox="1">
              <a:spLocks noChangeArrowheads="1"/>
            </p:cNvSpPr>
            <p:nvPr/>
          </p:nvSpPr>
          <p:spPr bwMode="auto">
            <a:xfrm>
              <a:off x="2062" y="19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668" name="AutoShape 156"/>
            <p:cNvCxnSpPr>
              <a:cxnSpLocks noChangeShapeType="1"/>
              <a:stCxn id="1728661" idx="3"/>
              <a:endCxn id="1728666" idx="1"/>
            </p:cNvCxnSpPr>
            <p:nvPr/>
          </p:nvCxnSpPr>
          <p:spPr bwMode="auto">
            <a:xfrm>
              <a:off x="2103" y="450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669" name="AutoShape 157"/>
            <p:cNvCxnSpPr>
              <a:cxnSpLocks noChangeShapeType="1"/>
              <a:stCxn id="1728666" idx="3"/>
              <a:endCxn id="1728665" idx="1"/>
            </p:cNvCxnSpPr>
            <p:nvPr/>
          </p:nvCxnSpPr>
          <p:spPr bwMode="auto">
            <a:xfrm>
              <a:off x="2726" y="450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670" name="Line 158"/>
            <p:cNvSpPr>
              <a:spLocks noChangeShapeType="1"/>
            </p:cNvSpPr>
            <p:nvPr/>
          </p:nvSpPr>
          <p:spPr bwMode="auto">
            <a:xfrm flipH="1">
              <a:off x="3348" y="297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854" name="Text Box 342"/>
            <p:cNvSpPr txBox="1">
              <a:spLocks noChangeArrowheads="1"/>
            </p:cNvSpPr>
            <p:nvPr/>
          </p:nvSpPr>
          <p:spPr bwMode="auto">
            <a:xfrm>
              <a:off x="3304" y="176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</p:grpSp>
      <p:grpSp>
        <p:nvGrpSpPr>
          <p:cNvPr id="1728899" name="Group 387"/>
          <p:cNvGrpSpPr>
            <a:grpSpLocks/>
          </p:cNvGrpSpPr>
          <p:nvPr/>
        </p:nvGrpSpPr>
        <p:grpSpPr bwMode="auto">
          <a:xfrm>
            <a:off x="4475163" y="2024063"/>
            <a:ext cx="4845050" cy="527050"/>
            <a:chOff x="2800" y="1234"/>
            <a:chExt cx="3052" cy="332"/>
          </a:xfrm>
        </p:grpSpPr>
        <p:grpSp>
          <p:nvGrpSpPr>
            <p:cNvPr id="1728857" name="Group 345"/>
            <p:cNvGrpSpPr>
              <a:grpSpLocks/>
            </p:cNvGrpSpPr>
            <p:nvPr/>
          </p:nvGrpSpPr>
          <p:grpSpPr bwMode="auto">
            <a:xfrm>
              <a:off x="2800" y="1234"/>
              <a:ext cx="3052" cy="289"/>
              <a:chOff x="949" y="224"/>
              <a:chExt cx="3032" cy="289"/>
            </a:xfrm>
          </p:grpSpPr>
          <p:sp>
            <p:nvSpPr>
              <p:cNvPr id="1728858" name="Line 346"/>
              <p:cNvSpPr>
                <a:spLocks noChangeShapeType="1"/>
              </p:cNvSpPr>
              <p:nvPr/>
            </p:nvSpPr>
            <p:spPr bwMode="auto">
              <a:xfrm>
                <a:off x="1180" y="346"/>
                <a:ext cx="123" cy="83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accent1"/>
                    </a:solidFill>
                    <a:round/>
                    <a:headEnd/>
                    <a:tailEnd type="triangl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859" name="Line 347"/>
              <p:cNvSpPr>
                <a:spLocks noChangeShapeType="1"/>
              </p:cNvSpPr>
              <p:nvPr/>
            </p:nvSpPr>
            <p:spPr bwMode="auto">
              <a:xfrm flipH="1">
                <a:off x="3616" y="346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860" name="Text Box 348"/>
              <p:cNvSpPr txBox="1">
                <a:spLocks noChangeArrowheads="1"/>
              </p:cNvSpPr>
              <p:nvPr/>
            </p:nvSpPr>
            <p:spPr bwMode="auto">
              <a:xfrm>
                <a:off x="949" y="224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0"/>
              </a:p>
            </p:txBody>
          </p:sp>
          <p:sp>
            <p:nvSpPr>
              <p:cNvPr id="1728861" name="Text Box 349"/>
              <p:cNvSpPr txBox="1">
                <a:spLocks noChangeArrowheads="1"/>
              </p:cNvSpPr>
              <p:nvPr/>
            </p:nvSpPr>
            <p:spPr bwMode="auto">
              <a:xfrm>
                <a:off x="3572" y="225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  <p:sp>
          <p:nvSpPr>
            <p:cNvPr id="1728895" name="Text Box 383"/>
            <p:cNvSpPr txBox="1">
              <a:spLocks noChangeArrowheads="1"/>
            </p:cNvSpPr>
            <p:nvPr/>
          </p:nvSpPr>
          <p:spPr bwMode="auto">
            <a:xfrm>
              <a:off x="3564" y="1272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96" name="Text Box 384"/>
            <p:cNvSpPr txBox="1">
              <a:spLocks noChangeArrowheads="1"/>
            </p:cNvSpPr>
            <p:nvPr/>
          </p:nvSpPr>
          <p:spPr bwMode="auto">
            <a:xfrm>
              <a:off x="4204" y="127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97" name="Text Box 385"/>
            <p:cNvSpPr txBox="1">
              <a:spLocks noChangeArrowheads="1"/>
            </p:cNvSpPr>
            <p:nvPr/>
          </p:nvSpPr>
          <p:spPr bwMode="auto">
            <a:xfrm>
              <a:off x="4826" y="1275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728900" name="Text Box 388"/>
          <p:cNvSpPr txBox="1">
            <a:spLocks noChangeArrowheads="1"/>
          </p:cNvSpPr>
          <p:nvPr/>
        </p:nvSpPr>
        <p:spPr bwMode="auto">
          <a:xfrm>
            <a:off x="411163" y="17605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728901" name="Text Box 389"/>
          <p:cNvSpPr txBox="1">
            <a:spLocks noChangeArrowheads="1"/>
          </p:cNvSpPr>
          <p:nvPr/>
        </p:nvSpPr>
        <p:spPr bwMode="auto">
          <a:xfrm>
            <a:off x="411163" y="211296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729002" name="Group 490"/>
          <p:cNvGrpSpPr>
            <a:grpSpLocks/>
          </p:cNvGrpSpPr>
          <p:nvPr/>
        </p:nvGrpSpPr>
        <p:grpSpPr bwMode="auto">
          <a:xfrm>
            <a:off x="4445000" y="5021263"/>
            <a:ext cx="4889500" cy="965200"/>
            <a:chOff x="2800" y="3181"/>
            <a:chExt cx="3080" cy="608"/>
          </a:xfrm>
        </p:grpSpPr>
        <p:cxnSp>
          <p:nvCxnSpPr>
            <p:cNvPr id="1728880" name="AutoShape 368"/>
            <p:cNvCxnSpPr>
              <a:cxnSpLocks noChangeShapeType="1"/>
              <a:stCxn id="1728884" idx="3"/>
              <a:endCxn id="1728881" idx="1"/>
            </p:cNvCxnSpPr>
            <p:nvPr/>
          </p:nvCxnSpPr>
          <p:spPr bwMode="auto">
            <a:xfrm>
              <a:off x="3584" y="3455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881" name="Rectangle 369"/>
            <p:cNvSpPr>
              <a:spLocks noChangeArrowheads="1"/>
            </p:cNvSpPr>
            <p:nvPr/>
          </p:nvSpPr>
          <p:spPr bwMode="auto">
            <a:xfrm>
              <a:off x="3756" y="3282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</a:t>
              </a:r>
            </a:p>
          </p:txBody>
        </p:sp>
        <p:sp>
          <p:nvSpPr>
            <p:cNvPr id="1728882" name="Text Box 370"/>
            <p:cNvSpPr txBox="1">
              <a:spLocks noChangeArrowheads="1"/>
            </p:cNvSpPr>
            <p:nvPr/>
          </p:nvSpPr>
          <p:spPr bwMode="auto">
            <a:xfrm>
              <a:off x="3539" y="318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83" name="Text Box 371"/>
            <p:cNvSpPr txBox="1">
              <a:spLocks noChangeArrowheads="1"/>
            </p:cNvSpPr>
            <p:nvPr/>
          </p:nvSpPr>
          <p:spPr bwMode="auto">
            <a:xfrm>
              <a:off x="4758" y="320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884" name="Rectangle 372"/>
            <p:cNvSpPr>
              <a:spLocks noChangeArrowheads="1"/>
            </p:cNvSpPr>
            <p:nvPr/>
          </p:nvSpPr>
          <p:spPr bwMode="auto">
            <a:xfrm>
              <a:off x="3142" y="3282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</a:t>
              </a:r>
            </a:p>
          </p:txBody>
        </p:sp>
        <p:sp>
          <p:nvSpPr>
            <p:cNvPr id="1728885" name="Rectangle 373"/>
            <p:cNvSpPr>
              <a:spLocks noChangeAspect="1" noChangeArrowheads="1"/>
            </p:cNvSpPr>
            <p:nvPr/>
          </p:nvSpPr>
          <p:spPr bwMode="auto">
            <a:xfrm>
              <a:off x="4984" y="3285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 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728886" name="Rectangle 374"/>
            <p:cNvSpPr>
              <a:spLocks noChangeArrowheads="1"/>
            </p:cNvSpPr>
            <p:nvPr/>
          </p:nvSpPr>
          <p:spPr bwMode="auto">
            <a:xfrm>
              <a:off x="4370" y="3282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r.n.n</a:t>
              </a:r>
            </a:p>
          </p:txBody>
        </p:sp>
        <p:sp>
          <p:nvSpPr>
            <p:cNvPr id="1728887" name="Text Box 375"/>
            <p:cNvSpPr txBox="1">
              <a:spLocks noChangeArrowheads="1"/>
            </p:cNvSpPr>
            <p:nvPr/>
          </p:nvSpPr>
          <p:spPr bwMode="auto">
            <a:xfrm>
              <a:off x="4157" y="320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888" name="AutoShape 376"/>
            <p:cNvCxnSpPr>
              <a:cxnSpLocks noChangeShapeType="1"/>
              <a:stCxn id="1728881" idx="3"/>
              <a:endCxn id="1728886" idx="1"/>
            </p:cNvCxnSpPr>
            <p:nvPr/>
          </p:nvCxnSpPr>
          <p:spPr bwMode="auto">
            <a:xfrm>
              <a:off x="4198" y="3455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889" name="AutoShape 377"/>
            <p:cNvCxnSpPr>
              <a:cxnSpLocks noChangeShapeType="1"/>
              <a:stCxn id="1728886" idx="3"/>
              <a:endCxn id="1728885" idx="1"/>
            </p:cNvCxnSpPr>
            <p:nvPr/>
          </p:nvCxnSpPr>
          <p:spPr bwMode="auto">
            <a:xfrm flipV="1">
              <a:off x="4812" y="3450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892" name="Line 380"/>
            <p:cNvSpPr>
              <a:spLocks noChangeShapeType="1"/>
            </p:cNvSpPr>
            <p:nvPr/>
          </p:nvSpPr>
          <p:spPr bwMode="auto">
            <a:xfrm flipH="1">
              <a:off x="5533" y="3302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894" name="Text Box 382"/>
            <p:cNvSpPr txBox="1">
              <a:spLocks noChangeArrowheads="1"/>
            </p:cNvSpPr>
            <p:nvPr/>
          </p:nvSpPr>
          <p:spPr bwMode="auto">
            <a:xfrm>
              <a:off x="5471" y="3181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728922" name="Group 410"/>
            <p:cNvGrpSpPr>
              <a:grpSpLocks/>
            </p:cNvGrpSpPr>
            <p:nvPr/>
          </p:nvGrpSpPr>
          <p:grpSpPr bwMode="auto">
            <a:xfrm>
              <a:off x="2800" y="3501"/>
              <a:ext cx="409" cy="288"/>
              <a:chOff x="1831" y="4032"/>
              <a:chExt cx="409" cy="288"/>
            </a:xfrm>
          </p:grpSpPr>
          <p:sp>
            <p:nvSpPr>
              <p:cNvPr id="1728920" name="Line 408"/>
              <p:cNvSpPr>
                <a:spLocks noChangeShapeType="1"/>
              </p:cNvSpPr>
              <p:nvPr/>
            </p:nvSpPr>
            <p:spPr bwMode="auto">
              <a:xfrm rot="5400000" flipH="1" flipV="1">
                <a:off x="2073" y="4090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921" name="Text Box 409"/>
              <p:cNvSpPr txBox="1">
                <a:spLocks noChangeArrowheads="1"/>
              </p:cNvSpPr>
              <p:nvPr/>
            </p:nvSpPr>
            <p:spPr bwMode="auto">
              <a:xfrm>
                <a:off x="1831" y="4032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</p:grpSp>
      </p:grpSp>
      <p:grpSp>
        <p:nvGrpSpPr>
          <p:cNvPr id="1729003" name="Group 491"/>
          <p:cNvGrpSpPr>
            <a:grpSpLocks/>
          </p:cNvGrpSpPr>
          <p:nvPr/>
        </p:nvGrpSpPr>
        <p:grpSpPr bwMode="auto">
          <a:xfrm>
            <a:off x="4456113" y="5026025"/>
            <a:ext cx="4873625" cy="979488"/>
            <a:chOff x="2803" y="3854"/>
            <a:chExt cx="3070" cy="617"/>
          </a:xfrm>
        </p:grpSpPr>
        <p:cxnSp>
          <p:nvCxnSpPr>
            <p:cNvPr id="1728925" name="AutoShape 413"/>
            <p:cNvCxnSpPr>
              <a:cxnSpLocks noChangeShapeType="1"/>
              <a:stCxn id="1728929" idx="3"/>
              <a:endCxn id="1728926" idx="1"/>
            </p:cNvCxnSpPr>
            <p:nvPr/>
          </p:nvCxnSpPr>
          <p:spPr bwMode="auto">
            <a:xfrm>
              <a:off x="3577" y="4128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926" name="Rectangle 414"/>
            <p:cNvSpPr>
              <a:spLocks noChangeArrowheads="1"/>
            </p:cNvSpPr>
            <p:nvPr/>
          </p:nvSpPr>
          <p:spPr bwMode="auto">
            <a:xfrm>
              <a:off x="3749" y="3955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</a:t>
              </a:r>
            </a:p>
          </p:txBody>
        </p:sp>
        <p:sp>
          <p:nvSpPr>
            <p:cNvPr id="1728927" name="Text Box 415"/>
            <p:cNvSpPr txBox="1">
              <a:spLocks noChangeArrowheads="1"/>
            </p:cNvSpPr>
            <p:nvPr/>
          </p:nvSpPr>
          <p:spPr bwMode="auto">
            <a:xfrm>
              <a:off x="3532" y="385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28" name="Text Box 416"/>
            <p:cNvSpPr txBox="1">
              <a:spLocks noChangeArrowheads="1"/>
            </p:cNvSpPr>
            <p:nvPr/>
          </p:nvSpPr>
          <p:spPr bwMode="auto">
            <a:xfrm>
              <a:off x="4751" y="387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29" name="Rectangle 417"/>
            <p:cNvSpPr>
              <a:spLocks noChangeArrowheads="1"/>
            </p:cNvSpPr>
            <p:nvPr/>
          </p:nvSpPr>
          <p:spPr bwMode="auto">
            <a:xfrm>
              <a:off x="3135" y="3955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</a:t>
              </a:r>
            </a:p>
          </p:txBody>
        </p:sp>
        <p:sp>
          <p:nvSpPr>
            <p:cNvPr id="1728930" name="Rectangle 418"/>
            <p:cNvSpPr>
              <a:spLocks noChangeAspect="1" noChangeArrowheads="1"/>
            </p:cNvSpPr>
            <p:nvPr/>
          </p:nvSpPr>
          <p:spPr bwMode="auto">
            <a:xfrm>
              <a:off x="4977" y="3958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728931" name="Rectangle 419"/>
            <p:cNvSpPr>
              <a:spLocks noChangeArrowheads="1"/>
            </p:cNvSpPr>
            <p:nvPr/>
          </p:nvSpPr>
          <p:spPr bwMode="auto">
            <a:xfrm>
              <a:off x="4363" y="3955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r.n.n</a:t>
              </a:r>
            </a:p>
          </p:txBody>
        </p:sp>
        <p:sp>
          <p:nvSpPr>
            <p:cNvPr id="1728932" name="Text Box 420"/>
            <p:cNvSpPr txBox="1">
              <a:spLocks noChangeArrowheads="1"/>
            </p:cNvSpPr>
            <p:nvPr/>
          </p:nvSpPr>
          <p:spPr bwMode="auto">
            <a:xfrm>
              <a:off x="4150" y="38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933" name="AutoShape 421"/>
            <p:cNvCxnSpPr>
              <a:cxnSpLocks noChangeShapeType="1"/>
              <a:stCxn id="1728926" idx="3"/>
              <a:endCxn id="1728931" idx="1"/>
            </p:cNvCxnSpPr>
            <p:nvPr/>
          </p:nvCxnSpPr>
          <p:spPr bwMode="auto">
            <a:xfrm>
              <a:off x="4191" y="4128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934" name="AutoShape 422"/>
            <p:cNvCxnSpPr>
              <a:cxnSpLocks noChangeShapeType="1"/>
              <a:stCxn id="1728931" idx="3"/>
              <a:endCxn id="1728930" idx="1"/>
            </p:cNvCxnSpPr>
            <p:nvPr/>
          </p:nvCxnSpPr>
          <p:spPr bwMode="auto">
            <a:xfrm flipV="1">
              <a:off x="4805" y="4123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936" name="Line 424"/>
            <p:cNvSpPr>
              <a:spLocks noChangeShapeType="1"/>
            </p:cNvSpPr>
            <p:nvPr/>
          </p:nvSpPr>
          <p:spPr bwMode="auto">
            <a:xfrm flipH="1">
              <a:off x="5526" y="3975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8938" name="Text Box 426"/>
            <p:cNvSpPr txBox="1">
              <a:spLocks noChangeArrowheads="1"/>
            </p:cNvSpPr>
            <p:nvPr/>
          </p:nvSpPr>
          <p:spPr bwMode="auto">
            <a:xfrm>
              <a:off x="5464" y="3854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728964" name="Group 452"/>
            <p:cNvGrpSpPr>
              <a:grpSpLocks/>
            </p:cNvGrpSpPr>
            <p:nvPr/>
          </p:nvGrpSpPr>
          <p:grpSpPr bwMode="auto">
            <a:xfrm>
              <a:off x="2803" y="4183"/>
              <a:ext cx="409" cy="288"/>
              <a:chOff x="1831" y="4032"/>
              <a:chExt cx="409" cy="288"/>
            </a:xfrm>
          </p:grpSpPr>
          <p:sp>
            <p:nvSpPr>
              <p:cNvPr id="1728965" name="Line 453"/>
              <p:cNvSpPr>
                <a:spLocks noChangeShapeType="1"/>
              </p:cNvSpPr>
              <p:nvPr/>
            </p:nvSpPr>
            <p:spPr bwMode="auto">
              <a:xfrm rot="5400000" flipH="1" flipV="1">
                <a:off x="2073" y="4090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8966" name="Text Box 454"/>
              <p:cNvSpPr txBox="1">
                <a:spLocks noChangeArrowheads="1"/>
              </p:cNvSpPr>
              <p:nvPr/>
            </p:nvSpPr>
            <p:spPr bwMode="auto">
              <a:xfrm>
                <a:off x="1831" y="4032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</p:grpSp>
      </p:grpSp>
      <p:grpSp>
        <p:nvGrpSpPr>
          <p:cNvPr id="1728996" name="Group 484"/>
          <p:cNvGrpSpPr>
            <a:grpSpLocks/>
          </p:cNvGrpSpPr>
          <p:nvPr/>
        </p:nvGrpSpPr>
        <p:grpSpPr bwMode="auto">
          <a:xfrm>
            <a:off x="427038" y="4324350"/>
            <a:ext cx="3802062" cy="701675"/>
            <a:chOff x="2572" y="132"/>
            <a:chExt cx="2395" cy="442"/>
          </a:xfrm>
        </p:grpSpPr>
        <p:cxnSp>
          <p:nvCxnSpPr>
            <p:cNvPr id="1728971" name="AutoShape 459"/>
            <p:cNvCxnSpPr>
              <a:cxnSpLocks noChangeShapeType="1"/>
              <a:stCxn id="1728975" idx="3"/>
              <a:endCxn id="1728972" idx="1"/>
            </p:cNvCxnSpPr>
            <p:nvPr/>
          </p:nvCxnSpPr>
          <p:spPr bwMode="auto">
            <a:xfrm>
              <a:off x="3014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28972" name="Rectangle 460"/>
            <p:cNvSpPr>
              <a:spLocks noChangeArrowheads="1"/>
            </p:cNvSpPr>
            <p:nvPr/>
          </p:nvSpPr>
          <p:spPr bwMode="auto">
            <a:xfrm>
              <a:off x="3186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z.n</a:t>
              </a:r>
            </a:p>
          </p:txBody>
        </p:sp>
        <p:sp>
          <p:nvSpPr>
            <p:cNvPr id="1728973" name="Text Box 461"/>
            <p:cNvSpPr txBox="1">
              <a:spLocks noChangeArrowheads="1"/>
            </p:cNvSpPr>
            <p:nvPr/>
          </p:nvSpPr>
          <p:spPr bwMode="auto">
            <a:xfrm>
              <a:off x="2969" y="13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74" name="Text Box 462"/>
            <p:cNvSpPr txBox="1">
              <a:spLocks noChangeArrowheads="1"/>
            </p:cNvSpPr>
            <p:nvPr/>
          </p:nvSpPr>
          <p:spPr bwMode="auto">
            <a:xfrm>
              <a:off x="4188" y="14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728975" name="Rectangle 463"/>
            <p:cNvSpPr>
              <a:spLocks noChangeArrowheads="1"/>
            </p:cNvSpPr>
            <p:nvPr/>
          </p:nvSpPr>
          <p:spPr bwMode="auto">
            <a:xfrm>
              <a:off x="2572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z</a:t>
              </a:r>
            </a:p>
          </p:txBody>
        </p:sp>
        <p:sp>
          <p:nvSpPr>
            <p:cNvPr id="1728976" name="Rectangle 464"/>
            <p:cNvSpPr>
              <a:spLocks noChangeAspect="1" noChangeArrowheads="1"/>
            </p:cNvSpPr>
            <p:nvPr/>
          </p:nvSpPr>
          <p:spPr bwMode="auto">
            <a:xfrm>
              <a:off x="4414" y="232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x </a:t>
              </a:r>
            </a:p>
            <a:p>
              <a:r>
                <a:rPr lang="en-US" sz="1800" b="0"/>
                <a:t>z.n.n.n</a:t>
              </a:r>
            </a:p>
          </p:txBody>
        </p:sp>
        <p:sp>
          <p:nvSpPr>
            <p:cNvPr id="1728977" name="Rectangle 465"/>
            <p:cNvSpPr>
              <a:spLocks noChangeArrowheads="1"/>
            </p:cNvSpPr>
            <p:nvPr/>
          </p:nvSpPr>
          <p:spPr bwMode="auto">
            <a:xfrm>
              <a:off x="3800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z.n.n</a:t>
              </a:r>
            </a:p>
          </p:txBody>
        </p:sp>
        <p:sp>
          <p:nvSpPr>
            <p:cNvPr id="1728978" name="Text Box 466"/>
            <p:cNvSpPr txBox="1">
              <a:spLocks noChangeArrowheads="1"/>
            </p:cNvSpPr>
            <p:nvPr/>
          </p:nvSpPr>
          <p:spPr bwMode="auto">
            <a:xfrm>
              <a:off x="3587" y="14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728979" name="AutoShape 467"/>
            <p:cNvCxnSpPr>
              <a:cxnSpLocks noChangeShapeType="1"/>
              <a:stCxn id="1728972" idx="3"/>
              <a:endCxn id="1728977" idx="1"/>
            </p:cNvCxnSpPr>
            <p:nvPr/>
          </p:nvCxnSpPr>
          <p:spPr bwMode="auto">
            <a:xfrm>
              <a:off x="3628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8980" name="AutoShape 468"/>
            <p:cNvCxnSpPr>
              <a:cxnSpLocks noChangeShapeType="1"/>
              <a:stCxn id="1728977" idx="3"/>
              <a:endCxn id="1728976" idx="1"/>
            </p:cNvCxnSpPr>
            <p:nvPr/>
          </p:nvCxnSpPr>
          <p:spPr bwMode="auto">
            <a:xfrm flipV="1">
              <a:off x="4242" y="397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728999" name="Group 487"/>
          <p:cNvGrpSpPr>
            <a:grpSpLocks/>
          </p:cNvGrpSpPr>
          <p:nvPr/>
        </p:nvGrpSpPr>
        <p:grpSpPr bwMode="auto">
          <a:xfrm>
            <a:off x="-184150" y="4527550"/>
            <a:ext cx="4891088" cy="577850"/>
            <a:chOff x="-125" y="2870"/>
            <a:chExt cx="3081" cy="364"/>
          </a:xfrm>
        </p:grpSpPr>
        <p:grpSp>
          <p:nvGrpSpPr>
            <p:cNvPr id="1728992" name="Group 480"/>
            <p:cNvGrpSpPr>
              <a:grpSpLocks/>
            </p:cNvGrpSpPr>
            <p:nvPr/>
          </p:nvGrpSpPr>
          <p:grpSpPr bwMode="auto">
            <a:xfrm>
              <a:off x="-125" y="2946"/>
              <a:ext cx="465" cy="288"/>
              <a:chOff x="2328" y="566"/>
              <a:chExt cx="465" cy="288"/>
            </a:xfrm>
          </p:grpSpPr>
          <p:sp>
            <p:nvSpPr>
              <p:cNvPr id="1728960" name="Text Box 448"/>
              <p:cNvSpPr txBox="1">
                <a:spLocks noChangeArrowheads="1"/>
              </p:cNvSpPr>
              <p:nvPr/>
            </p:nvSpPr>
            <p:spPr bwMode="auto">
              <a:xfrm>
                <a:off x="2328" y="566"/>
                <a:ext cx="4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z</a:t>
                </a:r>
              </a:p>
            </p:txBody>
          </p:sp>
          <p:sp>
            <p:nvSpPr>
              <p:cNvPr id="1728989" name="Line 477"/>
              <p:cNvSpPr>
                <a:spLocks noChangeShapeType="1"/>
              </p:cNvSpPr>
              <p:nvPr/>
            </p:nvSpPr>
            <p:spPr bwMode="auto">
              <a:xfrm flipV="1">
                <a:off x="2609" y="692"/>
                <a:ext cx="93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28995" name="Group 483"/>
            <p:cNvGrpSpPr>
              <a:grpSpLocks/>
            </p:cNvGrpSpPr>
            <p:nvPr/>
          </p:nvGrpSpPr>
          <p:grpSpPr bwMode="auto">
            <a:xfrm>
              <a:off x="2612" y="2870"/>
              <a:ext cx="344" cy="288"/>
              <a:chOff x="5212" y="260"/>
              <a:chExt cx="344" cy="288"/>
            </a:xfrm>
          </p:grpSpPr>
          <p:sp>
            <p:nvSpPr>
              <p:cNvPr id="1728993" name="Text Box 481"/>
              <p:cNvSpPr txBox="1">
                <a:spLocks noChangeArrowheads="1"/>
              </p:cNvSpPr>
              <p:nvPr/>
            </p:nvSpPr>
            <p:spPr bwMode="auto">
              <a:xfrm>
                <a:off x="5212" y="260"/>
                <a:ext cx="3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728994" name="Line 482"/>
              <p:cNvSpPr>
                <a:spLocks noChangeShapeType="1"/>
              </p:cNvSpPr>
              <p:nvPr/>
            </p:nvSpPr>
            <p:spPr bwMode="auto">
              <a:xfrm flipH="1">
                <a:off x="5249" y="409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29004" name="Text Box 492"/>
          <p:cNvSpPr txBox="1">
            <a:spLocks noChangeArrowheads="1"/>
          </p:cNvSpPr>
          <p:nvPr/>
        </p:nvSpPr>
        <p:spPr bwMode="auto">
          <a:xfrm>
            <a:off x="1228725" y="5800725"/>
            <a:ext cx="17700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33CC"/>
                </a:solidFill>
              </a:rPr>
              <a:t>p?</a:t>
            </a:r>
          </a:p>
        </p:txBody>
      </p:sp>
    </p:spTree>
    <p:extLst>
      <p:ext uri="{BB962C8B-B14F-4D97-AF65-F5344CB8AC3E}">
        <p14:creationId xmlns:p14="http://schemas.microsoft.com/office/powerpoint/2010/main" val="21458643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2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348 L 0.50434 -0.055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29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-2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2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2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2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2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2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2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0486 0.432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2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2162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12353E-6 L -0.00573 0.4270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28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2135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12353E-6 L -0.00677 0.4307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28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153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2353E-6 L -0.0125 0.430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728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151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39E-6 L -0.01025 0.4277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28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2137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00764 0.43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187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0834 0.4224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111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7268E-6 L -0.01336 0.422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2114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7" dur="2000" fill="hold"/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9" dur="2000" fill="hold"/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1.66667E-6 0.2717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728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88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44 L -0.49618 -0.1029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729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05" y="-5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72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72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1729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8526" grpId="0" animBg="1"/>
      <p:bldP spid="1728526" grpId="1" animBg="1"/>
      <p:bldP spid="1728562" grpId="0" animBg="1"/>
      <p:bldP spid="1728562" grpId="1" animBg="1"/>
      <p:bldP spid="1728628" grpId="0" animBg="1"/>
      <p:bldP spid="1728628" grpId="1" animBg="1"/>
      <p:bldP spid="1728720" grpId="0" animBg="1"/>
      <p:bldP spid="1728720" grpId="1" animBg="1"/>
      <p:bldP spid="1728721" grpId="0" animBg="1"/>
      <p:bldP spid="1728721" grpId="1" animBg="1"/>
      <p:bldP spid="1728722" grpId="0" animBg="1"/>
      <p:bldP spid="1728722" grpId="1" animBg="1"/>
      <p:bldP spid="1728724" grpId="0" animBg="1"/>
      <p:bldP spid="1728648" grpId="0" animBg="1"/>
      <p:bldP spid="1728648" grpId="1" animBg="1"/>
      <p:bldP spid="1728648" grpId="2" animBg="1"/>
      <p:bldP spid="1728651" grpId="0" animBg="1"/>
      <p:bldP spid="1728651" grpId="1" animBg="1"/>
      <p:bldP spid="1728651" grpId="2" animBg="1"/>
      <p:bldP spid="1728652" grpId="0" animBg="1"/>
      <p:bldP spid="1728652" grpId="1" animBg="1"/>
      <p:bldP spid="1728652" grpId="2" animBg="1"/>
      <p:bldP spid="1728653" grpId="0" animBg="1"/>
      <p:bldP spid="1728653" grpId="1" animBg="1"/>
      <p:bldP spid="1728653" grpId="2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ChangeArrowheads="1"/>
          </p:cNvSpPr>
          <p:nvPr/>
        </p:nvSpPr>
        <p:spPr bwMode="auto">
          <a:xfrm>
            <a:off x="14288" y="1516063"/>
            <a:ext cx="4502150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void main() {</a:t>
            </a:r>
            <a:endParaRPr lang="en-US" sz="1000" b="0" dirty="0"/>
          </a:p>
          <a:p>
            <a:pPr algn="l"/>
            <a:r>
              <a:rPr lang="en-US" sz="1000" b="0" dirty="0"/>
              <a:t> </a:t>
            </a:r>
            <a:endParaRPr lang="en-US" b="0" dirty="0"/>
          </a:p>
          <a:p>
            <a:pPr algn="l"/>
            <a:endParaRPr lang="en-US" sz="2000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   </a:t>
            </a:r>
          </a:p>
          <a:p>
            <a:pPr algn="l"/>
            <a:r>
              <a:rPr lang="en-US" b="0" dirty="0"/>
              <a:t>     </a:t>
            </a:r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sz="1800" b="0" dirty="0"/>
          </a:p>
          <a:p>
            <a:pPr algn="l"/>
            <a:r>
              <a:rPr lang="en-US" sz="1800" b="0" dirty="0"/>
              <a:t> </a:t>
            </a:r>
          </a:p>
          <a:p>
            <a:pPr algn="l"/>
            <a:endParaRPr lang="en-US" sz="1800" b="0" dirty="0"/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912835" name="Rectangle 3"/>
          <p:cNvSpPr>
            <a:spLocks noChangeArrowheads="1"/>
          </p:cNvSpPr>
          <p:nvPr/>
        </p:nvSpPr>
        <p:spPr bwMode="auto">
          <a:xfrm>
            <a:off x="61913" y="4319588"/>
            <a:ext cx="4443412" cy="13985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38" name="Rectangle 6"/>
          <p:cNvSpPr>
            <a:spLocks noChangeArrowheads="1"/>
          </p:cNvSpPr>
          <p:nvPr/>
        </p:nvSpPr>
        <p:spPr bwMode="auto">
          <a:xfrm>
            <a:off x="4621213" y="1516063"/>
            <a:ext cx="4505325" cy="529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0" dirty="0"/>
              <a:t>static List reverse(List t) { </a:t>
            </a:r>
          </a:p>
          <a:p>
            <a:pPr algn="l"/>
            <a:endParaRPr lang="en-US" b="0" dirty="0"/>
          </a:p>
          <a:p>
            <a:pPr algn="l"/>
            <a:r>
              <a:rPr lang="en-US" b="0" dirty="0"/>
              <a:t>       </a:t>
            </a:r>
          </a:p>
          <a:p>
            <a:pPr algn="l"/>
            <a:r>
              <a:rPr lang="en-US" b="0" dirty="0"/>
              <a:t>        </a:t>
            </a:r>
          </a:p>
          <a:p>
            <a:pPr algn="l"/>
            <a:r>
              <a:rPr lang="en-US" b="0" dirty="0"/>
              <a:t>  </a:t>
            </a:r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r>
              <a:rPr lang="en-US" b="0" dirty="0"/>
              <a:t> 	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 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</a:t>
            </a:r>
          </a:p>
          <a:p>
            <a:pPr algn="l"/>
            <a:r>
              <a:rPr lang="en-US" b="0" dirty="0"/>
              <a:t>    return r;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1912839" name="Rectangle 7"/>
          <p:cNvSpPr>
            <a:spLocks noChangeArrowheads="1"/>
          </p:cNvSpPr>
          <p:nvPr/>
        </p:nvSpPr>
        <p:spPr bwMode="auto">
          <a:xfrm>
            <a:off x="4648200" y="1957388"/>
            <a:ext cx="4443413" cy="9286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0" name="Rectangle 8"/>
          <p:cNvSpPr>
            <a:spLocks noChangeArrowheads="1"/>
          </p:cNvSpPr>
          <p:nvPr/>
        </p:nvSpPr>
        <p:spPr bwMode="auto">
          <a:xfrm>
            <a:off x="4648200" y="5002213"/>
            <a:ext cx="4443413" cy="9286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endParaRPr lang="en-US"/>
          </a:p>
        </p:txBody>
      </p:sp>
      <p:sp>
        <p:nvSpPr>
          <p:cNvPr id="1912842" name="Rectangle 10"/>
          <p:cNvSpPr>
            <a:spLocks noChangeArrowheads="1"/>
          </p:cNvSpPr>
          <p:nvPr/>
        </p:nvSpPr>
        <p:spPr bwMode="auto">
          <a:xfrm>
            <a:off x="65088" y="2527300"/>
            <a:ext cx="4443412" cy="1398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3" name="Text Box 11"/>
          <p:cNvSpPr txBox="1">
            <a:spLocks noChangeArrowheads="1"/>
          </p:cNvSpPr>
          <p:nvPr/>
        </p:nvSpPr>
        <p:spPr bwMode="auto">
          <a:xfrm>
            <a:off x="4203700" y="2682875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x</a:t>
            </a:r>
          </a:p>
        </p:txBody>
      </p:sp>
      <p:sp>
        <p:nvSpPr>
          <p:cNvPr id="1912844" name="Rectangle 12"/>
          <p:cNvSpPr>
            <a:spLocks noChangeArrowheads="1"/>
          </p:cNvSpPr>
          <p:nvPr/>
        </p:nvSpPr>
        <p:spPr bwMode="auto">
          <a:xfrm>
            <a:off x="331788" y="2581275"/>
            <a:ext cx="3884612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5" name="AutoShape 13"/>
          <p:cNvSpPr>
            <a:spLocks noChangeArrowheads="1"/>
          </p:cNvSpPr>
          <p:nvPr/>
        </p:nvSpPr>
        <p:spPr bwMode="auto">
          <a:xfrm rot="5400000">
            <a:off x="3718719" y="197881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46" name="Text Box 14"/>
          <p:cNvSpPr txBox="1">
            <a:spLocks noChangeArrowheads="1"/>
          </p:cNvSpPr>
          <p:nvPr/>
        </p:nvSpPr>
        <p:spPr bwMode="auto">
          <a:xfrm>
            <a:off x="411163" y="387350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z = reverse(x);</a:t>
            </a:r>
          </a:p>
        </p:txBody>
      </p:sp>
      <p:sp>
        <p:nvSpPr>
          <p:cNvPr id="1912847" name="Text Box 15"/>
          <p:cNvSpPr txBox="1">
            <a:spLocks noChangeArrowheads="1"/>
          </p:cNvSpPr>
          <p:nvPr/>
        </p:nvSpPr>
        <p:spPr bwMode="auto">
          <a:xfrm>
            <a:off x="-9525" y="267017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912848" name="Line 16"/>
          <p:cNvSpPr>
            <a:spLocks noChangeShapeType="1"/>
          </p:cNvSpPr>
          <p:nvPr/>
        </p:nvSpPr>
        <p:spPr bwMode="auto">
          <a:xfrm>
            <a:off x="260350" y="2955925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12849" name="AutoShape 17"/>
          <p:cNvCxnSpPr>
            <a:cxnSpLocks noChangeShapeType="1"/>
            <a:stCxn id="1912853" idx="3"/>
            <a:endCxn id="1912850" idx="1"/>
          </p:cNvCxnSpPr>
          <p:nvPr/>
        </p:nvCxnSpPr>
        <p:spPr bwMode="auto">
          <a:xfrm>
            <a:off x="1127125" y="2914650"/>
            <a:ext cx="2873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12850" name="Rectangle 18"/>
          <p:cNvSpPr>
            <a:spLocks noChangeArrowheads="1"/>
          </p:cNvSpPr>
          <p:nvPr/>
        </p:nvSpPr>
        <p:spPr bwMode="auto">
          <a:xfrm>
            <a:off x="1414463" y="26400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</a:t>
            </a:r>
          </a:p>
        </p:txBody>
      </p:sp>
      <p:sp>
        <p:nvSpPr>
          <p:cNvPr id="1912851" name="Text Box 19"/>
          <p:cNvSpPr txBox="1">
            <a:spLocks noChangeArrowheads="1"/>
          </p:cNvSpPr>
          <p:nvPr/>
        </p:nvSpPr>
        <p:spPr bwMode="auto">
          <a:xfrm>
            <a:off x="1069975" y="24860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12852" name="Text Box 20"/>
          <p:cNvSpPr txBox="1">
            <a:spLocks noChangeArrowheads="1"/>
          </p:cNvSpPr>
          <p:nvPr/>
        </p:nvSpPr>
        <p:spPr bwMode="auto">
          <a:xfrm>
            <a:off x="3019425" y="25098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912853" name="Rectangle 21"/>
          <p:cNvSpPr>
            <a:spLocks noChangeArrowheads="1"/>
          </p:cNvSpPr>
          <p:nvPr/>
        </p:nvSpPr>
        <p:spPr bwMode="auto">
          <a:xfrm>
            <a:off x="425450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x.n.n.n</a:t>
            </a:r>
          </a:p>
          <a:p>
            <a:r>
              <a:rPr lang="en-US" sz="1800" b="0"/>
              <a:t>p</a:t>
            </a:r>
          </a:p>
        </p:txBody>
      </p:sp>
      <p:sp>
        <p:nvSpPr>
          <p:cNvPr id="1912854" name="Rectangle 22"/>
          <p:cNvSpPr>
            <a:spLocks noChangeAspect="1" noChangeArrowheads="1"/>
          </p:cNvSpPr>
          <p:nvPr/>
        </p:nvSpPr>
        <p:spPr bwMode="auto">
          <a:xfrm>
            <a:off x="3392488" y="2644775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</a:t>
            </a:r>
          </a:p>
        </p:txBody>
      </p:sp>
      <p:sp>
        <p:nvSpPr>
          <p:cNvPr id="1912855" name="Rectangle 23"/>
          <p:cNvSpPr>
            <a:spLocks noChangeArrowheads="1"/>
          </p:cNvSpPr>
          <p:nvPr/>
        </p:nvSpPr>
        <p:spPr bwMode="auto">
          <a:xfrm>
            <a:off x="2403475" y="2640013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x.n</a:t>
            </a:r>
          </a:p>
        </p:txBody>
      </p:sp>
      <p:sp>
        <p:nvSpPr>
          <p:cNvPr id="1912856" name="Text Box 24"/>
          <p:cNvSpPr txBox="1">
            <a:spLocks noChangeArrowheads="1"/>
          </p:cNvSpPr>
          <p:nvPr/>
        </p:nvSpPr>
        <p:spPr bwMode="auto">
          <a:xfrm>
            <a:off x="2051050" y="25114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912857" name="AutoShape 25"/>
          <p:cNvCxnSpPr>
            <a:cxnSpLocks noChangeShapeType="1"/>
            <a:stCxn id="1912850" idx="3"/>
            <a:endCxn id="1912855" idx="1"/>
          </p:cNvCxnSpPr>
          <p:nvPr/>
        </p:nvCxnSpPr>
        <p:spPr bwMode="auto">
          <a:xfrm>
            <a:off x="2116138" y="29146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2858" name="AutoShape 26"/>
          <p:cNvCxnSpPr>
            <a:cxnSpLocks noChangeShapeType="1"/>
            <a:stCxn id="1912855" idx="3"/>
            <a:endCxn id="1912854" idx="1"/>
          </p:cNvCxnSpPr>
          <p:nvPr/>
        </p:nvCxnSpPr>
        <p:spPr bwMode="auto">
          <a:xfrm>
            <a:off x="3105150" y="2914650"/>
            <a:ext cx="28733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12859" name="Line 27"/>
          <p:cNvSpPr>
            <a:spLocks noChangeShapeType="1"/>
          </p:cNvSpPr>
          <p:nvPr/>
        </p:nvSpPr>
        <p:spPr bwMode="auto">
          <a:xfrm flipH="1">
            <a:off x="4092575" y="2919413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60" name="Rectangle 28"/>
          <p:cNvSpPr>
            <a:spLocks noChangeArrowheads="1"/>
          </p:cNvSpPr>
          <p:nvPr/>
        </p:nvSpPr>
        <p:spPr bwMode="auto">
          <a:xfrm>
            <a:off x="79375" y="3209925"/>
            <a:ext cx="3511550" cy="6667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12861" name="Group 29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912862" name="Line 30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63" name="Rectangle 31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912864" name="Text Box 32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865" name="Rectangle 33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912866" name="Rectangle 34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912867" name="Text Box 35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868" name="AutoShape 36"/>
            <p:cNvCxnSpPr>
              <a:cxnSpLocks noChangeShapeType="1"/>
              <a:stCxn id="1912863" idx="3"/>
              <a:endCxn id="1912866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869" name="AutoShape 37"/>
            <p:cNvCxnSpPr>
              <a:cxnSpLocks noChangeShapeType="1"/>
              <a:stCxn id="1912866" idx="3"/>
              <a:endCxn id="1912865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870" name="Line 38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71" name="Text Box 39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912872" name="Text Box 40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cxnSp>
        <p:nvCxnSpPr>
          <p:cNvPr id="1912873" name="AutoShape 41"/>
          <p:cNvCxnSpPr>
            <a:cxnSpLocks noChangeShapeType="1"/>
          </p:cNvCxnSpPr>
          <p:nvPr/>
        </p:nvCxnSpPr>
        <p:spPr bwMode="auto">
          <a:xfrm>
            <a:off x="5764213" y="258286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2874" name="AutoShape 42"/>
          <p:cNvCxnSpPr>
            <a:cxnSpLocks noChangeShapeType="1"/>
          </p:cNvCxnSpPr>
          <p:nvPr/>
        </p:nvCxnSpPr>
        <p:spPr bwMode="auto">
          <a:xfrm>
            <a:off x="6742113" y="2576513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2875" name="AutoShape 43"/>
          <p:cNvCxnSpPr>
            <a:cxnSpLocks noChangeShapeType="1"/>
          </p:cNvCxnSpPr>
          <p:nvPr/>
        </p:nvCxnSpPr>
        <p:spPr bwMode="auto">
          <a:xfrm>
            <a:off x="7716838" y="2584450"/>
            <a:ext cx="287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12876" name="AutoShape 44"/>
          <p:cNvSpPr>
            <a:spLocks noChangeArrowheads="1"/>
          </p:cNvSpPr>
          <p:nvPr/>
        </p:nvSpPr>
        <p:spPr bwMode="auto">
          <a:xfrm rot="5400000">
            <a:off x="8481219" y="14295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77" name="AutoShape 45"/>
          <p:cNvSpPr>
            <a:spLocks noChangeArrowheads="1"/>
          </p:cNvSpPr>
          <p:nvPr/>
        </p:nvSpPr>
        <p:spPr bwMode="auto">
          <a:xfrm rot="5400000">
            <a:off x="8481219" y="4488656"/>
            <a:ext cx="573088" cy="403225"/>
          </a:xfrm>
          <a:prstGeom prst="rightArrow">
            <a:avLst>
              <a:gd name="adj1" fmla="val 50000"/>
              <a:gd name="adj2" fmla="val 35532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78" name="AutoShape 46"/>
          <p:cNvSpPr>
            <a:spLocks noChangeArrowheads="1"/>
          </p:cNvSpPr>
          <p:nvPr/>
        </p:nvSpPr>
        <p:spPr bwMode="auto">
          <a:xfrm rot="16200000" flipV="1">
            <a:off x="3718719" y="3994944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2879" name="AutoShape 47"/>
          <p:cNvSpPr>
            <a:spLocks noChangeArrowheads="1"/>
          </p:cNvSpPr>
          <p:nvPr/>
        </p:nvSpPr>
        <p:spPr bwMode="auto">
          <a:xfrm rot="16200000" flipV="1">
            <a:off x="3717132" y="3813969"/>
            <a:ext cx="573087" cy="403225"/>
          </a:xfrm>
          <a:prstGeom prst="lef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12880" name="Group 48"/>
          <p:cNvGrpSpPr>
            <a:grpSpLocks/>
          </p:cNvGrpSpPr>
          <p:nvPr/>
        </p:nvGrpSpPr>
        <p:grpSpPr bwMode="auto">
          <a:xfrm>
            <a:off x="-22225" y="3148013"/>
            <a:ext cx="3635375" cy="682625"/>
            <a:chOff x="-23" y="1911"/>
            <a:chExt cx="2290" cy="430"/>
          </a:xfrm>
        </p:grpSpPr>
        <p:sp>
          <p:nvSpPr>
            <p:cNvPr id="1912881" name="Line 49"/>
            <p:cNvSpPr>
              <a:spLocks noChangeShapeType="1"/>
            </p:cNvSpPr>
            <p:nvPr/>
          </p:nvSpPr>
          <p:spPr bwMode="auto">
            <a:xfrm>
              <a:off x="147" y="2161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82" name="Rectangle 50"/>
            <p:cNvSpPr>
              <a:spLocks noChangeArrowheads="1"/>
            </p:cNvSpPr>
            <p:nvPr/>
          </p:nvSpPr>
          <p:spPr bwMode="auto">
            <a:xfrm>
              <a:off x="261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y.n.n</a:t>
              </a:r>
            </a:p>
            <a:p>
              <a:r>
                <a:rPr lang="en-US" sz="1800" b="0"/>
                <a:t>q</a:t>
              </a:r>
            </a:p>
          </p:txBody>
        </p:sp>
        <p:sp>
          <p:nvSpPr>
            <p:cNvPr id="1912883" name="Text Box 51"/>
            <p:cNvSpPr txBox="1">
              <a:spLocks noChangeArrowheads="1"/>
            </p:cNvSpPr>
            <p:nvPr/>
          </p:nvSpPr>
          <p:spPr bwMode="auto">
            <a:xfrm>
              <a:off x="1254" y="191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884" name="Rectangle 52"/>
            <p:cNvSpPr>
              <a:spLocks noChangeAspect="1" noChangeArrowheads="1"/>
            </p:cNvSpPr>
            <p:nvPr/>
          </p:nvSpPr>
          <p:spPr bwMode="auto">
            <a:xfrm>
              <a:off x="1507" y="199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</a:t>
              </a:r>
            </a:p>
          </p:txBody>
        </p:sp>
        <p:sp>
          <p:nvSpPr>
            <p:cNvPr id="1912885" name="Rectangle 53"/>
            <p:cNvSpPr>
              <a:spLocks noChangeArrowheads="1"/>
            </p:cNvSpPr>
            <p:nvPr/>
          </p:nvSpPr>
          <p:spPr bwMode="auto">
            <a:xfrm>
              <a:off x="884" y="1993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y.n</a:t>
              </a:r>
            </a:p>
          </p:txBody>
        </p:sp>
        <p:sp>
          <p:nvSpPr>
            <p:cNvPr id="1912886" name="Text Box 54"/>
            <p:cNvSpPr txBox="1">
              <a:spLocks noChangeArrowheads="1"/>
            </p:cNvSpPr>
            <p:nvPr/>
          </p:nvSpPr>
          <p:spPr bwMode="auto">
            <a:xfrm>
              <a:off x="644" y="19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887" name="AutoShape 55"/>
            <p:cNvCxnSpPr>
              <a:cxnSpLocks noChangeShapeType="1"/>
              <a:stCxn id="1912882" idx="3"/>
              <a:endCxn id="1912885" idx="1"/>
            </p:cNvCxnSpPr>
            <p:nvPr/>
          </p:nvCxnSpPr>
          <p:spPr bwMode="auto">
            <a:xfrm>
              <a:off x="703" y="2166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888" name="AutoShape 56"/>
            <p:cNvCxnSpPr>
              <a:cxnSpLocks noChangeShapeType="1"/>
              <a:stCxn id="1912885" idx="3"/>
              <a:endCxn id="1912884" idx="1"/>
            </p:cNvCxnSpPr>
            <p:nvPr/>
          </p:nvCxnSpPr>
          <p:spPr bwMode="auto">
            <a:xfrm>
              <a:off x="1326" y="2166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889" name="Line 57"/>
            <p:cNvSpPr>
              <a:spLocks noChangeShapeType="1"/>
            </p:cNvSpPr>
            <p:nvPr/>
          </p:nvSpPr>
          <p:spPr bwMode="auto">
            <a:xfrm flipH="1">
              <a:off x="1948" y="2169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890" name="Text Box 58"/>
            <p:cNvSpPr txBox="1">
              <a:spLocks noChangeArrowheads="1"/>
            </p:cNvSpPr>
            <p:nvPr/>
          </p:nvSpPr>
          <p:spPr bwMode="auto">
            <a:xfrm>
              <a:off x="2018" y="201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y</a:t>
              </a:r>
            </a:p>
          </p:txBody>
        </p:sp>
        <p:sp>
          <p:nvSpPr>
            <p:cNvPr id="1912891" name="Text Box 59"/>
            <p:cNvSpPr txBox="1">
              <a:spLocks noChangeArrowheads="1"/>
            </p:cNvSpPr>
            <p:nvPr/>
          </p:nvSpPr>
          <p:spPr bwMode="auto">
            <a:xfrm>
              <a:off x="-23" y="19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q</a:t>
              </a:r>
            </a:p>
          </p:txBody>
        </p:sp>
      </p:grpSp>
      <p:sp>
        <p:nvSpPr>
          <p:cNvPr id="1912892" name="Rectangle 60"/>
          <p:cNvSpPr>
            <a:spLocks noChangeArrowheads="1"/>
          </p:cNvSpPr>
          <p:nvPr/>
        </p:nvSpPr>
        <p:spPr bwMode="auto">
          <a:xfrm>
            <a:off x="6032500" y="2241550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 t.n.n</a:t>
            </a:r>
          </a:p>
        </p:txBody>
      </p:sp>
      <p:sp>
        <p:nvSpPr>
          <p:cNvPr id="1912893" name="Rectangle 61"/>
          <p:cNvSpPr>
            <a:spLocks noChangeArrowheads="1"/>
          </p:cNvSpPr>
          <p:nvPr/>
        </p:nvSpPr>
        <p:spPr bwMode="auto">
          <a:xfrm>
            <a:off x="5043488" y="2241550"/>
            <a:ext cx="701675" cy="547688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t.n.n.n</a:t>
            </a:r>
          </a:p>
          <a:p>
            <a:r>
              <a:rPr lang="en-US" sz="1800" b="0"/>
              <a:t>L</a:t>
            </a:r>
          </a:p>
        </p:txBody>
      </p:sp>
      <p:sp>
        <p:nvSpPr>
          <p:cNvPr id="1912894" name="Rectangle 62"/>
          <p:cNvSpPr>
            <a:spLocks noChangeAspect="1" noChangeArrowheads="1"/>
          </p:cNvSpPr>
          <p:nvPr/>
        </p:nvSpPr>
        <p:spPr bwMode="auto">
          <a:xfrm>
            <a:off x="8010525" y="2246313"/>
            <a:ext cx="701675" cy="5476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t</a:t>
            </a:r>
          </a:p>
        </p:txBody>
      </p:sp>
      <p:sp>
        <p:nvSpPr>
          <p:cNvPr id="1912895" name="Rectangle 63"/>
          <p:cNvSpPr>
            <a:spLocks noChangeArrowheads="1"/>
          </p:cNvSpPr>
          <p:nvPr/>
        </p:nvSpPr>
        <p:spPr bwMode="auto">
          <a:xfrm>
            <a:off x="7021513" y="2241550"/>
            <a:ext cx="701675" cy="547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t.n</a:t>
            </a:r>
          </a:p>
        </p:txBody>
      </p:sp>
      <p:grpSp>
        <p:nvGrpSpPr>
          <p:cNvPr id="1912896" name="Group 64"/>
          <p:cNvGrpSpPr>
            <a:grpSpLocks/>
          </p:cNvGrpSpPr>
          <p:nvPr/>
        </p:nvGrpSpPr>
        <p:grpSpPr bwMode="auto">
          <a:xfrm>
            <a:off x="-133350" y="2466975"/>
            <a:ext cx="4813300" cy="714375"/>
            <a:chOff x="949" y="224"/>
            <a:chExt cx="3032" cy="450"/>
          </a:xfrm>
        </p:grpSpPr>
        <p:cxnSp>
          <p:nvCxnSpPr>
            <p:cNvPr id="1912897" name="AutoShape 65"/>
            <p:cNvCxnSpPr>
              <a:cxnSpLocks noChangeShapeType="1"/>
              <a:stCxn id="1912901" idx="3"/>
              <a:endCxn id="1912898" idx="1"/>
            </p:cNvCxnSpPr>
            <p:nvPr/>
          </p:nvCxnSpPr>
          <p:spPr bwMode="auto">
            <a:xfrm>
              <a:off x="1748" y="499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898" name="Rectangle 66"/>
            <p:cNvSpPr>
              <a:spLocks noChangeArrowheads="1"/>
            </p:cNvSpPr>
            <p:nvPr/>
          </p:nvSpPr>
          <p:spPr bwMode="auto">
            <a:xfrm>
              <a:off x="1929" y="326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</a:t>
              </a:r>
            </a:p>
          </p:txBody>
        </p:sp>
        <p:sp>
          <p:nvSpPr>
            <p:cNvPr id="1912899" name="Text Box 67"/>
            <p:cNvSpPr txBox="1">
              <a:spLocks noChangeArrowheads="1"/>
            </p:cNvSpPr>
            <p:nvPr/>
          </p:nvSpPr>
          <p:spPr bwMode="auto">
            <a:xfrm>
              <a:off x="1712" y="22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00" name="Text Box 68"/>
            <p:cNvSpPr txBox="1">
              <a:spLocks noChangeArrowheads="1"/>
            </p:cNvSpPr>
            <p:nvPr/>
          </p:nvSpPr>
          <p:spPr bwMode="auto">
            <a:xfrm>
              <a:off x="2940" y="24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01" name="Rectangle 69"/>
            <p:cNvSpPr>
              <a:spLocks noChangeArrowheads="1"/>
            </p:cNvSpPr>
            <p:nvPr/>
          </p:nvSpPr>
          <p:spPr bwMode="auto">
            <a:xfrm>
              <a:off x="1306" y="326"/>
              <a:ext cx="442" cy="345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t.n.n.n</a:t>
              </a:r>
            </a:p>
            <a:p>
              <a:r>
                <a:rPr lang="en-US" sz="1800" b="0"/>
                <a:t>L</a:t>
              </a:r>
            </a:p>
          </p:txBody>
        </p:sp>
        <p:sp>
          <p:nvSpPr>
            <p:cNvPr id="1912902" name="Rectangle 70"/>
            <p:cNvSpPr>
              <a:spLocks noChangeAspect="1" noChangeArrowheads="1"/>
            </p:cNvSpPr>
            <p:nvPr/>
          </p:nvSpPr>
          <p:spPr bwMode="auto">
            <a:xfrm>
              <a:off x="3175" y="32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</a:t>
              </a:r>
            </a:p>
          </p:txBody>
        </p:sp>
        <p:sp>
          <p:nvSpPr>
            <p:cNvPr id="1912903" name="Rectangle 71"/>
            <p:cNvSpPr>
              <a:spLocks noChangeArrowheads="1"/>
            </p:cNvSpPr>
            <p:nvPr/>
          </p:nvSpPr>
          <p:spPr bwMode="auto">
            <a:xfrm>
              <a:off x="2552" y="326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t.n</a:t>
              </a:r>
            </a:p>
          </p:txBody>
        </p:sp>
        <p:sp>
          <p:nvSpPr>
            <p:cNvPr id="1912904" name="Text Box 72"/>
            <p:cNvSpPr txBox="1">
              <a:spLocks noChangeArrowheads="1"/>
            </p:cNvSpPr>
            <p:nvPr/>
          </p:nvSpPr>
          <p:spPr bwMode="auto">
            <a:xfrm>
              <a:off x="2330" y="24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05" name="AutoShape 73"/>
            <p:cNvCxnSpPr>
              <a:cxnSpLocks noChangeShapeType="1"/>
              <a:stCxn id="1912898" idx="3"/>
              <a:endCxn id="1912903" idx="1"/>
            </p:cNvCxnSpPr>
            <p:nvPr/>
          </p:nvCxnSpPr>
          <p:spPr bwMode="auto">
            <a:xfrm>
              <a:off x="2371" y="499"/>
              <a:ext cx="18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06" name="AutoShape 74"/>
            <p:cNvCxnSpPr>
              <a:cxnSpLocks noChangeShapeType="1"/>
              <a:stCxn id="1912903" idx="3"/>
              <a:endCxn id="1912902" idx="1"/>
            </p:cNvCxnSpPr>
            <p:nvPr/>
          </p:nvCxnSpPr>
          <p:spPr bwMode="auto">
            <a:xfrm>
              <a:off x="2994" y="499"/>
              <a:ext cx="18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912907" name="Group 75"/>
            <p:cNvGrpSpPr>
              <a:grpSpLocks/>
            </p:cNvGrpSpPr>
            <p:nvPr/>
          </p:nvGrpSpPr>
          <p:grpSpPr bwMode="auto">
            <a:xfrm>
              <a:off x="949" y="224"/>
              <a:ext cx="3032" cy="289"/>
              <a:chOff x="949" y="224"/>
              <a:chExt cx="3032" cy="289"/>
            </a:xfrm>
          </p:grpSpPr>
          <p:sp>
            <p:nvSpPr>
              <p:cNvPr id="1912908" name="Line 76"/>
              <p:cNvSpPr>
                <a:spLocks noChangeShapeType="1"/>
              </p:cNvSpPr>
              <p:nvPr/>
            </p:nvSpPr>
            <p:spPr bwMode="auto">
              <a:xfrm>
                <a:off x="1180" y="346"/>
                <a:ext cx="123" cy="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09" name="Line 77"/>
              <p:cNvSpPr>
                <a:spLocks noChangeShapeType="1"/>
              </p:cNvSpPr>
              <p:nvPr/>
            </p:nvSpPr>
            <p:spPr bwMode="auto">
              <a:xfrm flipH="1">
                <a:off x="3616" y="346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10" name="Text Box 78"/>
              <p:cNvSpPr txBox="1">
                <a:spLocks noChangeArrowheads="1"/>
              </p:cNvSpPr>
              <p:nvPr/>
            </p:nvSpPr>
            <p:spPr bwMode="auto">
              <a:xfrm>
                <a:off x="949" y="224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L</a:t>
                </a:r>
              </a:p>
            </p:txBody>
          </p:sp>
          <p:sp>
            <p:nvSpPr>
              <p:cNvPr id="1912911" name="Text Box 79"/>
              <p:cNvSpPr txBox="1">
                <a:spLocks noChangeArrowheads="1"/>
              </p:cNvSpPr>
              <p:nvPr/>
            </p:nvSpPr>
            <p:spPr bwMode="auto">
              <a:xfrm>
                <a:off x="3572" y="225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</p:grpSp>
      <p:grpSp>
        <p:nvGrpSpPr>
          <p:cNvPr id="1912912" name="Group 80"/>
          <p:cNvGrpSpPr>
            <a:grpSpLocks/>
          </p:cNvGrpSpPr>
          <p:nvPr/>
        </p:nvGrpSpPr>
        <p:grpSpPr bwMode="auto">
          <a:xfrm>
            <a:off x="4475163" y="2024063"/>
            <a:ext cx="4845050" cy="527050"/>
            <a:chOff x="2800" y="1234"/>
            <a:chExt cx="3052" cy="332"/>
          </a:xfrm>
        </p:grpSpPr>
        <p:grpSp>
          <p:nvGrpSpPr>
            <p:cNvPr id="1912913" name="Group 81"/>
            <p:cNvGrpSpPr>
              <a:grpSpLocks/>
            </p:cNvGrpSpPr>
            <p:nvPr/>
          </p:nvGrpSpPr>
          <p:grpSpPr bwMode="auto">
            <a:xfrm>
              <a:off x="2800" y="1234"/>
              <a:ext cx="3052" cy="289"/>
              <a:chOff x="949" y="224"/>
              <a:chExt cx="3032" cy="289"/>
            </a:xfrm>
          </p:grpSpPr>
          <p:sp>
            <p:nvSpPr>
              <p:cNvPr id="1912914" name="Line 82"/>
              <p:cNvSpPr>
                <a:spLocks noChangeShapeType="1"/>
              </p:cNvSpPr>
              <p:nvPr/>
            </p:nvSpPr>
            <p:spPr bwMode="auto">
              <a:xfrm>
                <a:off x="1180" y="346"/>
                <a:ext cx="123" cy="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15" name="Line 83"/>
              <p:cNvSpPr>
                <a:spLocks noChangeShapeType="1"/>
              </p:cNvSpPr>
              <p:nvPr/>
            </p:nvSpPr>
            <p:spPr bwMode="auto">
              <a:xfrm flipH="1">
                <a:off x="3616" y="346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16" name="Text Box 84"/>
              <p:cNvSpPr txBox="1">
                <a:spLocks noChangeArrowheads="1"/>
              </p:cNvSpPr>
              <p:nvPr/>
            </p:nvSpPr>
            <p:spPr bwMode="auto">
              <a:xfrm>
                <a:off x="949" y="224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L</a:t>
                </a:r>
              </a:p>
            </p:txBody>
          </p:sp>
          <p:sp>
            <p:nvSpPr>
              <p:cNvPr id="1912917" name="Text Box 85"/>
              <p:cNvSpPr txBox="1">
                <a:spLocks noChangeArrowheads="1"/>
              </p:cNvSpPr>
              <p:nvPr/>
            </p:nvSpPr>
            <p:spPr bwMode="auto">
              <a:xfrm>
                <a:off x="3572" y="225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t</a:t>
                </a:r>
              </a:p>
            </p:txBody>
          </p:sp>
        </p:grpSp>
        <p:sp>
          <p:nvSpPr>
            <p:cNvPr id="1912918" name="Text Box 86"/>
            <p:cNvSpPr txBox="1">
              <a:spLocks noChangeArrowheads="1"/>
            </p:cNvSpPr>
            <p:nvPr/>
          </p:nvSpPr>
          <p:spPr bwMode="auto">
            <a:xfrm>
              <a:off x="3564" y="1272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19" name="Text Box 87"/>
            <p:cNvSpPr txBox="1">
              <a:spLocks noChangeArrowheads="1"/>
            </p:cNvSpPr>
            <p:nvPr/>
          </p:nvSpPr>
          <p:spPr bwMode="auto">
            <a:xfrm>
              <a:off x="4204" y="1278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20" name="Text Box 88"/>
            <p:cNvSpPr txBox="1">
              <a:spLocks noChangeArrowheads="1"/>
            </p:cNvSpPr>
            <p:nvPr/>
          </p:nvSpPr>
          <p:spPr bwMode="auto">
            <a:xfrm>
              <a:off x="4826" y="1275"/>
              <a:ext cx="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</p:grpSp>
      <p:sp>
        <p:nvSpPr>
          <p:cNvPr id="1912921" name="Text Box 89"/>
          <p:cNvSpPr txBox="1">
            <a:spLocks noChangeArrowheads="1"/>
          </p:cNvSpPr>
          <p:nvPr/>
        </p:nvSpPr>
        <p:spPr bwMode="auto">
          <a:xfrm>
            <a:off x="411163" y="1760538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x = reverse(p);</a:t>
            </a:r>
          </a:p>
        </p:txBody>
      </p:sp>
      <p:sp>
        <p:nvSpPr>
          <p:cNvPr id="1912922" name="Text Box 90"/>
          <p:cNvSpPr txBox="1">
            <a:spLocks noChangeArrowheads="1"/>
          </p:cNvSpPr>
          <p:nvPr/>
        </p:nvSpPr>
        <p:spPr bwMode="auto">
          <a:xfrm>
            <a:off x="411163" y="2112963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List y = reverse(q);</a:t>
            </a:r>
          </a:p>
        </p:txBody>
      </p:sp>
      <p:grpSp>
        <p:nvGrpSpPr>
          <p:cNvPr id="1912923" name="Group 91"/>
          <p:cNvGrpSpPr>
            <a:grpSpLocks/>
          </p:cNvGrpSpPr>
          <p:nvPr/>
        </p:nvGrpSpPr>
        <p:grpSpPr bwMode="auto">
          <a:xfrm>
            <a:off x="4421188" y="4962525"/>
            <a:ext cx="4913312" cy="1052513"/>
            <a:chOff x="2776" y="3153"/>
            <a:chExt cx="3095" cy="663"/>
          </a:xfrm>
        </p:grpSpPr>
        <p:cxnSp>
          <p:nvCxnSpPr>
            <p:cNvPr id="1912924" name="AutoShape 92"/>
            <p:cNvCxnSpPr>
              <a:cxnSpLocks noChangeShapeType="1"/>
              <a:stCxn id="1912928" idx="3"/>
              <a:endCxn id="1912925" idx="1"/>
            </p:cNvCxnSpPr>
            <p:nvPr/>
          </p:nvCxnSpPr>
          <p:spPr bwMode="auto">
            <a:xfrm>
              <a:off x="3575" y="348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25" name="Rectangle 93"/>
            <p:cNvSpPr>
              <a:spLocks noChangeArrowheads="1"/>
            </p:cNvSpPr>
            <p:nvPr/>
          </p:nvSpPr>
          <p:spPr bwMode="auto">
            <a:xfrm>
              <a:off x="3747" y="330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</a:t>
              </a:r>
            </a:p>
            <a:p>
              <a:r>
                <a:rPr lang="en-US" sz="1800" b="0"/>
                <a:t>r.n</a:t>
              </a:r>
            </a:p>
          </p:txBody>
        </p:sp>
        <p:sp>
          <p:nvSpPr>
            <p:cNvPr id="1912926" name="Text Box 94"/>
            <p:cNvSpPr txBox="1">
              <a:spLocks noChangeArrowheads="1"/>
            </p:cNvSpPr>
            <p:nvPr/>
          </p:nvSpPr>
          <p:spPr bwMode="auto">
            <a:xfrm>
              <a:off x="3530" y="321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27" name="Text Box 95"/>
            <p:cNvSpPr txBox="1">
              <a:spLocks noChangeArrowheads="1"/>
            </p:cNvSpPr>
            <p:nvPr/>
          </p:nvSpPr>
          <p:spPr bwMode="auto">
            <a:xfrm>
              <a:off x="4749" y="322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28" name="Rectangle 96"/>
            <p:cNvSpPr>
              <a:spLocks noChangeArrowheads="1"/>
            </p:cNvSpPr>
            <p:nvPr/>
          </p:nvSpPr>
          <p:spPr bwMode="auto">
            <a:xfrm>
              <a:off x="3133" y="3309"/>
              <a:ext cx="442" cy="345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</a:t>
              </a:r>
            </a:p>
            <a:p>
              <a:r>
                <a:rPr lang="en-US" sz="1800" b="0"/>
                <a:t>r</a:t>
              </a:r>
            </a:p>
          </p:txBody>
        </p:sp>
        <p:sp>
          <p:nvSpPr>
            <p:cNvPr id="1912929" name="Rectangle 97"/>
            <p:cNvSpPr>
              <a:spLocks noChangeAspect="1" noChangeArrowheads="1"/>
            </p:cNvSpPr>
            <p:nvPr/>
          </p:nvSpPr>
          <p:spPr bwMode="auto">
            <a:xfrm>
              <a:off x="4975" y="3312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 L.n.n.n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912930" name="Rectangle 98"/>
            <p:cNvSpPr>
              <a:spLocks noChangeArrowheads="1"/>
            </p:cNvSpPr>
            <p:nvPr/>
          </p:nvSpPr>
          <p:spPr bwMode="auto">
            <a:xfrm>
              <a:off x="4361" y="330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L.n.n</a:t>
              </a:r>
            </a:p>
            <a:p>
              <a:r>
                <a:rPr lang="en-US" sz="1800" b="0"/>
                <a:t>r.n.n</a:t>
              </a:r>
            </a:p>
          </p:txBody>
        </p:sp>
        <p:sp>
          <p:nvSpPr>
            <p:cNvPr id="1912931" name="Text Box 99"/>
            <p:cNvSpPr txBox="1">
              <a:spLocks noChangeArrowheads="1"/>
            </p:cNvSpPr>
            <p:nvPr/>
          </p:nvSpPr>
          <p:spPr bwMode="auto">
            <a:xfrm>
              <a:off x="4148" y="322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32" name="AutoShape 100"/>
            <p:cNvCxnSpPr>
              <a:cxnSpLocks noChangeShapeType="1"/>
              <a:stCxn id="1912925" idx="3"/>
              <a:endCxn id="1912930" idx="1"/>
            </p:cNvCxnSpPr>
            <p:nvPr/>
          </p:nvCxnSpPr>
          <p:spPr bwMode="auto">
            <a:xfrm>
              <a:off x="4189" y="348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33" name="AutoShape 101"/>
            <p:cNvCxnSpPr>
              <a:cxnSpLocks noChangeShapeType="1"/>
              <a:stCxn id="1912930" idx="3"/>
              <a:endCxn id="1912929" idx="1"/>
            </p:cNvCxnSpPr>
            <p:nvPr/>
          </p:nvCxnSpPr>
          <p:spPr bwMode="auto">
            <a:xfrm flipV="1">
              <a:off x="4803" y="3477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34" name="Line 102"/>
            <p:cNvSpPr>
              <a:spLocks noChangeShapeType="1"/>
            </p:cNvSpPr>
            <p:nvPr/>
          </p:nvSpPr>
          <p:spPr bwMode="auto">
            <a:xfrm>
              <a:off x="3007" y="3275"/>
              <a:ext cx="123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935" name="Line 103"/>
            <p:cNvSpPr>
              <a:spLocks noChangeShapeType="1"/>
            </p:cNvSpPr>
            <p:nvPr/>
          </p:nvSpPr>
          <p:spPr bwMode="auto">
            <a:xfrm flipH="1">
              <a:off x="5524" y="3329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936" name="Text Box 104"/>
            <p:cNvSpPr txBox="1">
              <a:spLocks noChangeArrowheads="1"/>
            </p:cNvSpPr>
            <p:nvPr/>
          </p:nvSpPr>
          <p:spPr bwMode="auto">
            <a:xfrm>
              <a:off x="2776" y="315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L</a:t>
              </a:r>
            </a:p>
          </p:txBody>
        </p:sp>
        <p:sp>
          <p:nvSpPr>
            <p:cNvPr id="1912937" name="Text Box 105"/>
            <p:cNvSpPr txBox="1">
              <a:spLocks noChangeArrowheads="1"/>
            </p:cNvSpPr>
            <p:nvPr/>
          </p:nvSpPr>
          <p:spPr bwMode="auto">
            <a:xfrm>
              <a:off x="5462" y="3208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912938" name="Group 106"/>
            <p:cNvGrpSpPr>
              <a:grpSpLocks/>
            </p:cNvGrpSpPr>
            <p:nvPr/>
          </p:nvGrpSpPr>
          <p:grpSpPr bwMode="auto">
            <a:xfrm>
              <a:off x="2791" y="3528"/>
              <a:ext cx="409" cy="288"/>
              <a:chOff x="1831" y="4032"/>
              <a:chExt cx="409" cy="288"/>
            </a:xfrm>
          </p:grpSpPr>
          <p:sp>
            <p:nvSpPr>
              <p:cNvPr id="1912939" name="Line 107"/>
              <p:cNvSpPr>
                <a:spLocks noChangeShapeType="1"/>
              </p:cNvSpPr>
              <p:nvPr/>
            </p:nvSpPr>
            <p:spPr bwMode="auto">
              <a:xfrm rot="5400000" flipH="1" flipV="1">
                <a:off x="2073" y="4090"/>
                <a:ext cx="94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40" name="Text Box 108"/>
              <p:cNvSpPr txBox="1">
                <a:spLocks noChangeArrowheads="1"/>
              </p:cNvSpPr>
              <p:nvPr/>
            </p:nvSpPr>
            <p:spPr bwMode="auto">
              <a:xfrm>
                <a:off x="1831" y="4032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r</a:t>
                </a:r>
              </a:p>
            </p:txBody>
          </p:sp>
        </p:grpSp>
      </p:grpSp>
      <p:grpSp>
        <p:nvGrpSpPr>
          <p:cNvPr id="1912941" name="Group 109"/>
          <p:cNvGrpSpPr>
            <a:grpSpLocks/>
          </p:cNvGrpSpPr>
          <p:nvPr/>
        </p:nvGrpSpPr>
        <p:grpSpPr bwMode="auto">
          <a:xfrm>
            <a:off x="4440238" y="4976813"/>
            <a:ext cx="4897437" cy="1052512"/>
            <a:chOff x="2675" y="3657"/>
            <a:chExt cx="3085" cy="663"/>
          </a:xfrm>
        </p:grpSpPr>
        <p:cxnSp>
          <p:nvCxnSpPr>
            <p:cNvPr id="1912942" name="AutoShape 110"/>
            <p:cNvCxnSpPr>
              <a:cxnSpLocks noChangeShapeType="1"/>
              <a:stCxn id="1912946" idx="3"/>
              <a:endCxn id="1912943" idx="1"/>
            </p:cNvCxnSpPr>
            <p:nvPr/>
          </p:nvCxnSpPr>
          <p:spPr bwMode="auto">
            <a:xfrm>
              <a:off x="3464" y="3977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43" name="Rectangle 111"/>
            <p:cNvSpPr>
              <a:spLocks noChangeArrowheads="1"/>
            </p:cNvSpPr>
            <p:nvPr/>
          </p:nvSpPr>
          <p:spPr bwMode="auto">
            <a:xfrm>
              <a:off x="3636" y="3804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</a:t>
              </a:r>
            </a:p>
            <a:p>
              <a:r>
                <a:rPr lang="en-US" sz="1800" b="0"/>
                <a:t>r.n</a:t>
              </a:r>
            </a:p>
          </p:txBody>
        </p:sp>
        <p:sp>
          <p:nvSpPr>
            <p:cNvPr id="1912944" name="Text Box 112"/>
            <p:cNvSpPr txBox="1">
              <a:spLocks noChangeArrowheads="1"/>
            </p:cNvSpPr>
            <p:nvPr/>
          </p:nvSpPr>
          <p:spPr bwMode="auto">
            <a:xfrm>
              <a:off x="3419" y="370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45" name="Text Box 113"/>
            <p:cNvSpPr txBox="1">
              <a:spLocks noChangeArrowheads="1"/>
            </p:cNvSpPr>
            <p:nvPr/>
          </p:nvSpPr>
          <p:spPr bwMode="auto">
            <a:xfrm>
              <a:off x="4638" y="372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46" name="Rectangle 114"/>
            <p:cNvSpPr>
              <a:spLocks noChangeArrowheads="1"/>
            </p:cNvSpPr>
            <p:nvPr/>
          </p:nvSpPr>
          <p:spPr bwMode="auto">
            <a:xfrm>
              <a:off x="3022" y="3804"/>
              <a:ext cx="442" cy="345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</a:t>
              </a:r>
            </a:p>
            <a:p>
              <a:r>
                <a:rPr lang="en-US" sz="1800" b="0"/>
                <a:t>r</a:t>
              </a:r>
            </a:p>
          </p:txBody>
        </p:sp>
        <p:sp>
          <p:nvSpPr>
            <p:cNvPr id="1912947" name="Rectangle 115"/>
            <p:cNvSpPr>
              <a:spLocks noChangeAspect="1" noChangeArrowheads="1"/>
            </p:cNvSpPr>
            <p:nvPr/>
          </p:nvSpPr>
          <p:spPr bwMode="auto">
            <a:xfrm>
              <a:off x="4864" y="3807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t L.n.n.n</a:t>
              </a:r>
            </a:p>
            <a:p>
              <a:r>
                <a:rPr lang="en-US" sz="1800" b="0"/>
                <a:t>r.n.n.n</a:t>
              </a:r>
            </a:p>
          </p:txBody>
        </p:sp>
        <p:sp>
          <p:nvSpPr>
            <p:cNvPr id="1912948" name="Rectangle 116"/>
            <p:cNvSpPr>
              <a:spLocks noChangeArrowheads="1"/>
            </p:cNvSpPr>
            <p:nvPr/>
          </p:nvSpPr>
          <p:spPr bwMode="auto">
            <a:xfrm>
              <a:off x="4250" y="3804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L.n.n</a:t>
              </a:r>
            </a:p>
            <a:p>
              <a:r>
                <a:rPr lang="en-US" sz="1800" b="0"/>
                <a:t>r.n.n</a:t>
              </a:r>
            </a:p>
          </p:txBody>
        </p:sp>
        <p:sp>
          <p:nvSpPr>
            <p:cNvPr id="1912949" name="Text Box 117"/>
            <p:cNvSpPr txBox="1">
              <a:spLocks noChangeArrowheads="1"/>
            </p:cNvSpPr>
            <p:nvPr/>
          </p:nvSpPr>
          <p:spPr bwMode="auto">
            <a:xfrm>
              <a:off x="4037" y="372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50" name="AutoShape 118"/>
            <p:cNvCxnSpPr>
              <a:cxnSpLocks noChangeShapeType="1"/>
              <a:stCxn id="1912943" idx="3"/>
              <a:endCxn id="1912948" idx="1"/>
            </p:cNvCxnSpPr>
            <p:nvPr/>
          </p:nvCxnSpPr>
          <p:spPr bwMode="auto">
            <a:xfrm>
              <a:off x="4078" y="3977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51" name="AutoShape 119"/>
            <p:cNvCxnSpPr>
              <a:cxnSpLocks noChangeShapeType="1"/>
              <a:stCxn id="1912948" idx="3"/>
              <a:endCxn id="1912947" idx="1"/>
            </p:cNvCxnSpPr>
            <p:nvPr/>
          </p:nvCxnSpPr>
          <p:spPr bwMode="auto">
            <a:xfrm flipV="1">
              <a:off x="4692" y="3972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52" name="Line 120"/>
            <p:cNvSpPr>
              <a:spLocks noChangeShapeType="1"/>
            </p:cNvSpPr>
            <p:nvPr/>
          </p:nvSpPr>
          <p:spPr bwMode="auto">
            <a:xfrm flipH="1">
              <a:off x="5413" y="3824"/>
              <a:ext cx="94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2953" name="Text Box 121"/>
            <p:cNvSpPr txBox="1">
              <a:spLocks noChangeArrowheads="1"/>
            </p:cNvSpPr>
            <p:nvPr/>
          </p:nvSpPr>
          <p:spPr bwMode="auto">
            <a:xfrm>
              <a:off x="5351" y="370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912954" name="Group 122"/>
            <p:cNvGrpSpPr>
              <a:grpSpLocks/>
            </p:cNvGrpSpPr>
            <p:nvPr/>
          </p:nvGrpSpPr>
          <p:grpSpPr bwMode="auto">
            <a:xfrm>
              <a:off x="2675" y="3657"/>
              <a:ext cx="424" cy="663"/>
              <a:chOff x="1813" y="3509"/>
              <a:chExt cx="424" cy="663"/>
            </a:xfrm>
          </p:grpSpPr>
          <p:sp>
            <p:nvSpPr>
              <p:cNvPr id="1912955" name="Line 123"/>
              <p:cNvSpPr>
                <a:spLocks noChangeShapeType="1"/>
              </p:cNvSpPr>
              <p:nvPr/>
            </p:nvSpPr>
            <p:spPr bwMode="auto">
              <a:xfrm>
                <a:off x="2044" y="3631"/>
                <a:ext cx="123" cy="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2956" name="Text Box 124"/>
              <p:cNvSpPr txBox="1">
                <a:spLocks noChangeArrowheads="1"/>
              </p:cNvSpPr>
              <p:nvPr/>
            </p:nvSpPr>
            <p:spPr bwMode="auto">
              <a:xfrm>
                <a:off x="1813" y="3509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L</a:t>
                </a:r>
              </a:p>
            </p:txBody>
          </p:sp>
          <p:grpSp>
            <p:nvGrpSpPr>
              <p:cNvPr id="1912957" name="Group 125"/>
              <p:cNvGrpSpPr>
                <a:grpSpLocks/>
              </p:cNvGrpSpPr>
              <p:nvPr/>
            </p:nvGrpSpPr>
            <p:grpSpPr bwMode="auto">
              <a:xfrm>
                <a:off x="1828" y="3884"/>
                <a:ext cx="409" cy="288"/>
                <a:chOff x="1831" y="4032"/>
                <a:chExt cx="409" cy="288"/>
              </a:xfrm>
            </p:grpSpPr>
            <p:sp>
              <p:nvSpPr>
                <p:cNvPr id="1912958" name="Line 126"/>
                <p:cNvSpPr>
                  <a:spLocks noChangeShapeType="1"/>
                </p:cNvSpPr>
                <p:nvPr/>
              </p:nvSpPr>
              <p:spPr bwMode="auto">
                <a:xfrm rot="5400000" flipH="1" flipV="1">
                  <a:off x="2073" y="4090"/>
                  <a:ext cx="94" cy="9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2959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1831" y="4032"/>
                  <a:ext cx="40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0"/>
                    <a:t>r</a:t>
                  </a:r>
                </a:p>
              </p:txBody>
            </p:sp>
          </p:grpSp>
        </p:grpSp>
      </p:grpSp>
      <p:grpSp>
        <p:nvGrpSpPr>
          <p:cNvPr id="1912960" name="Group 128"/>
          <p:cNvGrpSpPr>
            <a:grpSpLocks/>
          </p:cNvGrpSpPr>
          <p:nvPr/>
        </p:nvGrpSpPr>
        <p:grpSpPr bwMode="auto">
          <a:xfrm>
            <a:off x="427038" y="4324350"/>
            <a:ext cx="3802062" cy="701675"/>
            <a:chOff x="2572" y="132"/>
            <a:chExt cx="2395" cy="442"/>
          </a:xfrm>
        </p:grpSpPr>
        <p:cxnSp>
          <p:nvCxnSpPr>
            <p:cNvPr id="1912961" name="AutoShape 129"/>
            <p:cNvCxnSpPr>
              <a:cxnSpLocks noChangeShapeType="1"/>
              <a:stCxn id="1912965" idx="3"/>
              <a:endCxn id="1912962" idx="1"/>
            </p:cNvCxnSpPr>
            <p:nvPr/>
          </p:nvCxnSpPr>
          <p:spPr bwMode="auto">
            <a:xfrm>
              <a:off x="3014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12962" name="Rectangle 130"/>
            <p:cNvSpPr>
              <a:spLocks noChangeArrowheads="1"/>
            </p:cNvSpPr>
            <p:nvPr/>
          </p:nvSpPr>
          <p:spPr bwMode="auto">
            <a:xfrm>
              <a:off x="3186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p.n</a:t>
              </a:r>
            </a:p>
            <a:p>
              <a:r>
                <a:rPr lang="en-US" sz="1800" b="0"/>
                <a:t>z.n</a:t>
              </a:r>
            </a:p>
          </p:txBody>
        </p:sp>
        <p:sp>
          <p:nvSpPr>
            <p:cNvPr id="1912963" name="Text Box 131"/>
            <p:cNvSpPr txBox="1">
              <a:spLocks noChangeArrowheads="1"/>
            </p:cNvSpPr>
            <p:nvPr/>
          </p:nvSpPr>
          <p:spPr bwMode="auto">
            <a:xfrm>
              <a:off x="2969" y="13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64" name="Text Box 132"/>
            <p:cNvSpPr txBox="1">
              <a:spLocks noChangeArrowheads="1"/>
            </p:cNvSpPr>
            <p:nvPr/>
          </p:nvSpPr>
          <p:spPr bwMode="auto">
            <a:xfrm>
              <a:off x="4188" y="14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sp>
          <p:nvSpPr>
            <p:cNvPr id="1912965" name="Rectangle 133"/>
            <p:cNvSpPr>
              <a:spLocks noChangeArrowheads="1"/>
            </p:cNvSpPr>
            <p:nvPr/>
          </p:nvSpPr>
          <p:spPr bwMode="auto">
            <a:xfrm>
              <a:off x="2572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p</a:t>
              </a:r>
            </a:p>
            <a:p>
              <a:r>
                <a:rPr lang="en-US" sz="1800" b="0"/>
                <a:t>z</a:t>
              </a:r>
            </a:p>
          </p:txBody>
        </p:sp>
        <p:sp>
          <p:nvSpPr>
            <p:cNvPr id="1912966" name="Rectangle 134"/>
            <p:cNvSpPr>
              <a:spLocks noChangeAspect="1" noChangeArrowheads="1"/>
            </p:cNvSpPr>
            <p:nvPr/>
          </p:nvSpPr>
          <p:spPr bwMode="auto">
            <a:xfrm>
              <a:off x="4414" y="232"/>
              <a:ext cx="553" cy="33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x p.n.n.n</a:t>
              </a:r>
            </a:p>
            <a:p>
              <a:r>
                <a:rPr lang="en-US" sz="1800" b="0"/>
                <a:t>z.n.n.n</a:t>
              </a:r>
            </a:p>
          </p:txBody>
        </p:sp>
        <p:sp>
          <p:nvSpPr>
            <p:cNvPr id="1912967" name="Rectangle 135"/>
            <p:cNvSpPr>
              <a:spLocks noChangeArrowheads="1"/>
            </p:cNvSpPr>
            <p:nvPr/>
          </p:nvSpPr>
          <p:spPr bwMode="auto">
            <a:xfrm>
              <a:off x="3800" y="229"/>
              <a:ext cx="44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0"/>
                <a:t>p.n.n</a:t>
              </a:r>
            </a:p>
            <a:p>
              <a:r>
                <a:rPr lang="en-US" sz="1800" b="0"/>
                <a:t>z.n.n</a:t>
              </a:r>
            </a:p>
          </p:txBody>
        </p:sp>
        <p:sp>
          <p:nvSpPr>
            <p:cNvPr id="1912968" name="Text Box 136"/>
            <p:cNvSpPr txBox="1">
              <a:spLocks noChangeArrowheads="1"/>
            </p:cNvSpPr>
            <p:nvPr/>
          </p:nvSpPr>
          <p:spPr bwMode="auto">
            <a:xfrm>
              <a:off x="3587" y="14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n</a:t>
              </a:r>
            </a:p>
          </p:txBody>
        </p:sp>
        <p:cxnSp>
          <p:nvCxnSpPr>
            <p:cNvPr id="1912969" name="AutoShape 137"/>
            <p:cNvCxnSpPr>
              <a:cxnSpLocks noChangeShapeType="1"/>
              <a:stCxn id="1912962" idx="3"/>
              <a:endCxn id="1912967" idx="1"/>
            </p:cNvCxnSpPr>
            <p:nvPr/>
          </p:nvCxnSpPr>
          <p:spPr bwMode="auto">
            <a:xfrm>
              <a:off x="3628" y="402"/>
              <a:ext cx="1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12970" name="AutoShape 138"/>
            <p:cNvCxnSpPr>
              <a:cxnSpLocks noChangeShapeType="1"/>
              <a:stCxn id="1912967" idx="3"/>
              <a:endCxn id="1912966" idx="1"/>
            </p:cNvCxnSpPr>
            <p:nvPr/>
          </p:nvCxnSpPr>
          <p:spPr bwMode="auto">
            <a:xfrm flipV="1">
              <a:off x="4242" y="397"/>
              <a:ext cx="172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912971" name="Group 139"/>
          <p:cNvGrpSpPr>
            <a:grpSpLocks/>
          </p:cNvGrpSpPr>
          <p:nvPr/>
        </p:nvGrpSpPr>
        <p:grpSpPr bwMode="auto">
          <a:xfrm>
            <a:off x="-184150" y="4527550"/>
            <a:ext cx="4891088" cy="577850"/>
            <a:chOff x="-125" y="2870"/>
            <a:chExt cx="3081" cy="364"/>
          </a:xfrm>
        </p:grpSpPr>
        <p:grpSp>
          <p:nvGrpSpPr>
            <p:cNvPr id="1912972" name="Group 140"/>
            <p:cNvGrpSpPr>
              <a:grpSpLocks/>
            </p:cNvGrpSpPr>
            <p:nvPr/>
          </p:nvGrpSpPr>
          <p:grpSpPr bwMode="auto">
            <a:xfrm>
              <a:off x="-125" y="2946"/>
              <a:ext cx="465" cy="288"/>
              <a:chOff x="2328" y="566"/>
              <a:chExt cx="465" cy="288"/>
            </a:xfrm>
          </p:grpSpPr>
          <p:sp>
            <p:nvSpPr>
              <p:cNvPr id="1912973" name="Text Box 141"/>
              <p:cNvSpPr txBox="1">
                <a:spLocks noChangeArrowheads="1"/>
              </p:cNvSpPr>
              <p:nvPr/>
            </p:nvSpPr>
            <p:spPr bwMode="auto">
              <a:xfrm>
                <a:off x="2328" y="566"/>
                <a:ext cx="4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z</a:t>
                </a:r>
              </a:p>
            </p:txBody>
          </p:sp>
          <p:sp>
            <p:nvSpPr>
              <p:cNvPr id="1912974" name="Line 142"/>
              <p:cNvSpPr>
                <a:spLocks noChangeShapeType="1"/>
              </p:cNvSpPr>
              <p:nvPr/>
            </p:nvSpPr>
            <p:spPr bwMode="auto">
              <a:xfrm flipV="1">
                <a:off x="2609" y="692"/>
                <a:ext cx="93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12975" name="Group 143"/>
            <p:cNvGrpSpPr>
              <a:grpSpLocks/>
            </p:cNvGrpSpPr>
            <p:nvPr/>
          </p:nvGrpSpPr>
          <p:grpSpPr bwMode="auto">
            <a:xfrm>
              <a:off x="2612" y="2870"/>
              <a:ext cx="344" cy="288"/>
              <a:chOff x="5212" y="260"/>
              <a:chExt cx="344" cy="288"/>
            </a:xfrm>
          </p:grpSpPr>
          <p:sp>
            <p:nvSpPr>
              <p:cNvPr id="1912976" name="Text Box 144"/>
              <p:cNvSpPr txBox="1">
                <a:spLocks noChangeArrowheads="1"/>
              </p:cNvSpPr>
              <p:nvPr/>
            </p:nvSpPr>
            <p:spPr bwMode="auto">
              <a:xfrm>
                <a:off x="5212" y="260"/>
                <a:ext cx="3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x</a:t>
                </a:r>
              </a:p>
            </p:txBody>
          </p:sp>
          <p:sp>
            <p:nvSpPr>
              <p:cNvPr id="1912977" name="Line 145"/>
              <p:cNvSpPr>
                <a:spLocks noChangeShapeType="1"/>
              </p:cNvSpPr>
              <p:nvPr/>
            </p:nvSpPr>
            <p:spPr bwMode="auto">
              <a:xfrm flipH="1">
                <a:off x="5249" y="409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12978" name="Group 146"/>
          <p:cNvGrpSpPr>
            <a:grpSpLocks/>
          </p:cNvGrpSpPr>
          <p:nvPr/>
        </p:nvGrpSpPr>
        <p:grpSpPr bwMode="auto">
          <a:xfrm>
            <a:off x="-200025" y="4410075"/>
            <a:ext cx="738188" cy="457200"/>
            <a:chOff x="1826" y="213"/>
            <a:chExt cx="465" cy="288"/>
          </a:xfrm>
        </p:grpSpPr>
        <p:sp>
          <p:nvSpPr>
            <p:cNvPr id="1912979" name="Text Box 147"/>
            <p:cNvSpPr txBox="1">
              <a:spLocks noChangeArrowheads="1"/>
            </p:cNvSpPr>
            <p:nvPr/>
          </p:nvSpPr>
          <p:spPr bwMode="auto">
            <a:xfrm>
              <a:off x="1826" y="213"/>
              <a:ext cx="4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p</a:t>
              </a:r>
            </a:p>
          </p:txBody>
        </p:sp>
        <p:sp>
          <p:nvSpPr>
            <p:cNvPr id="1912980" name="Line 148"/>
            <p:cNvSpPr>
              <a:spLocks noChangeShapeType="1"/>
            </p:cNvSpPr>
            <p:nvPr/>
          </p:nvSpPr>
          <p:spPr bwMode="auto">
            <a:xfrm>
              <a:off x="2119" y="381"/>
              <a:ext cx="92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12984" name="Group 152"/>
          <p:cNvGrpSpPr>
            <a:grpSpLocks/>
          </p:cNvGrpSpPr>
          <p:nvPr/>
        </p:nvGrpSpPr>
        <p:grpSpPr bwMode="auto">
          <a:xfrm>
            <a:off x="593725" y="4468813"/>
            <a:ext cx="3654425" cy="295275"/>
            <a:chOff x="374" y="2815"/>
            <a:chExt cx="2302" cy="186"/>
          </a:xfrm>
        </p:grpSpPr>
        <p:sp>
          <p:nvSpPr>
            <p:cNvPr id="1912837" name="Rectangle 5"/>
            <p:cNvSpPr>
              <a:spLocks noChangeArrowheads="1"/>
            </p:cNvSpPr>
            <p:nvPr/>
          </p:nvSpPr>
          <p:spPr bwMode="auto">
            <a:xfrm>
              <a:off x="930" y="2827"/>
              <a:ext cx="338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p.n</a:t>
              </a:r>
            </a:p>
          </p:txBody>
        </p:sp>
        <p:sp>
          <p:nvSpPr>
            <p:cNvPr id="1912981" name="Rectangle 149"/>
            <p:cNvSpPr>
              <a:spLocks noChangeArrowheads="1"/>
            </p:cNvSpPr>
            <p:nvPr/>
          </p:nvSpPr>
          <p:spPr bwMode="auto">
            <a:xfrm>
              <a:off x="374" y="2823"/>
              <a:ext cx="230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</a:t>
              </a:r>
            </a:p>
          </p:txBody>
        </p:sp>
        <p:sp>
          <p:nvSpPr>
            <p:cNvPr id="1912982" name="Rectangle 150"/>
            <p:cNvSpPr>
              <a:spLocks noChangeArrowheads="1"/>
            </p:cNvSpPr>
            <p:nvPr/>
          </p:nvSpPr>
          <p:spPr bwMode="auto">
            <a:xfrm>
              <a:off x="1506" y="2823"/>
              <a:ext cx="422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p.n.n</a:t>
              </a:r>
            </a:p>
          </p:txBody>
        </p:sp>
        <p:sp>
          <p:nvSpPr>
            <p:cNvPr id="1912983" name="Rectangle 151"/>
            <p:cNvSpPr>
              <a:spLocks noChangeArrowheads="1"/>
            </p:cNvSpPr>
            <p:nvPr/>
          </p:nvSpPr>
          <p:spPr bwMode="auto">
            <a:xfrm>
              <a:off x="2206" y="2815"/>
              <a:ext cx="470" cy="17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/>
                <a:t>p.n.n.n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1936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1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139 L 0.50729 -0.0594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912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1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1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1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1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1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1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0486 0.432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12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2162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12353E-6 L -0.00573 0.4270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912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2135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12353E-6 L -0.00677 0.4307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12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153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2353E-6 L -0.0125 0.430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12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151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39E-6 L -0.01025 0.4277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912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2137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1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00764 0.43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187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0834 0.4224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111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7268E-6 L -0.01336 0.4228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2114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5" dur="2000" fill="hold"/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7" dur="2000" fill="hold"/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9" dur="2000" fill="hold"/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1.66667E-6 0.2717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912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88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02314 L -0.49914 -0.10671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912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8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91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91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91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912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2844" grpId="0" animBg="1"/>
      <p:bldP spid="1912844" grpId="1" animBg="1"/>
      <p:bldP spid="1912845" grpId="0" animBg="1"/>
      <p:bldP spid="1912845" grpId="1" animBg="1"/>
      <p:bldP spid="1912860" grpId="0" animBg="1"/>
      <p:bldP spid="1912860" grpId="1" animBg="1"/>
      <p:bldP spid="1912876" grpId="0" animBg="1"/>
      <p:bldP spid="1912876" grpId="1" animBg="1"/>
      <p:bldP spid="1912877" grpId="0" animBg="1"/>
      <p:bldP spid="1912877" grpId="1" animBg="1"/>
      <p:bldP spid="1912878" grpId="0" animBg="1"/>
      <p:bldP spid="1912878" grpId="1" animBg="1"/>
      <p:bldP spid="1912879" grpId="0" animBg="1"/>
      <p:bldP spid="1912892" grpId="0" animBg="1"/>
      <p:bldP spid="1912892" grpId="1" animBg="1"/>
      <p:bldP spid="1912892" grpId="2" animBg="1"/>
      <p:bldP spid="1912893" grpId="0" animBg="1"/>
      <p:bldP spid="1912893" grpId="1" animBg="1"/>
      <p:bldP spid="1912893" grpId="2" animBg="1"/>
      <p:bldP spid="1912894" grpId="0" animBg="1"/>
      <p:bldP spid="1912894" grpId="1" animBg="1"/>
      <p:bldP spid="1912894" grpId="2" animBg="1"/>
      <p:bldP spid="1912895" grpId="0" animBg="1"/>
      <p:bldP spid="1912895" grpId="1" animBg="1"/>
      <p:bldP spid="1912895" grpId="2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 labels</a:t>
            </a:r>
          </a:p>
        </p:txBody>
      </p:sp>
      <p:sp>
        <p:nvSpPr>
          <p:cNvPr id="164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Relate pre-state with post-state</a:t>
            </a:r>
          </a:p>
          <a:p>
            <a:r>
              <a:rPr lang="en-US"/>
              <a:t>Additional roots </a:t>
            </a:r>
          </a:p>
          <a:p>
            <a:r>
              <a:rPr lang="en-US"/>
              <a:t>Mark cutpoints at and</a:t>
            </a:r>
            <a:r>
              <a:rPr lang="en-US">
                <a:solidFill>
                  <a:srgbClr val="0033CC"/>
                </a:solidFill>
              </a:rPr>
              <a:t> throughout</a:t>
            </a:r>
            <a:r>
              <a:rPr lang="en-US" b="1"/>
              <a:t> </a:t>
            </a:r>
            <a:r>
              <a:rPr lang="en-US"/>
              <a:t>an invocation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5167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 labels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2003425"/>
            <a:ext cx="7999413" cy="1266825"/>
          </a:xfrm>
        </p:spPr>
        <p:txBody>
          <a:bodyPr>
            <a:normAutofit lnSpcReduction="10000"/>
          </a:bodyPr>
          <a:lstStyle/>
          <a:p>
            <a:r>
              <a:rPr lang="en-US" sz="2800" b="1"/>
              <a:t>Cutpoint </a:t>
            </a:r>
            <a:r>
              <a:rPr lang="en-US" sz="2600" b="1"/>
              <a:t>label</a:t>
            </a:r>
            <a:r>
              <a:rPr lang="en-US" sz="2800"/>
              <a:t>: the set of access paths that point to a cutpoint </a:t>
            </a:r>
          </a:p>
          <a:p>
            <a:pPr lvl="1"/>
            <a:r>
              <a:rPr lang="en-US" sz="2400"/>
              <a:t>when the invoked procedure starts</a:t>
            </a: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822325" y="4013200"/>
            <a:ext cx="7553325" cy="11350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13" name="Text Box 25"/>
          <p:cNvSpPr txBox="1">
            <a:spLocks noChangeArrowheads="1"/>
          </p:cNvSpPr>
          <p:nvPr/>
        </p:nvSpPr>
        <p:spPr bwMode="auto">
          <a:xfrm>
            <a:off x="903288" y="437197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1650736" name="AutoShape 48"/>
          <p:cNvCxnSpPr>
            <a:cxnSpLocks noChangeShapeType="1"/>
            <a:stCxn id="1650740" idx="3"/>
            <a:endCxn id="1650737" idx="1"/>
          </p:cNvCxnSpPr>
          <p:nvPr/>
        </p:nvCxnSpPr>
        <p:spPr bwMode="auto">
          <a:xfrm>
            <a:off x="2549525" y="4621213"/>
            <a:ext cx="714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50737" name="Rectangle 49"/>
          <p:cNvSpPr>
            <a:spLocks noChangeArrowheads="1"/>
          </p:cNvSpPr>
          <p:nvPr/>
        </p:nvSpPr>
        <p:spPr bwMode="auto">
          <a:xfrm>
            <a:off x="3263900" y="4260850"/>
            <a:ext cx="1008063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  t.n.n</a:t>
            </a:r>
          </a:p>
        </p:txBody>
      </p:sp>
      <p:sp>
        <p:nvSpPr>
          <p:cNvPr id="1650740" name="Rectangle 52"/>
          <p:cNvSpPr>
            <a:spLocks noChangeArrowheads="1"/>
          </p:cNvSpPr>
          <p:nvPr/>
        </p:nvSpPr>
        <p:spPr bwMode="auto">
          <a:xfrm>
            <a:off x="1541463" y="4260850"/>
            <a:ext cx="1008062" cy="719138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t.n.n.n</a:t>
            </a:r>
          </a:p>
          <a:p>
            <a:r>
              <a:rPr lang="en-US" b="0"/>
              <a:t>L</a:t>
            </a:r>
          </a:p>
        </p:txBody>
      </p:sp>
      <p:sp>
        <p:nvSpPr>
          <p:cNvPr id="1650741" name="Rectangle 53"/>
          <p:cNvSpPr>
            <a:spLocks noChangeAspect="1" noChangeArrowheads="1"/>
          </p:cNvSpPr>
          <p:nvPr/>
        </p:nvSpPr>
        <p:spPr bwMode="auto">
          <a:xfrm>
            <a:off x="6708775" y="4262438"/>
            <a:ext cx="920750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 t</a:t>
            </a:r>
          </a:p>
        </p:txBody>
      </p:sp>
      <p:sp>
        <p:nvSpPr>
          <p:cNvPr id="1650742" name="Rectangle 54"/>
          <p:cNvSpPr>
            <a:spLocks noChangeArrowheads="1"/>
          </p:cNvSpPr>
          <p:nvPr/>
        </p:nvSpPr>
        <p:spPr bwMode="auto">
          <a:xfrm>
            <a:off x="4986338" y="4260850"/>
            <a:ext cx="1008062" cy="7191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  t.n</a:t>
            </a:r>
          </a:p>
        </p:txBody>
      </p:sp>
      <p:cxnSp>
        <p:nvCxnSpPr>
          <p:cNvPr id="1650744" name="AutoShape 56"/>
          <p:cNvCxnSpPr>
            <a:cxnSpLocks noChangeShapeType="1"/>
            <a:stCxn id="1650737" idx="3"/>
            <a:endCxn id="1650742" idx="1"/>
          </p:cNvCxnSpPr>
          <p:nvPr/>
        </p:nvCxnSpPr>
        <p:spPr bwMode="auto">
          <a:xfrm>
            <a:off x="4271963" y="4621213"/>
            <a:ext cx="714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0745" name="AutoShape 57"/>
          <p:cNvCxnSpPr>
            <a:cxnSpLocks noChangeShapeType="1"/>
            <a:stCxn id="1650742" idx="3"/>
            <a:endCxn id="1650741" idx="1"/>
          </p:cNvCxnSpPr>
          <p:nvPr/>
        </p:nvCxnSpPr>
        <p:spPr bwMode="auto">
          <a:xfrm>
            <a:off x="5994400" y="4621213"/>
            <a:ext cx="71437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50746" name="Line 58"/>
          <p:cNvSpPr>
            <a:spLocks noChangeShapeType="1"/>
          </p:cNvSpPr>
          <p:nvPr/>
        </p:nvSpPr>
        <p:spPr bwMode="auto">
          <a:xfrm flipH="1">
            <a:off x="7621588" y="4630738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47" name="Text Box 59"/>
          <p:cNvSpPr txBox="1">
            <a:spLocks noChangeArrowheads="1"/>
          </p:cNvSpPr>
          <p:nvPr/>
        </p:nvSpPr>
        <p:spPr bwMode="auto">
          <a:xfrm>
            <a:off x="7881938" y="43164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1650749" name="Line 61"/>
          <p:cNvSpPr>
            <a:spLocks noChangeShapeType="1"/>
          </p:cNvSpPr>
          <p:nvPr/>
        </p:nvSpPr>
        <p:spPr bwMode="auto">
          <a:xfrm>
            <a:off x="1193800" y="4632325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55" name="Text Box 67"/>
          <p:cNvSpPr txBox="1">
            <a:spLocks noChangeArrowheads="1"/>
          </p:cNvSpPr>
          <p:nvPr/>
        </p:nvSpPr>
        <p:spPr bwMode="auto">
          <a:xfrm>
            <a:off x="1790700" y="5607050"/>
            <a:ext cx="5214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/>
              <a:t>L </a:t>
            </a:r>
            <a:r>
              <a:rPr lang="en-US" sz="4000" b="0">
                <a:sym typeface="Symbol" charset="0"/>
              </a:rPr>
              <a:t></a:t>
            </a:r>
            <a:r>
              <a:rPr lang="en-US" sz="4000" b="0"/>
              <a:t> {t.n.n.n}</a:t>
            </a:r>
          </a:p>
        </p:txBody>
      </p:sp>
    </p:spTree>
    <p:extLst>
      <p:ext uri="{BB962C8B-B14F-4D97-AF65-F5344CB8AC3E}">
        <p14:creationId xmlns:p14="http://schemas.microsoft.com/office/powerpoint/2010/main" val="215608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755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85" name="Rectangle 29"/>
          <p:cNvSpPr>
            <a:spLocks noChangeArrowheads="1"/>
          </p:cNvSpPr>
          <p:nvPr/>
        </p:nvSpPr>
        <p:spPr bwMode="auto">
          <a:xfrm>
            <a:off x="4624388" y="2835275"/>
            <a:ext cx="4491037" cy="1971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503" name="Rectangle 47"/>
          <p:cNvSpPr>
            <a:spLocks noChangeArrowheads="1"/>
          </p:cNvSpPr>
          <p:nvPr/>
        </p:nvSpPr>
        <p:spPr bwMode="auto">
          <a:xfrm>
            <a:off x="4662488" y="3074988"/>
            <a:ext cx="4376737" cy="9477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460" name="Rectangle 4"/>
          <p:cNvSpPr>
            <a:spLocks noChangeArrowheads="1"/>
          </p:cNvSpPr>
          <p:nvPr/>
        </p:nvSpPr>
        <p:spPr bwMode="auto">
          <a:xfrm>
            <a:off x="28575" y="2835275"/>
            <a:ext cx="4559300" cy="1971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486" name="Rectangle 30"/>
          <p:cNvSpPr>
            <a:spLocks noChangeArrowheads="1"/>
          </p:cNvSpPr>
          <p:nvPr/>
        </p:nvSpPr>
        <p:spPr bwMode="auto">
          <a:xfrm>
            <a:off x="147638" y="3070225"/>
            <a:ext cx="4376737" cy="94773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patterns</a:t>
            </a:r>
          </a:p>
        </p:txBody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Cutpoint labels encode </a:t>
            </a:r>
            <a:r>
              <a:rPr lang="en-US">
                <a:solidFill>
                  <a:srgbClr val="0033CC"/>
                </a:solidFill>
              </a:rPr>
              <a:t>sharing patterns</a:t>
            </a:r>
          </a:p>
        </p:txBody>
      </p:sp>
      <p:grpSp>
        <p:nvGrpSpPr>
          <p:cNvPr id="1555463" name="Group 7"/>
          <p:cNvGrpSpPr>
            <a:grpSpLocks/>
          </p:cNvGrpSpPr>
          <p:nvPr/>
        </p:nvGrpSpPr>
        <p:grpSpPr bwMode="auto">
          <a:xfrm>
            <a:off x="57150" y="3187700"/>
            <a:ext cx="4610100" cy="706438"/>
            <a:chOff x="165" y="192"/>
            <a:chExt cx="2904" cy="445"/>
          </a:xfrm>
        </p:grpSpPr>
        <p:sp>
          <p:nvSpPr>
            <p:cNvPr id="1555464" name="Text Box 8"/>
            <p:cNvSpPr txBox="1">
              <a:spLocks noChangeArrowheads="1"/>
            </p:cNvSpPr>
            <p:nvPr/>
          </p:nvSpPr>
          <p:spPr bwMode="auto">
            <a:xfrm>
              <a:off x="165" y="31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L</a:t>
              </a:r>
            </a:p>
          </p:txBody>
        </p:sp>
        <p:sp>
          <p:nvSpPr>
            <p:cNvPr id="1555465" name="Text Box 9"/>
            <p:cNvSpPr txBox="1">
              <a:spLocks noChangeArrowheads="1"/>
            </p:cNvSpPr>
            <p:nvPr/>
          </p:nvSpPr>
          <p:spPr bwMode="auto">
            <a:xfrm>
              <a:off x="2820" y="32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555466" name="Group 10"/>
            <p:cNvGrpSpPr>
              <a:grpSpLocks/>
            </p:cNvGrpSpPr>
            <p:nvPr/>
          </p:nvGrpSpPr>
          <p:grpSpPr bwMode="auto">
            <a:xfrm>
              <a:off x="349" y="192"/>
              <a:ext cx="2521" cy="445"/>
              <a:chOff x="206" y="1539"/>
              <a:chExt cx="2521" cy="445"/>
            </a:xfrm>
          </p:grpSpPr>
          <p:sp>
            <p:nvSpPr>
              <p:cNvPr id="1555467" name="Line 11"/>
              <p:cNvSpPr>
                <a:spLocks noChangeShapeType="1"/>
              </p:cNvSpPr>
              <p:nvPr/>
            </p:nvSpPr>
            <p:spPr bwMode="auto">
              <a:xfrm>
                <a:off x="206" y="1811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555468" name="AutoShape 12"/>
              <p:cNvCxnSpPr>
                <a:cxnSpLocks noChangeShapeType="1"/>
                <a:stCxn id="1555472" idx="3"/>
                <a:endCxn id="1555469" idx="1"/>
              </p:cNvCxnSpPr>
              <p:nvPr/>
            </p:nvCxnSpPr>
            <p:spPr bwMode="auto">
              <a:xfrm>
                <a:off x="746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469" name="Rectangle 13"/>
              <p:cNvSpPr>
                <a:spLocks noChangeArrowheads="1"/>
              </p:cNvSpPr>
              <p:nvPr/>
            </p:nvSpPr>
            <p:spPr bwMode="auto">
              <a:xfrm>
                <a:off x="927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</a:t>
                </a:r>
              </a:p>
            </p:txBody>
          </p:sp>
          <p:sp>
            <p:nvSpPr>
              <p:cNvPr id="1555470" name="Text Box 14"/>
              <p:cNvSpPr txBox="1">
                <a:spLocks noChangeArrowheads="1"/>
              </p:cNvSpPr>
              <p:nvPr/>
            </p:nvSpPr>
            <p:spPr bwMode="auto">
              <a:xfrm>
                <a:off x="710" y="153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71" name="Text Box 15"/>
              <p:cNvSpPr txBox="1">
                <a:spLocks noChangeArrowheads="1"/>
              </p:cNvSpPr>
              <p:nvPr/>
            </p:nvSpPr>
            <p:spPr bwMode="auto">
              <a:xfrm>
                <a:off x="1938" y="1554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72" name="Rectangle 16"/>
              <p:cNvSpPr>
                <a:spLocks noChangeArrowheads="1"/>
              </p:cNvSpPr>
              <p:nvPr/>
            </p:nvSpPr>
            <p:spPr bwMode="auto">
              <a:xfrm>
                <a:off x="304" y="1636"/>
                <a:ext cx="442" cy="345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t.n.n.n</a:t>
                </a:r>
              </a:p>
              <a:p>
                <a:r>
                  <a:rPr lang="en-US" sz="1800" b="0"/>
                  <a:t>L</a:t>
                </a:r>
              </a:p>
            </p:txBody>
          </p:sp>
          <p:sp>
            <p:nvSpPr>
              <p:cNvPr id="1555473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2173" y="1639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 t</a:t>
                </a:r>
              </a:p>
            </p:txBody>
          </p:sp>
          <p:sp>
            <p:nvSpPr>
              <p:cNvPr id="1555474" name="Rectangle 18"/>
              <p:cNvSpPr>
                <a:spLocks noChangeArrowheads="1"/>
              </p:cNvSpPr>
              <p:nvPr/>
            </p:nvSpPr>
            <p:spPr bwMode="auto">
              <a:xfrm>
                <a:off x="1550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</a:t>
                </a:r>
              </a:p>
            </p:txBody>
          </p:sp>
          <p:sp>
            <p:nvSpPr>
              <p:cNvPr id="1555475" name="Text Box 19"/>
              <p:cNvSpPr txBox="1">
                <a:spLocks noChangeArrowheads="1"/>
              </p:cNvSpPr>
              <p:nvPr/>
            </p:nvSpPr>
            <p:spPr bwMode="auto">
              <a:xfrm>
                <a:off x="1328" y="155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cxnSp>
            <p:nvCxnSpPr>
              <p:cNvPr id="1555476" name="AutoShape 20"/>
              <p:cNvCxnSpPr>
                <a:cxnSpLocks noChangeShapeType="1"/>
                <a:stCxn id="1555469" idx="3"/>
                <a:endCxn id="1555474" idx="1"/>
              </p:cNvCxnSpPr>
              <p:nvPr/>
            </p:nvCxnSpPr>
            <p:spPr bwMode="auto">
              <a:xfrm>
                <a:off x="1369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5477" name="AutoShape 21"/>
              <p:cNvCxnSpPr>
                <a:cxnSpLocks noChangeShapeType="1"/>
                <a:stCxn id="1555474" idx="3"/>
                <a:endCxn id="1555473" idx="1"/>
              </p:cNvCxnSpPr>
              <p:nvPr/>
            </p:nvCxnSpPr>
            <p:spPr bwMode="auto">
              <a:xfrm>
                <a:off x="1992" y="1809"/>
                <a:ext cx="181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478" name="Line 22"/>
              <p:cNvSpPr>
                <a:spLocks noChangeShapeType="1"/>
              </p:cNvSpPr>
              <p:nvPr/>
            </p:nvSpPr>
            <p:spPr bwMode="auto">
              <a:xfrm flipH="1">
                <a:off x="2614" y="1812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55487" name="Group 31"/>
          <p:cNvGrpSpPr>
            <a:grpSpLocks/>
          </p:cNvGrpSpPr>
          <p:nvPr/>
        </p:nvGrpSpPr>
        <p:grpSpPr bwMode="auto">
          <a:xfrm>
            <a:off x="4533900" y="3195638"/>
            <a:ext cx="4610100" cy="706437"/>
            <a:chOff x="165" y="192"/>
            <a:chExt cx="2904" cy="445"/>
          </a:xfrm>
        </p:grpSpPr>
        <p:sp>
          <p:nvSpPr>
            <p:cNvPr id="1555488" name="Text Box 32"/>
            <p:cNvSpPr txBox="1">
              <a:spLocks noChangeArrowheads="1"/>
            </p:cNvSpPr>
            <p:nvPr/>
          </p:nvSpPr>
          <p:spPr bwMode="auto">
            <a:xfrm>
              <a:off x="165" y="31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L</a:t>
              </a:r>
            </a:p>
          </p:txBody>
        </p:sp>
        <p:sp>
          <p:nvSpPr>
            <p:cNvPr id="1555489" name="Text Box 33"/>
            <p:cNvSpPr txBox="1">
              <a:spLocks noChangeArrowheads="1"/>
            </p:cNvSpPr>
            <p:nvPr/>
          </p:nvSpPr>
          <p:spPr bwMode="auto">
            <a:xfrm>
              <a:off x="2820" y="32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0"/>
                <a:t>t</a:t>
              </a:r>
            </a:p>
          </p:txBody>
        </p:sp>
        <p:grpSp>
          <p:nvGrpSpPr>
            <p:cNvPr id="1555490" name="Group 34"/>
            <p:cNvGrpSpPr>
              <a:grpSpLocks/>
            </p:cNvGrpSpPr>
            <p:nvPr/>
          </p:nvGrpSpPr>
          <p:grpSpPr bwMode="auto">
            <a:xfrm>
              <a:off x="349" y="192"/>
              <a:ext cx="2521" cy="445"/>
              <a:chOff x="206" y="1539"/>
              <a:chExt cx="2521" cy="445"/>
            </a:xfrm>
          </p:grpSpPr>
          <p:sp>
            <p:nvSpPr>
              <p:cNvPr id="1555491" name="Line 35"/>
              <p:cNvSpPr>
                <a:spLocks noChangeShapeType="1"/>
              </p:cNvSpPr>
              <p:nvPr/>
            </p:nvSpPr>
            <p:spPr bwMode="auto">
              <a:xfrm>
                <a:off x="206" y="1811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555492" name="AutoShape 36"/>
              <p:cNvCxnSpPr>
                <a:cxnSpLocks noChangeShapeType="1"/>
                <a:stCxn id="1555496" idx="3"/>
                <a:endCxn id="1555493" idx="1"/>
              </p:cNvCxnSpPr>
              <p:nvPr/>
            </p:nvCxnSpPr>
            <p:spPr bwMode="auto">
              <a:xfrm>
                <a:off x="746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493" name="Rectangle 37"/>
              <p:cNvSpPr>
                <a:spLocks noChangeArrowheads="1"/>
              </p:cNvSpPr>
              <p:nvPr/>
            </p:nvSpPr>
            <p:spPr bwMode="auto">
              <a:xfrm>
                <a:off x="927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</a:t>
                </a:r>
              </a:p>
            </p:txBody>
          </p:sp>
          <p:sp>
            <p:nvSpPr>
              <p:cNvPr id="1555494" name="Text Box 38"/>
              <p:cNvSpPr txBox="1">
                <a:spLocks noChangeArrowheads="1"/>
              </p:cNvSpPr>
              <p:nvPr/>
            </p:nvSpPr>
            <p:spPr bwMode="auto">
              <a:xfrm>
                <a:off x="710" y="1539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95" name="Text Box 39"/>
              <p:cNvSpPr txBox="1">
                <a:spLocks noChangeArrowheads="1"/>
              </p:cNvSpPr>
              <p:nvPr/>
            </p:nvSpPr>
            <p:spPr bwMode="auto">
              <a:xfrm>
                <a:off x="1938" y="1554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sp>
            <p:nvSpPr>
              <p:cNvPr id="1555496" name="Rectangle 40"/>
              <p:cNvSpPr>
                <a:spLocks noChangeArrowheads="1"/>
              </p:cNvSpPr>
              <p:nvPr/>
            </p:nvSpPr>
            <p:spPr bwMode="auto">
              <a:xfrm>
                <a:off x="304" y="1636"/>
                <a:ext cx="442" cy="345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t.n.n.n</a:t>
                </a:r>
              </a:p>
              <a:p>
                <a:r>
                  <a:rPr lang="en-US" sz="1800" b="0"/>
                  <a:t>L</a:t>
                </a:r>
              </a:p>
            </p:txBody>
          </p:sp>
          <p:sp>
            <p:nvSpPr>
              <p:cNvPr id="1555497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2173" y="1639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 t</a:t>
                </a:r>
              </a:p>
            </p:txBody>
          </p:sp>
          <p:sp>
            <p:nvSpPr>
              <p:cNvPr id="1555498" name="Rectangle 42"/>
              <p:cNvSpPr>
                <a:spLocks noChangeArrowheads="1"/>
              </p:cNvSpPr>
              <p:nvPr/>
            </p:nvSpPr>
            <p:spPr bwMode="auto">
              <a:xfrm>
                <a:off x="1550" y="1636"/>
                <a:ext cx="442" cy="34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 b="0"/>
                  <a:t>t.n</a:t>
                </a:r>
              </a:p>
            </p:txBody>
          </p:sp>
          <p:sp>
            <p:nvSpPr>
              <p:cNvPr id="1555499" name="Text Box 43"/>
              <p:cNvSpPr txBox="1">
                <a:spLocks noChangeArrowheads="1"/>
              </p:cNvSpPr>
              <p:nvPr/>
            </p:nvSpPr>
            <p:spPr bwMode="auto">
              <a:xfrm>
                <a:off x="1328" y="155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</a:t>
                </a:r>
              </a:p>
            </p:txBody>
          </p:sp>
          <p:cxnSp>
            <p:nvCxnSpPr>
              <p:cNvPr id="1555500" name="AutoShape 44"/>
              <p:cNvCxnSpPr>
                <a:cxnSpLocks noChangeShapeType="1"/>
                <a:stCxn id="1555493" idx="3"/>
                <a:endCxn id="1555498" idx="1"/>
              </p:cNvCxnSpPr>
              <p:nvPr/>
            </p:nvCxnSpPr>
            <p:spPr bwMode="auto">
              <a:xfrm>
                <a:off x="1369" y="1809"/>
                <a:ext cx="181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5501" name="AutoShape 45"/>
              <p:cNvCxnSpPr>
                <a:cxnSpLocks noChangeShapeType="1"/>
                <a:stCxn id="1555498" idx="3"/>
                <a:endCxn id="1555497" idx="1"/>
              </p:cNvCxnSpPr>
              <p:nvPr/>
            </p:nvCxnSpPr>
            <p:spPr bwMode="auto">
              <a:xfrm>
                <a:off x="1992" y="1809"/>
                <a:ext cx="181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55502" name="Line 46"/>
              <p:cNvSpPr>
                <a:spLocks noChangeShapeType="1"/>
              </p:cNvSpPr>
              <p:nvPr/>
            </p:nvSpPr>
            <p:spPr bwMode="auto">
              <a:xfrm flipH="1">
                <a:off x="2614" y="1812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5504" name="Text Box 48"/>
          <p:cNvSpPr txBox="1">
            <a:spLocks noChangeArrowheads="1"/>
          </p:cNvSpPr>
          <p:nvPr/>
        </p:nvSpPr>
        <p:spPr bwMode="auto">
          <a:xfrm>
            <a:off x="704850" y="4252913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p</a:t>
            </a:r>
          </a:p>
        </p:txBody>
      </p:sp>
      <p:sp>
        <p:nvSpPr>
          <p:cNvPr id="1555507" name="Text Box 51"/>
          <p:cNvSpPr txBox="1">
            <a:spLocks noChangeArrowheads="1"/>
          </p:cNvSpPr>
          <p:nvPr/>
        </p:nvSpPr>
        <p:spPr bwMode="auto">
          <a:xfrm>
            <a:off x="7834313" y="4148138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w</a:t>
            </a:r>
          </a:p>
        </p:txBody>
      </p:sp>
      <p:sp>
        <p:nvSpPr>
          <p:cNvPr id="1555513" name="Text Box 57"/>
          <p:cNvSpPr txBox="1">
            <a:spLocks noChangeArrowheads="1"/>
          </p:cNvSpPr>
          <p:nvPr/>
        </p:nvSpPr>
        <p:spPr bwMode="auto">
          <a:xfrm>
            <a:off x="6661150" y="39671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sp>
        <p:nvSpPr>
          <p:cNvPr id="1555515" name="Rectangle 59"/>
          <p:cNvSpPr>
            <a:spLocks noChangeAspect="1" noChangeArrowheads="1"/>
          </p:cNvSpPr>
          <p:nvPr/>
        </p:nvSpPr>
        <p:spPr bwMode="auto">
          <a:xfrm>
            <a:off x="7034213" y="4102100"/>
            <a:ext cx="701675" cy="5476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 w</a:t>
            </a:r>
          </a:p>
        </p:txBody>
      </p:sp>
      <p:sp>
        <p:nvSpPr>
          <p:cNvPr id="1555516" name="Rectangle 60"/>
          <p:cNvSpPr>
            <a:spLocks noChangeArrowheads="1"/>
          </p:cNvSpPr>
          <p:nvPr/>
        </p:nvSpPr>
        <p:spPr bwMode="auto">
          <a:xfrm>
            <a:off x="6045200" y="4097338"/>
            <a:ext cx="701675" cy="547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0"/>
              <a:t>w.n</a:t>
            </a:r>
          </a:p>
        </p:txBody>
      </p:sp>
      <p:sp>
        <p:nvSpPr>
          <p:cNvPr id="1555517" name="Text Box 61"/>
          <p:cNvSpPr txBox="1">
            <a:spLocks noChangeArrowheads="1"/>
          </p:cNvSpPr>
          <p:nvPr/>
        </p:nvSpPr>
        <p:spPr bwMode="auto">
          <a:xfrm>
            <a:off x="5481638" y="39417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n</a:t>
            </a:r>
          </a:p>
        </p:txBody>
      </p:sp>
      <p:cxnSp>
        <p:nvCxnSpPr>
          <p:cNvPr id="1555519" name="AutoShape 63"/>
          <p:cNvCxnSpPr>
            <a:cxnSpLocks noChangeShapeType="1"/>
            <a:stCxn id="1555516" idx="3"/>
            <a:endCxn id="1555515" idx="1"/>
          </p:cNvCxnSpPr>
          <p:nvPr/>
        </p:nvCxnSpPr>
        <p:spPr bwMode="auto">
          <a:xfrm>
            <a:off x="6746875" y="4371975"/>
            <a:ext cx="287338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55520" name="Line 64"/>
          <p:cNvSpPr>
            <a:spLocks noChangeShapeType="1"/>
          </p:cNvSpPr>
          <p:nvPr/>
        </p:nvSpPr>
        <p:spPr bwMode="auto">
          <a:xfrm flipH="1">
            <a:off x="7734300" y="4376738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5521" name="AutoShape 65"/>
          <p:cNvCxnSpPr>
            <a:cxnSpLocks noChangeShapeType="1"/>
            <a:stCxn id="1555516" idx="1"/>
            <a:endCxn id="1555496" idx="2"/>
          </p:cNvCxnSpPr>
          <p:nvPr/>
        </p:nvCxnSpPr>
        <p:spPr bwMode="auto">
          <a:xfrm rot="10800000">
            <a:off x="5332413" y="3897313"/>
            <a:ext cx="712787" cy="47466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5522" name="AutoShape 66"/>
          <p:cNvCxnSpPr>
            <a:cxnSpLocks noChangeShapeType="1"/>
            <a:stCxn id="1555472" idx="2"/>
            <a:endCxn id="1555504" idx="0"/>
          </p:cNvCxnSpPr>
          <p:nvPr/>
        </p:nvCxnSpPr>
        <p:spPr bwMode="auto">
          <a:xfrm>
            <a:off x="855663" y="3889375"/>
            <a:ext cx="0" cy="3635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55523" name="Text Box 67"/>
          <p:cNvSpPr txBox="1">
            <a:spLocks noChangeArrowheads="1"/>
          </p:cNvSpPr>
          <p:nvPr/>
        </p:nvSpPr>
        <p:spPr bwMode="auto">
          <a:xfrm>
            <a:off x="1790700" y="5607050"/>
            <a:ext cx="5214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/>
              <a:t>L </a:t>
            </a:r>
            <a:r>
              <a:rPr lang="en-US" sz="4000" b="0">
                <a:sym typeface="Symbol" charset="0"/>
              </a:rPr>
              <a:t></a:t>
            </a:r>
            <a:r>
              <a:rPr lang="en-US" sz="4000" b="0"/>
              <a:t> {t.n.n.n}</a:t>
            </a:r>
          </a:p>
        </p:txBody>
      </p:sp>
      <p:sp>
        <p:nvSpPr>
          <p:cNvPr id="1555524" name="Text Box 68"/>
          <p:cNvSpPr txBox="1">
            <a:spLocks noChangeArrowheads="1"/>
          </p:cNvSpPr>
          <p:nvPr/>
        </p:nvSpPr>
        <p:spPr bwMode="auto">
          <a:xfrm>
            <a:off x="1133475" y="485457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Stack sharing</a:t>
            </a:r>
          </a:p>
        </p:txBody>
      </p:sp>
      <p:sp>
        <p:nvSpPr>
          <p:cNvPr id="1555525" name="Text Box 69"/>
          <p:cNvSpPr txBox="1">
            <a:spLocks noChangeArrowheads="1"/>
          </p:cNvSpPr>
          <p:nvPr/>
        </p:nvSpPr>
        <p:spPr bwMode="auto">
          <a:xfrm>
            <a:off x="5045075" y="4894263"/>
            <a:ext cx="321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Heap sharing</a:t>
            </a:r>
          </a:p>
        </p:txBody>
      </p:sp>
      <p:sp>
        <p:nvSpPr>
          <p:cNvPr id="1555526" name="AutoShape 70"/>
          <p:cNvSpPr>
            <a:spLocks noChangeArrowheads="1"/>
          </p:cNvSpPr>
          <p:nvPr/>
        </p:nvSpPr>
        <p:spPr bwMode="auto">
          <a:xfrm rot="-5400000">
            <a:off x="548482" y="496966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5527" name="AutoShape 71"/>
          <p:cNvSpPr>
            <a:spLocks noChangeArrowheads="1"/>
          </p:cNvSpPr>
          <p:nvPr/>
        </p:nvSpPr>
        <p:spPr bwMode="auto">
          <a:xfrm rot="-5400000">
            <a:off x="4787107" y="4969669"/>
            <a:ext cx="573087" cy="403225"/>
          </a:xfrm>
          <a:prstGeom prst="rightArrow">
            <a:avLst>
              <a:gd name="adj1" fmla="val 50000"/>
              <a:gd name="adj2" fmla="val 355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5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5526" grpId="0" animBg="1"/>
      <p:bldP spid="1555526" grpId="1" animBg="1"/>
      <p:bldP spid="1555526" grpId="2" animBg="1"/>
      <p:bldP spid="15555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0225" y="18082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4716016" y="616530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33" idx="1"/>
          </p:cNvCxnSpPr>
          <p:nvPr/>
        </p:nvCxnSpPr>
        <p:spPr>
          <a:xfrm flipV="1">
            <a:off x="5580112" y="5085184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מעוגל 32"/>
          <p:cNvSpPr/>
          <p:nvPr/>
        </p:nvSpPr>
        <p:spPr>
          <a:xfrm>
            <a:off x="7524328" y="48691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716016" y="422108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4716016" y="52292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מחבר חץ ישר 36"/>
          <p:cNvCxnSpPr>
            <a:stCxn id="35" idx="6"/>
            <a:endCxn id="39" idx="1"/>
          </p:cNvCxnSpPr>
          <p:nvPr/>
        </p:nvCxnSpPr>
        <p:spPr>
          <a:xfrm>
            <a:off x="5436096" y="450912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36" idx="6"/>
            <a:endCxn id="39" idx="1"/>
          </p:cNvCxnSpPr>
          <p:nvPr/>
        </p:nvCxnSpPr>
        <p:spPr>
          <a:xfrm>
            <a:off x="5436096" y="551723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מלבן מעוגל 38"/>
          <p:cNvSpPr/>
          <p:nvPr/>
        </p:nvSpPr>
        <p:spPr>
          <a:xfrm>
            <a:off x="7524328" y="558924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9" idx="3"/>
            <a:endCxn id="33" idx="3"/>
          </p:cNvCxnSpPr>
          <p:nvPr/>
        </p:nvCxnSpPr>
        <p:spPr>
          <a:xfrm flipV="1">
            <a:off x="8100392" y="508518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1923" y="522920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4427984" y="836712"/>
            <a:ext cx="4176464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3" name="מלבן 42"/>
          <p:cNvSpPr/>
          <p:nvPr/>
        </p:nvSpPr>
        <p:spPr>
          <a:xfrm>
            <a:off x="4427984" y="4149080"/>
            <a:ext cx="4176464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28184" y="3573016"/>
            <a:ext cx="51328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ym typeface="Math B"/>
              </a:rPr>
              <a:t></a:t>
            </a:r>
            <a:endParaRPr lang="he-IL" sz="3600" dirty="0"/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/>
          <p:cNvCxnSpPr/>
          <p:nvPr/>
        </p:nvCxnSpPr>
        <p:spPr>
          <a:xfrm>
            <a:off x="5330643" y="1400421"/>
            <a:ext cx="2193685" cy="195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80502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99475" cy="1371600"/>
          </a:xfrm>
        </p:spPr>
        <p:txBody>
          <a:bodyPr/>
          <a:lstStyle/>
          <a:p>
            <a:r>
              <a:rPr lang="en-US"/>
              <a:t>Observational equivalence</a:t>
            </a:r>
            <a:endParaRPr lang="he-IL"/>
          </a:p>
        </p:txBody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116263"/>
          </a:xfrm>
        </p:spPr>
        <p:txBody>
          <a:bodyPr/>
          <a:lstStyle/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L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ocal-heap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ess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G</a:t>
            </a:r>
            <a:r>
              <a:rPr lang="en-US" sz="2800">
                <a:sym typeface="Symbol" charset="0"/>
              </a:rPr>
              <a:t>lobal-heap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tore-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b</a:t>
            </a:r>
            <a:r>
              <a:rPr lang="en-US" sz="2800">
                <a:sym typeface="Symbol" charset="0"/>
              </a:rPr>
              <a:t>ased Semantics)</a:t>
            </a: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</a:t>
            </a:r>
            <a:r>
              <a:rPr lang="en-US">
                <a:solidFill>
                  <a:srgbClr val="0033CC"/>
                </a:solidFill>
                <a:sym typeface="Symbol" charset="0"/>
              </a:rPr>
              <a:t>observationally equivalent</a:t>
            </a:r>
            <a:r>
              <a:rPr lang="en-US">
                <a:sym typeface="Symbol" charset="0"/>
              </a:rPr>
              <a:t> </a:t>
            </a: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when for every access paths 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Symbol" charset="0"/>
              </a:rPr>
              <a:t>, AP</a:t>
            </a:r>
            <a:r>
              <a:rPr lang="en-US" baseline="-25000">
                <a:sym typeface="Symbol" charset="0"/>
              </a:rPr>
              <a:t>2</a:t>
            </a: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endParaRPr lang="en-US">
              <a:sym typeface="Symbol" charset="0"/>
            </a:endParaRPr>
          </a:p>
        </p:txBody>
      </p:sp>
      <p:sp>
        <p:nvSpPr>
          <p:cNvPr id="1659910" name="Text Box 6"/>
          <p:cNvSpPr txBox="1">
            <a:spLocks noChangeArrowheads="1"/>
          </p:cNvSpPr>
          <p:nvPr/>
        </p:nvSpPr>
        <p:spPr bwMode="auto">
          <a:xfrm>
            <a:off x="357188" y="4991100"/>
            <a:ext cx="8516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ym typeface="Math B" charset="0"/>
              </a:rPr>
              <a:t></a:t>
            </a:r>
            <a:r>
              <a:rPr lang="en-US" sz="3600" b="0">
                <a:sym typeface="Symbol" charset="0"/>
              </a:rPr>
              <a:t> AP</a:t>
            </a:r>
            <a:r>
              <a:rPr lang="en-US" sz="3600" b="0" baseline="-25000">
                <a:sym typeface="Symbol" charset="0"/>
              </a:rPr>
              <a:t>1</a:t>
            </a:r>
            <a:r>
              <a:rPr lang="en-US" sz="3600" b="0">
                <a:sym typeface="Math B" charset="0"/>
              </a:rPr>
              <a:t> = </a:t>
            </a:r>
            <a:r>
              <a:rPr lang="en-US" sz="3600" b="0">
                <a:sym typeface="Symbol" charset="0"/>
              </a:rPr>
              <a:t>AP</a:t>
            </a:r>
            <a:r>
              <a:rPr lang="en-US" sz="3600" b="0" baseline="-25000">
                <a:sym typeface="Symbol" charset="0"/>
              </a:rPr>
              <a:t>2</a:t>
            </a:r>
            <a:r>
              <a:rPr lang="en-US" sz="3600" b="0">
                <a:sym typeface="Math B" charset="0"/>
              </a:rPr>
              <a:t> (</a:t>
            </a:r>
            <a:r>
              <a:rPr lang="en-US" sz="3600" b="0">
                <a:sym typeface="Symbol" charset="0"/>
              </a:rPr>
              <a:t></a:t>
            </a:r>
            <a:r>
              <a:rPr lang="en-US" sz="3600" b="0" baseline="-25000">
                <a:sym typeface="Symbol" charset="0"/>
              </a:rPr>
              <a:t>L</a:t>
            </a:r>
            <a:r>
              <a:rPr lang="en-US" sz="3600" b="0">
                <a:sym typeface="Symbol" charset="0"/>
              </a:rPr>
              <a:t>)</a:t>
            </a:r>
            <a:r>
              <a:rPr lang="en-US" sz="3600" b="0">
                <a:sym typeface="Math B" charset="0"/>
              </a:rPr>
              <a:t> </a:t>
            </a:r>
            <a:r>
              <a:rPr lang="en-US" sz="3600" b="0">
                <a:sym typeface="Symbol" charset="0"/>
              </a:rPr>
              <a:t></a:t>
            </a:r>
            <a:r>
              <a:rPr lang="en-US" sz="3600" b="0">
                <a:sym typeface="Math B" charset="0"/>
              </a:rPr>
              <a:t>  </a:t>
            </a:r>
            <a:r>
              <a:rPr lang="en-US" sz="3600" b="0">
                <a:sym typeface="Symbol" charset="0"/>
              </a:rPr>
              <a:t>AP</a:t>
            </a:r>
            <a:r>
              <a:rPr lang="en-US" sz="3600" b="0" baseline="-25000">
                <a:sym typeface="Symbol" charset="0"/>
              </a:rPr>
              <a:t>1</a:t>
            </a:r>
            <a:r>
              <a:rPr lang="en-US" sz="3600" b="0">
                <a:sym typeface="Math B" charset="0"/>
              </a:rPr>
              <a:t> = </a:t>
            </a:r>
            <a:r>
              <a:rPr lang="en-US" sz="3600" b="0">
                <a:sym typeface="Symbol" charset="0"/>
              </a:rPr>
              <a:t>AP</a:t>
            </a:r>
            <a:r>
              <a:rPr lang="en-US" sz="3600" b="0" baseline="-25000">
                <a:sym typeface="Symbol" charset="0"/>
              </a:rPr>
              <a:t>2</a:t>
            </a:r>
            <a:r>
              <a:rPr lang="en-US" sz="3600" b="0">
                <a:sym typeface="Math B" charset="0"/>
              </a:rPr>
              <a:t> (</a:t>
            </a:r>
            <a:r>
              <a:rPr lang="en-US" sz="3600" b="0">
                <a:sym typeface="Symbol" charset="0"/>
              </a:rPr>
              <a:t></a:t>
            </a:r>
            <a:r>
              <a:rPr lang="en-US" sz="3600" b="0" baseline="-25000">
                <a:sym typeface="Symbol" charset="0"/>
              </a:rPr>
              <a:t>G</a:t>
            </a:r>
            <a:r>
              <a:rPr lang="en-US" sz="3600" b="0"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435262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875713" cy="1371600"/>
          </a:xfrm>
        </p:spPr>
        <p:txBody>
          <a:bodyPr/>
          <a:lstStyle/>
          <a:p>
            <a:r>
              <a:rPr lang="en-US" sz="4000"/>
              <a:t>Main theorem: semantic equivalence</a:t>
            </a:r>
            <a:endParaRPr lang="he-IL" sz="4000"/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L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ocal-heap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l</a:t>
            </a:r>
            <a:r>
              <a:rPr lang="en-US" sz="2800">
                <a:sym typeface="Symbol" charset="0"/>
              </a:rPr>
              <a:t>ess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 </a:t>
            </a:r>
            <a:r>
              <a:rPr lang="en-US" sz="2800">
                <a:sym typeface="Symbol" charset="0"/>
              </a:rPr>
              <a:t>(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G</a:t>
            </a:r>
            <a:r>
              <a:rPr lang="en-US" sz="2800">
                <a:sym typeface="Symbol" charset="0"/>
              </a:rPr>
              <a:t>lobal-heap 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S</a:t>
            </a:r>
            <a:r>
              <a:rPr lang="en-US" sz="2800">
                <a:sym typeface="Symbol" charset="0"/>
              </a:rPr>
              <a:t>tore-</a:t>
            </a:r>
            <a:r>
              <a:rPr lang="en-US" sz="2800">
                <a:solidFill>
                  <a:srgbClr val="0033CC"/>
                </a:solidFill>
                <a:sym typeface="Symbol" charset="0"/>
              </a:rPr>
              <a:t>b</a:t>
            </a:r>
            <a:r>
              <a:rPr lang="en-US" sz="2800">
                <a:sym typeface="Symbol" charset="0"/>
              </a:rPr>
              <a:t>ased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L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</a:t>
            </a:r>
            <a:r>
              <a:rPr lang="en-US">
                <a:sym typeface="Symbol" charset="0"/>
              </a:rPr>
              <a:t> observationally equivalent</a:t>
            </a:r>
            <a:endParaRPr lang="he-IL">
              <a:sym typeface="Symbol" charset="0"/>
            </a:endParaRPr>
          </a:p>
        </p:txBody>
      </p:sp>
      <p:sp>
        <p:nvSpPr>
          <p:cNvPr id="1774597" name="Text Box 5"/>
          <p:cNvSpPr txBox="1">
            <a:spLocks noChangeArrowheads="1"/>
          </p:cNvSpPr>
          <p:nvPr/>
        </p:nvSpPr>
        <p:spPr bwMode="auto">
          <a:xfrm>
            <a:off x="231775" y="4251325"/>
            <a:ext cx="77263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>
                <a:sym typeface="Symbol" charset="0"/>
              </a:rPr>
              <a:t></a:t>
            </a:r>
            <a:r>
              <a:rPr lang="en-US" sz="4400" b="0" i="1">
                <a:sym typeface="Symbol" charset="0"/>
              </a:rPr>
              <a:t>st</a:t>
            </a:r>
            <a:r>
              <a:rPr lang="en-US" sz="4400" b="0">
                <a:sym typeface="Symbol" charset="0"/>
              </a:rPr>
              <a:t>,</a:t>
            </a:r>
            <a:r>
              <a:rPr lang="en-US" b="0">
                <a:sym typeface="Symbol" charset="0"/>
              </a:rPr>
              <a:t> </a:t>
            </a:r>
            <a:r>
              <a:rPr lang="en-US" sz="4400" b="0">
                <a:sym typeface="Symbol" charset="0"/>
              </a:rPr>
              <a:t></a:t>
            </a:r>
            <a:r>
              <a:rPr lang="en-US" sz="4400" b="0" baseline="-25000">
                <a:sym typeface="Symbol" charset="0"/>
              </a:rPr>
              <a:t>L</a:t>
            </a:r>
            <a:r>
              <a:rPr lang="en-US" sz="4400" b="0">
                <a:sym typeface="Symbol" charset="0"/>
              </a:rPr>
              <a:t> </a:t>
            </a:r>
            <a:r>
              <a:rPr lang="en-US" sz="4400" b="0">
                <a:sym typeface="Math C" charset="0"/>
              </a:rPr>
              <a:t> </a:t>
            </a:r>
            <a:r>
              <a:rPr lang="en-US" sz="4400" b="0">
                <a:sym typeface="Symbol" charset="0"/>
              </a:rPr>
              <a:t>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L</a:t>
            </a:r>
            <a:r>
              <a:rPr lang="en-US" sz="4400" b="0">
                <a:sym typeface="Symbol" charset="0"/>
              </a:rPr>
              <a:t> </a:t>
            </a:r>
            <a:r>
              <a:rPr lang="en-US" sz="4400" b="0">
                <a:sym typeface="Math C" charset="0"/>
              </a:rPr>
              <a:t></a:t>
            </a:r>
            <a:r>
              <a:rPr lang="en-US" sz="4400" b="0">
                <a:sym typeface="Symbol" charset="0"/>
              </a:rPr>
              <a:t></a:t>
            </a:r>
            <a:r>
              <a:rPr lang="en-US" sz="4400" b="0" i="1">
                <a:sym typeface="Symbol" charset="0"/>
              </a:rPr>
              <a:t>st</a:t>
            </a:r>
            <a:r>
              <a:rPr lang="en-US" sz="4400" b="0">
                <a:sym typeface="Symbol" charset="0"/>
              </a:rPr>
              <a:t>,</a:t>
            </a:r>
            <a:r>
              <a:rPr lang="en-US" b="0">
                <a:sym typeface="Symbol" charset="0"/>
              </a:rPr>
              <a:t> </a:t>
            </a:r>
            <a:r>
              <a:rPr lang="en-US" sz="4400" b="0">
                <a:sym typeface="Symbol" charset="0"/>
              </a:rPr>
              <a:t></a:t>
            </a:r>
            <a:r>
              <a:rPr lang="en-US" sz="4400" b="0" baseline="-25000">
                <a:sym typeface="Symbol" charset="0"/>
              </a:rPr>
              <a:t>G</a:t>
            </a:r>
            <a:r>
              <a:rPr lang="en-US" sz="4400" b="0">
                <a:sym typeface="Symbol" charset="0"/>
              </a:rPr>
              <a:t> </a:t>
            </a:r>
            <a:r>
              <a:rPr lang="en-US" sz="4400" b="0">
                <a:sym typeface="Math C" charset="0"/>
              </a:rPr>
              <a:t> </a:t>
            </a:r>
            <a:r>
              <a:rPr lang="en-US" sz="4400" b="0">
                <a:sym typeface="Symbol" charset="0"/>
              </a:rPr>
              <a:t>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G</a:t>
            </a:r>
          </a:p>
        </p:txBody>
      </p:sp>
      <p:sp>
        <p:nvSpPr>
          <p:cNvPr id="1774598" name="Text Box 6"/>
          <p:cNvSpPr txBox="1">
            <a:spLocks noChangeArrowheads="1"/>
          </p:cNvSpPr>
          <p:nvPr/>
        </p:nvSpPr>
        <p:spPr bwMode="auto">
          <a:xfrm>
            <a:off x="454025" y="4889500"/>
            <a:ext cx="8461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>
                <a:sym typeface="Symbol" charset="0"/>
              </a:rPr>
              <a:t>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L </a:t>
            </a:r>
            <a:r>
              <a:rPr lang="en-US" sz="3200" b="0">
                <a:sym typeface="Symbol" charset="0"/>
              </a:rPr>
              <a:t>and</a:t>
            </a:r>
            <a:r>
              <a:rPr lang="en-US" sz="4400" b="0">
                <a:sym typeface="Symbol" charset="0"/>
              </a:rPr>
              <a:t> </a:t>
            </a:r>
            <a:r>
              <a:rPr lang="ja-JP" altLang="en-US" sz="4400" b="0">
                <a:latin typeface="Arial"/>
                <a:sym typeface="Symbol" charset="0"/>
              </a:rPr>
              <a:t>’</a:t>
            </a:r>
            <a:r>
              <a:rPr lang="en-US" sz="4400" b="0" baseline="-25000">
                <a:sym typeface="Symbol" charset="0"/>
              </a:rPr>
              <a:t>G </a:t>
            </a:r>
            <a:r>
              <a:rPr lang="en-US" sz="3200" b="0">
                <a:sym typeface="Symbol" charset="0"/>
              </a:rPr>
              <a:t>are</a:t>
            </a:r>
            <a:r>
              <a:rPr lang="en-US" sz="4400" b="0">
                <a:sym typeface="Symbol" charset="0"/>
              </a:rPr>
              <a:t> </a:t>
            </a:r>
            <a:r>
              <a:rPr lang="en-US" sz="3200" b="0">
                <a:sym typeface="Symbol" charset="0"/>
              </a:rPr>
              <a:t>observationally equivalent</a:t>
            </a:r>
          </a:p>
        </p:txBody>
      </p:sp>
      <p:sp>
        <p:nvSpPr>
          <p:cNvPr id="1774599" name="Text Box 7"/>
          <p:cNvSpPr txBox="1">
            <a:spLocks noChangeArrowheads="1"/>
          </p:cNvSpPr>
          <p:nvPr/>
        </p:nvSpPr>
        <p:spPr bwMode="auto">
          <a:xfrm>
            <a:off x="2660219" y="426720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LSL</a:t>
            </a:r>
          </a:p>
        </p:txBody>
      </p:sp>
      <p:sp>
        <p:nvSpPr>
          <p:cNvPr id="1774600" name="Text Box 8"/>
          <p:cNvSpPr txBox="1">
            <a:spLocks noChangeArrowheads="1"/>
          </p:cNvSpPr>
          <p:nvPr/>
        </p:nvSpPr>
        <p:spPr bwMode="auto">
          <a:xfrm>
            <a:off x="6167006" y="4275138"/>
            <a:ext cx="68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GSB</a:t>
            </a:r>
          </a:p>
        </p:txBody>
      </p:sp>
    </p:spTree>
    <p:extLst>
      <p:ext uri="{BB962C8B-B14F-4D97-AF65-F5344CB8AC3E}">
        <p14:creationId xmlns:p14="http://schemas.microsoft.com/office/powerpoint/2010/main" val="369369623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Corollaries</a:t>
            </a:r>
            <a:endParaRPr lang="he-IL"/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charset="0"/>
              </a:rPr>
              <a:t>Preservation of invariants </a:t>
            </a:r>
          </a:p>
          <a:p>
            <a:pPr lvl="1"/>
            <a:r>
              <a:rPr lang="en-US">
                <a:sym typeface="Symbol" charset="0"/>
              </a:rPr>
              <a:t>Assertions: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Math B" charset="0"/>
              </a:rPr>
              <a:t> =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Math B" charset="0"/>
              </a:rPr>
              <a:t> </a:t>
            </a:r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Detection of memory leaks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261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  <a:endParaRPr lang="he-IL"/>
          </a:p>
        </p:txBody>
      </p:sp>
      <p:sp>
        <p:nvSpPr>
          <p:cNvPr id="166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96288" cy="3886200"/>
          </a:xfrm>
        </p:spPr>
        <p:txBody>
          <a:bodyPr/>
          <a:lstStyle/>
          <a:p>
            <a:r>
              <a:rPr lang="en-US" dirty="0"/>
              <a:t>Develop new static analyses </a:t>
            </a:r>
          </a:p>
          <a:p>
            <a:pPr lvl="1"/>
            <a:r>
              <a:rPr lang="en-US" dirty="0"/>
              <a:t>Shape analysis</a:t>
            </a:r>
          </a:p>
          <a:p>
            <a:r>
              <a:rPr lang="en-US" dirty="0"/>
              <a:t>Justify soundness of existing analyses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9686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Storeless semantics</a:t>
            </a:r>
          </a:p>
          <a:p>
            <a:pPr lvl="1"/>
            <a:r>
              <a:rPr lang="en-US"/>
              <a:t>Jonkers, Algorithmic Languages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81 </a:t>
            </a:r>
          </a:p>
          <a:p>
            <a:pPr lvl="1"/>
            <a:r>
              <a:rPr lang="en-US"/>
              <a:t>Deutsch, ICCL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113082591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abstraction</a:t>
            </a:r>
          </a:p>
        </p:txBody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Shape descriptors</a:t>
            </a:r>
            <a:r>
              <a:rPr lang="en-US" b="1"/>
              <a:t> </a:t>
            </a:r>
            <a:r>
              <a:rPr lang="en-US"/>
              <a:t>represent </a:t>
            </a:r>
            <a:r>
              <a:rPr lang="en-US">
                <a:solidFill>
                  <a:srgbClr val="0033CC"/>
                </a:solidFill>
              </a:rPr>
              <a:t>unbounded</a:t>
            </a:r>
            <a:r>
              <a:rPr lang="en-US"/>
              <a:t> memory states</a:t>
            </a:r>
          </a:p>
          <a:p>
            <a:pPr lvl="1"/>
            <a:r>
              <a:rPr lang="en-US"/>
              <a:t>Conservatively</a:t>
            </a:r>
          </a:p>
          <a:p>
            <a:pPr lvl="1"/>
            <a:r>
              <a:rPr lang="en-US"/>
              <a:t>In a bounded way</a:t>
            </a:r>
          </a:p>
          <a:p>
            <a:r>
              <a:rPr lang="en-US"/>
              <a:t>Two dimensions</a:t>
            </a:r>
          </a:p>
          <a:p>
            <a:pPr lvl="1"/>
            <a:r>
              <a:rPr lang="en-US"/>
              <a:t>Local heap (objects)</a:t>
            </a:r>
          </a:p>
          <a:p>
            <a:pPr lvl="1"/>
            <a:r>
              <a:rPr lang="en-US"/>
              <a:t>Sharing pattern (cutpoint labels)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66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23" grpId="0" build="p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23427" name="Rectangle 3"/>
          <p:cNvSpPr>
            <a:spLocks noChangeArrowheads="1"/>
          </p:cNvSpPr>
          <p:nvPr/>
        </p:nvSpPr>
        <p:spPr bwMode="auto">
          <a:xfrm>
            <a:off x="512763" y="2943225"/>
            <a:ext cx="8294687" cy="177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28" name="Text Box 4"/>
          <p:cNvSpPr txBox="1">
            <a:spLocks noChangeArrowheads="1"/>
          </p:cNvSpPr>
          <p:nvPr/>
        </p:nvSpPr>
        <p:spPr bwMode="auto">
          <a:xfrm>
            <a:off x="544513" y="41592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23429" name="AutoShape 5"/>
          <p:cNvCxnSpPr>
            <a:cxnSpLocks noChangeShapeType="1"/>
            <a:stCxn id="2023431" idx="3"/>
            <a:endCxn id="2023430" idx="1"/>
          </p:cNvCxnSpPr>
          <p:nvPr/>
        </p:nvCxnSpPr>
        <p:spPr bwMode="auto">
          <a:xfrm>
            <a:off x="2424113" y="42513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23430" name="Rectangle 6"/>
          <p:cNvSpPr>
            <a:spLocks noChangeArrowheads="1"/>
          </p:cNvSpPr>
          <p:nvPr/>
        </p:nvSpPr>
        <p:spPr bwMode="auto">
          <a:xfrm>
            <a:off x="3035300" y="38909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23431" name="Rectangle 7"/>
          <p:cNvSpPr>
            <a:spLocks noChangeArrowheads="1"/>
          </p:cNvSpPr>
          <p:nvPr/>
        </p:nvSpPr>
        <p:spPr bwMode="auto">
          <a:xfrm>
            <a:off x="1182688" y="38909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23432" name="Rectangle 8"/>
          <p:cNvSpPr>
            <a:spLocks noChangeAspect="1" noChangeArrowheads="1"/>
          </p:cNvSpPr>
          <p:nvPr/>
        </p:nvSpPr>
        <p:spPr bwMode="auto">
          <a:xfrm>
            <a:off x="6743700" y="38925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L.n.n.n</a:t>
            </a:r>
          </a:p>
        </p:txBody>
      </p:sp>
      <p:sp>
        <p:nvSpPr>
          <p:cNvPr id="2023433" name="Rectangle 9"/>
          <p:cNvSpPr>
            <a:spLocks noChangeArrowheads="1"/>
          </p:cNvSpPr>
          <p:nvPr/>
        </p:nvSpPr>
        <p:spPr bwMode="auto">
          <a:xfrm>
            <a:off x="4889500" y="38909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L.n.n</a:t>
            </a:r>
          </a:p>
        </p:txBody>
      </p:sp>
      <p:cxnSp>
        <p:nvCxnSpPr>
          <p:cNvPr id="2023434" name="AutoShape 10"/>
          <p:cNvCxnSpPr>
            <a:cxnSpLocks noChangeShapeType="1"/>
            <a:stCxn id="2023430" idx="3"/>
            <a:endCxn id="2023433" idx="1"/>
          </p:cNvCxnSpPr>
          <p:nvPr/>
        </p:nvCxnSpPr>
        <p:spPr bwMode="auto">
          <a:xfrm>
            <a:off x="4276725" y="42513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3435" name="AutoShape 11"/>
          <p:cNvCxnSpPr>
            <a:cxnSpLocks noChangeShapeType="1"/>
            <a:stCxn id="2023433" idx="3"/>
            <a:endCxn id="2023432" idx="1"/>
          </p:cNvCxnSpPr>
          <p:nvPr/>
        </p:nvCxnSpPr>
        <p:spPr bwMode="auto">
          <a:xfrm>
            <a:off x="6130925" y="42513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23436" name="Line 12"/>
          <p:cNvSpPr>
            <a:spLocks noChangeShapeType="1"/>
          </p:cNvSpPr>
          <p:nvPr/>
        </p:nvSpPr>
        <p:spPr bwMode="auto">
          <a:xfrm flipH="1">
            <a:off x="7977188" y="42608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37" name="Text Box 13"/>
          <p:cNvSpPr txBox="1">
            <a:spLocks noChangeArrowheads="1"/>
          </p:cNvSpPr>
          <p:nvPr/>
        </p:nvSpPr>
        <p:spPr bwMode="auto">
          <a:xfrm>
            <a:off x="8237538" y="39465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23438" name="Line 14"/>
          <p:cNvSpPr>
            <a:spLocks noChangeShapeType="1"/>
          </p:cNvSpPr>
          <p:nvPr/>
        </p:nvSpPr>
        <p:spPr bwMode="auto">
          <a:xfrm>
            <a:off x="835025" y="44196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39" name="Text Box 15"/>
          <p:cNvSpPr txBox="1">
            <a:spLocks noChangeArrowheads="1"/>
          </p:cNvSpPr>
          <p:nvPr/>
        </p:nvSpPr>
        <p:spPr bwMode="auto">
          <a:xfrm>
            <a:off x="390525" y="30480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L={t.n.n.n}</a:t>
            </a:r>
          </a:p>
        </p:txBody>
      </p:sp>
      <p:sp>
        <p:nvSpPr>
          <p:cNvPr id="2023440" name="Text Box 16"/>
          <p:cNvSpPr txBox="1">
            <a:spLocks noChangeArrowheads="1"/>
          </p:cNvSpPr>
          <p:nvPr/>
        </p:nvSpPr>
        <p:spPr bwMode="auto">
          <a:xfrm>
            <a:off x="538163" y="36877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23441" name="Line 17"/>
          <p:cNvSpPr>
            <a:spLocks noChangeShapeType="1"/>
          </p:cNvSpPr>
          <p:nvPr/>
        </p:nvSpPr>
        <p:spPr bwMode="auto">
          <a:xfrm>
            <a:off x="828675" y="40195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3442" name="Text Box 18"/>
          <p:cNvSpPr txBox="1">
            <a:spLocks noChangeArrowheads="1"/>
          </p:cNvSpPr>
          <p:nvPr/>
        </p:nvSpPr>
        <p:spPr bwMode="auto">
          <a:xfrm>
            <a:off x="2590800" y="37671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23443" name="Text Box 19"/>
          <p:cNvSpPr txBox="1">
            <a:spLocks noChangeArrowheads="1"/>
          </p:cNvSpPr>
          <p:nvPr/>
        </p:nvSpPr>
        <p:spPr bwMode="auto">
          <a:xfrm>
            <a:off x="4354513" y="37592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23444" name="Text Box 20"/>
          <p:cNvSpPr txBox="1">
            <a:spLocks noChangeArrowheads="1"/>
          </p:cNvSpPr>
          <p:nvPr/>
        </p:nvSpPr>
        <p:spPr bwMode="auto">
          <a:xfrm>
            <a:off x="6223000" y="37449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8793287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35715" name="Rectangle 3"/>
          <p:cNvSpPr>
            <a:spLocks noChangeArrowheads="1"/>
          </p:cNvSpPr>
          <p:nvPr/>
        </p:nvSpPr>
        <p:spPr bwMode="auto">
          <a:xfrm>
            <a:off x="512763" y="2943225"/>
            <a:ext cx="8294687" cy="177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16" name="Text Box 4"/>
          <p:cNvSpPr txBox="1">
            <a:spLocks noChangeArrowheads="1"/>
          </p:cNvSpPr>
          <p:nvPr/>
        </p:nvSpPr>
        <p:spPr bwMode="auto">
          <a:xfrm>
            <a:off x="544513" y="41592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35717" name="AutoShape 5"/>
          <p:cNvCxnSpPr>
            <a:cxnSpLocks noChangeShapeType="1"/>
            <a:stCxn id="2035719" idx="3"/>
            <a:endCxn id="2035718" idx="1"/>
          </p:cNvCxnSpPr>
          <p:nvPr/>
        </p:nvCxnSpPr>
        <p:spPr bwMode="auto">
          <a:xfrm>
            <a:off x="2424113" y="42513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35718" name="Rectangle 6"/>
          <p:cNvSpPr>
            <a:spLocks noChangeArrowheads="1"/>
          </p:cNvSpPr>
          <p:nvPr/>
        </p:nvSpPr>
        <p:spPr bwMode="auto">
          <a:xfrm>
            <a:off x="3035300" y="38909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35719" name="Rectangle 7"/>
          <p:cNvSpPr>
            <a:spLocks noChangeArrowheads="1"/>
          </p:cNvSpPr>
          <p:nvPr/>
        </p:nvSpPr>
        <p:spPr bwMode="auto">
          <a:xfrm>
            <a:off x="1182688" y="38909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35720" name="Rectangle 8"/>
          <p:cNvSpPr>
            <a:spLocks noChangeAspect="1" noChangeArrowheads="1"/>
          </p:cNvSpPr>
          <p:nvPr/>
        </p:nvSpPr>
        <p:spPr bwMode="auto">
          <a:xfrm>
            <a:off x="6743700" y="38925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L.n.n.n</a:t>
            </a:r>
          </a:p>
        </p:txBody>
      </p:sp>
      <p:sp>
        <p:nvSpPr>
          <p:cNvPr id="2035721" name="Rectangle 9"/>
          <p:cNvSpPr>
            <a:spLocks noChangeArrowheads="1"/>
          </p:cNvSpPr>
          <p:nvPr/>
        </p:nvSpPr>
        <p:spPr bwMode="auto">
          <a:xfrm>
            <a:off x="4889500" y="38909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L.n.n</a:t>
            </a:r>
          </a:p>
        </p:txBody>
      </p:sp>
      <p:cxnSp>
        <p:nvCxnSpPr>
          <p:cNvPr id="2035722" name="AutoShape 10"/>
          <p:cNvCxnSpPr>
            <a:cxnSpLocks noChangeShapeType="1"/>
            <a:stCxn id="2035718" idx="3"/>
            <a:endCxn id="2035721" idx="1"/>
          </p:cNvCxnSpPr>
          <p:nvPr/>
        </p:nvCxnSpPr>
        <p:spPr bwMode="auto">
          <a:xfrm>
            <a:off x="4276725" y="42513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5723" name="AutoShape 11"/>
          <p:cNvCxnSpPr>
            <a:cxnSpLocks noChangeShapeType="1"/>
            <a:stCxn id="2035721" idx="3"/>
            <a:endCxn id="2035720" idx="1"/>
          </p:cNvCxnSpPr>
          <p:nvPr/>
        </p:nvCxnSpPr>
        <p:spPr bwMode="auto">
          <a:xfrm>
            <a:off x="6130925" y="42513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35724" name="Line 12"/>
          <p:cNvSpPr>
            <a:spLocks noChangeShapeType="1"/>
          </p:cNvSpPr>
          <p:nvPr/>
        </p:nvSpPr>
        <p:spPr bwMode="auto">
          <a:xfrm flipH="1">
            <a:off x="7977188" y="42608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25" name="Text Box 13"/>
          <p:cNvSpPr txBox="1">
            <a:spLocks noChangeArrowheads="1"/>
          </p:cNvSpPr>
          <p:nvPr/>
        </p:nvSpPr>
        <p:spPr bwMode="auto">
          <a:xfrm>
            <a:off x="8237538" y="39465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35726" name="Line 14"/>
          <p:cNvSpPr>
            <a:spLocks noChangeShapeType="1"/>
          </p:cNvSpPr>
          <p:nvPr/>
        </p:nvSpPr>
        <p:spPr bwMode="auto">
          <a:xfrm>
            <a:off x="835025" y="44196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27" name="Text Box 15"/>
          <p:cNvSpPr txBox="1">
            <a:spLocks noChangeArrowheads="1"/>
          </p:cNvSpPr>
          <p:nvPr/>
        </p:nvSpPr>
        <p:spPr bwMode="auto">
          <a:xfrm>
            <a:off x="376238" y="3048000"/>
            <a:ext cx="1404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L=*</a:t>
            </a:r>
          </a:p>
        </p:txBody>
      </p:sp>
      <p:sp>
        <p:nvSpPr>
          <p:cNvPr id="2035728" name="Text Box 16"/>
          <p:cNvSpPr txBox="1">
            <a:spLocks noChangeArrowheads="1"/>
          </p:cNvSpPr>
          <p:nvPr/>
        </p:nvSpPr>
        <p:spPr bwMode="auto">
          <a:xfrm>
            <a:off x="538163" y="36877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35729" name="Line 17"/>
          <p:cNvSpPr>
            <a:spLocks noChangeShapeType="1"/>
          </p:cNvSpPr>
          <p:nvPr/>
        </p:nvSpPr>
        <p:spPr bwMode="auto">
          <a:xfrm>
            <a:off x="828675" y="40195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30" name="Text Box 18"/>
          <p:cNvSpPr txBox="1">
            <a:spLocks noChangeArrowheads="1"/>
          </p:cNvSpPr>
          <p:nvPr/>
        </p:nvSpPr>
        <p:spPr bwMode="auto">
          <a:xfrm>
            <a:off x="2590800" y="37671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35731" name="Text Box 19"/>
          <p:cNvSpPr txBox="1">
            <a:spLocks noChangeArrowheads="1"/>
          </p:cNvSpPr>
          <p:nvPr/>
        </p:nvSpPr>
        <p:spPr bwMode="auto">
          <a:xfrm>
            <a:off x="4354513" y="37592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35732" name="Text Box 20"/>
          <p:cNvSpPr txBox="1">
            <a:spLocks noChangeArrowheads="1"/>
          </p:cNvSpPr>
          <p:nvPr/>
        </p:nvSpPr>
        <p:spPr bwMode="auto">
          <a:xfrm>
            <a:off x="6223000" y="37449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370737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1880" name="Group 24"/>
          <p:cNvGrpSpPr>
            <a:grpSpLocks/>
          </p:cNvGrpSpPr>
          <p:nvPr/>
        </p:nvGrpSpPr>
        <p:grpSpPr bwMode="auto">
          <a:xfrm>
            <a:off x="376238" y="2943225"/>
            <a:ext cx="8431212" cy="1774825"/>
            <a:chOff x="237" y="1854"/>
            <a:chExt cx="5311" cy="1118"/>
          </a:xfrm>
        </p:grpSpPr>
        <p:sp>
          <p:nvSpPr>
            <p:cNvPr id="2041881" name="Rectangle 25"/>
            <p:cNvSpPr>
              <a:spLocks noChangeArrowheads="1"/>
            </p:cNvSpPr>
            <p:nvPr/>
          </p:nvSpPr>
          <p:spPr bwMode="auto">
            <a:xfrm>
              <a:off x="323" y="1854"/>
              <a:ext cx="5225" cy="11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82" name="Text Box 26"/>
            <p:cNvSpPr txBox="1">
              <a:spLocks noChangeArrowheads="1"/>
            </p:cNvSpPr>
            <p:nvPr/>
          </p:nvSpPr>
          <p:spPr bwMode="auto">
            <a:xfrm>
              <a:off x="343" y="2620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</a:t>
              </a:r>
            </a:p>
          </p:txBody>
        </p:sp>
        <p:cxnSp>
          <p:nvCxnSpPr>
            <p:cNvPr id="2041883" name="AutoShape 27"/>
            <p:cNvCxnSpPr>
              <a:cxnSpLocks noChangeShapeType="1"/>
              <a:stCxn id="2041884" idx="6"/>
              <a:endCxn id="2041886" idx="2"/>
            </p:cNvCxnSpPr>
            <p:nvPr/>
          </p:nvCxnSpPr>
          <p:spPr bwMode="auto">
            <a:xfrm>
              <a:off x="1527" y="2678"/>
              <a:ext cx="10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84" name="Oval 28"/>
            <p:cNvSpPr>
              <a:spLocks noChangeArrowheads="1"/>
            </p:cNvSpPr>
            <p:nvPr/>
          </p:nvSpPr>
          <p:spPr bwMode="auto">
            <a:xfrm>
              <a:off x="745" y="2451"/>
              <a:ext cx="782" cy="453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</a:t>
              </a:r>
            </a:p>
            <a:p>
              <a:r>
                <a:rPr lang="en-US" b="0"/>
                <a:t>L</a:t>
              </a:r>
            </a:p>
          </p:txBody>
        </p:sp>
        <p:sp>
          <p:nvSpPr>
            <p:cNvPr id="2041885" name="Oval 29"/>
            <p:cNvSpPr>
              <a:spLocks noChangeAspect="1" noChangeArrowheads="1"/>
            </p:cNvSpPr>
            <p:nvPr/>
          </p:nvSpPr>
          <p:spPr bwMode="auto">
            <a:xfrm>
              <a:off x="4248" y="2452"/>
              <a:ext cx="782" cy="453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t, r.n</a:t>
              </a:r>
            </a:p>
            <a:p>
              <a:r>
                <a:rPr lang="en-US" b="0"/>
                <a:t>L.n</a:t>
              </a:r>
            </a:p>
          </p:txBody>
        </p:sp>
        <p:sp>
          <p:nvSpPr>
            <p:cNvPr id="2041886" name="Oval 30"/>
            <p:cNvSpPr>
              <a:spLocks noChangeArrowheads="1"/>
            </p:cNvSpPr>
            <p:nvPr/>
          </p:nvSpPr>
          <p:spPr bwMode="auto">
            <a:xfrm>
              <a:off x="2531" y="2451"/>
              <a:ext cx="782" cy="45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r.n</a:t>
              </a:r>
            </a:p>
            <a:p>
              <a:r>
                <a:rPr lang="en-US" b="0"/>
                <a:t>L.n</a:t>
              </a:r>
            </a:p>
          </p:txBody>
        </p:sp>
        <p:cxnSp>
          <p:nvCxnSpPr>
            <p:cNvPr id="2041887" name="AutoShape 31"/>
            <p:cNvCxnSpPr>
              <a:cxnSpLocks noChangeShapeType="1"/>
              <a:stCxn id="2041886" idx="6"/>
              <a:endCxn id="2041885" idx="2"/>
            </p:cNvCxnSpPr>
            <p:nvPr/>
          </p:nvCxnSpPr>
          <p:spPr bwMode="auto">
            <a:xfrm>
              <a:off x="3313" y="2678"/>
              <a:ext cx="93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88" name="Line 32"/>
            <p:cNvSpPr>
              <a:spLocks noChangeShapeType="1"/>
            </p:cNvSpPr>
            <p:nvPr/>
          </p:nvSpPr>
          <p:spPr bwMode="auto">
            <a:xfrm flipH="1">
              <a:off x="5025" y="2684"/>
              <a:ext cx="2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89" name="Text Box 33"/>
            <p:cNvSpPr txBox="1">
              <a:spLocks noChangeArrowheads="1"/>
            </p:cNvSpPr>
            <p:nvPr/>
          </p:nvSpPr>
          <p:spPr bwMode="auto">
            <a:xfrm>
              <a:off x="5189" y="2486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t</a:t>
              </a:r>
            </a:p>
          </p:txBody>
        </p:sp>
        <p:sp>
          <p:nvSpPr>
            <p:cNvPr id="2041890" name="Line 34"/>
            <p:cNvSpPr>
              <a:spLocks noChangeShapeType="1"/>
            </p:cNvSpPr>
            <p:nvPr/>
          </p:nvSpPr>
          <p:spPr bwMode="auto">
            <a:xfrm flipV="1">
              <a:off x="535" y="2776"/>
              <a:ext cx="259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91" name="Text Box 35"/>
            <p:cNvSpPr txBox="1">
              <a:spLocks noChangeArrowheads="1"/>
            </p:cNvSpPr>
            <p:nvPr/>
          </p:nvSpPr>
          <p:spPr bwMode="auto">
            <a:xfrm>
              <a:off x="237" y="1920"/>
              <a:ext cx="88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L=*</a:t>
              </a:r>
            </a:p>
          </p:txBody>
        </p:sp>
        <p:sp>
          <p:nvSpPr>
            <p:cNvPr id="2041892" name="Text Box 36"/>
            <p:cNvSpPr txBox="1">
              <a:spLocks noChangeArrowheads="1"/>
            </p:cNvSpPr>
            <p:nvPr/>
          </p:nvSpPr>
          <p:spPr bwMode="auto">
            <a:xfrm>
              <a:off x="339" y="232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r</a:t>
              </a:r>
            </a:p>
          </p:txBody>
        </p:sp>
        <p:sp>
          <p:nvSpPr>
            <p:cNvPr id="2041893" name="Line 37"/>
            <p:cNvSpPr>
              <a:spLocks noChangeShapeType="1"/>
            </p:cNvSpPr>
            <p:nvPr/>
          </p:nvSpPr>
          <p:spPr bwMode="auto">
            <a:xfrm>
              <a:off x="522" y="2532"/>
              <a:ext cx="284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1894" name="Text Box 38"/>
            <p:cNvSpPr txBox="1">
              <a:spLocks noChangeArrowheads="1"/>
            </p:cNvSpPr>
            <p:nvPr/>
          </p:nvSpPr>
          <p:spPr bwMode="auto">
            <a:xfrm>
              <a:off x="1938" y="237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sp>
          <p:nvSpPr>
            <p:cNvPr id="2041895" name="Text Box 39"/>
            <p:cNvSpPr txBox="1">
              <a:spLocks noChangeArrowheads="1"/>
            </p:cNvSpPr>
            <p:nvPr/>
          </p:nvSpPr>
          <p:spPr bwMode="auto">
            <a:xfrm>
              <a:off x="3713" y="2359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cxnSp>
          <p:nvCxnSpPr>
            <p:cNvPr id="2041896" name="AutoShape 40"/>
            <p:cNvCxnSpPr>
              <a:cxnSpLocks noChangeShapeType="1"/>
              <a:stCxn id="2041886" idx="6"/>
              <a:endCxn id="2041886" idx="0"/>
            </p:cNvCxnSpPr>
            <p:nvPr/>
          </p:nvCxnSpPr>
          <p:spPr bwMode="auto">
            <a:xfrm flipH="1" flipV="1">
              <a:off x="2922" y="2451"/>
              <a:ext cx="391" cy="227"/>
            </a:xfrm>
            <a:prstGeom prst="curvedConnector4">
              <a:avLst>
                <a:gd name="adj1" fmla="val -36829"/>
                <a:gd name="adj2" fmla="val 216736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97" name="Text Box 41"/>
            <p:cNvSpPr txBox="1">
              <a:spLocks noChangeArrowheads="1"/>
            </p:cNvSpPr>
            <p:nvPr/>
          </p:nvSpPr>
          <p:spPr bwMode="auto">
            <a:xfrm>
              <a:off x="3374" y="1965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  <p:sp>
        <p:nvSpPr>
          <p:cNvPr id="204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41859" name="Rectangle 3"/>
          <p:cNvSpPr>
            <a:spLocks noChangeArrowheads="1"/>
          </p:cNvSpPr>
          <p:nvPr/>
        </p:nvSpPr>
        <p:spPr bwMode="auto">
          <a:xfrm>
            <a:off x="512763" y="2943225"/>
            <a:ext cx="8294687" cy="177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60" name="Text Box 4"/>
          <p:cNvSpPr txBox="1">
            <a:spLocks noChangeArrowheads="1"/>
          </p:cNvSpPr>
          <p:nvPr/>
        </p:nvSpPr>
        <p:spPr bwMode="auto">
          <a:xfrm>
            <a:off x="544513" y="41592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41861" name="AutoShape 5"/>
          <p:cNvCxnSpPr>
            <a:cxnSpLocks noChangeShapeType="1"/>
            <a:stCxn id="2041863" idx="3"/>
            <a:endCxn id="2041862" idx="1"/>
          </p:cNvCxnSpPr>
          <p:nvPr/>
        </p:nvCxnSpPr>
        <p:spPr bwMode="auto">
          <a:xfrm>
            <a:off x="2424113" y="42513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41862" name="Rectangle 6"/>
          <p:cNvSpPr>
            <a:spLocks noChangeArrowheads="1"/>
          </p:cNvSpPr>
          <p:nvPr/>
        </p:nvSpPr>
        <p:spPr bwMode="auto">
          <a:xfrm>
            <a:off x="3035300" y="38909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41863" name="Rectangle 7"/>
          <p:cNvSpPr>
            <a:spLocks noChangeArrowheads="1"/>
          </p:cNvSpPr>
          <p:nvPr/>
        </p:nvSpPr>
        <p:spPr bwMode="auto">
          <a:xfrm>
            <a:off x="1182688" y="38909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41864" name="Rectangle 8"/>
          <p:cNvSpPr>
            <a:spLocks noChangeAspect="1" noChangeArrowheads="1"/>
          </p:cNvSpPr>
          <p:nvPr/>
        </p:nvSpPr>
        <p:spPr bwMode="auto">
          <a:xfrm>
            <a:off x="6743700" y="38925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</a:t>
            </a:r>
          </a:p>
          <a:p>
            <a:r>
              <a:rPr lang="en-US" b="0"/>
              <a:t>L.n</a:t>
            </a:r>
          </a:p>
        </p:txBody>
      </p:sp>
      <p:sp>
        <p:nvSpPr>
          <p:cNvPr id="2041865" name="Rectangle 9"/>
          <p:cNvSpPr>
            <a:spLocks noChangeArrowheads="1"/>
          </p:cNvSpPr>
          <p:nvPr/>
        </p:nvSpPr>
        <p:spPr bwMode="auto">
          <a:xfrm>
            <a:off x="4889500" y="38909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cxnSp>
        <p:nvCxnSpPr>
          <p:cNvPr id="2041867" name="AutoShape 11"/>
          <p:cNvCxnSpPr>
            <a:cxnSpLocks noChangeShapeType="1"/>
            <a:stCxn id="2041865" idx="3"/>
            <a:endCxn id="2041864" idx="1"/>
          </p:cNvCxnSpPr>
          <p:nvPr/>
        </p:nvCxnSpPr>
        <p:spPr bwMode="auto">
          <a:xfrm>
            <a:off x="6130925" y="42513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41868" name="Line 12"/>
          <p:cNvSpPr>
            <a:spLocks noChangeShapeType="1"/>
          </p:cNvSpPr>
          <p:nvPr/>
        </p:nvSpPr>
        <p:spPr bwMode="auto">
          <a:xfrm flipH="1">
            <a:off x="7977188" y="42608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69" name="Text Box 13"/>
          <p:cNvSpPr txBox="1">
            <a:spLocks noChangeArrowheads="1"/>
          </p:cNvSpPr>
          <p:nvPr/>
        </p:nvSpPr>
        <p:spPr bwMode="auto">
          <a:xfrm>
            <a:off x="8237538" y="39465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41870" name="Line 14"/>
          <p:cNvSpPr>
            <a:spLocks noChangeShapeType="1"/>
          </p:cNvSpPr>
          <p:nvPr/>
        </p:nvSpPr>
        <p:spPr bwMode="auto">
          <a:xfrm>
            <a:off x="835025" y="44196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71" name="Text Box 15"/>
          <p:cNvSpPr txBox="1">
            <a:spLocks noChangeArrowheads="1"/>
          </p:cNvSpPr>
          <p:nvPr/>
        </p:nvSpPr>
        <p:spPr bwMode="auto">
          <a:xfrm>
            <a:off x="376238" y="3048000"/>
            <a:ext cx="1404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L=*</a:t>
            </a:r>
          </a:p>
        </p:txBody>
      </p:sp>
      <p:sp>
        <p:nvSpPr>
          <p:cNvPr id="2041872" name="Text Box 16"/>
          <p:cNvSpPr txBox="1">
            <a:spLocks noChangeArrowheads="1"/>
          </p:cNvSpPr>
          <p:nvPr/>
        </p:nvSpPr>
        <p:spPr bwMode="auto">
          <a:xfrm>
            <a:off x="538163" y="36877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41873" name="Line 17"/>
          <p:cNvSpPr>
            <a:spLocks noChangeShapeType="1"/>
          </p:cNvSpPr>
          <p:nvPr/>
        </p:nvSpPr>
        <p:spPr bwMode="auto">
          <a:xfrm>
            <a:off x="828675" y="40195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874" name="Text Box 18"/>
          <p:cNvSpPr txBox="1">
            <a:spLocks noChangeArrowheads="1"/>
          </p:cNvSpPr>
          <p:nvPr/>
        </p:nvSpPr>
        <p:spPr bwMode="auto">
          <a:xfrm>
            <a:off x="2590800" y="37671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grpSp>
        <p:nvGrpSpPr>
          <p:cNvPr id="2041878" name="Group 22"/>
          <p:cNvGrpSpPr>
            <a:grpSpLocks/>
          </p:cNvGrpSpPr>
          <p:nvPr/>
        </p:nvGrpSpPr>
        <p:grpSpPr bwMode="auto">
          <a:xfrm>
            <a:off x="4276725" y="3759200"/>
            <a:ext cx="612775" cy="530225"/>
            <a:chOff x="2694" y="2368"/>
            <a:chExt cx="386" cy="334"/>
          </a:xfrm>
        </p:grpSpPr>
        <p:cxnSp>
          <p:nvCxnSpPr>
            <p:cNvPr id="2041866" name="AutoShape 10"/>
            <p:cNvCxnSpPr>
              <a:cxnSpLocks noChangeShapeType="1"/>
              <a:stCxn id="2041862" idx="3"/>
              <a:endCxn id="2041865" idx="1"/>
            </p:cNvCxnSpPr>
            <p:nvPr/>
          </p:nvCxnSpPr>
          <p:spPr bwMode="auto">
            <a:xfrm>
              <a:off x="2694" y="2678"/>
              <a:ext cx="3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1875" name="Text Box 19"/>
            <p:cNvSpPr txBox="1">
              <a:spLocks noChangeArrowheads="1"/>
            </p:cNvSpPr>
            <p:nvPr/>
          </p:nvSpPr>
          <p:spPr bwMode="auto">
            <a:xfrm>
              <a:off x="2743" y="2368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  <p:sp>
        <p:nvSpPr>
          <p:cNvPr id="2041876" name="Text Box 20"/>
          <p:cNvSpPr txBox="1">
            <a:spLocks noChangeArrowheads="1"/>
          </p:cNvSpPr>
          <p:nvPr/>
        </p:nvSpPr>
        <p:spPr bwMode="auto">
          <a:xfrm>
            <a:off x="6223000" y="37449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41877" name="Rectangle 21"/>
          <p:cNvSpPr>
            <a:spLocks noChangeArrowheads="1"/>
          </p:cNvSpPr>
          <p:nvPr/>
        </p:nvSpPr>
        <p:spPr bwMode="auto">
          <a:xfrm>
            <a:off x="2876550" y="3744913"/>
            <a:ext cx="3417888" cy="103505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4.72222E-6 -0.123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41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5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0.00254 L 0.10139 0.000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11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046 L -0.10138 0.0004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041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041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41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41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041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41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41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41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041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041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041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041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41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041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041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041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041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041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4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1859" grpId="0" animBg="1"/>
      <p:bldP spid="2041862" grpId="0" animBg="1"/>
      <p:bldP spid="2041865" grpId="0" animBg="1"/>
      <p:bldP spid="2041868" grpId="0" animBg="1"/>
      <p:bldP spid="2041870" grpId="0" animBg="1"/>
      <p:bldP spid="2041873" grpId="0" animBg="1"/>
      <p:bldP spid="2041877" grpId="0" animBg="1"/>
      <p:bldP spid="2041877" grpId="1" animBg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grpSp>
        <p:nvGrpSpPr>
          <p:cNvPr id="2048025" name="Group 25"/>
          <p:cNvGrpSpPr>
            <a:grpSpLocks/>
          </p:cNvGrpSpPr>
          <p:nvPr/>
        </p:nvGrpSpPr>
        <p:grpSpPr bwMode="auto">
          <a:xfrm>
            <a:off x="376238" y="2943225"/>
            <a:ext cx="8431212" cy="1774825"/>
            <a:chOff x="237" y="1854"/>
            <a:chExt cx="5311" cy="1118"/>
          </a:xfrm>
        </p:grpSpPr>
        <p:sp>
          <p:nvSpPr>
            <p:cNvPr id="2048003" name="Rectangle 3"/>
            <p:cNvSpPr>
              <a:spLocks noChangeArrowheads="1"/>
            </p:cNvSpPr>
            <p:nvPr/>
          </p:nvSpPr>
          <p:spPr bwMode="auto">
            <a:xfrm>
              <a:off x="323" y="1854"/>
              <a:ext cx="5225" cy="11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04" name="Text Box 4"/>
            <p:cNvSpPr txBox="1">
              <a:spLocks noChangeArrowheads="1"/>
            </p:cNvSpPr>
            <p:nvPr/>
          </p:nvSpPr>
          <p:spPr bwMode="auto">
            <a:xfrm>
              <a:off x="343" y="2620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</a:t>
              </a:r>
            </a:p>
          </p:txBody>
        </p:sp>
        <p:cxnSp>
          <p:nvCxnSpPr>
            <p:cNvPr id="2048005" name="AutoShape 5"/>
            <p:cNvCxnSpPr>
              <a:cxnSpLocks noChangeShapeType="1"/>
              <a:stCxn id="2048007" idx="6"/>
              <a:endCxn id="2048009" idx="2"/>
            </p:cNvCxnSpPr>
            <p:nvPr/>
          </p:nvCxnSpPr>
          <p:spPr bwMode="auto">
            <a:xfrm>
              <a:off x="1527" y="2678"/>
              <a:ext cx="10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8007" name="Oval 7"/>
            <p:cNvSpPr>
              <a:spLocks noChangeArrowheads="1"/>
            </p:cNvSpPr>
            <p:nvPr/>
          </p:nvSpPr>
          <p:spPr bwMode="auto">
            <a:xfrm>
              <a:off x="745" y="2451"/>
              <a:ext cx="782" cy="453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</a:t>
              </a:r>
            </a:p>
            <a:p>
              <a:r>
                <a:rPr lang="en-US" b="0"/>
                <a:t>L</a:t>
              </a:r>
            </a:p>
          </p:txBody>
        </p:sp>
        <p:sp>
          <p:nvSpPr>
            <p:cNvPr id="2048008" name="Oval 8"/>
            <p:cNvSpPr>
              <a:spLocks noChangeAspect="1" noChangeArrowheads="1"/>
            </p:cNvSpPr>
            <p:nvPr/>
          </p:nvSpPr>
          <p:spPr bwMode="auto">
            <a:xfrm>
              <a:off x="4248" y="2452"/>
              <a:ext cx="782" cy="453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t, r.n</a:t>
              </a:r>
            </a:p>
            <a:p>
              <a:r>
                <a:rPr lang="en-US" b="0"/>
                <a:t>L.n</a:t>
              </a:r>
            </a:p>
          </p:txBody>
        </p:sp>
        <p:sp>
          <p:nvSpPr>
            <p:cNvPr id="2048009" name="Oval 9"/>
            <p:cNvSpPr>
              <a:spLocks noChangeArrowheads="1"/>
            </p:cNvSpPr>
            <p:nvPr/>
          </p:nvSpPr>
          <p:spPr bwMode="auto">
            <a:xfrm>
              <a:off x="2531" y="2451"/>
              <a:ext cx="782" cy="45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r.n</a:t>
              </a:r>
            </a:p>
            <a:p>
              <a:r>
                <a:rPr lang="en-US" b="0"/>
                <a:t>L.n</a:t>
              </a:r>
            </a:p>
          </p:txBody>
        </p:sp>
        <p:cxnSp>
          <p:nvCxnSpPr>
            <p:cNvPr id="2048010" name="AutoShape 10"/>
            <p:cNvCxnSpPr>
              <a:cxnSpLocks noChangeShapeType="1"/>
              <a:stCxn id="2048009" idx="6"/>
              <a:endCxn id="2048008" idx="2"/>
            </p:cNvCxnSpPr>
            <p:nvPr/>
          </p:nvCxnSpPr>
          <p:spPr bwMode="auto">
            <a:xfrm>
              <a:off x="3313" y="2678"/>
              <a:ext cx="93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8011" name="Line 11"/>
            <p:cNvSpPr>
              <a:spLocks noChangeShapeType="1"/>
            </p:cNvSpPr>
            <p:nvPr/>
          </p:nvSpPr>
          <p:spPr bwMode="auto">
            <a:xfrm flipH="1">
              <a:off x="5025" y="2684"/>
              <a:ext cx="2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12" name="Text Box 12"/>
            <p:cNvSpPr txBox="1">
              <a:spLocks noChangeArrowheads="1"/>
            </p:cNvSpPr>
            <p:nvPr/>
          </p:nvSpPr>
          <p:spPr bwMode="auto">
            <a:xfrm>
              <a:off x="5189" y="2486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t</a:t>
              </a:r>
            </a:p>
          </p:txBody>
        </p:sp>
        <p:sp>
          <p:nvSpPr>
            <p:cNvPr id="2048013" name="Line 13"/>
            <p:cNvSpPr>
              <a:spLocks noChangeShapeType="1"/>
            </p:cNvSpPr>
            <p:nvPr/>
          </p:nvSpPr>
          <p:spPr bwMode="auto">
            <a:xfrm flipV="1">
              <a:off x="535" y="2776"/>
              <a:ext cx="259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14" name="Text Box 14"/>
            <p:cNvSpPr txBox="1">
              <a:spLocks noChangeArrowheads="1"/>
            </p:cNvSpPr>
            <p:nvPr/>
          </p:nvSpPr>
          <p:spPr bwMode="auto">
            <a:xfrm>
              <a:off x="237" y="1920"/>
              <a:ext cx="88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L=*</a:t>
              </a:r>
            </a:p>
          </p:txBody>
        </p:sp>
        <p:sp>
          <p:nvSpPr>
            <p:cNvPr id="2048015" name="Text Box 15"/>
            <p:cNvSpPr txBox="1">
              <a:spLocks noChangeArrowheads="1"/>
            </p:cNvSpPr>
            <p:nvPr/>
          </p:nvSpPr>
          <p:spPr bwMode="auto">
            <a:xfrm>
              <a:off x="339" y="232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r</a:t>
              </a:r>
            </a:p>
          </p:txBody>
        </p:sp>
        <p:sp>
          <p:nvSpPr>
            <p:cNvPr id="2048016" name="Line 16"/>
            <p:cNvSpPr>
              <a:spLocks noChangeShapeType="1"/>
            </p:cNvSpPr>
            <p:nvPr/>
          </p:nvSpPr>
          <p:spPr bwMode="auto">
            <a:xfrm>
              <a:off x="522" y="2532"/>
              <a:ext cx="284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17" name="Text Box 17"/>
            <p:cNvSpPr txBox="1">
              <a:spLocks noChangeArrowheads="1"/>
            </p:cNvSpPr>
            <p:nvPr/>
          </p:nvSpPr>
          <p:spPr bwMode="auto">
            <a:xfrm>
              <a:off x="1938" y="237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sp>
          <p:nvSpPr>
            <p:cNvPr id="2048021" name="Text Box 21"/>
            <p:cNvSpPr txBox="1">
              <a:spLocks noChangeArrowheads="1"/>
            </p:cNvSpPr>
            <p:nvPr/>
          </p:nvSpPr>
          <p:spPr bwMode="auto">
            <a:xfrm>
              <a:off x="3713" y="2359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cxnSp>
          <p:nvCxnSpPr>
            <p:cNvPr id="2048023" name="AutoShape 23"/>
            <p:cNvCxnSpPr>
              <a:cxnSpLocks noChangeShapeType="1"/>
              <a:stCxn id="2048009" idx="6"/>
              <a:endCxn id="2048009" idx="0"/>
            </p:cNvCxnSpPr>
            <p:nvPr/>
          </p:nvCxnSpPr>
          <p:spPr bwMode="auto">
            <a:xfrm flipH="1" flipV="1">
              <a:off x="2922" y="2451"/>
              <a:ext cx="391" cy="227"/>
            </a:xfrm>
            <a:prstGeom prst="curvedConnector4">
              <a:avLst>
                <a:gd name="adj1" fmla="val -36829"/>
                <a:gd name="adj2" fmla="val 216736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48024" name="Text Box 24"/>
            <p:cNvSpPr txBox="1">
              <a:spLocks noChangeArrowheads="1"/>
            </p:cNvSpPr>
            <p:nvPr/>
          </p:nvSpPr>
          <p:spPr bwMode="auto">
            <a:xfrm>
              <a:off x="3374" y="1965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836489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הסבר מלבני 44"/>
          <p:cNvSpPr/>
          <p:nvPr/>
        </p:nvSpPr>
        <p:spPr>
          <a:xfrm>
            <a:off x="4644008" y="4005064"/>
            <a:ext cx="1440160" cy="504056"/>
          </a:xfrm>
          <a:prstGeom prst="wedgeRectCallout">
            <a:avLst>
              <a:gd name="adj1" fmla="val -11685"/>
              <a:gd name="adj2" fmla="val -151318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== null ?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6659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grpSp>
        <p:nvGrpSpPr>
          <p:cNvPr id="2050051" name="Group 3"/>
          <p:cNvGrpSpPr>
            <a:grpSpLocks/>
          </p:cNvGrpSpPr>
          <p:nvPr/>
        </p:nvGrpSpPr>
        <p:grpSpPr bwMode="auto">
          <a:xfrm>
            <a:off x="376238" y="4479925"/>
            <a:ext cx="8431212" cy="1774825"/>
            <a:chOff x="237" y="1854"/>
            <a:chExt cx="5311" cy="1118"/>
          </a:xfrm>
        </p:grpSpPr>
        <p:sp>
          <p:nvSpPr>
            <p:cNvPr id="2050052" name="Rectangle 4"/>
            <p:cNvSpPr>
              <a:spLocks noChangeArrowheads="1"/>
            </p:cNvSpPr>
            <p:nvPr/>
          </p:nvSpPr>
          <p:spPr bwMode="auto">
            <a:xfrm>
              <a:off x="323" y="1854"/>
              <a:ext cx="5225" cy="11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53" name="Text Box 5"/>
            <p:cNvSpPr txBox="1">
              <a:spLocks noChangeArrowheads="1"/>
            </p:cNvSpPr>
            <p:nvPr/>
          </p:nvSpPr>
          <p:spPr bwMode="auto">
            <a:xfrm>
              <a:off x="343" y="2620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</a:t>
              </a:r>
            </a:p>
          </p:txBody>
        </p:sp>
        <p:cxnSp>
          <p:nvCxnSpPr>
            <p:cNvPr id="2050054" name="AutoShape 6"/>
            <p:cNvCxnSpPr>
              <a:cxnSpLocks noChangeShapeType="1"/>
              <a:stCxn id="2050055" idx="6"/>
              <a:endCxn id="2050057" idx="2"/>
            </p:cNvCxnSpPr>
            <p:nvPr/>
          </p:nvCxnSpPr>
          <p:spPr bwMode="auto">
            <a:xfrm>
              <a:off x="1527" y="2678"/>
              <a:ext cx="100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50055" name="Oval 7"/>
            <p:cNvSpPr>
              <a:spLocks noChangeArrowheads="1"/>
            </p:cNvSpPr>
            <p:nvPr/>
          </p:nvSpPr>
          <p:spPr bwMode="auto">
            <a:xfrm>
              <a:off x="745" y="2451"/>
              <a:ext cx="782" cy="453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</a:t>
              </a:r>
            </a:p>
            <a:p>
              <a:r>
                <a:rPr lang="en-US" b="0"/>
                <a:t>L</a:t>
              </a:r>
            </a:p>
          </p:txBody>
        </p:sp>
        <p:sp>
          <p:nvSpPr>
            <p:cNvPr id="2050056" name="Oval 8"/>
            <p:cNvSpPr>
              <a:spLocks noChangeAspect="1" noChangeArrowheads="1"/>
            </p:cNvSpPr>
            <p:nvPr/>
          </p:nvSpPr>
          <p:spPr bwMode="auto">
            <a:xfrm>
              <a:off x="4248" y="2452"/>
              <a:ext cx="782" cy="453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t, r.n</a:t>
              </a:r>
            </a:p>
            <a:p>
              <a:r>
                <a:rPr lang="en-US" b="0"/>
                <a:t>L.n</a:t>
              </a:r>
            </a:p>
          </p:txBody>
        </p:sp>
        <p:sp>
          <p:nvSpPr>
            <p:cNvPr id="2050057" name="Oval 9"/>
            <p:cNvSpPr>
              <a:spLocks noChangeArrowheads="1"/>
            </p:cNvSpPr>
            <p:nvPr/>
          </p:nvSpPr>
          <p:spPr bwMode="auto">
            <a:xfrm>
              <a:off x="2531" y="2451"/>
              <a:ext cx="782" cy="45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0"/>
                <a:t>r.n</a:t>
              </a:r>
            </a:p>
            <a:p>
              <a:r>
                <a:rPr lang="en-US" b="0"/>
                <a:t>L.n</a:t>
              </a:r>
            </a:p>
          </p:txBody>
        </p:sp>
        <p:cxnSp>
          <p:nvCxnSpPr>
            <p:cNvPr id="2050058" name="AutoShape 10"/>
            <p:cNvCxnSpPr>
              <a:cxnSpLocks noChangeShapeType="1"/>
              <a:stCxn id="2050057" idx="6"/>
              <a:endCxn id="2050056" idx="2"/>
            </p:cNvCxnSpPr>
            <p:nvPr/>
          </p:nvCxnSpPr>
          <p:spPr bwMode="auto">
            <a:xfrm>
              <a:off x="3313" y="2678"/>
              <a:ext cx="93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50059" name="Line 11"/>
            <p:cNvSpPr>
              <a:spLocks noChangeShapeType="1"/>
            </p:cNvSpPr>
            <p:nvPr/>
          </p:nvSpPr>
          <p:spPr bwMode="auto">
            <a:xfrm flipH="1">
              <a:off x="5025" y="2684"/>
              <a:ext cx="2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60" name="Text Box 12"/>
            <p:cNvSpPr txBox="1">
              <a:spLocks noChangeArrowheads="1"/>
            </p:cNvSpPr>
            <p:nvPr/>
          </p:nvSpPr>
          <p:spPr bwMode="auto">
            <a:xfrm>
              <a:off x="5189" y="2486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t</a:t>
              </a:r>
            </a:p>
          </p:txBody>
        </p:sp>
        <p:sp>
          <p:nvSpPr>
            <p:cNvPr id="2050061" name="Line 13"/>
            <p:cNvSpPr>
              <a:spLocks noChangeShapeType="1"/>
            </p:cNvSpPr>
            <p:nvPr/>
          </p:nvSpPr>
          <p:spPr bwMode="auto">
            <a:xfrm flipV="1">
              <a:off x="535" y="2776"/>
              <a:ext cx="259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62" name="Text Box 14"/>
            <p:cNvSpPr txBox="1">
              <a:spLocks noChangeArrowheads="1"/>
            </p:cNvSpPr>
            <p:nvPr/>
          </p:nvSpPr>
          <p:spPr bwMode="auto">
            <a:xfrm>
              <a:off x="237" y="1920"/>
              <a:ext cx="88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L=*</a:t>
              </a:r>
            </a:p>
          </p:txBody>
        </p:sp>
        <p:sp>
          <p:nvSpPr>
            <p:cNvPr id="2050063" name="Text Box 15"/>
            <p:cNvSpPr txBox="1">
              <a:spLocks noChangeArrowheads="1"/>
            </p:cNvSpPr>
            <p:nvPr/>
          </p:nvSpPr>
          <p:spPr bwMode="auto">
            <a:xfrm>
              <a:off x="339" y="232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r</a:t>
              </a:r>
            </a:p>
          </p:txBody>
        </p:sp>
        <p:sp>
          <p:nvSpPr>
            <p:cNvPr id="2050064" name="Line 16"/>
            <p:cNvSpPr>
              <a:spLocks noChangeShapeType="1"/>
            </p:cNvSpPr>
            <p:nvPr/>
          </p:nvSpPr>
          <p:spPr bwMode="auto">
            <a:xfrm>
              <a:off x="522" y="2532"/>
              <a:ext cx="284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65" name="Text Box 17"/>
            <p:cNvSpPr txBox="1">
              <a:spLocks noChangeArrowheads="1"/>
            </p:cNvSpPr>
            <p:nvPr/>
          </p:nvSpPr>
          <p:spPr bwMode="auto">
            <a:xfrm>
              <a:off x="1938" y="2373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sp>
          <p:nvSpPr>
            <p:cNvPr id="2050066" name="Text Box 18"/>
            <p:cNvSpPr txBox="1">
              <a:spLocks noChangeArrowheads="1"/>
            </p:cNvSpPr>
            <p:nvPr/>
          </p:nvSpPr>
          <p:spPr bwMode="auto">
            <a:xfrm>
              <a:off x="3713" y="2359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  <p:cxnSp>
          <p:nvCxnSpPr>
            <p:cNvPr id="2050067" name="AutoShape 19"/>
            <p:cNvCxnSpPr>
              <a:cxnSpLocks noChangeShapeType="1"/>
              <a:stCxn id="2050057" idx="6"/>
              <a:endCxn id="2050057" idx="0"/>
            </p:cNvCxnSpPr>
            <p:nvPr/>
          </p:nvCxnSpPr>
          <p:spPr bwMode="auto">
            <a:xfrm flipH="1" flipV="1">
              <a:off x="2922" y="2451"/>
              <a:ext cx="391" cy="227"/>
            </a:xfrm>
            <a:prstGeom prst="curvedConnector4">
              <a:avLst>
                <a:gd name="adj1" fmla="val -36829"/>
                <a:gd name="adj2" fmla="val 216736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50068" name="Text Box 20"/>
            <p:cNvSpPr txBox="1">
              <a:spLocks noChangeArrowheads="1"/>
            </p:cNvSpPr>
            <p:nvPr/>
          </p:nvSpPr>
          <p:spPr bwMode="auto">
            <a:xfrm>
              <a:off x="3374" y="1965"/>
              <a:ext cx="21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Font typeface="Wingdings" charset="0"/>
                <a:buNone/>
              </a:pPr>
              <a:r>
                <a:rPr lang="en-US" sz="3200">
                  <a:latin typeface="Tahoma" charset="0"/>
                </a:rPr>
                <a:t>n</a:t>
              </a:r>
            </a:p>
          </p:txBody>
        </p:sp>
      </p:grpSp>
      <p:sp>
        <p:nvSpPr>
          <p:cNvPr id="2050070" name="Rectangle 22"/>
          <p:cNvSpPr>
            <a:spLocks noChangeArrowheads="1"/>
          </p:cNvSpPr>
          <p:nvPr/>
        </p:nvSpPr>
        <p:spPr bwMode="auto">
          <a:xfrm>
            <a:off x="512763" y="1597025"/>
            <a:ext cx="8294687" cy="177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71" name="Text Box 23"/>
          <p:cNvSpPr txBox="1">
            <a:spLocks noChangeArrowheads="1"/>
          </p:cNvSpPr>
          <p:nvPr/>
        </p:nvSpPr>
        <p:spPr bwMode="auto">
          <a:xfrm>
            <a:off x="544513" y="281305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50072" name="AutoShape 24"/>
          <p:cNvCxnSpPr>
            <a:cxnSpLocks noChangeShapeType="1"/>
            <a:stCxn id="2050074" idx="3"/>
            <a:endCxn id="2050073" idx="1"/>
          </p:cNvCxnSpPr>
          <p:nvPr/>
        </p:nvCxnSpPr>
        <p:spPr bwMode="auto">
          <a:xfrm>
            <a:off x="2424113" y="29051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0073" name="Rectangle 25"/>
          <p:cNvSpPr>
            <a:spLocks noChangeArrowheads="1"/>
          </p:cNvSpPr>
          <p:nvPr/>
        </p:nvSpPr>
        <p:spPr bwMode="auto">
          <a:xfrm>
            <a:off x="3035300" y="25447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sp>
        <p:nvSpPr>
          <p:cNvPr id="2050074" name="Rectangle 26"/>
          <p:cNvSpPr>
            <a:spLocks noChangeArrowheads="1"/>
          </p:cNvSpPr>
          <p:nvPr/>
        </p:nvSpPr>
        <p:spPr bwMode="auto">
          <a:xfrm>
            <a:off x="1182688" y="25447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50075" name="Rectangle 27"/>
          <p:cNvSpPr>
            <a:spLocks noChangeAspect="1" noChangeArrowheads="1"/>
          </p:cNvSpPr>
          <p:nvPr/>
        </p:nvSpPr>
        <p:spPr bwMode="auto">
          <a:xfrm>
            <a:off x="6743700" y="25463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L.n.n.n</a:t>
            </a:r>
          </a:p>
        </p:txBody>
      </p:sp>
      <p:sp>
        <p:nvSpPr>
          <p:cNvPr id="2050076" name="Rectangle 28"/>
          <p:cNvSpPr>
            <a:spLocks noChangeArrowheads="1"/>
          </p:cNvSpPr>
          <p:nvPr/>
        </p:nvSpPr>
        <p:spPr bwMode="auto">
          <a:xfrm>
            <a:off x="4889500" y="25447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L.n.n</a:t>
            </a:r>
          </a:p>
        </p:txBody>
      </p:sp>
      <p:cxnSp>
        <p:nvCxnSpPr>
          <p:cNvPr id="2050077" name="AutoShape 29"/>
          <p:cNvCxnSpPr>
            <a:cxnSpLocks noChangeShapeType="1"/>
            <a:stCxn id="2050073" idx="3"/>
            <a:endCxn id="2050076" idx="1"/>
          </p:cNvCxnSpPr>
          <p:nvPr/>
        </p:nvCxnSpPr>
        <p:spPr bwMode="auto">
          <a:xfrm>
            <a:off x="4276725" y="29051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0078" name="AutoShape 30"/>
          <p:cNvCxnSpPr>
            <a:cxnSpLocks noChangeShapeType="1"/>
            <a:stCxn id="2050076" idx="3"/>
            <a:endCxn id="2050075" idx="1"/>
          </p:cNvCxnSpPr>
          <p:nvPr/>
        </p:nvCxnSpPr>
        <p:spPr bwMode="auto">
          <a:xfrm>
            <a:off x="6130925" y="29051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0079" name="Line 31"/>
          <p:cNvSpPr>
            <a:spLocks noChangeShapeType="1"/>
          </p:cNvSpPr>
          <p:nvPr/>
        </p:nvSpPr>
        <p:spPr bwMode="auto">
          <a:xfrm flipH="1">
            <a:off x="7977188" y="29146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0" name="Text Box 32"/>
          <p:cNvSpPr txBox="1">
            <a:spLocks noChangeArrowheads="1"/>
          </p:cNvSpPr>
          <p:nvPr/>
        </p:nvSpPr>
        <p:spPr bwMode="auto">
          <a:xfrm>
            <a:off x="8237538" y="26003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0081" name="Line 33"/>
          <p:cNvSpPr>
            <a:spLocks noChangeShapeType="1"/>
          </p:cNvSpPr>
          <p:nvPr/>
        </p:nvSpPr>
        <p:spPr bwMode="auto">
          <a:xfrm>
            <a:off x="835025" y="307340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2" name="Text Box 34"/>
          <p:cNvSpPr txBox="1">
            <a:spLocks noChangeArrowheads="1"/>
          </p:cNvSpPr>
          <p:nvPr/>
        </p:nvSpPr>
        <p:spPr bwMode="auto">
          <a:xfrm>
            <a:off x="390525" y="17018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L={t.n.n.n}</a:t>
            </a:r>
          </a:p>
        </p:txBody>
      </p:sp>
      <p:sp>
        <p:nvSpPr>
          <p:cNvPr id="2050083" name="Text Box 35"/>
          <p:cNvSpPr txBox="1">
            <a:spLocks noChangeArrowheads="1"/>
          </p:cNvSpPr>
          <p:nvPr/>
        </p:nvSpPr>
        <p:spPr bwMode="auto">
          <a:xfrm>
            <a:off x="538163" y="23415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50084" name="Line 36"/>
          <p:cNvSpPr>
            <a:spLocks noChangeShapeType="1"/>
          </p:cNvSpPr>
          <p:nvPr/>
        </p:nvSpPr>
        <p:spPr bwMode="auto">
          <a:xfrm>
            <a:off x="828675" y="26733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5" name="Text Box 37"/>
          <p:cNvSpPr txBox="1">
            <a:spLocks noChangeArrowheads="1"/>
          </p:cNvSpPr>
          <p:nvPr/>
        </p:nvSpPr>
        <p:spPr bwMode="auto">
          <a:xfrm>
            <a:off x="2590800" y="24209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0086" name="Text Box 38"/>
          <p:cNvSpPr txBox="1">
            <a:spLocks noChangeArrowheads="1"/>
          </p:cNvSpPr>
          <p:nvPr/>
        </p:nvSpPr>
        <p:spPr bwMode="auto">
          <a:xfrm>
            <a:off x="4354513" y="24130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0087" name="Text Box 39"/>
          <p:cNvSpPr txBox="1">
            <a:spLocks noChangeArrowheads="1"/>
          </p:cNvSpPr>
          <p:nvPr/>
        </p:nvSpPr>
        <p:spPr bwMode="auto">
          <a:xfrm>
            <a:off x="6223000" y="23987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0088" name="Line 40"/>
          <p:cNvSpPr>
            <a:spLocks noChangeShapeType="1"/>
          </p:cNvSpPr>
          <p:nvPr/>
        </p:nvSpPr>
        <p:spPr bwMode="auto">
          <a:xfrm>
            <a:off x="1803400" y="3292475"/>
            <a:ext cx="0" cy="2103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89" name="Line 41"/>
          <p:cNvSpPr>
            <a:spLocks noChangeShapeType="1"/>
          </p:cNvSpPr>
          <p:nvPr/>
        </p:nvSpPr>
        <p:spPr bwMode="auto">
          <a:xfrm>
            <a:off x="3670300" y="3330575"/>
            <a:ext cx="561975" cy="2103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90" name="Line 42"/>
          <p:cNvSpPr>
            <a:spLocks noChangeShapeType="1"/>
          </p:cNvSpPr>
          <p:nvPr/>
        </p:nvSpPr>
        <p:spPr bwMode="auto">
          <a:xfrm flipH="1">
            <a:off x="4910138" y="3317875"/>
            <a:ext cx="588962" cy="2089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91" name="Line 43"/>
          <p:cNvSpPr>
            <a:spLocks noChangeShapeType="1"/>
          </p:cNvSpPr>
          <p:nvPr/>
        </p:nvSpPr>
        <p:spPr bwMode="auto">
          <a:xfrm>
            <a:off x="7366000" y="3317875"/>
            <a:ext cx="0" cy="2090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0092" name="AutoShape 44"/>
          <p:cNvCxnSpPr>
            <a:cxnSpLocks noChangeShapeType="1"/>
          </p:cNvCxnSpPr>
          <p:nvPr/>
        </p:nvCxnSpPr>
        <p:spPr bwMode="auto">
          <a:xfrm rot="10800000" flipV="1">
            <a:off x="566738" y="1966913"/>
            <a:ext cx="14287" cy="2882900"/>
          </a:xfrm>
          <a:prstGeom prst="bentConnector3">
            <a:avLst>
              <a:gd name="adj1" fmla="val 17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2796453"/>
      </p:ext>
    </p:extLst>
  </p:cSld>
  <p:clrMapOvr>
    <a:masterClrMapping/>
  </p:clrMapOvr>
  <p:transition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olidFill>
                  <a:srgbClr val="0033CC"/>
                </a:solidFill>
              </a:rPr>
              <a:t> </a:t>
            </a:r>
            <a:r>
              <a:rPr lang="en-US"/>
              <a:t>Shape abstraction </a:t>
            </a:r>
          </a:p>
        </p:txBody>
      </p:sp>
      <p:sp>
        <p:nvSpPr>
          <p:cNvPr id="2056196" name="Rectangle 4"/>
          <p:cNvSpPr>
            <a:spLocks noChangeArrowheads="1"/>
          </p:cNvSpPr>
          <p:nvPr/>
        </p:nvSpPr>
        <p:spPr bwMode="auto">
          <a:xfrm>
            <a:off x="512763" y="3879850"/>
            <a:ext cx="8294687" cy="2892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6198" name="AutoShape 6"/>
          <p:cNvCxnSpPr>
            <a:cxnSpLocks noChangeShapeType="1"/>
            <a:stCxn id="2056199" idx="6"/>
            <a:endCxn id="2056201" idx="2"/>
          </p:cNvCxnSpPr>
          <p:nvPr/>
        </p:nvCxnSpPr>
        <p:spPr bwMode="auto">
          <a:xfrm>
            <a:off x="2424113" y="6219825"/>
            <a:ext cx="159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199" name="Oval 7"/>
          <p:cNvSpPr>
            <a:spLocks noChangeArrowheads="1"/>
          </p:cNvSpPr>
          <p:nvPr/>
        </p:nvSpPr>
        <p:spPr bwMode="auto">
          <a:xfrm>
            <a:off x="1182688" y="5859463"/>
            <a:ext cx="1241425" cy="719137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</a:t>
            </a:r>
          </a:p>
        </p:txBody>
      </p:sp>
      <p:sp>
        <p:nvSpPr>
          <p:cNvPr id="2056200" name="Oval 8"/>
          <p:cNvSpPr>
            <a:spLocks noChangeAspect="1" noChangeArrowheads="1"/>
          </p:cNvSpPr>
          <p:nvPr/>
        </p:nvSpPr>
        <p:spPr bwMode="auto">
          <a:xfrm>
            <a:off x="6743700" y="5861050"/>
            <a:ext cx="1241425" cy="719138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</a:t>
            </a:r>
          </a:p>
          <a:p>
            <a:r>
              <a:rPr lang="en-US" b="0"/>
              <a:t>L.n</a:t>
            </a:r>
          </a:p>
        </p:txBody>
      </p:sp>
      <p:sp>
        <p:nvSpPr>
          <p:cNvPr id="2056201" name="Oval 9"/>
          <p:cNvSpPr>
            <a:spLocks noChangeArrowheads="1"/>
          </p:cNvSpPr>
          <p:nvPr/>
        </p:nvSpPr>
        <p:spPr bwMode="auto">
          <a:xfrm>
            <a:off x="4017963" y="5859463"/>
            <a:ext cx="1241425" cy="7191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L.n</a:t>
            </a:r>
          </a:p>
        </p:txBody>
      </p:sp>
      <p:cxnSp>
        <p:nvCxnSpPr>
          <p:cNvPr id="2056202" name="AutoShape 10"/>
          <p:cNvCxnSpPr>
            <a:cxnSpLocks noChangeShapeType="1"/>
            <a:stCxn id="2056201" idx="6"/>
            <a:endCxn id="2056200" idx="2"/>
          </p:cNvCxnSpPr>
          <p:nvPr/>
        </p:nvCxnSpPr>
        <p:spPr bwMode="auto">
          <a:xfrm>
            <a:off x="5259388" y="6219825"/>
            <a:ext cx="14843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03" name="Line 11"/>
          <p:cNvSpPr>
            <a:spLocks noChangeShapeType="1"/>
          </p:cNvSpPr>
          <p:nvPr/>
        </p:nvSpPr>
        <p:spPr bwMode="auto">
          <a:xfrm flipH="1">
            <a:off x="7977188" y="62293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04" name="Text Box 12"/>
          <p:cNvSpPr txBox="1">
            <a:spLocks noChangeArrowheads="1"/>
          </p:cNvSpPr>
          <p:nvPr/>
        </p:nvSpPr>
        <p:spPr bwMode="auto">
          <a:xfrm>
            <a:off x="8237538" y="59150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6206" name="Text Box 14"/>
          <p:cNvSpPr txBox="1">
            <a:spLocks noChangeArrowheads="1"/>
          </p:cNvSpPr>
          <p:nvPr/>
        </p:nvSpPr>
        <p:spPr bwMode="auto">
          <a:xfrm>
            <a:off x="300038" y="3898900"/>
            <a:ext cx="1404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L=*</a:t>
            </a:r>
          </a:p>
        </p:txBody>
      </p:sp>
      <p:sp>
        <p:nvSpPr>
          <p:cNvPr id="2056207" name="Text Box 15"/>
          <p:cNvSpPr txBox="1">
            <a:spLocks noChangeArrowheads="1"/>
          </p:cNvSpPr>
          <p:nvPr/>
        </p:nvSpPr>
        <p:spPr bwMode="auto">
          <a:xfrm>
            <a:off x="449263" y="60499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56208" name="Line 16"/>
          <p:cNvSpPr>
            <a:spLocks noChangeShapeType="1"/>
          </p:cNvSpPr>
          <p:nvPr/>
        </p:nvSpPr>
        <p:spPr bwMode="auto">
          <a:xfrm flipV="1">
            <a:off x="765175" y="6326188"/>
            <a:ext cx="450850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09" name="Text Box 17"/>
          <p:cNvSpPr txBox="1">
            <a:spLocks noChangeArrowheads="1"/>
          </p:cNvSpPr>
          <p:nvPr/>
        </p:nvSpPr>
        <p:spPr bwMode="auto">
          <a:xfrm>
            <a:off x="3076575" y="57356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10" name="Text Box 18"/>
          <p:cNvSpPr txBox="1">
            <a:spLocks noChangeArrowheads="1"/>
          </p:cNvSpPr>
          <p:nvPr/>
        </p:nvSpPr>
        <p:spPr bwMode="auto">
          <a:xfrm>
            <a:off x="5894388" y="57134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cxnSp>
        <p:nvCxnSpPr>
          <p:cNvPr id="2056211" name="AutoShape 19"/>
          <p:cNvCxnSpPr>
            <a:cxnSpLocks noChangeShapeType="1"/>
            <a:stCxn id="2056201" idx="6"/>
            <a:endCxn id="2056201" idx="0"/>
          </p:cNvCxnSpPr>
          <p:nvPr/>
        </p:nvCxnSpPr>
        <p:spPr bwMode="auto">
          <a:xfrm flipH="1" flipV="1">
            <a:off x="4638675" y="5859463"/>
            <a:ext cx="620713" cy="360362"/>
          </a:xfrm>
          <a:prstGeom prst="curvedConnector4">
            <a:avLst>
              <a:gd name="adj1" fmla="val -36829"/>
              <a:gd name="adj2" fmla="val 216736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12" name="Text Box 20"/>
          <p:cNvSpPr txBox="1">
            <a:spLocks noChangeArrowheads="1"/>
          </p:cNvSpPr>
          <p:nvPr/>
        </p:nvSpPr>
        <p:spPr bwMode="auto">
          <a:xfrm>
            <a:off x="5356225" y="51895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13" name="Rectangle 21"/>
          <p:cNvSpPr>
            <a:spLocks noChangeArrowheads="1"/>
          </p:cNvSpPr>
          <p:nvPr/>
        </p:nvSpPr>
        <p:spPr bwMode="auto">
          <a:xfrm>
            <a:off x="512763" y="1246188"/>
            <a:ext cx="8294687" cy="23637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14" name="Text Box 22"/>
          <p:cNvSpPr txBox="1">
            <a:spLocks noChangeArrowheads="1"/>
          </p:cNvSpPr>
          <p:nvPr/>
        </p:nvSpPr>
        <p:spPr bwMode="auto">
          <a:xfrm>
            <a:off x="447675" y="3067050"/>
            <a:ext cx="704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L1</a:t>
            </a:r>
          </a:p>
        </p:txBody>
      </p:sp>
      <p:cxnSp>
        <p:nvCxnSpPr>
          <p:cNvPr id="2056215" name="AutoShape 23"/>
          <p:cNvCxnSpPr>
            <a:cxnSpLocks noChangeShapeType="1"/>
            <a:stCxn id="2056217" idx="3"/>
            <a:endCxn id="2056216" idx="1"/>
          </p:cNvCxnSpPr>
          <p:nvPr/>
        </p:nvCxnSpPr>
        <p:spPr bwMode="auto">
          <a:xfrm>
            <a:off x="2424113" y="31591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16" name="Rectangle 24"/>
          <p:cNvSpPr>
            <a:spLocks noChangeArrowheads="1"/>
          </p:cNvSpPr>
          <p:nvPr/>
        </p:nvSpPr>
        <p:spPr bwMode="auto">
          <a:xfrm>
            <a:off x="3035300" y="27987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</a:t>
            </a:r>
          </a:p>
          <a:p>
            <a:r>
              <a:rPr lang="en-US" b="0"/>
              <a:t>L1.n</a:t>
            </a:r>
          </a:p>
        </p:txBody>
      </p:sp>
      <p:sp>
        <p:nvSpPr>
          <p:cNvPr id="2056217" name="Rectangle 25"/>
          <p:cNvSpPr>
            <a:spLocks noChangeArrowheads="1"/>
          </p:cNvSpPr>
          <p:nvPr/>
        </p:nvSpPr>
        <p:spPr bwMode="auto">
          <a:xfrm>
            <a:off x="1182688" y="27987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</a:t>
            </a:r>
          </a:p>
          <a:p>
            <a:r>
              <a:rPr lang="en-US" b="0"/>
              <a:t>L1</a:t>
            </a:r>
          </a:p>
        </p:txBody>
      </p:sp>
      <p:sp>
        <p:nvSpPr>
          <p:cNvPr id="2056218" name="Rectangle 26"/>
          <p:cNvSpPr>
            <a:spLocks noChangeAspect="1" noChangeArrowheads="1"/>
          </p:cNvSpPr>
          <p:nvPr/>
        </p:nvSpPr>
        <p:spPr bwMode="auto">
          <a:xfrm>
            <a:off x="6743700" y="28003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r.n.n.n</a:t>
            </a:r>
          </a:p>
          <a:p>
            <a:r>
              <a:rPr lang="en-US" b="0"/>
              <a:t>L1.n.n.n</a:t>
            </a:r>
          </a:p>
        </p:txBody>
      </p:sp>
      <p:sp>
        <p:nvSpPr>
          <p:cNvPr id="2056219" name="Rectangle 27"/>
          <p:cNvSpPr>
            <a:spLocks noChangeArrowheads="1"/>
          </p:cNvSpPr>
          <p:nvPr/>
        </p:nvSpPr>
        <p:spPr bwMode="auto">
          <a:xfrm>
            <a:off x="4889500" y="27987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r.n.n</a:t>
            </a:r>
          </a:p>
          <a:p>
            <a:r>
              <a:rPr lang="en-US" b="0"/>
              <a:t>L1.n.n</a:t>
            </a:r>
          </a:p>
        </p:txBody>
      </p:sp>
      <p:cxnSp>
        <p:nvCxnSpPr>
          <p:cNvPr id="2056220" name="AutoShape 28"/>
          <p:cNvCxnSpPr>
            <a:cxnSpLocks noChangeShapeType="1"/>
            <a:stCxn id="2056216" idx="3"/>
            <a:endCxn id="2056219" idx="1"/>
          </p:cNvCxnSpPr>
          <p:nvPr/>
        </p:nvCxnSpPr>
        <p:spPr bwMode="auto">
          <a:xfrm>
            <a:off x="4276725" y="31591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6221" name="AutoShape 29"/>
          <p:cNvCxnSpPr>
            <a:cxnSpLocks noChangeShapeType="1"/>
            <a:stCxn id="2056219" idx="3"/>
            <a:endCxn id="2056218" idx="1"/>
          </p:cNvCxnSpPr>
          <p:nvPr/>
        </p:nvCxnSpPr>
        <p:spPr bwMode="auto">
          <a:xfrm>
            <a:off x="6130925" y="31591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22" name="Line 30"/>
          <p:cNvSpPr>
            <a:spLocks noChangeShapeType="1"/>
          </p:cNvSpPr>
          <p:nvPr/>
        </p:nvSpPr>
        <p:spPr bwMode="auto">
          <a:xfrm flipH="1">
            <a:off x="7977188" y="31686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23" name="Text Box 31"/>
          <p:cNvSpPr txBox="1">
            <a:spLocks noChangeArrowheads="1"/>
          </p:cNvSpPr>
          <p:nvPr/>
        </p:nvSpPr>
        <p:spPr bwMode="auto">
          <a:xfrm>
            <a:off x="8237538" y="28543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6224" name="Line 32"/>
          <p:cNvSpPr>
            <a:spLocks noChangeShapeType="1"/>
          </p:cNvSpPr>
          <p:nvPr/>
        </p:nvSpPr>
        <p:spPr bwMode="auto">
          <a:xfrm>
            <a:off x="1022350" y="3327400"/>
            <a:ext cx="153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25" name="Text Box 33"/>
          <p:cNvSpPr txBox="1">
            <a:spLocks noChangeArrowheads="1"/>
          </p:cNvSpPr>
          <p:nvPr/>
        </p:nvSpPr>
        <p:spPr bwMode="auto">
          <a:xfrm>
            <a:off x="530225" y="12446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L1={t.n.n.n}</a:t>
            </a:r>
          </a:p>
        </p:txBody>
      </p:sp>
      <p:sp>
        <p:nvSpPr>
          <p:cNvPr id="2056226" name="Text Box 34"/>
          <p:cNvSpPr txBox="1">
            <a:spLocks noChangeArrowheads="1"/>
          </p:cNvSpPr>
          <p:nvPr/>
        </p:nvSpPr>
        <p:spPr bwMode="auto">
          <a:xfrm>
            <a:off x="538163" y="25955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r</a:t>
            </a:r>
          </a:p>
        </p:txBody>
      </p:sp>
      <p:sp>
        <p:nvSpPr>
          <p:cNvPr id="2056227" name="Line 35"/>
          <p:cNvSpPr>
            <a:spLocks noChangeShapeType="1"/>
          </p:cNvSpPr>
          <p:nvPr/>
        </p:nvSpPr>
        <p:spPr bwMode="auto">
          <a:xfrm>
            <a:off x="828675" y="29273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28" name="Text Box 36"/>
          <p:cNvSpPr txBox="1">
            <a:spLocks noChangeArrowheads="1"/>
          </p:cNvSpPr>
          <p:nvPr/>
        </p:nvSpPr>
        <p:spPr bwMode="auto">
          <a:xfrm>
            <a:off x="2590800" y="26749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29" name="Text Box 37"/>
          <p:cNvSpPr txBox="1">
            <a:spLocks noChangeArrowheads="1"/>
          </p:cNvSpPr>
          <p:nvPr/>
        </p:nvSpPr>
        <p:spPr bwMode="auto">
          <a:xfrm>
            <a:off x="4354513" y="26670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30" name="Text Box 38"/>
          <p:cNvSpPr txBox="1">
            <a:spLocks noChangeArrowheads="1"/>
          </p:cNvSpPr>
          <p:nvPr/>
        </p:nvSpPr>
        <p:spPr bwMode="auto">
          <a:xfrm>
            <a:off x="6223000" y="26527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36" name="Text Box 44"/>
          <p:cNvSpPr txBox="1">
            <a:spLocks noChangeArrowheads="1"/>
          </p:cNvSpPr>
          <p:nvPr/>
        </p:nvSpPr>
        <p:spPr bwMode="auto">
          <a:xfrm>
            <a:off x="3933825" y="1231900"/>
            <a:ext cx="2955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L2={g.n.n.n}</a:t>
            </a:r>
          </a:p>
        </p:txBody>
      </p:sp>
      <p:sp>
        <p:nvSpPr>
          <p:cNvPr id="2056237" name="Text Box 45"/>
          <p:cNvSpPr txBox="1">
            <a:spLocks noChangeArrowheads="1"/>
          </p:cNvSpPr>
          <p:nvPr/>
        </p:nvSpPr>
        <p:spPr bwMode="auto">
          <a:xfrm>
            <a:off x="447675" y="2203450"/>
            <a:ext cx="704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L2</a:t>
            </a:r>
          </a:p>
        </p:txBody>
      </p:sp>
      <p:cxnSp>
        <p:nvCxnSpPr>
          <p:cNvPr id="2056238" name="AutoShape 46"/>
          <p:cNvCxnSpPr>
            <a:cxnSpLocks noChangeShapeType="1"/>
            <a:stCxn id="2056240" idx="3"/>
            <a:endCxn id="2056239" idx="1"/>
          </p:cNvCxnSpPr>
          <p:nvPr/>
        </p:nvCxnSpPr>
        <p:spPr bwMode="auto">
          <a:xfrm>
            <a:off x="2424113" y="2295525"/>
            <a:ext cx="6111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39" name="Rectangle 47"/>
          <p:cNvSpPr>
            <a:spLocks noChangeArrowheads="1"/>
          </p:cNvSpPr>
          <p:nvPr/>
        </p:nvSpPr>
        <p:spPr bwMode="auto">
          <a:xfrm>
            <a:off x="3035300" y="1935163"/>
            <a:ext cx="1241425" cy="7191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d.n</a:t>
            </a:r>
          </a:p>
          <a:p>
            <a:r>
              <a:rPr lang="en-US" b="0"/>
              <a:t>L2.n</a:t>
            </a:r>
          </a:p>
        </p:txBody>
      </p:sp>
      <p:sp>
        <p:nvSpPr>
          <p:cNvPr id="2056240" name="Rectangle 48"/>
          <p:cNvSpPr>
            <a:spLocks noChangeArrowheads="1"/>
          </p:cNvSpPr>
          <p:nvPr/>
        </p:nvSpPr>
        <p:spPr bwMode="auto">
          <a:xfrm>
            <a:off x="1182688" y="1935163"/>
            <a:ext cx="1241425" cy="7191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</a:t>
            </a:r>
          </a:p>
          <a:p>
            <a:r>
              <a:rPr lang="en-US" b="0"/>
              <a:t>L2</a:t>
            </a:r>
          </a:p>
        </p:txBody>
      </p:sp>
      <p:sp>
        <p:nvSpPr>
          <p:cNvPr id="2056241" name="Rectangle 49"/>
          <p:cNvSpPr>
            <a:spLocks noChangeAspect="1" noChangeArrowheads="1"/>
          </p:cNvSpPr>
          <p:nvPr/>
        </p:nvSpPr>
        <p:spPr bwMode="auto">
          <a:xfrm>
            <a:off x="6743700" y="1936750"/>
            <a:ext cx="1241425" cy="7191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g, d.n.n.n</a:t>
            </a:r>
          </a:p>
          <a:p>
            <a:r>
              <a:rPr lang="en-US" b="0"/>
              <a:t>L2.n.n.n</a:t>
            </a:r>
          </a:p>
        </p:txBody>
      </p:sp>
      <p:sp>
        <p:nvSpPr>
          <p:cNvPr id="2056242" name="Rectangle 50"/>
          <p:cNvSpPr>
            <a:spLocks noChangeArrowheads="1"/>
          </p:cNvSpPr>
          <p:nvPr/>
        </p:nvSpPr>
        <p:spPr bwMode="auto">
          <a:xfrm>
            <a:off x="4889500" y="1935163"/>
            <a:ext cx="1241425" cy="7191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d.n.n</a:t>
            </a:r>
          </a:p>
          <a:p>
            <a:r>
              <a:rPr lang="en-US" b="0"/>
              <a:t>L2.n.n</a:t>
            </a:r>
          </a:p>
        </p:txBody>
      </p:sp>
      <p:cxnSp>
        <p:nvCxnSpPr>
          <p:cNvPr id="2056243" name="AutoShape 51"/>
          <p:cNvCxnSpPr>
            <a:cxnSpLocks noChangeShapeType="1"/>
            <a:stCxn id="2056239" idx="3"/>
            <a:endCxn id="2056242" idx="1"/>
          </p:cNvCxnSpPr>
          <p:nvPr/>
        </p:nvCxnSpPr>
        <p:spPr bwMode="auto">
          <a:xfrm>
            <a:off x="4276725" y="2295525"/>
            <a:ext cx="612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6244" name="AutoShape 52"/>
          <p:cNvCxnSpPr>
            <a:cxnSpLocks noChangeShapeType="1"/>
            <a:stCxn id="2056242" idx="3"/>
            <a:endCxn id="2056241" idx="1"/>
          </p:cNvCxnSpPr>
          <p:nvPr/>
        </p:nvCxnSpPr>
        <p:spPr bwMode="auto">
          <a:xfrm>
            <a:off x="6130925" y="2295525"/>
            <a:ext cx="6127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45" name="Line 53"/>
          <p:cNvSpPr>
            <a:spLocks noChangeShapeType="1"/>
          </p:cNvSpPr>
          <p:nvPr/>
        </p:nvSpPr>
        <p:spPr bwMode="auto">
          <a:xfrm flipH="1">
            <a:off x="7977188" y="23050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46" name="Text Box 54"/>
          <p:cNvSpPr txBox="1">
            <a:spLocks noChangeArrowheads="1"/>
          </p:cNvSpPr>
          <p:nvPr/>
        </p:nvSpPr>
        <p:spPr bwMode="auto">
          <a:xfrm>
            <a:off x="8237538" y="19907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g</a:t>
            </a:r>
          </a:p>
        </p:txBody>
      </p:sp>
      <p:sp>
        <p:nvSpPr>
          <p:cNvPr id="2056247" name="Line 55"/>
          <p:cNvSpPr>
            <a:spLocks noChangeShapeType="1"/>
          </p:cNvSpPr>
          <p:nvPr/>
        </p:nvSpPr>
        <p:spPr bwMode="auto">
          <a:xfrm>
            <a:off x="1022350" y="2463800"/>
            <a:ext cx="153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48" name="Text Box 56"/>
          <p:cNvSpPr txBox="1">
            <a:spLocks noChangeArrowheads="1"/>
          </p:cNvSpPr>
          <p:nvPr/>
        </p:nvSpPr>
        <p:spPr bwMode="auto">
          <a:xfrm>
            <a:off x="452438" y="17145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d</a:t>
            </a:r>
          </a:p>
        </p:txBody>
      </p:sp>
      <p:sp>
        <p:nvSpPr>
          <p:cNvPr id="2056249" name="Line 57"/>
          <p:cNvSpPr>
            <a:spLocks noChangeShapeType="1"/>
          </p:cNvSpPr>
          <p:nvPr/>
        </p:nvSpPr>
        <p:spPr bwMode="auto">
          <a:xfrm>
            <a:off x="828675" y="2063750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50" name="Text Box 58"/>
          <p:cNvSpPr txBox="1">
            <a:spLocks noChangeArrowheads="1"/>
          </p:cNvSpPr>
          <p:nvPr/>
        </p:nvSpPr>
        <p:spPr bwMode="auto">
          <a:xfrm>
            <a:off x="2590800" y="18113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51" name="Text Box 59"/>
          <p:cNvSpPr txBox="1">
            <a:spLocks noChangeArrowheads="1"/>
          </p:cNvSpPr>
          <p:nvPr/>
        </p:nvSpPr>
        <p:spPr bwMode="auto">
          <a:xfrm>
            <a:off x="4354513" y="17145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52" name="Text Box 60"/>
          <p:cNvSpPr txBox="1">
            <a:spLocks noChangeArrowheads="1"/>
          </p:cNvSpPr>
          <p:nvPr/>
        </p:nvSpPr>
        <p:spPr bwMode="auto">
          <a:xfrm>
            <a:off x="6223000" y="17002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53" name="Text Box 61"/>
          <p:cNvSpPr txBox="1">
            <a:spLocks noChangeArrowheads="1"/>
          </p:cNvSpPr>
          <p:nvPr/>
        </p:nvSpPr>
        <p:spPr bwMode="auto">
          <a:xfrm>
            <a:off x="463550" y="5321300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L</a:t>
            </a:r>
          </a:p>
        </p:txBody>
      </p:sp>
      <p:cxnSp>
        <p:nvCxnSpPr>
          <p:cNvPr id="2056254" name="AutoShape 62"/>
          <p:cNvCxnSpPr>
            <a:cxnSpLocks noChangeShapeType="1"/>
            <a:stCxn id="2056255" idx="6"/>
            <a:endCxn id="2056257" idx="2"/>
          </p:cNvCxnSpPr>
          <p:nvPr/>
        </p:nvCxnSpPr>
        <p:spPr bwMode="auto">
          <a:xfrm>
            <a:off x="2424113" y="5000625"/>
            <a:ext cx="1593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55" name="Oval 63"/>
          <p:cNvSpPr>
            <a:spLocks noChangeArrowheads="1"/>
          </p:cNvSpPr>
          <p:nvPr/>
        </p:nvSpPr>
        <p:spPr bwMode="auto">
          <a:xfrm>
            <a:off x="1182688" y="4640263"/>
            <a:ext cx="1241425" cy="719137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</a:t>
            </a:r>
          </a:p>
          <a:p>
            <a:r>
              <a:rPr lang="en-US" b="0"/>
              <a:t>L</a:t>
            </a:r>
          </a:p>
        </p:txBody>
      </p:sp>
      <p:sp>
        <p:nvSpPr>
          <p:cNvPr id="2056256" name="Oval 64"/>
          <p:cNvSpPr>
            <a:spLocks noChangeAspect="1" noChangeArrowheads="1"/>
          </p:cNvSpPr>
          <p:nvPr/>
        </p:nvSpPr>
        <p:spPr bwMode="auto">
          <a:xfrm>
            <a:off x="6743700" y="4641850"/>
            <a:ext cx="1241425" cy="719138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t, d.n</a:t>
            </a:r>
          </a:p>
          <a:p>
            <a:r>
              <a:rPr lang="en-US" b="0"/>
              <a:t>L.n</a:t>
            </a:r>
          </a:p>
        </p:txBody>
      </p:sp>
      <p:sp>
        <p:nvSpPr>
          <p:cNvPr id="2056257" name="Oval 65"/>
          <p:cNvSpPr>
            <a:spLocks noChangeArrowheads="1"/>
          </p:cNvSpPr>
          <p:nvPr/>
        </p:nvSpPr>
        <p:spPr bwMode="auto">
          <a:xfrm>
            <a:off x="4017963" y="4640263"/>
            <a:ext cx="1241425" cy="7191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0"/>
              <a:t>d.n</a:t>
            </a:r>
          </a:p>
          <a:p>
            <a:r>
              <a:rPr lang="en-US" b="0"/>
              <a:t>L.n</a:t>
            </a:r>
          </a:p>
        </p:txBody>
      </p:sp>
      <p:cxnSp>
        <p:nvCxnSpPr>
          <p:cNvPr id="2056258" name="AutoShape 66"/>
          <p:cNvCxnSpPr>
            <a:cxnSpLocks noChangeShapeType="1"/>
            <a:stCxn id="2056257" idx="6"/>
            <a:endCxn id="2056256" idx="2"/>
          </p:cNvCxnSpPr>
          <p:nvPr/>
        </p:nvCxnSpPr>
        <p:spPr bwMode="auto">
          <a:xfrm>
            <a:off x="5259388" y="5000625"/>
            <a:ext cx="14843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59" name="Line 67"/>
          <p:cNvSpPr>
            <a:spLocks noChangeShapeType="1"/>
          </p:cNvSpPr>
          <p:nvPr/>
        </p:nvSpPr>
        <p:spPr bwMode="auto">
          <a:xfrm flipH="1">
            <a:off x="7977188" y="5010150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60" name="Text Box 68"/>
          <p:cNvSpPr txBox="1">
            <a:spLocks noChangeArrowheads="1"/>
          </p:cNvSpPr>
          <p:nvPr/>
        </p:nvSpPr>
        <p:spPr bwMode="auto">
          <a:xfrm>
            <a:off x="8237538" y="4695825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t</a:t>
            </a:r>
          </a:p>
        </p:txBody>
      </p:sp>
      <p:sp>
        <p:nvSpPr>
          <p:cNvPr id="2056262" name="Text Box 70"/>
          <p:cNvSpPr txBox="1">
            <a:spLocks noChangeArrowheads="1"/>
          </p:cNvSpPr>
          <p:nvPr/>
        </p:nvSpPr>
        <p:spPr bwMode="auto">
          <a:xfrm>
            <a:off x="449263" y="446246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d</a:t>
            </a:r>
          </a:p>
        </p:txBody>
      </p:sp>
      <p:sp>
        <p:nvSpPr>
          <p:cNvPr id="2056263" name="Line 71"/>
          <p:cNvSpPr>
            <a:spLocks noChangeShapeType="1"/>
          </p:cNvSpPr>
          <p:nvPr/>
        </p:nvSpPr>
        <p:spPr bwMode="auto">
          <a:xfrm>
            <a:off x="803275" y="4756150"/>
            <a:ext cx="450850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64" name="Text Box 72"/>
          <p:cNvSpPr txBox="1">
            <a:spLocks noChangeArrowheads="1"/>
          </p:cNvSpPr>
          <p:nvPr/>
        </p:nvSpPr>
        <p:spPr bwMode="auto">
          <a:xfrm>
            <a:off x="3076575" y="45164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65" name="Text Box 73"/>
          <p:cNvSpPr txBox="1">
            <a:spLocks noChangeArrowheads="1"/>
          </p:cNvSpPr>
          <p:nvPr/>
        </p:nvSpPr>
        <p:spPr bwMode="auto">
          <a:xfrm>
            <a:off x="5894388" y="4494213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cxnSp>
        <p:nvCxnSpPr>
          <p:cNvPr id="2056266" name="AutoShape 74"/>
          <p:cNvCxnSpPr>
            <a:cxnSpLocks noChangeShapeType="1"/>
            <a:stCxn id="2056257" idx="6"/>
            <a:endCxn id="2056257" idx="0"/>
          </p:cNvCxnSpPr>
          <p:nvPr/>
        </p:nvCxnSpPr>
        <p:spPr bwMode="auto">
          <a:xfrm flipH="1" flipV="1">
            <a:off x="4638675" y="4640263"/>
            <a:ext cx="620713" cy="360362"/>
          </a:xfrm>
          <a:prstGeom prst="curvedConnector4">
            <a:avLst>
              <a:gd name="adj1" fmla="val -36829"/>
              <a:gd name="adj2" fmla="val 216736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56267" name="Text Box 75"/>
          <p:cNvSpPr txBox="1">
            <a:spLocks noChangeArrowheads="1"/>
          </p:cNvSpPr>
          <p:nvPr/>
        </p:nvSpPr>
        <p:spPr bwMode="auto">
          <a:xfrm>
            <a:off x="5356225" y="3970338"/>
            <a:ext cx="342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charset="0"/>
              <a:buNone/>
            </a:pPr>
            <a:r>
              <a:rPr lang="en-US" sz="3200">
                <a:latin typeface="Tahoma" charset="0"/>
              </a:rPr>
              <a:t>n</a:t>
            </a:r>
          </a:p>
        </p:txBody>
      </p:sp>
      <p:sp>
        <p:nvSpPr>
          <p:cNvPr id="2056268" name="Line 76"/>
          <p:cNvSpPr>
            <a:spLocks noChangeShapeType="1"/>
          </p:cNvSpPr>
          <p:nvPr/>
        </p:nvSpPr>
        <p:spPr bwMode="auto">
          <a:xfrm flipV="1">
            <a:off x="801688" y="5224463"/>
            <a:ext cx="463550" cy="2508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69" name="Line 77"/>
          <p:cNvSpPr>
            <a:spLocks noChangeShapeType="1"/>
          </p:cNvSpPr>
          <p:nvPr/>
        </p:nvSpPr>
        <p:spPr bwMode="auto">
          <a:xfrm>
            <a:off x="827088" y="5745163"/>
            <a:ext cx="463550" cy="2508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09996"/>
      </p:ext>
    </p:extLst>
  </p:cSld>
  <p:clrMapOvr>
    <a:masterClrMapping/>
  </p:clrMapOvr>
  <p:transition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Cutpoint</a:t>
            </a:r>
            <a:r>
              <a:rPr lang="en-US" dirty="0"/>
              <a:t>-Freedom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5698568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09563" y="3303588"/>
            <a:ext cx="4089400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main() { 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   append(y,z);		</a:t>
            </a:r>
            <a:endParaRPr lang="en-US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}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447675" y="373856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727" name="Rectangle 159"/>
          <p:cNvSpPr>
            <a:spLocks noChangeArrowheads="1"/>
          </p:cNvSpPr>
          <p:nvPr/>
        </p:nvSpPr>
        <p:spPr bwMode="auto">
          <a:xfrm>
            <a:off x="519113" y="3767138"/>
            <a:ext cx="1968500" cy="992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9651" name="Rectangle 83"/>
          <p:cNvSpPr>
            <a:spLocks noChangeArrowheads="1"/>
          </p:cNvSpPr>
          <p:nvPr/>
        </p:nvSpPr>
        <p:spPr bwMode="auto">
          <a:xfrm>
            <a:off x="2557463" y="3678238"/>
            <a:ext cx="1685925" cy="7080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24013"/>
            <a:ext cx="8229600" cy="1568450"/>
          </a:xfrm>
        </p:spPr>
        <p:txBody>
          <a:bodyPr/>
          <a:lstStyle/>
          <a:p>
            <a:r>
              <a:rPr lang="en-US" sz="2800" dirty="0"/>
              <a:t>Procedure </a:t>
            </a:r>
            <a:r>
              <a:rPr lang="en-US" sz="3600" b="1" dirty="0">
                <a:sym typeface="Symbol" charset="0"/>
              </a:rPr>
              <a:t> </a:t>
            </a:r>
            <a:r>
              <a:rPr lang="en-US" sz="2800" dirty="0"/>
              <a:t>input/output relation</a:t>
            </a:r>
          </a:p>
          <a:p>
            <a:pPr lvl="1"/>
            <a:r>
              <a:rPr lang="en-GB" sz="2400" dirty="0"/>
              <a:t>Not reachable </a:t>
            </a:r>
            <a:r>
              <a:rPr lang="en-US" sz="2400" dirty="0">
                <a:sym typeface="Wingdings" charset="0"/>
              </a:rPr>
              <a:t> Not effected</a:t>
            </a:r>
            <a:r>
              <a:rPr lang="en-GB" sz="2400" dirty="0"/>
              <a:t> </a:t>
            </a:r>
          </a:p>
          <a:p>
            <a:pPr lvl="1"/>
            <a:r>
              <a:rPr lang="en-GB" sz="2400" dirty="0"/>
              <a:t>proc: local (</a:t>
            </a:r>
            <a:r>
              <a:rPr lang="en-GB" sz="2400" dirty="0">
                <a:sym typeface="Symbol" charset="0"/>
              </a:rPr>
              <a:t></a:t>
            </a:r>
            <a:r>
              <a:rPr lang="en-GB" sz="2400" dirty="0"/>
              <a:t>reachable) heap </a:t>
            </a:r>
            <a:r>
              <a:rPr lang="en-GB" sz="2400" dirty="0">
                <a:sym typeface="Wingdings" charset="0"/>
              </a:rPr>
              <a:t> local heap</a:t>
            </a:r>
            <a:endParaRPr lang="en-US" sz="2400" dirty="0"/>
          </a:p>
          <a:p>
            <a:pPr>
              <a:buFont typeface="Wingdings" charset="0"/>
              <a:buNone/>
            </a:pPr>
            <a:endParaRPr lang="en-US" sz="2800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tabulate procedures?  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4589463" y="3303588"/>
            <a:ext cx="4022725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append(List p, List q) {	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	…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}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sz="2400"/>
          </a:p>
        </p:txBody>
      </p:sp>
      <p:cxnSp>
        <p:nvCxnSpPr>
          <p:cNvPr id="109587" name="AutoShape 19"/>
          <p:cNvCxnSpPr>
            <a:cxnSpLocks noChangeShapeType="1"/>
          </p:cNvCxnSpPr>
          <p:nvPr/>
        </p:nvCxnSpPr>
        <p:spPr bwMode="auto">
          <a:xfrm>
            <a:off x="2420938" y="40608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2365375" y="36274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109693" name="Group 125"/>
          <p:cNvGrpSpPr>
            <a:grpSpLocks/>
          </p:cNvGrpSpPr>
          <p:nvPr/>
        </p:nvGrpSpPr>
        <p:grpSpPr bwMode="auto">
          <a:xfrm>
            <a:off x="484188" y="3619500"/>
            <a:ext cx="1927225" cy="1119188"/>
            <a:chOff x="305" y="2280"/>
            <a:chExt cx="1214" cy="705"/>
          </a:xfrm>
        </p:grpSpPr>
        <p:sp>
          <p:nvSpPr>
            <p:cNvPr id="109579" name="Text Box 11"/>
            <p:cNvSpPr txBox="1">
              <a:spLocks noChangeArrowheads="1"/>
            </p:cNvSpPr>
            <p:nvPr/>
          </p:nvSpPr>
          <p:spPr bwMode="auto">
            <a:xfrm>
              <a:off x="305" y="24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109581" name="Line 13"/>
            <p:cNvSpPr>
              <a:spLocks noChangeShapeType="1"/>
            </p:cNvSpPr>
            <p:nvPr/>
          </p:nvSpPr>
          <p:spPr bwMode="auto">
            <a:xfrm>
              <a:off x="495" y="256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4" name="Oval 16"/>
            <p:cNvSpPr>
              <a:spLocks noChangeAspect="1" noChangeArrowheads="1"/>
            </p:cNvSpPr>
            <p:nvPr/>
          </p:nvSpPr>
          <p:spPr bwMode="auto">
            <a:xfrm>
              <a:off x="1202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8" name="Oval 20"/>
            <p:cNvSpPr>
              <a:spLocks noChangeAspect="1" noChangeArrowheads="1"/>
            </p:cNvSpPr>
            <p:nvPr/>
          </p:nvSpPr>
          <p:spPr bwMode="auto">
            <a:xfrm>
              <a:off x="641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590" name="AutoShape 22"/>
            <p:cNvCxnSpPr>
              <a:cxnSpLocks noChangeShapeType="1"/>
              <a:stCxn id="109588" idx="6"/>
              <a:endCxn id="109584" idx="2"/>
            </p:cNvCxnSpPr>
            <p:nvPr/>
          </p:nvCxnSpPr>
          <p:spPr bwMode="auto">
            <a:xfrm>
              <a:off x="958" y="2554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592" name="Text Box 24"/>
            <p:cNvSpPr txBox="1">
              <a:spLocks noChangeArrowheads="1"/>
            </p:cNvSpPr>
            <p:nvPr/>
          </p:nvSpPr>
          <p:spPr bwMode="auto">
            <a:xfrm>
              <a:off x="917" y="22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09593" name="Text Box 25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09594" name="Line 26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5" name="Oval 27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447675" y="5224463"/>
            <a:ext cx="3741738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09704" name="Group 136"/>
          <p:cNvGrpSpPr>
            <a:grpSpLocks/>
          </p:cNvGrpSpPr>
          <p:nvPr/>
        </p:nvGrpSpPr>
        <p:grpSpPr bwMode="auto">
          <a:xfrm>
            <a:off x="2365375" y="5100638"/>
            <a:ext cx="1760538" cy="1228725"/>
            <a:chOff x="1490" y="3213"/>
            <a:chExt cx="1109" cy="774"/>
          </a:xfrm>
        </p:grpSpPr>
        <p:sp>
          <p:nvSpPr>
            <p:cNvPr id="109601" name="Text Box 33"/>
            <p:cNvSpPr txBox="1">
              <a:spLocks noChangeArrowheads="1"/>
            </p:cNvSpPr>
            <p:nvPr/>
          </p:nvSpPr>
          <p:spPr bwMode="auto">
            <a:xfrm>
              <a:off x="1795" y="367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109603" name="Line 35"/>
            <p:cNvSpPr>
              <a:spLocks noChangeShapeType="1"/>
            </p:cNvSpPr>
            <p:nvPr/>
          </p:nvSpPr>
          <p:spPr bwMode="auto">
            <a:xfrm flipV="1">
              <a:off x="1902" y="3578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5" name="Oval 37"/>
            <p:cNvSpPr>
              <a:spLocks noChangeAspect="1" noChangeArrowheads="1"/>
            </p:cNvSpPr>
            <p:nvPr/>
          </p:nvSpPr>
          <p:spPr bwMode="auto">
            <a:xfrm>
              <a:off x="173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606" name="AutoShape 38"/>
            <p:cNvCxnSpPr>
              <a:cxnSpLocks noChangeShapeType="1"/>
            </p:cNvCxnSpPr>
            <p:nvPr/>
          </p:nvCxnSpPr>
          <p:spPr bwMode="auto">
            <a:xfrm>
              <a:off x="1525" y="349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608" name="Text Box 40"/>
            <p:cNvSpPr txBox="1">
              <a:spLocks noChangeArrowheads="1"/>
            </p:cNvSpPr>
            <p:nvPr/>
          </p:nvSpPr>
          <p:spPr bwMode="auto">
            <a:xfrm>
              <a:off x="1490" y="322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09614" name="Text Box 46"/>
            <p:cNvSpPr txBox="1">
              <a:spLocks noChangeArrowheads="1"/>
            </p:cNvSpPr>
            <p:nvPr/>
          </p:nvSpPr>
          <p:spPr bwMode="auto">
            <a:xfrm>
              <a:off x="2331" y="369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109615" name="Line 47"/>
            <p:cNvSpPr>
              <a:spLocks noChangeShapeType="1"/>
            </p:cNvSpPr>
            <p:nvPr/>
          </p:nvSpPr>
          <p:spPr bwMode="auto">
            <a:xfrm flipV="1">
              <a:off x="2406" y="3578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16" name="Oval 48"/>
            <p:cNvSpPr>
              <a:spLocks noChangeAspect="1" noChangeArrowheads="1"/>
            </p:cNvSpPr>
            <p:nvPr/>
          </p:nvSpPr>
          <p:spPr bwMode="auto">
            <a:xfrm>
              <a:off x="225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617" name="AutoShape 49"/>
            <p:cNvCxnSpPr>
              <a:cxnSpLocks noChangeShapeType="1"/>
            </p:cNvCxnSpPr>
            <p:nvPr/>
          </p:nvCxnSpPr>
          <p:spPr bwMode="auto">
            <a:xfrm>
              <a:off x="2045" y="348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618" name="Text Box 50"/>
            <p:cNvSpPr txBox="1">
              <a:spLocks noChangeArrowheads="1"/>
            </p:cNvSpPr>
            <p:nvPr/>
          </p:nvSpPr>
          <p:spPr bwMode="auto">
            <a:xfrm>
              <a:off x="2010" y="321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109619" name="Rectangle 51"/>
          <p:cNvSpPr>
            <a:spLocks noChangeArrowheads="1"/>
          </p:cNvSpPr>
          <p:nvPr/>
        </p:nvSpPr>
        <p:spPr bwMode="auto">
          <a:xfrm>
            <a:off x="4689475" y="3467100"/>
            <a:ext cx="3783013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640" name="Rectangle 72"/>
          <p:cNvSpPr>
            <a:spLocks noChangeArrowheads="1"/>
          </p:cNvSpPr>
          <p:nvPr/>
        </p:nvSpPr>
        <p:spPr bwMode="auto">
          <a:xfrm>
            <a:off x="4689475" y="5600700"/>
            <a:ext cx="3822700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09650" name="Group 82"/>
          <p:cNvGrpSpPr>
            <a:grpSpLocks/>
          </p:cNvGrpSpPr>
          <p:nvPr/>
        </p:nvGrpSpPr>
        <p:grpSpPr bwMode="auto">
          <a:xfrm>
            <a:off x="2751138" y="3917950"/>
            <a:ext cx="1328737" cy="285750"/>
            <a:chOff x="1733" y="2468"/>
            <a:chExt cx="837" cy="180"/>
          </a:xfrm>
        </p:grpSpPr>
        <p:sp>
          <p:nvSpPr>
            <p:cNvPr id="109586" name="Oval 18"/>
            <p:cNvSpPr>
              <a:spLocks noChangeAspect="1" noChangeArrowheads="1"/>
            </p:cNvSpPr>
            <p:nvPr/>
          </p:nvSpPr>
          <p:spPr bwMode="auto">
            <a:xfrm>
              <a:off x="1733" y="246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Oval 30"/>
            <p:cNvSpPr>
              <a:spLocks noChangeAspect="1" noChangeArrowheads="1"/>
            </p:cNvSpPr>
            <p:nvPr/>
          </p:nvSpPr>
          <p:spPr bwMode="auto">
            <a:xfrm>
              <a:off x="2253" y="2468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76" name="Group 108"/>
          <p:cNvGrpSpPr>
            <a:grpSpLocks/>
          </p:cNvGrpSpPr>
          <p:nvPr/>
        </p:nvGrpSpPr>
        <p:grpSpPr bwMode="auto">
          <a:xfrm>
            <a:off x="2749550" y="3341688"/>
            <a:ext cx="1330325" cy="868362"/>
            <a:chOff x="2815" y="27"/>
            <a:chExt cx="838" cy="547"/>
          </a:xfrm>
        </p:grpSpPr>
        <p:sp>
          <p:nvSpPr>
            <p:cNvPr id="109655" name="Text Box 87"/>
            <p:cNvSpPr txBox="1">
              <a:spLocks noChangeArrowheads="1"/>
            </p:cNvSpPr>
            <p:nvPr/>
          </p:nvSpPr>
          <p:spPr bwMode="auto">
            <a:xfrm>
              <a:off x="2865" y="2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grpSp>
          <p:nvGrpSpPr>
            <p:cNvPr id="109661" name="Group 93"/>
            <p:cNvGrpSpPr>
              <a:grpSpLocks/>
            </p:cNvGrpSpPr>
            <p:nvPr/>
          </p:nvGrpSpPr>
          <p:grpSpPr bwMode="auto">
            <a:xfrm>
              <a:off x="2815" y="394"/>
              <a:ext cx="837" cy="180"/>
              <a:chOff x="1733" y="2468"/>
              <a:chExt cx="837" cy="180"/>
            </a:xfrm>
          </p:grpSpPr>
          <p:sp>
            <p:nvSpPr>
              <p:cNvPr id="109662" name="Oval 94"/>
              <p:cNvSpPr>
                <a:spLocks noChangeAspect="1" noChangeArrowheads="1"/>
              </p:cNvSpPr>
              <p:nvPr/>
            </p:nvSpPr>
            <p:spPr bwMode="auto">
              <a:xfrm>
                <a:off x="173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63" name="Oval 95"/>
              <p:cNvSpPr>
                <a:spLocks noChangeAspect="1" noChangeArrowheads="1"/>
              </p:cNvSpPr>
              <p:nvPr/>
            </p:nvSpPr>
            <p:spPr bwMode="auto">
              <a:xfrm>
                <a:off x="225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64" name="Text Box 96"/>
            <p:cNvSpPr txBox="1">
              <a:spLocks noChangeArrowheads="1"/>
            </p:cNvSpPr>
            <p:nvPr/>
          </p:nvSpPr>
          <p:spPr bwMode="auto">
            <a:xfrm>
              <a:off x="3385" y="2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09665" name="Line 97"/>
            <p:cNvSpPr>
              <a:spLocks noChangeShapeType="1"/>
            </p:cNvSpPr>
            <p:nvPr/>
          </p:nvSpPr>
          <p:spPr bwMode="auto">
            <a:xfrm rot="5400000" flipV="1">
              <a:off x="3433" y="33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5" name="Line 107"/>
            <p:cNvSpPr>
              <a:spLocks noChangeShapeType="1"/>
            </p:cNvSpPr>
            <p:nvPr/>
          </p:nvSpPr>
          <p:spPr bwMode="auto">
            <a:xfrm rot="5400000" flipV="1">
              <a:off x="2918" y="34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77" name="Group 109"/>
          <p:cNvGrpSpPr>
            <a:grpSpLocks/>
          </p:cNvGrpSpPr>
          <p:nvPr/>
        </p:nvGrpSpPr>
        <p:grpSpPr bwMode="auto">
          <a:xfrm>
            <a:off x="5776913" y="3360738"/>
            <a:ext cx="1330325" cy="868362"/>
            <a:chOff x="2815" y="27"/>
            <a:chExt cx="838" cy="547"/>
          </a:xfrm>
        </p:grpSpPr>
        <p:sp>
          <p:nvSpPr>
            <p:cNvPr id="109678" name="Text Box 110"/>
            <p:cNvSpPr txBox="1">
              <a:spLocks noChangeArrowheads="1"/>
            </p:cNvSpPr>
            <p:nvPr/>
          </p:nvSpPr>
          <p:spPr bwMode="auto">
            <a:xfrm>
              <a:off x="2865" y="2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grpSp>
          <p:nvGrpSpPr>
            <p:cNvPr id="109679" name="Group 111"/>
            <p:cNvGrpSpPr>
              <a:grpSpLocks/>
            </p:cNvGrpSpPr>
            <p:nvPr/>
          </p:nvGrpSpPr>
          <p:grpSpPr bwMode="auto">
            <a:xfrm>
              <a:off x="2815" y="394"/>
              <a:ext cx="837" cy="180"/>
              <a:chOff x="1733" y="2468"/>
              <a:chExt cx="837" cy="180"/>
            </a:xfrm>
          </p:grpSpPr>
          <p:sp>
            <p:nvSpPr>
              <p:cNvPr id="109680" name="Oval 112"/>
              <p:cNvSpPr>
                <a:spLocks noChangeAspect="1" noChangeArrowheads="1"/>
              </p:cNvSpPr>
              <p:nvPr/>
            </p:nvSpPr>
            <p:spPr bwMode="auto">
              <a:xfrm>
                <a:off x="173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81" name="Oval 113"/>
              <p:cNvSpPr>
                <a:spLocks noChangeAspect="1" noChangeArrowheads="1"/>
              </p:cNvSpPr>
              <p:nvPr/>
            </p:nvSpPr>
            <p:spPr bwMode="auto">
              <a:xfrm>
                <a:off x="2253" y="2468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82" name="Text Box 114"/>
            <p:cNvSpPr txBox="1">
              <a:spLocks noChangeArrowheads="1"/>
            </p:cNvSpPr>
            <p:nvPr/>
          </p:nvSpPr>
          <p:spPr bwMode="auto">
            <a:xfrm>
              <a:off x="3385" y="2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09683" name="Line 115"/>
            <p:cNvSpPr>
              <a:spLocks noChangeShapeType="1"/>
            </p:cNvSpPr>
            <p:nvPr/>
          </p:nvSpPr>
          <p:spPr bwMode="auto">
            <a:xfrm rot="5400000" flipV="1">
              <a:off x="3433" y="33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84" name="Line 116"/>
            <p:cNvSpPr>
              <a:spLocks noChangeShapeType="1"/>
            </p:cNvSpPr>
            <p:nvPr/>
          </p:nvSpPr>
          <p:spPr bwMode="auto">
            <a:xfrm rot="5400000" flipV="1">
              <a:off x="2918" y="341"/>
              <a:ext cx="11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719" name="Group 151"/>
          <p:cNvGrpSpPr>
            <a:grpSpLocks/>
          </p:cNvGrpSpPr>
          <p:nvPr/>
        </p:nvGrpSpPr>
        <p:grpSpPr bwMode="auto">
          <a:xfrm>
            <a:off x="6215063" y="5807075"/>
            <a:ext cx="446087" cy="457200"/>
            <a:chOff x="3449" y="194"/>
            <a:chExt cx="281" cy="288"/>
          </a:xfrm>
        </p:grpSpPr>
        <p:cxnSp>
          <p:nvCxnSpPr>
            <p:cNvPr id="109717" name="AutoShape 149"/>
            <p:cNvCxnSpPr>
              <a:cxnSpLocks noChangeShapeType="1"/>
            </p:cNvCxnSpPr>
            <p:nvPr/>
          </p:nvCxnSpPr>
          <p:spPr bwMode="auto">
            <a:xfrm>
              <a:off x="3484" y="467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718" name="Text Box 150"/>
            <p:cNvSpPr txBox="1">
              <a:spLocks noChangeArrowheads="1"/>
            </p:cNvSpPr>
            <p:nvPr/>
          </p:nvSpPr>
          <p:spPr bwMode="auto">
            <a:xfrm>
              <a:off x="3449" y="19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grpSp>
        <p:nvGrpSpPr>
          <p:cNvPr id="109726" name="Group 158"/>
          <p:cNvGrpSpPr>
            <a:grpSpLocks/>
          </p:cNvGrpSpPr>
          <p:nvPr/>
        </p:nvGrpSpPr>
        <p:grpSpPr bwMode="auto">
          <a:xfrm>
            <a:off x="2806700" y="4416425"/>
            <a:ext cx="1270000" cy="847725"/>
            <a:chOff x="1768" y="2782"/>
            <a:chExt cx="800" cy="534"/>
          </a:xfrm>
        </p:grpSpPr>
        <p:sp>
          <p:nvSpPr>
            <p:cNvPr id="109724" name="Rectangle 156"/>
            <p:cNvSpPr>
              <a:spLocks noChangeArrowheads="1"/>
            </p:cNvSpPr>
            <p:nvPr/>
          </p:nvSpPr>
          <p:spPr bwMode="auto">
            <a:xfrm>
              <a:off x="1768" y="2782"/>
              <a:ext cx="294" cy="52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09725" name="Rectangle 157"/>
            <p:cNvSpPr>
              <a:spLocks noChangeArrowheads="1"/>
            </p:cNvSpPr>
            <p:nvPr/>
          </p:nvSpPr>
          <p:spPr bwMode="auto">
            <a:xfrm>
              <a:off x="2274" y="2788"/>
              <a:ext cx="294" cy="52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849563" y="4348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3700463" y="43862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 flipV="1">
            <a:off x="30194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V="1">
            <a:off x="38449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723" name="Group 155"/>
          <p:cNvGrpSpPr>
            <a:grpSpLocks/>
          </p:cNvGrpSpPr>
          <p:nvPr/>
        </p:nvGrpSpPr>
        <p:grpSpPr bwMode="auto">
          <a:xfrm>
            <a:off x="5781675" y="5540375"/>
            <a:ext cx="1330325" cy="868363"/>
            <a:chOff x="3635" y="3483"/>
            <a:chExt cx="838" cy="547"/>
          </a:xfrm>
        </p:grpSpPr>
        <p:grpSp>
          <p:nvGrpSpPr>
            <p:cNvPr id="109685" name="Group 117"/>
            <p:cNvGrpSpPr>
              <a:grpSpLocks/>
            </p:cNvGrpSpPr>
            <p:nvPr/>
          </p:nvGrpSpPr>
          <p:grpSpPr bwMode="auto">
            <a:xfrm>
              <a:off x="3635" y="3483"/>
              <a:ext cx="838" cy="547"/>
              <a:chOff x="2815" y="27"/>
              <a:chExt cx="838" cy="547"/>
            </a:xfrm>
          </p:grpSpPr>
          <p:sp>
            <p:nvSpPr>
              <p:cNvPr id="109686" name="Text Box 118"/>
              <p:cNvSpPr txBox="1">
                <a:spLocks noChangeArrowheads="1"/>
              </p:cNvSpPr>
              <p:nvPr/>
            </p:nvSpPr>
            <p:spPr bwMode="auto">
              <a:xfrm>
                <a:off x="2865" y="28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grpSp>
            <p:nvGrpSpPr>
              <p:cNvPr id="109687" name="Group 119"/>
              <p:cNvGrpSpPr>
                <a:grpSpLocks/>
              </p:cNvGrpSpPr>
              <p:nvPr/>
            </p:nvGrpSpPr>
            <p:grpSpPr bwMode="auto">
              <a:xfrm>
                <a:off x="2815" y="394"/>
                <a:ext cx="837" cy="180"/>
                <a:chOff x="1733" y="2468"/>
                <a:chExt cx="837" cy="180"/>
              </a:xfrm>
            </p:grpSpPr>
            <p:sp>
              <p:nvSpPr>
                <p:cNvPr id="109688" name="Oval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1733" y="2468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89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2253" y="2468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9690" name="Text Box 122"/>
              <p:cNvSpPr txBox="1">
                <a:spLocks noChangeArrowheads="1"/>
              </p:cNvSpPr>
              <p:nvPr/>
            </p:nvSpPr>
            <p:spPr bwMode="auto">
              <a:xfrm>
                <a:off x="3385" y="27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109691" name="Line 123"/>
              <p:cNvSpPr>
                <a:spLocks noChangeShapeType="1"/>
              </p:cNvSpPr>
              <p:nvPr/>
            </p:nvSpPr>
            <p:spPr bwMode="auto">
              <a:xfrm rot="5400000" flipV="1">
                <a:off x="3433" y="331"/>
                <a:ext cx="11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92" name="Line 124"/>
              <p:cNvSpPr>
                <a:spLocks noChangeShapeType="1"/>
              </p:cNvSpPr>
              <p:nvPr/>
            </p:nvSpPr>
            <p:spPr bwMode="auto">
              <a:xfrm rot="5400000" flipV="1">
                <a:off x="2918" y="341"/>
                <a:ext cx="11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720" name="Group 152"/>
            <p:cNvGrpSpPr>
              <a:grpSpLocks/>
            </p:cNvGrpSpPr>
            <p:nvPr/>
          </p:nvGrpSpPr>
          <p:grpSpPr bwMode="auto">
            <a:xfrm>
              <a:off x="3913" y="3657"/>
              <a:ext cx="281" cy="288"/>
              <a:chOff x="3449" y="194"/>
              <a:chExt cx="281" cy="288"/>
            </a:xfrm>
          </p:grpSpPr>
          <p:cxnSp>
            <p:nvCxnSpPr>
              <p:cNvPr id="109721" name="AutoShape 153"/>
              <p:cNvCxnSpPr>
                <a:cxnSpLocks noChangeShapeType="1"/>
              </p:cNvCxnSpPr>
              <p:nvPr/>
            </p:nvCxnSpPr>
            <p:spPr bwMode="auto">
              <a:xfrm>
                <a:off x="3484" y="467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09722" name="Text Box 154"/>
              <p:cNvSpPr txBox="1">
                <a:spLocks noChangeArrowheads="1"/>
              </p:cNvSpPr>
              <p:nvPr/>
            </p:nvSpPr>
            <p:spPr bwMode="auto">
              <a:xfrm>
                <a:off x="3449" y="194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</p:grpSp>
      <p:grpSp>
        <p:nvGrpSpPr>
          <p:cNvPr id="109694" name="Group 126"/>
          <p:cNvGrpSpPr>
            <a:grpSpLocks/>
          </p:cNvGrpSpPr>
          <p:nvPr/>
        </p:nvGrpSpPr>
        <p:grpSpPr bwMode="auto">
          <a:xfrm>
            <a:off x="482600" y="3617913"/>
            <a:ext cx="1927225" cy="1119187"/>
            <a:chOff x="305" y="2280"/>
            <a:chExt cx="1214" cy="705"/>
          </a:xfrm>
        </p:grpSpPr>
        <p:sp>
          <p:nvSpPr>
            <p:cNvPr id="109695" name="Text Box 127"/>
            <p:cNvSpPr txBox="1">
              <a:spLocks noChangeArrowheads="1"/>
            </p:cNvSpPr>
            <p:nvPr/>
          </p:nvSpPr>
          <p:spPr bwMode="auto">
            <a:xfrm>
              <a:off x="305" y="24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109696" name="Line 128"/>
            <p:cNvSpPr>
              <a:spLocks noChangeShapeType="1"/>
            </p:cNvSpPr>
            <p:nvPr/>
          </p:nvSpPr>
          <p:spPr bwMode="auto">
            <a:xfrm>
              <a:off x="495" y="256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97" name="Oval 129"/>
            <p:cNvSpPr>
              <a:spLocks noChangeAspect="1" noChangeArrowheads="1"/>
            </p:cNvSpPr>
            <p:nvPr/>
          </p:nvSpPr>
          <p:spPr bwMode="auto">
            <a:xfrm>
              <a:off x="1202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98" name="Oval 130"/>
            <p:cNvSpPr>
              <a:spLocks noChangeAspect="1" noChangeArrowheads="1"/>
            </p:cNvSpPr>
            <p:nvPr/>
          </p:nvSpPr>
          <p:spPr bwMode="auto">
            <a:xfrm>
              <a:off x="641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699" name="AutoShape 131"/>
            <p:cNvCxnSpPr>
              <a:cxnSpLocks noChangeShapeType="1"/>
              <a:stCxn id="109698" idx="6"/>
              <a:endCxn id="109697" idx="2"/>
            </p:cNvCxnSpPr>
            <p:nvPr/>
          </p:nvCxnSpPr>
          <p:spPr bwMode="auto">
            <a:xfrm>
              <a:off x="958" y="2554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9700" name="Text Box 132"/>
            <p:cNvSpPr txBox="1">
              <a:spLocks noChangeArrowheads="1"/>
            </p:cNvSpPr>
            <p:nvPr/>
          </p:nvSpPr>
          <p:spPr bwMode="auto">
            <a:xfrm>
              <a:off x="917" y="22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09701" name="Text Box 133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09702" name="Line 134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03" name="Oval 135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350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33229 0.003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9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15" y="16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00069 0.3187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9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592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2.77778E-7 0.2173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5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93 L -0.33125 -0.1041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80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09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27" grpId="0" animBg="1"/>
      <p:bldP spid="109727" grpId="1" animBg="1"/>
      <p:bldP spid="109727" grpId="2" animBg="1"/>
      <p:bldP spid="109727" grpId="3" animBg="1"/>
      <p:bldP spid="109651" grpId="0" animBg="1"/>
      <p:bldP spid="109651" grpId="1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09563" y="3303588"/>
            <a:ext cx="4089400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main()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              append(</a:t>
            </a:r>
            <a:r>
              <a:rPr lang="en-GB" sz="2400" dirty="0" err="1"/>
              <a:t>y,z</a:t>
            </a:r>
            <a:r>
              <a:rPr lang="en-GB" sz="2400" dirty="0"/>
              <a:t>);		</a:t>
            </a:r>
            <a:endParaRPr lang="en-US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dirty="0"/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}</a:t>
            </a:r>
          </a:p>
        </p:txBody>
      </p:sp>
      <p:sp>
        <p:nvSpPr>
          <p:cNvPr id="117784" name="Rectangle 24"/>
          <p:cNvSpPr>
            <a:spLocks noChangeArrowheads="1"/>
          </p:cNvSpPr>
          <p:nvPr/>
        </p:nvSpPr>
        <p:spPr bwMode="auto">
          <a:xfrm>
            <a:off x="447675" y="5224463"/>
            <a:ext cx="3741738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47675" y="373856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17911" name="Group 151"/>
          <p:cNvGrpSpPr>
            <a:grpSpLocks/>
          </p:cNvGrpSpPr>
          <p:nvPr/>
        </p:nvGrpSpPr>
        <p:grpSpPr bwMode="auto">
          <a:xfrm>
            <a:off x="484188" y="5100638"/>
            <a:ext cx="3641725" cy="1228725"/>
            <a:chOff x="305" y="3213"/>
            <a:chExt cx="2294" cy="774"/>
          </a:xfrm>
        </p:grpSpPr>
        <p:sp>
          <p:nvSpPr>
            <p:cNvPr id="117785" name="Text Box 25"/>
            <p:cNvSpPr txBox="1">
              <a:spLocks noChangeArrowheads="1"/>
            </p:cNvSpPr>
            <p:nvPr/>
          </p:nvSpPr>
          <p:spPr bwMode="auto">
            <a:xfrm>
              <a:off x="305" y="333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117787" name="Line 27"/>
            <p:cNvSpPr>
              <a:spLocks noChangeShapeType="1"/>
            </p:cNvSpPr>
            <p:nvPr/>
          </p:nvSpPr>
          <p:spPr bwMode="auto">
            <a:xfrm>
              <a:off x="495" y="349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89" name="Oval 29"/>
            <p:cNvSpPr>
              <a:spLocks noChangeAspect="1" noChangeArrowheads="1"/>
            </p:cNvSpPr>
            <p:nvPr/>
          </p:nvSpPr>
          <p:spPr bwMode="auto">
            <a:xfrm>
              <a:off x="1202" y="340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0" name="Oval 30"/>
            <p:cNvSpPr>
              <a:spLocks noChangeAspect="1" noChangeArrowheads="1"/>
            </p:cNvSpPr>
            <p:nvPr/>
          </p:nvSpPr>
          <p:spPr bwMode="auto">
            <a:xfrm>
              <a:off x="173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791" name="AutoShape 31"/>
            <p:cNvCxnSpPr>
              <a:cxnSpLocks noChangeShapeType="1"/>
            </p:cNvCxnSpPr>
            <p:nvPr/>
          </p:nvCxnSpPr>
          <p:spPr bwMode="auto">
            <a:xfrm>
              <a:off x="1525" y="3494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792" name="Oval 32"/>
            <p:cNvSpPr>
              <a:spLocks noChangeAspect="1" noChangeArrowheads="1"/>
            </p:cNvSpPr>
            <p:nvPr/>
          </p:nvSpPr>
          <p:spPr bwMode="auto">
            <a:xfrm>
              <a:off x="641" y="340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3" name="Text Box 33"/>
            <p:cNvSpPr txBox="1">
              <a:spLocks noChangeArrowheads="1"/>
            </p:cNvSpPr>
            <p:nvPr/>
          </p:nvSpPr>
          <p:spPr bwMode="auto">
            <a:xfrm>
              <a:off x="1490" y="3221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794" name="AutoShape 34"/>
            <p:cNvCxnSpPr>
              <a:cxnSpLocks noChangeShapeType="1"/>
            </p:cNvCxnSpPr>
            <p:nvPr/>
          </p:nvCxnSpPr>
          <p:spPr bwMode="auto">
            <a:xfrm>
              <a:off x="974" y="3482"/>
              <a:ext cx="2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795" name="Text Box 35"/>
            <p:cNvSpPr txBox="1">
              <a:spLocks noChangeArrowheads="1"/>
            </p:cNvSpPr>
            <p:nvPr/>
          </p:nvSpPr>
          <p:spPr bwMode="auto">
            <a:xfrm>
              <a:off x="917" y="321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799" name="Text Box 39"/>
            <p:cNvSpPr txBox="1">
              <a:spLocks noChangeArrowheads="1"/>
            </p:cNvSpPr>
            <p:nvPr/>
          </p:nvSpPr>
          <p:spPr bwMode="auto">
            <a:xfrm>
              <a:off x="2331" y="369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117800" name="Line 40"/>
            <p:cNvSpPr>
              <a:spLocks noChangeShapeType="1"/>
            </p:cNvSpPr>
            <p:nvPr/>
          </p:nvSpPr>
          <p:spPr bwMode="auto">
            <a:xfrm flipV="1">
              <a:off x="2406" y="3578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1" name="Oval 41"/>
            <p:cNvSpPr>
              <a:spLocks noChangeAspect="1" noChangeArrowheads="1"/>
            </p:cNvSpPr>
            <p:nvPr/>
          </p:nvSpPr>
          <p:spPr bwMode="auto">
            <a:xfrm>
              <a:off x="2253" y="340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802" name="AutoShape 42"/>
            <p:cNvCxnSpPr>
              <a:cxnSpLocks noChangeShapeType="1"/>
            </p:cNvCxnSpPr>
            <p:nvPr/>
          </p:nvCxnSpPr>
          <p:spPr bwMode="auto">
            <a:xfrm>
              <a:off x="2045" y="348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03" name="Text Box 43"/>
            <p:cNvSpPr txBox="1">
              <a:spLocks noChangeArrowheads="1"/>
            </p:cNvSpPr>
            <p:nvPr/>
          </p:nvSpPr>
          <p:spPr bwMode="auto">
            <a:xfrm>
              <a:off x="2010" y="321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117912" name="Rectangle 152"/>
          <p:cNvSpPr>
            <a:spLocks noChangeArrowheads="1"/>
          </p:cNvSpPr>
          <p:nvPr/>
        </p:nvSpPr>
        <p:spPr bwMode="auto">
          <a:xfrm>
            <a:off x="519113" y="4289425"/>
            <a:ext cx="1271587" cy="4699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913" name="Rectangle 153"/>
          <p:cNvSpPr>
            <a:spLocks noChangeArrowheads="1"/>
          </p:cNvSpPr>
          <p:nvPr/>
        </p:nvSpPr>
        <p:spPr bwMode="auto">
          <a:xfrm>
            <a:off x="903288" y="3678238"/>
            <a:ext cx="3340100" cy="7080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916" name="Rectangle 156"/>
          <p:cNvSpPr>
            <a:spLocks noChangeArrowheads="1"/>
          </p:cNvSpPr>
          <p:nvPr/>
        </p:nvSpPr>
        <p:spPr bwMode="auto">
          <a:xfrm>
            <a:off x="3609975" y="4425950"/>
            <a:ext cx="466725" cy="8382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handle sharing?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24013"/>
            <a:ext cx="8229600" cy="1568450"/>
          </a:xfrm>
        </p:spPr>
        <p:txBody>
          <a:bodyPr/>
          <a:lstStyle/>
          <a:p>
            <a:r>
              <a:rPr lang="en-US" sz="2800"/>
              <a:t>External sharing may break the functional view  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4589463" y="3303588"/>
            <a:ext cx="4022725" cy="33512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append(List p, List q) {	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	…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 dirty="0"/>
          </a:p>
        </p:txBody>
      </p:sp>
      <p:sp>
        <p:nvSpPr>
          <p:cNvPr id="117771" name="Oval 11"/>
          <p:cNvSpPr>
            <a:spLocks noChangeAspect="1" noChangeArrowheads="1"/>
          </p:cNvSpPr>
          <p:nvPr/>
        </p:nvSpPr>
        <p:spPr bwMode="auto">
          <a:xfrm>
            <a:off x="1908175" y="39116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Oval 12"/>
          <p:cNvSpPr>
            <a:spLocks noChangeAspect="1" noChangeArrowheads="1"/>
          </p:cNvSpPr>
          <p:nvPr/>
        </p:nvSpPr>
        <p:spPr bwMode="auto">
          <a:xfrm>
            <a:off x="2751138" y="3917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7773" name="AutoShape 13"/>
          <p:cNvCxnSpPr>
            <a:cxnSpLocks noChangeShapeType="1"/>
          </p:cNvCxnSpPr>
          <p:nvPr/>
        </p:nvCxnSpPr>
        <p:spPr bwMode="auto">
          <a:xfrm>
            <a:off x="2420938" y="40608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7774" name="Oval 14"/>
          <p:cNvSpPr>
            <a:spLocks noChangeAspect="1" noChangeArrowheads="1"/>
          </p:cNvSpPr>
          <p:nvPr/>
        </p:nvSpPr>
        <p:spPr bwMode="auto">
          <a:xfrm>
            <a:off x="1017588" y="39116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2365375" y="36274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17776" name="AutoShape 16"/>
          <p:cNvCxnSpPr>
            <a:cxnSpLocks noChangeShapeType="1"/>
            <a:stCxn id="117774" idx="6"/>
            <a:endCxn id="117771" idx="2"/>
          </p:cNvCxnSpPr>
          <p:nvPr/>
        </p:nvCxnSpPr>
        <p:spPr bwMode="auto">
          <a:xfrm>
            <a:off x="1520825" y="4054475"/>
            <a:ext cx="387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1484313" y="36337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117910" name="Group 150"/>
          <p:cNvGrpSpPr>
            <a:grpSpLocks/>
          </p:cNvGrpSpPr>
          <p:nvPr/>
        </p:nvGrpSpPr>
        <p:grpSpPr bwMode="auto">
          <a:xfrm>
            <a:off x="484188" y="4281488"/>
            <a:ext cx="1036637" cy="457200"/>
            <a:chOff x="305" y="2697"/>
            <a:chExt cx="653" cy="288"/>
          </a:xfrm>
        </p:grpSpPr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17779" name="Line 19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80" name="Oval 20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3700463" y="43862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 flipV="1">
            <a:off x="38449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3" name="Oval 23"/>
          <p:cNvSpPr>
            <a:spLocks noChangeAspect="1" noChangeArrowheads="1"/>
          </p:cNvSpPr>
          <p:nvPr/>
        </p:nvSpPr>
        <p:spPr bwMode="auto">
          <a:xfrm>
            <a:off x="3576638" y="3917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804" name="Rectangle 44"/>
          <p:cNvSpPr>
            <a:spLocks noChangeArrowheads="1"/>
          </p:cNvSpPr>
          <p:nvPr/>
        </p:nvSpPr>
        <p:spPr bwMode="auto">
          <a:xfrm>
            <a:off x="4689475" y="3365500"/>
            <a:ext cx="3852863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832" name="Rectangle 72"/>
          <p:cNvSpPr>
            <a:spLocks noChangeArrowheads="1"/>
          </p:cNvSpPr>
          <p:nvPr/>
        </p:nvSpPr>
        <p:spPr bwMode="auto">
          <a:xfrm>
            <a:off x="4694238" y="5680075"/>
            <a:ext cx="3852862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17955" name="Group 195"/>
          <p:cNvGrpSpPr>
            <a:grpSpLocks/>
          </p:cNvGrpSpPr>
          <p:nvPr/>
        </p:nvGrpSpPr>
        <p:grpSpPr bwMode="auto">
          <a:xfrm>
            <a:off x="2227263" y="5680075"/>
            <a:ext cx="793750" cy="596900"/>
            <a:chOff x="1403" y="3578"/>
            <a:chExt cx="500" cy="376"/>
          </a:xfrm>
        </p:grpSpPr>
        <p:sp>
          <p:nvSpPr>
            <p:cNvPr id="117786" name="Text Box 26"/>
            <p:cNvSpPr txBox="1">
              <a:spLocks noChangeArrowheads="1"/>
            </p:cNvSpPr>
            <p:nvPr/>
          </p:nvSpPr>
          <p:spPr bwMode="auto">
            <a:xfrm>
              <a:off x="1545" y="366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117788" name="Line 28"/>
            <p:cNvSpPr>
              <a:spLocks noChangeShapeType="1"/>
            </p:cNvSpPr>
            <p:nvPr/>
          </p:nvSpPr>
          <p:spPr bwMode="auto">
            <a:xfrm flipV="1">
              <a:off x="1739" y="3578"/>
              <a:ext cx="164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6" name="Line 86"/>
            <p:cNvSpPr>
              <a:spLocks noChangeShapeType="1"/>
            </p:cNvSpPr>
            <p:nvPr/>
          </p:nvSpPr>
          <p:spPr bwMode="auto">
            <a:xfrm flipH="1" flipV="1">
              <a:off x="1403" y="3578"/>
              <a:ext cx="164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08" name="Group 148"/>
          <p:cNvGrpSpPr>
            <a:grpSpLocks/>
          </p:cNvGrpSpPr>
          <p:nvPr/>
        </p:nvGrpSpPr>
        <p:grpSpPr bwMode="auto">
          <a:xfrm>
            <a:off x="7242175" y="5900738"/>
            <a:ext cx="446088" cy="457200"/>
            <a:chOff x="4953" y="501"/>
            <a:chExt cx="281" cy="288"/>
          </a:xfrm>
        </p:grpSpPr>
        <p:grpSp>
          <p:nvGrpSpPr>
            <p:cNvPr id="117904" name="Group 144"/>
            <p:cNvGrpSpPr>
              <a:grpSpLocks/>
            </p:cNvGrpSpPr>
            <p:nvPr/>
          </p:nvGrpSpPr>
          <p:grpSpPr bwMode="auto">
            <a:xfrm>
              <a:off x="4953" y="501"/>
              <a:ext cx="281" cy="288"/>
              <a:chOff x="4612" y="3753"/>
              <a:chExt cx="281" cy="288"/>
            </a:xfrm>
          </p:grpSpPr>
          <p:cxnSp>
            <p:nvCxnSpPr>
              <p:cNvPr id="117905" name="AutoShape 145"/>
              <p:cNvCxnSpPr>
                <a:cxnSpLocks noChangeShapeType="1"/>
              </p:cNvCxnSpPr>
              <p:nvPr/>
            </p:nvCxnSpPr>
            <p:spPr bwMode="auto">
              <a:xfrm>
                <a:off x="4653" y="4026"/>
                <a:ext cx="203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7906" name="Text Box 146"/>
              <p:cNvSpPr txBox="1">
                <a:spLocks noChangeArrowheads="1"/>
              </p:cNvSpPr>
              <p:nvPr/>
            </p:nvSpPr>
            <p:spPr bwMode="auto">
              <a:xfrm>
                <a:off x="4612" y="375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cxnSp>
          <p:nvCxnSpPr>
            <p:cNvPr id="117907" name="AutoShape 147"/>
            <p:cNvCxnSpPr>
              <a:cxnSpLocks noChangeShapeType="1"/>
            </p:cNvCxnSpPr>
            <p:nvPr/>
          </p:nvCxnSpPr>
          <p:spPr bwMode="auto">
            <a:xfrm>
              <a:off x="4994" y="774"/>
              <a:ext cx="20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17883" name="Group 123"/>
          <p:cNvGrpSpPr>
            <a:grpSpLocks/>
          </p:cNvGrpSpPr>
          <p:nvPr/>
        </p:nvGrpSpPr>
        <p:grpSpPr bwMode="auto">
          <a:xfrm>
            <a:off x="1025525" y="3273425"/>
            <a:ext cx="3062288" cy="927100"/>
            <a:chOff x="3238" y="2042"/>
            <a:chExt cx="1929" cy="584"/>
          </a:xfrm>
        </p:grpSpPr>
        <p:sp>
          <p:nvSpPr>
            <p:cNvPr id="117820" name="Text Box 60"/>
            <p:cNvSpPr txBox="1">
              <a:spLocks noChangeArrowheads="1"/>
            </p:cNvSpPr>
            <p:nvPr/>
          </p:nvSpPr>
          <p:spPr bwMode="auto">
            <a:xfrm>
              <a:off x="3272" y="204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117829" name="Text Box 69"/>
            <p:cNvSpPr txBox="1">
              <a:spLocks noChangeArrowheads="1"/>
            </p:cNvSpPr>
            <p:nvPr/>
          </p:nvSpPr>
          <p:spPr bwMode="auto">
            <a:xfrm>
              <a:off x="4868" y="204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17830" name="Line 70"/>
            <p:cNvSpPr>
              <a:spLocks noChangeShapeType="1"/>
            </p:cNvSpPr>
            <p:nvPr/>
          </p:nvSpPr>
          <p:spPr bwMode="auto">
            <a:xfrm rot="5400000" flipV="1">
              <a:off x="4942" y="2383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0" name="Line 90"/>
            <p:cNvSpPr>
              <a:spLocks noChangeShapeType="1"/>
            </p:cNvSpPr>
            <p:nvPr/>
          </p:nvSpPr>
          <p:spPr bwMode="auto">
            <a:xfrm rot="5400000" flipV="1">
              <a:off x="3336" y="2381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3" name="Oval 103"/>
            <p:cNvSpPr>
              <a:spLocks noChangeAspect="1" noChangeArrowheads="1"/>
            </p:cNvSpPr>
            <p:nvPr/>
          </p:nvSpPr>
          <p:spPr bwMode="auto">
            <a:xfrm>
              <a:off x="3799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4" name="Oval 104"/>
            <p:cNvSpPr>
              <a:spLocks noChangeAspect="1" noChangeArrowheads="1"/>
            </p:cNvSpPr>
            <p:nvPr/>
          </p:nvSpPr>
          <p:spPr bwMode="auto">
            <a:xfrm>
              <a:off x="433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865" name="AutoShape 105"/>
            <p:cNvCxnSpPr>
              <a:cxnSpLocks noChangeShapeType="1"/>
            </p:cNvCxnSpPr>
            <p:nvPr/>
          </p:nvCxnSpPr>
          <p:spPr bwMode="auto">
            <a:xfrm>
              <a:off x="4122" y="253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66" name="Oval 106"/>
            <p:cNvSpPr>
              <a:spLocks noChangeAspect="1" noChangeArrowheads="1"/>
            </p:cNvSpPr>
            <p:nvPr/>
          </p:nvSpPr>
          <p:spPr bwMode="auto">
            <a:xfrm>
              <a:off x="3238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7" name="Text Box 107"/>
            <p:cNvSpPr txBox="1">
              <a:spLocks noChangeArrowheads="1"/>
            </p:cNvSpPr>
            <p:nvPr/>
          </p:nvSpPr>
          <p:spPr bwMode="auto">
            <a:xfrm>
              <a:off x="4087" y="226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868" name="AutoShape 108"/>
            <p:cNvCxnSpPr>
              <a:cxnSpLocks noChangeShapeType="1"/>
              <a:stCxn id="117866" idx="6"/>
              <a:endCxn id="117863" idx="2"/>
            </p:cNvCxnSpPr>
            <p:nvPr/>
          </p:nvCxnSpPr>
          <p:spPr bwMode="auto">
            <a:xfrm>
              <a:off x="3555" y="2532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69" name="Text Box 109"/>
            <p:cNvSpPr txBox="1">
              <a:spLocks noChangeArrowheads="1"/>
            </p:cNvSpPr>
            <p:nvPr/>
          </p:nvSpPr>
          <p:spPr bwMode="auto">
            <a:xfrm>
              <a:off x="3532" y="226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870" name="Oval 110"/>
            <p:cNvSpPr>
              <a:spLocks noChangeAspect="1" noChangeArrowheads="1"/>
            </p:cNvSpPr>
            <p:nvPr/>
          </p:nvSpPr>
          <p:spPr bwMode="auto">
            <a:xfrm>
              <a:off x="485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17" name="Group 157"/>
          <p:cNvGrpSpPr>
            <a:grpSpLocks/>
          </p:cNvGrpSpPr>
          <p:nvPr/>
        </p:nvGrpSpPr>
        <p:grpSpPr bwMode="auto">
          <a:xfrm>
            <a:off x="5064125" y="3263900"/>
            <a:ext cx="3062288" cy="927100"/>
            <a:chOff x="3238" y="2042"/>
            <a:chExt cx="1929" cy="584"/>
          </a:xfrm>
        </p:grpSpPr>
        <p:sp>
          <p:nvSpPr>
            <p:cNvPr id="117918" name="Text Box 158"/>
            <p:cNvSpPr txBox="1">
              <a:spLocks noChangeArrowheads="1"/>
            </p:cNvSpPr>
            <p:nvPr/>
          </p:nvSpPr>
          <p:spPr bwMode="auto">
            <a:xfrm>
              <a:off x="3272" y="204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117919" name="Text Box 159"/>
            <p:cNvSpPr txBox="1">
              <a:spLocks noChangeArrowheads="1"/>
            </p:cNvSpPr>
            <p:nvPr/>
          </p:nvSpPr>
          <p:spPr bwMode="auto">
            <a:xfrm>
              <a:off x="4868" y="204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17920" name="Line 160"/>
            <p:cNvSpPr>
              <a:spLocks noChangeShapeType="1"/>
            </p:cNvSpPr>
            <p:nvPr/>
          </p:nvSpPr>
          <p:spPr bwMode="auto">
            <a:xfrm rot="5400000" flipV="1">
              <a:off x="4942" y="2383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1" name="Line 161"/>
            <p:cNvSpPr>
              <a:spLocks noChangeShapeType="1"/>
            </p:cNvSpPr>
            <p:nvPr/>
          </p:nvSpPr>
          <p:spPr bwMode="auto">
            <a:xfrm rot="5400000" flipV="1">
              <a:off x="3336" y="2381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2" name="Oval 162"/>
            <p:cNvSpPr>
              <a:spLocks noChangeAspect="1" noChangeArrowheads="1"/>
            </p:cNvSpPr>
            <p:nvPr/>
          </p:nvSpPr>
          <p:spPr bwMode="auto">
            <a:xfrm>
              <a:off x="3799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3" name="Oval 163"/>
            <p:cNvSpPr>
              <a:spLocks noChangeAspect="1" noChangeArrowheads="1"/>
            </p:cNvSpPr>
            <p:nvPr/>
          </p:nvSpPr>
          <p:spPr bwMode="auto">
            <a:xfrm>
              <a:off x="433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924" name="AutoShape 164"/>
            <p:cNvCxnSpPr>
              <a:cxnSpLocks noChangeShapeType="1"/>
            </p:cNvCxnSpPr>
            <p:nvPr/>
          </p:nvCxnSpPr>
          <p:spPr bwMode="auto">
            <a:xfrm>
              <a:off x="4122" y="253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925" name="Oval 165"/>
            <p:cNvSpPr>
              <a:spLocks noChangeAspect="1" noChangeArrowheads="1"/>
            </p:cNvSpPr>
            <p:nvPr/>
          </p:nvSpPr>
          <p:spPr bwMode="auto">
            <a:xfrm>
              <a:off x="3238" y="244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26" name="Text Box 166"/>
            <p:cNvSpPr txBox="1">
              <a:spLocks noChangeArrowheads="1"/>
            </p:cNvSpPr>
            <p:nvPr/>
          </p:nvSpPr>
          <p:spPr bwMode="auto">
            <a:xfrm>
              <a:off x="4087" y="226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927" name="AutoShape 167"/>
            <p:cNvCxnSpPr>
              <a:cxnSpLocks noChangeShapeType="1"/>
              <a:stCxn id="117925" idx="6"/>
              <a:endCxn id="117922" idx="2"/>
            </p:cNvCxnSpPr>
            <p:nvPr/>
          </p:nvCxnSpPr>
          <p:spPr bwMode="auto">
            <a:xfrm>
              <a:off x="3555" y="2532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928" name="Text Box 168"/>
            <p:cNvSpPr txBox="1">
              <a:spLocks noChangeArrowheads="1"/>
            </p:cNvSpPr>
            <p:nvPr/>
          </p:nvSpPr>
          <p:spPr bwMode="auto">
            <a:xfrm>
              <a:off x="3532" y="226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929" name="Oval 169"/>
            <p:cNvSpPr>
              <a:spLocks noChangeAspect="1" noChangeArrowheads="1"/>
            </p:cNvSpPr>
            <p:nvPr/>
          </p:nvSpPr>
          <p:spPr bwMode="auto">
            <a:xfrm>
              <a:off x="4850" y="244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47" name="Group 187"/>
          <p:cNvGrpSpPr>
            <a:grpSpLocks/>
          </p:cNvGrpSpPr>
          <p:nvPr/>
        </p:nvGrpSpPr>
        <p:grpSpPr bwMode="auto">
          <a:xfrm>
            <a:off x="488950" y="4275138"/>
            <a:ext cx="1036638" cy="457200"/>
            <a:chOff x="305" y="2697"/>
            <a:chExt cx="653" cy="288"/>
          </a:xfrm>
        </p:grpSpPr>
        <p:sp>
          <p:nvSpPr>
            <p:cNvPr id="117948" name="Text Box 188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117949" name="Line 189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50" name="Oval 190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953" name="Group 193"/>
          <p:cNvGrpSpPr>
            <a:grpSpLocks/>
          </p:cNvGrpSpPr>
          <p:nvPr/>
        </p:nvGrpSpPr>
        <p:grpSpPr bwMode="auto">
          <a:xfrm>
            <a:off x="139700" y="3894138"/>
            <a:ext cx="1392238" cy="1404937"/>
            <a:chOff x="88" y="2453"/>
            <a:chExt cx="877" cy="885"/>
          </a:xfrm>
        </p:grpSpPr>
        <p:sp>
          <p:nvSpPr>
            <p:cNvPr id="117915" name="Rectangle 155"/>
            <p:cNvSpPr>
              <a:spLocks noChangeArrowheads="1"/>
            </p:cNvSpPr>
            <p:nvPr/>
          </p:nvSpPr>
          <p:spPr bwMode="auto">
            <a:xfrm>
              <a:off x="88" y="3071"/>
              <a:ext cx="877" cy="26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951" name="Rectangle 191"/>
            <p:cNvSpPr>
              <a:spLocks noChangeArrowheads="1"/>
            </p:cNvSpPr>
            <p:nvPr/>
          </p:nvSpPr>
          <p:spPr bwMode="auto">
            <a:xfrm>
              <a:off x="101" y="2453"/>
              <a:ext cx="520" cy="26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7952" name="Rectangle 192"/>
            <p:cNvSpPr>
              <a:spLocks noChangeArrowheads="1"/>
            </p:cNvSpPr>
            <p:nvPr/>
          </p:nvSpPr>
          <p:spPr bwMode="auto">
            <a:xfrm>
              <a:off x="89" y="2454"/>
              <a:ext cx="163" cy="713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84188" y="38115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>
            <a:off x="785813" y="40671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909" name="Group 149"/>
          <p:cNvGrpSpPr>
            <a:grpSpLocks/>
          </p:cNvGrpSpPr>
          <p:nvPr/>
        </p:nvGrpSpPr>
        <p:grpSpPr bwMode="auto">
          <a:xfrm>
            <a:off x="5072063" y="5551488"/>
            <a:ext cx="3062287" cy="927100"/>
            <a:chOff x="3244" y="3532"/>
            <a:chExt cx="1929" cy="584"/>
          </a:xfrm>
        </p:grpSpPr>
        <p:sp>
          <p:nvSpPr>
            <p:cNvPr id="117871" name="Text Box 111"/>
            <p:cNvSpPr txBox="1">
              <a:spLocks noChangeArrowheads="1"/>
            </p:cNvSpPr>
            <p:nvPr/>
          </p:nvSpPr>
          <p:spPr bwMode="auto">
            <a:xfrm>
              <a:off x="3278" y="353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117872" name="Text Box 112"/>
            <p:cNvSpPr txBox="1">
              <a:spLocks noChangeArrowheads="1"/>
            </p:cNvSpPr>
            <p:nvPr/>
          </p:nvSpPr>
          <p:spPr bwMode="auto">
            <a:xfrm>
              <a:off x="4874" y="353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117873" name="Line 113"/>
            <p:cNvSpPr>
              <a:spLocks noChangeShapeType="1"/>
            </p:cNvSpPr>
            <p:nvPr/>
          </p:nvSpPr>
          <p:spPr bwMode="auto">
            <a:xfrm rot="5400000" flipV="1">
              <a:off x="4948" y="3873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4" name="Line 114"/>
            <p:cNvSpPr>
              <a:spLocks noChangeShapeType="1"/>
            </p:cNvSpPr>
            <p:nvPr/>
          </p:nvSpPr>
          <p:spPr bwMode="auto">
            <a:xfrm rot="5400000" flipV="1">
              <a:off x="3342" y="3871"/>
              <a:ext cx="1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5" name="Oval 115"/>
            <p:cNvSpPr>
              <a:spLocks noChangeAspect="1" noChangeArrowheads="1"/>
            </p:cNvSpPr>
            <p:nvPr/>
          </p:nvSpPr>
          <p:spPr bwMode="auto">
            <a:xfrm>
              <a:off x="3805" y="393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6" name="Oval 116"/>
            <p:cNvSpPr>
              <a:spLocks noChangeAspect="1" noChangeArrowheads="1"/>
            </p:cNvSpPr>
            <p:nvPr/>
          </p:nvSpPr>
          <p:spPr bwMode="auto">
            <a:xfrm>
              <a:off x="4336" y="393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7877" name="AutoShape 117"/>
            <p:cNvCxnSpPr>
              <a:cxnSpLocks noChangeShapeType="1"/>
            </p:cNvCxnSpPr>
            <p:nvPr/>
          </p:nvCxnSpPr>
          <p:spPr bwMode="auto">
            <a:xfrm>
              <a:off x="4128" y="4026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78" name="Oval 118"/>
            <p:cNvSpPr>
              <a:spLocks noChangeAspect="1" noChangeArrowheads="1"/>
            </p:cNvSpPr>
            <p:nvPr/>
          </p:nvSpPr>
          <p:spPr bwMode="auto">
            <a:xfrm>
              <a:off x="3244" y="3932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9" name="Text Box 119"/>
            <p:cNvSpPr txBox="1">
              <a:spLocks noChangeArrowheads="1"/>
            </p:cNvSpPr>
            <p:nvPr/>
          </p:nvSpPr>
          <p:spPr bwMode="auto">
            <a:xfrm>
              <a:off x="4093" y="375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117880" name="AutoShape 120"/>
            <p:cNvCxnSpPr>
              <a:cxnSpLocks noChangeShapeType="1"/>
              <a:stCxn id="117878" idx="6"/>
              <a:endCxn id="117875" idx="2"/>
            </p:cNvCxnSpPr>
            <p:nvPr/>
          </p:nvCxnSpPr>
          <p:spPr bwMode="auto">
            <a:xfrm>
              <a:off x="3561" y="4022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7881" name="Text Box 121"/>
            <p:cNvSpPr txBox="1">
              <a:spLocks noChangeArrowheads="1"/>
            </p:cNvSpPr>
            <p:nvPr/>
          </p:nvSpPr>
          <p:spPr bwMode="auto">
            <a:xfrm>
              <a:off x="3538" y="375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117882" name="Oval 122"/>
            <p:cNvSpPr>
              <a:spLocks noChangeAspect="1" noChangeArrowheads="1"/>
            </p:cNvSpPr>
            <p:nvPr/>
          </p:nvSpPr>
          <p:spPr bwMode="auto">
            <a:xfrm>
              <a:off x="4856" y="3936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887" name="Group 127"/>
            <p:cNvGrpSpPr>
              <a:grpSpLocks/>
            </p:cNvGrpSpPr>
            <p:nvPr/>
          </p:nvGrpSpPr>
          <p:grpSpPr bwMode="auto">
            <a:xfrm>
              <a:off x="4612" y="3753"/>
              <a:ext cx="281" cy="288"/>
              <a:chOff x="4612" y="3753"/>
              <a:chExt cx="281" cy="288"/>
            </a:xfrm>
          </p:grpSpPr>
          <p:cxnSp>
            <p:nvCxnSpPr>
              <p:cNvPr id="117885" name="AutoShape 125"/>
              <p:cNvCxnSpPr>
                <a:cxnSpLocks noChangeShapeType="1"/>
                <a:stCxn id="117876" idx="6"/>
                <a:endCxn id="117882" idx="2"/>
              </p:cNvCxnSpPr>
              <p:nvPr/>
            </p:nvCxnSpPr>
            <p:spPr bwMode="auto">
              <a:xfrm>
                <a:off x="4653" y="4026"/>
                <a:ext cx="203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7886" name="Text Box 126"/>
              <p:cNvSpPr txBox="1">
                <a:spLocks noChangeArrowheads="1"/>
              </p:cNvSpPr>
              <p:nvPr/>
            </p:nvSpPr>
            <p:spPr bwMode="auto">
              <a:xfrm>
                <a:off x="4612" y="3753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cxnSp>
          <p:nvCxnSpPr>
            <p:cNvPr id="117888" name="AutoShape 128"/>
            <p:cNvCxnSpPr>
              <a:cxnSpLocks noChangeShapeType="1"/>
            </p:cNvCxnSpPr>
            <p:nvPr/>
          </p:nvCxnSpPr>
          <p:spPr bwMode="auto">
            <a:xfrm>
              <a:off x="4653" y="4026"/>
              <a:ext cx="20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17956" name="Rectangle 196"/>
          <p:cNvSpPr>
            <a:spLocks noChangeArrowheads="1"/>
          </p:cNvSpPr>
          <p:nvPr/>
        </p:nvSpPr>
        <p:spPr bwMode="auto">
          <a:xfrm>
            <a:off x="2768600" y="4402138"/>
            <a:ext cx="466725" cy="3921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2849563" y="4348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V="1">
            <a:off x="3019425" y="41941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44167 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7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117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00017 0.2173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7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5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23 L -0.44202 -0.1152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66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1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12" grpId="0" animBg="1"/>
      <p:bldP spid="117912" grpId="1" animBg="1"/>
      <p:bldP spid="117913" grpId="0" animBg="1"/>
      <p:bldP spid="117913" grpId="1" animBg="1"/>
      <p:bldP spid="117916" grpId="0" animBg="1"/>
      <p:bldP spid="117916" grpId="1" animBg="1"/>
      <p:bldP spid="117956" grpId="0" animBg="1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ChangeArrowheads="1"/>
          </p:cNvSpPr>
          <p:nvPr/>
        </p:nvSpPr>
        <p:spPr bwMode="auto">
          <a:xfrm>
            <a:off x="4773613" y="2905125"/>
            <a:ext cx="4089400" cy="2174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/>
              <a:t>     append(y,z);</a:t>
            </a:r>
            <a:r>
              <a:rPr lang="en-GB" sz="2400"/>
              <a:t> 	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/>
          </a:p>
        </p:txBody>
      </p:sp>
      <p:sp>
        <p:nvSpPr>
          <p:cNvPr id="477187" name="Rectangle 3"/>
          <p:cNvSpPr>
            <a:spLocks noChangeArrowheads="1"/>
          </p:cNvSpPr>
          <p:nvPr/>
        </p:nvSpPr>
        <p:spPr bwMode="auto">
          <a:xfrm>
            <a:off x="4933950" y="3367088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311775" y="3405188"/>
            <a:ext cx="3289300" cy="5445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1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the difference?</a:t>
            </a:r>
          </a:p>
        </p:txBody>
      </p:sp>
      <p:sp>
        <p:nvSpPr>
          <p:cNvPr id="477190" name="Oval 6"/>
          <p:cNvSpPr>
            <a:spLocks noChangeAspect="1" noChangeArrowheads="1"/>
          </p:cNvSpPr>
          <p:nvPr/>
        </p:nvSpPr>
        <p:spPr bwMode="auto">
          <a:xfrm>
            <a:off x="6394450" y="35401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191" name="Oval 7"/>
          <p:cNvSpPr>
            <a:spLocks noChangeAspect="1" noChangeArrowheads="1"/>
          </p:cNvSpPr>
          <p:nvPr/>
        </p:nvSpPr>
        <p:spPr bwMode="auto">
          <a:xfrm>
            <a:off x="7237413" y="35464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7192" name="AutoShape 8"/>
          <p:cNvCxnSpPr>
            <a:cxnSpLocks noChangeShapeType="1"/>
          </p:cNvCxnSpPr>
          <p:nvPr/>
        </p:nvCxnSpPr>
        <p:spPr bwMode="auto">
          <a:xfrm>
            <a:off x="6907213" y="36893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7193" name="Oval 9"/>
          <p:cNvSpPr>
            <a:spLocks noChangeAspect="1" noChangeArrowheads="1"/>
          </p:cNvSpPr>
          <p:nvPr/>
        </p:nvSpPr>
        <p:spPr bwMode="auto">
          <a:xfrm>
            <a:off x="5503863" y="35401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194" name="Text Box 10"/>
          <p:cNvSpPr txBox="1">
            <a:spLocks noChangeArrowheads="1"/>
          </p:cNvSpPr>
          <p:nvPr/>
        </p:nvSpPr>
        <p:spPr bwMode="auto">
          <a:xfrm>
            <a:off x="6851650" y="32559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77195" name="AutoShape 11"/>
          <p:cNvCxnSpPr>
            <a:cxnSpLocks noChangeShapeType="1"/>
            <a:stCxn id="477193" idx="6"/>
            <a:endCxn id="477190" idx="2"/>
          </p:cNvCxnSpPr>
          <p:nvPr/>
        </p:nvCxnSpPr>
        <p:spPr bwMode="auto">
          <a:xfrm>
            <a:off x="6007100" y="3683000"/>
            <a:ext cx="387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7196" name="Text Box 12"/>
          <p:cNvSpPr txBox="1">
            <a:spLocks noChangeArrowheads="1"/>
          </p:cNvSpPr>
          <p:nvPr/>
        </p:nvSpPr>
        <p:spPr bwMode="auto">
          <a:xfrm>
            <a:off x="5970588" y="326231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77197" name="Group 13"/>
          <p:cNvGrpSpPr>
            <a:grpSpLocks/>
          </p:cNvGrpSpPr>
          <p:nvPr/>
        </p:nvGrpSpPr>
        <p:grpSpPr bwMode="auto">
          <a:xfrm>
            <a:off x="4970463" y="3910013"/>
            <a:ext cx="1036637" cy="457200"/>
            <a:chOff x="305" y="2697"/>
            <a:chExt cx="653" cy="288"/>
          </a:xfrm>
        </p:grpSpPr>
        <p:sp>
          <p:nvSpPr>
            <p:cNvPr id="477198" name="Text Box 14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77199" name="Line 15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00" name="Oval 16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7201" name="Text Box 17"/>
          <p:cNvSpPr txBox="1">
            <a:spLocks noChangeArrowheads="1"/>
          </p:cNvSpPr>
          <p:nvPr/>
        </p:nvSpPr>
        <p:spPr bwMode="auto">
          <a:xfrm>
            <a:off x="8186738" y="40147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77202" name="Line 18"/>
          <p:cNvSpPr>
            <a:spLocks noChangeShapeType="1"/>
          </p:cNvSpPr>
          <p:nvPr/>
        </p:nvSpPr>
        <p:spPr bwMode="auto">
          <a:xfrm flipV="1">
            <a:off x="8331200" y="38227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3" name="Oval 19"/>
          <p:cNvSpPr>
            <a:spLocks noChangeAspect="1" noChangeArrowheads="1"/>
          </p:cNvSpPr>
          <p:nvPr/>
        </p:nvSpPr>
        <p:spPr bwMode="auto">
          <a:xfrm>
            <a:off x="8062913" y="35464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4" name="Text Box 20"/>
          <p:cNvSpPr txBox="1">
            <a:spLocks noChangeArrowheads="1"/>
          </p:cNvSpPr>
          <p:nvPr/>
        </p:nvSpPr>
        <p:spPr bwMode="auto">
          <a:xfrm>
            <a:off x="4970463" y="34401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>
            <a:off x="5272088" y="36957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6" name="Text Box 22"/>
          <p:cNvSpPr txBox="1">
            <a:spLocks noChangeArrowheads="1"/>
          </p:cNvSpPr>
          <p:nvPr/>
        </p:nvSpPr>
        <p:spPr bwMode="auto">
          <a:xfrm>
            <a:off x="7335838" y="39766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77207" name="Line 23"/>
          <p:cNvSpPr>
            <a:spLocks noChangeShapeType="1"/>
          </p:cNvSpPr>
          <p:nvPr/>
        </p:nvSpPr>
        <p:spPr bwMode="auto">
          <a:xfrm flipV="1">
            <a:off x="7505700" y="38227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485775" y="1901825"/>
            <a:ext cx="3314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Example</a:t>
            </a:r>
          </a:p>
        </p:txBody>
      </p:sp>
      <p:sp>
        <p:nvSpPr>
          <p:cNvPr id="477209" name="Text Box 25"/>
          <p:cNvSpPr txBox="1">
            <a:spLocks noChangeArrowheads="1"/>
          </p:cNvSpPr>
          <p:nvPr/>
        </p:nvSpPr>
        <p:spPr bwMode="auto">
          <a:xfrm>
            <a:off x="5016500" y="1901825"/>
            <a:ext cx="3314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baseline="30000"/>
              <a:t>nd</a:t>
            </a:r>
            <a:r>
              <a:rPr lang="en-US" b="1"/>
              <a:t> Example</a:t>
            </a:r>
          </a:p>
        </p:txBody>
      </p:sp>
      <p:sp>
        <p:nvSpPr>
          <p:cNvPr id="477210" name="Rectangle 26"/>
          <p:cNvSpPr>
            <a:spLocks noChangeArrowheads="1"/>
          </p:cNvSpPr>
          <p:nvPr/>
        </p:nvSpPr>
        <p:spPr bwMode="auto">
          <a:xfrm>
            <a:off x="268288" y="2900363"/>
            <a:ext cx="4089400" cy="2174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      </a:t>
            </a:r>
            <a:r>
              <a:rPr lang="en-GB" sz="2400" b="1" dirty="0"/>
              <a:t>append(</a:t>
            </a:r>
            <a:r>
              <a:rPr lang="en-GB" sz="2400" b="1" dirty="0" err="1"/>
              <a:t>y,z</a:t>
            </a:r>
            <a:r>
              <a:rPr lang="en-GB" sz="2400" b="1" dirty="0"/>
              <a:t>); 	</a:t>
            </a:r>
            <a:endParaRPr lang="en-US" sz="2400" b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b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 dirty="0"/>
          </a:p>
        </p:txBody>
      </p:sp>
      <p:sp>
        <p:nvSpPr>
          <p:cNvPr id="477211" name="Rectangle 27"/>
          <p:cNvSpPr>
            <a:spLocks noChangeArrowheads="1"/>
          </p:cNvSpPr>
          <p:nvPr/>
        </p:nvSpPr>
        <p:spPr bwMode="auto">
          <a:xfrm>
            <a:off x="406400" y="3335338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7212" name="Rectangle 28"/>
          <p:cNvSpPr>
            <a:spLocks noChangeArrowheads="1"/>
          </p:cNvSpPr>
          <p:nvPr/>
        </p:nvSpPr>
        <p:spPr bwMode="auto">
          <a:xfrm>
            <a:off x="2536825" y="3371850"/>
            <a:ext cx="1555750" cy="5445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477213" name="AutoShape 29"/>
          <p:cNvCxnSpPr>
            <a:cxnSpLocks noChangeShapeType="1"/>
          </p:cNvCxnSpPr>
          <p:nvPr/>
        </p:nvCxnSpPr>
        <p:spPr bwMode="auto">
          <a:xfrm>
            <a:off x="2351088" y="365760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7214" name="Text Box 30"/>
          <p:cNvSpPr txBox="1">
            <a:spLocks noChangeArrowheads="1"/>
          </p:cNvSpPr>
          <p:nvPr/>
        </p:nvSpPr>
        <p:spPr bwMode="auto">
          <a:xfrm>
            <a:off x="2295525" y="32242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77215" name="Group 31"/>
          <p:cNvGrpSpPr>
            <a:grpSpLocks/>
          </p:cNvGrpSpPr>
          <p:nvPr/>
        </p:nvGrpSpPr>
        <p:grpSpPr bwMode="auto">
          <a:xfrm>
            <a:off x="414338" y="3216275"/>
            <a:ext cx="1927225" cy="1119188"/>
            <a:chOff x="305" y="2280"/>
            <a:chExt cx="1214" cy="705"/>
          </a:xfrm>
        </p:grpSpPr>
        <p:sp>
          <p:nvSpPr>
            <p:cNvPr id="477216" name="Text Box 32"/>
            <p:cNvSpPr txBox="1">
              <a:spLocks noChangeArrowheads="1"/>
            </p:cNvSpPr>
            <p:nvPr/>
          </p:nvSpPr>
          <p:spPr bwMode="auto">
            <a:xfrm>
              <a:off x="305" y="2401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77217" name="Line 33"/>
            <p:cNvSpPr>
              <a:spLocks noChangeShapeType="1"/>
            </p:cNvSpPr>
            <p:nvPr/>
          </p:nvSpPr>
          <p:spPr bwMode="auto">
            <a:xfrm>
              <a:off x="495" y="2562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18" name="Oval 34"/>
            <p:cNvSpPr>
              <a:spLocks noChangeAspect="1" noChangeArrowheads="1"/>
            </p:cNvSpPr>
            <p:nvPr/>
          </p:nvSpPr>
          <p:spPr bwMode="auto">
            <a:xfrm>
              <a:off x="1202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19" name="Oval 35"/>
            <p:cNvSpPr>
              <a:spLocks noChangeAspect="1" noChangeArrowheads="1"/>
            </p:cNvSpPr>
            <p:nvPr/>
          </p:nvSpPr>
          <p:spPr bwMode="auto">
            <a:xfrm>
              <a:off x="641" y="2464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7220" name="AutoShape 36"/>
            <p:cNvCxnSpPr>
              <a:cxnSpLocks noChangeShapeType="1"/>
              <a:stCxn id="477219" idx="6"/>
              <a:endCxn id="477218" idx="2"/>
            </p:cNvCxnSpPr>
            <p:nvPr/>
          </p:nvCxnSpPr>
          <p:spPr bwMode="auto">
            <a:xfrm>
              <a:off x="958" y="2554"/>
              <a:ext cx="2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7221" name="Text Box 37"/>
            <p:cNvSpPr txBox="1">
              <a:spLocks noChangeArrowheads="1"/>
            </p:cNvSpPr>
            <p:nvPr/>
          </p:nvSpPr>
          <p:spPr bwMode="auto">
            <a:xfrm>
              <a:off x="917" y="228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77222" name="Text Box 38"/>
            <p:cNvSpPr txBox="1">
              <a:spLocks noChangeArrowheads="1"/>
            </p:cNvSpPr>
            <p:nvPr/>
          </p:nvSpPr>
          <p:spPr bwMode="auto">
            <a:xfrm>
              <a:off x="305" y="269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77223" name="Line 39"/>
            <p:cNvSpPr>
              <a:spLocks noChangeShapeType="1"/>
            </p:cNvSpPr>
            <p:nvPr/>
          </p:nvSpPr>
          <p:spPr bwMode="auto">
            <a:xfrm>
              <a:off x="495" y="2858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224" name="Oval 40"/>
            <p:cNvSpPr>
              <a:spLocks noChangeAspect="1" noChangeArrowheads="1"/>
            </p:cNvSpPr>
            <p:nvPr/>
          </p:nvSpPr>
          <p:spPr bwMode="auto">
            <a:xfrm>
              <a:off x="641" y="2760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7225" name="Oval 41"/>
          <p:cNvSpPr>
            <a:spLocks noChangeAspect="1" noChangeArrowheads="1"/>
          </p:cNvSpPr>
          <p:nvPr/>
        </p:nvSpPr>
        <p:spPr bwMode="auto">
          <a:xfrm>
            <a:off x="2681288" y="35147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26" name="Oval 42"/>
          <p:cNvSpPr>
            <a:spLocks noChangeAspect="1" noChangeArrowheads="1"/>
          </p:cNvSpPr>
          <p:nvPr/>
        </p:nvSpPr>
        <p:spPr bwMode="auto">
          <a:xfrm>
            <a:off x="3535363" y="35147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27" name="Text Box 43"/>
          <p:cNvSpPr txBox="1">
            <a:spLocks noChangeArrowheads="1"/>
          </p:cNvSpPr>
          <p:nvPr/>
        </p:nvSpPr>
        <p:spPr bwMode="auto">
          <a:xfrm>
            <a:off x="2779713" y="39449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77228" name="Text Box 44"/>
          <p:cNvSpPr txBox="1">
            <a:spLocks noChangeArrowheads="1"/>
          </p:cNvSpPr>
          <p:nvPr/>
        </p:nvSpPr>
        <p:spPr bwMode="auto">
          <a:xfrm>
            <a:off x="3659188" y="39830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77229" name="Line 45"/>
          <p:cNvSpPr>
            <a:spLocks noChangeShapeType="1"/>
          </p:cNvSpPr>
          <p:nvPr/>
        </p:nvSpPr>
        <p:spPr bwMode="auto">
          <a:xfrm flipV="1">
            <a:off x="2949575" y="37909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30" name="Line 46"/>
          <p:cNvSpPr>
            <a:spLocks noChangeShapeType="1"/>
          </p:cNvSpPr>
          <p:nvPr/>
        </p:nvSpPr>
        <p:spPr bwMode="auto">
          <a:xfrm flipV="1">
            <a:off x="3803650" y="37909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31" name="Freeform 47"/>
          <p:cNvSpPr>
            <a:spLocks/>
          </p:cNvSpPr>
          <p:nvPr/>
        </p:nvSpPr>
        <p:spPr bwMode="auto">
          <a:xfrm>
            <a:off x="725488" y="3600450"/>
            <a:ext cx="2281237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2" name="Freeform 48"/>
          <p:cNvSpPr>
            <a:spLocks/>
          </p:cNvSpPr>
          <p:nvPr/>
        </p:nvSpPr>
        <p:spPr bwMode="auto">
          <a:xfrm rot="5400000" flipH="1">
            <a:off x="3608388" y="3879850"/>
            <a:ext cx="503237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3" name="Freeform 49"/>
          <p:cNvSpPr>
            <a:spLocks/>
          </p:cNvSpPr>
          <p:nvPr/>
        </p:nvSpPr>
        <p:spPr bwMode="auto">
          <a:xfrm rot="-5400000">
            <a:off x="2801938" y="3895725"/>
            <a:ext cx="503237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4" name="Freeform 50"/>
          <p:cNvSpPr>
            <a:spLocks/>
          </p:cNvSpPr>
          <p:nvPr/>
        </p:nvSpPr>
        <p:spPr bwMode="auto">
          <a:xfrm>
            <a:off x="5273675" y="3632200"/>
            <a:ext cx="539750" cy="42863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5" name="Freeform 51"/>
          <p:cNvSpPr>
            <a:spLocks/>
          </p:cNvSpPr>
          <p:nvPr/>
        </p:nvSpPr>
        <p:spPr bwMode="auto">
          <a:xfrm rot="5400000" flipH="1">
            <a:off x="8156575" y="3922713"/>
            <a:ext cx="503238" cy="42862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6" name="Freeform 52"/>
          <p:cNvSpPr>
            <a:spLocks/>
          </p:cNvSpPr>
          <p:nvPr/>
        </p:nvSpPr>
        <p:spPr bwMode="auto">
          <a:xfrm rot="-5400000">
            <a:off x="7339012" y="3927476"/>
            <a:ext cx="525463" cy="42862"/>
          </a:xfrm>
          <a:custGeom>
            <a:avLst/>
            <a:gdLst>
              <a:gd name="T0" fmla="*/ 0 w 1857"/>
              <a:gd name="T1" fmla="*/ 1 h 10"/>
              <a:gd name="T2" fmla="*/ 1462 w 1857"/>
              <a:gd name="T3" fmla="*/ 1 h 10"/>
              <a:gd name="T4" fmla="*/ 1857 w 185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7" h="10">
                <a:moveTo>
                  <a:pt x="0" y="1"/>
                </a:moveTo>
                <a:cubicBezTo>
                  <a:pt x="576" y="0"/>
                  <a:pt x="1153" y="0"/>
                  <a:pt x="1462" y="1"/>
                </a:cubicBezTo>
                <a:cubicBezTo>
                  <a:pt x="1771" y="2"/>
                  <a:pt x="1814" y="6"/>
                  <a:pt x="1857" y="1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7238" name="Freeform 54"/>
          <p:cNvSpPr>
            <a:spLocks/>
          </p:cNvSpPr>
          <p:nvPr/>
        </p:nvSpPr>
        <p:spPr bwMode="auto">
          <a:xfrm>
            <a:off x="7042150" y="3179763"/>
            <a:ext cx="874713" cy="1266825"/>
          </a:xfrm>
          <a:custGeom>
            <a:avLst/>
            <a:gdLst>
              <a:gd name="T0" fmla="*/ 412 w 490"/>
              <a:gd name="T1" fmla="*/ 40 h 538"/>
              <a:gd name="T2" fmla="*/ 199 w 490"/>
              <a:gd name="T3" fmla="*/ 40 h 538"/>
              <a:gd name="T4" fmla="*/ 50 w 490"/>
              <a:gd name="T5" fmla="*/ 99 h 538"/>
              <a:gd name="T6" fmla="*/ 9 w 490"/>
              <a:gd name="T7" fmla="*/ 195 h 538"/>
              <a:gd name="T8" fmla="*/ 9 w 490"/>
              <a:gd name="T9" fmla="*/ 318 h 538"/>
              <a:gd name="T10" fmla="*/ 146 w 490"/>
              <a:gd name="T11" fmla="*/ 531 h 538"/>
              <a:gd name="T12" fmla="*/ 194 w 490"/>
              <a:gd name="T13" fmla="*/ 538 h 538"/>
              <a:gd name="T14" fmla="*/ 386 w 490"/>
              <a:gd name="T15" fmla="*/ 524 h 538"/>
              <a:gd name="T16" fmla="*/ 434 w 490"/>
              <a:gd name="T17" fmla="*/ 469 h 538"/>
              <a:gd name="T18" fmla="*/ 480 w 490"/>
              <a:gd name="T19" fmla="*/ 267 h 538"/>
              <a:gd name="T20" fmla="*/ 412 w 490"/>
              <a:gd name="T21" fmla="*/ 4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90" h="538">
                <a:moveTo>
                  <a:pt x="412" y="40"/>
                </a:moveTo>
                <a:cubicBezTo>
                  <a:pt x="362" y="27"/>
                  <a:pt x="237" y="0"/>
                  <a:pt x="199" y="40"/>
                </a:cubicBezTo>
                <a:cubicBezTo>
                  <a:pt x="190" y="44"/>
                  <a:pt x="57" y="92"/>
                  <a:pt x="50" y="99"/>
                </a:cubicBezTo>
                <a:cubicBezTo>
                  <a:pt x="42" y="107"/>
                  <a:pt x="13" y="186"/>
                  <a:pt x="9" y="195"/>
                </a:cubicBezTo>
                <a:cubicBezTo>
                  <a:pt x="0" y="215"/>
                  <a:pt x="9" y="318"/>
                  <a:pt x="9" y="318"/>
                </a:cubicBezTo>
                <a:cubicBezTo>
                  <a:pt x="21" y="477"/>
                  <a:pt x="15" y="487"/>
                  <a:pt x="146" y="531"/>
                </a:cubicBezTo>
                <a:cubicBezTo>
                  <a:pt x="162" y="533"/>
                  <a:pt x="178" y="538"/>
                  <a:pt x="194" y="538"/>
                </a:cubicBezTo>
                <a:cubicBezTo>
                  <a:pt x="258" y="536"/>
                  <a:pt x="323" y="534"/>
                  <a:pt x="386" y="524"/>
                </a:cubicBezTo>
                <a:cubicBezTo>
                  <a:pt x="407" y="521"/>
                  <a:pt x="427" y="482"/>
                  <a:pt x="434" y="469"/>
                </a:cubicBezTo>
                <a:cubicBezTo>
                  <a:pt x="457" y="426"/>
                  <a:pt x="490" y="329"/>
                  <a:pt x="480" y="267"/>
                </a:cubicBezTo>
                <a:lnTo>
                  <a:pt x="412" y="40"/>
                </a:lnTo>
                <a:close/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7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7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nimBg="1"/>
      <p:bldP spid="477212" grpId="0" animBg="1"/>
      <p:bldP spid="477231" grpId="0" animBg="1"/>
      <p:bldP spid="477232" grpId="0" animBg="1"/>
      <p:bldP spid="477233" grpId="0" animBg="1"/>
      <p:bldP spid="477234" grpId="0" animBg="1"/>
      <p:bldP spid="477235" grpId="0" animBg="1"/>
      <p:bldP spid="477236" grpId="0" animBg="1"/>
      <p:bldP spid="477238" grpId="0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387350" y="514191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4852988" y="514191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Cutpoints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0413" cy="4510088"/>
          </a:xfrm>
        </p:spPr>
        <p:txBody>
          <a:bodyPr/>
          <a:lstStyle/>
          <a:p>
            <a:r>
              <a:rPr lang="en-GB" dirty="0"/>
              <a:t>An object is a </a:t>
            </a:r>
            <a:r>
              <a:rPr lang="en-GB" b="1" dirty="0" err="1">
                <a:solidFill>
                  <a:srgbClr val="FF0000"/>
                </a:solidFill>
              </a:rPr>
              <a:t>cutpoint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for an invocation</a:t>
            </a:r>
          </a:p>
          <a:p>
            <a:pPr lvl="1"/>
            <a:r>
              <a:rPr lang="en-GB" dirty="0"/>
              <a:t>Reachable from actual parameters</a:t>
            </a:r>
          </a:p>
          <a:p>
            <a:pPr lvl="1"/>
            <a:r>
              <a:rPr lang="en-GB" dirty="0"/>
              <a:t>Not pointed to by an actual parameter</a:t>
            </a:r>
          </a:p>
          <a:p>
            <a:pPr lvl="1"/>
            <a:r>
              <a:rPr lang="en-US" dirty="0"/>
              <a:t>Reachable without going through a parameter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822325" y="4433888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5291138" y="4465638"/>
            <a:ext cx="292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79463" y="5151438"/>
            <a:ext cx="3381375" cy="577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5237163" y="5145088"/>
            <a:ext cx="3392487" cy="558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423863" y="52149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2789238" y="57515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282636" name="Line 12"/>
          <p:cNvSpPr>
            <a:spLocks noChangeShapeType="1"/>
          </p:cNvSpPr>
          <p:nvPr/>
        </p:nvSpPr>
        <p:spPr bwMode="auto">
          <a:xfrm>
            <a:off x="725488" y="54705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 flipV="1">
            <a:off x="2959100" y="55975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8" name="Oval 14"/>
          <p:cNvSpPr>
            <a:spLocks noChangeAspect="1" noChangeArrowheads="1"/>
          </p:cNvSpPr>
          <p:nvPr/>
        </p:nvSpPr>
        <p:spPr bwMode="auto">
          <a:xfrm>
            <a:off x="1847850" y="53149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9" name="Oval 15"/>
          <p:cNvSpPr>
            <a:spLocks noChangeAspect="1" noChangeArrowheads="1"/>
          </p:cNvSpPr>
          <p:nvPr/>
        </p:nvSpPr>
        <p:spPr bwMode="auto">
          <a:xfrm>
            <a:off x="2690813" y="5321300"/>
            <a:ext cx="503237" cy="2857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2640" name="AutoShape 16"/>
          <p:cNvCxnSpPr>
            <a:cxnSpLocks noChangeShapeType="1"/>
          </p:cNvCxnSpPr>
          <p:nvPr/>
        </p:nvCxnSpPr>
        <p:spPr bwMode="auto">
          <a:xfrm>
            <a:off x="2360613" y="54641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41" name="Oval 17"/>
          <p:cNvSpPr>
            <a:spLocks noChangeAspect="1" noChangeArrowheads="1"/>
          </p:cNvSpPr>
          <p:nvPr/>
        </p:nvSpPr>
        <p:spPr bwMode="auto">
          <a:xfrm>
            <a:off x="957263" y="5314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2" name="Text Box 18"/>
          <p:cNvSpPr txBox="1">
            <a:spLocks noChangeArrowheads="1"/>
          </p:cNvSpPr>
          <p:nvPr/>
        </p:nvSpPr>
        <p:spPr bwMode="auto">
          <a:xfrm>
            <a:off x="2305050" y="50307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82643" name="AutoShape 19"/>
          <p:cNvCxnSpPr>
            <a:cxnSpLocks noChangeShapeType="1"/>
          </p:cNvCxnSpPr>
          <p:nvPr/>
        </p:nvCxnSpPr>
        <p:spPr bwMode="auto">
          <a:xfrm>
            <a:off x="1485900" y="54451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44" name="Text Box 20"/>
          <p:cNvSpPr txBox="1">
            <a:spLocks noChangeArrowheads="1"/>
          </p:cNvSpPr>
          <p:nvPr/>
        </p:nvSpPr>
        <p:spPr bwMode="auto">
          <a:xfrm>
            <a:off x="1395413" y="50228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82645" name="Text Box 21"/>
          <p:cNvSpPr txBox="1">
            <a:spLocks noChangeArrowheads="1"/>
          </p:cNvSpPr>
          <p:nvPr/>
        </p:nvSpPr>
        <p:spPr bwMode="auto">
          <a:xfrm>
            <a:off x="423863" y="56848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82646" name="Line 22"/>
          <p:cNvSpPr>
            <a:spLocks noChangeShapeType="1"/>
          </p:cNvSpPr>
          <p:nvPr/>
        </p:nvSpPr>
        <p:spPr bwMode="auto">
          <a:xfrm>
            <a:off x="725488" y="59404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7" name="Oval 23"/>
          <p:cNvSpPr>
            <a:spLocks noChangeAspect="1" noChangeArrowheads="1"/>
          </p:cNvSpPr>
          <p:nvPr/>
        </p:nvSpPr>
        <p:spPr bwMode="auto">
          <a:xfrm>
            <a:off x="957263" y="5784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8" name="Text Box 24"/>
          <p:cNvSpPr txBox="1">
            <a:spLocks noChangeArrowheads="1"/>
          </p:cNvSpPr>
          <p:nvPr/>
        </p:nvSpPr>
        <p:spPr bwMode="auto">
          <a:xfrm>
            <a:off x="3640138" y="5789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82649" name="Line 25"/>
          <p:cNvSpPr>
            <a:spLocks noChangeShapeType="1"/>
          </p:cNvSpPr>
          <p:nvPr/>
        </p:nvSpPr>
        <p:spPr bwMode="auto">
          <a:xfrm flipV="1">
            <a:off x="3784600" y="55975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0" name="Oval 26"/>
          <p:cNvSpPr>
            <a:spLocks noChangeAspect="1" noChangeArrowheads="1"/>
          </p:cNvSpPr>
          <p:nvPr/>
        </p:nvSpPr>
        <p:spPr bwMode="auto">
          <a:xfrm>
            <a:off x="3516313" y="53213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1" name="Text Box 27"/>
          <p:cNvSpPr txBox="1">
            <a:spLocks noChangeArrowheads="1"/>
          </p:cNvSpPr>
          <p:nvPr/>
        </p:nvSpPr>
        <p:spPr bwMode="auto">
          <a:xfrm>
            <a:off x="4889500" y="52149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82652" name="Line 28"/>
          <p:cNvSpPr>
            <a:spLocks noChangeShapeType="1"/>
          </p:cNvSpPr>
          <p:nvPr/>
        </p:nvSpPr>
        <p:spPr bwMode="auto">
          <a:xfrm>
            <a:off x="5191125" y="54705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3" name="Oval 29"/>
          <p:cNvSpPr>
            <a:spLocks noChangeAspect="1" noChangeArrowheads="1"/>
          </p:cNvSpPr>
          <p:nvPr/>
        </p:nvSpPr>
        <p:spPr bwMode="auto">
          <a:xfrm>
            <a:off x="6313488" y="53149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4" name="Oval 30"/>
          <p:cNvSpPr>
            <a:spLocks noChangeAspect="1" noChangeArrowheads="1"/>
          </p:cNvSpPr>
          <p:nvPr/>
        </p:nvSpPr>
        <p:spPr bwMode="auto">
          <a:xfrm>
            <a:off x="7156450" y="5321300"/>
            <a:ext cx="503238" cy="2857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2655" name="AutoShape 31"/>
          <p:cNvCxnSpPr>
            <a:cxnSpLocks noChangeShapeType="1"/>
          </p:cNvCxnSpPr>
          <p:nvPr/>
        </p:nvCxnSpPr>
        <p:spPr bwMode="auto">
          <a:xfrm>
            <a:off x="6826250" y="54641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56" name="Oval 32"/>
          <p:cNvSpPr>
            <a:spLocks noChangeAspect="1" noChangeArrowheads="1"/>
          </p:cNvSpPr>
          <p:nvPr/>
        </p:nvSpPr>
        <p:spPr bwMode="auto">
          <a:xfrm>
            <a:off x="5422900" y="53149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7" name="Text Box 33"/>
          <p:cNvSpPr txBox="1">
            <a:spLocks noChangeArrowheads="1"/>
          </p:cNvSpPr>
          <p:nvPr/>
        </p:nvSpPr>
        <p:spPr bwMode="auto">
          <a:xfrm>
            <a:off x="6770688" y="50307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82658" name="AutoShape 34"/>
          <p:cNvCxnSpPr>
            <a:cxnSpLocks noChangeShapeType="1"/>
          </p:cNvCxnSpPr>
          <p:nvPr/>
        </p:nvCxnSpPr>
        <p:spPr bwMode="auto">
          <a:xfrm>
            <a:off x="5951538" y="54451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59" name="Text Box 35"/>
          <p:cNvSpPr txBox="1">
            <a:spLocks noChangeArrowheads="1"/>
          </p:cNvSpPr>
          <p:nvPr/>
        </p:nvSpPr>
        <p:spPr bwMode="auto">
          <a:xfrm>
            <a:off x="5861050" y="50228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82660" name="Text Box 36"/>
          <p:cNvSpPr txBox="1">
            <a:spLocks noChangeArrowheads="1"/>
          </p:cNvSpPr>
          <p:nvPr/>
        </p:nvSpPr>
        <p:spPr bwMode="auto">
          <a:xfrm>
            <a:off x="4889500" y="56848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82661" name="Line 37"/>
          <p:cNvSpPr>
            <a:spLocks noChangeShapeType="1"/>
          </p:cNvSpPr>
          <p:nvPr/>
        </p:nvSpPr>
        <p:spPr bwMode="auto">
          <a:xfrm>
            <a:off x="5191125" y="59404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2" name="Oval 38"/>
          <p:cNvSpPr>
            <a:spLocks noChangeAspect="1" noChangeArrowheads="1"/>
          </p:cNvSpPr>
          <p:nvPr/>
        </p:nvSpPr>
        <p:spPr bwMode="auto">
          <a:xfrm>
            <a:off x="5422900" y="57848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3" name="Text Box 39"/>
          <p:cNvSpPr txBox="1">
            <a:spLocks noChangeArrowheads="1"/>
          </p:cNvSpPr>
          <p:nvPr/>
        </p:nvSpPr>
        <p:spPr bwMode="auto">
          <a:xfrm>
            <a:off x="8105775" y="57896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82664" name="Line 40"/>
          <p:cNvSpPr>
            <a:spLocks noChangeShapeType="1"/>
          </p:cNvSpPr>
          <p:nvPr/>
        </p:nvSpPr>
        <p:spPr bwMode="auto">
          <a:xfrm flipV="1">
            <a:off x="8250238" y="559752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5" name="Oval 41"/>
          <p:cNvSpPr>
            <a:spLocks noChangeAspect="1" noChangeArrowheads="1"/>
          </p:cNvSpPr>
          <p:nvPr/>
        </p:nvSpPr>
        <p:spPr bwMode="auto">
          <a:xfrm>
            <a:off x="7981950" y="53213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66" name="Oval 42"/>
          <p:cNvSpPr>
            <a:spLocks noChangeAspect="1" noChangeArrowheads="1"/>
          </p:cNvSpPr>
          <p:nvPr/>
        </p:nvSpPr>
        <p:spPr bwMode="auto">
          <a:xfrm>
            <a:off x="6296025" y="57912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2667" name="AutoShape 43"/>
          <p:cNvCxnSpPr>
            <a:cxnSpLocks noChangeShapeType="1"/>
          </p:cNvCxnSpPr>
          <p:nvPr/>
        </p:nvCxnSpPr>
        <p:spPr bwMode="auto">
          <a:xfrm>
            <a:off x="5934075" y="592137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2668" name="Text Box 44"/>
          <p:cNvSpPr txBox="1">
            <a:spLocks noChangeArrowheads="1"/>
          </p:cNvSpPr>
          <p:nvPr/>
        </p:nvSpPr>
        <p:spPr bwMode="auto">
          <a:xfrm>
            <a:off x="5843588" y="54991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82669" name="Text Box 45"/>
          <p:cNvSpPr txBox="1">
            <a:spLocks noChangeArrowheads="1"/>
          </p:cNvSpPr>
          <p:nvPr/>
        </p:nvSpPr>
        <p:spPr bwMode="auto">
          <a:xfrm>
            <a:off x="6772275" y="542290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82670" name="AutoShape 46"/>
          <p:cNvCxnSpPr>
            <a:cxnSpLocks noChangeShapeType="1"/>
            <a:stCxn id="282666" idx="6"/>
            <a:endCxn id="282654" idx="4"/>
          </p:cNvCxnSpPr>
          <p:nvPr/>
        </p:nvCxnSpPr>
        <p:spPr bwMode="auto">
          <a:xfrm flipV="1">
            <a:off x="6799263" y="5607050"/>
            <a:ext cx="609600" cy="327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197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2" grpId="0" animBg="1"/>
      <p:bldP spid="282632" grpId="1" animBg="1"/>
      <p:bldP spid="282633" grpId="0" animBg="1"/>
      <p:bldP spid="282633" grpId="1" animBg="1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387350" y="514191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4852988" y="5141913"/>
            <a:ext cx="3768725" cy="1074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2142" name="Rectangle 46"/>
          <p:cNvSpPr>
            <a:spLocks noChangeArrowheads="1"/>
          </p:cNvSpPr>
          <p:nvPr/>
        </p:nvSpPr>
        <p:spPr bwMode="auto">
          <a:xfrm>
            <a:off x="7007225" y="5118100"/>
            <a:ext cx="1595438" cy="577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2143" name="Rectangle 47"/>
          <p:cNvSpPr>
            <a:spLocks noChangeArrowheads="1"/>
          </p:cNvSpPr>
          <p:nvPr/>
        </p:nvSpPr>
        <p:spPr bwMode="auto">
          <a:xfrm>
            <a:off x="762000" y="5156200"/>
            <a:ext cx="3392488" cy="558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Cutpoint freedom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0413" cy="4510088"/>
          </a:xfrm>
        </p:spPr>
        <p:txBody>
          <a:bodyPr/>
          <a:lstStyle/>
          <a:p>
            <a:r>
              <a:rPr lang="en-US" b="1" dirty="0" err="1"/>
              <a:t>Cutpoint</a:t>
            </a:r>
            <a:r>
              <a:rPr lang="en-US" b="1" dirty="0"/>
              <a:t>-free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Invocation: has no </a:t>
            </a:r>
            <a:r>
              <a:rPr lang="en-US" dirty="0" err="1"/>
              <a:t>cutpoints</a:t>
            </a:r>
            <a:endParaRPr lang="en-US" dirty="0"/>
          </a:p>
          <a:p>
            <a:pPr lvl="1"/>
            <a:r>
              <a:rPr lang="en-US" dirty="0"/>
              <a:t>Execution: every invocation is </a:t>
            </a:r>
            <a:r>
              <a:rPr lang="en-US" dirty="0" err="1"/>
              <a:t>cutpoint</a:t>
            </a:r>
            <a:r>
              <a:rPr lang="en-US" dirty="0"/>
              <a:t>-free</a:t>
            </a:r>
          </a:p>
          <a:p>
            <a:pPr lvl="1"/>
            <a:r>
              <a:rPr lang="en-US" dirty="0"/>
              <a:t>Program: every execution is </a:t>
            </a:r>
            <a:r>
              <a:rPr lang="en-US" dirty="0" err="1"/>
              <a:t>cutpoint</a:t>
            </a:r>
            <a:r>
              <a:rPr lang="en-US" dirty="0"/>
              <a:t>-free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4865688" y="51927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7231063" y="57292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5167313" y="54483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 flipV="1">
            <a:off x="7400925" y="55753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5" name="Oval 9"/>
          <p:cNvSpPr>
            <a:spLocks noChangeAspect="1" noChangeArrowheads="1"/>
          </p:cNvSpPr>
          <p:nvPr/>
        </p:nvSpPr>
        <p:spPr bwMode="auto">
          <a:xfrm>
            <a:off x="6289675" y="52927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6" name="Oval 10"/>
          <p:cNvSpPr>
            <a:spLocks noChangeAspect="1" noChangeArrowheads="1"/>
          </p:cNvSpPr>
          <p:nvPr/>
        </p:nvSpPr>
        <p:spPr bwMode="auto">
          <a:xfrm>
            <a:off x="7132638" y="52990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107" name="AutoShape 11"/>
          <p:cNvCxnSpPr>
            <a:cxnSpLocks noChangeShapeType="1"/>
          </p:cNvCxnSpPr>
          <p:nvPr/>
        </p:nvCxnSpPr>
        <p:spPr bwMode="auto">
          <a:xfrm>
            <a:off x="6802438" y="54419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08" name="Oval 12"/>
          <p:cNvSpPr>
            <a:spLocks noChangeAspect="1" noChangeArrowheads="1"/>
          </p:cNvSpPr>
          <p:nvPr/>
        </p:nvSpPr>
        <p:spPr bwMode="auto">
          <a:xfrm>
            <a:off x="5399088" y="52927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6746875" y="50085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32110" name="AutoShape 14"/>
          <p:cNvCxnSpPr>
            <a:cxnSpLocks noChangeShapeType="1"/>
          </p:cNvCxnSpPr>
          <p:nvPr/>
        </p:nvCxnSpPr>
        <p:spPr bwMode="auto">
          <a:xfrm>
            <a:off x="5927725" y="542290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5837238" y="50006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4865688" y="56626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>
            <a:off x="5167313" y="59182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4" name="Oval 18"/>
          <p:cNvSpPr>
            <a:spLocks noChangeAspect="1" noChangeArrowheads="1"/>
          </p:cNvSpPr>
          <p:nvPr/>
        </p:nvSpPr>
        <p:spPr bwMode="auto">
          <a:xfrm>
            <a:off x="5399088" y="57626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8081963" y="57673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 flipV="1">
            <a:off x="8226425" y="55753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7" name="Oval 21"/>
          <p:cNvSpPr>
            <a:spLocks noChangeAspect="1" noChangeArrowheads="1"/>
          </p:cNvSpPr>
          <p:nvPr/>
        </p:nvSpPr>
        <p:spPr bwMode="auto">
          <a:xfrm>
            <a:off x="7958138" y="52990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403225" y="52260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704850" y="54816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1" name="Oval 25"/>
          <p:cNvSpPr>
            <a:spLocks noChangeAspect="1" noChangeArrowheads="1"/>
          </p:cNvSpPr>
          <p:nvPr/>
        </p:nvSpPr>
        <p:spPr bwMode="auto">
          <a:xfrm>
            <a:off x="1827213" y="5326063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2" name="Oval 26"/>
          <p:cNvSpPr>
            <a:spLocks noChangeAspect="1" noChangeArrowheads="1"/>
          </p:cNvSpPr>
          <p:nvPr/>
        </p:nvSpPr>
        <p:spPr bwMode="auto">
          <a:xfrm>
            <a:off x="2670175" y="533241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123" name="AutoShape 27"/>
          <p:cNvCxnSpPr>
            <a:cxnSpLocks noChangeShapeType="1"/>
          </p:cNvCxnSpPr>
          <p:nvPr/>
        </p:nvCxnSpPr>
        <p:spPr bwMode="auto">
          <a:xfrm>
            <a:off x="2339975" y="5475288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24" name="Oval 28"/>
          <p:cNvSpPr>
            <a:spLocks noChangeAspect="1" noChangeArrowheads="1"/>
          </p:cNvSpPr>
          <p:nvPr/>
        </p:nvSpPr>
        <p:spPr bwMode="auto">
          <a:xfrm>
            <a:off x="936625" y="532606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2284413" y="50419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32126" name="AutoShape 30"/>
          <p:cNvCxnSpPr>
            <a:cxnSpLocks noChangeShapeType="1"/>
          </p:cNvCxnSpPr>
          <p:nvPr/>
        </p:nvCxnSpPr>
        <p:spPr bwMode="auto">
          <a:xfrm>
            <a:off x="1465263" y="5456238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127" name="Text Box 31"/>
          <p:cNvSpPr txBox="1">
            <a:spLocks noChangeArrowheads="1"/>
          </p:cNvSpPr>
          <p:nvPr/>
        </p:nvSpPr>
        <p:spPr bwMode="auto">
          <a:xfrm>
            <a:off x="1374775" y="50339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32128" name="Text Box 32"/>
          <p:cNvSpPr txBox="1">
            <a:spLocks noChangeArrowheads="1"/>
          </p:cNvSpPr>
          <p:nvPr/>
        </p:nvSpPr>
        <p:spPr bwMode="auto">
          <a:xfrm>
            <a:off x="1873250" y="57467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>
            <a:off x="2174875" y="60023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0" name="Oval 34"/>
          <p:cNvSpPr>
            <a:spLocks noChangeAspect="1" noChangeArrowheads="1"/>
          </p:cNvSpPr>
          <p:nvPr/>
        </p:nvSpPr>
        <p:spPr bwMode="auto">
          <a:xfrm>
            <a:off x="2406650" y="584676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1" name="Text Box 35"/>
          <p:cNvSpPr txBox="1">
            <a:spLocks noChangeArrowheads="1"/>
          </p:cNvSpPr>
          <p:nvPr/>
        </p:nvSpPr>
        <p:spPr bwMode="auto">
          <a:xfrm>
            <a:off x="3619500" y="58007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 flipV="1">
            <a:off x="3763963" y="5608638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3" name="Oval 37"/>
          <p:cNvSpPr>
            <a:spLocks noChangeAspect="1" noChangeArrowheads="1"/>
          </p:cNvSpPr>
          <p:nvPr/>
        </p:nvSpPr>
        <p:spPr bwMode="auto">
          <a:xfrm>
            <a:off x="3495675" y="5332413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6" name="Text Box 40"/>
          <p:cNvSpPr txBox="1">
            <a:spLocks noChangeArrowheads="1"/>
          </p:cNvSpPr>
          <p:nvPr/>
        </p:nvSpPr>
        <p:spPr bwMode="auto">
          <a:xfrm>
            <a:off x="954088" y="57848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32139" name="Text Box 43"/>
          <p:cNvSpPr txBox="1">
            <a:spLocks noChangeArrowheads="1"/>
          </p:cNvSpPr>
          <p:nvPr/>
        </p:nvSpPr>
        <p:spPr bwMode="auto">
          <a:xfrm>
            <a:off x="822325" y="4433888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132140" name="Text Box 44"/>
          <p:cNvSpPr txBox="1">
            <a:spLocks noChangeArrowheads="1"/>
          </p:cNvSpPr>
          <p:nvPr/>
        </p:nvSpPr>
        <p:spPr bwMode="auto">
          <a:xfrm>
            <a:off x="5291138" y="4465638"/>
            <a:ext cx="292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132144" name="Line 48"/>
          <p:cNvSpPr>
            <a:spLocks noChangeShapeType="1"/>
          </p:cNvSpPr>
          <p:nvPr/>
        </p:nvSpPr>
        <p:spPr bwMode="auto">
          <a:xfrm flipV="1">
            <a:off x="1182688" y="5607050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42" grpId="0" animBg="1"/>
      <p:bldP spid="132142" grpId="1" animBg="1"/>
      <p:bldP spid="132143" grpId="0" animBg="1"/>
      <p:bldP spid="132143" grpId="1" animBg="1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-325438" y="744538"/>
            <a:ext cx="9866313" cy="43307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Interprocedural</a:t>
            </a:r>
            <a:r>
              <a:rPr lang="en-US" b="1" dirty="0"/>
              <a:t> shape analysis</a:t>
            </a:r>
            <a:br>
              <a:rPr lang="en-US" b="1" dirty="0"/>
            </a:br>
            <a:r>
              <a:rPr lang="en-US" b="1" dirty="0"/>
              <a:t>for </a:t>
            </a:r>
            <a:r>
              <a:rPr lang="en-US" b="1" dirty="0" err="1"/>
              <a:t>cutpoint</a:t>
            </a:r>
            <a:r>
              <a:rPr lang="en-US" b="1" dirty="0"/>
              <a:t>-free programs</a:t>
            </a:r>
            <a:br>
              <a:rPr lang="he-IL" b="1" dirty="0"/>
            </a:br>
            <a:br>
              <a:rPr lang="en-US" b="1" dirty="0"/>
            </a:br>
            <a:r>
              <a:rPr lang="en-US" b="1" dirty="0"/>
              <a:t>using 3-Valued Shape Analysis</a:t>
            </a:r>
            <a:br>
              <a:rPr lang="he-IL" b="1" dirty="0"/>
            </a:br>
            <a:br>
              <a:rPr lang="he-IL" b="1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9326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538288" y="4622800"/>
            <a:ext cx="5680075" cy="2144713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0" name="Rectangle 22"/>
          <p:cNvSpPr>
            <a:spLocks noChangeArrowheads="1"/>
          </p:cNvSpPr>
          <p:nvPr/>
        </p:nvSpPr>
        <p:spPr bwMode="auto">
          <a:xfrm>
            <a:off x="4679950" y="4694238"/>
            <a:ext cx="1627188" cy="14811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 states: 2-Valued Logical Structure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 memory state encodes a </a:t>
            </a:r>
            <a:r>
              <a:rPr lang="en-US" b="1" dirty="0">
                <a:solidFill>
                  <a:srgbClr val="000000"/>
                </a:solidFill>
              </a:rPr>
              <a:t>local heap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Local variables of the </a:t>
            </a:r>
            <a:r>
              <a:rPr lang="en-US" b="1" dirty="0">
                <a:solidFill>
                  <a:srgbClr val="000000"/>
                </a:solidFill>
              </a:rPr>
              <a:t>current procedure invocation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Relevant part of the heap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Relevant </a:t>
            </a:r>
            <a:r>
              <a:rPr lang="en-US" dirty="0">
                <a:solidFill>
                  <a:srgbClr val="000000"/>
                </a:solidFill>
                <a:sym typeface="Symbol" charset="0"/>
              </a:rPr>
              <a:t> Reachable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2360613" y="56721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4914900" y="62087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>
            <a:off x="2662238" y="59277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 flipV="1">
            <a:off x="5084763" y="605472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Oval 9"/>
          <p:cNvSpPr>
            <a:spLocks noChangeAspect="1" noChangeArrowheads="1"/>
          </p:cNvSpPr>
          <p:nvPr/>
        </p:nvSpPr>
        <p:spPr bwMode="auto">
          <a:xfrm>
            <a:off x="3840163" y="5772150"/>
            <a:ext cx="503237" cy="28575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Oval 10"/>
          <p:cNvSpPr>
            <a:spLocks noChangeAspect="1" noChangeArrowheads="1"/>
          </p:cNvSpPr>
          <p:nvPr/>
        </p:nvSpPr>
        <p:spPr bwMode="auto">
          <a:xfrm>
            <a:off x="4827588" y="576738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539" name="AutoShape 11"/>
          <p:cNvCxnSpPr>
            <a:cxnSpLocks noChangeShapeType="1"/>
            <a:stCxn id="150537" idx="6"/>
            <a:endCxn id="150538" idx="2"/>
          </p:cNvCxnSpPr>
          <p:nvPr/>
        </p:nvCxnSpPr>
        <p:spPr bwMode="auto">
          <a:xfrm flipV="1">
            <a:off x="4343400" y="5910263"/>
            <a:ext cx="484188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0540" name="Oval 12"/>
          <p:cNvSpPr>
            <a:spLocks noChangeAspect="1" noChangeArrowheads="1"/>
          </p:cNvSpPr>
          <p:nvPr/>
        </p:nvSpPr>
        <p:spPr bwMode="auto">
          <a:xfrm>
            <a:off x="2894013" y="57721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1" name="Text Box 13"/>
          <p:cNvSpPr txBox="1">
            <a:spLocks noChangeArrowheads="1"/>
          </p:cNvSpPr>
          <p:nvPr/>
        </p:nvSpPr>
        <p:spPr bwMode="auto">
          <a:xfrm>
            <a:off x="4297363" y="54879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50542" name="AutoShape 14"/>
          <p:cNvCxnSpPr>
            <a:cxnSpLocks noChangeShapeType="1"/>
            <a:stCxn id="150540" idx="6"/>
            <a:endCxn id="150537" idx="2"/>
          </p:cNvCxnSpPr>
          <p:nvPr/>
        </p:nvCxnSpPr>
        <p:spPr bwMode="auto">
          <a:xfrm>
            <a:off x="3397250" y="5915025"/>
            <a:ext cx="44291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3387725" y="54800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2360613" y="61420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>
            <a:off x="2662238" y="63976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6" name="Oval 18"/>
          <p:cNvSpPr>
            <a:spLocks noChangeAspect="1" noChangeArrowheads="1"/>
          </p:cNvSpPr>
          <p:nvPr/>
        </p:nvSpPr>
        <p:spPr bwMode="auto">
          <a:xfrm>
            <a:off x="2894013" y="62420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5765800" y="62468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50548" name="Line 20"/>
          <p:cNvSpPr>
            <a:spLocks noChangeShapeType="1"/>
          </p:cNvSpPr>
          <p:nvPr/>
        </p:nvSpPr>
        <p:spPr bwMode="auto">
          <a:xfrm flipV="1">
            <a:off x="5910263" y="605472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9" name="Oval 21"/>
          <p:cNvSpPr>
            <a:spLocks noChangeAspect="1" noChangeArrowheads="1"/>
          </p:cNvSpPr>
          <p:nvPr/>
        </p:nvSpPr>
        <p:spPr bwMode="auto">
          <a:xfrm>
            <a:off x="5653088" y="576738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1" name="Text Box 23"/>
          <p:cNvSpPr txBox="1">
            <a:spLocks noChangeArrowheads="1"/>
          </p:cNvSpPr>
          <p:nvPr/>
        </p:nvSpPr>
        <p:spPr bwMode="auto">
          <a:xfrm>
            <a:off x="4886325" y="50593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150552" name="Line 24"/>
          <p:cNvSpPr>
            <a:spLocks noChangeShapeType="1"/>
          </p:cNvSpPr>
          <p:nvPr/>
        </p:nvSpPr>
        <p:spPr bwMode="auto">
          <a:xfrm flipH="1">
            <a:off x="5067300" y="5472113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3" name="Text Box 25"/>
          <p:cNvSpPr txBox="1">
            <a:spLocks noChangeArrowheads="1"/>
          </p:cNvSpPr>
          <p:nvPr/>
        </p:nvSpPr>
        <p:spPr bwMode="auto">
          <a:xfrm>
            <a:off x="5715000" y="50419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150554" name="Line 26"/>
          <p:cNvSpPr>
            <a:spLocks noChangeShapeType="1"/>
          </p:cNvSpPr>
          <p:nvPr/>
        </p:nvSpPr>
        <p:spPr bwMode="auto">
          <a:xfrm flipH="1">
            <a:off x="5892800" y="5472113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5" name="Text Box 27"/>
          <p:cNvSpPr txBox="1">
            <a:spLocks noChangeArrowheads="1"/>
          </p:cNvSpPr>
          <p:nvPr/>
        </p:nvSpPr>
        <p:spPr bwMode="auto">
          <a:xfrm>
            <a:off x="944158" y="4562475"/>
            <a:ext cx="196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main</a:t>
            </a:r>
          </a:p>
        </p:txBody>
      </p:sp>
      <p:sp>
        <p:nvSpPr>
          <p:cNvPr id="150556" name="Text Box 28"/>
          <p:cNvSpPr txBox="1">
            <a:spLocks noChangeArrowheads="1"/>
          </p:cNvSpPr>
          <p:nvPr/>
        </p:nvSpPr>
        <p:spPr bwMode="auto">
          <a:xfrm>
            <a:off x="4316904" y="4635500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append</a:t>
            </a:r>
          </a:p>
        </p:txBody>
      </p:sp>
      <p:sp>
        <p:nvSpPr>
          <p:cNvPr id="150557" name="Rectangle 29"/>
          <p:cNvSpPr>
            <a:spLocks noChangeArrowheads="1"/>
          </p:cNvSpPr>
          <p:nvPr/>
        </p:nvSpPr>
        <p:spPr bwMode="auto">
          <a:xfrm>
            <a:off x="4679950" y="4692650"/>
            <a:ext cx="1143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58" name="Rectangle 30"/>
          <p:cNvSpPr>
            <a:spLocks noChangeArrowheads="1"/>
          </p:cNvSpPr>
          <p:nvPr/>
        </p:nvSpPr>
        <p:spPr bwMode="auto">
          <a:xfrm>
            <a:off x="1538288" y="4622800"/>
            <a:ext cx="871537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7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57666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states</a:t>
            </a:r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35913" cy="3886200"/>
          </a:xfrm>
        </p:spPr>
        <p:txBody>
          <a:bodyPr/>
          <a:lstStyle/>
          <a:p>
            <a:r>
              <a:rPr lang="en-US" sz="2800"/>
              <a:t>Represented by first-order logical structures</a:t>
            </a:r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/>
            <a:endParaRPr lang="en-US" sz="2400"/>
          </a:p>
          <a:p>
            <a:endParaRPr lang="en-US" sz="2800"/>
          </a:p>
        </p:txBody>
      </p:sp>
      <p:graphicFrame>
        <p:nvGraphicFramePr>
          <p:cNvPr id="294993" name="Group 81"/>
          <p:cNvGraphicFramePr>
            <a:graphicFrameLocks noGrp="1"/>
          </p:cNvGraphicFramePr>
          <p:nvPr>
            <p:ph sz="quarter" idx="2"/>
          </p:nvPr>
        </p:nvGraphicFramePr>
        <p:xfrm>
          <a:off x="777875" y="2627313"/>
          <a:ext cx="6996113" cy="1554480"/>
        </p:xfrm>
        <a:graphic>
          <a:graphicData uri="http://schemas.openxmlformats.org/drawingml/2006/table">
            <a:tbl>
              <a:tblPr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Variable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Field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of object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4989" name="Line 77"/>
          <p:cNvSpPr>
            <a:spLocks noChangeShapeType="1"/>
          </p:cNvSpPr>
          <p:nvPr/>
        </p:nvSpPr>
        <p:spPr bwMode="auto">
          <a:xfrm>
            <a:off x="1433513" y="592296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71355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ChangeArrowheads="1"/>
          </p:cNvSpPr>
          <p:nvPr/>
        </p:nvSpPr>
        <p:spPr bwMode="auto">
          <a:xfrm>
            <a:off x="796925" y="4545013"/>
            <a:ext cx="6994525" cy="17557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states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35913" cy="3886200"/>
          </a:xfrm>
        </p:spPr>
        <p:txBody>
          <a:bodyPr/>
          <a:lstStyle/>
          <a:p>
            <a:r>
              <a:rPr lang="en-US" sz="2800"/>
              <a:t>Represented by first-order logical structures</a:t>
            </a:r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>
              <a:buFont typeface="Wingdings" charset="0"/>
              <a:buNone/>
            </a:pPr>
            <a:endParaRPr lang="en-US" sz="2400"/>
          </a:p>
          <a:p>
            <a:pPr lvl="1"/>
            <a:endParaRPr lang="en-US" sz="2400"/>
          </a:p>
          <a:p>
            <a:endParaRPr lang="en-US" sz="2800"/>
          </a:p>
        </p:txBody>
      </p:sp>
      <p:sp>
        <p:nvSpPr>
          <p:cNvPr id="367638" name="Rectangle 22"/>
          <p:cNvSpPr>
            <a:spLocks noChangeArrowheads="1"/>
          </p:cNvSpPr>
          <p:nvPr/>
        </p:nvSpPr>
        <p:spPr bwMode="auto">
          <a:xfrm>
            <a:off x="974725" y="4627563"/>
            <a:ext cx="1627188" cy="1563687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7639" name="Oval 23"/>
          <p:cNvSpPr>
            <a:spLocks noChangeAspect="1" noChangeArrowheads="1"/>
          </p:cNvSpPr>
          <p:nvPr/>
        </p:nvSpPr>
        <p:spPr bwMode="auto">
          <a:xfrm>
            <a:off x="1166813" y="5521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sp>
        <p:nvSpPr>
          <p:cNvPr id="367640" name="Oval 24"/>
          <p:cNvSpPr>
            <a:spLocks noChangeAspect="1" noChangeArrowheads="1"/>
          </p:cNvSpPr>
          <p:nvPr/>
        </p:nvSpPr>
        <p:spPr bwMode="auto">
          <a:xfrm>
            <a:off x="1992313" y="5521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41" name="Text Box 25"/>
          <p:cNvSpPr txBox="1">
            <a:spLocks noChangeArrowheads="1"/>
          </p:cNvSpPr>
          <p:nvPr/>
        </p:nvSpPr>
        <p:spPr bwMode="auto">
          <a:xfrm>
            <a:off x="1225550" y="48133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367642" name="Line 26"/>
          <p:cNvSpPr>
            <a:spLocks noChangeShapeType="1"/>
          </p:cNvSpPr>
          <p:nvPr/>
        </p:nvSpPr>
        <p:spPr bwMode="auto">
          <a:xfrm flipH="1">
            <a:off x="1406525" y="52260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43" name="Text Box 27"/>
          <p:cNvSpPr txBox="1">
            <a:spLocks noChangeArrowheads="1"/>
          </p:cNvSpPr>
          <p:nvPr/>
        </p:nvSpPr>
        <p:spPr bwMode="auto">
          <a:xfrm>
            <a:off x="2054225" y="47958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367644" name="Line 28"/>
          <p:cNvSpPr>
            <a:spLocks noChangeShapeType="1"/>
          </p:cNvSpPr>
          <p:nvPr/>
        </p:nvSpPr>
        <p:spPr bwMode="auto">
          <a:xfrm flipH="1">
            <a:off x="2232025" y="522605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7645" name="Group 29"/>
          <p:cNvGraphicFramePr>
            <a:graphicFrameLocks noGrp="1"/>
          </p:cNvGraphicFramePr>
          <p:nvPr>
            <p:ph sz="quarter" idx="3"/>
          </p:nvPr>
        </p:nvGraphicFramePr>
        <p:xfrm>
          <a:off x="3290888" y="4641850"/>
          <a:ext cx="1060450" cy="1554480"/>
        </p:xfrm>
        <a:graphic>
          <a:graphicData uri="http://schemas.openxmlformats.org/drawingml/2006/table">
            <a:tbl>
              <a:tblPr/>
              <a:tblGrid>
                <a:gridCol w="550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7659" name="Text Box 43"/>
          <p:cNvSpPr txBox="1">
            <a:spLocks noChangeArrowheads="1"/>
          </p:cNvSpPr>
          <p:nvPr/>
        </p:nvSpPr>
        <p:spPr bwMode="auto">
          <a:xfrm>
            <a:off x="765175" y="54229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/>
              <a:t>u</a:t>
            </a:r>
            <a:r>
              <a:rPr lang="en-US" sz="2000" b="1" i="1" baseline="-25000"/>
              <a:t>1</a:t>
            </a:r>
          </a:p>
        </p:txBody>
      </p:sp>
      <p:sp>
        <p:nvSpPr>
          <p:cNvPr id="367660" name="Text Box 44"/>
          <p:cNvSpPr txBox="1">
            <a:spLocks noChangeArrowheads="1"/>
          </p:cNvSpPr>
          <p:nvPr/>
        </p:nvSpPr>
        <p:spPr bwMode="auto">
          <a:xfrm>
            <a:off x="1592263" y="54229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/>
              <a:t>u</a:t>
            </a:r>
            <a:r>
              <a:rPr lang="en-US" sz="2000" b="1" i="1" baseline="-25000"/>
              <a:t>2</a:t>
            </a:r>
          </a:p>
        </p:txBody>
      </p:sp>
      <p:graphicFrame>
        <p:nvGraphicFramePr>
          <p:cNvPr id="367661" name="Group 45"/>
          <p:cNvGraphicFramePr>
            <a:graphicFrameLocks noGrp="1"/>
          </p:cNvGraphicFramePr>
          <p:nvPr/>
        </p:nvGraphicFramePr>
        <p:xfrm>
          <a:off x="4616450" y="4637088"/>
          <a:ext cx="1060450" cy="155448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7675" name="Group 59"/>
          <p:cNvGraphicFramePr>
            <a:graphicFrameLocks noGrp="1"/>
          </p:cNvGraphicFramePr>
          <p:nvPr/>
        </p:nvGraphicFramePr>
        <p:xfrm>
          <a:off x="5981700" y="4632325"/>
          <a:ext cx="1611313" cy="1554480"/>
        </p:xfrm>
        <a:graphic>
          <a:graphicData uri="http://schemas.openxmlformats.org/drawingml/2006/table">
            <a:tbl>
              <a:tblPr/>
              <a:tblGrid>
                <a:gridCol w="56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7693" name="Line 77"/>
          <p:cNvSpPr>
            <a:spLocks noChangeShapeType="1"/>
          </p:cNvSpPr>
          <p:nvPr/>
        </p:nvSpPr>
        <p:spPr bwMode="auto">
          <a:xfrm>
            <a:off x="1433513" y="592296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7694" name="Line 78"/>
          <p:cNvSpPr>
            <a:spLocks noChangeShapeType="1"/>
          </p:cNvSpPr>
          <p:nvPr/>
        </p:nvSpPr>
        <p:spPr bwMode="auto">
          <a:xfrm flipV="1">
            <a:off x="1666875" y="5653088"/>
            <a:ext cx="32226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7695" name="Text Box 79"/>
          <p:cNvSpPr txBox="1">
            <a:spLocks noChangeArrowheads="1"/>
          </p:cNvSpPr>
          <p:nvPr/>
        </p:nvSpPr>
        <p:spPr bwMode="auto">
          <a:xfrm>
            <a:off x="1195388" y="5230813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n</a:t>
            </a:r>
          </a:p>
        </p:txBody>
      </p:sp>
      <p:graphicFrame>
        <p:nvGraphicFramePr>
          <p:cNvPr id="367697" name="Group 81"/>
          <p:cNvGraphicFramePr>
            <a:graphicFrameLocks noGrp="1"/>
          </p:cNvGraphicFramePr>
          <p:nvPr>
            <p:ph sz="quarter" idx="2"/>
          </p:nvPr>
        </p:nvGraphicFramePr>
        <p:xfrm>
          <a:off x="777875" y="2627313"/>
          <a:ext cx="6996113" cy="1554480"/>
        </p:xfrm>
        <a:graphic>
          <a:graphicData uri="http://schemas.openxmlformats.org/drawingml/2006/table">
            <a:tbl>
              <a:tblPr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Variable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Field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of object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points to 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8002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Operational semantics</a:t>
            </a:r>
            <a:r>
              <a:rPr lang="en-US">
                <a:solidFill>
                  <a:schemeClr val="bg2"/>
                </a:solidFill>
              </a:rPr>
              <a:t> </a:t>
            </a: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Statements modify values of predicates</a:t>
            </a:r>
          </a:p>
          <a:p>
            <a:r>
              <a:rPr lang="en-US"/>
              <a:t>Specified by predicate-update formulae</a:t>
            </a:r>
          </a:p>
          <a:p>
            <a:pPr lvl="1"/>
            <a:r>
              <a:rPr lang="en-US"/>
              <a:t>Formulae in FO-TC</a:t>
            </a:r>
          </a:p>
        </p:txBody>
      </p:sp>
    </p:spTree>
    <p:extLst>
      <p:ext uri="{BB962C8B-B14F-4D97-AF65-F5344CB8AC3E}">
        <p14:creationId xmlns:p14="http://schemas.microsoft.com/office/powerpoint/2010/main" val="334454169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97" name="AutoShape 49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24" name="Text Box 76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309322" name="Rectangle 74"/>
          <p:cNvSpPr>
            <a:spLocks noChangeArrowheads="1"/>
          </p:cNvSpPr>
          <p:nvPr/>
        </p:nvSpPr>
        <p:spPr bwMode="auto">
          <a:xfrm>
            <a:off x="204788" y="5075238"/>
            <a:ext cx="2655887" cy="1754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5" name="Freeform 67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solidFill>
            <a:srgbClr val="C0504D"/>
          </a:solidFill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309318" name="Rectangle 70"/>
          <p:cNvSpPr>
            <a:spLocks noChangeArrowheads="1"/>
          </p:cNvSpPr>
          <p:nvPr/>
        </p:nvSpPr>
        <p:spPr bwMode="auto">
          <a:xfrm>
            <a:off x="3340100" y="2762250"/>
            <a:ext cx="3175000" cy="68052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19" name="Rectangle 71"/>
          <p:cNvSpPr>
            <a:spLocks noChangeArrowheads="1"/>
          </p:cNvSpPr>
          <p:nvPr/>
        </p:nvSpPr>
        <p:spPr bwMode="auto">
          <a:xfrm>
            <a:off x="3332163" y="4837113"/>
            <a:ext cx="3144837" cy="5857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0" name="Rectangle 72"/>
          <p:cNvSpPr>
            <a:spLocks noChangeArrowheads="1"/>
          </p:cNvSpPr>
          <p:nvPr/>
        </p:nvSpPr>
        <p:spPr bwMode="auto">
          <a:xfrm>
            <a:off x="3300678" y="3933785"/>
            <a:ext cx="3175000" cy="63209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1" name="Rectangle 73"/>
          <p:cNvSpPr>
            <a:spLocks noChangeArrowheads="1"/>
          </p:cNvSpPr>
          <p:nvPr/>
        </p:nvSpPr>
        <p:spPr bwMode="auto">
          <a:xfrm>
            <a:off x="3353153" y="3427727"/>
            <a:ext cx="3159125" cy="35093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05" name="Rectangle 57"/>
          <p:cNvSpPr>
            <a:spLocks noChangeArrowheads="1"/>
          </p:cNvSpPr>
          <p:nvPr/>
        </p:nvSpPr>
        <p:spPr bwMode="auto">
          <a:xfrm>
            <a:off x="6975475" y="4643438"/>
            <a:ext cx="1930400" cy="18303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06" name="Rectangle 58"/>
          <p:cNvSpPr>
            <a:spLocks noChangeArrowheads="1"/>
          </p:cNvSpPr>
          <p:nvPr/>
        </p:nvSpPr>
        <p:spPr bwMode="auto">
          <a:xfrm>
            <a:off x="242888" y="1636713"/>
            <a:ext cx="2655887" cy="17843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04" name="Rectangle 56"/>
          <p:cNvSpPr>
            <a:spLocks noChangeArrowheads="1"/>
          </p:cNvSpPr>
          <p:nvPr/>
        </p:nvSpPr>
        <p:spPr bwMode="auto">
          <a:xfrm>
            <a:off x="1247775" y="2366963"/>
            <a:ext cx="1450975" cy="74136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</p:grpSpPr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0" name="Oval 12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1" name="Oval 13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2" name="Text Box 14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63" name="Line 15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4" name="Text Box 16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65" name="Line 17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309" name="Group 61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309266" name="Rectangle 18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7" name="Oval 19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8" name="Oval 20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9" name="Text Box 21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72" name="Text Box 24"/>
            <p:cNvSpPr txBox="1">
              <a:spLocks noChangeArrowheads="1"/>
            </p:cNvSpPr>
            <p:nvPr/>
          </p:nvSpPr>
          <p:spPr bwMode="auto">
            <a:xfrm>
              <a:off x="4538" y="3402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73" name="Text Box 25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74" name="Line 26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309253" name="Oval 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54" name="Oval 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5" name="Text Box 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7" name="Text Box 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7" name="Oval 29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78" name="Text Box 30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79" name="Line 31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0" name="Line 32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81" name="Text Box 33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309282" name="Rectangle 34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83" name="Oval 35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84" name="Oval 36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5" name="Text Box 37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86" name="Line 38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7" name="Text Box 39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88" name="Line 40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9" name="Oval 41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90" name="Text Box 42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91" name="Line 43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92" name="Line 44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3" name="Text Box 45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98" name="Line 50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9" name="Text Box 51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309300" name="Rectangle 52"/>
          <p:cNvSpPr>
            <a:spLocks noChangeArrowheads="1"/>
          </p:cNvSpPr>
          <p:nvPr/>
        </p:nvSpPr>
        <p:spPr bwMode="auto">
          <a:xfrm>
            <a:off x="3111528" y="2769029"/>
            <a:ext cx="375602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1. Verify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cutpoint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   freedom </a:t>
            </a:r>
          </a:p>
          <a:p>
            <a:pPr marL="971550" indent="-514350" algn="l">
              <a:lnSpc>
                <a:spcPct val="80000"/>
              </a:lnSpc>
              <a:buAutoNum type="arabicPlain" startAt="2"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Compute input</a:t>
            </a:r>
          </a:p>
          <a:p>
            <a:pPr marL="3257550" lvl="5" indent="-514350" algn="l">
              <a:lnSpc>
                <a:spcPct val="80000"/>
              </a:lnSpc>
              <a:buAutoNum type="arabicPlain" startAt="2"/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… Execute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callee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…</a:t>
            </a:r>
          </a:p>
          <a:p>
            <a:pPr marL="800100" indent="-342900" algn="l">
              <a:lnSpc>
                <a:spcPct val="80000"/>
              </a:lnSpc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309307" name="Group 59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  <a:solidFill>
            <a:srgbClr val="C0504D"/>
          </a:solidFill>
        </p:grpSpPr>
        <p:sp>
          <p:nvSpPr>
            <p:cNvPr id="309296" name="AutoShape 48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Text Box 53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309314" name="Freeform 66"/>
          <p:cNvSpPr>
            <a:spLocks/>
          </p:cNvSpPr>
          <p:nvPr/>
        </p:nvSpPr>
        <p:spPr bwMode="auto">
          <a:xfrm rot="20884492" flipV="1">
            <a:off x="2855912" y="5975089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solidFill>
            <a:schemeClr val="accent6"/>
          </a:solidFill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6" name="AutoShape 68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rgbClr val="C0504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23" name="Text Box 75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395496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0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324" grpId="0" animBg="1"/>
      <p:bldP spid="309322" grpId="0" animBg="1"/>
      <p:bldP spid="309315" grpId="0" animBg="1"/>
      <p:bldP spid="309318" grpId="0" animBg="1"/>
      <p:bldP spid="309318" grpId="1" animBg="1"/>
      <p:bldP spid="309319" grpId="0" animBg="1"/>
      <p:bldP spid="309319" grpId="1" animBg="1"/>
      <p:bldP spid="309320" grpId="0" animBg="1"/>
      <p:bldP spid="309320" grpId="1" animBg="1"/>
      <p:bldP spid="309321" grpId="0" animBg="1"/>
      <p:bldP spid="309321" grpId="1" animBg="1"/>
      <p:bldP spid="309305" grpId="0" animBg="1"/>
      <p:bldP spid="309305" grpId="1" animBg="1"/>
      <p:bldP spid="309306" grpId="0" animBg="1"/>
      <p:bldP spid="309306" grpId="1" animBg="1"/>
      <p:bldP spid="309252" grpId="0" animBg="1"/>
      <p:bldP spid="309304" grpId="0" animBg="1"/>
      <p:bldP spid="309304" grpId="1" animBg="1"/>
      <p:bldP spid="309314" grpId="0" animBg="1"/>
      <p:bldP spid="309316" grpId="0" animBg="1"/>
      <p:bldP spid="309323" grpId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Procedure call: </a:t>
            </a:r>
            <a:br>
              <a:rPr lang="en-US" sz="4000"/>
            </a:br>
            <a:r>
              <a:rPr lang="en-US" sz="3600"/>
              <a:t>1.</a:t>
            </a:r>
            <a:r>
              <a:rPr lang="en-US" sz="4000"/>
              <a:t> Verifying cutpoint-freedom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5214938" y="4783138"/>
            <a:ext cx="3800475" cy="15636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82600" y="4814888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2575" name="Text Box 15"/>
          <p:cNvSpPr txBox="1">
            <a:spLocks noChangeArrowheads="1"/>
          </p:cNvSpPr>
          <p:nvPr/>
        </p:nvSpPr>
        <p:spPr bwMode="auto">
          <a:xfrm>
            <a:off x="5251450" y="50196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322576" name="Text Box 16"/>
          <p:cNvSpPr txBox="1">
            <a:spLocks noChangeArrowheads="1"/>
          </p:cNvSpPr>
          <p:nvPr/>
        </p:nvSpPr>
        <p:spPr bwMode="auto">
          <a:xfrm>
            <a:off x="7631113" y="55705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322577" name="Line 17"/>
          <p:cNvSpPr>
            <a:spLocks noChangeShapeType="1"/>
          </p:cNvSpPr>
          <p:nvPr/>
        </p:nvSpPr>
        <p:spPr bwMode="auto">
          <a:xfrm>
            <a:off x="5553075" y="52752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78" name="Line 18"/>
          <p:cNvSpPr>
            <a:spLocks noChangeShapeType="1"/>
          </p:cNvSpPr>
          <p:nvPr/>
        </p:nvSpPr>
        <p:spPr bwMode="auto">
          <a:xfrm flipV="1">
            <a:off x="77866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79" name="Oval 19"/>
          <p:cNvSpPr>
            <a:spLocks noChangeAspect="1" noChangeArrowheads="1"/>
          </p:cNvSpPr>
          <p:nvPr/>
        </p:nvSpPr>
        <p:spPr bwMode="auto">
          <a:xfrm>
            <a:off x="6675438" y="5119688"/>
            <a:ext cx="503237" cy="285750"/>
          </a:xfrm>
          <a:prstGeom prst="ellipse">
            <a:avLst/>
          </a:prstGeom>
          <a:solidFill>
            <a:srgbClr val="99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0" name="Oval 20"/>
          <p:cNvSpPr>
            <a:spLocks noChangeAspect="1" noChangeArrowheads="1"/>
          </p:cNvSpPr>
          <p:nvPr/>
        </p:nvSpPr>
        <p:spPr bwMode="auto">
          <a:xfrm>
            <a:off x="7518400" y="5126038"/>
            <a:ext cx="503238" cy="285750"/>
          </a:xfrm>
          <a:prstGeom prst="ellipse">
            <a:avLst/>
          </a:prstGeom>
          <a:solidFill>
            <a:srgbClr val="99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2581" name="AutoShape 21"/>
          <p:cNvCxnSpPr>
            <a:cxnSpLocks noChangeShapeType="1"/>
          </p:cNvCxnSpPr>
          <p:nvPr/>
        </p:nvCxnSpPr>
        <p:spPr bwMode="auto">
          <a:xfrm>
            <a:off x="7188200" y="526891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82" name="Oval 22"/>
          <p:cNvSpPr>
            <a:spLocks noChangeAspect="1" noChangeArrowheads="1"/>
          </p:cNvSpPr>
          <p:nvPr/>
        </p:nvSpPr>
        <p:spPr bwMode="auto">
          <a:xfrm>
            <a:off x="5784850" y="51196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7132638" y="48355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22584" name="AutoShape 24"/>
          <p:cNvCxnSpPr>
            <a:cxnSpLocks noChangeShapeType="1"/>
          </p:cNvCxnSpPr>
          <p:nvPr/>
        </p:nvCxnSpPr>
        <p:spPr bwMode="auto">
          <a:xfrm>
            <a:off x="6313488" y="5249863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85" name="Text Box 25"/>
          <p:cNvSpPr txBox="1">
            <a:spLocks noChangeArrowheads="1"/>
          </p:cNvSpPr>
          <p:nvPr/>
        </p:nvSpPr>
        <p:spPr bwMode="auto">
          <a:xfrm>
            <a:off x="5251450" y="58324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322586" name="Line 26"/>
          <p:cNvSpPr>
            <a:spLocks noChangeShapeType="1"/>
          </p:cNvSpPr>
          <p:nvPr/>
        </p:nvSpPr>
        <p:spPr bwMode="auto">
          <a:xfrm>
            <a:off x="5553075" y="60880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7" name="Oval 27"/>
          <p:cNvSpPr>
            <a:spLocks noChangeAspect="1" noChangeArrowheads="1"/>
          </p:cNvSpPr>
          <p:nvPr/>
        </p:nvSpPr>
        <p:spPr bwMode="auto">
          <a:xfrm>
            <a:off x="5784850" y="59324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88" name="Text Box 28"/>
          <p:cNvSpPr txBox="1">
            <a:spLocks noChangeArrowheads="1"/>
          </p:cNvSpPr>
          <p:nvPr/>
        </p:nvSpPr>
        <p:spPr bwMode="auto">
          <a:xfrm>
            <a:off x="8467725" y="55943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322589" name="Line 29"/>
          <p:cNvSpPr>
            <a:spLocks noChangeShapeType="1"/>
          </p:cNvSpPr>
          <p:nvPr/>
        </p:nvSpPr>
        <p:spPr bwMode="auto">
          <a:xfrm flipV="1">
            <a:off x="86121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0" name="Oval 30"/>
          <p:cNvSpPr>
            <a:spLocks noChangeAspect="1" noChangeArrowheads="1"/>
          </p:cNvSpPr>
          <p:nvPr/>
        </p:nvSpPr>
        <p:spPr bwMode="auto">
          <a:xfrm>
            <a:off x="8343900" y="512603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1" name="Text Box 31"/>
          <p:cNvSpPr txBox="1">
            <a:spLocks noChangeArrowheads="1"/>
          </p:cNvSpPr>
          <p:nvPr/>
        </p:nvSpPr>
        <p:spPr bwMode="auto">
          <a:xfrm>
            <a:off x="519113" y="50403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322592" name="Line 32"/>
          <p:cNvSpPr>
            <a:spLocks noChangeShapeType="1"/>
          </p:cNvSpPr>
          <p:nvPr/>
        </p:nvSpPr>
        <p:spPr bwMode="auto">
          <a:xfrm>
            <a:off x="820738" y="52959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3" name="Oval 33"/>
          <p:cNvSpPr>
            <a:spLocks noChangeAspect="1" noChangeArrowheads="1"/>
          </p:cNvSpPr>
          <p:nvPr/>
        </p:nvSpPr>
        <p:spPr bwMode="auto">
          <a:xfrm>
            <a:off x="1943100" y="5140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4" name="Oval 34"/>
          <p:cNvSpPr>
            <a:spLocks noChangeAspect="1" noChangeArrowheads="1"/>
          </p:cNvSpPr>
          <p:nvPr/>
        </p:nvSpPr>
        <p:spPr bwMode="auto">
          <a:xfrm>
            <a:off x="27860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2595" name="AutoShape 35"/>
          <p:cNvCxnSpPr>
            <a:cxnSpLocks noChangeShapeType="1"/>
          </p:cNvCxnSpPr>
          <p:nvPr/>
        </p:nvCxnSpPr>
        <p:spPr bwMode="auto">
          <a:xfrm>
            <a:off x="2455863" y="52895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96" name="Oval 36"/>
          <p:cNvSpPr>
            <a:spLocks noChangeAspect="1" noChangeArrowheads="1"/>
          </p:cNvSpPr>
          <p:nvPr/>
        </p:nvSpPr>
        <p:spPr bwMode="auto">
          <a:xfrm>
            <a:off x="1052513" y="5140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97" name="Text Box 37"/>
          <p:cNvSpPr txBox="1">
            <a:spLocks noChangeArrowheads="1"/>
          </p:cNvSpPr>
          <p:nvPr/>
        </p:nvSpPr>
        <p:spPr bwMode="auto">
          <a:xfrm>
            <a:off x="2400300" y="48561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22598" name="AutoShape 38"/>
          <p:cNvCxnSpPr>
            <a:cxnSpLocks noChangeShapeType="1"/>
          </p:cNvCxnSpPr>
          <p:nvPr/>
        </p:nvCxnSpPr>
        <p:spPr bwMode="auto">
          <a:xfrm>
            <a:off x="1581150" y="527050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599" name="Text Box 39"/>
          <p:cNvSpPr txBox="1">
            <a:spLocks noChangeArrowheads="1"/>
          </p:cNvSpPr>
          <p:nvPr/>
        </p:nvSpPr>
        <p:spPr bwMode="auto">
          <a:xfrm>
            <a:off x="547688" y="58816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322600" name="Line 40"/>
          <p:cNvSpPr>
            <a:spLocks noChangeShapeType="1"/>
          </p:cNvSpPr>
          <p:nvPr/>
        </p:nvSpPr>
        <p:spPr bwMode="auto">
          <a:xfrm>
            <a:off x="849313" y="61372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1" name="Oval 41"/>
          <p:cNvSpPr>
            <a:spLocks noChangeAspect="1" noChangeArrowheads="1"/>
          </p:cNvSpPr>
          <p:nvPr/>
        </p:nvSpPr>
        <p:spPr bwMode="auto">
          <a:xfrm>
            <a:off x="1081088" y="59817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2" name="Text Box 42"/>
          <p:cNvSpPr txBox="1">
            <a:spLocks noChangeArrowheads="1"/>
          </p:cNvSpPr>
          <p:nvPr/>
        </p:nvSpPr>
        <p:spPr bwMode="auto">
          <a:xfrm>
            <a:off x="3735388" y="56149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322603" name="Line 43"/>
          <p:cNvSpPr>
            <a:spLocks noChangeShapeType="1"/>
          </p:cNvSpPr>
          <p:nvPr/>
        </p:nvSpPr>
        <p:spPr bwMode="auto">
          <a:xfrm flipV="1">
            <a:off x="3879850" y="54229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4" name="Oval 44"/>
          <p:cNvSpPr>
            <a:spLocks noChangeAspect="1" noChangeArrowheads="1"/>
          </p:cNvSpPr>
          <p:nvPr/>
        </p:nvSpPr>
        <p:spPr bwMode="auto">
          <a:xfrm>
            <a:off x="36115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05" name="Oval 45"/>
          <p:cNvSpPr>
            <a:spLocks noChangeAspect="1" noChangeArrowheads="1"/>
          </p:cNvSpPr>
          <p:nvPr/>
        </p:nvSpPr>
        <p:spPr bwMode="auto">
          <a:xfrm>
            <a:off x="1954213" y="59880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2606" name="AutoShape 46"/>
          <p:cNvCxnSpPr>
            <a:cxnSpLocks noChangeShapeType="1"/>
          </p:cNvCxnSpPr>
          <p:nvPr/>
        </p:nvCxnSpPr>
        <p:spPr bwMode="auto">
          <a:xfrm>
            <a:off x="1592263" y="61182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607" name="Text Box 47"/>
          <p:cNvSpPr txBox="1">
            <a:spLocks noChangeArrowheads="1"/>
          </p:cNvSpPr>
          <p:nvPr/>
        </p:nvSpPr>
        <p:spPr bwMode="auto">
          <a:xfrm>
            <a:off x="1501775" y="56959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322608" name="Text Box 48"/>
          <p:cNvSpPr txBox="1">
            <a:spLocks noChangeArrowheads="1"/>
          </p:cNvSpPr>
          <p:nvPr/>
        </p:nvSpPr>
        <p:spPr bwMode="auto">
          <a:xfrm>
            <a:off x="6175375" y="54768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22609" name="AutoShape 49"/>
          <p:cNvCxnSpPr>
            <a:cxnSpLocks noChangeShapeType="1"/>
            <a:stCxn id="322587" idx="6"/>
            <a:endCxn id="322579" idx="4"/>
          </p:cNvCxnSpPr>
          <p:nvPr/>
        </p:nvCxnSpPr>
        <p:spPr bwMode="auto">
          <a:xfrm flipV="1">
            <a:off x="6288088" y="5405438"/>
            <a:ext cx="639762" cy="669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2610" name="Text Box 50"/>
          <p:cNvSpPr txBox="1">
            <a:spLocks noChangeArrowheads="1"/>
          </p:cNvSpPr>
          <p:nvPr/>
        </p:nvSpPr>
        <p:spPr bwMode="auto">
          <a:xfrm>
            <a:off x="5405438" y="6392863"/>
            <a:ext cx="323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Not Cutpoint free</a:t>
            </a:r>
          </a:p>
        </p:txBody>
      </p:sp>
      <p:sp>
        <p:nvSpPr>
          <p:cNvPr id="322611" name="Text Box 51"/>
          <p:cNvSpPr txBox="1">
            <a:spLocks noChangeArrowheads="1"/>
          </p:cNvSpPr>
          <p:nvPr/>
        </p:nvSpPr>
        <p:spPr bwMode="auto">
          <a:xfrm>
            <a:off x="1500188" y="4857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322612" name="Text Box 52"/>
          <p:cNvSpPr txBox="1">
            <a:spLocks noChangeArrowheads="1"/>
          </p:cNvSpPr>
          <p:nvPr/>
        </p:nvSpPr>
        <p:spPr bwMode="auto">
          <a:xfrm>
            <a:off x="6202363" y="48450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322613" name="Text Box 53"/>
          <p:cNvSpPr txBox="1">
            <a:spLocks noChangeArrowheads="1"/>
          </p:cNvSpPr>
          <p:nvPr/>
        </p:nvSpPr>
        <p:spPr bwMode="auto">
          <a:xfrm>
            <a:off x="1112838" y="55165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322614" name="Line 54"/>
          <p:cNvSpPr>
            <a:spLocks noChangeShapeType="1"/>
          </p:cNvSpPr>
          <p:nvPr/>
        </p:nvSpPr>
        <p:spPr bwMode="auto">
          <a:xfrm rot="-5400000">
            <a:off x="1157288" y="55435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15" name="Text Box 55"/>
          <p:cNvSpPr txBox="1">
            <a:spLocks noChangeArrowheads="1"/>
          </p:cNvSpPr>
          <p:nvPr/>
        </p:nvSpPr>
        <p:spPr bwMode="auto">
          <a:xfrm>
            <a:off x="1030288" y="6411913"/>
            <a:ext cx="27733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Cutpoint free</a:t>
            </a:r>
          </a:p>
        </p:txBody>
      </p:sp>
      <p:sp>
        <p:nvSpPr>
          <p:cNvPr id="322632" name="Rectangle 72"/>
          <p:cNvSpPr>
            <a:spLocks noGrp="1" noChangeArrowheads="1"/>
          </p:cNvSpPr>
          <p:nvPr>
            <p:ph type="body" idx="1"/>
          </p:nvPr>
        </p:nvSpPr>
        <p:spPr>
          <a:xfrm>
            <a:off x="457200" y="2066925"/>
            <a:ext cx="8380413" cy="4510088"/>
          </a:xfrm>
          <a:noFill/>
          <a:ln/>
        </p:spPr>
        <p:txBody>
          <a:bodyPr/>
          <a:lstStyle/>
          <a:p>
            <a:r>
              <a:rPr lang="en-GB" sz="2800" dirty="0">
                <a:solidFill>
                  <a:srgbClr val="000000"/>
                </a:solidFill>
              </a:rPr>
              <a:t>An object is a </a:t>
            </a:r>
            <a:r>
              <a:rPr lang="en-GB" sz="2800" b="1" dirty="0" err="1">
                <a:solidFill>
                  <a:srgbClr val="000000"/>
                </a:solidFill>
              </a:rPr>
              <a:t>cutpoint</a:t>
            </a:r>
            <a:r>
              <a:rPr lang="en-GB" sz="2800" dirty="0">
                <a:solidFill>
                  <a:srgbClr val="000000"/>
                </a:solidFill>
              </a:rPr>
              <a:t> for an invocation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</a:rPr>
              <a:t>Reachable from actual parameters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</a:rPr>
              <a:t>Not pointed to by an actual parameter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Reachable without going through a parameter</a:t>
            </a:r>
          </a:p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22633" name="Text Box 73"/>
          <p:cNvSpPr txBox="1">
            <a:spLocks noChangeArrowheads="1"/>
          </p:cNvSpPr>
          <p:nvPr/>
        </p:nvSpPr>
        <p:spPr bwMode="auto">
          <a:xfrm>
            <a:off x="850900" y="4291013"/>
            <a:ext cx="292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  <p:sp>
        <p:nvSpPr>
          <p:cNvPr id="322634" name="Text Box 74"/>
          <p:cNvSpPr txBox="1">
            <a:spLocks noChangeArrowheads="1"/>
          </p:cNvSpPr>
          <p:nvPr/>
        </p:nvSpPr>
        <p:spPr bwMode="auto">
          <a:xfrm>
            <a:off x="5605463" y="4251325"/>
            <a:ext cx="292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/>
              <a:t>append(y,z)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96520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90" name="Rectangle 22"/>
          <p:cNvSpPr>
            <a:spLocks noChangeArrowheads="1"/>
          </p:cNvSpPr>
          <p:nvPr/>
        </p:nvSpPr>
        <p:spPr bwMode="auto">
          <a:xfrm>
            <a:off x="5214938" y="4783138"/>
            <a:ext cx="3800475" cy="15636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1" name="Rectangle 63"/>
          <p:cNvSpPr>
            <a:spLocks noChangeArrowheads="1"/>
          </p:cNvSpPr>
          <p:nvPr/>
        </p:nvSpPr>
        <p:spPr bwMode="auto">
          <a:xfrm>
            <a:off x="5651500" y="4918075"/>
            <a:ext cx="2516188" cy="6080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41" name="Rectangle 73"/>
          <p:cNvSpPr>
            <a:spLocks noChangeArrowheads="1"/>
          </p:cNvSpPr>
          <p:nvPr/>
        </p:nvSpPr>
        <p:spPr bwMode="auto">
          <a:xfrm>
            <a:off x="8124825" y="4916488"/>
            <a:ext cx="788988" cy="6080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3" name="Rectangle 65"/>
          <p:cNvSpPr>
            <a:spLocks noChangeArrowheads="1"/>
          </p:cNvSpPr>
          <p:nvPr/>
        </p:nvSpPr>
        <p:spPr bwMode="auto">
          <a:xfrm>
            <a:off x="6464300" y="4976813"/>
            <a:ext cx="1781175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6" name="Rectangle 68"/>
          <p:cNvSpPr>
            <a:spLocks noChangeArrowheads="1"/>
          </p:cNvSpPr>
          <p:nvPr/>
        </p:nvSpPr>
        <p:spPr bwMode="auto">
          <a:xfrm>
            <a:off x="7497763" y="5008563"/>
            <a:ext cx="596900" cy="471487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8" name="Rectangle 70"/>
          <p:cNvSpPr>
            <a:spLocks noChangeArrowheads="1"/>
          </p:cNvSpPr>
          <p:nvPr/>
        </p:nvSpPr>
        <p:spPr bwMode="auto">
          <a:xfrm>
            <a:off x="6597650" y="5030788"/>
            <a:ext cx="644525" cy="441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482600" y="4814888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0" name="Rectangle 62"/>
          <p:cNvSpPr>
            <a:spLocks noChangeArrowheads="1"/>
          </p:cNvSpPr>
          <p:nvPr/>
        </p:nvSpPr>
        <p:spPr bwMode="auto">
          <a:xfrm>
            <a:off x="877888" y="4940300"/>
            <a:ext cx="2646362" cy="6238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40" name="Rectangle 72"/>
          <p:cNvSpPr>
            <a:spLocks noChangeArrowheads="1"/>
          </p:cNvSpPr>
          <p:nvPr/>
        </p:nvSpPr>
        <p:spPr bwMode="auto">
          <a:xfrm>
            <a:off x="3517900" y="4938713"/>
            <a:ext cx="642938" cy="6238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4" name="Rectangle 66"/>
          <p:cNvSpPr>
            <a:spLocks noChangeArrowheads="1"/>
          </p:cNvSpPr>
          <p:nvPr/>
        </p:nvSpPr>
        <p:spPr bwMode="auto">
          <a:xfrm>
            <a:off x="1720850" y="4989513"/>
            <a:ext cx="1781175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7" name="Rectangle 69"/>
          <p:cNvSpPr>
            <a:spLocks noChangeArrowheads="1"/>
          </p:cNvSpPr>
          <p:nvPr/>
        </p:nvSpPr>
        <p:spPr bwMode="auto">
          <a:xfrm>
            <a:off x="3765550" y="3678238"/>
            <a:ext cx="3551238" cy="47466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5" name="Rectangle 67"/>
          <p:cNvSpPr>
            <a:spLocks noChangeArrowheads="1"/>
          </p:cNvSpPr>
          <p:nvPr/>
        </p:nvSpPr>
        <p:spPr bwMode="auto">
          <a:xfrm>
            <a:off x="1825625" y="3671888"/>
            <a:ext cx="1587500" cy="474662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29" name="Rectangle 61"/>
          <p:cNvSpPr>
            <a:spLocks noChangeArrowheads="1"/>
          </p:cNvSpPr>
          <p:nvPr/>
        </p:nvSpPr>
        <p:spPr bwMode="auto">
          <a:xfrm>
            <a:off x="5689600" y="3111500"/>
            <a:ext cx="2366963" cy="534988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39" name="Rectangle 71"/>
          <p:cNvSpPr>
            <a:spLocks noChangeArrowheads="1"/>
          </p:cNvSpPr>
          <p:nvPr/>
        </p:nvSpPr>
        <p:spPr bwMode="auto">
          <a:xfrm>
            <a:off x="5681663" y="2608263"/>
            <a:ext cx="2940050" cy="4794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427" name="Rectangle 59"/>
          <p:cNvSpPr>
            <a:spLocks noChangeArrowheads="1"/>
          </p:cNvSpPr>
          <p:nvPr/>
        </p:nvSpPr>
        <p:spPr bwMode="auto">
          <a:xfrm>
            <a:off x="2779713" y="2608263"/>
            <a:ext cx="2940050" cy="4794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3979863" y="3089275"/>
            <a:ext cx="1293812" cy="5651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Procedure call: </a:t>
            </a:r>
            <a:br>
              <a:rPr lang="en-US" sz="4000"/>
            </a:br>
            <a:r>
              <a:rPr lang="en-US" sz="3600"/>
              <a:t>1.</a:t>
            </a:r>
            <a:r>
              <a:rPr lang="en-US" sz="4000"/>
              <a:t> Verifying cutpoint-freedom</a:t>
            </a:r>
          </a:p>
        </p:txBody>
      </p: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5251450" y="50196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86392" name="Text Box 24"/>
          <p:cNvSpPr txBox="1">
            <a:spLocks noChangeArrowheads="1"/>
          </p:cNvSpPr>
          <p:nvPr/>
        </p:nvSpPr>
        <p:spPr bwMode="auto">
          <a:xfrm>
            <a:off x="7631113" y="55705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86393" name="Line 25"/>
          <p:cNvSpPr>
            <a:spLocks noChangeShapeType="1"/>
          </p:cNvSpPr>
          <p:nvPr/>
        </p:nvSpPr>
        <p:spPr bwMode="auto">
          <a:xfrm>
            <a:off x="5553075" y="52752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4" name="Line 26"/>
          <p:cNvSpPr>
            <a:spLocks noChangeShapeType="1"/>
          </p:cNvSpPr>
          <p:nvPr/>
        </p:nvSpPr>
        <p:spPr bwMode="auto">
          <a:xfrm flipV="1">
            <a:off x="77866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5" name="Oval 27"/>
          <p:cNvSpPr>
            <a:spLocks noChangeAspect="1" noChangeArrowheads="1"/>
          </p:cNvSpPr>
          <p:nvPr/>
        </p:nvSpPr>
        <p:spPr bwMode="auto">
          <a:xfrm>
            <a:off x="6675438" y="5119688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6" name="Oval 28"/>
          <p:cNvSpPr>
            <a:spLocks noChangeAspect="1" noChangeArrowheads="1"/>
          </p:cNvSpPr>
          <p:nvPr/>
        </p:nvSpPr>
        <p:spPr bwMode="auto">
          <a:xfrm>
            <a:off x="7518400" y="512603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397" name="AutoShape 29"/>
          <p:cNvCxnSpPr>
            <a:cxnSpLocks noChangeShapeType="1"/>
          </p:cNvCxnSpPr>
          <p:nvPr/>
        </p:nvCxnSpPr>
        <p:spPr bwMode="auto">
          <a:xfrm>
            <a:off x="7188200" y="526891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398" name="Oval 30"/>
          <p:cNvSpPr>
            <a:spLocks noChangeAspect="1" noChangeArrowheads="1"/>
          </p:cNvSpPr>
          <p:nvPr/>
        </p:nvSpPr>
        <p:spPr bwMode="auto">
          <a:xfrm>
            <a:off x="5784850" y="51196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99" name="Text Box 31"/>
          <p:cNvSpPr txBox="1">
            <a:spLocks noChangeArrowheads="1"/>
          </p:cNvSpPr>
          <p:nvPr/>
        </p:nvSpPr>
        <p:spPr bwMode="auto">
          <a:xfrm>
            <a:off x="7132638" y="48355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6400" name="AutoShape 32"/>
          <p:cNvCxnSpPr>
            <a:cxnSpLocks noChangeShapeType="1"/>
          </p:cNvCxnSpPr>
          <p:nvPr/>
        </p:nvCxnSpPr>
        <p:spPr bwMode="auto">
          <a:xfrm>
            <a:off x="6313488" y="5249863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01" name="Text Box 33"/>
          <p:cNvSpPr txBox="1">
            <a:spLocks noChangeArrowheads="1"/>
          </p:cNvSpPr>
          <p:nvPr/>
        </p:nvSpPr>
        <p:spPr bwMode="auto">
          <a:xfrm>
            <a:off x="5251450" y="58324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86402" name="Line 34"/>
          <p:cNvSpPr>
            <a:spLocks noChangeShapeType="1"/>
          </p:cNvSpPr>
          <p:nvPr/>
        </p:nvSpPr>
        <p:spPr bwMode="auto">
          <a:xfrm>
            <a:off x="5553075" y="60880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3" name="Oval 35"/>
          <p:cNvSpPr>
            <a:spLocks noChangeAspect="1" noChangeArrowheads="1"/>
          </p:cNvSpPr>
          <p:nvPr/>
        </p:nvSpPr>
        <p:spPr bwMode="auto">
          <a:xfrm>
            <a:off x="5784850" y="593248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4" name="Text Box 36"/>
          <p:cNvSpPr txBox="1">
            <a:spLocks noChangeArrowheads="1"/>
          </p:cNvSpPr>
          <p:nvPr/>
        </p:nvSpPr>
        <p:spPr bwMode="auto">
          <a:xfrm>
            <a:off x="8467725" y="55943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86405" name="Line 37"/>
          <p:cNvSpPr>
            <a:spLocks noChangeShapeType="1"/>
          </p:cNvSpPr>
          <p:nvPr/>
        </p:nvSpPr>
        <p:spPr bwMode="auto">
          <a:xfrm flipV="1">
            <a:off x="8612188" y="540226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6" name="Oval 38"/>
          <p:cNvSpPr>
            <a:spLocks noChangeAspect="1" noChangeArrowheads="1"/>
          </p:cNvSpPr>
          <p:nvPr/>
        </p:nvSpPr>
        <p:spPr bwMode="auto">
          <a:xfrm>
            <a:off x="8343900" y="5126038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08" name="Text Box 40"/>
          <p:cNvSpPr txBox="1">
            <a:spLocks noChangeArrowheads="1"/>
          </p:cNvSpPr>
          <p:nvPr/>
        </p:nvSpPr>
        <p:spPr bwMode="auto">
          <a:xfrm>
            <a:off x="519113" y="50403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86409" name="Line 41"/>
          <p:cNvSpPr>
            <a:spLocks noChangeShapeType="1"/>
          </p:cNvSpPr>
          <p:nvPr/>
        </p:nvSpPr>
        <p:spPr bwMode="auto">
          <a:xfrm>
            <a:off x="820738" y="52959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0" name="Oval 42"/>
          <p:cNvSpPr>
            <a:spLocks noChangeAspect="1" noChangeArrowheads="1"/>
          </p:cNvSpPr>
          <p:nvPr/>
        </p:nvSpPr>
        <p:spPr bwMode="auto">
          <a:xfrm>
            <a:off x="1943100" y="5140325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1" name="Oval 43"/>
          <p:cNvSpPr>
            <a:spLocks noChangeAspect="1" noChangeArrowheads="1"/>
          </p:cNvSpPr>
          <p:nvPr/>
        </p:nvSpPr>
        <p:spPr bwMode="auto">
          <a:xfrm>
            <a:off x="27860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412" name="AutoShape 44"/>
          <p:cNvCxnSpPr>
            <a:cxnSpLocks noChangeShapeType="1"/>
          </p:cNvCxnSpPr>
          <p:nvPr/>
        </p:nvCxnSpPr>
        <p:spPr bwMode="auto">
          <a:xfrm>
            <a:off x="2455863" y="5289550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13" name="Oval 45"/>
          <p:cNvSpPr>
            <a:spLocks noChangeAspect="1" noChangeArrowheads="1"/>
          </p:cNvSpPr>
          <p:nvPr/>
        </p:nvSpPr>
        <p:spPr bwMode="auto">
          <a:xfrm>
            <a:off x="1052513" y="51403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4" name="Text Box 46"/>
          <p:cNvSpPr txBox="1">
            <a:spLocks noChangeArrowheads="1"/>
          </p:cNvSpPr>
          <p:nvPr/>
        </p:nvSpPr>
        <p:spPr bwMode="auto">
          <a:xfrm>
            <a:off x="2400300" y="48561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6415" name="AutoShape 47"/>
          <p:cNvCxnSpPr>
            <a:cxnSpLocks noChangeShapeType="1"/>
          </p:cNvCxnSpPr>
          <p:nvPr/>
        </p:nvCxnSpPr>
        <p:spPr bwMode="auto">
          <a:xfrm>
            <a:off x="1581150" y="527050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16" name="Text Box 48"/>
          <p:cNvSpPr txBox="1">
            <a:spLocks noChangeArrowheads="1"/>
          </p:cNvSpPr>
          <p:nvPr/>
        </p:nvSpPr>
        <p:spPr bwMode="auto">
          <a:xfrm>
            <a:off x="547688" y="58816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86417" name="Line 49"/>
          <p:cNvSpPr>
            <a:spLocks noChangeShapeType="1"/>
          </p:cNvSpPr>
          <p:nvPr/>
        </p:nvSpPr>
        <p:spPr bwMode="auto">
          <a:xfrm>
            <a:off x="849313" y="61372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8" name="Oval 50"/>
          <p:cNvSpPr>
            <a:spLocks noChangeAspect="1" noChangeArrowheads="1"/>
          </p:cNvSpPr>
          <p:nvPr/>
        </p:nvSpPr>
        <p:spPr bwMode="auto">
          <a:xfrm>
            <a:off x="1081088" y="59817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9" name="Text Box 51"/>
          <p:cNvSpPr txBox="1">
            <a:spLocks noChangeArrowheads="1"/>
          </p:cNvSpPr>
          <p:nvPr/>
        </p:nvSpPr>
        <p:spPr bwMode="auto">
          <a:xfrm>
            <a:off x="3735388" y="56149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86420" name="Line 52"/>
          <p:cNvSpPr>
            <a:spLocks noChangeShapeType="1"/>
          </p:cNvSpPr>
          <p:nvPr/>
        </p:nvSpPr>
        <p:spPr bwMode="auto">
          <a:xfrm flipV="1">
            <a:off x="3879850" y="5422900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1" name="Oval 53"/>
          <p:cNvSpPr>
            <a:spLocks noChangeAspect="1" noChangeArrowheads="1"/>
          </p:cNvSpPr>
          <p:nvPr/>
        </p:nvSpPr>
        <p:spPr bwMode="auto">
          <a:xfrm>
            <a:off x="3611563" y="51466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22" name="Oval 54"/>
          <p:cNvSpPr>
            <a:spLocks noChangeAspect="1" noChangeArrowheads="1"/>
          </p:cNvSpPr>
          <p:nvPr/>
        </p:nvSpPr>
        <p:spPr bwMode="auto">
          <a:xfrm>
            <a:off x="1954213" y="59880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423" name="AutoShape 55"/>
          <p:cNvCxnSpPr>
            <a:cxnSpLocks noChangeShapeType="1"/>
          </p:cNvCxnSpPr>
          <p:nvPr/>
        </p:nvCxnSpPr>
        <p:spPr bwMode="auto">
          <a:xfrm>
            <a:off x="1592263" y="61182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24" name="Text Box 56"/>
          <p:cNvSpPr txBox="1">
            <a:spLocks noChangeArrowheads="1"/>
          </p:cNvSpPr>
          <p:nvPr/>
        </p:nvSpPr>
        <p:spPr bwMode="auto">
          <a:xfrm>
            <a:off x="1501775" y="56959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6425" name="Text Box 57"/>
          <p:cNvSpPr txBox="1">
            <a:spLocks noChangeArrowheads="1"/>
          </p:cNvSpPr>
          <p:nvPr/>
        </p:nvSpPr>
        <p:spPr bwMode="auto">
          <a:xfrm>
            <a:off x="6175375" y="54768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6426" name="AutoShape 58"/>
          <p:cNvCxnSpPr>
            <a:cxnSpLocks noChangeShapeType="1"/>
            <a:stCxn id="186403" idx="6"/>
            <a:endCxn id="186395" idx="4"/>
          </p:cNvCxnSpPr>
          <p:nvPr/>
        </p:nvCxnSpPr>
        <p:spPr bwMode="auto">
          <a:xfrm flipV="1">
            <a:off x="6288088" y="5405438"/>
            <a:ext cx="639762" cy="669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6432" name="Rectangle 64"/>
          <p:cNvSpPr>
            <a:spLocks noChangeArrowheads="1"/>
          </p:cNvSpPr>
          <p:nvPr/>
        </p:nvSpPr>
        <p:spPr bwMode="auto">
          <a:xfrm>
            <a:off x="520700" y="4179888"/>
            <a:ext cx="4051300" cy="4778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742950" indent="-285750"/>
            <a:r>
              <a:rPr lang="en-US" sz="2400"/>
              <a:t>(main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locals: x,y,z,t)</a:t>
            </a:r>
          </a:p>
        </p:txBody>
      </p:sp>
      <p:sp>
        <p:nvSpPr>
          <p:cNvPr id="186442" name="Text Box 74"/>
          <p:cNvSpPr txBox="1">
            <a:spLocks noChangeArrowheads="1"/>
          </p:cNvSpPr>
          <p:nvPr/>
        </p:nvSpPr>
        <p:spPr bwMode="auto">
          <a:xfrm>
            <a:off x="1030288" y="6411913"/>
            <a:ext cx="27733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Cutpoint free</a:t>
            </a:r>
          </a:p>
        </p:txBody>
      </p:sp>
      <p:sp>
        <p:nvSpPr>
          <p:cNvPr id="186443" name="Text Box 75"/>
          <p:cNvSpPr txBox="1">
            <a:spLocks noChangeArrowheads="1"/>
          </p:cNvSpPr>
          <p:nvPr/>
        </p:nvSpPr>
        <p:spPr bwMode="auto">
          <a:xfrm>
            <a:off x="5405438" y="6392863"/>
            <a:ext cx="323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Not Cutpoint free</a:t>
            </a:r>
          </a:p>
        </p:txBody>
      </p:sp>
      <p:sp>
        <p:nvSpPr>
          <p:cNvPr id="186389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 marL="533400" indent="-533400">
              <a:buSzTx/>
            </a:pPr>
            <a:r>
              <a:rPr lang="en-GB">
                <a:sym typeface="Symbol" charset="0"/>
              </a:rPr>
              <a:t>Invoking append(y,z) in main</a:t>
            </a:r>
          </a:p>
          <a:p>
            <a:pPr marL="914400" lvl="1" indent="-457200">
              <a:buSzTx/>
            </a:pPr>
            <a:r>
              <a:rPr lang="en-GB">
                <a:sym typeface="Symbol" charset="0"/>
              </a:rPr>
              <a:t>R</a:t>
            </a:r>
            <a:r>
              <a:rPr lang="en-GB" baseline="-25000">
                <a:sym typeface="Symbol" charset="0"/>
              </a:rPr>
              <a:t>{y,z}</a:t>
            </a:r>
            <a:r>
              <a:rPr lang="en-GB">
                <a:sym typeface="Symbol" charset="0"/>
              </a:rPr>
              <a:t>(v)=v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:y(v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)n*(v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,v)  v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:z(v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)n*(v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,v)</a:t>
            </a:r>
            <a:endParaRPr lang="en-US">
              <a:sym typeface="Symbol" charset="0"/>
            </a:endParaRPr>
          </a:p>
          <a:p>
            <a:pPr marL="914400" lvl="1" indent="-457200">
              <a:buSzTx/>
            </a:pPr>
            <a:r>
              <a:rPr lang="en-US">
                <a:sym typeface="Symbol" charset="0"/>
              </a:rPr>
              <a:t>isCP</a:t>
            </a:r>
            <a:r>
              <a:rPr lang="en-US" baseline="-25000">
                <a:sym typeface="Symbol" charset="0"/>
              </a:rPr>
              <a:t>main,{y,z}</a:t>
            </a:r>
            <a:r>
              <a:rPr lang="en-US">
                <a:sym typeface="Symbol" charset="0"/>
              </a:rPr>
              <a:t>(v)=  </a:t>
            </a:r>
            <a:r>
              <a:rPr lang="en-GB">
                <a:sym typeface="Symbol" charset="0"/>
              </a:rPr>
              <a:t>R</a:t>
            </a:r>
            <a:r>
              <a:rPr lang="en-GB" baseline="-25000">
                <a:sym typeface="Symbol" charset="0"/>
              </a:rPr>
              <a:t>{y,z}</a:t>
            </a:r>
            <a:r>
              <a:rPr lang="en-GB">
                <a:sym typeface="Symbol" charset="0"/>
              </a:rPr>
              <a:t>(v)   (</a:t>
            </a:r>
            <a:r>
              <a:rPr lang="en-US">
                <a:sym typeface="Symbol" charset="0"/>
              </a:rPr>
              <a:t>y(v)</a:t>
            </a:r>
            <a:r>
              <a:rPr lang="en-GB">
                <a:sym typeface="Symbol" charset="0"/>
              </a:rPr>
              <a:t></a:t>
            </a:r>
            <a:r>
              <a:rPr lang="en-US">
                <a:sym typeface="Symbol" charset="0"/>
              </a:rPr>
              <a:t></a:t>
            </a:r>
            <a:r>
              <a:rPr lang="en-GB">
                <a:sym typeface="Symbol" charset="0"/>
              </a:rPr>
              <a:t>z(v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)) </a:t>
            </a:r>
          </a:p>
          <a:p>
            <a:pPr marL="533400" indent="-533400">
              <a:buSzTx/>
              <a:buFont typeface="Wingdings" charset="0"/>
              <a:buNone/>
            </a:pPr>
            <a:r>
              <a:rPr lang="en-GB" sz="2800">
                <a:sym typeface="Symbol" charset="0"/>
              </a:rPr>
              <a:t>		  ( x(v)  t(v)  v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: </a:t>
            </a:r>
            <a:r>
              <a:rPr lang="en-US" sz="2800">
                <a:sym typeface="Symbol" charset="0"/>
              </a:rPr>
              <a:t></a:t>
            </a:r>
            <a:r>
              <a:rPr lang="en-GB" sz="2800">
                <a:sym typeface="Symbol" charset="0"/>
              </a:rPr>
              <a:t>R</a:t>
            </a:r>
            <a:r>
              <a:rPr lang="en-GB" sz="2800" baseline="-25000">
                <a:sym typeface="Symbol" charset="0"/>
              </a:rPr>
              <a:t>{y,z}</a:t>
            </a:r>
            <a:r>
              <a:rPr lang="en-GB" sz="2800">
                <a:sym typeface="Symbol" charset="0"/>
              </a:rPr>
              <a:t>(v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)n(v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,v))</a:t>
            </a:r>
            <a:r>
              <a:rPr lang="en-GB">
                <a:sym typeface="Symbol" charset="0"/>
              </a:rPr>
              <a:t> </a:t>
            </a:r>
          </a:p>
          <a:p>
            <a:pPr marL="533400" indent="-533400">
              <a:buSzTx/>
              <a:buFont typeface="Wingdings" charset="0"/>
              <a:buNone/>
            </a:pPr>
            <a:r>
              <a:rPr lang="en-GB" sz="3600">
                <a:sym typeface="Symbol" charset="0"/>
              </a:rPr>
              <a:t>						</a:t>
            </a:r>
          </a:p>
          <a:p>
            <a:pPr marL="1295400" lvl="2" indent="-381000">
              <a:buSzTx/>
              <a:buFont typeface="Wingdings" charset="0"/>
              <a:buNone/>
            </a:pPr>
            <a:endParaRPr lang="en-GB" sz="2800">
              <a:sym typeface="Symbol" charset="0"/>
            </a:endParaRPr>
          </a:p>
        </p:txBody>
      </p:sp>
      <p:sp>
        <p:nvSpPr>
          <p:cNvPr id="186444" name="Text Box 76"/>
          <p:cNvSpPr txBox="1">
            <a:spLocks noChangeArrowheads="1"/>
          </p:cNvSpPr>
          <p:nvPr/>
        </p:nvSpPr>
        <p:spPr bwMode="auto">
          <a:xfrm>
            <a:off x="1500188" y="4857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6445" name="Text Box 77"/>
          <p:cNvSpPr txBox="1">
            <a:spLocks noChangeArrowheads="1"/>
          </p:cNvSpPr>
          <p:nvPr/>
        </p:nvSpPr>
        <p:spPr bwMode="auto">
          <a:xfrm>
            <a:off x="6202363" y="48450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6446" name="Text Box 78"/>
          <p:cNvSpPr txBox="1">
            <a:spLocks noChangeArrowheads="1"/>
          </p:cNvSpPr>
          <p:nvPr/>
        </p:nvSpPr>
        <p:spPr bwMode="auto">
          <a:xfrm>
            <a:off x="1112838" y="55165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86447" name="Line 79"/>
          <p:cNvSpPr>
            <a:spLocks noChangeShapeType="1"/>
          </p:cNvSpPr>
          <p:nvPr/>
        </p:nvSpPr>
        <p:spPr bwMode="auto">
          <a:xfrm rot="-5400000">
            <a:off x="1157288" y="55435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5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31" grpId="0" animBg="1"/>
      <p:bldP spid="186441" grpId="0" animBg="1"/>
      <p:bldP spid="186433" grpId="0" animBg="1"/>
      <p:bldP spid="186436" grpId="0" animBg="1"/>
      <p:bldP spid="186438" grpId="0" animBg="1"/>
      <p:bldP spid="186430" grpId="0" animBg="1"/>
      <p:bldP spid="186440" grpId="0" animBg="1"/>
      <p:bldP spid="186434" grpId="0" animBg="1"/>
      <p:bldP spid="186437" grpId="0" animBg="1"/>
      <p:bldP spid="186435" grpId="0" animBg="1"/>
      <p:bldP spid="186429" grpId="0" animBg="1"/>
      <p:bldP spid="186429" grpId="1" animBg="1"/>
      <p:bldP spid="186439" grpId="0" animBg="1"/>
      <p:bldP spid="186439" grpId="1" animBg="1"/>
      <p:bldP spid="186427" grpId="0" animBg="1"/>
      <p:bldP spid="186427" grpId="1" animBg="1"/>
      <p:bldP spid="186371" grpId="0" animBg="1"/>
      <p:bldP spid="186432" grpId="0" animBg="1"/>
      <p:bldP spid="186432" grpId="1" animBg="1"/>
      <p:bldP spid="186389" grpId="0" build="p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Procedure call: </a:t>
            </a:r>
            <a:br>
              <a:rPr lang="en-GB" sz="4000"/>
            </a:br>
            <a:r>
              <a:rPr lang="en-GB" sz="3600"/>
              <a:t>2.</a:t>
            </a:r>
            <a:r>
              <a:rPr lang="en-GB" sz="4000"/>
              <a:t> Computing the input local heap</a:t>
            </a:r>
            <a:endParaRPr lang="en-US" sz="400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ym typeface="Symbol" charset="0"/>
              </a:rPr>
              <a:t>Retain only reachable objects</a:t>
            </a:r>
          </a:p>
          <a:p>
            <a:r>
              <a:rPr lang="en-GB"/>
              <a:t>Bind formal parameters</a:t>
            </a:r>
          </a:p>
        </p:txBody>
      </p:sp>
      <p:sp>
        <p:nvSpPr>
          <p:cNvPr id="188433" name="AutoShape 17"/>
          <p:cNvSpPr>
            <a:spLocks noChangeArrowheads="1"/>
          </p:cNvSpPr>
          <p:nvPr/>
        </p:nvSpPr>
        <p:spPr bwMode="auto">
          <a:xfrm>
            <a:off x="4349750" y="4506913"/>
            <a:ext cx="519113" cy="500062"/>
          </a:xfrm>
          <a:prstGeom prst="rightArrow">
            <a:avLst>
              <a:gd name="adj1" fmla="val 50000"/>
              <a:gd name="adj2" fmla="val 259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8451" name="Rectangle 35"/>
          <p:cNvSpPr>
            <a:spLocks noChangeArrowheads="1"/>
          </p:cNvSpPr>
          <p:nvPr/>
        </p:nvSpPr>
        <p:spPr bwMode="auto">
          <a:xfrm>
            <a:off x="482600" y="3929063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8452" name="Rectangle 36"/>
          <p:cNvSpPr>
            <a:spLocks noChangeArrowheads="1"/>
          </p:cNvSpPr>
          <p:nvPr/>
        </p:nvSpPr>
        <p:spPr bwMode="auto">
          <a:xfrm>
            <a:off x="877888" y="4054475"/>
            <a:ext cx="3298825" cy="6238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8455" name="Text Box 39"/>
          <p:cNvSpPr txBox="1">
            <a:spLocks noChangeArrowheads="1"/>
          </p:cNvSpPr>
          <p:nvPr/>
        </p:nvSpPr>
        <p:spPr bwMode="auto">
          <a:xfrm>
            <a:off x="519113" y="41544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188456" name="Line 40"/>
          <p:cNvSpPr>
            <a:spLocks noChangeShapeType="1"/>
          </p:cNvSpPr>
          <p:nvPr/>
        </p:nvSpPr>
        <p:spPr bwMode="auto">
          <a:xfrm>
            <a:off x="820738" y="44100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7" name="Oval 41"/>
          <p:cNvSpPr>
            <a:spLocks noChangeAspect="1" noChangeArrowheads="1"/>
          </p:cNvSpPr>
          <p:nvPr/>
        </p:nvSpPr>
        <p:spPr bwMode="auto">
          <a:xfrm>
            <a:off x="1943100" y="42545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8" name="Oval 42"/>
          <p:cNvSpPr>
            <a:spLocks noChangeAspect="1" noChangeArrowheads="1"/>
          </p:cNvSpPr>
          <p:nvPr/>
        </p:nvSpPr>
        <p:spPr bwMode="auto">
          <a:xfrm>
            <a:off x="27860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8459" name="AutoShape 43"/>
          <p:cNvCxnSpPr>
            <a:cxnSpLocks noChangeShapeType="1"/>
          </p:cNvCxnSpPr>
          <p:nvPr/>
        </p:nvCxnSpPr>
        <p:spPr bwMode="auto">
          <a:xfrm>
            <a:off x="2455863" y="44037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8460" name="Oval 44"/>
          <p:cNvSpPr>
            <a:spLocks noChangeAspect="1" noChangeArrowheads="1"/>
          </p:cNvSpPr>
          <p:nvPr/>
        </p:nvSpPr>
        <p:spPr bwMode="auto">
          <a:xfrm>
            <a:off x="1052513" y="42545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1" name="Text Box 45"/>
          <p:cNvSpPr txBox="1">
            <a:spLocks noChangeArrowheads="1"/>
          </p:cNvSpPr>
          <p:nvPr/>
        </p:nvSpPr>
        <p:spPr bwMode="auto">
          <a:xfrm>
            <a:off x="2400300" y="39703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188462" name="AutoShape 46"/>
          <p:cNvCxnSpPr>
            <a:cxnSpLocks noChangeShapeType="1"/>
          </p:cNvCxnSpPr>
          <p:nvPr/>
        </p:nvCxnSpPr>
        <p:spPr bwMode="auto">
          <a:xfrm>
            <a:off x="1581150" y="438467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8463" name="Text Box 47"/>
          <p:cNvSpPr txBox="1">
            <a:spLocks noChangeArrowheads="1"/>
          </p:cNvSpPr>
          <p:nvPr/>
        </p:nvSpPr>
        <p:spPr bwMode="auto">
          <a:xfrm>
            <a:off x="550863" y="500221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188464" name="Line 48"/>
          <p:cNvSpPr>
            <a:spLocks noChangeShapeType="1"/>
          </p:cNvSpPr>
          <p:nvPr/>
        </p:nvSpPr>
        <p:spPr bwMode="auto">
          <a:xfrm>
            <a:off x="852488" y="52578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5" name="Oval 49"/>
          <p:cNvSpPr>
            <a:spLocks noChangeAspect="1" noChangeArrowheads="1"/>
          </p:cNvSpPr>
          <p:nvPr/>
        </p:nvSpPr>
        <p:spPr bwMode="auto">
          <a:xfrm>
            <a:off x="1084263" y="510222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6" name="Text Box 50"/>
          <p:cNvSpPr txBox="1">
            <a:spLocks noChangeArrowheads="1"/>
          </p:cNvSpPr>
          <p:nvPr/>
        </p:nvSpPr>
        <p:spPr bwMode="auto">
          <a:xfrm>
            <a:off x="3735388" y="4729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188467" name="Line 51"/>
          <p:cNvSpPr>
            <a:spLocks noChangeShapeType="1"/>
          </p:cNvSpPr>
          <p:nvPr/>
        </p:nvSpPr>
        <p:spPr bwMode="auto">
          <a:xfrm flipV="1">
            <a:off x="3879850" y="45370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8" name="Oval 52"/>
          <p:cNvSpPr>
            <a:spLocks noChangeAspect="1" noChangeArrowheads="1"/>
          </p:cNvSpPr>
          <p:nvPr/>
        </p:nvSpPr>
        <p:spPr bwMode="auto">
          <a:xfrm>
            <a:off x="36115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9" name="Oval 53"/>
          <p:cNvSpPr>
            <a:spLocks noChangeAspect="1" noChangeArrowheads="1"/>
          </p:cNvSpPr>
          <p:nvPr/>
        </p:nvSpPr>
        <p:spPr bwMode="auto">
          <a:xfrm>
            <a:off x="1957388" y="5108575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8470" name="AutoShape 54"/>
          <p:cNvCxnSpPr>
            <a:cxnSpLocks noChangeShapeType="1"/>
          </p:cNvCxnSpPr>
          <p:nvPr/>
        </p:nvCxnSpPr>
        <p:spPr bwMode="auto">
          <a:xfrm>
            <a:off x="1595438" y="5238750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8471" name="Text Box 55"/>
          <p:cNvSpPr txBox="1">
            <a:spLocks noChangeArrowheads="1"/>
          </p:cNvSpPr>
          <p:nvPr/>
        </p:nvSpPr>
        <p:spPr bwMode="auto">
          <a:xfrm>
            <a:off x="1504950" y="481647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8472" name="Text Box 56"/>
          <p:cNvSpPr txBox="1">
            <a:spLocks noChangeArrowheads="1"/>
          </p:cNvSpPr>
          <p:nvPr/>
        </p:nvSpPr>
        <p:spPr bwMode="auto">
          <a:xfrm>
            <a:off x="1500188" y="39719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188496" name="Text Box 80"/>
          <p:cNvSpPr txBox="1">
            <a:spLocks noChangeArrowheads="1"/>
          </p:cNvSpPr>
          <p:nvPr/>
        </p:nvSpPr>
        <p:spPr bwMode="auto">
          <a:xfrm>
            <a:off x="1112838" y="46307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188497" name="Line 81"/>
          <p:cNvSpPr>
            <a:spLocks noChangeShapeType="1"/>
          </p:cNvSpPr>
          <p:nvPr/>
        </p:nvSpPr>
        <p:spPr bwMode="auto">
          <a:xfrm rot="-5400000">
            <a:off x="1157288" y="46577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99" name="Text Box 83"/>
          <p:cNvSpPr txBox="1">
            <a:spLocks noChangeArrowheads="1"/>
          </p:cNvSpPr>
          <p:nvPr/>
        </p:nvSpPr>
        <p:spPr bwMode="auto">
          <a:xfrm>
            <a:off x="1225550" y="3332163"/>
            <a:ext cx="2719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Call state</a:t>
            </a:r>
            <a:endParaRPr lang="en-US" sz="2800" b="1"/>
          </a:p>
        </p:txBody>
      </p:sp>
      <p:grpSp>
        <p:nvGrpSpPr>
          <p:cNvPr id="188501" name="Group 85"/>
          <p:cNvGrpSpPr>
            <a:grpSpLocks/>
          </p:cNvGrpSpPr>
          <p:nvPr/>
        </p:nvGrpSpPr>
        <p:grpSpPr bwMode="auto">
          <a:xfrm>
            <a:off x="4979988" y="3333750"/>
            <a:ext cx="3768725" cy="2176463"/>
            <a:chOff x="3137" y="2100"/>
            <a:chExt cx="2374" cy="1371"/>
          </a:xfrm>
        </p:grpSpPr>
        <p:grpSp>
          <p:nvGrpSpPr>
            <p:cNvPr id="188495" name="Group 79"/>
            <p:cNvGrpSpPr>
              <a:grpSpLocks/>
            </p:cNvGrpSpPr>
            <p:nvPr/>
          </p:nvGrpSpPr>
          <p:grpSpPr bwMode="auto">
            <a:xfrm>
              <a:off x="3137" y="2492"/>
              <a:ext cx="2374" cy="979"/>
              <a:chOff x="3137" y="3050"/>
              <a:chExt cx="2374" cy="979"/>
            </a:xfrm>
          </p:grpSpPr>
          <p:sp>
            <p:nvSpPr>
              <p:cNvPr id="188473" name="Rectangle 57"/>
              <p:cNvSpPr>
                <a:spLocks noChangeArrowheads="1"/>
              </p:cNvSpPr>
              <p:nvPr/>
            </p:nvSpPr>
            <p:spPr bwMode="auto">
              <a:xfrm>
                <a:off x="3137" y="3050"/>
                <a:ext cx="2374" cy="979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8477" name="Text Box 61"/>
              <p:cNvSpPr txBox="1">
                <a:spLocks noChangeArrowheads="1"/>
              </p:cNvSpPr>
              <p:nvPr/>
            </p:nvSpPr>
            <p:spPr bwMode="auto">
              <a:xfrm>
                <a:off x="3160" y="3192"/>
                <a:ext cx="2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188478" name="Line 62"/>
              <p:cNvSpPr>
                <a:spLocks noChangeShapeType="1"/>
              </p:cNvSpPr>
              <p:nvPr/>
            </p:nvSpPr>
            <p:spPr bwMode="auto">
              <a:xfrm>
                <a:off x="3350" y="3353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79" name="Oval 63"/>
              <p:cNvSpPr>
                <a:spLocks noChangeAspect="1" noChangeArrowheads="1"/>
              </p:cNvSpPr>
              <p:nvPr/>
            </p:nvSpPr>
            <p:spPr bwMode="auto">
              <a:xfrm>
                <a:off x="4057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80" name="Oval 64"/>
              <p:cNvSpPr>
                <a:spLocks noChangeAspect="1" noChangeArrowheads="1"/>
              </p:cNvSpPr>
              <p:nvPr/>
            </p:nvSpPr>
            <p:spPr bwMode="auto">
              <a:xfrm>
                <a:off x="458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8481" name="AutoShape 65"/>
              <p:cNvCxnSpPr>
                <a:cxnSpLocks noChangeShapeType="1"/>
              </p:cNvCxnSpPr>
              <p:nvPr/>
            </p:nvCxnSpPr>
            <p:spPr bwMode="auto">
              <a:xfrm>
                <a:off x="4380" y="334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8482" name="Oval 66"/>
              <p:cNvSpPr>
                <a:spLocks noChangeAspect="1" noChangeArrowheads="1"/>
              </p:cNvSpPr>
              <p:nvPr/>
            </p:nvSpPr>
            <p:spPr bwMode="auto">
              <a:xfrm>
                <a:off x="3496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83" name="Text Box 67"/>
              <p:cNvSpPr txBox="1">
                <a:spLocks noChangeArrowheads="1"/>
              </p:cNvSpPr>
              <p:nvPr/>
            </p:nvSpPr>
            <p:spPr bwMode="auto">
              <a:xfrm>
                <a:off x="4345" y="3076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  <p:cxnSp>
            <p:nvCxnSpPr>
              <p:cNvPr id="188484" name="AutoShape 68"/>
              <p:cNvCxnSpPr>
                <a:cxnSpLocks noChangeShapeType="1"/>
              </p:cNvCxnSpPr>
              <p:nvPr/>
            </p:nvCxnSpPr>
            <p:spPr bwMode="auto">
              <a:xfrm>
                <a:off x="3829" y="3337"/>
                <a:ext cx="21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88488" name="Text Box 72"/>
              <p:cNvSpPr txBox="1">
                <a:spLocks noChangeArrowheads="1"/>
              </p:cNvSpPr>
              <p:nvPr/>
            </p:nvSpPr>
            <p:spPr bwMode="auto">
              <a:xfrm>
                <a:off x="5186" y="3554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188489" name="Line 73"/>
              <p:cNvSpPr>
                <a:spLocks noChangeShapeType="1"/>
              </p:cNvSpPr>
              <p:nvPr/>
            </p:nvSpPr>
            <p:spPr bwMode="auto">
              <a:xfrm flipV="1">
                <a:off x="5277" y="3433"/>
                <a:ext cx="1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90" name="Oval 74"/>
              <p:cNvSpPr>
                <a:spLocks noChangeAspect="1" noChangeArrowheads="1"/>
              </p:cNvSpPr>
              <p:nvPr/>
            </p:nvSpPr>
            <p:spPr bwMode="auto">
              <a:xfrm>
                <a:off x="510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494" name="Text Box 78"/>
              <p:cNvSpPr txBox="1">
                <a:spLocks noChangeArrowheads="1"/>
              </p:cNvSpPr>
              <p:nvPr/>
            </p:nvSpPr>
            <p:spPr bwMode="auto">
              <a:xfrm>
                <a:off x="3778" y="3077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sp>
          <p:nvSpPr>
            <p:cNvPr id="188500" name="Text Box 84"/>
            <p:cNvSpPr txBox="1">
              <a:spLocks noChangeArrowheads="1"/>
            </p:cNvSpPr>
            <p:nvPr/>
          </p:nvSpPr>
          <p:spPr bwMode="auto">
            <a:xfrm>
              <a:off x="3518" y="2100"/>
              <a:ext cx="17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GB" sz="2800" b="1"/>
                <a:t>Input state</a:t>
              </a:r>
              <a:endParaRPr lang="en-US" sz="2800" b="1"/>
            </a:p>
          </p:txBody>
        </p:sp>
      </p:grpSp>
    </p:spTree>
    <p:extLst>
      <p:ext uri="{BB962C8B-B14F-4D97-AF65-F5344CB8AC3E}">
        <p14:creationId xmlns:p14="http://schemas.microsoft.com/office/powerpoint/2010/main" val="193183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33" grpId="0" animBg="1"/>
      <p:bldP spid="188452" grpId="0" animBg="1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Procedure body:  append(p,q)</a:t>
            </a:r>
            <a:endParaRPr lang="en-US"/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1036638" y="3382963"/>
            <a:ext cx="2719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Input state</a:t>
            </a:r>
            <a:endParaRPr lang="en-US" sz="2800" b="1"/>
          </a:p>
        </p:txBody>
      </p:sp>
      <p:sp>
        <p:nvSpPr>
          <p:cNvPr id="338970" name="AutoShape 26"/>
          <p:cNvSpPr>
            <a:spLocks noChangeArrowheads="1"/>
          </p:cNvSpPr>
          <p:nvPr/>
        </p:nvSpPr>
        <p:spPr bwMode="auto">
          <a:xfrm rot="10800000" flipH="1">
            <a:off x="4349750" y="4506913"/>
            <a:ext cx="519113" cy="500062"/>
          </a:xfrm>
          <a:prstGeom prst="rightArrow">
            <a:avLst>
              <a:gd name="adj1" fmla="val 50000"/>
              <a:gd name="adj2" fmla="val 259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971" name="Rectangle 27"/>
          <p:cNvSpPr>
            <a:spLocks noChangeArrowheads="1"/>
          </p:cNvSpPr>
          <p:nvPr/>
        </p:nvSpPr>
        <p:spPr bwMode="auto">
          <a:xfrm>
            <a:off x="482600" y="3929063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19113" y="41544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338975" name="Line 31"/>
          <p:cNvSpPr>
            <a:spLocks noChangeShapeType="1"/>
          </p:cNvSpPr>
          <p:nvPr/>
        </p:nvSpPr>
        <p:spPr bwMode="auto">
          <a:xfrm>
            <a:off x="820738" y="44100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76" name="Oval 32"/>
          <p:cNvSpPr>
            <a:spLocks noChangeAspect="1" noChangeArrowheads="1"/>
          </p:cNvSpPr>
          <p:nvPr/>
        </p:nvSpPr>
        <p:spPr bwMode="auto">
          <a:xfrm>
            <a:off x="1943100" y="425450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77" name="Oval 33"/>
          <p:cNvSpPr>
            <a:spLocks noChangeAspect="1" noChangeArrowheads="1"/>
          </p:cNvSpPr>
          <p:nvPr/>
        </p:nvSpPr>
        <p:spPr bwMode="auto">
          <a:xfrm>
            <a:off x="27860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978" name="AutoShape 34"/>
          <p:cNvCxnSpPr>
            <a:cxnSpLocks noChangeShapeType="1"/>
          </p:cNvCxnSpPr>
          <p:nvPr/>
        </p:nvCxnSpPr>
        <p:spPr bwMode="auto">
          <a:xfrm>
            <a:off x="2455863" y="440372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979" name="Oval 35"/>
          <p:cNvSpPr>
            <a:spLocks noChangeAspect="1" noChangeArrowheads="1"/>
          </p:cNvSpPr>
          <p:nvPr/>
        </p:nvSpPr>
        <p:spPr bwMode="auto">
          <a:xfrm>
            <a:off x="1052513" y="42545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2400300" y="39703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338981" name="AutoShape 37"/>
          <p:cNvCxnSpPr>
            <a:cxnSpLocks noChangeShapeType="1"/>
          </p:cNvCxnSpPr>
          <p:nvPr/>
        </p:nvCxnSpPr>
        <p:spPr bwMode="auto">
          <a:xfrm>
            <a:off x="1581150" y="438467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8985" name="Text Box 41"/>
          <p:cNvSpPr txBox="1">
            <a:spLocks noChangeArrowheads="1"/>
          </p:cNvSpPr>
          <p:nvPr/>
        </p:nvSpPr>
        <p:spPr bwMode="auto">
          <a:xfrm>
            <a:off x="3735388" y="4729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338986" name="Line 42"/>
          <p:cNvSpPr>
            <a:spLocks noChangeShapeType="1"/>
          </p:cNvSpPr>
          <p:nvPr/>
        </p:nvSpPr>
        <p:spPr bwMode="auto">
          <a:xfrm flipV="1">
            <a:off x="3879850" y="453707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87" name="Oval 43"/>
          <p:cNvSpPr>
            <a:spLocks noChangeAspect="1" noChangeArrowheads="1"/>
          </p:cNvSpPr>
          <p:nvPr/>
        </p:nvSpPr>
        <p:spPr bwMode="auto">
          <a:xfrm>
            <a:off x="3611563" y="42608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91" name="Text Box 47"/>
          <p:cNvSpPr txBox="1">
            <a:spLocks noChangeArrowheads="1"/>
          </p:cNvSpPr>
          <p:nvPr/>
        </p:nvSpPr>
        <p:spPr bwMode="auto">
          <a:xfrm>
            <a:off x="1500188" y="397192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339028" name="Group 84"/>
          <p:cNvGrpSpPr>
            <a:grpSpLocks/>
          </p:cNvGrpSpPr>
          <p:nvPr/>
        </p:nvGrpSpPr>
        <p:grpSpPr bwMode="auto">
          <a:xfrm>
            <a:off x="4979988" y="3411538"/>
            <a:ext cx="3768725" cy="2098675"/>
            <a:chOff x="3137" y="2149"/>
            <a:chExt cx="2374" cy="1322"/>
          </a:xfrm>
        </p:grpSpPr>
        <p:sp>
          <p:nvSpPr>
            <p:cNvPr id="338969" name="Text Box 25"/>
            <p:cNvSpPr txBox="1">
              <a:spLocks noChangeArrowheads="1"/>
            </p:cNvSpPr>
            <p:nvPr/>
          </p:nvSpPr>
          <p:spPr bwMode="auto">
            <a:xfrm>
              <a:off x="3324" y="2149"/>
              <a:ext cx="20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GB" sz="2800" b="1"/>
                <a:t>Output state</a:t>
              </a:r>
              <a:endParaRPr lang="en-US" sz="2800" b="1"/>
            </a:p>
          </p:txBody>
        </p:sp>
        <p:grpSp>
          <p:nvGrpSpPr>
            <p:cNvPr id="339010" name="Group 66"/>
            <p:cNvGrpSpPr>
              <a:grpSpLocks/>
            </p:cNvGrpSpPr>
            <p:nvPr/>
          </p:nvGrpSpPr>
          <p:grpSpPr bwMode="auto">
            <a:xfrm>
              <a:off x="3137" y="2492"/>
              <a:ext cx="2374" cy="979"/>
              <a:chOff x="3137" y="1520"/>
              <a:chExt cx="2374" cy="979"/>
            </a:xfrm>
          </p:grpSpPr>
          <p:grpSp>
            <p:nvGrpSpPr>
              <p:cNvPr id="338992" name="Group 48"/>
              <p:cNvGrpSpPr>
                <a:grpSpLocks/>
              </p:cNvGrpSpPr>
              <p:nvPr/>
            </p:nvGrpSpPr>
            <p:grpSpPr bwMode="auto">
              <a:xfrm>
                <a:off x="3137" y="1520"/>
                <a:ext cx="2374" cy="979"/>
                <a:chOff x="3137" y="3050"/>
                <a:chExt cx="2374" cy="979"/>
              </a:xfrm>
            </p:grpSpPr>
            <p:sp>
              <p:nvSpPr>
                <p:cNvPr id="338993" name="Rectangle 49"/>
                <p:cNvSpPr>
                  <a:spLocks noChangeArrowheads="1"/>
                </p:cNvSpPr>
                <p:nvPr/>
              </p:nvSpPr>
              <p:spPr bwMode="auto">
                <a:xfrm>
                  <a:off x="3137" y="3050"/>
                  <a:ext cx="2374" cy="979"/>
                </a:xfrm>
                <a:prstGeom prst="rect">
                  <a:avLst/>
                </a:prstGeom>
                <a:solidFill>
                  <a:schemeClr val="fol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899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160" y="3192"/>
                  <a:ext cx="2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ClrTx/>
                    <a:buSzTx/>
                    <a:buFontTx/>
                    <a:buNone/>
                  </a:pPr>
                  <a:r>
                    <a:rPr lang="en-US" sz="2400"/>
                    <a:t>p</a:t>
                  </a:r>
                </a:p>
              </p:txBody>
            </p:sp>
            <p:sp>
              <p:nvSpPr>
                <p:cNvPr id="338995" name="Line 51"/>
                <p:cNvSpPr>
                  <a:spLocks noChangeShapeType="1"/>
                </p:cNvSpPr>
                <p:nvPr/>
              </p:nvSpPr>
              <p:spPr bwMode="auto">
                <a:xfrm>
                  <a:off x="3350" y="3353"/>
                  <a:ext cx="1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996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4057" y="3255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997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4588" y="3259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38998" name="AutoShape 54"/>
                <p:cNvCxnSpPr>
                  <a:cxnSpLocks noChangeShapeType="1"/>
                </p:cNvCxnSpPr>
                <p:nvPr/>
              </p:nvCxnSpPr>
              <p:spPr bwMode="auto">
                <a:xfrm>
                  <a:off x="4380" y="3349"/>
                  <a:ext cx="210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38999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6" y="3255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0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345" y="3076"/>
                  <a:ext cx="28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en-US" sz="2400"/>
                    <a:t>n</a:t>
                  </a:r>
                </a:p>
              </p:txBody>
            </p:sp>
            <p:cxnSp>
              <p:nvCxnSpPr>
                <p:cNvPr id="339001" name="AutoShape 57"/>
                <p:cNvCxnSpPr>
                  <a:cxnSpLocks noChangeShapeType="1"/>
                </p:cNvCxnSpPr>
                <p:nvPr/>
              </p:nvCxnSpPr>
              <p:spPr bwMode="auto">
                <a:xfrm>
                  <a:off x="3829" y="3337"/>
                  <a:ext cx="216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3900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186" y="3554"/>
                  <a:ext cx="26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ClrTx/>
                    <a:buSzTx/>
                    <a:buFontTx/>
                    <a:buNone/>
                  </a:pPr>
                  <a:r>
                    <a:rPr lang="en-US" sz="2400"/>
                    <a:t>q</a:t>
                  </a:r>
                </a:p>
              </p:txBody>
            </p:sp>
            <p:sp>
              <p:nvSpPr>
                <p:cNvPr id="33900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5277" y="3433"/>
                  <a:ext cx="1" cy="1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04" name="Oval 60"/>
                <p:cNvSpPr>
                  <a:spLocks noChangeAspect="1" noChangeArrowheads="1"/>
                </p:cNvSpPr>
                <p:nvPr/>
              </p:nvSpPr>
              <p:spPr bwMode="auto">
                <a:xfrm>
                  <a:off x="5108" y="3259"/>
                  <a:ext cx="317" cy="18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00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778" y="3077"/>
                  <a:ext cx="28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en-US" sz="2400"/>
                    <a:t>n</a:t>
                  </a:r>
                </a:p>
              </p:txBody>
            </p:sp>
          </p:grpSp>
          <p:cxnSp>
            <p:nvCxnSpPr>
              <p:cNvPr id="339006" name="AutoShape 62"/>
              <p:cNvCxnSpPr>
                <a:cxnSpLocks noChangeShapeType="1"/>
              </p:cNvCxnSpPr>
              <p:nvPr/>
            </p:nvCxnSpPr>
            <p:spPr bwMode="auto">
              <a:xfrm>
                <a:off x="4902" y="1828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39007" name="Text Box 63"/>
              <p:cNvSpPr txBox="1">
                <a:spLocks noChangeArrowheads="1"/>
              </p:cNvSpPr>
              <p:nvPr/>
            </p:nvSpPr>
            <p:spPr bwMode="auto">
              <a:xfrm>
                <a:off x="4867" y="1555"/>
                <a:ext cx="2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818373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Procedure call:</a:t>
            </a:r>
            <a:br>
              <a:rPr lang="en-GB" sz="4000"/>
            </a:br>
            <a:r>
              <a:rPr lang="en-GB" sz="3600"/>
              <a:t>3.</a:t>
            </a:r>
            <a:r>
              <a:rPr lang="en-GB" sz="4000"/>
              <a:t> Combine output</a:t>
            </a:r>
            <a:endParaRPr lang="en-US" sz="4000"/>
          </a:p>
        </p:txBody>
      </p:sp>
      <p:sp>
        <p:nvSpPr>
          <p:cNvPr id="403459" name="Text Box 3"/>
          <p:cNvSpPr txBox="1">
            <a:spLocks noChangeArrowheads="1"/>
          </p:cNvSpPr>
          <p:nvPr/>
        </p:nvSpPr>
        <p:spPr bwMode="auto">
          <a:xfrm>
            <a:off x="1225550" y="1860550"/>
            <a:ext cx="2719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Call state</a:t>
            </a:r>
            <a:endParaRPr lang="en-US" sz="2800" b="1"/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5478463" y="1839913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Output state</a:t>
            </a:r>
            <a:endParaRPr lang="en-US" sz="2800" b="1"/>
          </a:p>
        </p:txBody>
      </p:sp>
      <p:sp>
        <p:nvSpPr>
          <p:cNvPr id="403461" name="AutoShape 5"/>
          <p:cNvSpPr>
            <a:spLocks noChangeArrowheads="1"/>
          </p:cNvSpPr>
          <p:nvPr/>
        </p:nvSpPr>
        <p:spPr bwMode="auto">
          <a:xfrm flipH="1">
            <a:off x="4387850" y="2963863"/>
            <a:ext cx="454025" cy="500062"/>
          </a:xfrm>
          <a:prstGeom prst="plus">
            <a:avLst>
              <a:gd name="adj" fmla="val 3809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3462" name="Rectangle 6"/>
          <p:cNvSpPr>
            <a:spLocks noChangeArrowheads="1"/>
          </p:cNvSpPr>
          <p:nvPr/>
        </p:nvSpPr>
        <p:spPr bwMode="auto">
          <a:xfrm>
            <a:off x="482600" y="2386013"/>
            <a:ext cx="3768725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519113" y="26114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03464" name="Line 8"/>
          <p:cNvSpPr>
            <a:spLocks noChangeShapeType="1"/>
          </p:cNvSpPr>
          <p:nvPr/>
        </p:nvSpPr>
        <p:spPr bwMode="auto">
          <a:xfrm>
            <a:off x="820738" y="28670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5" name="Oval 9"/>
          <p:cNvSpPr>
            <a:spLocks noChangeAspect="1" noChangeArrowheads="1"/>
          </p:cNvSpPr>
          <p:nvPr/>
        </p:nvSpPr>
        <p:spPr bwMode="auto">
          <a:xfrm>
            <a:off x="1943100" y="2711450"/>
            <a:ext cx="503238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6" name="Oval 10"/>
          <p:cNvSpPr>
            <a:spLocks noChangeAspect="1" noChangeArrowheads="1"/>
          </p:cNvSpPr>
          <p:nvPr/>
        </p:nvSpPr>
        <p:spPr bwMode="auto">
          <a:xfrm>
            <a:off x="2786063" y="27178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3467" name="AutoShape 11"/>
          <p:cNvCxnSpPr>
            <a:cxnSpLocks noChangeShapeType="1"/>
          </p:cNvCxnSpPr>
          <p:nvPr/>
        </p:nvCxnSpPr>
        <p:spPr bwMode="auto">
          <a:xfrm>
            <a:off x="2455863" y="28606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68" name="Oval 12"/>
          <p:cNvSpPr>
            <a:spLocks noChangeAspect="1" noChangeArrowheads="1"/>
          </p:cNvSpPr>
          <p:nvPr/>
        </p:nvSpPr>
        <p:spPr bwMode="auto">
          <a:xfrm>
            <a:off x="1052513" y="271145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9" name="Text Box 13"/>
          <p:cNvSpPr txBox="1">
            <a:spLocks noChangeArrowheads="1"/>
          </p:cNvSpPr>
          <p:nvPr/>
        </p:nvSpPr>
        <p:spPr bwMode="auto">
          <a:xfrm>
            <a:off x="2400300" y="24272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03470" name="AutoShape 14"/>
          <p:cNvCxnSpPr>
            <a:cxnSpLocks noChangeShapeType="1"/>
          </p:cNvCxnSpPr>
          <p:nvPr/>
        </p:nvCxnSpPr>
        <p:spPr bwMode="auto">
          <a:xfrm>
            <a:off x="1581150" y="28416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71" name="Text Box 15"/>
          <p:cNvSpPr txBox="1">
            <a:spLocks noChangeArrowheads="1"/>
          </p:cNvSpPr>
          <p:nvPr/>
        </p:nvSpPr>
        <p:spPr bwMode="auto">
          <a:xfrm>
            <a:off x="519113" y="34671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03472" name="Line 16"/>
          <p:cNvSpPr>
            <a:spLocks noChangeShapeType="1"/>
          </p:cNvSpPr>
          <p:nvPr/>
        </p:nvSpPr>
        <p:spPr bwMode="auto">
          <a:xfrm>
            <a:off x="820738" y="37226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3" name="Oval 17"/>
          <p:cNvSpPr>
            <a:spLocks noChangeAspect="1" noChangeArrowheads="1"/>
          </p:cNvSpPr>
          <p:nvPr/>
        </p:nvSpPr>
        <p:spPr bwMode="auto">
          <a:xfrm>
            <a:off x="1052513" y="3567113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4" name="Text Box 18"/>
          <p:cNvSpPr txBox="1">
            <a:spLocks noChangeArrowheads="1"/>
          </p:cNvSpPr>
          <p:nvPr/>
        </p:nvSpPr>
        <p:spPr bwMode="auto">
          <a:xfrm>
            <a:off x="3735388" y="31861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03475" name="Line 19"/>
          <p:cNvSpPr>
            <a:spLocks noChangeShapeType="1"/>
          </p:cNvSpPr>
          <p:nvPr/>
        </p:nvSpPr>
        <p:spPr bwMode="auto">
          <a:xfrm flipV="1">
            <a:off x="3879850" y="29940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6" name="Oval 20"/>
          <p:cNvSpPr>
            <a:spLocks noChangeAspect="1" noChangeArrowheads="1"/>
          </p:cNvSpPr>
          <p:nvPr/>
        </p:nvSpPr>
        <p:spPr bwMode="auto">
          <a:xfrm>
            <a:off x="3611563" y="2717800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7" name="Oval 21"/>
          <p:cNvSpPr>
            <a:spLocks noChangeAspect="1" noChangeArrowheads="1"/>
          </p:cNvSpPr>
          <p:nvPr/>
        </p:nvSpPr>
        <p:spPr bwMode="auto">
          <a:xfrm>
            <a:off x="1925638" y="3573463"/>
            <a:ext cx="503237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3478" name="AutoShape 22"/>
          <p:cNvCxnSpPr>
            <a:cxnSpLocks noChangeShapeType="1"/>
          </p:cNvCxnSpPr>
          <p:nvPr/>
        </p:nvCxnSpPr>
        <p:spPr bwMode="auto">
          <a:xfrm>
            <a:off x="1563688" y="3703638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79" name="Text Box 23"/>
          <p:cNvSpPr txBox="1">
            <a:spLocks noChangeArrowheads="1"/>
          </p:cNvSpPr>
          <p:nvPr/>
        </p:nvSpPr>
        <p:spPr bwMode="auto">
          <a:xfrm>
            <a:off x="1473200" y="33099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03480" name="Text Box 24"/>
          <p:cNvSpPr txBox="1">
            <a:spLocks noChangeArrowheads="1"/>
          </p:cNvSpPr>
          <p:nvPr/>
        </p:nvSpPr>
        <p:spPr bwMode="auto">
          <a:xfrm>
            <a:off x="1500188" y="24288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03481" name="Group 25"/>
          <p:cNvGrpSpPr>
            <a:grpSpLocks/>
          </p:cNvGrpSpPr>
          <p:nvPr/>
        </p:nvGrpSpPr>
        <p:grpSpPr bwMode="auto">
          <a:xfrm>
            <a:off x="4979988" y="2384425"/>
            <a:ext cx="3768725" cy="1554163"/>
            <a:chOff x="3137" y="3050"/>
            <a:chExt cx="2374" cy="979"/>
          </a:xfrm>
        </p:grpSpPr>
        <p:sp>
          <p:nvSpPr>
            <p:cNvPr id="403482" name="Rectangle 26"/>
            <p:cNvSpPr>
              <a:spLocks noChangeArrowheads="1"/>
            </p:cNvSpPr>
            <p:nvPr/>
          </p:nvSpPr>
          <p:spPr bwMode="auto">
            <a:xfrm>
              <a:off x="3137" y="3050"/>
              <a:ext cx="2374" cy="979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3483" name="Text Box 27"/>
            <p:cNvSpPr txBox="1">
              <a:spLocks noChangeArrowheads="1"/>
            </p:cNvSpPr>
            <p:nvPr/>
          </p:nvSpPr>
          <p:spPr bwMode="auto">
            <a:xfrm>
              <a:off x="3160" y="319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403484" name="Line 28"/>
            <p:cNvSpPr>
              <a:spLocks noChangeShapeType="1"/>
            </p:cNvSpPr>
            <p:nvPr/>
          </p:nvSpPr>
          <p:spPr bwMode="auto">
            <a:xfrm>
              <a:off x="3350" y="3353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5" name="Oval 29"/>
            <p:cNvSpPr>
              <a:spLocks noChangeAspect="1" noChangeArrowheads="1"/>
            </p:cNvSpPr>
            <p:nvPr/>
          </p:nvSpPr>
          <p:spPr bwMode="auto">
            <a:xfrm>
              <a:off x="4057" y="325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6" name="Oval 30"/>
            <p:cNvSpPr>
              <a:spLocks noChangeAspect="1" noChangeArrowheads="1"/>
            </p:cNvSpPr>
            <p:nvPr/>
          </p:nvSpPr>
          <p:spPr bwMode="auto">
            <a:xfrm>
              <a:off x="4588" y="32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3487" name="AutoShape 31"/>
            <p:cNvCxnSpPr>
              <a:cxnSpLocks noChangeShapeType="1"/>
            </p:cNvCxnSpPr>
            <p:nvPr/>
          </p:nvCxnSpPr>
          <p:spPr bwMode="auto">
            <a:xfrm>
              <a:off x="4380" y="3349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3488" name="Oval 32"/>
            <p:cNvSpPr>
              <a:spLocks noChangeAspect="1" noChangeArrowheads="1"/>
            </p:cNvSpPr>
            <p:nvPr/>
          </p:nvSpPr>
          <p:spPr bwMode="auto">
            <a:xfrm>
              <a:off x="3496" y="325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9" name="Text Box 33"/>
            <p:cNvSpPr txBox="1">
              <a:spLocks noChangeArrowheads="1"/>
            </p:cNvSpPr>
            <p:nvPr/>
          </p:nvSpPr>
          <p:spPr bwMode="auto">
            <a:xfrm>
              <a:off x="4345" y="307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03490" name="AutoShape 34"/>
            <p:cNvCxnSpPr>
              <a:cxnSpLocks noChangeShapeType="1"/>
            </p:cNvCxnSpPr>
            <p:nvPr/>
          </p:nvCxnSpPr>
          <p:spPr bwMode="auto">
            <a:xfrm>
              <a:off x="3829" y="3337"/>
              <a:ext cx="2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3491" name="Text Box 35"/>
            <p:cNvSpPr txBox="1">
              <a:spLocks noChangeArrowheads="1"/>
            </p:cNvSpPr>
            <p:nvPr/>
          </p:nvSpPr>
          <p:spPr bwMode="auto">
            <a:xfrm>
              <a:off x="5186" y="35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403492" name="Line 36"/>
            <p:cNvSpPr>
              <a:spLocks noChangeShapeType="1"/>
            </p:cNvSpPr>
            <p:nvPr/>
          </p:nvSpPr>
          <p:spPr bwMode="auto">
            <a:xfrm flipV="1">
              <a:off x="5277" y="343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93" name="Oval 37"/>
            <p:cNvSpPr>
              <a:spLocks noChangeAspect="1" noChangeArrowheads="1"/>
            </p:cNvSpPr>
            <p:nvPr/>
          </p:nvSpPr>
          <p:spPr bwMode="auto">
            <a:xfrm>
              <a:off x="5108" y="32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94" name="Text Box 38"/>
            <p:cNvSpPr txBox="1">
              <a:spLocks noChangeArrowheads="1"/>
            </p:cNvSpPr>
            <p:nvPr/>
          </p:nvSpPr>
          <p:spPr bwMode="auto">
            <a:xfrm>
              <a:off x="3778" y="307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cxnSp>
        <p:nvCxnSpPr>
          <p:cNvPr id="403495" name="AutoShape 39"/>
          <p:cNvCxnSpPr>
            <a:cxnSpLocks noChangeShapeType="1"/>
          </p:cNvCxnSpPr>
          <p:nvPr/>
        </p:nvCxnSpPr>
        <p:spPr bwMode="auto">
          <a:xfrm>
            <a:off x="7781925" y="28733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3496" name="Text Box 40"/>
          <p:cNvSpPr txBox="1">
            <a:spLocks noChangeArrowheads="1"/>
          </p:cNvSpPr>
          <p:nvPr/>
        </p:nvSpPr>
        <p:spPr bwMode="auto">
          <a:xfrm>
            <a:off x="7726363" y="24399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03497" name="Text Box 41"/>
          <p:cNvSpPr txBox="1">
            <a:spLocks noChangeArrowheads="1"/>
          </p:cNvSpPr>
          <p:nvPr/>
        </p:nvSpPr>
        <p:spPr bwMode="auto">
          <a:xfrm>
            <a:off x="1112838" y="30734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03498" name="Line 42"/>
          <p:cNvSpPr>
            <a:spLocks noChangeShapeType="1"/>
          </p:cNvSpPr>
          <p:nvPr/>
        </p:nvSpPr>
        <p:spPr bwMode="auto">
          <a:xfrm rot="-5400000">
            <a:off x="1157288" y="31003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631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Procedure call:</a:t>
            </a:r>
            <a:br>
              <a:rPr lang="en-GB" sz="4000"/>
            </a:br>
            <a:r>
              <a:rPr lang="en-GB" sz="3600"/>
              <a:t>3.</a:t>
            </a:r>
            <a:r>
              <a:rPr lang="en-GB" sz="4000"/>
              <a:t> Combine output</a:t>
            </a:r>
            <a:endParaRPr lang="en-US" sz="4000"/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482600" y="2386013"/>
            <a:ext cx="8267700" cy="15541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877888" y="2511425"/>
            <a:ext cx="3402012" cy="6238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519113" y="261143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46472" name="Line 8"/>
          <p:cNvSpPr>
            <a:spLocks noChangeShapeType="1"/>
          </p:cNvSpPr>
          <p:nvPr/>
        </p:nvSpPr>
        <p:spPr bwMode="auto">
          <a:xfrm>
            <a:off x="820738" y="286702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3" name="Oval 9"/>
          <p:cNvSpPr>
            <a:spLocks noChangeAspect="1" noChangeArrowheads="1"/>
          </p:cNvSpPr>
          <p:nvPr/>
        </p:nvSpPr>
        <p:spPr bwMode="auto">
          <a:xfrm>
            <a:off x="1943100" y="2711450"/>
            <a:ext cx="503238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4" name="Oval 10"/>
          <p:cNvSpPr>
            <a:spLocks noChangeAspect="1" noChangeArrowheads="1"/>
          </p:cNvSpPr>
          <p:nvPr/>
        </p:nvSpPr>
        <p:spPr bwMode="auto">
          <a:xfrm>
            <a:off x="2786063" y="271780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475" name="AutoShape 11"/>
          <p:cNvCxnSpPr>
            <a:cxnSpLocks noChangeShapeType="1"/>
          </p:cNvCxnSpPr>
          <p:nvPr/>
        </p:nvCxnSpPr>
        <p:spPr bwMode="auto">
          <a:xfrm>
            <a:off x="2455863" y="2860675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76" name="Oval 12"/>
          <p:cNvSpPr>
            <a:spLocks noChangeAspect="1" noChangeArrowheads="1"/>
          </p:cNvSpPr>
          <p:nvPr/>
        </p:nvSpPr>
        <p:spPr bwMode="auto">
          <a:xfrm>
            <a:off x="1052513" y="271145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7" name="Text Box 13"/>
          <p:cNvSpPr txBox="1">
            <a:spLocks noChangeArrowheads="1"/>
          </p:cNvSpPr>
          <p:nvPr/>
        </p:nvSpPr>
        <p:spPr bwMode="auto">
          <a:xfrm>
            <a:off x="2400300" y="242728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46478" name="AutoShape 14"/>
          <p:cNvCxnSpPr>
            <a:cxnSpLocks noChangeShapeType="1"/>
          </p:cNvCxnSpPr>
          <p:nvPr/>
        </p:nvCxnSpPr>
        <p:spPr bwMode="auto">
          <a:xfrm>
            <a:off x="1581150" y="2841625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79" name="Text Box 15"/>
          <p:cNvSpPr txBox="1">
            <a:spLocks noChangeArrowheads="1"/>
          </p:cNvSpPr>
          <p:nvPr/>
        </p:nvSpPr>
        <p:spPr bwMode="auto">
          <a:xfrm>
            <a:off x="3735388" y="31861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46480" name="Line 16"/>
          <p:cNvSpPr>
            <a:spLocks noChangeShapeType="1"/>
          </p:cNvSpPr>
          <p:nvPr/>
        </p:nvSpPr>
        <p:spPr bwMode="auto">
          <a:xfrm flipV="1">
            <a:off x="3879850" y="29940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1" name="Oval 17"/>
          <p:cNvSpPr>
            <a:spLocks noChangeAspect="1" noChangeArrowheads="1"/>
          </p:cNvSpPr>
          <p:nvPr/>
        </p:nvSpPr>
        <p:spPr bwMode="auto">
          <a:xfrm>
            <a:off x="3611563" y="271780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2" name="Text Box 18"/>
          <p:cNvSpPr txBox="1">
            <a:spLocks noChangeArrowheads="1"/>
          </p:cNvSpPr>
          <p:nvPr/>
        </p:nvSpPr>
        <p:spPr bwMode="auto">
          <a:xfrm>
            <a:off x="1500188" y="24288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483" name="Text Box 19"/>
          <p:cNvSpPr txBox="1">
            <a:spLocks noChangeArrowheads="1"/>
          </p:cNvSpPr>
          <p:nvPr/>
        </p:nvSpPr>
        <p:spPr bwMode="auto">
          <a:xfrm>
            <a:off x="5016500" y="263842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446484" name="Line 20"/>
          <p:cNvSpPr>
            <a:spLocks noChangeShapeType="1"/>
          </p:cNvSpPr>
          <p:nvPr/>
        </p:nvSpPr>
        <p:spPr bwMode="auto">
          <a:xfrm>
            <a:off x="5318125" y="289401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5" name="Oval 21"/>
          <p:cNvSpPr>
            <a:spLocks noChangeAspect="1" noChangeArrowheads="1"/>
          </p:cNvSpPr>
          <p:nvPr/>
        </p:nvSpPr>
        <p:spPr bwMode="auto">
          <a:xfrm>
            <a:off x="6440488" y="2738438"/>
            <a:ext cx="503237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6" name="Oval 22"/>
          <p:cNvSpPr>
            <a:spLocks noChangeAspect="1" noChangeArrowheads="1"/>
          </p:cNvSpPr>
          <p:nvPr/>
        </p:nvSpPr>
        <p:spPr bwMode="auto">
          <a:xfrm>
            <a:off x="7283450" y="2744788"/>
            <a:ext cx="503238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487" name="AutoShape 23"/>
          <p:cNvCxnSpPr>
            <a:cxnSpLocks noChangeShapeType="1"/>
          </p:cNvCxnSpPr>
          <p:nvPr/>
        </p:nvCxnSpPr>
        <p:spPr bwMode="auto">
          <a:xfrm>
            <a:off x="6953250" y="2887663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88" name="Oval 24"/>
          <p:cNvSpPr>
            <a:spLocks noChangeAspect="1" noChangeArrowheads="1"/>
          </p:cNvSpPr>
          <p:nvPr/>
        </p:nvSpPr>
        <p:spPr bwMode="auto">
          <a:xfrm>
            <a:off x="5549900" y="2738438"/>
            <a:ext cx="503238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9" name="Text Box 25"/>
          <p:cNvSpPr txBox="1">
            <a:spLocks noChangeArrowheads="1"/>
          </p:cNvSpPr>
          <p:nvPr/>
        </p:nvSpPr>
        <p:spPr bwMode="auto">
          <a:xfrm>
            <a:off x="6897688" y="2454275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46490" name="AutoShape 26"/>
          <p:cNvCxnSpPr>
            <a:cxnSpLocks noChangeShapeType="1"/>
          </p:cNvCxnSpPr>
          <p:nvPr/>
        </p:nvCxnSpPr>
        <p:spPr bwMode="auto">
          <a:xfrm>
            <a:off x="6078538" y="2868613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491" name="Text Box 27"/>
          <p:cNvSpPr txBox="1">
            <a:spLocks noChangeArrowheads="1"/>
          </p:cNvSpPr>
          <p:nvPr/>
        </p:nvSpPr>
        <p:spPr bwMode="auto">
          <a:xfrm>
            <a:off x="8232775" y="32131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446492" name="Line 28"/>
          <p:cNvSpPr>
            <a:spLocks noChangeShapeType="1"/>
          </p:cNvSpPr>
          <p:nvPr/>
        </p:nvSpPr>
        <p:spPr bwMode="auto">
          <a:xfrm flipV="1">
            <a:off x="8377238" y="3021013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93" name="Oval 29"/>
          <p:cNvSpPr>
            <a:spLocks noChangeAspect="1" noChangeArrowheads="1"/>
          </p:cNvSpPr>
          <p:nvPr/>
        </p:nvSpPr>
        <p:spPr bwMode="auto">
          <a:xfrm>
            <a:off x="8108950" y="2744788"/>
            <a:ext cx="503238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94" name="Text Box 30"/>
          <p:cNvSpPr txBox="1">
            <a:spLocks noChangeArrowheads="1"/>
          </p:cNvSpPr>
          <p:nvPr/>
        </p:nvSpPr>
        <p:spPr bwMode="auto">
          <a:xfrm>
            <a:off x="5997575" y="24558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495" name="Rectangle 31"/>
          <p:cNvSpPr>
            <a:spLocks noChangeArrowheads="1"/>
          </p:cNvSpPr>
          <p:nvPr/>
        </p:nvSpPr>
        <p:spPr bwMode="auto">
          <a:xfrm>
            <a:off x="396875" y="4975225"/>
            <a:ext cx="1855788" cy="16748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496" name="Text Box 32"/>
          <p:cNvSpPr txBox="1">
            <a:spLocks noChangeArrowheads="1"/>
          </p:cNvSpPr>
          <p:nvPr/>
        </p:nvSpPr>
        <p:spPr bwMode="auto">
          <a:xfrm>
            <a:off x="972414" y="5680075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inUc(v)</a:t>
            </a:r>
            <a:endParaRPr lang="en-US" sz="2400"/>
          </a:p>
        </p:txBody>
      </p:sp>
      <p:sp>
        <p:nvSpPr>
          <p:cNvPr id="446497" name="Text Box 33"/>
          <p:cNvSpPr txBox="1">
            <a:spLocks noChangeArrowheads="1"/>
          </p:cNvSpPr>
          <p:nvPr/>
        </p:nvSpPr>
        <p:spPr bwMode="auto">
          <a:xfrm>
            <a:off x="958127" y="6111875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 dirty="0" err="1"/>
              <a:t>inUx</a:t>
            </a:r>
            <a:r>
              <a:rPr lang="en-GB" sz="2400" dirty="0"/>
              <a:t>(v)</a:t>
            </a:r>
            <a:endParaRPr lang="en-US" sz="2400" dirty="0"/>
          </a:p>
        </p:txBody>
      </p:sp>
      <p:sp>
        <p:nvSpPr>
          <p:cNvPr id="446498" name="Text Box 34"/>
          <p:cNvSpPr txBox="1">
            <a:spLocks noChangeArrowheads="1"/>
          </p:cNvSpPr>
          <p:nvPr/>
        </p:nvSpPr>
        <p:spPr bwMode="auto">
          <a:xfrm>
            <a:off x="322263" y="4964113"/>
            <a:ext cx="2525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GB" sz="2400" b="1"/>
              <a:t>Auxiliary predicates</a:t>
            </a:r>
            <a:endParaRPr lang="en-US" sz="2400" b="1"/>
          </a:p>
        </p:txBody>
      </p:sp>
      <p:sp>
        <p:nvSpPr>
          <p:cNvPr id="446499" name="Oval 35"/>
          <p:cNvSpPr>
            <a:spLocks noChangeAspect="1" noChangeArrowheads="1"/>
          </p:cNvSpPr>
          <p:nvPr/>
        </p:nvSpPr>
        <p:spPr bwMode="auto">
          <a:xfrm>
            <a:off x="477838" y="5772150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00" name="Oval 36"/>
          <p:cNvSpPr>
            <a:spLocks noChangeAspect="1" noChangeArrowheads="1"/>
          </p:cNvSpPr>
          <p:nvPr/>
        </p:nvSpPr>
        <p:spPr bwMode="auto">
          <a:xfrm>
            <a:off x="490538" y="6191250"/>
            <a:ext cx="503237" cy="28575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501" name="AutoShape 37"/>
          <p:cNvCxnSpPr>
            <a:cxnSpLocks noChangeShapeType="1"/>
          </p:cNvCxnSpPr>
          <p:nvPr/>
        </p:nvCxnSpPr>
        <p:spPr bwMode="auto">
          <a:xfrm>
            <a:off x="7783513" y="2878138"/>
            <a:ext cx="33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502" name="Text Box 38"/>
          <p:cNvSpPr txBox="1">
            <a:spLocks noChangeArrowheads="1"/>
          </p:cNvSpPr>
          <p:nvPr/>
        </p:nvSpPr>
        <p:spPr bwMode="auto">
          <a:xfrm>
            <a:off x="7727950" y="244475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503" name="Text Box 39"/>
          <p:cNvSpPr txBox="1">
            <a:spLocks noChangeArrowheads="1"/>
          </p:cNvSpPr>
          <p:nvPr/>
        </p:nvSpPr>
        <p:spPr bwMode="auto">
          <a:xfrm>
            <a:off x="519113" y="34671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46504" name="Line 40"/>
          <p:cNvSpPr>
            <a:spLocks noChangeShapeType="1"/>
          </p:cNvSpPr>
          <p:nvPr/>
        </p:nvSpPr>
        <p:spPr bwMode="auto">
          <a:xfrm>
            <a:off x="820738" y="37226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05" name="Oval 41"/>
          <p:cNvSpPr>
            <a:spLocks noChangeAspect="1" noChangeArrowheads="1"/>
          </p:cNvSpPr>
          <p:nvPr/>
        </p:nvSpPr>
        <p:spPr bwMode="auto">
          <a:xfrm>
            <a:off x="1052513" y="3567113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06" name="Oval 42"/>
          <p:cNvSpPr>
            <a:spLocks noChangeAspect="1" noChangeArrowheads="1"/>
          </p:cNvSpPr>
          <p:nvPr/>
        </p:nvSpPr>
        <p:spPr bwMode="auto">
          <a:xfrm>
            <a:off x="1925638" y="3573463"/>
            <a:ext cx="503237" cy="285750"/>
          </a:xfrm>
          <a:prstGeom prst="ellipse">
            <a:avLst/>
          </a:prstGeom>
          <a:solidFill>
            <a:srgbClr val="99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6507" name="AutoShape 43"/>
          <p:cNvCxnSpPr>
            <a:cxnSpLocks noChangeShapeType="1"/>
          </p:cNvCxnSpPr>
          <p:nvPr/>
        </p:nvCxnSpPr>
        <p:spPr bwMode="auto">
          <a:xfrm>
            <a:off x="1563688" y="3703638"/>
            <a:ext cx="342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6508" name="Text Box 44"/>
          <p:cNvSpPr txBox="1">
            <a:spLocks noChangeArrowheads="1"/>
          </p:cNvSpPr>
          <p:nvPr/>
        </p:nvSpPr>
        <p:spPr bwMode="auto">
          <a:xfrm>
            <a:off x="1473200" y="33099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46509" name="Line 45"/>
          <p:cNvSpPr>
            <a:spLocks noChangeShapeType="1"/>
          </p:cNvSpPr>
          <p:nvPr/>
        </p:nvSpPr>
        <p:spPr bwMode="auto">
          <a:xfrm rot="-5400000">
            <a:off x="1157288" y="310038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510" name="Text Box 46"/>
          <p:cNvSpPr txBox="1">
            <a:spLocks noChangeArrowheads="1"/>
          </p:cNvSpPr>
          <p:nvPr/>
        </p:nvSpPr>
        <p:spPr bwMode="auto">
          <a:xfrm>
            <a:off x="1112838" y="30734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46511" name="Freeform 47"/>
          <p:cNvSpPr>
            <a:spLocks/>
          </p:cNvSpPr>
          <p:nvPr/>
        </p:nvSpPr>
        <p:spPr bwMode="auto">
          <a:xfrm>
            <a:off x="827088" y="2168525"/>
            <a:ext cx="4645025" cy="546100"/>
          </a:xfrm>
          <a:custGeom>
            <a:avLst/>
            <a:gdLst>
              <a:gd name="T0" fmla="*/ 0 w 2670"/>
              <a:gd name="T1" fmla="*/ 325 h 344"/>
              <a:gd name="T2" fmla="*/ 887 w 2670"/>
              <a:gd name="T3" fmla="*/ 143 h 344"/>
              <a:gd name="T4" fmla="*/ 1902 w 2670"/>
              <a:gd name="T5" fmla="*/ 33 h 344"/>
              <a:gd name="T6" fmla="*/ 2670 w 2670"/>
              <a:gd name="T7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0" h="344">
                <a:moveTo>
                  <a:pt x="0" y="325"/>
                </a:moveTo>
                <a:cubicBezTo>
                  <a:pt x="285" y="258"/>
                  <a:pt x="570" y="192"/>
                  <a:pt x="887" y="143"/>
                </a:cubicBezTo>
                <a:cubicBezTo>
                  <a:pt x="1204" y="94"/>
                  <a:pt x="1605" y="0"/>
                  <a:pt x="1902" y="33"/>
                </a:cubicBezTo>
                <a:cubicBezTo>
                  <a:pt x="2199" y="66"/>
                  <a:pt x="2434" y="205"/>
                  <a:pt x="2670" y="34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46512" name="Freeform 48"/>
          <p:cNvSpPr>
            <a:spLocks/>
          </p:cNvSpPr>
          <p:nvPr/>
        </p:nvSpPr>
        <p:spPr bwMode="auto">
          <a:xfrm>
            <a:off x="4021138" y="3048000"/>
            <a:ext cx="4149725" cy="649288"/>
          </a:xfrm>
          <a:custGeom>
            <a:avLst/>
            <a:gdLst>
              <a:gd name="T0" fmla="*/ 0 w 2614"/>
              <a:gd name="T1" fmla="*/ 274 h 409"/>
              <a:gd name="T2" fmla="*/ 1188 w 2614"/>
              <a:gd name="T3" fmla="*/ 402 h 409"/>
              <a:gd name="T4" fmla="*/ 2267 w 2614"/>
              <a:gd name="T5" fmla="*/ 229 h 409"/>
              <a:gd name="T6" fmla="*/ 2614 w 2614"/>
              <a:gd name="T7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4" h="409">
                <a:moveTo>
                  <a:pt x="0" y="274"/>
                </a:moveTo>
                <a:cubicBezTo>
                  <a:pt x="405" y="341"/>
                  <a:pt x="810" y="409"/>
                  <a:pt x="1188" y="402"/>
                </a:cubicBezTo>
                <a:cubicBezTo>
                  <a:pt x="1566" y="395"/>
                  <a:pt x="2029" y="296"/>
                  <a:pt x="2267" y="229"/>
                </a:cubicBezTo>
                <a:cubicBezTo>
                  <a:pt x="2505" y="162"/>
                  <a:pt x="2559" y="81"/>
                  <a:pt x="2614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46513" name="Freeform 49"/>
          <p:cNvSpPr>
            <a:spLocks/>
          </p:cNvSpPr>
          <p:nvPr/>
        </p:nvSpPr>
        <p:spPr bwMode="auto">
          <a:xfrm>
            <a:off x="1465263" y="3090863"/>
            <a:ext cx="4137025" cy="738187"/>
          </a:xfrm>
          <a:custGeom>
            <a:avLst/>
            <a:gdLst>
              <a:gd name="T0" fmla="*/ 0 w 2606"/>
              <a:gd name="T1" fmla="*/ 147 h 465"/>
              <a:gd name="T2" fmla="*/ 906 w 2606"/>
              <a:gd name="T3" fmla="*/ 320 h 465"/>
              <a:gd name="T4" fmla="*/ 1893 w 2606"/>
              <a:gd name="T5" fmla="*/ 458 h 465"/>
              <a:gd name="T6" fmla="*/ 2332 w 2606"/>
              <a:gd name="T7" fmla="*/ 275 h 465"/>
              <a:gd name="T8" fmla="*/ 2606 w 2606"/>
              <a:gd name="T9" fmla="*/ 0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06" h="465">
                <a:moveTo>
                  <a:pt x="0" y="147"/>
                </a:moveTo>
                <a:cubicBezTo>
                  <a:pt x="295" y="207"/>
                  <a:pt x="591" y="268"/>
                  <a:pt x="906" y="320"/>
                </a:cubicBezTo>
                <a:cubicBezTo>
                  <a:pt x="1221" y="372"/>
                  <a:pt x="1655" y="465"/>
                  <a:pt x="1893" y="458"/>
                </a:cubicBezTo>
                <a:cubicBezTo>
                  <a:pt x="2131" y="451"/>
                  <a:pt x="2213" y="351"/>
                  <a:pt x="2332" y="275"/>
                </a:cubicBezTo>
                <a:cubicBezTo>
                  <a:pt x="2451" y="199"/>
                  <a:pt x="2528" y="99"/>
                  <a:pt x="2606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446514" name="Group 50"/>
          <p:cNvGrpSpPr>
            <a:grpSpLocks/>
          </p:cNvGrpSpPr>
          <p:nvPr/>
        </p:nvGrpSpPr>
        <p:grpSpPr bwMode="auto">
          <a:xfrm>
            <a:off x="655638" y="2481263"/>
            <a:ext cx="3814762" cy="727075"/>
            <a:chOff x="413" y="1563"/>
            <a:chExt cx="2403" cy="458"/>
          </a:xfrm>
        </p:grpSpPr>
        <p:sp>
          <p:nvSpPr>
            <p:cNvPr id="446515" name="Line 51"/>
            <p:cNvSpPr>
              <a:spLocks noChangeShapeType="1"/>
            </p:cNvSpPr>
            <p:nvPr/>
          </p:nvSpPr>
          <p:spPr bwMode="auto">
            <a:xfrm>
              <a:off x="430" y="1563"/>
              <a:ext cx="2386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446516" name="Line 52"/>
            <p:cNvSpPr>
              <a:spLocks noChangeShapeType="1"/>
            </p:cNvSpPr>
            <p:nvPr/>
          </p:nvSpPr>
          <p:spPr bwMode="auto">
            <a:xfrm flipV="1">
              <a:off x="413" y="1573"/>
              <a:ext cx="2386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446517" name="Group 53"/>
          <p:cNvGrpSpPr>
            <a:grpSpLocks/>
          </p:cNvGrpSpPr>
          <p:nvPr/>
        </p:nvGrpSpPr>
        <p:grpSpPr bwMode="auto">
          <a:xfrm>
            <a:off x="2844800" y="4981575"/>
            <a:ext cx="3768725" cy="1655763"/>
            <a:chOff x="1792" y="3138"/>
            <a:chExt cx="2374" cy="1043"/>
          </a:xfrm>
        </p:grpSpPr>
        <p:grpSp>
          <p:nvGrpSpPr>
            <p:cNvPr id="446518" name="Group 54"/>
            <p:cNvGrpSpPr>
              <a:grpSpLocks/>
            </p:cNvGrpSpPr>
            <p:nvPr/>
          </p:nvGrpSpPr>
          <p:grpSpPr bwMode="auto">
            <a:xfrm>
              <a:off x="1792" y="3138"/>
              <a:ext cx="2374" cy="1043"/>
              <a:chOff x="3137" y="3050"/>
              <a:chExt cx="2374" cy="979"/>
            </a:xfrm>
          </p:grpSpPr>
          <p:sp>
            <p:nvSpPr>
              <p:cNvPr id="446519" name="Rectangle 55"/>
              <p:cNvSpPr>
                <a:spLocks noChangeArrowheads="1"/>
              </p:cNvSpPr>
              <p:nvPr/>
            </p:nvSpPr>
            <p:spPr bwMode="auto">
              <a:xfrm>
                <a:off x="3137" y="3050"/>
                <a:ext cx="2374" cy="979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6520" name="Text Box 56"/>
              <p:cNvSpPr txBox="1">
                <a:spLocks noChangeArrowheads="1"/>
              </p:cNvSpPr>
              <p:nvPr/>
            </p:nvSpPr>
            <p:spPr bwMode="auto">
              <a:xfrm>
                <a:off x="3160" y="3192"/>
                <a:ext cx="234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y</a:t>
                </a:r>
              </a:p>
            </p:txBody>
          </p:sp>
          <p:sp>
            <p:nvSpPr>
              <p:cNvPr id="446521" name="Line 57"/>
              <p:cNvSpPr>
                <a:spLocks noChangeShapeType="1"/>
              </p:cNvSpPr>
              <p:nvPr/>
            </p:nvSpPr>
            <p:spPr bwMode="auto">
              <a:xfrm>
                <a:off x="3350" y="3353"/>
                <a:ext cx="1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22" name="Oval 58"/>
              <p:cNvSpPr>
                <a:spLocks noChangeAspect="1" noChangeArrowheads="1"/>
              </p:cNvSpPr>
              <p:nvPr/>
            </p:nvSpPr>
            <p:spPr bwMode="auto">
              <a:xfrm>
                <a:off x="4057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23" name="Oval 59"/>
              <p:cNvSpPr>
                <a:spLocks noChangeAspect="1" noChangeArrowheads="1"/>
              </p:cNvSpPr>
              <p:nvPr/>
            </p:nvSpPr>
            <p:spPr bwMode="auto">
              <a:xfrm>
                <a:off x="458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46524" name="AutoShape 60"/>
              <p:cNvCxnSpPr>
                <a:cxnSpLocks noChangeShapeType="1"/>
              </p:cNvCxnSpPr>
              <p:nvPr/>
            </p:nvCxnSpPr>
            <p:spPr bwMode="auto">
              <a:xfrm>
                <a:off x="4380" y="3349"/>
                <a:ext cx="21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446525" name="Oval 61"/>
              <p:cNvSpPr>
                <a:spLocks noChangeAspect="1" noChangeArrowheads="1"/>
              </p:cNvSpPr>
              <p:nvPr/>
            </p:nvSpPr>
            <p:spPr bwMode="auto">
              <a:xfrm>
                <a:off x="3496" y="3255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26" name="Text Box 62"/>
              <p:cNvSpPr txBox="1">
                <a:spLocks noChangeArrowheads="1"/>
              </p:cNvSpPr>
              <p:nvPr/>
            </p:nvSpPr>
            <p:spPr bwMode="auto">
              <a:xfrm>
                <a:off x="4345" y="3076"/>
                <a:ext cx="281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  <p:cxnSp>
            <p:nvCxnSpPr>
              <p:cNvPr id="446527" name="AutoShape 63"/>
              <p:cNvCxnSpPr>
                <a:cxnSpLocks noChangeShapeType="1"/>
              </p:cNvCxnSpPr>
              <p:nvPr/>
            </p:nvCxnSpPr>
            <p:spPr bwMode="auto">
              <a:xfrm>
                <a:off x="3829" y="3337"/>
                <a:ext cx="21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446528" name="Text Box 64"/>
              <p:cNvSpPr txBox="1">
                <a:spLocks noChangeArrowheads="1"/>
              </p:cNvSpPr>
              <p:nvPr/>
            </p:nvSpPr>
            <p:spPr bwMode="auto">
              <a:xfrm>
                <a:off x="5186" y="3554"/>
                <a:ext cx="268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z</a:t>
                </a:r>
              </a:p>
            </p:txBody>
          </p:sp>
          <p:sp>
            <p:nvSpPr>
              <p:cNvPr id="446529" name="Line 65"/>
              <p:cNvSpPr>
                <a:spLocks noChangeShapeType="1"/>
              </p:cNvSpPr>
              <p:nvPr/>
            </p:nvSpPr>
            <p:spPr bwMode="auto">
              <a:xfrm flipV="1">
                <a:off x="5277" y="3433"/>
                <a:ext cx="1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0" name="Oval 66"/>
              <p:cNvSpPr>
                <a:spLocks noChangeAspect="1" noChangeArrowheads="1"/>
              </p:cNvSpPr>
              <p:nvPr/>
            </p:nvSpPr>
            <p:spPr bwMode="auto">
              <a:xfrm>
                <a:off x="5108" y="3259"/>
                <a:ext cx="317" cy="1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1" name="Text Box 67"/>
              <p:cNvSpPr txBox="1">
                <a:spLocks noChangeArrowheads="1"/>
              </p:cNvSpPr>
              <p:nvPr/>
            </p:nvSpPr>
            <p:spPr bwMode="auto">
              <a:xfrm>
                <a:off x="3778" y="3077"/>
                <a:ext cx="281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n</a:t>
                </a:r>
              </a:p>
            </p:txBody>
          </p:sp>
        </p:grpSp>
        <p:cxnSp>
          <p:nvCxnSpPr>
            <p:cNvPr id="446532" name="AutoShape 68"/>
            <p:cNvCxnSpPr>
              <a:cxnSpLocks noChangeShapeType="1"/>
            </p:cNvCxnSpPr>
            <p:nvPr/>
          </p:nvCxnSpPr>
          <p:spPr bwMode="auto">
            <a:xfrm>
              <a:off x="3557" y="3473"/>
              <a:ext cx="21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6533" name="Text Box 69"/>
            <p:cNvSpPr txBox="1">
              <a:spLocks noChangeArrowheads="1"/>
            </p:cNvSpPr>
            <p:nvPr/>
          </p:nvSpPr>
          <p:spPr bwMode="auto">
            <a:xfrm>
              <a:off x="3522" y="320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46534" name="Line 70"/>
            <p:cNvSpPr>
              <a:spLocks noChangeShapeType="1"/>
            </p:cNvSpPr>
            <p:nvPr/>
          </p:nvSpPr>
          <p:spPr bwMode="auto">
            <a:xfrm rot="-5400000">
              <a:off x="2246" y="3634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5" name="Text Box 71"/>
            <p:cNvSpPr txBox="1">
              <a:spLocks noChangeArrowheads="1"/>
            </p:cNvSpPr>
            <p:nvPr/>
          </p:nvSpPr>
          <p:spPr bwMode="auto">
            <a:xfrm>
              <a:off x="2218" y="3617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46536" name="Text Box 72"/>
            <p:cNvSpPr txBox="1">
              <a:spLocks noChangeArrowheads="1"/>
            </p:cNvSpPr>
            <p:nvPr/>
          </p:nvSpPr>
          <p:spPr bwMode="auto">
            <a:xfrm>
              <a:off x="1817" y="3884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46537" name="Line 73"/>
            <p:cNvSpPr>
              <a:spLocks noChangeShapeType="1"/>
            </p:cNvSpPr>
            <p:nvPr/>
          </p:nvSpPr>
          <p:spPr bwMode="auto">
            <a:xfrm>
              <a:off x="2007" y="4045"/>
              <a:ext cx="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8" name="Oval 74"/>
            <p:cNvSpPr>
              <a:spLocks noChangeAspect="1" noChangeArrowheads="1"/>
            </p:cNvSpPr>
            <p:nvPr/>
          </p:nvSpPr>
          <p:spPr bwMode="auto">
            <a:xfrm>
              <a:off x="2153" y="3947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39" name="Oval 75"/>
            <p:cNvSpPr>
              <a:spLocks noChangeAspect="1" noChangeArrowheads="1"/>
            </p:cNvSpPr>
            <p:nvPr/>
          </p:nvSpPr>
          <p:spPr bwMode="auto">
            <a:xfrm>
              <a:off x="2703" y="395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6540" name="AutoShape 76"/>
            <p:cNvCxnSpPr>
              <a:cxnSpLocks noChangeShapeType="1"/>
            </p:cNvCxnSpPr>
            <p:nvPr/>
          </p:nvCxnSpPr>
          <p:spPr bwMode="auto">
            <a:xfrm>
              <a:off x="2475" y="4033"/>
              <a:ext cx="2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46541" name="Text Box 77"/>
            <p:cNvSpPr txBox="1">
              <a:spLocks noChangeArrowheads="1"/>
            </p:cNvSpPr>
            <p:nvPr/>
          </p:nvSpPr>
          <p:spPr bwMode="auto">
            <a:xfrm>
              <a:off x="2418" y="378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446542" name="AutoShape 78"/>
          <p:cNvSpPr>
            <a:spLocks noChangeArrowheads="1"/>
          </p:cNvSpPr>
          <p:nvPr/>
        </p:nvSpPr>
        <p:spPr bwMode="auto">
          <a:xfrm rot="16200000" flipH="1">
            <a:off x="4218782" y="4198143"/>
            <a:ext cx="781050" cy="500063"/>
          </a:xfrm>
          <a:prstGeom prst="rightArrow">
            <a:avLst>
              <a:gd name="adj1" fmla="val 50000"/>
              <a:gd name="adj2" fmla="val 39048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6543" name="Text Box 79"/>
          <p:cNvSpPr txBox="1">
            <a:spLocks noChangeArrowheads="1"/>
          </p:cNvSpPr>
          <p:nvPr/>
        </p:nvSpPr>
        <p:spPr bwMode="auto">
          <a:xfrm>
            <a:off x="1225550" y="1860550"/>
            <a:ext cx="2719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Call state</a:t>
            </a:r>
            <a:endParaRPr lang="en-US" sz="2800" b="1"/>
          </a:p>
        </p:txBody>
      </p:sp>
      <p:sp>
        <p:nvSpPr>
          <p:cNvPr id="446544" name="Text Box 80"/>
          <p:cNvSpPr txBox="1">
            <a:spLocks noChangeArrowheads="1"/>
          </p:cNvSpPr>
          <p:nvPr/>
        </p:nvSpPr>
        <p:spPr bwMode="auto">
          <a:xfrm>
            <a:off x="5478463" y="1839913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GB" sz="2800" b="1"/>
              <a:t>Output state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79755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70" grpId="0" animBg="1"/>
      <p:bldP spid="446511" grpId="0" animBg="1"/>
      <p:bldP spid="446512" grpId="0" animBg="1"/>
      <p:bldP spid="446513" grpId="0" animBg="1"/>
      <p:bldP spid="4465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Possible null dereference!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667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99475" cy="1371600"/>
          </a:xfrm>
        </p:spPr>
        <p:txBody>
          <a:bodyPr/>
          <a:lstStyle/>
          <a:p>
            <a:r>
              <a:rPr lang="en-US"/>
              <a:t>Observational equivalence</a:t>
            </a:r>
            <a:endParaRPr lang="he-IL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116263"/>
          </a:xfrm>
        </p:spPr>
        <p:txBody>
          <a:bodyPr/>
          <a:lstStyle/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CPF </a:t>
            </a:r>
            <a:r>
              <a:rPr lang="en-US" sz="2800">
                <a:sym typeface="Symbol" charset="0"/>
              </a:rPr>
              <a:t>(Cutpoint free semantics)</a:t>
            </a:r>
          </a:p>
          <a:p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GSB </a:t>
            </a:r>
            <a:r>
              <a:rPr lang="en-US" sz="2800">
                <a:sym typeface="Symbol" charset="0"/>
              </a:rPr>
              <a:t>(Standard semantics)</a:t>
            </a:r>
          </a:p>
          <a:p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</a:t>
            </a:r>
            <a:r>
              <a:rPr lang="en-US">
                <a:solidFill>
                  <a:srgbClr val="0033CC"/>
                </a:solidFill>
                <a:sym typeface="Symbol" charset="0"/>
              </a:rPr>
              <a:t>observationally equivalent</a:t>
            </a:r>
            <a:r>
              <a:rPr lang="en-US">
                <a:sym typeface="Symbol" charset="0"/>
              </a:rPr>
              <a:t> </a:t>
            </a:r>
          </a:p>
          <a:p>
            <a:pPr>
              <a:buFont typeface="Wingdings" charset="0"/>
              <a:buNone/>
            </a:pPr>
            <a:r>
              <a:rPr lang="en-US">
                <a:sym typeface="Symbol" charset="0"/>
              </a:rPr>
              <a:t>when for every access paths 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Symbol" charset="0"/>
              </a:rPr>
              <a:t>, AP</a:t>
            </a:r>
            <a:r>
              <a:rPr lang="en-US" baseline="-25000">
                <a:sym typeface="Symbol" charset="0"/>
              </a:rPr>
              <a:t>2</a:t>
            </a: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77788" y="5113338"/>
            <a:ext cx="8993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>
                <a:sym typeface="Math B" charset="0"/>
              </a:rPr>
              <a:t></a:t>
            </a:r>
            <a:r>
              <a:rPr lang="en-US">
                <a:sym typeface="Symbol" charset="0"/>
              </a:rPr>
              <a:t> 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Math B" charset="0"/>
              </a:rPr>
              <a:t> =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Math B" charset="0"/>
              </a:rPr>
              <a:t> (</a:t>
            </a: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)</a:t>
            </a:r>
            <a:r>
              <a:rPr lang="en-US">
                <a:sym typeface="Math B" charset="0"/>
              </a:rPr>
              <a:t> </a:t>
            </a:r>
            <a:r>
              <a:rPr lang="en-US">
                <a:sym typeface="Symbol" charset="0"/>
              </a:rPr>
              <a:t></a:t>
            </a:r>
            <a:r>
              <a:rPr lang="en-US">
                <a:sym typeface="Math B" charset="0"/>
              </a:rPr>
              <a:t> 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Math B" charset="0"/>
              </a:rPr>
              <a:t> = </a:t>
            </a:r>
            <a:r>
              <a:rPr lang="en-US">
                <a:sym typeface="Symbol" charset="0"/>
              </a:rPr>
              <a:t>AP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Math B" charset="0"/>
              </a:rPr>
              <a:t> (</a:t>
            </a:r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5050282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99475" cy="1371600"/>
          </a:xfrm>
        </p:spPr>
        <p:txBody>
          <a:bodyPr/>
          <a:lstStyle/>
          <a:p>
            <a:r>
              <a:rPr lang="en-US"/>
              <a:t>Observational equivalence</a:t>
            </a:r>
            <a:endParaRPr lang="he-IL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981200"/>
            <a:ext cx="8796337" cy="4487863"/>
          </a:xfrm>
        </p:spPr>
        <p:txBody>
          <a:bodyPr/>
          <a:lstStyle/>
          <a:p>
            <a:r>
              <a:rPr lang="en-GB">
                <a:sym typeface="Symbol" charset="0"/>
              </a:rPr>
              <a:t>For cutpoint free programs:</a:t>
            </a:r>
            <a:endParaRPr lang="en-US">
              <a:sym typeface="Symbol" charset="0"/>
            </a:endParaRPr>
          </a:p>
          <a:p>
            <a:pPr lvl="1"/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CPF </a:t>
            </a:r>
            <a:r>
              <a:rPr lang="en-US" sz="2400">
                <a:sym typeface="Symbol" charset="0"/>
              </a:rPr>
              <a:t>(Cutpoint free semantics)</a:t>
            </a:r>
          </a:p>
          <a:p>
            <a:pPr lvl="1"/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 </a:t>
            </a:r>
            <a:r>
              <a:rPr lang="en-US" baseline="-25000">
                <a:sym typeface="Symbol" charset="0"/>
              </a:rPr>
              <a:t>GSB </a:t>
            </a:r>
            <a:r>
              <a:rPr lang="en-US" sz="2400">
                <a:sym typeface="Symbol" charset="0"/>
              </a:rPr>
              <a:t>(Standard semantics)</a:t>
            </a:r>
          </a:p>
          <a:p>
            <a:pPr lvl="1"/>
            <a:r>
              <a:rPr lang="en-US">
                <a:sym typeface="Symbol" charset="0"/>
              </a:rPr>
              <a:t>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and 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observationally equivalent</a:t>
            </a:r>
          </a:p>
          <a:p>
            <a:r>
              <a:rPr lang="en-GB">
                <a:sym typeface="Symbol" charset="0"/>
              </a:rPr>
              <a:t>It holds that</a:t>
            </a:r>
          </a:p>
          <a:p>
            <a:pPr lvl="1"/>
            <a:r>
              <a:rPr lang="en-GB">
                <a:sym typeface="Symbol" charset="0"/>
              </a:rPr>
              <a:t> </a:t>
            </a:r>
            <a:r>
              <a:rPr lang="en-US">
                <a:sym typeface="Symbol" charset="0"/>
              </a:rPr>
              <a:t></a:t>
            </a:r>
            <a:r>
              <a:rPr lang="en-US" i="1">
                <a:sym typeface="Symbol" charset="0"/>
              </a:rPr>
              <a:t>st</a:t>
            </a:r>
            <a:r>
              <a:rPr lang="en-US">
                <a:sym typeface="Symbol" charset="0"/>
              </a:rPr>
              <a:t>, 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 </a:t>
            </a:r>
            <a:r>
              <a:rPr lang="en-US">
                <a:sym typeface="Math C" charset="0"/>
              </a:rPr>
              <a:t> </a:t>
            </a:r>
            <a:r>
              <a:rPr lang="en-US">
                <a:sym typeface="Symbol" charset="0"/>
              </a:rPr>
              <a:t>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</a:t>
            </a:r>
            <a:r>
              <a:rPr lang="en-US">
                <a:sym typeface="Math C" charset="0"/>
              </a:rPr>
              <a:t> </a:t>
            </a:r>
            <a:r>
              <a:rPr lang="en-US">
                <a:sym typeface="Symbol" charset="0"/>
              </a:rPr>
              <a:t></a:t>
            </a:r>
            <a:r>
              <a:rPr lang="en-US" i="1">
                <a:sym typeface="Symbol" charset="0"/>
              </a:rPr>
              <a:t>st</a:t>
            </a:r>
            <a:r>
              <a:rPr lang="en-US">
                <a:sym typeface="Symbol" charset="0"/>
              </a:rPr>
              <a:t>, 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 </a:t>
            </a:r>
            <a:r>
              <a:rPr lang="en-US">
                <a:sym typeface="Math C" charset="0"/>
              </a:rPr>
              <a:t> </a:t>
            </a:r>
            <a:r>
              <a:rPr lang="en-US">
                <a:sym typeface="Symbol" charset="0"/>
              </a:rPr>
              <a:t>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GSB</a:t>
            </a:r>
          </a:p>
          <a:p>
            <a:pPr lvl="1"/>
            <a:r>
              <a:rPr lang="en-GB">
                <a:sym typeface="Symbol" charset="0"/>
              </a:rPr>
              <a:t> </a:t>
            </a:r>
            <a:r>
              <a:rPr lang="en-US">
                <a:sym typeface="Symbol" charset="0"/>
              </a:rPr>
              <a:t>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CPF</a:t>
            </a:r>
            <a:r>
              <a:rPr lang="en-US">
                <a:sym typeface="Symbol" charset="0"/>
              </a:rPr>
              <a:t> and 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 baseline="-25000">
                <a:sym typeface="Symbol" charset="0"/>
              </a:rPr>
              <a:t>GSB</a:t>
            </a:r>
            <a:r>
              <a:rPr lang="en-US">
                <a:sym typeface="Symbol" charset="0"/>
              </a:rPr>
              <a:t> are observationally equivalent</a:t>
            </a:r>
            <a:r>
              <a:rPr lang="en-GB">
                <a:sym typeface="Symbol" charset="0"/>
              </a:rPr>
              <a:t>	</a:t>
            </a:r>
            <a:endParaRPr lang="en-US"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7222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ChangeArrowheads="1"/>
          </p:cNvSpPr>
          <p:nvPr/>
        </p:nvSpPr>
        <p:spPr bwMode="auto">
          <a:xfrm>
            <a:off x="206375" y="3498850"/>
            <a:ext cx="8569325" cy="16954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723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Introducing local heap semantics</a:t>
            </a:r>
          </a:p>
        </p:txBody>
      </p:sp>
      <p:sp>
        <p:nvSpPr>
          <p:cNvPr id="423941" name="Rectangle 5"/>
          <p:cNvSpPr>
            <a:spLocks noChangeArrowheads="1"/>
          </p:cNvSpPr>
          <p:nvPr/>
        </p:nvSpPr>
        <p:spPr bwMode="auto">
          <a:xfrm>
            <a:off x="5676900" y="549433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2" name="Rectangle 6"/>
          <p:cNvSpPr>
            <a:spLocks noChangeArrowheads="1"/>
          </p:cNvSpPr>
          <p:nvPr/>
        </p:nvSpPr>
        <p:spPr bwMode="auto">
          <a:xfrm>
            <a:off x="714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43" name="Rectangle 7"/>
          <p:cNvSpPr>
            <a:spLocks noChangeArrowheads="1"/>
          </p:cNvSpPr>
          <p:nvPr/>
        </p:nvSpPr>
        <p:spPr bwMode="auto">
          <a:xfrm>
            <a:off x="5667375" y="2035175"/>
            <a:ext cx="2746375" cy="12303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3944" name="Group 8"/>
          <p:cNvGrpSpPr>
            <a:grpSpLocks/>
          </p:cNvGrpSpPr>
          <p:nvPr/>
        </p:nvGrpSpPr>
        <p:grpSpPr bwMode="auto">
          <a:xfrm>
            <a:off x="3409950" y="1722438"/>
            <a:ext cx="2243138" cy="1230312"/>
            <a:chOff x="2148" y="1364"/>
            <a:chExt cx="1413" cy="775"/>
          </a:xfrm>
        </p:grpSpPr>
        <p:sp>
          <p:nvSpPr>
            <p:cNvPr id="423945" name="Text Box 9"/>
            <p:cNvSpPr txBox="1">
              <a:spLocks noChangeArrowheads="1"/>
            </p:cNvSpPr>
            <p:nvPr/>
          </p:nvSpPr>
          <p:spPr bwMode="auto">
            <a:xfrm>
              <a:off x="2148" y="1364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 i="1"/>
                <a:t>Operational semantics</a:t>
              </a:r>
            </a:p>
          </p:txBody>
        </p:sp>
        <p:sp>
          <p:nvSpPr>
            <p:cNvPr id="423946" name="AutoShape 10"/>
            <p:cNvSpPr>
              <a:spLocks noChangeArrowheads="1"/>
            </p:cNvSpPr>
            <p:nvPr/>
          </p:nvSpPr>
          <p:spPr bwMode="auto">
            <a:xfrm>
              <a:off x="2248" y="1889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47" name="Group 11"/>
          <p:cNvGrpSpPr>
            <a:grpSpLocks/>
          </p:cNvGrpSpPr>
          <p:nvPr/>
        </p:nvGrpSpPr>
        <p:grpSpPr bwMode="auto">
          <a:xfrm>
            <a:off x="3421063" y="5530850"/>
            <a:ext cx="2243137" cy="1152525"/>
            <a:chOff x="2155" y="2800"/>
            <a:chExt cx="1413" cy="726"/>
          </a:xfrm>
        </p:grpSpPr>
        <p:sp>
          <p:nvSpPr>
            <p:cNvPr id="423948" name="Text Box 12"/>
            <p:cNvSpPr txBox="1">
              <a:spLocks noChangeArrowheads="1"/>
            </p:cNvSpPr>
            <p:nvPr/>
          </p:nvSpPr>
          <p:spPr bwMode="auto">
            <a:xfrm>
              <a:off x="2155" y="2800"/>
              <a:ext cx="1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 i="1"/>
                <a:t>Abstract transformer</a:t>
              </a:r>
            </a:p>
          </p:txBody>
        </p:sp>
        <p:sp>
          <p:nvSpPr>
            <p:cNvPr id="423949" name="AutoShape 13"/>
            <p:cNvSpPr>
              <a:spLocks noChangeArrowheads="1"/>
            </p:cNvSpPr>
            <p:nvPr/>
          </p:nvSpPr>
          <p:spPr bwMode="auto">
            <a:xfrm>
              <a:off x="2242" y="3276"/>
              <a:ext cx="1264" cy="250"/>
            </a:xfrm>
            <a:prstGeom prst="rightArrow">
              <a:avLst>
                <a:gd name="adj1" fmla="val 50000"/>
                <a:gd name="adj2" fmla="val 1264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50" name="Group 14"/>
          <p:cNvGrpSpPr>
            <a:grpSpLocks/>
          </p:cNvGrpSpPr>
          <p:nvPr/>
        </p:nvGrpSpPr>
        <p:grpSpPr bwMode="auto">
          <a:xfrm>
            <a:off x="1408113" y="5875338"/>
            <a:ext cx="1238250" cy="609600"/>
            <a:chOff x="887" y="3214"/>
            <a:chExt cx="780" cy="384"/>
          </a:xfrm>
        </p:grpSpPr>
        <p:sp>
          <p:nvSpPr>
            <p:cNvPr id="423951" name="Oval 15"/>
            <p:cNvSpPr>
              <a:spLocks noChangeArrowheads="1"/>
            </p:cNvSpPr>
            <p:nvPr/>
          </p:nvSpPr>
          <p:spPr bwMode="auto">
            <a:xfrm>
              <a:off x="887" y="321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2" name="Oval 16"/>
            <p:cNvSpPr>
              <a:spLocks noChangeArrowheads="1"/>
            </p:cNvSpPr>
            <p:nvPr/>
          </p:nvSpPr>
          <p:spPr bwMode="auto">
            <a:xfrm>
              <a:off x="1509" y="345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53" name="Group 17"/>
          <p:cNvGrpSpPr>
            <a:grpSpLocks/>
          </p:cNvGrpSpPr>
          <p:nvPr/>
        </p:nvGrpSpPr>
        <p:grpSpPr bwMode="auto">
          <a:xfrm>
            <a:off x="6213475" y="5824538"/>
            <a:ext cx="1408113" cy="323850"/>
            <a:chOff x="3914" y="3174"/>
            <a:chExt cx="887" cy="204"/>
          </a:xfrm>
        </p:grpSpPr>
        <p:sp>
          <p:nvSpPr>
            <p:cNvPr id="423954" name="Oval 18"/>
            <p:cNvSpPr>
              <a:spLocks noChangeArrowheads="1"/>
            </p:cNvSpPr>
            <p:nvPr/>
          </p:nvSpPr>
          <p:spPr bwMode="auto">
            <a:xfrm>
              <a:off x="3914" y="3217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5" name="Oval 19"/>
            <p:cNvSpPr>
              <a:spLocks noChangeArrowheads="1"/>
            </p:cNvSpPr>
            <p:nvPr/>
          </p:nvSpPr>
          <p:spPr bwMode="auto">
            <a:xfrm>
              <a:off x="4391" y="3174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6" name="Oval 20"/>
            <p:cNvSpPr>
              <a:spLocks noChangeArrowheads="1"/>
            </p:cNvSpPr>
            <p:nvPr/>
          </p:nvSpPr>
          <p:spPr bwMode="auto">
            <a:xfrm>
              <a:off x="4643" y="3238"/>
              <a:ext cx="15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3957" name="AutoShape 21"/>
          <p:cNvSpPr>
            <a:spLocks noChangeArrowheads="1"/>
          </p:cNvSpPr>
          <p:nvPr/>
        </p:nvSpPr>
        <p:spPr bwMode="auto">
          <a:xfrm rot="5400000" flipV="1">
            <a:off x="7573169" y="4298156"/>
            <a:ext cx="827088" cy="396875"/>
          </a:xfrm>
          <a:prstGeom prst="rightArrow">
            <a:avLst>
              <a:gd name="adj1" fmla="val 50000"/>
              <a:gd name="adj2" fmla="val 52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8" name="Oval 22"/>
          <p:cNvSpPr>
            <a:spLocks noChangeArrowheads="1"/>
          </p:cNvSpPr>
          <p:nvPr/>
        </p:nvSpPr>
        <p:spPr bwMode="auto">
          <a:xfrm>
            <a:off x="7754938" y="6384925"/>
            <a:ext cx="25082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59" name="Rectangle 23"/>
          <p:cNvSpPr>
            <a:spLocks noChangeArrowheads="1"/>
          </p:cNvSpPr>
          <p:nvPr/>
        </p:nvSpPr>
        <p:spPr bwMode="auto">
          <a:xfrm>
            <a:off x="747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0" name="Rectangle 24"/>
          <p:cNvSpPr>
            <a:spLocks noChangeArrowheads="1"/>
          </p:cNvSpPr>
          <p:nvPr/>
        </p:nvSpPr>
        <p:spPr bwMode="auto">
          <a:xfrm>
            <a:off x="5700713" y="3773488"/>
            <a:ext cx="2746375" cy="123031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1" name="AutoShape 25"/>
          <p:cNvSpPr>
            <a:spLocks noChangeArrowheads="1"/>
          </p:cNvSpPr>
          <p:nvPr/>
        </p:nvSpPr>
        <p:spPr bwMode="auto">
          <a:xfrm>
            <a:off x="6443663" y="41195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2" name="AutoShape 26"/>
          <p:cNvSpPr>
            <a:spLocks noChangeArrowheads="1"/>
          </p:cNvSpPr>
          <p:nvPr/>
        </p:nvSpPr>
        <p:spPr bwMode="auto">
          <a:xfrm>
            <a:off x="7400925" y="413702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3" name="AutoShape 27"/>
          <p:cNvSpPr>
            <a:spLocks noChangeArrowheads="1"/>
          </p:cNvSpPr>
          <p:nvPr/>
        </p:nvSpPr>
        <p:spPr bwMode="auto">
          <a:xfrm>
            <a:off x="6080125" y="44783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4" name="AutoShape 28"/>
          <p:cNvSpPr>
            <a:spLocks noChangeArrowheads="1"/>
          </p:cNvSpPr>
          <p:nvPr/>
        </p:nvSpPr>
        <p:spPr bwMode="auto">
          <a:xfrm>
            <a:off x="6953250" y="41306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5" name="AutoShape 29"/>
          <p:cNvSpPr>
            <a:spLocks noChangeArrowheads="1"/>
          </p:cNvSpPr>
          <p:nvPr/>
        </p:nvSpPr>
        <p:spPr bwMode="auto">
          <a:xfrm>
            <a:off x="1490663" y="4160838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6" name="AutoShape 30"/>
          <p:cNvSpPr>
            <a:spLocks noChangeArrowheads="1"/>
          </p:cNvSpPr>
          <p:nvPr/>
        </p:nvSpPr>
        <p:spPr bwMode="auto">
          <a:xfrm>
            <a:off x="2478088" y="45624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7" name="AutoShape 31"/>
          <p:cNvSpPr>
            <a:spLocks noChangeArrowheads="1"/>
          </p:cNvSpPr>
          <p:nvPr/>
        </p:nvSpPr>
        <p:spPr bwMode="auto">
          <a:xfrm>
            <a:off x="2881313" y="4081463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8" name="AutoShape 32"/>
          <p:cNvSpPr>
            <a:spLocks noChangeArrowheads="1"/>
          </p:cNvSpPr>
          <p:nvPr/>
        </p:nvSpPr>
        <p:spPr bwMode="auto">
          <a:xfrm>
            <a:off x="1227138" y="4587875"/>
            <a:ext cx="250825" cy="222250"/>
          </a:xfrm>
          <a:prstGeom prst="hexagon">
            <a:avLst>
              <a:gd name="adj" fmla="val 2821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969" name="Text Box 33"/>
          <p:cNvSpPr txBox="1">
            <a:spLocks noChangeArrowheads="1"/>
          </p:cNvSpPr>
          <p:nvPr/>
        </p:nvSpPr>
        <p:spPr bwMode="auto">
          <a:xfrm>
            <a:off x="3490913" y="3468688"/>
            <a:ext cx="22431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 i="1">
                <a:solidFill>
                  <a:srgbClr val="0033CC"/>
                </a:solidFill>
              </a:rPr>
              <a:t>Local heap</a:t>
            </a:r>
            <a:r>
              <a:rPr lang="en-US" sz="2400" i="1"/>
              <a:t> Operational semantics</a:t>
            </a:r>
          </a:p>
        </p:txBody>
      </p:sp>
      <p:sp>
        <p:nvSpPr>
          <p:cNvPr id="423970" name="AutoShape 34"/>
          <p:cNvSpPr>
            <a:spLocks noChangeArrowheads="1"/>
          </p:cNvSpPr>
          <p:nvPr/>
        </p:nvSpPr>
        <p:spPr bwMode="auto">
          <a:xfrm>
            <a:off x="3649663" y="4641850"/>
            <a:ext cx="2006600" cy="396875"/>
          </a:xfrm>
          <a:prstGeom prst="rightArrow">
            <a:avLst>
              <a:gd name="adj1" fmla="val 50000"/>
              <a:gd name="adj2" fmla="val 12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3971" name="Group 35"/>
          <p:cNvGrpSpPr>
            <a:grpSpLocks/>
          </p:cNvGrpSpPr>
          <p:nvPr/>
        </p:nvGrpSpPr>
        <p:grpSpPr bwMode="auto">
          <a:xfrm>
            <a:off x="1296988" y="2232025"/>
            <a:ext cx="1905000" cy="862013"/>
            <a:chOff x="817" y="1739"/>
            <a:chExt cx="1200" cy="543"/>
          </a:xfrm>
        </p:grpSpPr>
        <p:sp>
          <p:nvSpPr>
            <p:cNvPr id="423972" name="Rectangle 36"/>
            <p:cNvSpPr>
              <a:spLocks noChangeArrowheads="1"/>
            </p:cNvSpPr>
            <p:nvPr/>
          </p:nvSpPr>
          <p:spPr bwMode="auto">
            <a:xfrm>
              <a:off x="983" y="185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3" name="Rectangle 37"/>
            <p:cNvSpPr>
              <a:spLocks noChangeArrowheads="1"/>
            </p:cNvSpPr>
            <p:nvPr/>
          </p:nvSpPr>
          <p:spPr bwMode="auto">
            <a:xfrm>
              <a:off x="1605" y="2104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4" name="Rectangle 38"/>
            <p:cNvSpPr>
              <a:spLocks noChangeArrowheads="1"/>
            </p:cNvSpPr>
            <p:nvPr/>
          </p:nvSpPr>
          <p:spPr bwMode="auto">
            <a:xfrm>
              <a:off x="1859" y="1801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5" name="Rectangle 39"/>
            <p:cNvSpPr>
              <a:spLocks noChangeArrowheads="1"/>
            </p:cNvSpPr>
            <p:nvPr/>
          </p:nvSpPr>
          <p:spPr bwMode="auto">
            <a:xfrm>
              <a:off x="817" y="2120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6" name="Rectangle 40"/>
            <p:cNvSpPr>
              <a:spLocks noChangeArrowheads="1"/>
            </p:cNvSpPr>
            <p:nvPr/>
          </p:nvSpPr>
          <p:spPr bwMode="auto">
            <a:xfrm>
              <a:off x="1277" y="173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7" name="Rectangle 41"/>
            <p:cNvSpPr>
              <a:spLocks noChangeArrowheads="1"/>
            </p:cNvSpPr>
            <p:nvPr/>
          </p:nvSpPr>
          <p:spPr bwMode="auto">
            <a:xfrm>
              <a:off x="1153" y="214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3978" name="Group 42"/>
          <p:cNvGrpSpPr>
            <a:grpSpLocks/>
          </p:cNvGrpSpPr>
          <p:nvPr/>
        </p:nvGrpSpPr>
        <p:grpSpPr bwMode="auto">
          <a:xfrm>
            <a:off x="5988050" y="2443163"/>
            <a:ext cx="1873250" cy="715962"/>
            <a:chOff x="3772" y="1872"/>
            <a:chExt cx="1180" cy="451"/>
          </a:xfrm>
        </p:grpSpPr>
        <p:sp>
          <p:nvSpPr>
            <p:cNvPr id="423979" name="Rectangle 43"/>
            <p:cNvSpPr>
              <a:spLocks noChangeArrowheads="1"/>
            </p:cNvSpPr>
            <p:nvPr/>
          </p:nvSpPr>
          <p:spPr bwMode="auto">
            <a:xfrm>
              <a:off x="4001" y="1872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0" name="Rectangle 44"/>
            <p:cNvSpPr>
              <a:spLocks noChangeArrowheads="1"/>
            </p:cNvSpPr>
            <p:nvPr/>
          </p:nvSpPr>
          <p:spPr bwMode="auto">
            <a:xfrm>
              <a:off x="4604" y="18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1" name="Rectangle 45"/>
            <p:cNvSpPr>
              <a:spLocks noChangeArrowheads="1"/>
            </p:cNvSpPr>
            <p:nvPr/>
          </p:nvSpPr>
          <p:spPr bwMode="auto">
            <a:xfrm>
              <a:off x="4794" y="208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2" name="Rectangle 46"/>
            <p:cNvSpPr>
              <a:spLocks noChangeArrowheads="1"/>
            </p:cNvSpPr>
            <p:nvPr/>
          </p:nvSpPr>
          <p:spPr bwMode="auto">
            <a:xfrm>
              <a:off x="3772" y="2098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3" name="Rectangle 47"/>
            <p:cNvSpPr>
              <a:spLocks noChangeArrowheads="1"/>
            </p:cNvSpPr>
            <p:nvPr/>
          </p:nvSpPr>
          <p:spPr bwMode="auto">
            <a:xfrm>
              <a:off x="4322" y="1879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4" name="Rectangle 48"/>
            <p:cNvSpPr>
              <a:spLocks noChangeArrowheads="1"/>
            </p:cNvSpPr>
            <p:nvPr/>
          </p:nvSpPr>
          <p:spPr bwMode="auto">
            <a:xfrm>
              <a:off x="4129" y="2183"/>
              <a:ext cx="158" cy="1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3985" name="Text Box 49"/>
          <p:cNvSpPr txBox="1">
            <a:spLocks noChangeArrowheads="1"/>
          </p:cNvSpPr>
          <p:nvPr/>
        </p:nvSpPr>
        <p:spPr bwMode="auto">
          <a:xfrm>
            <a:off x="3897313" y="2447925"/>
            <a:ext cx="13493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9600"/>
              <a:t>~</a:t>
            </a:r>
          </a:p>
        </p:txBody>
      </p:sp>
      <p:grpSp>
        <p:nvGrpSpPr>
          <p:cNvPr id="423986" name="Group 50"/>
          <p:cNvGrpSpPr>
            <a:grpSpLocks/>
          </p:cNvGrpSpPr>
          <p:nvPr/>
        </p:nvGrpSpPr>
        <p:grpSpPr bwMode="auto">
          <a:xfrm>
            <a:off x="85725" y="4338638"/>
            <a:ext cx="8743950" cy="1903412"/>
            <a:chOff x="54" y="2733"/>
            <a:chExt cx="5508" cy="1199"/>
          </a:xfrm>
        </p:grpSpPr>
        <p:sp>
          <p:nvSpPr>
            <p:cNvPr id="423987" name="AutoShape 51"/>
            <p:cNvSpPr>
              <a:spLocks noChangeArrowheads="1"/>
            </p:cNvSpPr>
            <p:nvPr/>
          </p:nvSpPr>
          <p:spPr bwMode="auto">
            <a:xfrm rot="-5400000">
              <a:off x="578" y="3168"/>
              <a:ext cx="224" cy="25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8" name="Text Box 52"/>
            <p:cNvSpPr txBox="1">
              <a:spLocks noChangeArrowheads="1"/>
            </p:cNvSpPr>
            <p:nvPr/>
          </p:nvSpPr>
          <p:spPr bwMode="auto">
            <a:xfrm>
              <a:off x="54" y="2952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4400">
                  <a:sym typeface="Symbol" charset="0"/>
                </a:rPr>
                <a:t></a:t>
              </a:r>
              <a:r>
                <a:rPr lang="ja-JP" altLang="en-US" sz="4400">
                  <a:latin typeface="Arial"/>
                  <a:sym typeface="Symbol" charset="0"/>
                </a:rPr>
                <a:t>’</a:t>
              </a:r>
              <a:endParaRPr lang="en-US" sz="4400">
                <a:sym typeface="Symbol" charset="0"/>
              </a:endParaRPr>
            </a:p>
          </p:txBody>
        </p:sp>
        <p:sp>
          <p:nvSpPr>
            <p:cNvPr id="423989" name="Text Box 53"/>
            <p:cNvSpPr txBox="1">
              <a:spLocks noChangeArrowheads="1"/>
            </p:cNvSpPr>
            <p:nvPr/>
          </p:nvSpPr>
          <p:spPr bwMode="auto">
            <a:xfrm>
              <a:off x="4977" y="3013"/>
              <a:ext cx="5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4400">
                  <a:sym typeface="Symbol" charset="0"/>
                </a:rPr>
                <a:t></a:t>
              </a:r>
              <a:r>
                <a:rPr lang="ja-JP" altLang="en-US" sz="4400">
                  <a:latin typeface="Arial"/>
                  <a:sym typeface="Symbol" charset="0"/>
                </a:rPr>
                <a:t>’</a:t>
              </a:r>
              <a:endParaRPr lang="en-US" sz="4400">
                <a:sym typeface="Symbol" charset="0"/>
              </a:endParaRPr>
            </a:p>
          </p:txBody>
        </p:sp>
        <p:sp>
          <p:nvSpPr>
            <p:cNvPr id="423990" name="AutoShape 54"/>
            <p:cNvSpPr>
              <a:spLocks noChangeArrowheads="1"/>
            </p:cNvSpPr>
            <p:nvPr/>
          </p:nvSpPr>
          <p:spPr bwMode="auto">
            <a:xfrm>
              <a:off x="4827" y="3171"/>
              <a:ext cx="224" cy="250"/>
            </a:xfrm>
            <a:prstGeom prst="downArrow">
              <a:avLst>
                <a:gd name="adj1" fmla="val 50000"/>
                <a:gd name="adj2" fmla="val 27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1" name="Line 55"/>
            <p:cNvSpPr>
              <a:spLocks noChangeShapeType="1"/>
            </p:cNvSpPr>
            <p:nvPr/>
          </p:nvSpPr>
          <p:spPr bwMode="auto">
            <a:xfrm flipH="1" flipV="1">
              <a:off x="845" y="3029"/>
              <a:ext cx="75" cy="6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2" name="Line 56"/>
            <p:cNvSpPr>
              <a:spLocks noChangeShapeType="1"/>
            </p:cNvSpPr>
            <p:nvPr/>
          </p:nvSpPr>
          <p:spPr bwMode="auto">
            <a:xfrm flipV="1">
              <a:off x="985" y="2796"/>
              <a:ext cx="56" cy="8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3" name="Line 57"/>
            <p:cNvSpPr>
              <a:spLocks noChangeShapeType="1"/>
            </p:cNvSpPr>
            <p:nvPr/>
          </p:nvSpPr>
          <p:spPr bwMode="auto">
            <a:xfrm>
              <a:off x="3924" y="2978"/>
              <a:ext cx="62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4" name="Line 58"/>
            <p:cNvSpPr>
              <a:spLocks noChangeShapeType="1"/>
            </p:cNvSpPr>
            <p:nvPr/>
          </p:nvSpPr>
          <p:spPr bwMode="auto">
            <a:xfrm>
              <a:off x="4143" y="2746"/>
              <a:ext cx="288" cy="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5" name="Line 59"/>
            <p:cNvSpPr>
              <a:spLocks noChangeShapeType="1"/>
            </p:cNvSpPr>
            <p:nvPr/>
          </p:nvSpPr>
          <p:spPr bwMode="auto">
            <a:xfrm>
              <a:off x="4460" y="2765"/>
              <a:ext cx="18" cy="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6" name="Line 60"/>
            <p:cNvSpPr>
              <a:spLocks noChangeShapeType="1"/>
            </p:cNvSpPr>
            <p:nvPr/>
          </p:nvSpPr>
          <p:spPr bwMode="auto">
            <a:xfrm flipH="1">
              <a:off x="4729" y="2759"/>
              <a:ext cx="9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7" name="Line 61"/>
            <p:cNvSpPr>
              <a:spLocks noChangeShapeType="1"/>
            </p:cNvSpPr>
            <p:nvPr/>
          </p:nvSpPr>
          <p:spPr bwMode="auto">
            <a:xfrm flipV="1">
              <a:off x="1577" y="3026"/>
              <a:ext cx="60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8" name="Line 62"/>
            <p:cNvSpPr>
              <a:spLocks noChangeShapeType="1"/>
            </p:cNvSpPr>
            <p:nvPr/>
          </p:nvSpPr>
          <p:spPr bwMode="auto">
            <a:xfrm flipV="1">
              <a:off x="1606" y="2733"/>
              <a:ext cx="278" cy="1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7092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 animBg="1"/>
      <p:bldP spid="423938" grpId="1" animBg="1"/>
      <p:bldP spid="423985" grpId="0"/>
      <p:bldP spid="423985" grpId="1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abstraction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40713" cy="4148138"/>
          </a:xfrm>
        </p:spPr>
        <p:txBody>
          <a:bodyPr/>
          <a:lstStyle/>
          <a:p>
            <a:r>
              <a:rPr lang="en-US"/>
              <a:t>Abstract memory states represent </a:t>
            </a:r>
            <a:r>
              <a:rPr lang="en-US">
                <a:solidFill>
                  <a:srgbClr val="0033CC"/>
                </a:solidFill>
              </a:rPr>
              <a:t>unbounded</a:t>
            </a:r>
            <a:r>
              <a:rPr lang="en-US"/>
              <a:t> concrete memory states</a:t>
            </a:r>
          </a:p>
          <a:p>
            <a:pPr lvl="1"/>
            <a:r>
              <a:rPr lang="en-US"/>
              <a:t>Conservatively</a:t>
            </a:r>
          </a:p>
          <a:p>
            <a:pPr lvl="1"/>
            <a:r>
              <a:rPr lang="en-US"/>
              <a:t>In a bounded way</a:t>
            </a:r>
          </a:p>
          <a:p>
            <a:pPr lvl="1"/>
            <a:r>
              <a:rPr lang="en-US"/>
              <a:t>Using 3-valued logical structures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14938"/>
      </p:ext>
    </p:extLst>
  </p:cSld>
  <p:clrMapOvr>
    <a:masterClrMapping/>
  </p:clrMapOvr>
  <p:transition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3-Valued logic</a:t>
            </a:r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40713" cy="4148138"/>
          </a:xfrm>
        </p:spPr>
        <p:txBody>
          <a:bodyPr/>
          <a:lstStyle/>
          <a:p>
            <a:r>
              <a:rPr lang="en-US"/>
              <a:t>1 = true</a:t>
            </a:r>
          </a:p>
          <a:p>
            <a:r>
              <a:rPr lang="en-US"/>
              <a:t>0 = false</a:t>
            </a:r>
          </a:p>
          <a:p>
            <a:r>
              <a:rPr lang="en-US"/>
              <a:t>1/2 = unknown</a:t>
            </a:r>
          </a:p>
          <a:p>
            <a:r>
              <a:rPr lang="en-US"/>
              <a:t>A join semi-lattice, 0 </a:t>
            </a:r>
            <a:r>
              <a:rPr lang="en-US">
                <a:sym typeface="Math B" charset="0"/>
              </a:rPr>
              <a:t> 1 = 1/2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91379"/>
      </p:ext>
    </p:extLst>
  </p:cSld>
  <p:clrMapOvr>
    <a:masterClrMapping/>
  </p:clrMapOvr>
  <p:transition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19" name="Oval 71"/>
          <p:cNvSpPr>
            <a:spLocks noChangeAspect="1" noChangeArrowheads="1"/>
          </p:cNvSpPr>
          <p:nvPr/>
        </p:nvSpPr>
        <p:spPr bwMode="auto">
          <a:xfrm>
            <a:off x="8139113" y="22844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Canonical abstraction</a:t>
            </a:r>
            <a:endParaRPr lang="en-US"/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4670425" y="15541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11652" name="Line 4"/>
          <p:cNvSpPr>
            <a:spLocks noChangeShapeType="1"/>
          </p:cNvSpPr>
          <p:nvPr/>
        </p:nvSpPr>
        <p:spPr bwMode="auto">
          <a:xfrm>
            <a:off x="4835525" y="1978025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3" name="Oval 5"/>
          <p:cNvSpPr>
            <a:spLocks noChangeAspect="1" noChangeArrowheads="1"/>
          </p:cNvSpPr>
          <p:nvPr/>
        </p:nvSpPr>
        <p:spPr bwMode="auto">
          <a:xfrm>
            <a:off x="3141663" y="228758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4" name="Oval 6"/>
          <p:cNvSpPr>
            <a:spLocks noChangeAspect="1" noChangeArrowheads="1"/>
          </p:cNvSpPr>
          <p:nvPr/>
        </p:nvSpPr>
        <p:spPr bwMode="auto">
          <a:xfrm>
            <a:off x="4384675" y="22875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5" name="Oval 7"/>
          <p:cNvSpPr>
            <a:spLocks noChangeAspect="1" noChangeArrowheads="1"/>
          </p:cNvSpPr>
          <p:nvPr/>
        </p:nvSpPr>
        <p:spPr bwMode="auto">
          <a:xfrm>
            <a:off x="1898650" y="22875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5921375" y="16192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11657" name="Oval 9"/>
          <p:cNvSpPr>
            <a:spLocks noChangeAspect="1" noChangeArrowheads="1"/>
          </p:cNvSpPr>
          <p:nvPr/>
        </p:nvSpPr>
        <p:spPr bwMode="auto">
          <a:xfrm>
            <a:off x="5627688" y="22875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8" name="Oval 10"/>
          <p:cNvSpPr>
            <a:spLocks noChangeAspect="1" noChangeArrowheads="1"/>
          </p:cNvSpPr>
          <p:nvPr/>
        </p:nvSpPr>
        <p:spPr bwMode="auto">
          <a:xfrm>
            <a:off x="6870700" y="228758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9" name="Text Box 11"/>
          <p:cNvSpPr txBox="1">
            <a:spLocks noChangeArrowheads="1"/>
          </p:cNvSpPr>
          <p:nvPr/>
        </p:nvSpPr>
        <p:spPr bwMode="auto">
          <a:xfrm>
            <a:off x="17463" y="23050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11660" name="Oval 12"/>
          <p:cNvSpPr>
            <a:spLocks noChangeAspect="1" noChangeArrowheads="1"/>
          </p:cNvSpPr>
          <p:nvPr/>
        </p:nvSpPr>
        <p:spPr bwMode="auto">
          <a:xfrm>
            <a:off x="655638" y="228600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cxnSp>
        <p:nvCxnSpPr>
          <p:cNvPr id="411661" name="AutoShape 13"/>
          <p:cNvCxnSpPr>
            <a:cxnSpLocks noChangeShapeType="1"/>
          </p:cNvCxnSpPr>
          <p:nvPr/>
        </p:nvCxnSpPr>
        <p:spPr bwMode="auto">
          <a:xfrm>
            <a:off x="355600" y="2562225"/>
            <a:ext cx="30003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62" name="Oval 14"/>
          <p:cNvSpPr>
            <a:spLocks noChangeAspect="1" noChangeArrowheads="1"/>
          </p:cNvSpPr>
          <p:nvPr/>
        </p:nvSpPr>
        <p:spPr bwMode="auto">
          <a:xfrm>
            <a:off x="1903413" y="324008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63" name="Text Box 15"/>
          <p:cNvSpPr txBox="1">
            <a:spLocks noChangeArrowheads="1"/>
          </p:cNvSpPr>
          <p:nvPr/>
        </p:nvSpPr>
        <p:spPr bwMode="auto">
          <a:xfrm>
            <a:off x="22225" y="325755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11664" name="Oval 16"/>
          <p:cNvSpPr>
            <a:spLocks noChangeAspect="1" noChangeArrowheads="1"/>
          </p:cNvSpPr>
          <p:nvPr/>
        </p:nvSpPr>
        <p:spPr bwMode="auto">
          <a:xfrm>
            <a:off x="660400" y="323850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cxnSp>
        <p:nvCxnSpPr>
          <p:cNvPr id="411665" name="AutoShape 17"/>
          <p:cNvCxnSpPr>
            <a:cxnSpLocks noChangeShapeType="1"/>
          </p:cNvCxnSpPr>
          <p:nvPr/>
        </p:nvCxnSpPr>
        <p:spPr bwMode="auto">
          <a:xfrm>
            <a:off x="360363" y="3514725"/>
            <a:ext cx="3000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66" name="Freeform 18"/>
          <p:cNvSpPr>
            <a:spLocks/>
          </p:cNvSpPr>
          <p:nvPr/>
        </p:nvSpPr>
        <p:spPr bwMode="auto">
          <a:xfrm>
            <a:off x="1525588" y="1352550"/>
            <a:ext cx="7691437" cy="2606675"/>
          </a:xfrm>
          <a:custGeom>
            <a:avLst/>
            <a:gdLst>
              <a:gd name="T0" fmla="*/ 191 w 4845"/>
              <a:gd name="T1" fmla="*/ 451 h 1642"/>
              <a:gd name="T2" fmla="*/ 111 w 4845"/>
              <a:gd name="T3" fmla="*/ 1452 h 1642"/>
              <a:gd name="T4" fmla="*/ 859 w 4845"/>
              <a:gd name="T5" fmla="*/ 1593 h 1642"/>
              <a:gd name="T6" fmla="*/ 1750 w 4845"/>
              <a:gd name="T7" fmla="*/ 1425 h 1642"/>
              <a:gd name="T8" fmla="*/ 1724 w 4845"/>
              <a:gd name="T9" fmla="*/ 318 h 1642"/>
              <a:gd name="T10" fmla="*/ 2389 w 4845"/>
              <a:gd name="T11" fmla="*/ 176 h 1642"/>
              <a:gd name="T12" fmla="*/ 2734 w 4845"/>
              <a:gd name="T13" fmla="*/ 194 h 1642"/>
              <a:gd name="T14" fmla="*/ 3115 w 4845"/>
              <a:gd name="T15" fmla="*/ 247 h 1642"/>
              <a:gd name="T16" fmla="*/ 3213 w 4845"/>
              <a:gd name="T17" fmla="*/ 415 h 1642"/>
              <a:gd name="T18" fmla="*/ 3231 w 4845"/>
              <a:gd name="T19" fmla="*/ 663 h 1642"/>
              <a:gd name="T20" fmla="*/ 3327 w 4845"/>
              <a:gd name="T21" fmla="*/ 1004 h 1642"/>
              <a:gd name="T22" fmla="*/ 4607 w 4845"/>
              <a:gd name="T23" fmla="*/ 940 h 1642"/>
              <a:gd name="T24" fmla="*/ 4754 w 4845"/>
              <a:gd name="T25" fmla="*/ 574 h 1642"/>
              <a:gd name="T26" fmla="*/ 4416 w 4845"/>
              <a:gd name="T27" fmla="*/ 318 h 1642"/>
              <a:gd name="T28" fmla="*/ 3263 w 4845"/>
              <a:gd name="T29" fmla="*/ 35 h 1642"/>
              <a:gd name="T30" fmla="*/ 1423 w 4845"/>
              <a:gd name="T31" fmla="*/ 105 h 1642"/>
              <a:gd name="T32" fmla="*/ 714 w 4845"/>
              <a:gd name="T33" fmla="*/ 132 h 1642"/>
              <a:gd name="T34" fmla="*/ 386 w 4845"/>
              <a:gd name="T35" fmla="*/ 229 h 1642"/>
              <a:gd name="T36" fmla="*/ 191 w 4845"/>
              <a:gd name="T37" fmla="*/ 451 h 1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45" h="1642">
                <a:moveTo>
                  <a:pt x="191" y="451"/>
                </a:moveTo>
                <a:cubicBezTo>
                  <a:pt x="163" y="650"/>
                  <a:pt x="0" y="1262"/>
                  <a:pt x="111" y="1452"/>
                </a:cubicBezTo>
                <a:cubicBezTo>
                  <a:pt x="222" y="1642"/>
                  <a:pt x="586" y="1597"/>
                  <a:pt x="859" y="1593"/>
                </a:cubicBezTo>
                <a:cubicBezTo>
                  <a:pt x="1132" y="1589"/>
                  <a:pt x="1606" y="1637"/>
                  <a:pt x="1750" y="1425"/>
                </a:cubicBezTo>
                <a:cubicBezTo>
                  <a:pt x="1894" y="1213"/>
                  <a:pt x="1618" y="526"/>
                  <a:pt x="1724" y="318"/>
                </a:cubicBezTo>
                <a:cubicBezTo>
                  <a:pt x="1830" y="110"/>
                  <a:pt x="2221" y="197"/>
                  <a:pt x="2389" y="176"/>
                </a:cubicBezTo>
                <a:cubicBezTo>
                  <a:pt x="2557" y="155"/>
                  <a:pt x="2613" y="182"/>
                  <a:pt x="2734" y="194"/>
                </a:cubicBezTo>
                <a:cubicBezTo>
                  <a:pt x="2855" y="206"/>
                  <a:pt x="3035" y="210"/>
                  <a:pt x="3115" y="247"/>
                </a:cubicBezTo>
                <a:cubicBezTo>
                  <a:pt x="3195" y="284"/>
                  <a:pt x="3194" y="346"/>
                  <a:pt x="3213" y="415"/>
                </a:cubicBezTo>
                <a:cubicBezTo>
                  <a:pt x="3232" y="484"/>
                  <a:pt x="3212" y="565"/>
                  <a:pt x="3231" y="663"/>
                </a:cubicBezTo>
                <a:cubicBezTo>
                  <a:pt x="3250" y="761"/>
                  <a:pt x="3098" y="958"/>
                  <a:pt x="3327" y="1004"/>
                </a:cubicBezTo>
                <a:cubicBezTo>
                  <a:pt x="3556" y="1050"/>
                  <a:pt x="4369" y="1012"/>
                  <a:pt x="4607" y="940"/>
                </a:cubicBezTo>
                <a:cubicBezTo>
                  <a:pt x="4845" y="868"/>
                  <a:pt x="4786" y="678"/>
                  <a:pt x="4754" y="574"/>
                </a:cubicBezTo>
                <a:cubicBezTo>
                  <a:pt x="4722" y="470"/>
                  <a:pt x="4664" y="408"/>
                  <a:pt x="4416" y="318"/>
                </a:cubicBezTo>
                <a:cubicBezTo>
                  <a:pt x="4168" y="228"/>
                  <a:pt x="3762" y="70"/>
                  <a:pt x="3263" y="35"/>
                </a:cubicBezTo>
                <a:cubicBezTo>
                  <a:pt x="2764" y="0"/>
                  <a:pt x="1848" y="89"/>
                  <a:pt x="1423" y="105"/>
                </a:cubicBezTo>
                <a:cubicBezTo>
                  <a:pt x="998" y="121"/>
                  <a:pt x="887" y="111"/>
                  <a:pt x="714" y="132"/>
                </a:cubicBezTo>
                <a:cubicBezTo>
                  <a:pt x="541" y="153"/>
                  <a:pt x="473" y="176"/>
                  <a:pt x="386" y="229"/>
                </a:cubicBezTo>
                <a:cubicBezTo>
                  <a:pt x="299" y="282"/>
                  <a:pt x="232" y="405"/>
                  <a:pt x="191" y="451"/>
                </a:cubicBezTo>
                <a:close/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667" name="Oval 19"/>
          <p:cNvSpPr>
            <a:spLocks noChangeAspect="1" noChangeArrowheads="1"/>
          </p:cNvSpPr>
          <p:nvPr/>
        </p:nvSpPr>
        <p:spPr bwMode="auto">
          <a:xfrm>
            <a:off x="3162300" y="323850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668" name="AutoShape 20"/>
          <p:cNvCxnSpPr>
            <a:cxnSpLocks noChangeShapeType="1"/>
          </p:cNvCxnSpPr>
          <p:nvPr/>
        </p:nvCxnSpPr>
        <p:spPr bwMode="auto">
          <a:xfrm>
            <a:off x="4100513" y="2555875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69" name="Text Box 21"/>
          <p:cNvSpPr txBox="1">
            <a:spLocks noChangeArrowheads="1"/>
          </p:cNvSpPr>
          <p:nvPr/>
        </p:nvSpPr>
        <p:spPr bwMode="auto">
          <a:xfrm>
            <a:off x="4016375" y="20796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11670" name="AutoShape 22"/>
          <p:cNvCxnSpPr>
            <a:cxnSpLocks noChangeShapeType="1"/>
          </p:cNvCxnSpPr>
          <p:nvPr/>
        </p:nvCxnSpPr>
        <p:spPr bwMode="auto">
          <a:xfrm>
            <a:off x="2857500" y="2555875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71" name="Text Box 23"/>
          <p:cNvSpPr txBox="1">
            <a:spLocks noChangeArrowheads="1"/>
          </p:cNvSpPr>
          <p:nvPr/>
        </p:nvSpPr>
        <p:spPr bwMode="auto">
          <a:xfrm>
            <a:off x="2797175" y="20923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11672" name="Line 24"/>
          <p:cNvSpPr>
            <a:spLocks noChangeShapeType="1"/>
          </p:cNvSpPr>
          <p:nvPr/>
        </p:nvSpPr>
        <p:spPr bwMode="auto">
          <a:xfrm>
            <a:off x="6062663" y="1978025"/>
            <a:ext cx="1587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73" name="Text Box 25"/>
          <p:cNvSpPr txBox="1">
            <a:spLocks noChangeArrowheads="1"/>
          </p:cNvSpPr>
          <p:nvPr/>
        </p:nvSpPr>
        <p:spPr bwMode="auto">
          <a:xfrm>
            <a:off x="1536700" y="20907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11674" name="AutoShape 26"/>
          <p:cNvCxnSpPr>
            <a:cxnSpLocks noChangeShapeType="1"/>
          </p:cNvCxnSpPr>
          <p:nvPr/>
        </p:nvCxnSpPr>
        <p:spPr bwMode="auto">
          <a:xfrm>
            <a:off x="1614488" y="2554288"/>
            <a:ext cx="30003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675" name="AutoShape 27"/>
          <p:cNvCxnSpPr>
            <a:cxnSpLocks noChangeShapeType="1"/>
          </p:cNvCxnSpPr>
          <p:nvPr/>
        </p:nvCxnSpPr>
        <p:spPr bwMode="auto">
          <a:xfrm>
            <a:off x="6572250" y="25273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76" name="Text Box 28"/>
          <p:cNvSpPr txBox="1">
            <a:spLocks noChangeArrowheads="1"/>
          </p:cNvSpPr>
          <p:nvPr/>
        </p:nvSpPr>
        <p:spPr bwMode="auto">
          <a:xfrm>
            <a:off x="6472238" y="20447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11677" name="Text Box 29"/>
          <p:cNvSpPr txBox="1">
            <a:spLocks noChangeArrowheads="1"/>
          </p:cNvSpPr>
          <p:nvPr/>
        </p:nvSpPr>
        <p:spPr bwMode="auto">
          <a:xfrm>
            <a:off x="1525588" y="305911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11678" name="AutoShape 30"/>
          <p:cNvCxnSpPr>
            <a:cxnSpLocks noChangeShapeType="1"/>
          </p:cNvCxnSpPr>
          <p:nvPr/>
        </p:nvCxnSpPr>
        <p:spPr bwMode="auto">
          <a:xfrm>
            <a:off x="1603375" y="3522663"/>
            <a:ext cx="30003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679" name="AutoShape 31"/>
          <p:cNvCxnSpPr>
            <a:cxnSpLocks noChangeShapeType="1"/>
          </p:cNvCxnSpPr>
          <p:nvPr/>
        </p:nvCxnSpPr>
        <p:spPr bwMode="auto">
          <a:xfrm>
            <a:off x="2878138" y="3538538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680" name="Text Box 32"/>
          <p:cNvSpPr txBox="1">
            <a:spLocks noChangeArrowheads="1"/>
          </p:cNvSpPr>
          <p:nvPr/>
        </p:nvSpPr>
        <p:spPr bwMode="auto">
          <a:xfrm>
            <a:off x="2817813" y="307498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411713" name="Group 65"/>
          <p:cNvGrpSpPr>
            <a:grpSpLocks/>
          </p:cNvGrpSpPr>
          <p:nvPr/>
        </p:nvGrpSpPr>
        <p:grpSpPr bwMode="auto">
          <a:xfrm>
            <a:off x="458788" y="3962400"/>
            <a:ext cx="6553200" cy="2590800"/>
            <a:chOff x="811" y="2406"/>
            <a:chExt cx="4128" cy="1632"/>
          </a:xfrm>
        </p:grpSpPr>
        <p:sp>
          <p:nvSpPr>
            <p:cNvPr id="411681" name="Text Box 33"/>
            <p:cNvSpPr txBox="1">
              <a:spLocks noChangeArrowheads="1"/>
            </p:cNvSpPr>
            <p:nvPr/>
          </p:nvSpPr>
          <p:spPr bwMode="auto">
            <a:xfrm>
              <a:off x="3742" y="241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11682" name="Line 34"/>
            <p:cNvSpPr>
              <a:spLocks noChangeShapeType="1"/>
            </p:cNvSpPr>
            <p:nvPr/>
          </p:nvSpPr>
          <p:spPr bwMode="auto">
            <a:xfrm>
              <a:off x="3855" y="2656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3" name="Oval 35"/>
            <p:cNvSpPr>
              <a:spLocks noChangeAspect="1" noChangeArrowheads="1"/>
            </p:cNvSpPr>
            <p:nvPr/>
          </p:nvSpPr>
          <p:spPr bwMode="auto">
            <a:xfrm>
              <a:off x="3562" y="2851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4" name="Text Box 36"/>
            <p:cNvSpPr txBox="1">
              <a:spLocks noChangeArrowheads="1"/>
            </p:cNvSpPr>
            <p:nvPr/>
          </p:nvSpPr>
          <p:spPr bwMode="auto">
            <a:xfrm>
              <a:off x="4566" y="2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11685" name="Line 37"/>
            <p:cNvSpPr>
              <a:spLocks noChangeShapeType="1"/>
            </p:cNvSpPr>
            <p:nvPr/>
          </p:nvSpPr>
          <p:spPr bwMode="auto">
            <a:xfrm>
              <a:off x="4663" y="2656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6" name="Oval 38"/>
            <p:cNvSpPr>
              <a:spLocks noChangeAspect="1" noChangeArrowheads="1"/>
            </p:cNvSpPr>
            <p:nvPr/>
          </p:nvSpPr>
          <p:spPr bwMode="auto">
            <a:xfrm>
              <a:off x="4345" y="2851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87" name="Text Box 39"/>
            <p:cNvSpPr txBox="1">
              <a:spLocks noChangeArrowheads="1"/>
            </p:cNvSpPr>
            <p:nvPr/>
          </p:nvSpPr>
          <p:spPr bwMode="auto">
            <a:xfrm>
              <a:off x="811" y="286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11688" name="Oval 40"/>
            <p:cNvSpPr>
              <a:spLocks noChangeAspect="1" noChangeArrowheads="1"/>
            </p:cNvSpPr>
            <p:nvPr/>
          </p:nvSpPr>
          <p:spPr bwMode="auto">
            <a:xfrm>
              <a:off x="1213" y="2850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11689" name="Text Box 41"/>
            <p:cNvSpPr txBox="1">
              <a:spLocks noChangeArrowheads="1"/>
            </p:cNvSpPr>
            <p:nvPr/>
          </p:nvSpPr>
          <p:spPr bwMode="auto">
            <a:xfrm>
              <a:off x="1758" y="272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11690" name="AutoShape 42"/>
            <p:cNvCxnSpPr>
              <a:cxnSpLocks noChangeShapeType="1"/>
            </p:cNvCxnSpPr>
            <p:nvPr/>
          </p:nvCxnSpPr>
          <p:spPr bwMode="auto">
            <a:xfrm>
              <a:off x="1024" y="3024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691" name="Text Box 43"/>
            <p:cNvSpPr txBox="1">
              <a:spLocks noChangeArrowheads="1"/>
            </p:cNvSpPr>
            <p:nvPr/>
          </p:nvSpPr>
          <p:spPr bwMode="auto">
            <a:xfrm>
              <a:off x="4352" y="3182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11692" name="Text Box 44"/>
            <p:cNvSpPr txBox="1">
              <a:spLocks noChangeArrowheads="1"/>
            </p:cNvSpPr>
            <p:nvPr/>
          </p:nvSpPr>
          <p:spPr bwMode="auto">
            <a:xfrm>
              <a:off x="814" y="3712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11693" name="Oval 45"/>
            <p:cNvSpPr>
              <a:spLocks noChangeAspect="1" noChangeArrowheads="1"/>
            </p:cNvSpPr>
            <p:nvPr/>
          </p:nvSpPr>
          <p:spPr bwMode="auto">
            <a:xfrm>
              <a:off x="1216" y="3700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11694" name="Text Box 46"/>
            <p:cNvSpPr txBox="1">
              <a:spLocks noChangeArrowheads="1"/>
            </p:cNvSpPr>
            <p:nvPr/>
          </p:nvSpPr>
          <p:spPr bwMode="auto">
            <a:xfrm>
              <a:off x="1850" y="357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11695" name="AutoShape 47"/>
            <p:cNvCxnSpPr>
              <a:cxnSpLocks noChangeShapeType="1"/>
            </p:cNvCxnSpPr>
            <p:nvPr/>
          </p:nvCxnSpPr>
          <p:spPr bwMode="auto">
            <a:xfrm>
              <a:off x="1027" y="3874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696" name="Oval 48"/>
            <p:cNvSpPr>
              <a:spLocks noChangeAspect="1" noChangeArrowheads="1"/>
            </p:cNvSpPr>
            <p:nvPr/>
          </p:nvSpPr>
          <p:spPr bwMode="auto">
            <a:xfrm>
              <a:off x="2998" y="3487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1697" name="AutoShape 49"/>
            <p:cNvCxnSpPr>
              <a:cxnSpLocks noChangeShapeType="1"/>
              <a:stCxn id="411696" idx="7"/>
              <a:endCxn id="411696" idx="1"/>
            </p:cNvCxnSpPr>
            <p:nvPr/>
          </p:nvCxnSpPr>
          <p:spPr bwMode="auto">
            <a:xfrm rot="16200000" flipH="1" flipV="1">
              <a:off x="3294" y="3303"/>
              <a:ext cx="1" cy="420"/>
            </a:xfrm>
            <a:prstGeom prst="curvedConnector3">
              <a:avLst>
                <a:gd name="adj1" fmla="val -271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1698" name="AutoShape 50"/>
            <p:cNvCxnSpPr>
              <a:cxnSpLocks noChangeShapeType="1"/>
              <a:stCxn id="411686" idx="4"/>
              <a:endCxn id="411696" idx="5"/>
            </p:cNvCxnSpPr>
            <p:nvPr/>
          </p:nvCxnSpPr>
          <p:spPr bwMode="auto">
            <a:xfrm rot="5400000">
              <a:off x="3768" y="2926"/>
              <a:ext cx="611" cy="1137"/>
            </a:xfrm>
            <a:prstGeom prst="curvedConnector3">
              <a:avLst>
                <a:gd name="adj1" fmla="val 109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1699" name="AutoShape 51"/>
            <p:cNvCxnSpPr>
              <a:cxnSpLocks noChangeShapeType="1"/>
              <a:stCxn id="411688" idx="6"/>
              <a:endCxn id="411696" idx="2"/>
            </p:cNvCxnSpPr>
            <p:nvPr/>
          </p:nvCxnSpPr>
          <p:spPr bwMode="auto">
            <a:xfrm>
              <a:off x="1807" y="3019"/>
              <a:ext cx="1167" cy="637"/>
            </a:xfrm>
            <a:prstGeom prst="curvedConnector3">
              <a:avLst>
                <a:gd name="adj1" fmla="val 50986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1700" name="AutoShape 52"/>
            <p:cNvCxnSpPr>
              <a:cxnSpLocks noChangeShapeType="1"/>
              <a:stCxn id="411693" idx="6"/>
              <a:endCxn id="411696" idx="3"/>
            </p:cNvCxnSpPr>
            <p:nvPr/>
          </p:nvCxnSpPr>
          <p:spPr bwMode="auto">
            <a:xfrm flipV="1">
              <a:off x="1810" y="3800"/>
              <a:ext cx="1275" cy="69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701" name="Text Box 53"/>
            <p:cNvSpPr txBox="1">
              <a:spLocks noChangeArrowheads="1"/>
            </p:cNvSpPr>
            <p:nvPr/>
          </p:nvSpPr>
          <p:spPr bwMode="auto">
            <a:xfrm>
              <a:off x="3144" y="2986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11702" name="AutoShape 54"/>
            <p:cNvCxnSpPr>
              <a:cxnSpLocks noChangeShapeType="1"/>
              <a:stCxn id="411696" idx="6"/>
              <a:endCxn id="411683" idx="4"/>
            </p:cNvCxnSpPr>
            <p:nvPr/>
          </p:nvCxnSpPr>
          <p:spPr bwMode="auto">
            <a:xfrm flipV="1">
              <a:off x="3616" y="3189"/>
              <a:ext cx="243" cy="467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1703" name="Text Box 55"/>
            <p:cNvSpPr txBox="1">
              <a:spLocks noChangeArrowheads="1"/>
            </p:cNvSpPr>
            <p:nvPr/>
          </p:nvSpPr>
          <p:spPr bwMode="auto">
            <a:xfrm>
              <a:off x="3560" y="3297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411704" name="Oval 56"/>
          <p:cNvSpPr>
            <a:spLocks noChangeAspect="1" noChangeArrowheads="1"/>
          </p:cNvSpPr>
          <p:nvPr/>
        </p:nvSpPr>
        <p:spPr bwMode="auto">
          <a:xfrm>
            <a:off x="3135313" y="228123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5" name="Oval 57"/>
          <p:cNvSpPr>
            <a:spLocks noChangeAspect="1" noChangeArrowheads="1"/>
          </p:cNvSpPr>
          <p:nvPr/>
        </p:nvSpPr>
        <p:spPr bwMode="auto">
          <a:xfrm>
            <a:off x="4378325" y="22812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6" name="Oval 58"/>
          <p:cNvSpPr>
            <a:spLocks noChangeAspect="1" noChangeArrowheads="1"/>
          </p:cNvSpPr>
          <p:nvPr/>
        </p:nvSpPr>
        <p:spPr bwMode="auto">
          <a:xfrm>
            <a:off x="1892300" y="22812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7" name="Oval 59"/>
          <p:cNvSpPr>
            <a:spLocks noChangeAspect="1" noChangeArrowheads="1"/>
          </p:cNvSpPr>
          <p:nvPr/>
        </p:nvSpPr>
        <p:spPr bwMode="auto">
          <a:xfrm>
            <a:off x="5621338" y="22812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8" name="Oval 60"/>
          <p:cNvSpPr>
            <a:spLocks noChangeAspect="1" noChangeArrowheads="1"/>
          </p:cNvSpPr>
          <p:nvPr/>
        </p:nvSpPr>
        <p:spPr bwMode="auto">
          <a:xfrm>
            <a:off x="6864350" y="2281238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09" name="Oval 61"/>
          <p:cNvSpPr>
            <a:spLocks noChangeAspect="1" noChangeArrowheads="1"/>
          </p:cNvSpPr>
          <p:nvPr/>
        </p:nvSpPr>
        <p:spPr bwMode="auto">
          <a:xfrm>
            <a:off x="649288" y="227965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sp>
        <p:nvSpPr>
          <p:cNvPr id="411710" name="Oval 62"/>
          <p:cNvSpPr>
            <a:spLocks noChangeAspect="1" noChangeArrowheads="1"/>
          </p:cNvSpPr>
          <p:nvPr/>
        </p:nvSpPr>
        <p:spPr bwMode="auto">
          <a:xfrm>
            <a:off x="1897063" y="3233738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11" name="Oval 63"/>
          <p:cNvSpPr>
            <a:spLocks noChangeAspect="1" noChangeArrowheads="1"/>
          </p:cNvSpPr>
          <p:nvPr/>
        </p:nvSpPr>
        <p:spPr bwMode="auto">
          <a:xfrm>
            <a:off x="654050" y="3232150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800"/>
          </a:p>
        </p:txBody>
      </p:sp>
      <p:sp>
        <p:nvSpPr>
          <p:cNvPr id="411712" name="Oval 64"/>
          <p:cNvSpPr>
            <a:spLocks noChangeAspect="1" noChangeArrowheads="1"/>
          </p:cNvSpPr>
          <p:nvPr/>
        </p:nvSpPr>
        <p:spPr bwMode="auto">
          <a:xfrm>
            <a:off x="3155950" y="323215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15" name="Oval 67"/>
          <p:cNvSpPr>
            <a:spLocks noChangeAspect="1" noChangeArrowheads="1"/>
          </p:cNvSpPr>
          <p:nvPr/>
        </p:nvSpPr>
        <p:spPr bwMode="auto">
          <a:xfrm>
            <a:off x="8137525" y="228282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717" name="AutoShape 69"/>
          <p:cNvCxnSpPr>
            <a:cxnSpLocks noChangeShapeType="1"/>
          </p:cNvCxnSpPr>
          <p:nvPr/>
        </p:nvCxnSpPr>
        <p:spPr bwMode="auto">
          <a:xfrm>
            <a:off x="7831138" y="2557463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1718" name="Text Box 70"/>
          <p:cNvSpPr txBox="1">
            <a:spLocks noChangeArrowheads="1"/>
          </p:cNvSpPr>
          <p:nvPr/>
        </p:nvSpPr>
        <p:spPr bwMode="auto">
          <a:xfrm>
            <a:off x="7731125" y="21177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23053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1214E-7 L 0.08004 0.497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11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3" y="2487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31214E-7 L -0.04375 0.5001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1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2499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7 L 0.21997 0.490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11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2450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31214E-7 L 0.05451 0.3523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11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1761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7 L -0.31996 0.5146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11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7" y="2573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82659E-7 L 0.04739 0.3354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11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676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4509E-6 L 0.21441 0.3569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2" y="1785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65896E-6 L 0.04357 0.4006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2002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65896E-6 L 0.08542 0.3572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178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5549E-6 L -0.43264 0.4936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32" y="24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11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11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1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11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11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11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11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11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11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11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66" grpId="0" animBg="1"/>
      <p:bldP spid="411704" grpId="0" animBg="1"/>
      <p:bldP spid="411704" grpId="1" animBg="1"/>
      <p:bldP spid="411704" grpId="2" animBg="1"/>
      <p:bldP spid="411705" grpId="0" animBg="1"/>
      <p:bldP spid="411705" grpId="1" animBg="1"/>
      <p:bldP spid="411705" grpId="2" animBg="1"/>
      <p:bldP spid="411706" grpId="0" animBg="1"/>
      <p:bldP spid="411706" grpId="1" animBg="1"/>
      <p:bldP spid="411706" grpId="2" animBg="1"/>
      <p:bldP spid="411707" grpId="0" animBg="1"/>
      <p:bldP spid="411707" grpId="1" animBg="1"/>
      <p:bldP spid="411707" grpId="2" animBg="1"/>
      <p:bldP spid="411708" grpId="0" animBg="1"/>
      <p:bldP spid="411708" grpId="1" animBg="1"/>
      <p:bldP spid="411708" grpId="2" animBg="1"/>
      <p:bldP spid="411709" grpId="0" animBg="1"/>
      <p:bldP spid="411709" grpId="1" animBg="1"/>
      <p:bldP spid="411709" grpId="2" animBg="1"/>
      <p:bldP spid="411710" grpId="0" animBg="1"/>
      <p:bldP spid="411710" grpId="1" animBg="1"/>
      <p:bldP spid="411710" grpId="2" animBg="1"/>
      <p:bldP spid="411711" grpId="0" animBg="1"/>
      <p:bldP spid="411711" grpId="1" animBg="1"/>
      <p:bldP spid="411711" grpId="2" animBg="1"/>
      <p:bldP spid="411712" grpId="0" animBg="1"/>
      <p:bldP spid="411712" grpId="1" animBg="1"/>
      <p:bldP spid="411712" grpId="2" animBg="1"/>
      <p:bldP spid="411715" grpId="0" animBg="1"/>
      <p:bldP spid="411715" grpId="1" animBg="1"/>
      <p:bldP spid="411715" grpId="2" animBg="1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91" name="Rectangle 59"/>
          <p:cNvSpPr>
            <a:spLocks noChangeArrowheads="1"/>
          </p:cNvSpPr>
          <p:nvPr/>
        </p:nvSpPr>
        <p:spPr bwMode="auto">
          <a:xfrm>
            <a:off x="1273175" y="4702175"/>
            <a:ext cx="6226175" cy="46196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Instrumentation predicates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32763" cy="3886200"/>
          </a:xfrm>
        </p:spPr>
        <p:txBody>
          <a:bodyPr/>
          <a:lstStyle/>
          <a:p>
            <a:r>
              <a:rPr lang="en-GB" sz="2800"/>
              <a:t>Record derived properties</a:t>
            </a:r>
          </a:p>
          <a:p>
            <a:r>
              <a:rPr lang="en-GB" sz="2800"/>
              <a:t>Refine the abstraction </a:t>
            </a:r>
          </a:p>
          <a:p>
            <a:pPr lvl="1"/>
            <a:r>
              <a:rPr lang="en-GB" sz="2400"/>
              <a:t>Instrumentation principle [SRW, TOPLAS’02]</a:t>
            </a:r>
          </a:p>
          <a:p>
            <a:r>
              <a:rPr lang="en-GB" sz="2800"/>
              <a:t>Reachability is central!</a:t>
            </a:r>
            <a:endParaRPr lang="en-US" sz="2800"/>
          </a:p>
        </p:txBody>
      </p:sp>
      <p:graphicFrame>
        <p:nvGraphicFramePr>
          <p:cNvPr id="223290" name="Group 58"/>
          <p:cNvGraphicFramePr>
            <a:graphicFrameLocks noGrp="1"/>
          </p:cNvGraphicFramePr>
          <p:nvPr>
            <p:ph sz="half" idx="2"/>
          </p:nvPr>
        </p:nvGraphicFramePr>
        <p:xfrm>
          <a:off x="1273175" y="4214813"/>
          <a:ext cx="6229350" cy="2373315"/>
        </p:xfrm>
        <a:graphic>
          <a:graphicData uri="http://schemas.openxmlformats.org/drawingml/2006/table">
            <a:tbl>
              <a:tblPr/>
              <a:tblGrid>
                <a:gridCol w="1690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Predicate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GB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is reachable from variable x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GB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obj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is reachable from 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ils(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is heap-shared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c(</a:t>
                      </a: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resides on a cycle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44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91" grpId="0" animBg="1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Abstract memory states </a:t>
            </a:r>
            <a:br>
              <a:rPr lang="en-GB" sz="4000"/>
            </a:br>
            <a:r>
              <a:rPr lang="en-GB" sz="4000"/>
              <a:t>(with reachability)</a:t>
            </a:r>
            <a:endParaRPr lang="en-US" sz="4000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4756150" y="15716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35524" name="Line 4"/>
          <p:cNvSpPr>
            <a:spLocks noChangeShapeType="1"/>
          </p:cNvSpPr>
          <p:nvPr/>
        </p:nvSpPr>
        <p:spPr bwMode="auto">
          <a:xfrm>
            <a:off x="48926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25" name="Oval 5"/>
          <p:cNvSpPr>
            <a:spLocks noChangeAspect="1" noChangeArrowheads="1"/>
          </p:cNvSpPr>
          <p:nvPr/>
        </p:nvSpPr>
        <p:spPr bwMode="auto">
          <a:xfrm>
            <a:off x="3184525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26" name="Oval 6"/>
          <p:cNvSpPr>
            <a:spLocks noChangeAspect="1" noChangeArrowheads="1"/>
          </p:cNvSpPr>
          <p:nvPr/>
        </p:nvSpPr>
        <p:spPr bwMode="auto">
          <a:xfrm>
            <a:off x="4427538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x</a:t>
            </a:r>
            <a:r>
              <a:rPr lang="en-GB" sz="2800"/>
              <a:t>,r</a:t>
            </a:r>
            <a:r>
              <a:rPr lang="en-GB" sz="2800" baseline="-25000"/>
              <a:t>y        </a:t>
            </a:r>
            <a:endParaRPr lang="en-US" sz="2800" baseline="-25000"/>
          </a:p>
        </p:txBody>
      </p:sp>
      <p:cxnSp>
        <p:nvCxnSpPr>
          <p:cNvPr id="235527" name="AutoShape 7"/>
          <p:cNvCxnSpPr>
            <a:cxnSpLocks noChangeShapeType="1"/>
          </p:cNvCxnSpPr>
          <p:nvPr/>
        </p:nvCxnSpPr>
        <p:spPr bwMode="auto">
          <a:xfrm>
            <a:off x="4127500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28" name="Oval 8"/>
          <p:cNvSpPr>
            <a:spLocks noChangeAspect="1" noChangeArrowheads="1"/>
          </p:cNvSpPr>
          <p:nvPr/>
        </p:nvSpPr>
        <p:spPr bwMode="auto">
          <a:xfrm>
            <a:off x="1941513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4043363" y="2063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35530" name="AutoShape 10"/>
          <p:cNvCxnSpPr>
            <a:cxnSpLocks noChangeShapeType="1"/>
            <a:stCxn id="235528" idx="6"/>
            <a:endCxn id="235525" idx="2"/>
          </p:cNvCxnSpPr>
          <p:nvPr/>
        </p:nvCxnSpPr>
        <p:spPr bwMode="auto">
          <a:xfrm>
            <a:off x="2884488" y="2540000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2824163" y="20764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6064250" y="156527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35533" name="Line 13"/>
          <p:cNvSpPr>
            <a:spLocks noChangeShapeType="1"/>
          </p:cNvSpPr>
          <p:nvPr/>
        </p:nvSpPr>
        <p:spPr bwMode="auto">
          <a:xfrm>
            <a:off x="61753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4" name="Oval 14"/>
          <p:cNvSpPr>
            <a:spLocks noChangeAspect="1" noChangeArrowheads="1"/>
          </p:cNvSpPr>
          <p:nvPr/>
        </p:nvSpPr>
        <p:spPr bwMode="auto">
          <a:xfrm>
            <a:off x="5670550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35" name="Oval 15"/>
          <p:cNvSpPr>
            <a:spLocks noChangeAspect="1" noChangeArrowheads="1"/>
          </p:cNvSpPr>
          <p:nvPr/>
        </p:nvSpPr>
        <p:spPr bwMode="auto">
          <a:xfrm>
            <a:off x="6913563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60325" y="22891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235537" name="Oval 17"/>
          <p:cNvSpPr>
            <a:spLocks noChangeAspect="1" noChangeArrowheads="1"/>
          </p:cNvSpPr>
          <p:nvPr/>
        </p:nvSpPr>
        <p:spPr bwMode="auto">
          <a:xfrm>
            <a:off x="698500" y="227012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1563688" y="20748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35539" name="AutoShape 19"/>
          <p:cNvCxnSpPr>
            <a:cxnSpLocks noChangeShapeType="1"/>
            <a:stCxn id="235537" idx="6"/>
            <a:endCxn id="235528" idx="2"/>
          </p:cNvCxnSpPr>
          <p:nvPr/>
        </p:nvCxnSpPr>
        <p:spPr bwMode="auto">
          <a:xfrm>
            <a:off x="1641475" y="2538413"/>
            <a:ext cx="30003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540" name="AutoShape 20"/>
          <p:cNvCxnSpPr>
            <a:cxnSpLocks noChangeShapeType="1"/>
            <a:stCxn id="235534" idx="6"/>
            <a:endCxn id="235535" idx="2"/>
          </p:cNvCxnSpPr>
          <p:nvPr/>
        </p:nvCxnSpPr>
        <p:spPr bwMode="auto">
          <a:xfrm>
            <a:off x="6613525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541" name="AutoShape 21"/>
          <p:cNvCxnSpPr>
            <a:cxnSpLocks noChangeShapeType="1"/>
          </p:cNvCxnSpPr>
          <p:nvPr/>
        </p:nvCxnSpPr>
        <p:spPr bwMode="auto">
          <a:xfrm>
            <a:off x="398463" y="2546350"/>
            <a:ext cx="3000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42" name="Text Box 22"/>
          <p:cNvSpPr txBox="1">
            <a:spLocks noChangeArrowheads="1"/>
          </p:cNvSpPr>
          <p:nvPr/>
        </p:nvSpPr>
        <p:spPr bwMode="auto">
          <a:xfrm>
            <a:off x="6513513" y="20574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35543" name="Oval 23"/>
          <p:cNvSpPr>
            <a:spLocks noChangeAspect="1" noChangeArrowheads="1"/>
          </p:cNvSpPr>
          <p:nvPr/>
        </p:nvSpPr>
        <p:spPr bwMode="auto">
          <a:xfrm>
            <a:off x="1946275" y="33829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</a:t>
            </a:r>
            <a:endParaRPr lang="en-US" sz="2800" baseline="-25000"/>
          </a:p>
        </p:txBody>
      </p:sp>
      <p:sp>
        <p:nvSpPr>
          <p:cNvPr id="235544" name="Text Box 24"/>
          <p:cNvSpPr txBox="1">
            <a:spLocks noChangeArrowheads="1"/>
          </p:cNvSpPr>
          <p:nvPr/>
        </p:nvSpPr>
        <p:spPr bwMode="auto">
          <a:xfrm>
            <a:off x="65088" y="340042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35545" name="Oval 25"/>
          <p:cNvSpPr>
            <a:spLocks noChangeAspect="1" noChangeArrowheads="1"/>
          </p:cNvSpPr>
          <p:nvPr/>
        </p:nvSpPr>
        <p:spPr bwMode="auto">
          <a:xfrm>
            <a:off x="703263" y="338137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235546" name="Text Box 26"/>
          <p:cNvSpPr txBox="1">
            <a:spLocks noChangeArrowheads="1"/>
          </p:cNvSpPr>
          <p:nvPr/>
        </p:nvSpPr>
        <p:spPr bwMode="auto">
          <a:xfrm>
            <a:off x="156845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35547" name="AutoShape 27"/>
          <p:cNvCxnSpPr>
            <a:cxnSpLocks noChangeShapeType="1"/>
            <a:stCxn id="235545" idx="6"/>
            <a:endCxn id="235543" idx="2"/>
          </p:cNvCxnSpPr>
          <p:nvPr/>
        </p:nvCxnSpPr>
        <p:spPr bwMode="auto">
          <a:xfrm>
            <a:off x="1646238" y="3649663"/>
            <a:ext cx="30003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548" name="AutoShape 28"/>
          <p:cNvCxnSpPr>
            <a:cxnSpLocks noChangeShapeType="1"/>
          </p:cNvCxnSpPr>
          <p:nvPr/>
        </p:nvCxnSpPr>
        <p:spPr bwMode="auto">
          <a:xfrm>
            <a:off x="403225" y="3657600"/>
            <a:ext cx="30003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49" name="Freeform 29"/>
          <p:cNvSpPr>
            <a:spLocks/>
          </p:cNvSpPr>
          <p:nvPr/>
        </p:nvSpPr>
        <p:spPr bwMode="auto">
          <a:xfrm>
            <a:off x="1781175" y="1955800"/>
            <a:ext cx="2489200" cy="1081088"/>
          </a:xfrm>
          <a:custGeom>
            <a:avLst/>
            <a:gdLst>
              <a:gd name="T0" fmla="*/ 171 w 1568"/>
              <a:gd name="T1" fmla="*/ 138 h 849"/>
              <a:gd name="T2" fmla="*/ 27 w 1568"/>
              <a:gd name="T3" fmla="*/ 653 h 849"/>
              <a:gd name="T4" fmla="*/ 335 w 1568"/>
              <a:gd name="T5" fmla="*/ 824 h 849"/>
              <a:gd name="T6" fmla="*/ 836 w 1568"/>
              <a:gd name="T7" fmla="*/ 803 h 849"/>
              <a:gd name="T8" fmla="*/ 1391 w 1568"/>
              <a:gd name="T9" fmla="*/ 742 h 849"/>
              <a:gd name="T10" fmla="*/ 1549 w 1568"/>
              <a:gd name="T11" fmla="*/ 605 h 849"/>
              <a:gd name="T12" fmla="*/ 1508 w 1568"/>
              <a:gd name="T13" fmla="*/ 241 h 849"/>
              <a:gd name="T14" fmla="*/ 1460 w 1568"/>
              <a:gd name="T15" fmla="*/ 145 h 849"/>
              <a:gd name="T16" fmla="*/ 1316 w 1568"/>
              <a:gd name="T17" fmla="*/ 29 h 849"/>
              <a:gd name="T18" fmla="*/ 959 w 1568"/>
              <a:gd name="T19" fmla="*/ 8 h 849"/>
              <a:gd name="T20" fmla="*/ 582 w 1568"/>
              <a:gd name="T21" fmla="*/ 22 h 849"/>
              <a:gd name="T22" fmla="*/ 171 w 1568"/>
              <a:gd name="T23" fmla="*/ 13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8" h="849">
                <a:moveTo>
                  <a:pt x="171" y="138"/>
                </a:moveTo>
                <a:cubicBezTo>
                  <a:pt x="78" y="243"/>
                  <a:pt x="0" y="539"/>
                  <a:pt x="27" y="653"/>
                </a:cubicBezTo>
                <a:cubicBezTo>
                  <a:pt x="54" y="767"/>
                  <a:pt x="200" y="799"/>
                  <a:pt x="335" y="824"/>
                </a:cubicBezTo>
                <a:cubicBezTo>
                  <a:pt x="470" y="849"/>
                  <a:pt x="660" y="817"/>
                  <a:pt x="836" y="803"/>
                </a:cubicBezTo>
                <a:cubicBezTo>
                  <a:pt x="1012" y="789"/>
                  <a:pt x="1272" y="775"/>
                  <a:pt x="1391" y="742"/>
                </a:cubicBezTo>
                <a:cubicBezTo>
                  <a:pt x="1510" y="709"/>
                  <a:pt x="1530" y="688"/>
                  <a:pt x="1549" y="605"/>
                </a:cubicBezTo>
                <a:cubicBezTo>
                  <a:pt x="1568" y="522"/>
                  <a:pt x="1523" y="318"/>
                  <a:pt x="1508" y="241"/>
                </a:cubicBezTo>
                <a:cubicBezTo>
                  <a:pt x="1493" y="164"/>
                  <a:pt x="1492" y="180"/>
                  <a:pt x="1460" y="145"/>
                </a:cubicBezTo>
                <a:cubicBezTo>
                  <a:pt x="1428" y="110"/>
                  <a:pt x="1400" y="52"/>
                  <a:pt x="1316" y="29"/>
                </a:cubicBezTo>
                <a:cubicBezTo>
                  <a:pt x="1232" y="6"/>
                  <a:pt x="1081" y="9"/>
                  <a:pt x="959" y="8"/>
                </a:cubicBezTo>
                <a:cubicBezTo>
                  <a:pt x="837" y="7"/>
                  <a:pt x="713" y="0"/>
                  <a:pt x="582" y="22"/>
                </a:cubicBezTo>
                <a:cubicBezTo>
                  <a:pt x="451" y="44"/>
                  <a:pt x="264" y="33"/>
                  <a:pt x="171" y="138"/>
                </a:cubicBezTo>
                <a:close/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50" name="Oval 30"/>
          <p:cNvSpPr>
            <a:spLocks noChangeAspect="1" noChangeArrowheads="1"/>
          </p:cNvSpPr>
          <p:nvPr/>
        </p:nvSpPr>
        <p:spPr bwMode="auto">
          <a:xfrm>
            <a:off x="3205163" y="338137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cxnSp>
        <p:nvCxnSpPr>
          <p:cNvPr id="235551" name="AutoShape 31"/>
          <p:cNvCxnSpPr>
            <a:cxnSpLocks noChangeShapeType="1"/>
            <a:endCxn id="235550" idx="2"/>
          </p:cNvCxnSpPr>
          <p:nvPr/>
        </p:nvCxnSpPr>
        <p:spPr bwMode="auto">
          <a:xfrm>
            <a:off x="2905125" y="3649663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52" name="Text Box 32"/>
          <p:cNvSpPr txBox="1">
            <a:spLocks noChangeArrowheads="1"/>
          </p:cNvSpPr>
          <p:nvPr/>
        </p:nvSpPr>
        <p:spPr bwMode="auto">
          <a:xfrm>
            <a:off x="284480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35553" name="Freeform 33"/>
          <p:cNvSpPr>
            <a:spLocks/>
          </p:cNvSpPr>
          <p:nvPr/>
        </p:nvSpPr>
        <p:spPr bwMode="auto">
          <a:xfrm>
            <a:off x="1790700" y="3121025"/>
            <a:ext cx="2489200" cy="1031875"/>
          </a:xfrm>
          <a:custGeom>
            <a:avLst/>
            <a:gdLst>
              <a:gd name="T0" fmla="*/ 171 w 1568"/>
              <a:gd name="T1" fmla="*/ 138 h 849"/>
              <a:gd name="T2" fmla="*/ 27 w 1568"/>
              <a:gd name="T3" fmla="*/ 653 h 849"/>
              <a:gd name="T4" fmla="*/ 335 w 1568"/>
              <a:gd name="T5" fmla="*/ 824 h 849"/>
              <a:gd name="T6" fmla="*/ 836 w 1568"/>
              <a:gd name="T7" fmla="*/ 803 h 849"/>
              <a:gd name="T8" fmla="*/ 1391 w 1568"/>
              <a:gd name="T9" fmla="*/ 742 h 849"/>
              <a:gd name="T10" fmla="*/ 1549 w 1568"/>
              <a:gd name="T11" fmla="*/ 605 h 849"/>
              <a:gd name="T12" fmla="*/ 1508 w 1568"/>
              <a:gd name="T13" fmla="*/ 241 h 849"/>
              <a:gd name="T14" fmla="*/ 1460 w 1568"/>
              <a:gd name="T15" fmla="*/ 145 h 849"/>
              <a:gd name="T16" fmla="*/ 1316 w 1568"/>
              <a:gd name="T17" fmla="*/ 29 h 849"/>
              <a:gd name="T18" fmla="*/ 959 w 1568"/>
              <a:gd name="T19" fmla="*/ 8 h 849"/>
              <a:gd name="T20" fmla="*/ 582 w 1568"/>
              <a:gd name="T21" fmla="*/ 22 h 849"/>
              <a:gd name="T22" fmla="*/ 171 w 1568"/>
              <a:gd name="T23" fmla="*/ 13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8" h="849">
                <a:moveTo>
                  <a:pt x="171" y="138"/>
                </a:moveTo>
                <a:cubicBezTo>
                  <a:pt x="78" y="243"/>
                  <a:pt x="0" y="539"/>
                  <a:pt x="27" y="653"/>
                </a:cubicBezTo>
                <a:cubicBezTo>
                  <a:pt x="54" y="767"/>
                  <a:pt x="200" y="799"/>
                  <a:pt x="335" y="824"/>
                </a:cubicBezTo>
                <a:cubicBezTo>
                  <a:pt x="470" y="849"/>
                  <a:pt x="660" y="817"/>
                  <a:pt x="836" y="803"/>
                </a:cubicBezTo>
                <a:cubicBezTo>
                  <a:pt x="1012" y="789"/>
                  <a:pt x="1272" y="775"/>
                  <a:pt x="1391" y="742"/>
                </a:cubicBezTo>
                <a:cubicBezTo>
                  <a:pt x="1510" y="709"/>
                  <a:pt x="1530" y="688"/>
                  <a:pt x="1549" y="605"/>
                </a:cubicBezTo>
                <a:cubicBezTo>
                  <a:pt x="1568" y="522"/>
                  <a:pt x="1523" y="318"/>
                  <a:pt x="1508" y="241"/>
                </a:cubicBezTo>
                <a:cubicBezTo>
                  <a:pt x="1493" y="164"/>
                  <a:pt x="1492" y="180"/>
                  <a:pt x="1460" y="145"/>
                </a:cubicBezTo>
                <a:cubicBezTo>
                  <a:pt x="1428" y="110"/>
                  <a:pt x="1400" y="52"/>
                  <a:pt x="1316" y="29"/>
                </a:cubicBezTo>
                <a:cubicBezTo>
                  <a:pt x="1232" y="6"/>
                  <a:pt x="1081" y="9"/>
                  <a:pt x="959" y="8"/>
                </a:cubicBezTo>
                <a:cubicBezTo>
                  <a:pt x="837" y="7"/>
                  <a:pt x="713" y="0"/>
                  <a:pt x="582" y="22"/>
                </a:cubicBezTo>
                <a:cubicBezTo>
                  <a:pt x="451" y="44"/>
                  <a:pt x="264" y="33"/>
                  <a:pt x="171" y="138"/>
                </a:cubicBez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81" name="Oval 61"/>
          <p:cNvSpPr>
            <a:spLocks noChangeAspect="1" noChangeArrowheads="1"/>
          </p:cNvSpPr>
          <p:nvPr/>
        </p:nvSpPr>
        <p:spPr bwMode="auto">
          <a:xfrm>
            <a:off x="3178175" y="226536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82" name="Oval 62"/>
          <p:cNvSpPr>
            <a:spLocks noChangeAspect="1" noChangeArrowheads="1"/>
          </p:cNvSpPr>
          <p:nvPr/>
        </p:nvSpPr>
        <p:spPr bwMode="auto">
          <a:xfrm>
            <a:off x="4421188" y="22653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x</a:t>
            </a:r>
            <a:r>
              <a:rPr lang="en-GB" sz="2800"/>
              <a:t>,r</a:t>
            </a:r>
            <a:r>
              <a:rPr lang="en-GB" sz="2800" baseline="-25000"/>
              <a:t>y        </a:t>
            </a:r>
            <a:endParaRPr lang="en-US" sz="2800" baseline="-25000"/>
          </a:p>
        </p:txBody>
      </p:sp>
      <p:sp>
        <p:nvSpPr>
          <p:cNvPr id="235583" name="Oval 63"/>
          <p:cNvSpPr>
            <a:spLocks noChangeAspect="1" noChangeArrowheads="1"/>
          </p:cNvSpPr>
          <p:nvPr/>
        </p:nvSpPr>
        <p:spPr bwMode="auto">
          <a:xfrm>
            <a:off x="1935163" y="22653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84" name="Oval 64"/>
          <p:cNvSpPr>
            <a:spLocks noChangeAspect="1" noChangeArrowheads="1"/>
          </p:cNvSpPr>
          <p:nvPr/>
        </p:nvSpPr>
        <p:spPr bwMode="auto">
          <a:xfrm>
            <a:off x="5664200" y="22653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85" name="Oval 65"/>
          <p:cNvSpPr>
            <a:spLocks noChangeAspect="1" noChangeArrowheads="1"/>
          </p:cNvSpPr>
          <p:nvPr/>
        </p:nvSpPr>
        <p:spPr bwMode="auto">
          <a:xfrm>
            <a:off x="6907213" y="226536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235586" name="Oval 66"/>
          <p:cNvSpPr>
            <a:spLocks noChangeAspect="1" noChangeArrowheads="1"/>
          </p:cNvSpPr>
          <p:nvPr/>
        </p:nvSpPr>
        <p:spPr bwMode="auto">
          <a:xfrm>
            <a:off x="692150" y="226377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235587" name="Oval 67"/>
          <p:cNvSpPr>
            <a:spLocks noChangeAspect="1" noChangeArrowheads="1"/>
          </p:cNvSpPr>
          <p:nvPr/>
        </p:nvSpPr>
        <p:spPr bwMode="auto">
          <a:xfrm>
            <a:off x="1939925" y="33766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</a:t>
            </a:r>
            <a:endParaRPr lang="en-US" sz="2800" baseline="-25000"/>
          </a:p>
        </p:txBody>
      </p:sp>
      <p:sp>
        <p:nvSpPr>
          <p:cNvPr id="235588" name="Oval 68"/>
          <p:cNvSpPr>
            <a:spLocks noChangeAspect="1" noChangeArrowheads="1"/>
          </p:cNvSpPr>
          <p:nvPr/>
        </p:nvSpPr>
        <p:spPr bwMode="auto">
          <a:xfrm>
            <a:off x="696913" y="337502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235589" name="Oval 69"/>
          <p:cNvSpPr>
            <a:spLocks noChangeAspect="1" noChangeArrowheads="1"/>
          </p:cNvSpPr>
          <p:nvPr/>
        </p:nvSpPr>
        <p:spPr bwMode="auto">
          <a:xfrm>
            <a:off x="3198813" y="337502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235591" name="Oval 71"/>
          <p:cNvSpPr>
            <a:spLocks noChangeAspect="1" noChangeArrowheads="1"/>
          </p:cNvSpPr>
          <p:nvPr/>
        </p:nvSpPr>
        <p:spPr bwMode="auto">
          <a:xfrm>
            <a:off x="8134350" y="226695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cxnSp>
        <p:nvCxnSpPr>
          <p:cNvPr id="235592" name="AutoShape 72"/>
          <p:cNvCxnSpPr>
            <a:cxnSpLocks noChangeShapeType="1"/>
            <a:endCxn id="235591" idx="2"/>
          </p:cNvCxnSpPr>
          <p:nvPr/>
        </p:nvCxnSpPr>
        <p:spPr bwMode="auto">
          <a:xfrm>
            <a:off x="7834313" y="2535238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5593" name="Text Box 73"/>
          <p:cNvSpPr txBox="1">
            <a:spLocks noChangeArrowheads="1"/>
          </p:cNvSpPr>
          <p:nvPr/>
        </p:nvSpPr>
        <p:spPr bwMode="auto">
          <a:xfrm>
            <a:off x="7734300" y="20526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grpSp>
        <p:nvGrpSpPr>
          <p:cNvPr id="235596" name="Group 76"/>
          <p:cNvGrpSpPr>
            <a:grpSpLocks/>
          </p:cNvGrpSpPr>
          <p:nvPr/>
        </p:nvGrpSpPr>
        <p:grpSpPr bwMode="auto">
          <a:xfrm>
            <a:off x="-6350" y="4173538"/>
            <a:ext cx="7934325" cy="2433637"/>
            <a:chOff x="23" y="2629"/>
            <a:chExt cx="4998" cy="1533"/>
          </a:xfrm>
        </p:grpSpPr>
        <p:sp>
          <p:nvSpPr>
            <p:cNvPr id="235554" name="Text Box 34"/>
            <p:cNvSpPr txBox="1">
              <a:spLocks noChangeArrowheads="1"/>
            </p:cNvSpPr>
            <p:nvPr/>
          </p:nvSpPr>
          <p:spPr bwMode="auto">
            <a:xfrm>
              <a:off x="2954" y="263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35555" name="Line 35"/>
            <p:cNvSpPr>
              <a:spLocks noChangeShapeType="1"/>
            </p:cNvSpPr>
            <p:nvPr/>
          </p:nvSpPr>
          <p:spPr bwMode="auto">
            <a:xfrm>
              <a:off x="3067" y="2879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56" name="Oval 36"/>
            <p:cNvSpPr>
              <a:spLocks noChangeAspect="1" noChangeArrowheads="1"/>
            </p:cNvSpPr>
            <p:nvPr/>
          </p:nvSpPr>
          <p:spPr bwMode="auto">
            <a:xfrm>
              <a:off x="1628" y="3081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1"/>
              <a:r>
                <a:rPr lang="en-GB" sz="2800"/>
                <a:t>     r</a:t>
              </a:r>
              <a:r>
                <a:rPr lang="en-GB" sz="2800" baseline="-25000"/>
                <a:t>x</a:t>
              </a:r>
              <a:endParaRPr lang="en-US" sz="2800" baseline="-25000"/>
            </a:p>
          </p:txBody>
        </p:sp>
        <p:sp>
          <p:nvSpPr>
            <p:cNvPr id="235557" name="Oval 37"/>
            <p:cNvSpPr>
              <a:spLocks noChangeAspect="1" noChangeArrowheads="1"/>
            </p:cNvSpPr>
            <p:nvPr/>
          </p:nvSpPr>
          <p:spPr bwMode="auto">
            <a:xfrm>
              <a:off x="2774" y="3074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x</a:t>
              </a:r>
              <a:r>
                <a:rPr lang="en-GB" sz="2800"/>
                <a:t>,r</a:t>
              </a:r>
              <a:r>
                <a:rPr lang="en-GB" sz="2800" baseline="-25000"/>
                <a:t>y        </a:t>
              </a:r>
              <a:endParaRPr lang="en-US" sz="2800" baseline="-25000"/>
            </a:p>
          </p:txBody>
        </p:sp>
        <p:cxnSp>
          <p:nvCxnSpPr>
            <p:cNvPr id="235558" name="AutoShape 38"/>
            <p:cNvCxnSpPr>
              <a:cxnSpLocks noChangeShapeType="1"/>
              <a:stCxn id="235556" idx="6"/>
            </p:cNvCxnSpPr>
            <p:nvPr/>
          </p:nvCxnSpPr>
          <p:spPr bwMode="auto">
            <a:xfrm flipV="1">
              <a:off x="2246" y="3244"/>
              <a:ext cx="552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59" name="Text Box 39"/>
            <p:cNvSpPr txBox="1">
              <a:spLocks noChangeArrowheads="1"/>
            </p:cNvSpPr>
            <p:nvPr/>
          </p:nvSpPr>
          <p:spPr bwMode="auto">
            <a:xfrm>
              <a:off x="2343" y="2943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235560" name="Text Box 40"/>
            <p:cNvSpPr txBox="1">
              <a:spLocks noChangeArrowheads="1"/>
            </p:cNvSpPr>
            <p:nvPr/>
          </p:nvSpPr>
          <p:spPr bwMode="auto">
            <a:xfrm>
              <a:off x="2034" y="2718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235561" name="Text Box 41"/>
            <p:cNvSpPr txBox="1">
              <a:spLocks noChangeArrowheads="1"/>
            </p:cNvSpPr>
            <p:nvPr/>
          </p:nvSpPr>
          <p:spPr bwMode="auto">
            <a:xfrm>
              <a:off x="3778" y="262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35562" name="Line 42"/>
            <p:cNvSpPr>
              <a:spLocks noChangeShapeType="1"/>
            </p:cNvSpPr>
            <p:nvPr/>
          </p:nvSpPr>
          <p:spPr bwMode="auto">
            <a:xfrm>
              <a:off x="3875" y="2879"/>
              <a:ext cx="1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3" name="Oval 43"/>
            <p:cNvSpPr>
              <a:spLocks noChangeAspect="1" noChangeArrowheads="1"/>
            </p:cNvSpPr>
            <p:nvPr/>
          </p:nvSpPr>
          <p:spPr bwMode="auto">
            <a:xfrm>
              <a:off x="3557" y="3074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z     </a:t>
              </a:r>
              <a:endParaRPr lang="en-US" sz="2800" baseline="-25000"/>
            </a:p>
          </p:txBody>
        </p:sp>
        <p:sp>
          <p:nvSpPr>
            <p:cNvPr id="235564" name="Oval 44"/>
            <p:cNvSpPr>
              <a:spLocks noChangeAspect="1" noChangeArrowheads="1"/>
            </p:cNvSpPr>
            <p:nvPr/>
          </p:nvSpPr>
          <p:spPr bwMode="auto">
            <a:xfrm>
              <a:off x="4340" y="3074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z     </a:t>
              </a:r>
              <a:endParaRPr lang="en-US" sz="2800" baseline="-25000"/>
            </a:p>
          </p:txBody>
        </p:sp>
        <p:sp>
          <p:nvSpPr>
            <p:cNvPr id="235565" name="Text Box 45"/>
            <p:cNvSpPr txBox="1">
              <a:spLocks noChangeArrowheads="1"/>
            </p:cNvSpPr>
            <p:nvPr/>
          </p:nvSpPr>
          <p:spPr bwMode="auto">
            <a:xfrm>
              <a:off x="23" y="3085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35566" name="Oval 46"/>
            <p:cNvSpPr>
              <a:spLocks noChangeAspect="1" noChangeArrowheads="1"/>
            </p:cNvSpPr>
            <p:nvPr/>
          </p:nvSpPr>
          <p:spPr bwMode="auto">
            <a:xfrm>
              <a:off x="425" y="3073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 rtl="1"/>
              <a:r>
                <a:rPr lang="en-GB" sz="2800"/>
                <a:t>     r</a:t>
              </a:r>
              <a:r>
                <a:rPr lang="en-GB" sz="2800" baseline="-25000"/>
                <a:t>x</a:t>
              </a:r>
              <a:endParaRPr lang="en-US" sz="2800" baseline="-25000"/>
            </a:p>
          </p:txBody>
        </p:sp>
        <p:sp>
          <p:nvSpPr>
            <p:cNvPr id="235567" name="Text Box 47"/>
            <p:cNvSpPr txBox="1">
              <a:spLocks noChangeArrowheads="1"/>
            </p:cNvSpPr>
            <p:nvPr/>
          </p:nvSpPr>
          <p:spPr bwMode="auto">
            <a:xfrm>
              <a:off x="1152" y="295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68" name="AutoShape 48"/>
            <p:cNvCxnSpPr>
              <a:cxnSpLocks noChangeShapeType="1"/>
              <a:stCxn id="235566" idx="6"/>
              <a:endCxn id="235556" idx="2"/>
            </p:cNvCxnSpPr>
            <p:nvPr/>
          </p:nvCxnSpPr>
          <p:spPr bwMode="auto">
            <a:xfrm>
              <a:off x="1019" y="3242"/>
              <a:ext cx="585" cy="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69" name="AutoShape 49"/>
            <p:cNvCxnSpPr>
              <a:cxnSpLocks noChangeShapeType="1"/>
              <a:stCxn id="235563" idx="6"/>
              <a:endCxn id="235564" idx="2"/>
            </p:cNvCxnSpPr>
            <p:nvPr/>
          </p:nvCxnSpPr>
          <p:spPr bwMode="auto">
            <a:xfrm>
              <a:off x="4151" y="3243"/>
              <a:ext cx="171" cy="0"/>
            </a:xfrm>
            <a:prstGeom prst="straightConnector1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70" name="AutoShape 50"/>
            <p:cNvCxnSpPr>
              <a:cxnSpLocks noChangeShapeType="1"/>
            </p:cNvCxnSpPr>
            <p:nvPr/>
          </p:nvCxnSpPr>
          <p:spPr bwMode="auto">
            <a:xfrm>
              <a:off x="236" y="3247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71" name="Text Box 51"/>
            <p:cNvSpPr txBox="1">
              <a:spLocks noChangeArrowheads="1"/>
            </p:cNvSpPr>
            <p:nvPr/>
          </p:nvSpPr>
          <p:spPr bwMode="auto">
            <a:xfrm>
              <a:off x="4088" y="2939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235572" name="Oval 52"/>
            <p:cNvSpPr>
              <a:spLocks noChangeAspect="1" noChangeArrowheads="1"/>
            </p:cNvSpPr>
            <p:nvPr/>
          </p:nvSpPr>
          <p:spPr bwMode="auto">
            <a:xfrm>
              <a:off x="1596" y="3824"/>
              <a:ext cx="594" cy="338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t     </a:t>
              </a:r>
              <a:endParaRPr lang="en-US" sz="2800" baseline="-25000"/>
            </a:p>
          </p:txBody>
        </p:sp>
        <p:sp>
          <p:nvSpPr>
            <p:cNvPr id="235573" name="Text Box 53"/>
            <p:cNvSpPr txBox="1">
              <a:spLocks noChangeArrowheads="1"/>
            </p:cNvSpPr>
            <p:nvPr/>
          </p:nvSpPr>
          <p:spPr bwMode="auto">
            <a:xfrm>
              <a:off x="26" y="3835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235574" name="Oval 54"/>
            <p:cNvSpPr>
              <a:spLocks noChangeAspect="1" noChangeArrowheads="1"/>
            </p:cNvSpPr>
            <p:nvPr/>
          </p:nvSpPr>
          <p:spPr bwMode="auto">
            <a:xfrm>
              <a:off x="428" y="3823"/>
              <a:ext cx="594" cy="33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r>
                <a:rPr lang="en-GB" sz="2800"/>
                <a:t>r</a:t>
              </a:r>
              <a:r>
                <a:rPr lang="en-GB" sz="2800" baseline="-25000"/>
                <a:t>t      </a:t>
              </a:r>
              <a:endParaRPr lang="en-US" sz="2800" baseline="-25000"/>
            </a:p>
          </p:txBody>
        </p:sp>
        <p:sp>
          <p:nvSpPr>
            <p:cNvPr id="235575" name="Text Box 55"/>
            <p:cNvSpPr txBox="1">
              <a:spLocks noChangeArrowheads="1"/>
            </p:cNvSpPr>
            <p:nvPr/>
          </p:nvSpPr>
          <p:spPr bwMode="auto">
            <a:xfrm>
              <a:off x="1155" y="3700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76" name="AutoShape 56"/>
            <p:cNvCxnSpPr>
              <a:cxnSpLocks noChangeShapeType="1"/>
              <a:stCxn id="235574" idx="6"/>
              <a:endCxn id="235572" idx="2"/>
            </p:cNvCxnSpPr>
            <p:nvPr/>
          </p:nvCxnSpPr>
          <p:spPr bwMode="auto">
            <a:xfrm>
              <a:off x="1022" y="3992"/>
              <a:ext cx="550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77" name="AutoShape 57"/>
            <p:cNvCxnSpPr>
              <a:cxnSpLocks noChangeShapeType="1"/>
            </p:cNvCxnSpPr>
            <p:nvPr/>
          </p:nvCxnSpPr>
          <p:spPr bwMode="auto">
            <a:xfrm>
              <a:off x="239" y="3997"/>
              <a:ext cx="18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78" name="Text Box 58"/>
            <p:cNvSpPr txBox="1">
              <a:spLocks noChangeArrowheads="1"/>
            </p:cNvSpPr>
            <p:nvPr/>
          </p:nvSpPr>
          <p:spPr bwMode="auto">
            <a:xfrm>
              <a:off x="2062" y="347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79" name="AutoShape 59"/>
            <p:cNvCxnSpPr>
              <a:cxnSpLocks noChangeShapeType="1"/>
              <a:stCxn id="235556" idx="7"/>
              <a:endCxn id="235556" idx="1"/>
            </p:cNvCxnSpPr>
            <p:nvPr/>
          </p:nvCxnSpPr>
          <p:spPr bwMode="auto">
            <a:xfrm rot="16200000" flipH="1" flipV="1">
              <a:off x="1924" y="2897"/>
              <a:ext cx="1" cy="420"/>
            </a:xfrm>
            <a:prstGeom prst="curvedConnector3">
              <a:avLst>
                <a:gd name="adj1" fmla="val -293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5580" name="AutoShape 60"/>
            <p:cNvCxnSpPr>
              <a:cxnSpLocks noChangeShapeType="1"/>
              <a:stCxn id="235572" idx="7"/>
              <a:endCxn id="235572" idx="1"/>
            </p:cNvCxnSpPr>
            <p:nvPr/>
          </p:nvCxnSpPr>
          <p:spPr bwMode="auto">
            <a:xfrm rot="16200000" flipH="1" flipV="1">
              <a:off x="1892" y="3640"/>
              <a:ext cx="1" cy="420"/>
            </a:xfrm>
            <a:prstGeom prst="curvedConnector3">
              <a:avLst>
                <a:gd name="adj1" fmla="val -244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594" name="Text Box 74"/>
            <p:cNvSpPr txBox="1">
              <a:spLocks noChangeArrowheads="1"/>
            </p:cNvSpPr>
            <p:nvPr/>
          </p:nvSpPr>
          <p:spPr bwMode="auto">
            <a:xfrm>
              <a:off x="4740" y="2704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235595" name="AutoShape 75"/>
            <p:cNvCxnSpPr>
              <a:cxnSpLocks noChangeShapeType="1"/>
            </p:cNvCxnSpPr>
            <p:nvPr/>
          </p:nvCxnSpPr>
          <p:spPr bwMode="auto">
            <a:xfrm rot="16200000" flipH="1" flipV="1">
              <a:off x="4630" y="2883"/>
              <a:ext cx="1" cy="420"/>
            </a:xfrm>
            <a:prstGeom prst="curvedConnector3">
              <a:avLst>
                <a:gd name="adj1" fmla="val -293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35597" name="Freeform 77"/>
          <p:cNvSpPr>
            <a:spLocks/>
          </p:cNvSpPr>
          <p:nvPr/>
        </p:nvSpPr>
        <p:spPr bwMode="auto">
          <a:xfrm>
            <a:off x="6669088" y="2027238"/>
            <a:ext cx="2489200" cy="1031875"/>
          </a:xfrm>
          <a:custGeom>
            <a:avLst/>
            <a:gdLst>
              <a:gd name="T0" fmla="*/ 171 w 1568"/>
              <a:gd name="T1" fmla="*/ 138 h 849"/>
              <a:gd name="T2" fmla="*/ 27 w 1568"/>
              <a:gd name="T3" fmla="*/ 653 h 849"/>
              <a:gd name="T4" fmla="*/ 335 w 1568"/>
              <a:gd name="T5" fmla="*/ 824 h 849"/>
              <a:gd name="T6" fmla="*/ 836 w 1568"/>
              <a:gd name="T7" fmla="*/ 803 h 849"/>
              <a:gd name="T8" fmla="*/ 1391 w 1568"/>
              <a:gd name="T9" fmla="*/ 742 h 849"/>
              <a:gd name="T10" fmla="*/ 1549 w 1568"/>
              <a:gd name="T11" fmla="*/ 605 h 849"/>
              <a:gd name="T12" fmla="*/ 1508 w 1568"/>
              <a:gd name="T13" fmla="*/ 241 h 849"/>
              <a:gd name="T14" fmla="*/ 1460 w 1568"/>
              <a:gd name="T15" fmla="*/ 145 h 849"/>
              <a:gd name="T16" fmla="*/ 1316 w 1568"/>
              <a:gd name="T17" fmla="*/ 29 h 849"/>
              <a:gd name="T18" fmla="*/ 959 w 1568"/>
              <a:gd name="T19" fmla="*/ 8 h 849"/>
              <a:gd name="T20" fmla="*/ 582 w 1568"/>
              <a:gd name="T21" fmla="*/ 22 h 849"/>
              <a:gd name="T22" fmla="*/ 171 w 1568"/>
              <a:gd name="T23" fmla="*/ 13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8" h="849">
                <a:moveTo>
                  <a:pt x="171" y="138"/>
                </a:moveTo>
                <a:cubicBezTo>
                  <a:pt x="78" y="243"/>
                  <a:pt x="0" y="539"/>
                  <a:pt x="27" y="653"/>
                </a:cubicBezTo>
                <a:cubicBezTo>
                  <a:pt x="54" y="767"/>
                  <a:pt x="200" y="799"/>
                  <a:pt x="335" y="824"/>
                </a:cubicBezTo>
                <a:cubicBezTo>
                  <a:pt x="470" y="849"/>
                  <a:pt x="660" y="817"/>
                  <a:pt x="836" y="803"/>
                </a:cubicBezTo>
                <a:cubicBezTo>
                  <a:pt x="1012" y="789"/>
                  <a:pt x="1272" y="775"/>
                  <a:pt x="1391" y="742"/>
                </a:cubicBezTo>
                <a:cubicBezTo>
                  <a:pt x="1510" y="709"/>
                  <a:pt x="1530" y="688"/>
                  <a:pt x="1549" y="605"/>
                </a:cubicBezTo>
                <a:cubicBezTo>
                  <a:pt x="1568" y="522"/>
                  <a:pt x="1523" y="318"/>
                  <a:pt x="1508" y="241"/>
                </a:cubicBezTo>
                <a:cubicBezTo>
                  <a:pt x="1493" y="164"/>
                  <a:pt x="1492" y="180"/>
                  <a:pt x="1460" y="145"/>
                </a:cubicBezTo>
                <a:cubicBezTo>
                  <a:pt x="1428" y="110"/>
                  <a:pt x="1400" y="52"/>
                  <a:pt x="1316" y="29"/>
                </a:cubicBezTo>
                <a:cubicBezTo>
                  <a:pt x="1232" y="6"/>
                  <a:pt x="1081" y="9"/>
                  <a:pt x="959" y="8"/>
                </a:cubicBezTo>
                <a:cubicBezTo>
                  <a:pt x="837" y="7"/>
                  <a:pt x="713" y="0"/>
                  <a:pt x="582" y="22"/>
                </a:cubicBezTo>
                <a:cubicBezTo>
                  <a:pt x="451" y="44"/>
                  <a:pt x="264" y="33"/>
                  <a:pt x="171" y="138"/>
                </a:cubicBezTo>
                <a:close/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99" name="Oval 79"/>
          <p:cNvSpPr>
            <a:spLocks noChangeAspect="1" noChangeArrowheads="1"/>
          </p:cNvSpPr>
          <p:nvPr/>
        </p:nvSpPr>
        <p:spPr bwMode="auto">
          <a:xfrm>
            <a:off x="8128000" y="22590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</p:spTree>
    <p:extLst>
      <p:ext uri="{BB962C8B-B14F-4D97-AF65-F5344CB8AC3E}">
        <p14:creationId xmlns:p14="http://schemas.microsoft.com/office/powerpoint/2010/main" val="100941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2948E-6 L -0.05816 0.3715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856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2948E-6 L -0.00191 0.364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822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2948E-6 L 0.0783 0.3812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1905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2948E-6 L -0.00191 0.3764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882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2948E-6 L -0.00364 0.383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35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919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0867E-6 L -0.00191 0.3886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35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942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58382E-6 L 0.05816 0.3863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5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1930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79769E-6 L 0.00191 0.3863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35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930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9769E-6 L -0.06545 0.3764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35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1882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8555E-6 L -0.13976 0.3794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97" y="18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35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35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35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35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35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35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35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35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35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35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9" grpId="0" animBg="1"/>
      <p:bldP spid="235553" grpId="0" animBg="1"/>
      <p:bldP spid="235581" grpId="0" animBg="1"/>
      <p:bldP spid="235581" grpId="1" animBg="1"/>
      <p:bldP spid="235581" grpId="2" animBg="1"/>
      <p:bldP spid="235582" grpId="0" animBg="1"/>
      <p:bldP spid="235582" grpId="1" animBg="1"/>
      <p:bldP spid="235582" grpId="2" animBg="1"/>
      <p:bldP spid="235583" grpId="0" animBg="1"/>
      <p:bldP spid="235583" grpId="1" animBg="1"/>
      <p:bldP spid="235583" grpId="2" animBg="1"/>
      <p:bldP spid="235584" grpId="0" animBg="1"/>
      <p:bldP spid="235584" grpId="1" animBg="1"/>
      <p:bldP spid="235584" grpId="2" animBg="1"/>
      <p:bldP spid="235585" grpId="0" animBg="1"/>
      <p:bldP spid="235585" grpId="1" animBg="1"/>
      <p:bldP spid="235585" grpId="2" animBg="1"/>
      <p:bldP spid="235586" grpId="0" animBg="1"/>
      <p:bldP spid="235586" grpId="1" animBg="1"/>
      <p:bldP spid="235586" grpId="2" animBg="1"/>
      <p:bldP spid="235587" grpId="0" animBg="1"/>
      <p:bldP spid="235587" grpId="1" animBg="1"/>
      <p:bldP spid="235587" grpId="2" animBg="1"/>
      <p:bldP spid="235588" grpId="0" animBg="1"/>
      <p:bldP spid="235588" grpId="1" animBg="1"/>
      <p:bldP spid="235588" grpId="2" animBg="1"/>
      <p:bldP spid="235589" grpId="0" animBg="1"/>
      <p:bldP spid="235589" grpId="1" animBg="1"/>
      <p:bldP spid="235589" grpId="2" animBg="1"/>
      <p:bldP spid="235597" grpId="0" animBg="1"/>
      <p:bldP spid="235599" grpId="0" animBg="1"/>
      <p:bldP spid="235599" grpId="1" animBg="1"/>
      <p:bldP spid="235599" grpId="2" animBg="1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837" name="Rectangle 133"/>
          <p:cNvSpPr>
            <a:spLocks noChangeArrowheads="1"/>
          </p:cNvSpPr>
          <p:nvPr/>
        </p:nvSpPr>
        <p:spPr bwMode="auto">
          <a:xfrm>
            <a:off x="4217988" y="2066925"/>
            <a:ext cx="4897437" cy="9540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5414963" y="4471988"/>
            <a:ext cx="3602037" cy="20955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7221538" y="4854575"/>
            <a:ext cx="1763712" cy="13303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104775" y="4471988"/>
            <a:ext cx="5138738" cy="20955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2755900" y="4887913"/>
            <a:ext cx="2460625" cy="6826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The importance of reachability:</a:t>
            </a:r>
            <a:br>
              <a:rPr lang="en-GB" sz="4000"/>
            </a:br>
            <a:r>
              <a:rPr lang="en-GB" sz="4000"/>
              <a:t>Call append(y,z)</a:t>
            </a:r>
            <a:endParaRPr lang="en-US" sz="4000"/>
          </a:p>
        </p:txBody>
      </p:sp>
      <p:sp>
        <p:nvSpPr>
          <p:cNvPr id="456713" name="Text Box 9"/>
          <p:cNvSpPr txBox="1">
            <a:spLocks noChangeArrowheads="1"/>
          </p:cNvSpPr>
          <p:nvPr/>
        </p:nvSpPr>
        <p:spPr bwMode="auto">
          <a:xfrm>
            <a:off x="2890838" y="4349750"/>
            <a:ext cx="290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56714" name="Text Box 10"/>
          <p:cNvSpPr txBox="1">
            <a:spLocks noChangeArrowheads="1"/>
          </p:cNvSpPr>
          <p:nvPr/>
        </p:nvSpPr>
        <p:spPr bwMode="auto">
          <a:xfrm>
            <a:off x="3754438" y="4392613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56716" name="Line 12"/>
          <p:cNvSpPr>
            <a:spLocks noChangeShapeType="1"/>
          </p:cNvSpPr>
          <p:nvPr/>
        </p:nvSpPr>
        <p:spPr bwMode="auto">
          <a:xfrm>
            <a:off x="3092450" y="4814888"/>
            <a:ext cx="1588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7" name="Oval 13"/>
          <p:cNvSpPr>
            <a:spLocks noChangeAspect="1" noChangeArrowheads="1"/>
          </p:cNvSpPr>
          <p:nvPr/>
        </p:nvSpPr>
        <p:spPr bwMode="auto">
          <a:xfrm>
            <a:off x="1682750" y="5041900"/>
            <a:ext cx="641350" cy="377825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r</a:t>
            </a:r>
            <a:r>
              <a:rPr lang="en-GB" sz="1800" baseline="-25000"/>
              <a:t>x</a:t>
            </a:r>
            <a:endParaRPr lang="en-US" sz="1800" baseline="-25000"/>
          </a:p>
        </p:txBody>
      </p:sp>
      <p:sp>
        <p:nvSpPr>
          <p:cNvPr id="456718" name="Oval 14"/>
          <p:cNvSpPr>
            <a:spLocks noChangeAspect="1" noChangeArrowheads="1"/>
          </p:cNvSpPr>
          <p:nvPr/>
        </p:nvSpPr>
        <p:spPr bwMode="auto">
          <a:xfrm>
            <a:off x="2776538" y="5033963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   r</a:t>
            </a:r>
            <a:r>
              <a:rPr lang="en-GB" sz="1800" baseline="-25000"/>
              <a:t>x</a:t>
            </a:r>
            <a:r>
              <a:rPr lang="en-GB" sz="1800"/>
              <a:t>,r</a:t>
            </a:r>
            <a:r>
              <a:rPr lang="en-GB" sz="1800" baseline="-25000"/>
              <a:t>y   </a:t>
            </a:r>
            <a:r>
              <a:rPr lang="en-GB" sz="1600" baseline="-25000"/>
              <a:t>     </a:t>
            </a:r>
            <a:endParaRPr lang="en-US" sz="1600" baseline="-25000"/>
          </a:p>
        </p:txBody>
      </p:sp>
      <p:cxnSp>
        <p:nvCxnSpPr>
          <p:cNvPr id="456719" name="AutoShape 15"/>
          <p:cNvCxnSpPr>
            <a:cxnSpLocks noChangeShapeType="1"/>
            <a:stCxn id="456717" idx="6"/>
            <a:endCxn id="456718" idx="2"/>
          </p:cNvCxnSpPr>
          <p:nvPr/>
        </p:nvCxnSpPr>
        <p:spPr bwMode="auto">
          <a:xfrm flipV="1">
            <a:off x="2362200" y="5222875"/>
            <a:ext cx="414338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20" name="Text Box 16"/>
          <p:cNvSpPr txBox="1">
            <a:spLocks noChangeArrowheads="1"/>
          </p:cNvSpPr>
          <p:nvPr/>
        </p:nvSpPr>
        <p:spPr bwMode="auto">
          <a:xfrm>
            <a:off x="2295525" y="480695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721" name="Text Box 17"/>
          <p:cNvSpPr txBox="1">
            <a:spLocks noChangeArrowheads="1"/>
          </p:cNvSpPr>
          <p:nvPr/>
        </p:nvSpPr>
        <p:spPr bwMode="auto">
          <a:xfrm>
            <a:off x="2136775" y="454025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722" name="Line 18"/>
          <p:cNvSpPr>
            <a:spLocks noChangeShapeType="1"/>
          </p:cNvSpPr>
          <p:nvPr/>
        </p:nvSpPr>
        <p:spPr bwMode="auto">
          <a:xfrm>
            <a:off x="3922713" y="4814888"/>
            <a:ext cx="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23" name="Oval 19"/>
          <p:cNvSpPr>
            <a:spLocks noChangeAspect="1" noChangeArrowheads="1"/>
          </p:cNvSpPr>
          <p:nvPr/>
        </p:nvSpPr>
        <p:spPr bwMode="auto">
          <a:xfrm>
            <a:off x="3578225" y="5033963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  r</a:t>
            </a:r>
            <a:r>
              <a:rPr lang="en-GB" sz="1800" baseline="-25000"/>
              <a:t>z</a:t>
            </a:r>
            <a:r>
              <a:rPr lang="en-GB" sz="1600" baseline="-25000"/>
              <a:t>     </a:t>
            </a:r>
            <a:endParaRPr lang="en-US" sz="1600" baseline="-25000"/>
          </a:p>
        </p:txBody>
      </p:sp>
      <p:sp>
        <p:nvSpPr>
          <p:cNvPr id="456724" name="Oval 20"/>
          <p:cNvSpPr>
            <a:spLocks noChangeAspect="1" noChangeArrowheads="1"/>
          </p:cNvSpPr>
          <p:nvPr/>
        </p:nvSpPr>
        <p:spPr bwMode="auto">
          <a:xfrm>
            <a:off x="4514850" y="5033963"/>
            <a:ext cx="641350" cy="377825"/>
          </a:xfrm>
          <a:prstGeom prst="ellipse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800"/>
              <a:t>          r</a:t>
            </a:r>
            <a:r>
              <a:rPr lang="en-GB" sz="1800" baseline="-25000"/>
              <a:t>z     </a:t>
            </a:r>
            <a:endParaRPr lang="en-US" sz="1800" baseline="-25000"/>
          </a:p>
        </p:txBody>
      </p:sp>
      <p:sp>
        <p:nvSpPr>
          <p:cNvPr id="456725" name="Text Box 21"/>
          <p:cNvSpPr txBox="1">
            <a:spLocks noChangeArrowheads="1"/>
          </p:cNvSpPr>
          <p:nvPr/>
        </p:nvSpPr>
        <p:spPr bwMode="auto">
          <a:xfrm>
            <a:off x="123825" y="4965700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56726" name="Oval 22"/>
          <p:cNvSpPr>
            <a:spLocks noChangeAspect="1" noChangeArrowheads="1"/>
          </p:cNvSpPr>
          <p:nvPr/>
        </p:nvSpPr>
        <p:spPr bwMode="auto">
          <a:xfrm>
            <a:off x="588963" y="5032375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600"/>
              <a:t>      </a:t>
            </a:r>
            <a:r>
              <a:rPr lang="en-GB" sz="1800"/>
              <a:t> r</a:t>
            </a:r>
            <a:r>
              <a:rPr lang="en-GB" sz="1800" baseline="-25000"/>
              <a:t>x</a:t>
            </a:r>
            <a:endParaRPr lang="en-US" sz="1800" baseline="-25000"/>
          </a:p>
        </p:txBody>
      </p:sp>
      <p:sp>
        <p:nvSpPr>
          <p:cNvPr id="456727" name="Text Box 23"/>
          <p:cNvSpPr txBox="1">
            <a:spLocks noChangeArrowheads="1"/>
          </p:cNvSpPr>
          <p:nvPr/>
        </p:nvSpPr>
        <p:spPr bwMode="auto">
          <a:xfrm>
            <a:off x="1358900" y="4814888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728" name="AutoShape 24"/>
          <p:cNvCxnSpPr>
            <a:cxnSpLocks noChangeShapeType="1"/>
            <a:stCxn id="456726" idx="6"/>
            <a:endCxn id="456717" idx="2"/>
          </p:cNvCxnSpPr>
          <p:nvPr/>
        </p:nvCxnSpPr>
        <p:spPr bwMode="auto">
          <a:xfrm>
            <a:off x="1230313" y="5221288"/>
            <a:ext cx="414337" cy="9525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29" name="AutoShape 25"/>
          <p:cNvCxnSpPr>
            <a:cxnSpLocks noChangeShapeType="1"/>
            <a:stCxn id="456723" idx="6"/>
            <a:endCxn id="456724" idx="2"/>
          </p:cNvCxnSpPr>
          <p:nvPr/>
        </p:nvCxnSpPr>
        <p:spPr bwMode="auto">
          <a:xfrm>
            <a:off x="4219575" y="5222875"/>
            <a:ext cx="2762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0" name="AutoShape 26"/>
          <p:cNvCxnSpPr>
            <a:cxnSpLocks noChangeShapeType="1"/>
          </p:cNvCxnSpPr>
          <p:nvPr/>
        </p:nvCxnSpPr>
        <p:spPr bwMode="auto">
          <a:xfrm>
            <a:off x="385763" y="5227638"/>
            <a:ext cx="203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4179888" y="4803775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732" name="Oval 28"/>
          <p:cNvSpPr>
            <a:spLocks noChangeAspect="1" noChangeArrowheads="1"/>
          </p:cNvSpPr>
          <p:nvPr/>
        </p:nvSpPr>
        <p:spPr bwMode="auto">
          <a:xfrm>
            <a:off x="1647825" y="5984875"/>
            <a:ext cx="641350" cy="377825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600"/>
              <a:t>           r</a:t>
            </a:r>
            <a:r>
              <a:rPr lang="en-GB" sz="1600" baseline="-25000"/>
              <a:t>t     </a:t>
            </a:r>
            <a:endParaRPr lang="en-US" sz="1600" baseline="-25000"/>
          </a:p>
        </p:txBody>
      </p:sp>
      <p:sp>
        <p:nvSpPr>
          <p:cNvPr id="456733" name="Text Box 29"/>
          <p:cNvSpPr txBox="1">
            <a:spLocks noChangeArrowheads="1"/>
          </p:cNvSpPr>
          <p:nvPr/>
        </p:nvSpPr>
        <p:spPr bwMode="auto">
          <a:xfrm>
            <a:off x="158750" y="5997575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56734" name="Oval 30"/>
          <p:cNvSpPr>
            <a:spLocks noChangeAspect="1" noChangeArrowheads="1"/>
          </p:cNvSpPr>
          <p:nvPr/>
        </p:nvSpPr>
        <p:spPr bwMode="auto">
          <a:xfrm>
            <a:off x="592138" y="5983288"/>
            <a:ext cx="641350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1600"/>
              <a:t>          </a:t>
            </a:r>
            <a:r>
              <a:rPr lang="en-GB" sz="1800"/>
              <a:t>  r</a:t>
            </a:r>
            <a:r>
              <a:rPr lang="en-GB" sz="1800" baseline="-25000"/>
              <a:t>t      </a:t>
            </a:r>
            <a:endParaRPr lang="en-US" sz="1800" baseline="-25000"/>
          </a:p>
        </p:txBody>
      </p:sp>
      <p:sp>
        <p:nvSpPr>
          <p:cNvPr id="456735" name="Text Box 31"/>
          <p:cNvSpPr txBox="1">
            <a:spLocks noChangeArrowheads="1"/>
          </p:cNvSpPr>
          <p:nvPr/>
        </p:nvSpPr>
        <p:spPr bwMode="auto">
          <a:xfrm>
            <a:off x="1362075" y="57658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736" name="AutoShape 32"/>
          <p:cNvCxnSpPr>
            <a:cxnSpLocks noChangeShapeType="1"/>
            <a:stCxn id="456734" idx="6"/>
            <a:endCxn id="456732" idx="2"/>
          </p:cNvCxnSpPr>
          <p:nvPr/>
        </p:nvCxnSpPr>
        <p:spPr bwMode="auto">
          <a:xfrm>
            <a:off x="1233488" y="6172200"/>
            <a:ext cx="376237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37" name="AutoShape 33"/>
          <p:cNvCxnSpPr>
            <a:cxnSpLocks noChangeShapeType="1"/>
          </p:cNvCxnSpPr>
          <p:nvPr/>
        </p:nvCxnSpPr>
        <p:spPr bwMode="auto">
          <a:xfrm>
            <a:off x="388938" y="6178550"/>
            <a:ext cx="203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38" name="Text Box 34"/>
          <p:cNvSpPr txBox="1">
            <a:spLocks noChangeArrowheads="1"/>
          </p:cNvSpPr>
          <p:nvPr/>
        </p:nvSpPr>
        <p:spPr bwMode="auto">
          <a:xfrm>
            <a:off x="2135188" y="5513388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739" name="AutoShape 35"/>
          <p:cNvCxnSpPr>
            <a:cxnSpLocks noChangeShapeType="1"/>
            <a:stCxn id="456717" idx="7"/>
            <a:endCxn id="456717" idx="1"/>
          </p:cNvCxnSpPr>
          <p:nvPr/>
        </p:nvCxnSpPr>
        <p:spPr bwMode="auto">
          <a:xfrm rot="16200000" flipH="1" flipV="1">
            <a:off x="2001838" y="4843463"/>
            <a:ext cx="1587" cy="452437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740" name="AutoShape 36"/>
          <p:cNvCxnSpPr>
            <a:cxnSpLocks noChangeShapeType="1"/>
            <a:stCxn id="456732" idx="7"/>
            <a:endCxn id="456732" idx="1"/>
          </p:cNvCxnSpPr>
          <p:nvPr/>
        </p:nvCxnSpPr>
        <p:spPr bwMode="auto">
          <a:xfrm rot="16200000" flipH="1" flipV="1">
            <a:off x="1967707" y="5785644"/>
            <a:ext cx="1587" cy="454025"/>
          </a:xfrm>
          <a:prstGeom prst="curvedConnector3">
            <a:avLst>
              <a:gd name="adj1" fmla="val -244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6741" name="Group 37"/>
          <p:cNvGrpSpPr>
            <a:grpSpLocks/>
          </p:cNvGrpSpPr>
          <p:nvPr/>
        </p:nvGrpSpPr>
        <p:grpSpPr bwMode="auto">
          <a:xfrm>
            <a:off x="5446713" y="4410075"/>
            <a:ext cx="3490912" cy="2008188"/>
            <a:chOff x="2916" y="1090"/>
            <a:chExt cx="2199" cy="1265"/>
          </a:xfrm>
        </p:grpSpPr>
        <p:sp>
          <p:nvSpPr>
            <p:cNvPr id="456742" name="Text Box 38"/>
            <p:cNvSpPr txBox="1">
              <a:spLocks noChangeArrowheads="1"/>
            </p:cNvSpPr>
            <p:nvPr/>
          </p:nvSpPr>
          <p:spPr bwMode="auto">
            <a:xfrm>
              <a:off x="4271" y="1113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56743" name="Line 39"/>
            <p:cNvSpPr>
              <a:spLocks noChangeShapeType="1"/>
            </p:cNvSpPr>
            <p:nvPr/>
          </p:nvSpPr>
          <p:spPr bwMode="auto">
            <a:xfrm>
              <a:off x="4413" y="1329"/>
              <a:ext cx="0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4" name="Oval 40"/>
            <p:cNvSpPr>
              <a:spLocks noChangeAspect="1" noChangeArrowheads="1"/>
            </p:cNvSpPr>
            <p:nvPr/>
          </p:nvSpPr>
          <p:spPr bwMode="auto">
            <a:xfrm>
              <a:off x="4248" y="1469"/>
              <a:ext cx="374" cy="24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5" name="Text Box 41"/>
            <p:cNvSpPr txBox="1">
              <a:spLocks noChangeArrowheads="1"/>
            </p:cNvSpPr>
            <p:nvPr/>
          </p:nvSpPr>
          <p:spPr bwMode="auto">
            <a:xfrm>
              <a:off x="4780" y="1090"/>
              <a:ext cx="1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56746" name="Line 42"/>
            <p:cNvSpPr>
              <a:spLocks noChangeShapeType="1"/>
            </p:cNvSpPr>
            <p:nvPr/>
          </p:nvSpPr>
          <p:spPr bwMode="auto">
            <a:xfrm>
              <a:off x="4891" y="1319"/>
              <a:ext cx="1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7" name="Oval 43"/>
            <p:cNvSpPr>
              <a:spLocks noChangeAspect="1" noChangeArrowheads="1"/>
            </p:cNvSpPr>
            <p:nvPr/>
          </p:nvSpPr>
          <p:spPr bwMode="auto">
            <a:xfrm>
              <a:off x="4741" y="1469"/>
              <a:ext cx="374" cy="24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48" name="Text Box 44"/>
            <p:cNvSpPr txBox="1">
              <a:spLocks noChangeArrowheads="1"/>
            </p:cNvSpPr>
            <p:nvPr/>
          </p:nvSpPr>
          <p:spPr bwMode="auto">
            <a:xfrm>
              <a:off x="2916" y="1437"/>
              <a:ext cx="1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56749" name="Oval 45"/>
            <p:cNvSpPr>
              <a:spLocks noChangeAspect="1" noChangeArrowheads="1"/>
            </p:cNvSpPr>
            <p:nvPr/>
          </p:nvSpPr>
          <p:spPr bwMode="auto">
            <a:xfrm>
              <a:off x="3189" y="1469"/>
              <a:ext cx="374" cy="24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56750" name="Text Box 46"/>
            <p:cNvSpPr txBox="1">
              <a:spLocks noChangeArrowheads="1"/>
            </p:cNvSpPr>
            <p:nvPr/>
          </p:nvSpPr>
          <p:spPr bwMode="auto">
            <a:xfrm>
              <a:off x="3572" y="1380"/>
              <a:ext cx="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56751" name="AutoShape 47"/>
            <p:cNvCxnSpPr>
              <a:cxnSpLocks noChangeShapeType="1"/>
            </p:cNvCxnSpPr>
            <p:nvPr/>
          </p:nvCxnSpPr>
          <p:spPr bwMode="auto">
            <a:xfrm>
              <a:off x="3070" y="1593"/>
              <a:ext cx="11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52" name="Text Box 48"/>
            <p:cNvSpPr txBox="1">
              <a:spLocks noChangeArrowheads="1"/>
            </p:cNvSpPr>
            <p:nvPr/>
          </p:nvSpPr>
          <p:spPr bwMode="auto">
            <a:xfrm>
              <a:off x="4715" y="1677"/>
              <a:ext cx="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sp>
          <p:nvSpPr>
            <p:cNvPr id="456753" name="Text Box 49"/>
            <p:cNvSpPr txBox="1">
              <a:spLocks noChangeArrowheads="1"/>
            </p:cNvSpPr>
            <p:nvPr/>
          </p:nvSpPr>
          <p:spPr bwMode="auto">
            <a:xfrm>
              <a:off x="2938" y="2067"/>
              <a:ext cx="1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t</a:t>
              </a:r>
            </a:p>
          </p:txBody>
        </p:sp>
        <p:sp>
          <p:nvSpPr>
            <p:cNvPr id="456754" name="Oval 50"/>
            <p:cNvSpPr>
              <a:spLocks noChangeAspect="1" noChangeArrowheads="1"/>
            </p:cNvSpPr>
            <p:nvPr/>
          </p:nvSpPr>
          <p:spPr bwMode="auto">
            <a:xfrm>
              <a:off x="3191" y="2079"/>
              <a:ext cx="374" cy="24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56755" name="Text Box 51"/>
            <p:cNvSpPr txBox="1">
              <a:spLocks noChangeArrowheads="1"/>
            </p:cNvSpPr>
            <p:nvPr/>
          </p:nvSpPr>
          <p:spPr bwMode="auto">
            <a:xfrm>
              <a:off x="3590" y="1935"/>
              <a:ext cx="1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56756" name="AutoShape 52"/>
            <p:cNvCxnSpPr>
              <a:cxnSpLocks noChangeShapeType="1"/>
            </p:cNvCxnSpPr>
            <p:nvPr/>
          </p:nvCxnSpPr>
          <p:spPr bwMode="auto">
            <a:xfrm>
              <a:off x="3072" y="2203"/>
              <a:ext cx="119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57" name="Oval 53"/>
            <p:cNvSpPr>
              <a:spLocks noChangeAspect="1" noChangeArrowheads="1"/>
            </p:cNvSpPr>
            <p:nvPr/>
          </p:nvSpPr>
          <p:spPr bwMode="auto">
            <a:xfrm>
              <a:off x="3863" y="1841"/>
              <a:ext cx="374" cy="242"/>
            </a:xfrm>
            <a:prstGeom prst="ellipse">
              <a:avLst/>
            </a:prstGeom>
            <a:solidFill>
              <a:schemeClr val="accent1"/>
            </a:solidFill>
            <a:ln w="762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58" name="AutoShape 54"/>
            <p:cNvCxnSpPr>
              <a:cxnSpLocks noChangeShapeType="1"/>
              <a:stCxn id="456757" idx="7"/>
              <a:endCxn id="456757" idx="1"/>
            </p:cNvCxnSpPr>
            <p:nvPr/>
          </p:nvCxnSpPr>
          <p:spPr bwMode="auto">
            <a:xfrm rot="16200000" flipH="1" flipV="1">
              <a:off x="4049" y="1721"/>
              <a:ext cx="1" cy="264"/>
            </a:xfrm>
            <a:prstGeom prst="curvedConnector3">
              <a:avLst>
                <a:gd name="adj1" fmla="val -15500000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6759" name="AutoShape 55"/>
            <p:cNvCxnSpPr>
              <a:cxnSpLocks noChangeShapeType="1"/>
              <a:stCxn id="456747" idx="4"/>
              <a:endCxn id="456757" idx="5"/>
            </p:cNvCxnSpPr>
            <p:nvPr/>
          </p:nvCxnSpPr>
          <p:spPr bwMode="auto">
            <a:xfrm rot="5400000">
              <a:off x="4375" y="1519"/>
              <a:ext cx="360" cy="746"/>
            </a:xfrm>
            <a:prstGeom prst="curvedConnector3">
              <a:avLst>
                <a:gd name="adj1" fmla="val 143056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6760" name="AutoShape 56"/>
            <p:cNvCxnSpPr>
              <a:cxnSpLocks noChangeShapeType="1"/>
              <a:stCxn id="456749" idx="6"/>
              <a:endCxn id="456757" idx="2"/>
            </p:cNvCxnSpPr>
            <p:nvPr/>
          </p:nvCxnSpPr>
          <p:spPr bwMode="auto">
            <a:xfrm>
              <a:off x="3563" y="1590"/>
              <a:ext cx="276" cy="372"/>
            </a:xfrm>
            <a:prstGeom prst="curvedConnector3">
              <a:avLst>
                <a:gd name="adj1" fmla="val 5434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6761" name="AutoShape 57"/>
            <p:cNvCxnSpPr>
              <a:cxnSpLocks noChangeShapeType="1"/>
              <a:stCxn id="456754" idx="6"/>
              <a:endCxn id="456757" idx="3"/>
            </p:cNvCxnSpPr>
            <p:nvPr/>
          </p:nvCxnSpPr>
          <p:spPr bwMode="auto">
            <a:xfrm flipV="1">
              <a:off x="3565" y="2072"/>
              <a:ext cx="353" cy="128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62" name="Text Box 58"/>
            <p:cNvSpPr txBox="1">
              <a:spLocks noChangeArrowheads="1"/>
            </p:cNvSpPr>
            <p:nvPr/>
          </p:nvSpPr>
          <p:spPr bwMode="auto">
            <a:xfrm>
              <a:off x="3965" y="1446"/>
              <a:ext cx="1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  <p:cxnSp>
          <p:nvCxnSpPr>
            <p:cNvPr id="456763" name="AutoShape 59"/>
            <p:cNvCxnSpPr>
              <a:cxnSpLocks noChangeShapeType="1"/>
              <a:stCxn id="456757" idx="6"/>
              <a:endCxn id="456744" idx="4"/>
            </p:cNvCxnSpPr>
            <p:nvPr/>
          </p:nvCxnSpPr>
          <p:spPr bwMode="auto">
            <a:xfrm flipV="1">
              <a:off x="4261" y="1712"/>
              <a:ext cx="174" cy="250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56764" name="Text Box 60"/>
            <p:cNvSpPr txBox="1">
              <a:spLocks noChangeArrowheads="1"/>
            </p:cNvSpPr>
            <p:nvPr/>
          </p:nvSpPr>
          <p:spPr bwMode="auto">
            <a:xfrm>
              <a:off x="4207" y="1659"/>
              <a:ext cx="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n</a:t>
              </a:r>
            </a:p>
          </p:txBody>
        </p:sp>
      </p:grpSp>
      <p:sp>
        <p:nvSpPr>
          <p:cNvPr id="456794" name="Line 90"/>
          <p:cNvSpPr>
            <a:spLocks noChangeShapeType="1"/>
          </p:cNvSpPr>
          <p:nvPr/>
        </p:nvSpPr>
        <p:spPr bwMode="auto">
          <a:xfrm>
            <a:off x="48926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95" name="Oval 91"/>
          <p:cNvSpPr>
            <a:spLocks noChangeAspect="1" noChangeArrowheads="1"/>
          </p:cNvSpPr>
          <p:nvPr/>
        </p:nvSpPr>
        <p:spPr bwMode="auto">
          <a:xfrm>
            <a:off x="3184525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456796" name="Oval 92"/>
          <p:cNvSpPr>
            <a:spLocks noChangeAspect="1" noChangeArrowheads="1"/>
          </p:cNvSpPr>
          <p:nvPr/>
        </p:nvSpPr>
        <p:spPr bwMode="auto">
          <a:xfrm>
            <a:off x="4427538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x</a:t>
            </a:r>
            <a:r>
              <a:rPr lang="en-GB" sz="2800"/>
              <a:t>,r</a:t>
            </a:r>
            <a:r>
              <a:rPr lang="en-GB" sz="2800" baseline="-25000"/>
              <a:t>y        </a:t>
            </a:r>
            <a:endParaRPr lang="en-US" sz="2800" baseline="-25000"/>
          </a:p>
        </p:txBody>
      </p:sp>
      <p:cxnSp>
        <p:nvCxnSpPr>
          <p:cNvPr id="456797" name="AutoShape 93"/>
          <p:cNvCxnSpPr>
            <a:cxnSpLocks noChangeShapeType="1"/>
          </p:cNvCxnSpPr>
          <p:nvPr/>
        </p:nvCxnSpPr>
        <p:spPr bwMode="auto">
          <a:xfrm>
            <a:off x="4127500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798" name="Oval 94"/>
          <p:cNvSpPr>
            <a:spLocks noChangeAspect="1" noChangeArrowheads="1"/>
          </p:cNvSpPr>
          <p:nvPr/>
        </p:nvSpPr>
        <p:spPr bwMode="auto">
          <a:xfrm>
            <a:off x="1941513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456799" name="Text Box 95"/>
          <p:cNvSpPr txBox="1">
            <a:spLocks noChangeArrowheads="1"/>
          </p:cNvSpPr>
          <p:nvPr/>
        </p:nvSpPr>
        <p:spPr bwMode="auto">
          <a:xfrm>
            <a:off x="4043363" y="20637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00" name="AutoShape 96"/>
          <p:cNvCxnSpPr>
            <a:cxnSpLocks noChangeShapeType="1"/>
            <a:stCxn id="456798" idx="6"/>
            <a:endCxn id="456795" idx="2"/>
          </p:cNvCxnSpPr>
          <p:nvPr/>
        </p:nvCxnSpPr>
        <p:spPr bwMode="auto">
          <a:xfrm>
            <a:off x="2884488" y="2540000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01" name="Text Box 97"/>
          <p:cNvSpPr txBox="1">
            <a:spLocks noChangeArrowheads="1"/>
          </p:cNvSpPr>
          <p:nvPr/>
        </p:nvSpPr>
        <p:spPr bwMode="auto">
          <a:xfrm>
            <a:off x="2824163" y="207645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02" name="Line 98"/>
          <p:cNvSpPr>
            <a:spLocks noChangeShapeType="1"/>
          </p:cNvSpPr>
          <p:nvPr/>
        </p:nvSpPr>
        <p:spPr bwMode="auto">
          <a:xfrm>
            <a:off x="6175375" y="1962150"/>
            <a:ext cx="1588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803" name="Oval 99"/>
          <p:cNvSpPr>
            <a:spLocks noChangeAspect="1" noChangeArrowheads="1"/>
          </p:cNvSpPr>
          <p:nvPr/>
        </p:nvSpPr>
        <p:spPr bwMode="auto">
          <a:xfrm>
            <a:off x="5670550" y="227171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456804" name="Oval 100"/>
          <p:cNvSpPr>
            <a:spLocks noChangeAspect="1" noChangeArrowheads="1"/>
          </p:cNvSpPr>
          <p:nvPr/>
        </p:nvSpPr>
        <p:spPr bwMode="auto">
          <a:xfrm>
            <a:off x="6913563" y="2271713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sp>
        <p:nvSpPr>
          <p:cNvPr id="456805" name="Text Box 101"/>
          <p:cNvSpPr txBox="1">
            <a:spLocks noChangeArrowheads="1"/>
          </p:cNvSpPr>
          <p:nvPr/>
        </p:nvSpPr>
        <p:spPr bwMode="auto">
          <a:xfrm>
            <a:off x="60325" y="22891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456806" name="Oval 102"/>
          <p:cNvSpPr>
            <a:spLocks noChangeAspect="1" noChangeArrowheads="1"/>
          </p:cNvSpPr>
          <p:nvPr/>
        </p:nvSpPr>
        <p:spPr bwMode="auto">
          <a:xfrm>
            <a:off x="698500" y="227012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 rtl="1"/>
            <a:r>
              <a:rPr lang="en-GB" sz="2800"/>
              <a:t>     r</a:t>
            </a:r>
            <a:r>
              <a:rPr lang="en-GB" sz="2800" baseline="-25000"/>
              <a:t>x</a:t>
            </a:r>
            <a:endParaRPr lang="en-US" sz="2800" baseline="-25000"/>
          </a:p>
        </p:txBody>
      </p:sp>
      <p:sp>
        <p:nvSpPr>
          <p:cNvPr id="456807" name="Text Box 103"/>
          <p:cNvSpPr txBox="1">
            <a:spLocks noChangeArrowheads="1"/>
          </p:cNvSpPr>
          <p:nvPr/>
        </p:nvSpPr>
        <p:spPr bwMode="auto">
          <a:xfrm>
            <a:off x="1563688" y="2074863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08" name="AutoShape 104"/>
          <p:cNvCxnSpPr>
            <a:cxnSpLocks noChangeShapeType="1"/>
            <a:stCxn id="456806" idx="6"/>
            <a:endCxn id="456798" idx="2"/>
          </p:cNvCxnSpPr>
          <p:nvPr/>
        </p:nvCxnSpPr>
        <p:spPr bwMode="auto">
          <a:xfrm>
            <a:off x="1641475" y="2538413"/>
            <a:ext cx="30003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809" name="AutoShape 105"/>
          <p:cNvCxnSpPr>
            <a:cxnSpLocks noChangeShapeType="1"/>
            <a:stCxn id="456803" idx="6"/>
            <a:endCxn id="456804" idx="2"/>
          </p:cNvCxnSpPr>
          <p:nvPr/>
        </p:nvCxnSpPr>
        <p:spPr bwMode="auto">
          <a:xfrm>
            <a:off x="6613525" y="2540000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810" name="AutoShape 106"/>
          <p:cNvCxnSpPr>
            <a:cxnSpLocks noChangeShapeType="1"/>
          </p:cNvCxnSpPr>
          <p:nvPr/>
        </p:nvCxnSpPr>
        <p:spPr bwMode="auto">
          <a:xfrm>
            <a:off x="398463" y="2546350"/>
            <a:ext cx="30003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11" name="Text Box 107"/>
          <p:cNvSpPr txBox="1">
            <a:spLocks noChangeArrowheads="1"/>
          </p:cNvSpPr>
          <p:nvPr/>
        </p:nvSpPr>
        <p:spPr bwMode="auto">
          <a:xfrm>
            <a:off x="6513513" y="20574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12" name="Oval 108"/>
          <p:cNvSpPr>
            <a:spLocks noChangeAspect="1" noChangeArrowheads="1"/>
          </p:cNvSpPr>
          <p:nvPr/>
        </p:nvSpPr>
        <p:spPr bwMode="auto">
          <a:xfrm>
            <a:off x="1946275" y="3382963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</a:t>
            </a:r>
            <a:endParaRPr lang="en-US" sz="2800" baseline="-25000"/>
          </a:p>
        </p:txBody>
      </p:sp>
      <p:sp>
        <p:nvSpPr>
          <p:cNvPr id="456813" name="Text Box 109"/>
          <p:cNvSpPr txBox="1">
            <a:spLocks noChangeArrowheads="1"/>
          </p:cNvSpPr>
          <p:nvPr/>
        </p:nvSpPr>
        <p:spPr bwMode="auto">
          <a:xfrm>
            <a:off x="65088" y="340042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456814" name="Oval 110"/>
          <p:cNvSpPr>
            <a:spLocks noChangeAspect="1" noChangeArrowheads="1"/>
          </p:cNvSpPr>
          <p:nvPr/>
        </p:nvSpPr>
        <p:spPr bwMode="auto">
          <a:xfrm>
            <a:off x="703263" y="3381375"/>
            <a:ext cx="942975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sp>
        <p:nvSpPr>
          <p:cNvPr id="456815" name="Text Box 111"/>
          <p:cNvSpPr txBox="1">
            <a:spLocks noChangeArrowheads="1"/>
          </p:cNvSpPr>
          <p:nvPr/>
        </p:nvSpPr>
        <p:spPr bwMode="auto">
          <a:xfrm>
            <a:off x="156845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16" name="AutoShape 112"/>
          <p:cNvCxnSpPr>
            <a:cxnSpLocks noChangeShapeType="1"/>
            <a:stCxn id="456814" idx="6"/>
            <a:endCxn id="456812" idx="2"/>
          </p:cNvCxnSpPr>
          <p:nvPr/>
        </p:nvCxnSpPr>
        <p:spPr bwMode="auto">
          <a:xfrm>
            <a:off x="1646238" y="3649663"/>
            <a:ext cx="30003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817" name="AutoShape 113"/>
          <p:cNvCxnSpPr>
            <a:cxnSpLocks noChangeShapeType="1"/>
          </p:cNvCxnSpPr>
          <p:nvPr/>
        </p:nvCxnSpPr>
        <p:spPr bwMode="auto">
          <a:xfrm>
            <a:off x="403225" y="3657600"/>
            <a:ext cx="30003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19" name="Oval 115"/>
          <p:cNvSpPr>
            <a:spLocks noChangeAspect="1" noChangeArrowheads="1"/>
          </p:cNvSpPr>
          <p:nvPr/>
        </p:nvSpPr>
        <p:spPr bwMode="auto">
          <a:xfrm>
            <a:off x="3205163" y="3381375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t      </a:t>
            </a:r>
            <a:endParaRPr lang="en-US" sz="2800" baseline="-25000"/>
          </a:p>
        </p:txBody>
      </p:sp>
      <p:cxnSp>
        <p:nvCxnSpPr>
          <p:cNvPr id="456820" name="AutoShape 116"/>
          <p:cNvCxnSpPr>
            <a:cxnSpLocks noChangeShapeType="1"/>
            <a:endCxn id="456819" idx="2"/>
          </p:cNvCxnSpPr>
          <p:nvPr/>
        </p:nvCxnSpPr>
        <p:spPr bwMode="auto">
          <a:xfrm>
            <a:off x="2905125" y="3649663"/>
            <a:ext cx="300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21" name="Text Box 117"/>
          <p:cNvSpPr txBox="1">
            <a:spLocks noChangeArrowheads="1"/>
          </p:cNvSpPr>
          <p:nvPr/>
        </p:nvSpPr>
        <p:spPr bwMode="auto">
          <a:xfrm>
            <a:off x="2844800" y="31861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32" name="Oval 128"/>
          <p:cNvSpPr>
            <a:spLocks noChangeAspect="1" noChangeArrowheads="1"/>
          </p:cNvSpPr>
          <p:nvPr/>
        </p:nvSpPr>
        <p:spPr bwMode="auto">
          <a:xfrm>
            <a:off x="8134350" y="2266950"/>
            <a:ext cx="942975" cy="5365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r>
              <a:rPr lang="en-GB" sz="2800"/>
              <a:t>r</a:t>
            </a:r>
            <a:r>
              <a:rPr lang="en-GB" sz="2800" baseline="-25000"/>
              <a:t>z     </a:t>
            </a:r>
            <a:endParaRPr lang="en-US" sz="2800" baseline="-25000"/>
          </a:p>
        </p:txBody>
      </p:sp>
      <p:cxnSp>
        <p:nvCxnSpPr>
          <p:cNvPr id="456833" name="AutoShape 129"/>
          <p:cNvCxnSpPr>
            <a:cxnSpLocks noChangeShapeType="1"/>
            <a:endCxn id="456832" idx="2"/>
          </p:cNvCxnSpPr>
          <p:nvPr/>
        </p:nvCxnSpPr>
        <p:spPr bwMode="auto">
          <a:xfrm>
            <a:off x="7834313" y="2535238"/>
            <a:ext cx="3000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6834" name="Text Box 130"/>
          <p:cNvSpPr txBox="1">
            <a:spLocks noChangeArrowheads="1"/>
          </p:cNvSpPr>
          <p:nvPr/>
        </p:nvSpPr>
        <p:spPr bwMode="auto">
          <a:xfrm>
            <a:off x="7734300" y="2052638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456838" name="Text Box 134"/>
          <p:cNvSpPr txBox="1">
            <a:spLocks noChangeArrowheads="1"/>
          </p:cNvSpPr>
          <p:nvPr/>
        </p:nvSpPr>
        <p:spPr bwMode="auto">
          <a:xfrm>
            <a:off x="4713288" y="153987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456839" name="Text Box 135"/>
          <p:cNvSpPr txBox="1">
            <a:spLocks noChangeArrowheads="1"/>
          </p:cNvSpPr>
          <p:nvPr/>
        </p:nvSpPr>
        <p:spPr bwMode="auto">
          <a:xfrm>
            <a:off x="6021388" y="15335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456840" name="Text Box 136"/>
          <p:cNvSpPr txBox="1">
            <a:spLocks noChangeArrowheads="1"/>
          </p:cNvSpPr>
          <p:nvPr/>
        </p:nvSpPr>
        <p:spPr bwMode="auto">
          <a:xfrm>
            <a:off x="4938713" y="4456113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456841" name="AutoShape 137"/>
          <p:cNvCxnSpPr>
            <a:cxnSpLocks noChangeShapeType="1"/>
          </p:cNvCxnSpPr>
          <p:nvPr/>
        </p:nvCxnSpPr>
        <p:spPr bwMode="auto">
          <a:xfrm rot="16200000" flipH="1" flipV="1">
            <a:off x="4832350" y="4845050"/>
            <a:ext cx="1588" cy="452438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87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837" grpId="0" animBg="1"/>
      <p:bldP spid="456708" grpId="0" animBg="1"/>
      <p:bldP spid="456710" grpId="0" animBg="1"/>
    </p:bld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semantics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66125" cy="3886200"/>
          </a:xfrm>
        </p:spPr>
        <p:txBody>
          <a:bodyPr/>
          <a:lstStyle/>
          <a:p>
            <a:r>
              <a:rPr lang="en-US"/>
              <a:t>Conservatively apply statements on abstract memory states</a:t>
            </a:r>
          </a:p>
          <a:p>
            <a:pPr lvl="1"/>
            <a:r>
              <a:rPr lang="en-GB"/>
              <a:t>Same formulae as in concrete semantics </a:t>
            </a:r>
          </a:p>
          <a:p>
            <a:pPr lvl="1"/>
            <a:r>
              <a:rPr lang="en-GB"/>
              <a:t>Soundness guaranteed [SRW, TOPLAS’02]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1803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Fixed-point for first loop</a:t>
            </a:r>
            <a:endParaRPr lang="he-IL" dirty="0"/>
          </a:p>
        </p:txBody>
      </p:sp>
      <p:cxnSp>
        <p:nvCxnSpPr>
          <p:cNvPr id="31" name="מחבר חץ ישר 30"/>
          <p:cNvCxnSpPr>
            <a:stCxn id="22" idx="6"/>
            <a:endCxn id="21" idx="1"/>
          </p:cNvCxnSpPr>
          <p:nvPr/>
        </p:nvCxnSpPr>
        <p:spPr>
          <a:xfrm>
            <a:off x="5436096" y="1196752"/>
            <a:ext cx="2088232" cy="57606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82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AutoShape 2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405509" name="Freeform 5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noFill/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>
              <a:lnSpc>
                <a:spcPct val="80000"/>
              </a:lnSpc>
            </a:pPr>
            <a:endParaRPr lang="en-US" sz="2400"/>
          </a:p>
        </p:txBody>
      </p:sp>
      <p:sp>
        <p:nvSpPr>
          <p:cNvPr id="405517" name="Rectangle 13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1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grpSp>
        <p:nvGrpSpPr>
          <p:cNvPr id="405520" name="Group 16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</p:grpSpPr>
        <p:sp>
          <p:nvSpPr>
            <p:cNvPr id="405521" name="Rectangle 17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22" name="Oval 18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23" name="Oval 19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4" name="Text Box 20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405525" name="Line 21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6" name="Text Box 22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405527" name="Line 23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5528" name="Group 24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405529" name="Rectangle 25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30" name="Oval 26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31" name="Oval 27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32" name="Text Box 28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405533" name="Line 29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34" name="Line 30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35" name="Text Box 31"/>
            <p:cNvSpPr txBox="1">
              <a:spLocks noChangeArrowheads="1"/>
            </p:cNvSpPr>
            <p:nvPr/>
          </p:nvSpPr>
          <p:spPr bwMode="auto">
            <a:xfrm>
              <a:off x="4538" y="3402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405536" name="Text Box 32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405537" name="Line 33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5538" name="Group 3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405539" name="Oval 3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40" name="Oval 3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1" name="Text Box 3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05542" name="Line 3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3" name="Text Box 3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05544" name="Line 4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5" name="Oval 41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46" name="Text Box 42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05547" name="Line 43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48" name="Line 44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49" name="Text Box 45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grpSp>
        <p:nvGrpSpPr>
          <p:cNvPr id="405550" name="Group 46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405551" name="Rectangle 47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52" name="Oval 48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53" name="Oval 49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54" name="Text Box 50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405555" name="Line 51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56" name="Text Box 52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405557" name="Line 53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58" name="Oval 54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405559" name="Text Box 55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405560" name="Line 56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61" name="Line 57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62" name="Text Box 58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405563" name="Line 59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5564" name="Text Box 60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405565" name="Rectangle 61"/>
          <p:cNvSpPr>
            <a:spLocks noChangeArrowheads="1"/>
          </p:cNvSpPr>
          <p:nvPr/>
        </p:nvSpPr>
        <p:spPr bwMode="auto">
          <a:xfrm>
            <a:off x="3338225" y="2884488"/>
            <a:ext cx="375602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1. Verify </a:t>
            </a:r>
            <a:r>
              <a:rPr lang="en-US" sz="2800" dirty="0" err="1">
                <a:latin typeface="Comic Sans MS" charset="0"/>
                <a:cs typeface="Times New Roman" charset="0"/>
              </a:rPr>
              <a:t>cutpoint</a:t>
            </a:r>
            <a:r>
              <a:rPr lang="en-US" sz="2800" dirty="0">
                <a:latin typeface="Comic Sans MS" charset="0"/>
                <a:cs typeface="Times New Roman" charset="0"/>
              </a:rPr>
              <a:t>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    freedom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2  Compute input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… Execute </a:t>
            </a:r>
            <a:r>
              <a:rPr lang="en-US" sz="2800" dirty="0" err="1">
                <a:latin typeface="Comic Sans MS" charset="0"/>
                <a:cs typeface="Times New Roman" charset="0"/>
              </a:rPr>
              <a:t>callee</a:t>
            </a:r>
            <a:r>
              <a:rPr lang="en-US" sz="2800" dirty="0">
                <a:latin typeface="Comic Sans MS" charset="0"/>
                <a:cs typeface="Times New Roman" charset="0"/>
              </a:rPr>
              <a:t> …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405566" name="Group 62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</p:grpSpPr>
        <p:sp>
          <p:nvSpPr>
            <p:cNvPr id="405567" name="AutoShape 63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5568" name="Text Box 64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405569" name="Freeform 65"/>
          <p:cNvSpPr>
            <a:spLocks/>
          </p:cNvSpPr>
          <p:nvPr/>
        </p:nvSpPr>
        <p:spPr bwMode="auto">
          <a:xfrm rot="20884492" flipV="1">
            <a:off x="2855913" y="5943600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noFill/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5570" name="AutoShape 66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05571" name="Text Box 67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108293343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97" name="AutoShape 49"/>
          <p:cNvSpPr>
            <a:spLocks noChangeArrowheads="1"/>
          </p:cNvSpPr>
          <p:nvPr/>
        </p:nvSpPr>
        <p:spPr bwMode="auto">
          <a:xfrm rot="5437972" flipV="1">
            <a:off x="7437437" y="3797301"/>
            <a:ext cx="1058863" cy="601662"/>
          </a:xfrm>
          <a:prstGeom prst="rightArrow">
            <a:avLst>
              <a:gd name="adj1" fmla="val 50000"/>
              <a:gd name="adj2" fmla="val 43997"/>
            </a:avLst>
          </a:prstGeom>
          <a:solidFill>
            <a:srgbClr val="C050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24" name="Text Box 76"/>
          <p:cNvSpPr txBox="1">
            <a:spLocks noChangeArrowheads="1"/>
          </p:cNvSpPr>
          <p:nvPr/>
        </p:nvSpPr>
        <p:spPr bwMode="auto">
          <a:xfrm>
            <a:off x="6524625" y="3730625"/>
            <a:ext cx="29083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 body</a:t>
            </a:r>
          </a:p>
        </p:txBody>
      </p:sp>
      <p:sp>
        <p:nvSpPr>
          <p:cNvPr id="309322" name="Rectangle 74"/>
          <p:cNvSpPr>
            <a:spLocks noChangeArrowheads="1"/>
          </p:cNvSpPr>
          <p:nvPr/>
        </p:nvSpPr>
        <p:spPr bwMode="auto">
          <a:xfrm>
            <a:off x="204788" y="5075238"/>
            <a:ext cx="2655887" cy="17541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5" name="Freeform 67"/>
          <p:cNvSpPr>
            <a:spLocks/>
          </p:cNvSpPr>
          <p:nvPr/>
        </p:nvSpPr>
        <p:spPr bwMode="auto">
          <a:xfrm>
            <a:off x="2797175" y="3451225"/>
            <a:ext cx="1608138" cy="2819400"/>
          </a:xfrm>
          <a:custGeom>
            <a:avLst/>
            <a:gdLst>
              <a:gd name="T0" fmla="*/ 0 w 710"/>
              <a:gd name="T1" fmla="*/ 0 h 1766"/>
              <a:gd name="T2" fmla="*/ 245 w 710"/>
              <a:gd name="T3" fmla="*/ 539 h 1766"/>
              <a:gd name="T4" fmla="*/ 680 w 710"/>
              <a:gd name="T5" fmla="*/ 1407 h 1766"/>
              <a:gd name="T6" fmla="*/ 425 w 710"/>
              <a:gd name="T7" fmla="*/ 1766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" h="1766">
                <a:moveTo>
                  <a:pt x="0" y="0"/>
                </a:moveTo>
                <a:cubicBezTo>
                  <a:pt x="66" y="152"/>
                  <a:pt x="132" y="305"/>
                  <a:pt x="245" y="539"/>
                </a:cubicBezTo>
                <a:cubicBezTo>
                  <a:pt x="358" y="773"/>
                  <a:pt x="650" y="1203"/>
                  <a:pt x="680" y="1407"/>
                </a:cubicBezTo>
                <a:cubicBezTo>
                  <a:pt x="710" y="1611"/>
                  <a:pt x="567" y="1688"/>
                  <a:pt x="425" y="1766"/>
                </a:cubicBezTo>
              </a:path>
            </a:pathLst>
          </a:custGeom>
          <a:solidFill>
            <a:srgbClr val="C0504D"/>
          </a:solidFill>
          <a:ln w="266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3265488" y="2724150"/>
            <a:ext cx="3409950" cy="2786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309318" name="Rectangle 70"/>
          <p:cNvSpPr>
            <a:spLocks noChangeArrowheads="1"/>
          </p:cNvSpPr>
          <p:nvPr/>
        </p:nvSpPr>
        <p:spPr bwMode="auto">
          <a:xfrm>
            <a:off x="3340100" y="2762250"/>
            <a:ext cx="3175000" cy="68052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19" name="Rectangle 71"/>
          <p:cNvSpPr>
            <a:spLocks noChangeArrowheads="1"/>
          </p:cNvSpPr>
          <p:nvPr/>
        </p:nvSpPr>
        <p:spPr bwMode="auto">
          <a:xfrm>
            <a:off x="3332163" y="4837113"/>
            <a:ext cx="3144837" cy="5857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0" name="Rectangle 72"/>
          <p:cNvSpPr>
            <a:spLocks noChangeArrowheads="1"/>
          </p:cNvSpPr>
          <p:nvPr/>
        </p:nvSpPr>
        <p:spPr bwMode="auto">
          <a:xfrm>
            <a:off x="3300678" y="3933785"/>
            <a:ext cx="3175000" cy="63209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21" name="Rectangle 73"/>
          <p:cNvSpPr>
            <a:spLocks noChangeArrowheads="1"/>
          </p:cNvSpPr>
          <p:nvPr/>
        </p:nvSpPr>
        <p:spPr bwMode="auto">
          <a:xfrm>
            <a:off x="3353153" y="3427727"/>
            <a:ext cx="3159125" cy="35093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 sz="1600"/>
          </a:p>
        </p:txBody>
      </p:sp>
      <p:sp>
        <p:nvSpPr>
          <p:cNvPr id="309305" name="Rectangle 57"/>
          <p:cNvSpPr>
            <a:spLocks noChangeArrowheads="1"/>
          </p:cNvSpPr>
          <p:nvPr/>
        </p:nvSpPr>
        <p:spPr bwMode="auto">
          <a:xfrm>
            <a:off x="6975475" y="4643438"/>
            <a:ext cx="1930400" cy="18303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06" name="Rectangle 58"/>
          <p:cNvSpPr>
            <a:spLocks noChangeArrowheads="1"/>
          </p:cNvSpPr>
          <p:nvPr/>
        </p:nvSpPr>
        <p:spPr bwMode="auto">
          <a:xfrm>
            <a:off x="242888" y="1636713"/>
            <a:ext cx="2655887" cy="17843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360363" y="1739900"/>
            <a:ext cx="2390775" cy="1563688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04" name="Rectangle 56"/>
          <p:cNvSpPr>
            <a:spLocks noChangeArrowheads="1"/>
          </p:cNvSpPr>
          <p:nvPr/>
        </p:nvSpPr>
        <p:spPr bwMode="auto">
          <a:xfrm>
            <a:off x="1247775" y="2366963"/>
            <a:ext cx="1450975" cy="74136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calls</a:t>
            </a:r>
          </a:p>
        </p:txBody>
      </p:sp>
      <p:grpSp>
        <p:nvGrpSpPr>
          <p:cNvPr id="309308" name="Group 60"/>
          <p:cNvGrpSpPr>
            <a:grpSpLocks/>
          </p:cNvGrpSpPr>
          <p:nvPr/>
        </p:nvGrpSpPr>
        <p:grpSpPr bwMode="auto">
          <a:xfrm>
            <a:off x="7131050" y="1943100"/>
            <a:ext cx="1627188" cy="1563688"/>
            <a:chOff x="4411" y="1224"/>
            <a:chExt cx="1025" cy="985"/>
          </a:xfrm>
        </p:grpSpPr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4411" y="1224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0" name="Oval 12"/>
            <p:cNvSpPr>
              <a:spLocks noChangeAspect="1" noChangeArrowheads="1"/>
            </p:cNvSpPr>
            <p:nvPr/>
          </p:nvSpPr>
          <p:spPr bwMode="auto">
            <a:xfrm>
              <a:off x="453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1" name="Oval 13"/>
            <p:cNvSpPr>
              <a:spLocks noChangeAspect="1" noChangeArrowheads="1"/>
            </p:cNvSpPr>
            <p:nvPr/>
          </p:nvSpPr>
          <p:spPr bwMode="auto">
            <a:xfrm>
              <a:off x="5052" y="1811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2" name="Text Box 14"/>
            <p:cNvSpPr txBox="1">
              <a:spLocks noChangeArrowheads="1"/>
            </p:cNvSpPr>
            <p:nvPr/>
          </p:nvSpPr>
          <p:spPr bwMode="auto">
            <a:xfrm>
              <a:off x="4569" y="136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63" name="Line 15"/>
            <p:cNvSpPr>
              <a:spLocks noChangeShapeType="1"/>
            </p:cNvSpPr>
            <p:nvPr/>
          </p:nvSpPr>
          <p:spPr bwMode="auto">
            <a:xfrm flipH="1">
              <a:off x="468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4" name="Text Box 16"/>
            <p:cNvSpPr txBox="1">
              <a:spLocks noChangeArrowheads="1"/>
            </p:cNvSpPr>
            <p:nvPr/>
          </p:nvSpPr>
          <p:spPr bwMode="auto">
            <a:xfrm>
              <a:off x="5091" y="135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65" name="Line 17"/>
            <p:cNvSpPr>
              <a:spLocks noChangeShapeType="1"/>
            </p:cNvSpPr>
            <p:nvPr/>
          </p:nvSpPr>
          <p:spPr bwMode="auto">
            <a:xfrm flipH="1">
              <a:off x="5203" y="1625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309" name="Group 61"/>
          <p:cNvGrpSpPr>
            <a:grpSpLocks/>
          </p:cNvGrpSpPr>
          <p:nvPr/>
        </p:nvGrpSpPr>
        <p:grpSpPr bwMode="auto">
          <a:xfrm>
            <a:off x="7112000" y="4759325"/>
            <a:ext cx="1631950" cy="1563688"/>
            <a:chOff x="4399" y="2998"/>
            <a:chExt cx="1028" cy="985"/>
          </a:xfrm>
        </p:grpSpPr>
        <p:sp>
          <p:nvSpPr>
            <p:cNvPr id="309266" name="Rectangle 18"/>
            <p:cNvSpPr>
              <a:spLocks noChangeArrowheads="1"/>
            </p:cNvSpPr>
            <p:nvPr/>
          </p:nvSpPr>
          <p:spPr bwMode="auto">
            <a:xfrm>
              <a:off x="4399" y="2998"/>
              <a:ext cx="1025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67" name="Oval 19"/>
            <p:cNvSpPr>
              <a:spLocks noChangeAspect="1" noChangeArrowheads="1"/>
            </p:cNvSpPr>
            <p:nvPr/>
          </p:nvSpPr>
          <p:spPr bwMode="auto">
            <a:xfrm>
              <a:off x="452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68" name="Oval 20"/>
            <p:cNvSpPr>
              <a:spLocks noChangeAspect="1" noChangeArrowheads="1"/>
            </p:cNvSpPr>
            <p:nvPr/>
          </p:nvSpPr>
          <p:spPr bwMode="auto">
            <a:xfrm>
              <a:off x="5040" y="3585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9" name="Text Box 21"/>
            <p:cNvSpPr txBox="1">
              <a:spLocks noChangeArrowheads="1"/>
            </p:cNvSpPr>
            <p:nvPr/>
          </p:nvSpPr>
          <p:spPr bwMode="auto">
            <a:xfrm>
              <a:off x="4557" y="313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 flipH="1">
              <a:off x="4671" y="3399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V="1">
              <a:off x="4835" y="3668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72" name="Text Box 24"/>
            <p:cNvSpPr txBox="1">
              <a:spLocks noChangeArrowheads="1"/>
            </p:cNvSpPr>
            <p:nvPr/>
          </p:nvSpPr>
          <p:spPr bwMode="auto">
            <a:xfrm>
              <a:off x="4538" y="3402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73" name="Text Box 25"/>
            <p:cNvSpPr txBox="1">
              <a:spLocks noChangeArrowheads="1"/>
            </p:cNvSpPr>
            <p:nvPr/>
          </p:nvSpPr>
          <p:spPr bwMode="auto">
            <a:xfrm>
              <a:off x="5159" y="31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q</a:t>
              </a:r>
            </a:p>
          </p:txBody>
        </p:sp>
        <p:sp>
          <p:nvSpPr>
            <p:cNvPr id="309274" name="Line 26"/>
            <p:cNvSpPr>
              <a:spLocks noChangeShapeType="1"/>
            </p:cNvSpPr>
            <p:nvPr/>
          </p:nvSpPr>
          <p:spPr bwMode="auto">
            <a:xfrm flipH="1">
              <a:off x="5278" y="3402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490538" y="1908175"/>
            <a:ext cx="2165350" cy="1011238"/>
            <a:chOff x="345" y="1202"/>
            <a:chExt cx="1364" cy="637"/>
          </a:xfrm>
        </p:grpSpPr>
        <p:sp>
          <p:nvSpPr>
            <p:cNvPr id="309253" name="Oval 5"/>
            <p:cNvSpPr>
              <a:spLocks noChangeAspect="1" noChangeArrowheads="1"/>
            </p:cNvSpPr>
            <p:nvPr/>
          </p:nvSpPr>
          <p:spPr bwMode="auto">
            <a:xfrm>
              <a:off x="87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54" name="Oval 6"/>
            <p:cNvSpPr>
              <a:spLocks noChangeAspect="1" noChangeArrowheads="1"/>
            </p:cNvSpPr>
            <p:nvPr/>
          </p:nvSpPr>
          <p:spPr bwMode="auto">
            <a:xfrm>
              <a:off x="1392" y="165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5" name="Text Box 7"/>
            <p:cNvSpPr txBox="1">
              <a:spLocks noChangeArrowheads="1"/>
            </p:cNvSpPr>
            <p:nvPr/>
          </p:nvSpPr>
          <p:spPr bwMode="auto">
            <a:xfrm>
              <a:off x="909" y="121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 flipH="1">
              <a:off x="102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7" name="Text Box 9"/>
            <p:cNvSpPr txBox="1">
              <a:spLocks noChangeArrowheads="1"/>
            </p:cNvSpPr>
            <p:nvPr/>
          </p:nvSpPr>
          <p:spPr bwMode="auto">
            <a:xfrm>
              <a:off x="1431" y="120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H="1">
              <a:off x="1543" y="147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7" name="Oval 29"/>
            <p:cNvSpPr>
              <a:spLocks noChangeAspect="1" noChangeArrowheads="1"/>
            </p:cNvSpPr>
            <p:nvPr/>
          </p:nvSpPr>
          <p:spPr bwMode="auto">
            <a:xfrm>
              <a:off x="345" y="1649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78" name="Text Box 30"/>
            <p:cNvSpPr txBox="1">
              <a:spLocks noChangeArrowheads="1"/>
            </p:cNvSpPr>
            <p:nvPr/>
          </p:nvSpPr>
          <p:spPr bwMode="auto">
            <a:xfrm>
              <a:off x="382" y="1203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79" name="Line 31"/>
            <p:cNvSpPr>
              <a:spLocks noChangeShapeType="1"/>
            </p:cNvSpPr>
            <p:nvPr/>
          </p:nvSpPr>
          <p:spPr bwMode="auto">
            <a:xfrm flipH="1">
              <a:off x="496" y="1463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0" name="Line 32"/>
            <p:cNvSpPr>
              <a:spLocks noChangeShapeType="1"/>
            </p:cNvSpPr>
            <p:nvPr/>
          </p:nvSpPr>
          <p:spPr bwMode="auto">
            <a:xfrm flipV="1">
              <a:off x="660" y="173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81" name="Text Box 33"/>
            <p:cNvSpPr txBox="1">
              <a:spLocks noChangeArrowheads="1"/>
            </p:cNvSpPr>
            <p:nvPr/>
          </p:nvSpPr>
          <p:spPr bwMode="auto">
            <a:xfrm>
              <a:off x="363" y="146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grpSp>
        <p:nvGrpSpPr>
          <p:cNvPr id="309317" name="Group 69"/>
          <p:cNvGrpSpPr>
            <a:grpSpLocks/>
          </p:cNvGrpSpPr>
          <p:nvPr/>
        </p:nvGrpSpPr>
        <p:grpSpPr bwMode="auto">
          <a:xfrm>
            <a:off x="319088" y="5195888"/>
            <a:ext cx="2390775" cy="1563687"/>
            <a:chOff x="237" y="3300"/>
            <a:chExt cx="1506" cy="985"/>
          </a:xfrm>
        </p:grpSpPr>
        <p:sp>
          <p:nvSpPr>
            <p:cNvPr id="309282" name="Rectangle 34"/>
            <p:cNvSpPr>
              <a:spLocks noChangeArrowheads="1"/>
            </p:cNvSpPr>
            <p:nvPr/>
          </p:nvSpPr>
          <p:spPr bwMode="auto">
            <a:xfrm>
              <a:off x="237" y="3300"/>
              <a:ext cx="1506" cy="985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283" name="Oval 35"/>
            <p:cNvSpPr>
              <a:spLocks noChangeAspect="1" noChangeArrowheads="1"/>
            </p:cNvSpPr>
            <p:nvPr/>
          </p:nvSpPr>
          <p:spPr bwMode="auto">
            <a:xfrm>
              <a:off x="84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84" name="Oval 36"/>
            <p:cNvSpPr>
              <a:spLocks noChangeAspect="1" noChangeArrowheads="1"/>
            </p:cNvSpPr>
            <p:nvPr/>
          </p:nvSpPr>
          <p:spPr bwMode="auto">
            <a:xfrm>
              <a:off x="1366" y="386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5" name="Text Box 37"/>
            <p:cNvSpPr txBox="1">
              <a:spLocks noChangeArrowheads="1"/>
            </p:cNvSpPr>
            <p:nvPr/>
          </p:nvSpPr>
          <p:spPr bwMode="auto">
            <a:xfrm>
              <a:off x="883" y="341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309286" name="Line 38"/>
            <p:cNvSpPr>
              <a:spLocks noChangeShapeType="1"/>
            </p:cNvSpPr>
            <p:nvPr/>
          </p:nvSpPr>
          <p:spPr bwMode="auto">
            <a:xfrm flipH="1">
              <a:off x="99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7" name="Text Box 39"/>
            <p:cNvSpPr txBox="1">
              <a:spLocks noChangeArrowheads="1"/>
            </p:cNvSpPr>
            <p:nvPr/>
          </p:nvSpPr>
          <p:spPr bwMode="auto">
            <a:xfrm>
              <a:off x="1405" y="340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309288" name="Line 40"/>
            <p:cNvSpPr>
              <a:spLocks noChangeShapeType="1"/>
            </p:cNvSpPr>
            <p:nvPr/>
          </p:nvSpPr>
          <p:spPr bwMode="auto">
            <a:xfrm flipH="1">
              <a:off x="1517" y="367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9" name="Oval 41"/>
            <p:cNvSpPr>
              <a:spLocks noChangeAspect="1" noChangeArrowheads="1"/>
            </p:cNvSpPr>
            <p:nvPr/>
          </p:nvSpPr>
          <p:spPr bwMode="auto">
            <a:xfrm>
              <a:off x="319" y="3853"/>
              <a:ext cx="317" cy="1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800"/>
            </a:p>
          </p:txBody>
        </p:sp>
        <p:sp>
          <p:nvSpPr>
            <p:cNvPr id="309290" name="Text Box 42"/>
            <p:cNvSpPr txBox="1">
              <a:spLocks noChangeArrowheads="1"/>
            </p:cNvSpPr>
            <p:nvPr/>
          </p:nvSpPr>
          <p:spPr bwMode="auto">
            <a:xfrm>
              <a:off x="356" y="3407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309291" name="Line 43"/>
            <p:cNvSpPr>
              <a:spLocks noChangeShapeType="1"/>
            </p:cNvSpPr>
            <p:nvPr/>
          </p:nvSpPr>
          <p:spPr bwMode="auto">
            <a:xfrm flipH="1">
              <a:off x="470" y="3667"/>
              <a:ext cx="1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92" name="Line 44"/>
            <p:cNvSpPr>
              <a:spLocks noChangeShapeType="1"/>
            </p:cNvSpPr>
            <p:nvPr/>
          </p:nvSpPr>
          <p:spPr bwMode="auto">
            <a:xfrm flipV="1">
              <a:off x="634" y="3936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3" name="Text Box 45"/>
            <p:cNvSpPr txBox="1">
              <a:spLocks noChangeArrowheads="1"/>
            </p:cNvSpPr>
            <p:nvPr/>
          </p:nvSpPr>
          <p:spPr bwMode="auto">
            <a:xfrm>
              <a:off x="337" y="3670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309298" name="Line 50"/>
            <p:cNvSpPr>
              <a:spLocks noChangeShapeType="1"/>
            </p:cNvSpPr>
            <p:nvPr/>
          </p:nvSpPr>
          <p:spPr bwMode="auto">
            <a:xfrm flipV="1">
              <a:off x="1172" y="3942"/>
              <a:ext cx="20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99" name="Text Box 51"/>
            <p:cNvSpPr txBox="1">
              <a:spLocks noChangeArrowheads="1"/>
            </p:cNvSpPr>
            <p:nvPr/>
          </p:nvSpPr>
          <p:spPr bwMode="auto">
            <a:xfrm>
              <a:off x="875" y="3676"/>
              <a:ext cx="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n</a:t>
              </a:r>
            </a:p>
          </p:txBody>
        </p:sp>
      </p:grpSp>
      <p:sp>
        <p:nvSpPr>
          <p:cNvPr id="309300" name="Rectangle 52"/>
          <p:cNvSpPr>
            <a:spLocks noChangeArrowheads="1"/>
          </p:cNvSpPr>
          <p:nvPr/>
        </p:nvSpPr>
        <p:spPr bwMode="auto">
          <a:xfrm>
            <a:off x="3522662" y="2808160"/>
            <a:ext cx="375602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1. Verify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cutpoint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</a:t>
            </a: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   freedom </a:t>
            </a:r>
          </a:p>
          <a:p>
            <a:pPr marL="971550" indent="-514350" algn="l">
              <a:lnSpc>
                <a:spcPct val="80000"/>
              </a:lnSpc>
              <a:buAutoNum type="arabicPlain" startAt="2"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Compute input</a:t>
            </a:r>
          </a:p>
          <a:p>
            <a:pPr marL="3257550" lvl="5" indent="-514350" algn="l">
              <a:lnSpc>
                <a:spcPct val="80000"/>
              </a:lnSpc>
              <a:buAutoNum type="arabicPlain" startAt="2"/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2 … Execute </a:t>
            </a:r>
            <a:r>
              <a:rPr lang="en-US" sz="2800" dirty="0" err="1">
                <a:solidFill>
                  <a:srgbClr val="000000"/>
                </a:solidFill>
                <a:latin typeface="Comic Sans MS" charset="0"/>
                <a:cs typeface="Times New Roman" charset="0"/>
              </a:rPr>
              <a:t>callee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 …</a:t>
            </a:r>
          </a:p>
          <a:p>
            <a:pPr marL="800100" indent="-342900" algn="l">
              <a:lnSpc>
                <a:spcPct val="80000"/>
              </a:lnSpc>
            </a:pPr>
            <a:endParaRPr lang="en-US" sz="2800" dirty="0">
              <a:solidFill>
                <a:srgbClr val="000000"/>
              </a:solidFill>
              <a:latin typeface="Comic Sans MS" charset="0"/>
              <a:cs typeface="Times New Roman" charset="0"/>
            </a:endParaRPr>
          </a:p>
          <a:p>
            <a:pPr marL="800100" indent="-342900" algn="l"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charset="0"/>
                <a:cs typeface="Times New Roman" charset="0"/>
              </a:rPr>
              <a:t>3  Combine output</a:t>
            </a:r>
          </a:p>
        </p:txBody>
      </p:sp>
      <p:grpSp>
        <p:nvGrpSpPr>
          <p:cNvPr id="309307" name="Group 59"/>
          <p:cNvGrpSpPr>
            <a:grpSpLocks/>
          </p:cNvGrpSpPr>
          <p:nvPr/>
        </p:nvGrpSpPr>
        <p:grpSpPr bwMode="auto">
          <a:xfrm>
            <a:off x="-111125" y="3490913"/>
            <a:ext cx="2973388" cy="1693862"/>
            <a:chOff x="7" y="2192"/>
            <a:chExt cx="1873" cy="1067"/>
          </a:xfrm>
          <a:solidFill>
            <a:srgbClr val="C0504D"/>
          </a:solidFill>
        </p:grpSpPr>
        <p:sp>
          <p:nvSpPr>
            <p:cNvPr id="309296" name="AutoShape 48"/>
            <p:cNvSpPr>
              <a:spLocks noChangeArrowheads="1"/>
            </p:cNvSpPr>
            <p:nvPr/>
          </p:nvSpPr>
          <p:spPr bwMode="auto">
            <a:xfrm rot="5400000">
              <a:off x="466" y="2536"/>
              <a:ext cx="1067" cy="379"/>
            </a:xfrm>
            <a:prstGeom prst="rightArrow">
              <a:avLst>
                <a:gd name="adj1" fmla="val 50000"/>
                <a:gd name="adj2" fmla="val 70383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Text Box 53"/>
            <p:cNvSpPr txBox="1">
              <a:spLocks noChangeArrowheads="1"/>
            </p:cNvSpPr>
            <p:nvPr/>
          </p:nvSpPr>
          <p:spPr bwMode="auto">
            <a:xfrm>
              <a:off x="7" y="2414"/>
              <a:ext cx="187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   append(y,z)</a:t>
              </a:r>
            </a:p>
          </p:txBody>
        </p:sp>
      </p:grpSp>
      <p:sp>
        <p:nvSpPr>
          <p:cNvPr id="309314" name="Freeform 66"/>
          <p:cNvSpPr>
            <a:spLocks/>
          </p:cNvSpPr>
          <p:nvPr/>
        </p:nvSpPr>
        <p:spPr bwMode="auto">
          <a:xfrm rot="20884492" flipV="1">
            <a:off x="2855912" y="5975089"/>
            <a:ext cx="3994150" cy="298450"/>
          </a:xfrm>
          <a:custGeom>
            <a:avLst/>
            <a:gdLst>
              <a:gd name="T0" fmla="*/ 2414 w 2414"/>
              <a:gd name="T1" fmla="*/ 84 h 148"/>
              <a:gd name="T2" fmla="*/ 1417 w 2414"/>
              <a:gd name="T3" fmla="*/ 11 h 148"/>
              <a:gd name="T4" fmla="*/ 0 w 2414"/>
              <a:gd name="T5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4" h="148">
                <a:moveTo>
                  <a:pt x="2414" y="84"/>
                </a:moveTo>
                <a:cubicBezTo>
                  <a:pt x="2116" y="42"/>
                  <a:pt x="1819" y="0"/>
                  <a:pt x="1417" y="11"/>
                </a:cubicBezTo>
                <a:cubicBezTo>
                  <a:pt x="1015" y="22"/>
                  <a:pt x="507" y="85"/>
                  <a:pt x="0" y="148"/>
                </a:cubicBezTo>
              </a:path>
            </a:pathLst>
          </a:custGeom>
          <a:solidFill>
            <a:schemeClr val="accent6"/>
          </a:solidFill>
          <a:ln w="2667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16" name="AutoShape 68"/>
          <p:cNvSpPr>
            <a:spLocks noChangeArrowheads="1"/>
          </p:cNvSpPr>
          <p:nvPr/>
        </p:nvSpPr>
        <p:spPr bwMode="auto">
          <a:xfrm rot="224325">
            <a:off x="3309938" y="1870075"/>
            <a:ext cx="3313112" cy="630238"/>
          </a:xfrm>
          <a:prstGeom prst="rightArrow">
            <a:avLst>
              <a:gd name="adj1" fmla="val 51222"/>
              <a:gd name="adj2" fmla="val 121834"/>
            </a:avLst>
          </a:prstGeom>
          <a:solidFill>
            <a:srgbClr val="C0504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9323" name="Text Box 75"/>
          <p:cNvSpPr txBox="1">
            <a:spLocks noChangeArrowheads="1"/>
          </p:cNvSpPr>
          <p:nvPr/>
        </p:nvSpPr>
        <p:spPr bwMode="auto">
          <a:xfrm>
            <a:off x="3641725" y="1449388"/>
            <a:ext cx="2908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append(p,q)</a:t>
            </a:r>
          </a:p>
        </p:txBody>
      </p:sp>
    </p:spTree>
    <p:extLst>
      <p:ext uri="{BB962C8B-B14F-4D97-AF65-F5344CB8AC3E}">
        <p14:creationId xmlns:p14="http://schemas.microsoft.com/office/powerpoint/2010/main" val="398024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0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324" grpId="0" animBg="1"/>
      <p:bldP spid="309322" grpId="0" animBg="1"/>
      <p:bldP spid="309315" grpId="0" animBg="1"/>
      <p:bldP spid="309318" grpId="0" animBg="1"/>
      <p:bldP spid="309318" grpId="1" animBg="1"/>
      <p:bldP spid="309319" grpId="0" animBg="1"/>
      <p:bldP spid="309319" grpId="1" animBg="1"/>
      <p:bldP spid="309320" grpId="0" animBg="1"/>
      <p:bldP spid="309320" grpId="1" animBg="1"/>
      <p:bldP spid="309321" grpId="0" animBg="1"/>
      <p:bldP spid="309321" grpId="1" animBg="1"/>
      <p:bldP spid="309305" grpId="0" animBg="1"/>
      <p:bldP spid="309305" grpId="1" animBg="1"/>
      <p:bldP spid="309306" grpId="0" animBg="1"/>
      <p:bldP spid="309306" grpId="1" animBg="1"/>
      <p:bldP spid="309252" grpId="0" animBg="1"/>
      <p:bldP spid="309304" grpId="0" animBg="1"/>
      <p:bldP spid="309304" grpId="1" animBg="1"/>
      <p:bldP spid="309314" grpId="0" animBg="1"/>
      <p:bldP spid="309316" grpId="0" animBg="1"/>
      <p:bldP spid="309323" grpId="0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75" name="Rectangle 131"/>
          <p:cNvSpPr>
            <a:spLocks noChangeArrowheads="1"/>
          </p:cNvSpPr>
          <p:nvPr/>
        </p:nvSpPr>
        <p:spPr bwMode="auto">
          <a:xfrm>
            <a:off x="4106863" y="3054350"/>
            <a:ext cx="1155700" cy="5699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91" name="Rectangle 47"/>
          <p:cNvSpPr>
            <a:spLocks noChangeArrowheads="1"/>
          </p:cNvSpPr>
          <p:nvPr/>
        </p:nvSpPr>
        <p:spPr bwMode="auto">
          <a:xfrm>
            <a:off x="444500" y="4364038"/>
            <a:ext cx="3238500" cy="18065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08" name="Rectangle 64"/>
          <p:cNvSpPr>
            <a:spLocks noChangeArrowheads="1"/>
          </p:cNvSpPr>
          <p:nvPr/>
        </p:nvSpPr>
        <p:spPr bwMode="auto">
          <a:xfrm>
            <a:off x="4592638" y="4376738"/>
            <a:ext cx="3754437" cy="17954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3" name="Rectangle 129"/>
          <p:cNvSpPr>
            <a:spLocks noChangeArrowheads="1"/>
          </p:cNvSpPr>
          <p:nvPr/>
        </p:nvSpPr>
        <p:spPr bwMode="auto">
          <a:xfrm>
            <a:off x="2671763" y="4664075"/>
            <a:ext cx="957262" cy="6223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4" name="Rectangle 130"/>
          <p:cNvSpPr>
            <a:spLocks noChangeArrowheads="1"/>
          </p:cNvSpPr>
          <p:nvPr/>
        </p:nvSpPr>
        <p:spPr bwMode="auto">
          <a:xfrm>
            <a:off x="7500938" y="4687888"/>
            <a:ext cx="839787" cy="6667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2" name="Rectangle 128"/>
          <p:cNvSpPr>
            <a:spLocks noChangeArrowheads="1"/>
          </p:cNvSpPr>
          <p:nvPr/>
        </p:nvSpPr>
        <p:spPr bwMode="auto">
          <a:xfrm>
            <a:off x="5619750" y="2573338"/>
            <a:ext cx="3151188" cy="5699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0" name="Rectangle 126"/>
          <p:cNvSpPr>
            <a:spLocks noChangeArrowheads="1"/>
          </p:cNvSpPr>
          <p:nvPr/>
        </p:nvSpPr>
        <p:spPr bwMode="auto">
          <a:xfrm>
            <a:off x="874713" y="4668838"/>
            <a:ext cx="1855787" cy="6223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71" name="Rectangle 127"/>
          <p:cNvSpPr>
            <a:spLocks noChangeArrowheads="1"/>
          </p:cNvSpPr>
          <p:nvPr/>
        </p:nvSpPr>
        <p:spPr bwMode="auto">
          <a:xfrm>
            <a:off x="1731963" y="4748213"/>
            <a:ext cx="881062" cy="503237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90" name="Rectangle 46"/>
          <p:cNvSpPr>
            <a:spLocks noChangeArrowheads="1"/>
          </p:cNvSpPr>
          <p:nvPr/>
        </p:nvSpPr>
        <p:spPr bwMode="auto">
          <a:xfrm>
            <a:off x="2752725" y="2574925"/>
            <a:ext cx="2935288" cy="56991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5" name="Rectangle 121"/>
          <p:cNvSpPr>
            <a:spLocks noChangeArrowheads="1"/>
          </p:cNvSpPr>
          <p:nvPr/>
        </p:nvSpPr>
        <p:spPr bwMode="auto">
          <a:xfrm>
            <a:off x="5013325" y="4684713"/>
            <a:ext cx="2619375" cy="6667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6" name="Rectangle 122"/>
          <p:cNvSpPr>
            <a:spLocks noChangeArrowheads="1"/>
          </p:cNvSpPr>
          <p:nvPr/>
        </p:nvSpPr>
        <p:spPr bwMode="auto">
          <a:xfrm>
            <a:off x="5868988" y="4760913"/>
            <a:ext cx="1781175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8" name="Rectangle 124"/>
          <p:cNvSpPr>
            <a:spLocks noChangeArrowheads="1"/>
          </p:cNvSpPr>
          <p:nvPr/>
        </p:nvSpPr>
        <p:spPr bwMode="auto">
          <a:xfrm>
            <a:off x="5662613" y="3090863"/>
            <a:ext cx="2413000" cy="5175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7" name="Rectangle 123"/>
          <p:cNvSpPr>
            <a:spLocks noChangeArrowheads="1"/>
          </p:cNvSpPr>
          <p:nvPr/>
        </p:nvSpPr>
        <p:spPr bwMode="auto">
          <a:xfrm>
            <a:off x="6845300" y="4791075"/>
            <a:ext cx="712788" cy="471488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269" name="Rectangle 125"/>
          <p:cNvSpPr>
            <a:spLocks noChangeArrowheads="1"/>
          </p:cNvSpPr>
          <p:nvPr/>
        </p:nvSpPr>
        <p:spPr bwMode="auto">
          <a:xfrm>
            <a:off x="1779588" y="3586163"/>
            <a:ext cx="1658937" cy="588962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Conservative verification of cutpoint-freedom</a:t>
            </a:r>
          </a:p>
        </p:txBody>
      </p:sp>
      <p:sp>
        <p:nvSpPr>
          <p:cNvPr id="262192" name="Text Box 48"/>
          <p:cNvSpPr txBox="1">
            <a:spLocks noChangeArrowheads="1"/>
          </p:cNvSpPr>
          <p:nvPr/>
        </p:nvSpPr>
        <p:spPr bwMode="auto">
          <a:xfrm>
            <a:off x="466725" y="4752975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62194" name="Line 50"/>
          <p:cNvSpPr>
            <a:spLocks noChangeShapeType="1"/>
          </p:cNvSpPr>
          <p:nvPr/>
        </p:nvSpPr>
        <p:spPr bwMode="auto">
          <a:xfrm>
            <a:off x="768350" y="5008563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2" name="Text Box 58"/>
          <p:cNvSpPr txBox="1">
            <a:spLocks noChangeArrowheads="1"/>
          </p:cNvSpPr>
          <p:nvPr/>
        </p:nvSpPr>
        <p:spPr bwMode="auto">
          <a:xfrm>
            <a:off x="466725" y="56784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62203" name="Line 59"/>
          <p:cNvSpPr>
            <a:spLocks noChangeShapeType="1"/>
          </p:cNvSpPr>
          <p:nvPr/>
        </p:nvSpPr>
        <p:spPr bwMode="auto">
          <a:xfrm>
            <a:off x="768350" y="58483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4" name="Oval 60"/>
          <p:cNvSpPr>
            <a:spLocks noChangeAspect="1" noChangeArrowheads="1"/>
          </p:cNvSpPr>
          <p:nvPr/>
        </p:nvSpPr>
        <p:spPr bwMode="auto">
          <a:xfrm>
            <a:off x="1000125" y="564038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5" name="Text Box 61"/>
          <p:cNvSpPr txBox="1">
            <a:spLocks noChangeArrowheads="1"/>
          </p:cNvSpPr>
          <p:nvPr/>
        </p:nvSpPr>
        <p:spPr bwMode="auto">
          <a:xfrm>
            <a:off x="2938463" y="54229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62206" name="Line 62"/>
          <p:cNvSpPr>
            <a:spLocks noChangeShapeType="1"/>
          </p:cNvSpPr>
          <p:nvPr/>
        </p:nvSpPr>
        <p:spPr bwMode="auto">
          <a:xfrm flipV="1">
            <a:off x="3092450" y="5229225"/>
            <a:ext cx="1588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7" name="Oval 63"/>
          <p:cNvSpPr>
            <a:spLocks noChangeAspect="1" noChangeArrowheads="1"/>
          </p:cNvSpPr>
          <p:nvPr/>
        </p:nvSpPr>
        <p:spPr bwMode="auto">
          <a:xfrm>
            <a:off x="2797175" y="481171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9" name="Text Box 65"/>
          <p:cNvSpPr txBox="1">
            <a:spLocks noChangeArrowheads="1"/>
          </p:cNvSpPr>
          <p:nvPr/>
        </p:nvSpPr>
        <p:spPr bwMode="auto">
          <a:xfrm>
            <a:off x="4646613" y="4754563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y</a:t>
            </a:r>
          </a:p>
        </p:txBody>
      </p:sp>
      <p:sp>
        <p:nvSpPr>
          <p:cNvPr id="262210" name="Line 66"/>
          <p:cNvSpPr>
            <a:spLocks noChangeShapeType="1"/>
          </p:cNvSpPr>
          <p:nvPr/>
        </p:nvSpPr>
        <p:spPr bwMode="auto">
          <a:xfrm>
            <a:off x="4916488" y="501015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5" name="Text Box 71"/>
          <p:cNvSpPr txBox="1">
            <a:spLocks noChangeArrowheads="1"/>
          </p:cNvSpPr>
          <p:nvPr/>
        </p:nvSpPr>
        <p:spPr bwMode="auto">
          <a:xfrm>
            <a:off x="6527800" y="46275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17" name="Text Box 73"/>
          <p:cNvSpPr txBox="1">
            <a:spLocks noChangeArrowheads="1"/>
          </p:cNvSpPr>
          <p:nvPr/>
        </p:nvSpPr>
        <p:spPr bwMode="auto">
          <a:xfrm>
            <a:off x="4646613" y="55895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t</a:t>
            </a:r>
          </a:p>
        </p:txBody>
      </p:sp>
      <p:sp>
        <p:nvSpPr>
          <p:cNvPr id="262218" name="Line 74"/>
          <p:cNvSpPr>
            <a:spLocks noChangeShapeType="1"/>
          </p:cNvSpPr>
          <p:nvPr/>
        </p:nvSpPr>
        <p:spPr bwMode="auto">
          <a:xfrm>
            <a:off x="4916488" y="5845175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9" name="Oval 75"/>
          <p:cNvSpPr>
            <a:spLocks noChangeAspect="1" noChangeArrowheads="1"/>
          </p:cNvSpPr>
          <p:nvPr/>
        </p:nvSpPr>
        <p:spPr bwMode="auto">
          <a:xfrm>
            <a:off x="5148263" y="564673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22" name="Oval 78"/>
          <p:cNvSpPr>
            <a:spLocks noChangeAspect="1" noChangeArrowheads="1"/>
          </p:cNvSpPr>
          <p:nvPr/>
        </p:nvSpPr>
        <p:spPr bwMode="auto">
          <a:xfrm>
            <a:off x="7707313" y="481171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23" name="Oval 79"/>
          <p:cNvSpPr>
            <a:spLocks noChangeAspect="1" noChangeArrowheads="1"/>
          </p:cNvSpPr>
          <p:nvPr/>
        </p:nvSpPr>
        <p:spPr bwMode="auto">
          <a:xfrm>
            <a:off x="6021388" y="564673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2224" name="AutoShape 80"/>
          <p:cNvCxnSpPr>
            <a:cxnSpLocks noChangeShapeType="1"/>
            <a:stCxn id="262219" idx="6"/>
            <a:endCxn id="262223" idx="2"/>
          </p:cNvCxnSpPr>
          <p:nvPr/>
        </p:nvCxnSpPr>
        <p:spPr bwMode="auto">
          <a:xfrm>
            <a:off x="5729288" y="5859463"/>
            <a:ext cx="2921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225" name="Text Box 81"/>
          <p:cNvSpPr txBox="1">
            <a:spLocks noChangeArrowheads="1"/>
          </p:cNvSpPr>
          <p:nvPr/>
        </p:nvSpPr>
        <p:spPr bwMode="auto">
          <a:xfrm>
            <a:off x="5607050" y="539750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29" name="Text Box 85"/>
          <p:cNvSpPr txBox="1">
            <a:spLocks noChangeArrowheads="1"/>
          </p:cNvSpPr>
          <p:nvPr/>
        </p:nvSpPr>
        <p:spPr bwMode="auto">
          <a:xfrm>
            <a:off x="5664200" y="46069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30" name="Text Box 86"/>
          <p:cNvSpPr txBox="1">
            <a:spLocks noChangeArrowheads="1"/>
          </p:cNvSpPr>
          <p:nvPr/>
        </p:nvSpPr>
        <p:spPr bwMode="auto">
          <a:xfrm>
            <a:off x="1495425" y="46275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cxnSp>
        <p:nvCxnSpPr>
          <p:cNvPr id="262231" name="AutoShape 87"/>
          <p:cNvCxnSpPr>
            <a:cxnSpLocks noChangeShapeType="1"/>
            <a:stCxn id="262196" idx="7"/>
            <a:endCxn id="262196" idx="1"/>
          </p:cNvCxnSpPr>
          <p:nvPr/>
        </p:nvCxnSpPr>
        <p:spPr bwMode="auto">
          <a:xfrm rot="16200000" flipH="1" flipV="1">
            <a:off x="2180432" y="4663281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32" name="AutoShape 88"/>
          <p:cNvCxnSpPr>
            <a:cxnSpLocks noChangeShapeType="1"/>
            <a:stCxn id="262211" idx="7"/>
            <a:endCxn id="262211" idx="1"/>
          </p:cNvCxnSpPr>
          <p:nvPr/>
        </p:nvCxnSpPr>
        <p:spPr bwMode="auto">
          <a:xfrm rot="16200000" flipH="1" flipV="1">
            <a:off x="6328569" y="4663281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33" name="AutoShape 89"/>
          <p:cNvCxnSpPr>
            <a:cxnSpLocks noChangeShapeType="1"/>
            <a:stCxn id="262223" idx="7"/>
            <a:endCxn id="262223" idx="1"/>
          </p:cNvCxnSpPr>
          <p:nvPr/>
        </p:nvCxnSpPr>
        <p:spPr bwMode="auto">
          <a:xfrm rot="16200000" flipH="1" flipV="1">
            <a:off x="6311107" y="5504656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13" name="AutoShape 69"/>
          <p:cNvCxnSpPr>
            <a:cxnSpLocks noChangeShapeType="1"/>
            <a:stCxn id="262211" idx="6"/>
            <a:endCxn id="262212" idx="2"/>
          </p:cNvCxnSpPr>
          <p:nvPr/>
        </p:nvCxnSpPr>
        <p:spPr bwMode="auto">
          <a:xfrm>
            <a:off x="6619875" y="5018088"/>
            <a:ext cx="2936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16" name="AutoShape 72"/>
          <p:cNvCxnSpPr>
            <a:cxnSpLocks noChangeShapeType="1"/>
            <a:stCxn id="262214" idx="6"/>
            <a:endCxn id="262211" idx="2"/>
          </p:cNvCxnSpPr>
          <p:nvPr/>
        </p:nvCxnSpPr>
        <p:spPr bwMode="auto">
          <a:xfrm>
            <a:off x="5729288" y="5018088"/>
            <a:ext cx="3095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01" name="AutoShape 57"/>
          <p:cNvCxnSpPr>
            <a:cxnSpLocks noChangeShapeType="1"/>
            <a:stCxn id="262199" idx="6"/>
            <a:endCxn id="262196" idx="2"/>
          </p:cNvCxnSpPr>
          <p:nvPr/>
        </p:nvCxnSpPr>
        <p:spPr bwMode="auto">
          <a:xfrm>
            <a:off x="1581150" y="5018088"/>
            <a:ext cx="309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199" name="Oval 55"/>
          <p:cNvSpPr>
            <a:spLocks noChangeAspect="1" noChangeArrowheads="1"/>
          </p:cNvSpPr>
          <p:nvPr/>
        </p:nvSpPr>
        <p:spPr bwMode="auto">
          <a:xfrm>
            <a:off x="1000125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4" name="Oval 70"/>
          <p:cNvSpPr>
            <a:spLocks noChangeAspect="1" noChangeArrowheads="1"/>
          </p:cNvSpPr>
          <p:nvPr/>
        </p:nvSpPr>
        <p:spPr bwMode="auto">
          <a:xfrm>
            <a:off x="5148263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96" name="Oval 52"/>
          <p:cNvSpPr>
            <a:spLocks noChangeAspect="1" noChangeArrowheads="1"/>
          </p:cNvSpPr>
          <p:nvPr/>
        </p:nvSpPr>
        <p:spPr bwMode="auto">
          <a:xfrm>
            <a:off x="1890713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1" name="Oval 67"/>
          <p:cNvSpPr>
            <a:spLocks noChangeAspect="1" noChangeArrowheads="1"/>
          </p:cNvSpPr>
          <p:nvPr/>
        </p:nvSpPr>
        <p:spPr bwMode="auto">
          <a:xfrm>
            <a:off x="6038850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2" name="Oval 68"/>
          <p:cNvSpPr>
            <a:spLocks noChangeAspect="1" noChangeArrowheads="1"/>
          </p:cNvSpPr>
          <p:nvPr/>
        </p:nvSpPr>
        <p:spPr bwMode="auto">
          <a:xfrm>
            <a:off x="6913563" y="4805363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35" name="Text Box 91"/>
          <p:cNvSpPr txBox="1">
            <a:spLocks noChangeArrowheads="1"/>
          </p:cNvSpPr>
          <p:nvPr/>
        </p:nvSpPr>
        <p:spPr bwMode="auto">
          <a:xfrm>
            <a:off x="577850" y="4695825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36" name="Text Box 92"/>
          <p:cNvSpPr txBox="1">
            <a:spLocks noChangeArrowheads="1"/>
          </p:cNvSpPr>
          <p:nvPr/>
        </p:nvSpPr>
        <p:spPr bwMode="auto">
          <a:xfrm>
            <a:off x="1473200" y="4724400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38" name="Text Box 94"/>
          <p:cNvSpPr txBox="1">
            <a:spLocks noChangeArrowheads="1"/>
          </p:cNvSpPr>
          <p:nvPr/>
        </p:nvSpPr>
        <p:spPr bwMode="auto">
          <a:xfrm>
            <a:off x="4751388" y="47244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39" name="Text Box 95"/>
          <p:cNvSpPr txBox="1">
            <a:spLocks noChangeArrowheads="1"/>
          </p:cNvSpPr>
          <p:nvPr/>
        </p:nvSpPr>
        <p:spPr bwMode="auto">
          <a:xfrm>
            <a:off x="5613400" y="4722813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40" name="Text Box 96"/>
          <p:cNvSpPr txBox="1">
            <a:spLocks noChangeArrowheads="1"/>
          </p:cNvSpPr>
          <p:nvPr/>
        </p:nvSpPr>
        <p:spPr bwMode="auto">
          <a:xfrm>
            <a:off x="6380163" y="47371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y</a:t>
            </a:r>
          </a:p>
        </p:txBody>
      </p:sp>
      <p:sp>
        <p:nvSpPr>
          <p:cNvPr id="262241" name="Text Box 97"/>
          <p:cNvSpPr txBox="1">
            <a:spLocks noChangeArrowheads="1"/>
          </p:cNvSpPr>
          <p:nvPr/>
        </p:nvSpPr>
        <p:spPr bwMode="auto">
          <a:xfrm>
            <a:off x="6597650" y="4733925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x</a:t>
            </a:r>
          </a:p>
        </p:txBody>
      </p:sp>
      <p:sp>
        <p:nvSpPr>
          <p:cNvPr id="262242" name="Text Box 98"/>
          <p:cNvSpPr txBox="1">
            <a:spLocks noChangeArrowheads="1"/>
          </p:cNvSpPr>
          <p:nvPr/>
        </p:nvSpPr>
        <p:spPr bwMode="auto">
          <a:xfrm>
            <a:off x="4697413" y="5575300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t</a:t>
            </a:r>
          </a:p>
        </p:txBody>
      </p:sp>
      <p:sp>
        <p:nvSpPr>
          <p:cNvPr id="262243" name="Text Box 99"/>
          <p:cNvSpPr txBox="1">
            <a:spLocks noChangeArrowheads="1"/>
          </p:cNvSpPr>
          <p:nvPr/>
        </p:nvSpPr>
        <p:spPr bwMode="auto">
          <a:xfrm>
            <a:off x="5592763" y="5573713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t</a:t>
            </a:r>
          </a:p>
        </p:txBody>
      </p:sp>
      <p:sp>
        <p:nvSpPr>
          <p:cNvPr id="262246" name="Oval 102"/>
          <p:cNvSpPr>
            <a:spLocks noChangeAspect="1" noChangeArrowheads="1"/>
          </p:cNvSpPr>
          <p:nvPr/>
        </p:nvSpPr>
        <p:spPr bwMode="auto">
          <a:xfrm>
            <a:off x="1892300" y="5634038"/>
            <a:ext cx="581025" cy="4238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2247" name="AutoShape 103"/>
          <p:cNvCxnSpPr>
            <a:cxnSpLocks noChangeShapeType="1"/>
            <a:endCxn id="262246" idx="2"/>
          </p:cNvCxnSpPr>
          <p:nvPr/>
        </p:nvCxnSpPr>
        <p:spPr bwMode="auto">
          <a:xfrm>
            <a:off x="1600200" y="5846763"/>
            <a:ext cx="2921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248" name="AutoShape 104"/>
          <p:cNvCxnSpPr>
            <a:cxnSpLocks noChangeShapeType="1"/>
            <a:stCxn id="262246" idx="7"/>
            <a:endCxn id="262246" idx="1"/>
          </p:cNvCxnSpPr>
          <p:nvPr/>
        </p:nvCxnSpPr>
        <p:spPr bwMode="auto">
          <a:xfrm rot="16200000" flipH="1" flipV="1">
            <a:off x="2182019" y="5491956"/>
            <a:ext cx="1588" cy="409575"/>
          </a:xfrm>
          <a:prstGeom prst="curvedConnector3">
            <a:avLst>
              <a:gd name="adj1" fmla="val -1830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249" name="Text Box 105"/>
          <p:cNvSpPr txBox="1">
            <a:spLocks noChangeArrowheads="1"/>
          </p:cNvSpPr>
          <p:nvPr/>
        </p:nvSpPr>
        <p:spPr bwMode="auto">
          <a:xfrm>
            <a:off x="585788" y="5576888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t</a:t>
            </a:r>
          </a:p>
        </p:txBody>
      </p:sp>
      <p:sp>
        <p:nvSpPr>
          <p:cNvPr id="262250" name="Text Box 106"/>
          <p:cNvSpPr txBox="1">
            <a:spLocks noChangeArrowheads="1"/>
          </p:cNvSpPr>
          <p:nvPr/>
        </p:nvSpPr>
        <p:spPr bwMode="auto">
          <a:xfrm>
            <a:off x="1474788" y="5576888"/>
            <a:ext cx="99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t</a:t>
            </a:r>
          </a:p>
        </p:txBody>
      </p:sp>
      <p:sp>
        <p:nvSpPr>
          <p:cNvPr id="262251" name="Text Box 107"/>
          <p:cNvSpPr txBox="1">
            <a:spLocks noChangeArrowheads="1"/>
          </p:cNvSpPr>
          <p:nvPr/>
        </p:nvSpPr>
        <p:spPr bwMode="auto">
          <a:xfrm>
            <a:off x="2397125" y="4738688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z</a:t>
            </a:r>
          </a:p>
        </p:txBody>
      </p:sp>
      <p:sp>
        <p:nvSpPr>
          <p:cNvPr id="262252" name="Text Box 108"/>
          <p:cNvSpPr txBox="1">
            <a:spLocks noChangeArrowheads="1"/>
          </p:cNvSpPr>
          <p:nvPr/>
        </p:nvSpPr>
        <p:spPr bwMode="auto">
          <a:xfrm>
            <a:off x="7305675" y="4756150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z</a:t>
            </a:r>
          </a:p>
        </p:txBody>
      </p:sp>
      <p:sp>
        <p:nvSpPr>
          <p:cNvPr id="262253" name="Text Box 109"/>
          <p:cNvSpPr txBox="1">
            <a:spLocks noChangeArrowheads="1"/>
          </p:cNvSpPr>
          <p:nvPr/>
        </p:nvSpPr>
        <p:spPr bwMode="auto">
          <a:xfrm>
            <a:off x="6326188" y="5151438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4" name="Text Box 110"/>
          <p:cNvSpPr txBox="1">
            <a:spLocks noChangeArrowheads="1"/>
          </p:cNvSpPr>
          <p:nvPr/>
        </p:nvSpPr>
        <p:spPr bwMode="auto">
          <a:xfrm>
            <a:off x="1498600" y="541496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5" name="Text Box 111"/>
          <p:cNvSpPr txBox="1">
            <a:spLocks noChangeArrowheads="1"/>
          </p:cNvSpPr>
          <p:nvPr/>
        </p:nvSpPr>
        <p:spPr bwMode="auto">
          <a:xfrm>
            <a:off x="2217738" y="5168900"/>
            <a:ext cx="44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6" name="Text Box 112"/>
          <p:cNvSpPr txBox="1">
            <a:spLocks noChangeArrowheads="1"/>
          </p:cNvSpPr>
          <p:nvPr/>
        </p:nvSpPr>
        <p:spPr bwMode="auto">
          <a:xfrm>
            <a:off x="2174875" y="42894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7" name="Text Box 113"/>
          <p:cNvSpPr txBox="1">
            <a:spLocks noChangeArrowheads="1"/>
          </p:cNvSpPr>
          <p:nvPr/>
        </p:nvSpPr>
        <p:spPr bwMode="auto">
          <a:xfrm>
            <a:off x="6324600" y="4276725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400"/>
              <a:t>n</a:t>
            </a:r>
          </a:p>
        </p:txBody>
      </p:sp>
      <p:sp>
        <p:nvSpPr>
          <p:cNvPr id="262259" name="Text Box 115"/>
          <p:cNvSpPr txBox="1">
            <a:spLocks noChangeArrowheads="1"/>
          </p:cNvSpPr>
          <p:nvPr/>
        </p:nvSpPr>
        <p:spPr bwMode="auto">
          <a:xfrm>
            <a:off x="7785100" y="54149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z</a:t>
            </a:r>
          </a:p>
        </p:txBody>
      </p:sp>
      <p:sp>
        <p:nvSpPr>
          <p:cNvPr id="262260" name="Line 116"/>
          <p:cNvSpPr>
            <a:spLocks noChangeShapeType="1"/>
          </p:cNvSpPr>
          <p:nvPr/>
        </p:nvSpPr>
        <p:spPr bwMode="auto">
          <a:xfrm flipV="1">
            <a:off x="7942263" y="5235575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61" name="Text Box 117"/>
          <p:cNvSpPr txBox="1">
            <a:spLocks noChangeArrowheads="1"/>
          </p:cNvSpPr>
          <p:nvPr/>
        </p:nvSpPr>
        <p:spPr bwMode="auto">
          <a:xfrm>
            <a:off x="7058025" y="54308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x</a:t>
            </a:r>
          </a:p>
        </p:txBody>
      </p:sp>
      <p:sp>
        <p:nvSpPr>
          <p:cNvPr id="262262" name="Line 118"/>
          <p:cNvSpPr>
            <a:spLocks noChangeShapeType="1"/>
          </p:cNvSpPr>
          <p:nvPr/>
        </p:nvSpPr>
        <p:spPr bwMode="auto">
          <a:xfrm flipV="1">
            <a:off x="7215188" y="5251450"/>
            <a:ext cx="1587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63" name="Text Box 119"/>
          <p:cNvSpPr txBox="1">
            <a:spLocks noChangeArrowheads="1"/>
          </p:cNvSpPr>
          <p:nvPr/>
        </p:nvSpPr>
        <p:spPr bwMode="auto">
          <a:xfrm>
            <a:off x="558800" y="6269038"/>
            <a:ext cx="27733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Cutpoint free</a:t>
            </a:r>
          </a:p>
        </p:txBody>
      </p:sp>
      <p:sp>
        <p:nvSpPr>
          <p:cNvPr id="262264" name="Text Box 120"/>
          <p:cNvSpPr txBox="1">
            <a:spLocks noChangeArrowheads="1"/>
          </p:cNvSpPr>
          <p:nvPr/>
        </p:nvSpPr>
        <p:spPr bwMode="auto">
          <a:xfrm>
            <a:off x="4933950" y="6249988"/>
            <a:ext cx="3238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Not Cutpoint free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 marL="533400" indent="-533400">
              <a:buSzTx/>
            </a:pPr>
            <a:r>
              <a:rPr lang="en-GB">
                <a:sym typeface="Symbol" charset="0"/>
              </a:rPr>
              <a:t>Invoking append(y,z) in main</a:t>
            </a:r>
          </a:p>
          <a:p>
            <a:pPr marL="914400" lvl="1" indent="-457200">
              <a:buSzTx/>
            </a:pPr>
            <a:r>
              <a:rPr lang="en-GB">
                <a:sym typeface="Symbol" charset="0"/>
              </a:rPr>
              <a:t>R</a:t>
            </a:r>
            <a:r>
              <a:rPr lang="en-GB" baseline="-25000">
                <a:sym typeface="Symbol" charset="0"/>
              </a:rPr>
              <a:t>{y,z}</a:t>
            </a:r>
            <a:r>
              <a:rPr lang="en-GB">
                <a:sym typeface="Symbol" charset="0"/>
              </a:rPr>
              <a:t>(v)=v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:y(v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)n*(v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,v)  v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:z(v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)n*(v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,v)</a:t>
            </a:r>
            <a:endParaRPr lang="en-US">
              <a:sym typeface="Symbol" charset="0"/>
            </a:endParaRPr>
          </a:p>
          <a:p>
            <a:pPr marL="914400" lvl="1" indent="-457200">
              <a:buSzTx/>
            </a:pPr>
            <a:r>
              <a:rPr lang="en-US">
                <a:sym typeface="Symbol" charset="0"/>
              </a:rPr>
              <a:t>isCP</a:t>
            </a:r>
            <a:r>
              <a:rPr lang="en-US" baseline="-25000">
                <a:sym typeface="Symbol" charset="0"/>
              </a:rPr>
              <a:t>main,{y,z}</a:t>
            </a:r>
            <a:r>
              <a:rPr lang="en-US">
                <a:sym typeface="Symbol" charset="0"/>
              </a:rPr>
              <a:t>(v)=  </a:t>
            </a:r>
            <a:r>
              <a:rPr lang="en-GB">
                <a:sym typeface="Symbol" charset="0"/>
              </a:rPr>
              <a:t>R</a:t>
            </a:r>
            <a:r>
              <a:rPr lang="en-GB" baseline="-25000">
                <a:sym typeface="Symbol" charset="0"/>
              </a:rPr>
              <a:t>{y,z}</a:t>
            </a:r>
            <a:r>
              <a:rPr lang="en-GB">
                <a:sym typeface="Symbol" charset="0"/>
              </a:rPr>
              <a:t>(v)   (</a:t>
            </a:r>
            <a:r>
              <a:rPr lang="en-US">
                <a:sym typeface="Symbol" charset="0"/>
              </a:rPr>
              <a:t>y(v)</a:t>
            </a:r>
            <a:r>
              <a:rPr lang="en-GB">
                <a:sym typeface="Symbol" charset="0"/>
              </a:rPr>
              <a:t></a:t>
            </a:r>
            <a:r>
              <a:rPr lang="en-US">
                <a:sym typeface="Symbol" charset="0"/>
              </a:rPr>
              <a:t></a:t>
            </a:r>
            <a:r>
              <a:rPr lang="en-GB">
                <a:sym typeface="Symbol" charset="0"/>
              </a:rPr>
              <a:t>z(v</a:t>
            </a:r>
            <a:r>
              <a:rPr lang="en-GB" baseline="-25000">
                <a:sym typeface="Symbol" charset="0"/>
              </a:rPr>
              <a:t>1</a:t>
            </a:r>
            <a:r>
              <a:rPr lang="en-GB">
                <a:sym typeface="Symbol" charset="0"/>
              </a:rPr>
              <a:t>)) </a:t>
            </a:r>
          </a:p>
          <a:p>
            <a:pPr marL="533400" indent="-533400">
              <a:buSzTx/>
              <a:buFont typeface="Wingdings" charset="0"/>
              <a:buNone/>
            </a:pPr>
            <a:r>
              <a:rPr lang="en-GB" sz="2800">
                <a:sym typeface="Symbol" charset="0"/>
              </a:rPr>
              <a:t>		  ( x(v)  t(v)  v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: </a:t>
            </a:r>
            <a:r>
              <a:rPr lang="en-US" sz="2800">
                <a:sym typeface="Symbol" charset="0"/>
              </a:rPr>
              <a:t></a:t>
            </a:r>
            <a:r>
              <a:rPr lang="en-GB" sz="2800">
                <a:sym typeface="Symbol" charset="0"/>
              </a:rPr>
              <a:t>R</a:t>
            </a:r>
            <a:r>
              <a:rPr lang="en-GB" sz="2800" baseline="-25000">
                <a:sym typeface="Symbol" charset="0"/>
              </a:rPr>
              <a:t>{y,z}</a:t>
            </a:r>
            <a:r>
              <a:rPr lang="en-GB" sz="2800">
                <a:sym typeface="Symbol" charset="0"/>
              </a:rPr>
              <a:t>(v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)n(v</a:t>
            </a:r>
            <a:r>
              <a:rPr lang="en-GB" sz="2800" baseline="-25000">
                <a:sym typeface="Symbol" charset="0"/>
              </a:rPr>
              <a:t>1</a:t>
            </a:r>
            <a:r>
              <a:rPr lang="en-GB" sz="2800">
                <a:sym typeface="Symbol" charset="0"/>
              </a:rPr>
              <a:t>,v))</a:t>
            </a:r>
            <a:endParaRPr lang="en-GB" sz="360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5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262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62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62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75" grpId="0" animBg="1"/>
      <p:bldP spid="262275" grpId="1" animBg="1"/>
      <p:bldP spid="262273" grpId="0" animBg="1"/>
      <p:bldP spid="262274" grpId="0" animBg="1"/>
      <p:bldP spid="262272" grpId="0" animBg="1"/>
      <p:bldP spid="262272" grpId="1" animBg="1"/>
      <p:bldP spid="262270" grpId="0" animBg="1"/>
      <p:bldP spid="262271" grpId="0" animBg="1"/>
      <p:bldP spid="262190" grpId="0" animBg="1"/>
      <p:bldP spid="262190" grpId="1" animBg="1"/>
      <p:bldP spid="262265" grpId="0" animBg="1"/>
      <p:bldP spid="262266" grpId="0" animBg="1"/>
      <p:bldP spid="262268" grpId="0" animBg="1"/>
      <p:bldP spid="262268" grpId="1" animBg="1"/>
      <p:bldP spid="262267" grpId="0" animBg="1"/>
      <p:bldP spid="262269" grpId="0" animBg="1"/>
      <p:bldP spid="262269" grpId="1" animBg="1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37" name="AutoShape 17"/>
          <p:cNvSpPr>
            <a:spLocks noChangeArrowheads="1"/>
          </p:cNvSpPr>
          <p:nvPr/>
        </p:nvSpPr>
        <p:spPr bwMode="auto">
          <a:xfrm>
            <a:off x="3768725" y="409416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94" name="Text Box 74"/>
          <p:cNvSpPr txBox="1">
            <a:spLocks noChangeArrowheads="1"/>
          </p:cNvSpPr>
          <p:nvPr/>
        </p:nvSpPr>
        <p:spPr bwMode="auto">
          <a:xfrm>
            <a:off x="3092450" y="3538538"/>
            <a:ext cx="39481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Tabulation exits</a:t>
            </a:r>
          </a:p>
        </p:txBody>
      </p:sp>
      <p:grpSp>
        <p:nvGrpSpPr>
          <p:cNvPr id="363522" name="Group 2"/>
          <p:cNvGrpSpPr>
            <a:grpSpLocks/>
          </p:cNvGrpSpPr>
          <p:nvPr/>
        </p:nvGrpSpPr>
        <p:grpSpPr bwMode="auto">
          <a:xfrm>
            <a:off x="6265863" y="5362575"/>
            <a:ext cx="2171700" cy="1136650"/>
            <a:chOff x="3947" y="3378"/>
            <a:chExt cx="1368" cy="716"/>
          </a:xfrm>
        </p:grpSpPr>
        <p:sp>
          <p:nvSpPr>
            <p:cNvPr id="363523" name="Rectangle 3"/>
            <p:cNvSpPr>
              <a:spLocks noChangeArrowheads="1"/>
            </p:cNvSpPr>
            <p:nvPr/>
          </p:nvSpPr>
          <p:spPr bwMode="auto">
            <a:xfrm>
              <a:off x="3947" y="3378"/>
              <a:ext cx="1368" cy="7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4" name="Oval 4"/>
            <p:cNvSpPr>
              <a:spLocks noChangeArrowheads="1"/>
            </p:cNvSpPr>
            <p:nvPr/>
          </p:nvSpPr>
          <p:spPr bwMode="auto">
            <a:xfrm>
              <a:off x="466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5" name="Text Box 5"/>
            <p:cNvSpPr txBox="1">
              <a:spLocks noChangeArrowheads="1"/>
            </p:cNvSpPr>
            <p:nvPr/>
          </p:nvSpPr>
          <p:spPr bwMode="auto">
            <a:xfrm>
              <a:off x="4031" y="381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y</a:t>
              </a:r>
            </a:p>
          </p:txBody>
        </p:sp>
        <p:sp>
          <p:nvSpPr>
            <p:cNvPr id="363526" name="Oval 6"/>
            <p:cNvSpPr>
              <a:spLocks noChangeArrowheads="1"/>
            </p:cNvSpPr>
            <p:nvPr/>
          </p:nvSpPr>
          <p:spPr bwMode="auto">
            <a:xfrm>
              <a:off x="437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527" name="AutoShape 7"/>
            <p:cNvCxnSpPr>
              <a:cxnSpLocks noChangeShapeType="1"/>
              <a:stCxn id="363526" idx="6"/>
              <a:endCxn id="363524" idx="2"/>
            </p:cNvCxnSpPr>
            <p:nvPr/>
          </p:nvCxnSpPr>
          <p:spPr bwMode="auto">
            <a:xfrm>
              <a:off x="4546" y="393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528" name="Line 8"/>
            <p:cNvSpPr>
              <a:spLocks noChangeShapeType="1"/>
            </p:cNvSpPr>
            <p:nvPr/>
          </p:nvSpPr>
          <p:spPr bwMode="auto">
            <a:xfrm>
              <a:off x="4238" y="392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9" name="Oval 9"/>
            <p:cNvSpPr>
              <a:spLocks noChangeArrowheads="1"/>
            </p:cNvSpPr>
            <p:nvPr/>
          </p:nvSpPr>
          <p:spPr bwMode="auto">
            <a:xfrm>
              <a:off x="4960" y="387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530" name="AutoShape 10"/>
            <p:cNvCxnSpPr>
              <a:cxnSpLocks noChangeShapeType="1"/>
              <a:endCxn id="363529" idx="2"/>
            </p:cNvCxnSpPr>
            <p:nvPr/>
          </p:nvCxnSpPr>
          <p:spPr bwMode="auto">
            <a:xfrm>
              <a:off x="4840" y="393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3531" name="Rectangle 11"/>
          <p:cNvSpPr>
            <a:spLocks noChangeArrowheads="1"/>
          </p:cNvSpPr>
          <p:nvPr/>
        </p:nvSpPr>
        <p:spPr bwMode="auto">
          <a:xfrm>
            <a:off x="6700838" y="3870325"/>
            <a:ext cx="476250" cy="20669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63532" name="Rectangle 12"/>
          <p:cNvSpPr>
            <a:spLocks noChangeArrowheads="1"/>
          </p:cNvSpPr>
          <p:nvPr/>
        </p:nvSpPr>
        <p:spPr bwMode="auto">
          <a:xfrm>
            <a:off x="542925" y="5321300"/>
            <a:ext cx="2171700" cy="11366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4" name="AutoShape 14"/>
          <p:cNvSpPr>
            <a:spLocks noChangeArrowheads="1"/>
          </p:cNvSpPr>
          <p:nvPr/>
        </p:nvSpPr>
        <p:spPr bwMode="auto">
          <a:xfrm rot="-5400000">
            <a:off x="1649413" y="5083175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363536" name="AutoShape 16"/>
          <p:cNvSpPr>
            <a:spLocks noChangeArrowheads="1"/>
          </p:cNvSpPr>
          <p:nvPr/>
        </p:nvSpPr>
        <p:spPr bwMode="auto">
          <a:xfrm rot="-5400000">
            <a:off x="7369175" y="5116513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8" name="Text Box 18"/>
          <p:cNvSpPr txBox="1">
            <a:spLocks noChangeArrowheads="1"/>
          </p:cNvSpPr>
          <p:nvPr/>
        </p:nvSpPr>
        <p:spPr bwMode="auto">
          <a:xfrm>
            <a:off x="3724275" y="5392738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800" b="1"/>
              <a:t>call f(x)</a:t>
            </a:r>
          </a:p>
        </p:txBody>
      </p:sp>
      <p:grpSp>
        <p:nvGrpSpPr>
          <p:cNvPr id="363539" name="Group 19"/>
          <p:cNvGrpSpPr>
            <a:grpSpLocks/>
          </p:cNvGrpSpPr>
          <p:nvPr/>
        </p:nvGrpSpPr>
        <p:grpSpPr bwMode="auto">
          <a:xfrm>
            <a:off x="1098550" y="5338763"/>
            <a:ext cx="1620838" cy="812800"/>
            <a:chOff x="1449" y="1939"/>
            <a:chExt cx="1021" cy="512"/>
          </a:xfrm>
        </p:grpSpPr>
        <p:grpSp>
          <p:nvGrpSpPr>
            <p:cNvPr id="363540" name="Group 20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363541" name="Text Box 21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3542" name="AutoShape 22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3543" name="Group 23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363544" name="Oval 24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45" name="Text Box 25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000" b="1"/>
                  <a:t>p</a:t>
                </a:r>
              </a:p>
            </p:txBody>
          </p:sp>
          <p:sp>
            <p:nvSpPr>
              <p:cNvPr id="363546" name="Oval 26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3547" name="AutoShape 27"/>
              <p:cNvCxnSpPr>
                <a:cxnSpLocks noChangeShapeType="1"/>
                <a:stCxn id="363546" idx="6"/>
                <a:endCxn id="363544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3548" name="Line 28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3549" name="AutoShape 29"/>
          <p:cNvSpPr>
            <a:spLocks noChangeArrowheads="1"/>
          </p:cNvSpPr>
          <p:nvPr/>
        </p:nvSpPr>
        <p:spPr bwMode="auto">
          <a:xfrm>
            <a:off x="3763963" y="5926138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50" name="Line 30"/>
          <p:cNvSpPr>
            <a:spLocks noChangeShapeType="1"/>
          </p:cNvSpPr>
          <p:nvPr/>
        </p:nvSpPr>
        <p:spPr bwMode="auto">
          <a:xfrm flipH="1" flipV="1">
            <a:off x="7548563" y="58816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3551" name="Group 31"/>
          <p:cNvGrpSpPr>
            <a:grpSpLocks/>
          </p:cNvGrpSpPr>
          <p:nvPr/>
        </p:nvGrpSpPr>
        <p:grpSpPr bwMode="auto">
          <a:xfrm>
            <a:off x="1146175" y="5545138"/>
            <a:ext cx="1277938" cy="396875"/>
            <a:chOff x="1280" y="2683"/>
            <a:chExt cx="805" cy="250"/>
          </a:xfrm>
        </p:grpSpPr>
        <p:sp>
          <p:nvSpPr>
            <p:cNvPr id="363552" name="Oval 32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53" name="Text Box 33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x</a:t>
              </a:r>
            </a:p>
          </p:txBody>
        </p:sp>
        <p:sp>
          <p:nvSpPr>
            <p:cNvPr id="363554" name="Oval 34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555" name="AutoShape 35"/>
            <p:cNvCxnSpPr>
              <a:cxnSpLocks noChangeShapeType="1"/>
              <a:stCxn id="363554" idx="6"/>
              <a:endCxn id="363552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556" name="Line 36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3557" name="Oval 37"/>
          <p:cNvSpPr>
            <a:spLocks noChangeArrowheads="1"/>
          </p:cNvSpPr>
          <p:nvPr/>
        </p:nvSpPr>
        <p:spPr bwMode="auto">
          <a:xfrm>
            <a:off x="1752600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58" name="Text Box 38"/>
          <p:cNvSpPr txBox="1">
            <a:spLocks noChangeArrowheads="1"/>
          </p:cNvSpPr>
          <p:nvPr/>
        </p:nvSpPr>
        <p:spPr bwMode="auto">
          <a:xfrm>
            <a:off x="744538" y="5981700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000" b="1"/>
              <a:t>y</a:t>
            </a:r>
          </a:p>
        </p:txBody>
      </p:sp>
      <p:sp>
        <p:nvSpPr>
          <p:cNvPr id="363559" name="Oval 39"/>
          <p:cNvSpPr>
            <a:spLocks noChangeArrowheads="1"/>
          </p:cNvSpPr>
          <p:nvPr/>
        </p:nvSpPr>
        <p:spPr bwMode="auto">
          <a:xfrm>
            <a:off x="1292225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3560" name="AutoShape 40"/>
          <p:cNvCxnSpPr>
            <a:cxnSpLocks noChangeShapeType="1"/>
            <a:stCxn id="363559" idx="6"/>
            <a:endCxn id="363557" idx="2"/>
          </p:cNvCxnSpPr>
          <p:nvPr/>
        </p:nvCxnSpPr>
        <p:spPr bwMode="auto">
          <a:xfrm>
            <a:off x="1562100" y="61753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3561" name="Line 41"/>
          <p:cNvSpPr>
            <a:spLocks noChangeShapeType="1"/>
          </p:cNvSpPr>
          <p:nvPr/>
        </p:nvSpPr>
        <p:spPr bwMode="auto">
          <a:xfrm>
            <a:off x="1073150" y="6164263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62" name="Oval 42"/>
          <p:cNvSpPr>
            <a:spLocks noChangeArrowheads="1"/>
          </p:cNvSpPr>
          <p:nvPr/>
        </p:nvSpPr>
        <p:spPr bwMode="auto">
          <a:xfrm>
            <a:off x="2219325" y="607695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3563" name="AutoShape 43"/>
          <p:cNvCxnSpPr>
            <a:cxnSpLocks noChangeShapeType="1"/>
            <a:endCxn id="363562" idx="2"/>
          </p:cNvCxnSpPr>
          <p:nvPr/>
        </p:nvCxnSpPr>
        <p:spPr bwMode="auto">
          <a:xfrm>
            <a:off x="2028825" y="617855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3564" name="Line 44"/>
          <p:cNvSpPr>
            <a:spLocks noChangeShapeType="1"/>
          </p:cNvSpPr>
          <p:nvPr/>
        </p:nvSpPr>
        <p:spPr bwMode="auto">
          <a:xfrm flipH="1" flipV="1">
            <a:off x="1876425" y="58181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65" name="Line 45"/>
          <p:cNvSpPr>
            <a:spLocks noChangeShapeType="1"/>
          </p:cNvSpPr>
          <p:nvPr/>
        </p:nvSpPr>
        <p:spPr bwMode="auto">
          <a:xfrm flipH="1" flipV="1">
            <a:off x="2290763" y="5803900"/>
            <a:ext cx="50800" cy="26987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3614" name="Group 94"/>
          <p:cNvGrpSpPr>
            <a:grpSpLocks/>
          </p:cNvGrpSpPr>
          <p:nvPr/>
        </p:nvGrpSpPr>
        <p:grpSpPr bwMode="auto">
          <a:xfrm>
            <a:off x="6507163" y="5603875"/>
            <a:ext cx="908050" cy="304800"/>
            <a:chOff x="3692" y="2929"/>
            <a:chExt cx="572" cy="192"/>
          </a:xfrm>
        </p:grpSpPr>
        <p:sp>
          <p:nvSpPr>
            <p:cNvPr id="363615" name="Text Box 95"/>
            <p:cNvSpPr txBox="1">
              <a:spLocks noChangeArrowheads="1"/>
            </p:cNvSpPr>
            <p:nvPr/>
          </p:nvSpPr>
          <p:spPr bwMode="auto">
            <a:xfrm>
              <a:off x="3692" y="2929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/>
                <a:t>x</a:t>
              </a:r>
            </a:p>
          </p:txBody>
        </p:sp>
        <p:sp>
          <p:nvSpPr>
            <p:cNvPr id="363616" name="Line 96"/>
            <p:cNvSpPr>
              <a:spLocks noChangeShapeType="1"/>
            </p:cNvSpPr>
            <p:nvPr/>
          </p:nvSpPr>
          <p:spPr bwMode="auto">
            <a:xfrm>
              <a:off x="4058" y="3040"/>
              <a:ext cx="20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63617" name="Group 97"/>
          <p:cNvGrpSpPr>
            <a:grpSpLocks/>
          </p:cNvGrpSpPr>
          <p:nvPr/>
        </p:nvGrpSpPr>
        <p:grpSpPr bwMode="auto">
          <a:xfrm>
            <a:off x="6740525" y="3708400"/>
            <a:ext cx="1674813" cy="812800"/>
            <a:chOff x="3895" y="1930"/>
            <a:chExt cx="1055" cy="512"/>
          </a:xfrm>
        </p:grpSpPr>
        <p:sp>
          <p:nvSpPr>
            <p:cNvPr id="363618" name="AutoShape 98"/>
            <p:cNvSpPr>
              <a:spLocks noChangeArrowheads="1"/>
            </p:cNvSpPr>
            <p:nvPr/>
          </p:nvSpPr>
          <p:spPr bwMode="auto">
            <a:xfrm rot="-5400000">
              <a:off x="4278" y="177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19" name="Text Box 99"/>
            <p:cNvSpPr txBox="1">
              <a:spLocks noChangeArrowheads="1"/>
            </p:cNvSpPr>
            <p:nvPr/>
          </p:nvSpPr>
          <p:spPr bwMode="auto">
            <a:xfrm>
              <a:off x="3895" y="202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400"/>
                <a:t>p</a:t>
              </a:r>
            </a:p>
          </p:txBody>
        </p:sp>
        <p:sp>
          <p:nvSpPr>
            <p:cNvPr id="363620" name="Oval 100"/>
            <p:cNvSpPr>
              <a:spLocks noChangeArrowheads="1"/>
            </p:cNvSpPr>
            <p:nvPr/>
          </p:nvSpPr>
          <p:spPr bwMode="auto">
            <a:xfrm>
              <a:off x="4626" y="2136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1" name="Oval 101"/>
            <p:cNvSpPr>
              <a:spLocks noChangeArrowheads="1"/>
            </p:cNvSpPr>
            <p:nvPr/>
          </p:nvSpPr>
          <p:spPr bwMode="auto">
            <a:xfrm>
              <a:off x="4327" y="2127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622" name="AutoShape 102"/>
            <p:cNvCxnSpPr>
              <a:cxnSpLocks noChangeShapeType="1"/>
              <a:stCxn id="363621" idx="6"/>
              <a:endCxn id="363620" idx="2"/>
            </p:cNvCxnSpPr>
            <p:nvPr/>
          </p:nvCxnSpPr>
          <p:spPr bwMode="auto">
            <a:xfrm>
              <a:off x="4497" y="2191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3623" name="AutoShape 103"/>
            <p:cNvCxnSpPr>
              <a:cxnSpLocks noChangeShapeType="1"/>
              <a:stCxn id="363620" idx="0"/>
              <a:endCxn id="363621" idx="7"/>
            </p:cNvCxnSpPr>
            <p:nvPr/>
          </p:nvCxnSpPr>
          <p:spPr bwMode="auto">
            <a:xfrm rot="16200000" flipH="1" flipV="1">
              <a:off x="4587" y="2021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624" name="Line 104"/>
            <p:cNvSpPr>
              <a:spLocks noChangeShapeType="1"/>
            </p:cNvSpPr>
            <p:nvPr/>
          </p:nvSpPr>
          <p:spPr bwMode="auto">
            <a:xfrm>
              <a:off x="4086" y="2185"/>
              <a:ext cx="242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3625" name="AutoShape 105"/>
          <p:cNvSpPr>
            <a:spLocks noChangeArrowheads="1"/>
          </p:cNvSpPr>
          <p:nvPr/>
        </p:nvSpPr>
        <p:spPr bwMode="auto">
          <a:xfrm rot="-5400000">
            <a:off x="7351713" y="3454400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3626" name="Group 106"/>
          <p:cNvGrpSpPr>
            <a:grpSpLocks/>
          </p:cNvGrpSpPr>
          <p:nvPr/>
        </p:nvGrpSpPr>
        <p:grpSpPr bwMode="auto">
          <a:xfrm>
            <a:off x="6737350" y="3852863"/>
            <a:ext cx="1430338" cy="457200"/>
            <a:chOff x="2815" y="1643"/>
            <a:chExt cx="901" cy="288"/>
          </a:xfrm>
        </p:grpSpPr>
        <p:sp>
          <p:nvSpPr>
            <p:cNvPr id="363627" name="Text Box 107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endParaRPr lang="en-US" sz="2400"/>
            </a:p>
          </p:txBody>
        </p:sp>
        <p:sp>
          <p:nvSpPr>
            <p:cNvPr id="363628" name="Oval 108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9" name="Oval 109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630" name="AutoShape 110"/>
            <p:cNvCxnSpPr>
              <a:cxnSpLocks noChangeShapeType="1"/>
              <a:stCxn id="363629" idx="6"/>
              <a:endCxn id="363628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3631" name="Line 111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3632" name="AutoShape 112"/>
            <p:cNvCxnSpPr>
              <a:cxnSpLocks noChangeShapeType="1"/>
              <a:stCxn id="363628" idx="0"/>
              <a:endCxn id="363629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3204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6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231 L -0.00191 -0.218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741 L 0.0007 0.2435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63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80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08092E-6 L 0.00365 0.2402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63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37" grpId="0" animBg="1"/>
      <p:bldP spid="363594" grpId="0"/>
      <p:bldP spid="363531" grpId="0" animBg="1"/>
      <p:bldP spid="363531" grpId="1" animBg="1"/>
      <p:bldP spid="363534" grpId="0" animBg="1"/>
      <p:bldP spid="363536" grpId="0" animBg="1"/>
      <p:bldP spid="363536" grpId="1" animBg="1"/>
      <p:bldP spid="363549" grpId="0" animBg="1"/>
      <p:bldP spid="363550" grpId="0" animBg="1"/>
      <p:bldP spid="363565" grpId="0" animBg="1"/>
      <p:bldP spid="363565" grpId="1" animBg="1"/>
      <p:bldP spid="363625" grpId="0" animBg="1"/>
      <p:bldP spid="363625" grpId="1" animBg="1"/>
      <p:bldP spid="363625" grpId="2" animBg="1"/>
    </p:bld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601" name="Group 129"/>
          <p:cNvGrpSpPr>
            <a:grpSpLocks/>
          </p:cNvGrpSpPr>
          <p:nvPr/>
        </p:nvGrpSpPr>
        <p:grpSpPr bwMode="auto">
          <a:xfrm>
            <a:off x="1082675" y="3836988"/>
            <a:ext cx="1620838" cy="812800"/>
            <a:chOff x="1449" y="1939"/>
            <a:chExt cx="1021" cy="512"/>
          </a:xfrm>
        </p:grpSpPr>
        <p:grpSp>
          <p:nvGrpSpPr>
            <p:cNvPr id="361602" name="Group 130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361603" name="Text Box 131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604" name="AutoShape 132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1605" name="Group 133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361606" name="Oval 134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607" name="Text Box 135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000" b="1"/>
                  <a:t>p</a:t>
                </a:r>
              </a:p>
            </p:txBody>
          </p:sp>
          <p:sp>
            <p:nvSpPr>
              <p:cNvPr id="361608" name="Oval 136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609" name="AutoShape 137"/>
              <p:cNvCxnSpPr>
                <a:cxnSpLocks noChangeShapeType="1"/>
                <a:stCxn id="361608" idx="6"/>
                <a:endCxn id="361606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610" name="Line 138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1474" name="Group 2"/>
          <p:cNvGrpSpPr>
            <a:grpSpLocks/>
          </p:cNvGrpSpPr>
          <p:nvPr/>
        </p:nvGrpSpPr>
        <p:grpSpPr bwMode="auto">
          <a:xfrm>
            <a:off x="6265863" y="5362575"/>
            <a:ext cx="2171700" cy="1136650"/>
            <a:chOff x="3947" y="3378"/>
            <a:chExt cx="1368" cy="716"/>
          </a:xfrm>
        </p:grpSpPr>
        <p:sp>
          <p:nvSpPr>
            <p:cNvPr id="361475" name="Rectangle 3"/>
            <p:cNvSpPr>
              <a:spLocks noChangeArrowheads="1"/>
            </p:cNvSpPr>
            <p:nvPr/>
          </p:nvSpPr>
          <p:spPr bwMode="auto">
            <a:xfrm>
              <a:off x="3947" y="3378"/>
              <a:ext cx="1368" cy="7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76" name="Oval 4"/>
            <p:cNvSpPr>
              <a:spLocks noChangeArrowheads="1"/>
            </p:cNvSpPr>
            <p:nvPr/>
          </p:nvSpPr>
          <p:spPr bwMode="auto">
            <a:xfrm>
              <a:off x="466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77" name="Text Box 5"/>
            <p:cNvSpPr txBox="1">
              <a:spLocks noChangeArrowheads="1"/>
            </p:cNvSpPr>
            <p:nvPr/>
          </p:nvSpPr>
          <p:spPr bwMode="auto">
            <a:xfrm>
              <a:off x="4031" y="381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y</a:t>
              </a:r>
            </a:p>
          </p:txBody>
        </p:sp>
        <p:sp>
          <p:nvSpPr>
            <p:cNvPr id="361478" name="Oval 6"/>
            <p:cNvSpPr>
              <a:spLocks noChangeArrowheads="1"/>
            </p:cNvSpPr>
            <p:nvPr/>
          </p:nvSpPr>
          <p:spPr bwMode="auto">
            <a:xfrm>
              <a:off x="4376" y="387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479" name="AutoShape 7"/>
            <p:cNvCxnSpPr>
              <a:cxnSpLocks noChangeShapeType="1"/>
              <a:stCxn id="361478" idx="6"/>
              <a:endCxn id="361476" idx="2"/>
            </p:cNvCxnSpPr>
            <p:nvPr/>
          </p:nvCxnSpPr>
          <p:spPr bwMode="auto">
            <a:xfrm>
              <a:off x="4546" y="393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1480" name="Line 8"/>
            <p:cNvSpPr>
              <a:spLocks noChangeShapeType="1"/>
            </p:cNvSpPr>
            <p:nvPr/>
          </p:nvSpPr>
          <p:spPr bwMode="auto">
            <a:xfrm>
              <a:off x="4238" y="392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81" name="Oval 9"/>
            <p:cNvSpPr>
              <a:spLocks noChangeArrowheads="1"/>
            </p:cNvSpPr>
            <p:nvPr/>
          </p:nvSpPr>
          <p:spPr bwMode="auto">
            <a:xfrm>
              <a:off x="4960" y="3873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482" name="AutoShape 10"/>
            <p:cNvCxnSpPr>
              <a:cxnSpLocks noChangeShapeType="1"/>
              <a:endCxn id="361481" idx="2"/>
            </p:cNvCxnSpPr>
            <p:nvPr/>
          </p:nvCxnSpPr>
          <p:spPr bwMode="auto">
            <a:xfrm>
              <a:off x="4840" y="3937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1484" name="Rectangle 12"/>
          <p:cNvSpPr>
            <a:spLocks noChangeArrowheads="1"/>
          </p:cNvSpPr>
          <p:nvPr/>
        </p:nvSpPr>
        <p:spPr bwMode="auto">
          <a:xfrm>
            <a:off x="542925" y="5321300"/>
            <a:ext cx="2171700" cy="11366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5975350" y="2522538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endParaRPr lang="en-US" sz="2400"/>
          </a:p>
        </p:txBody>
      </p:sp>
      <p:sp>
        <p:nvSpPr>
          <p:cNvPr id="361486" name="AutoShape 14"/>
          <p:cNvSpPr>
            <a:spLocks noChangeArrowheads="1"/>
          </p:cNvSpPr>
          <p:nvPr/>
        </p:nvSpPr>
        <p:spPr bwMode="auto">
          <a:xfrm rot="-5400000">
            <a:off x="1649413" y="5083175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87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361489" name="AutoShape 17"/>
          <p:cNvSpPr>
            <a:spLocks noChangeArrowheads="1"/>
          </p:cNvSpPr>
          <p:nvPr/>
        </p:nvSpPr>
        <p:spPr bwMode="auto">
          <a:xfrm>
            <a:off x="3768725" y="4094163"/>
            <a:ext cx="1814513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90" name="Text Box 18"/>
          <p:cNvSpPr txBox="1">
            <a:spLocks noChangeArrowheads="1"/>
          </p:cNvSpPr>
          <p:nvPr/>
        </p:nvSpPr>
        <p:spPr bwMode="auto">
          <a:xfrm>
            <a:off x="3724275" y="5392738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800" b="1"/>
              <a:t>call f(x)</a:t>
            </a:r>
          </a:p>
        </p:txBody>
      </p:sp>
      <p:sp>
        <p:nvSpPr>
          <p:cNvPr id="361501" name="AutoShape 29"/>
          <p:cNvSpPr>
            <a:spLocks noChangeArrowheads="1"/>
          </p:cNvSpPr>
          <p:nvPr/>
        </p:nvSpPr>
        <p:spPr bwMode="auto">
          <a:xfrm>
            <a:off x="3763963" y="5926138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02" name="Line 30"/>
          <p:cNvSpPr>
            <a:spLocks noChangeShapeType="1"/>
          </p:cNvSpPr>
          <p:nvPr/>
        </p:nvSpPr>
        <p:spPr bwMode="auto">
          <a:xfrm flipH="1" flipV="1">
            <a:off x="7548563" y="58816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1503" name="Group 31"/>
          <p:cNvGrpSpPr>
            <a:grpSpLocks/>
          </p:cNvGrpSpPr>
          <p:nvPr/>
        </p:nvGrpSpPr>
        <p:grpSpPr bwMode="auto">
          <a:xfrm>
            <a:off x="1146175" y="5545138"/>
            <a:ext cx="1277938" cy="396875"/>
            <a:chOff x="1280" y="2683"/>
            <a:chExt cx="805" cy="250"/>
          </a:xfrm>
        </p:grpSpPr>
        <p:sp>
          <p:nvSpPr>
            <p:cNvPr id="361504" name="Oval 32"/>
            <p:cNvSpPr>
              <a:spLocks noChangeArrowheads="1"/>
            </p:cNvSpPr>
            <p:nvPr/>
          </p:nvSpPr>
          <p:spPr bwMode="auto">
            <a:xfrm>
              <a:off x="191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05" name="Text Box 33"/>
            <p:cNvSpPr txBox="1">
              <a:spLocks noChangeArrowheads="1"/>
            </p:cNvSpPr>
            <p:nvPr/>
          </p:nvSpPr>
          <p:spPr bwMode="auto">
            <a:xfrm>
              <a:off x="1280" y="2683"/>
              <a:ext cx="2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US" sz="2000" b="1"/>
                <a:t>x</a:t>
              </a:r>
            </a:p>
          </p:txBody>
        </p:sp>
        <p:sp>
          <p:nvSpPr>
            <p:cNvPr id="361506" name="Oval 34"/>
            <p:cNvSpPr>
              <a:spLocks noChangeArrowheads="1"/>
            </p:cNvSpPr>
            <p:nvPr/>
          </p:nvSpPr>
          <p:spPr bwMode="auto">
            <a:xfrm>
              <a:off x="1625" y="2741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507" name="AutoShape 35"/>
            <p:cNvCxnSpPr>
              <a:cxnSpLocks noChangeShapeType="1"/>
              <a:stCxn id="361506" idx="6"/>
              <a:endCxn id="361504" idx="2"/>
            </p:cNvCxnSpPr>
            <p:nvPr/>
          </p:nvCxnSpPr>
          <p:spPr bwMode="auto">
            <a:xfrm>
              <a:off x="1795" y="2805"/>
              <a:ext cx="1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1508" name="Line 36"/>
            <p:cNvSpPr>
              <a:spLocks noChangeShapeType="1"/>
            </p:cNvSpPr>
            <p:nvPr/>
          </p:nvSpPr>
          <p:spPr bwMode="auto">
            <a:xfrm>
              <a:off x="1487" y="2798"/>
              <a:ext cx="13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1509" name="Oval 37"/>
          <p:cNvSpPr>
            <a:spLocks noChangeArrowheads="1"/>
          </p:cNvSpPr>
          <p:nvPr/>
        </p:nvSpPr>
        <p:spPr bwMode="auto">
          <a:xfrm>
            <a:off x="1752600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10" name="Text Box 38"/>
          <p:cNvSpPr txBox="1">
            <a:spLocks noChangeArrowheads="1"/>
          </p:cNvSpPr>
          <p:nvPr/>
        </p:nvSpPr>
        <p:spPr bwMode="auto">
          <a:xfrm>
            <a:off x="744538" y="5981700"/>
            <a:ext cx="398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en-US" sz="2000" b="1"/>
              <a:t>y</a:t>
            </a:r>
          </a:p>
        </p:txBody>
      </p:sp>
      <p:sp>
        <p:nvSpPr>
          <p:cNvPr id="361511" name="Oval 39"/>
          <p:cNvSpPr>
            <a:spLocks noChangeArrowheads="1"/>
          </p:cNvSpPr>
          <p:nvPr/>
        </p:nvSpPr>
        <p:spPr bwMode="auto">
          <a:xfrm>
            <a:off x="1292225" y="6073775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1512" name="AutoShape 40"/>
          <p:cNvCxnSpPr>
            <a:cxnSpLocks noChangeShapeType="1"/>
            <a:stCxn id="361511" idx="6"/>
            <a:endCxn id="361509" idx="2"/>
          </p:cNvCxnSpPr>
          <p:nvPr/>
        </p:nvCxnSpPr>
        <p:spPr bwMode="auto">
          <a:xfrm>
            <a:off x="1562100" y="6175375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1513" name="Line 41"/>
          <p:cNvSpPr>
            <a:spLocks noChangeShapeType="1"/>
          </p:cNvSpPr>
          <p:nvPr/>
        </p:nvSpPr>
        <p:spPr bwMode="auto">
          <a:xfrm>
            <a:off x="1073150" y="6164263"/>
            <a:ext cx="2174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14" name="Oval 42"/>
          <p:cNvSpPr>
            <a:spLocks noChangeArrowheads="1"/>
          </p:cNvSpPr>
          <p:nvPr/>
        </p:nvSpPr>
        <p:spPr bwMode="auto">
          <a:xfrm>
            <a:off x="2219325" y="6076950"/>
            <a:ext cx="269875" cy="201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1515" name="AutoShape 43"/>
          <p:cNvCxnSpPr>
            <a:cxnSpLocks noChangeShapeType="1"/>
            <a:endCxn id="361514" idx="2"/>
          </p:cNvCxnSpPr>
          <p:nvPr/>
        </p:nvCxnSpPr>
        <p:spPr bwMode="auto">
          <a:xfrm>
            <a:off x="2028825" y="6178550"/>
            <a:ext cx="190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1516" name="Line 44"/>
          <p:cNvSpPr>
            <a:spLocks noChangeShapeType="1"/>
          </p:cNvSpPr>
          <p:nvPr/>
        </p:nvSpPr>
        <p:spPr bwMode="auto">
          <a:xfrm flipH="1" flipV="1">
            <a:off x="1876425" y="5818188"/>
            <a:ext cx="952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8" name="AutoShape 46"/>
          <p:cNvSpPr>
            <a:spLocks noChangeArrowheads="1"/>
          </p:cNvSpPr>
          <p:nvPr/>
        </p:nvSpPr>
        <p:spPr bwMode="auto">
          <a:xfrm>
            <a:off x="3751263" y="2547938"/>
            <a:ext cx="1814512" cy="495300"/>
          </a:xfrm>
          <a:prstGeom prst="rightArrow">
            <a:avLst>
              <a:gd name="adj1" fmla="val 50000"/>
              <a:gd name="adj2" fmla="val 915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19" name="Group 47"/>
          <p:cNvGrpSpPr>
            <a:grpSpLocks/>
          </p:cNvGrpSpPr>
          <p:nvPr/>
        </p:nvGrpSpPr>
        <p:grpSpPr bwMode="auto">
          <a:xfrm>
            <a:off x="1081088" y="3835400"/>
            <a:ext cx="1620837" cy="812800"/>
            <a:chOff x="1449" y="1939"/>
            <a:chExt cx="1021" cy="512"/>
          </a:xfrm>
        </p:grpSpPr>
        <p:grpSp>
          <p:nvGrpSpPr>
            <p:cNvPr id="361520" name="Group 48"/>
            <p:cNvGrpSpPr>
              <a:grpSpLocks/>
            </p:cNvGrpSpPr>
            <p:nvPr/>
          </p:nvGrpSpPr>
          <p:grpSpPr bwMode="auto">
            <a:xfrm>
              <a:off x="1449" y="1939"/>
              <a:ext cx="1021" cy="512"/>
              <a:chOff x="1249" y="2182"/>
              <a:chExt cx="1021" cy="512"/>
            </a:xfrm>
          </p:grpSpPr>
          <p:sp>
            <p:nvSpPr>
              <p:cNvPr id="361521" name="Text Box 49"/>
              <p:cNvSpPr txBox="1">
                <a:spLocks noChangeArrowheads="1"/>
              </p:cNvSpPr>
              <p:nvPr/>
            </p:nvSpPr>
            <p:spPr bwMode="auto">
              <a:xfrm>
                <a:off x="1249" y="2269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522" name="AutoShape 50"/>
              <p:cNvSpPr>
                <a:spLocks noChangeArrowheads="1"/>
              </p:cNvSpPr>
              <p:nvPr/>
            </p:nvSpPr>
            <p:spPr bwMode="auto">
              <a:xfrm rot="-5400000">
                <a:off x="1598" y="2022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1523" name="Group 51"/>
            <p:cNvGrpSpPr>
              <a:grpSpLocks/>
            </p:cNvGrpSpPr>
            <p:nvPr/>
          </p:nvGrpSpPr>
          <p:grpSpPr bwMode="auto">
            <a:xfrm>
              <a:off x="1480" y="2071"/>
              <a:ext cx="805" cy="250"/>
              <a:chOff x="1280" y="2683"/>
              <a:chExt cx="805" cy="250"/>
            </a:xfrm>
          </p:grpSpPr>
          <p:sp>
            <p:nvSpPr>
              <p:cNvPr id="361524" name="Oval 52"/>
              <p:cNvSpPr>
                <a:spLocks noChangeArrowheads="1"/>
              </p:cNvSpPr>
              <p:nvPr/>
            </p:nvSpPr>
            <p:spPr bwMode="auto">
              <a:xfrm>
                <a:off x="191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25" name="Text Box 53"/>
              <p:cNvSpPr txBox="1">
                <a:spLocks noChangeArrowheads="1"/>
              </p:cNvSpPr>
              <p:nvPr/>
            </p:nvSpPr>
            <p:spPr bwMode="auto">
              <a:xfrm>
                <a:off x="1280" y="2683"/>
                <a:ext cx="2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000" b="1"/>
                  <a:t>p</a:t>
                </a:r>
              </a:p>
            </p:txBody>
          </p:sp>
          <p:sp>
            <p:nvSpPr>
              <p:cNvPr id="361526" name="Oval 54"/>
              <p:cNvSpPr>
                <a:spLocks noChangeArrowheads="1"/>
              </p:cNvSpPr>
              <p:nvPr/>
            </p:nvSpPr>
            <p:spPr bwMode="auto">
              <a:xfrm>
                <a:off x="1625" y="2741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27" name="AutoShape 55"/>
              <p:cNvCxnSpPr>
                <a:cxnSpLocks noChangeShapeType="1"/>
                <a:stCxn id="361526" idx="6"/>
                <a:endCxn id="361524" idx="2"/>
              </p:cNvCxnSpPr>
              <p:nvPr/>
            </p:nvCxnSpPr>
            <p:spPr bwMode="auto">
              <a:xfrm>
                <a:off x="1795" y="2805"/>
                <a:ext cx="12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28" name="Line 56"/>
              <p:cNvSpPr>
                <a:spLocks noChangeShapeType="1"/>
              </p:cNvSpPr>
              <p:nvPr/>
            </p:nvSpPr>
            <p:spPr bwMode="auto">
              <a:xfrm>
                <a:off x="1487" y="2798"/>
                <a:ext cx="137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1529" name="Group 57"/>
          <p:cNvGrpSpPr>
            <a:grpSpLocks/>
          </p:cNvGrpSpPr>
          <p:nvPr/>
        </p:nvGrpSpPr>
        <p:grpSpPr bwMode="auto">
          <a:xfrm>
            <a:off x="6719888" y="2333625"/>
            <a:ext cx="1681162" cy="812800"/>
            <a:chOff x="4233" y="1470"/>
            <a:chExt cx="1059" cy="512"/>
          </a:xfrm>
        </p:grpSpPr>
        <p:grpSp>
          <p:nvGrpSpPr>
            <p:cNvPr id="361530" name="Group 58"/>
            <p:cNvGrpSpPr>
              <a:grpSpLocks/>
            </p:cNvGrpSpPr>
            <p:nvPr/>
          </p:nvGrpSpPr>
          <p:grpSpPr bwMode="auto">
            <a:xfrm>
              <a:off x="4235" y="1470"/>
              <a:ext cx="1055" cy="512"/>
              <a:chOff x="3895" y="1930"/>
              <a:chExt cx="1055" cy="512"/>
            </a:xfrm>
          </p:grpSpPr>
          <p:sp>
            <p:nvSpPr>
              <p:cNvPr id="361531" name="AutoShape 59"/>
              <p:cNvSpPr>
                <a:spLocks noChangeArrowheads="1"/>
              </p:cNvSpPr>
              <p:nvPr/>
            </p:nvSpPr>
            <p:spPr bwMode="auto">
              <a:xfrm rot="-5400000">
                <a:off x="4278" y="1770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32" name="Text Box 60"/>
              <p:cNvSpPr txBox="1">
                <a:spLocks noChangeArrowheads="1"/>
              </p:cNvSpPr>
              <p:nvPr/>
            </p:nvSpPr>
            <p:spPr bwMode="auto">
              <a:xfrm>
                <a:off x="3895" y="2021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361533" name="Oval 61"/>
              <p:cNvSpPr>
                <a:spLocks noChangeArrowheads="1"/>
              </p:cNvSpPr>
              <p:nvPr/>
            </p:nvSpPr>
            <p:spPr bwMode="auto">
              <a:xfrm>
                <a:off x="4626" y="2136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34" name="Oval 62"/>
              <p:cNvSpPr>
                <a:spLocks noChangeArrowheads="1"/>
              </p:cNvSpPr>
              <p:nvPr/>
            </p:nvSpPr>
            <p:spPr bwMode="auto">
              <a:xfrm>
                <a:off x="4327" y="2127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35" name="AutoShape 63"/>
              <p:cNvCxnSpPr>
                <a:cxnSpLocks noChangeShapeType="1"/>
                <a:stCxn id="361534" idx="6"/>
                <a:endCxn id="361533" idx="2"/>
              </p:cNvCxnSpPr>
              <p:nvPr/>
            </p:nvCxnSpPr>
            <p:spPr bwMode="auto">
              <a:xfrm>
                <a:off x="4497" y="2191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1536" name="AutoShape 64"/>
              <p:cNvCxnSpPr>
                <a:cxnSpLocks noChangeShapeType="1"/>
                <a:stCxn id="361533" idx="0"/>
                <a:endCxn id="361534" idx="7"/>
              </p:cNvCxnSpPr>
              <p:nvPr/>
            </p:nvCxnSpPr>
            <p:spPr bwMode="auto">
              <a:xfrm rot="16200000" flipH="1" flipV="1">
                <a:off x="4587" y="2021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37" name="Line 65"/>
              <p:cNvSpPr>
                <a:spLocks noChangeShapeType="1"/>
              </p:cNvSpPr>
              <p:nvPr/>
            </p:nvSpPr>
            <p:spPr bwMode="auto">
              <a:xfrm>
                <a:off x="4086" y="2185"/>
                <a:ext cx="242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1538" name="AutoShape 66"/>
            <p:cNvSpPr>
              <a:spLocks noChangeArrowheads="1"/>
            </p:cNvSpPr>
            <p:nvPr/>
          </p:nvSpPr>
          <p:spPr bwMode="auto">
            <a:xfrm rot="-5400000">
              <a:off x="4620" y="131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1539" name="Group 67"/>
            <p:cNvGrpSpPr>
              <a:grpSpLocks/>
            </p:cNvGrpSpPr>
            <p:nvPr/>
          </p:nvGrpSpPr>
          <p:grpSpPr bwMode="auto">
            <a:xfrm>
              <a:off x="4233" y="1561"/>
              <a:ext cx="901" cy="288"/>
              <a:chOff x="2815" y="1643"/>
              <a:chExt cx="901" cy="288"/>
            </a:xfrm>
          </p:grpSpPr>
          <p:sp>
            <p:nvSpPr>
              <p:cNvPr id="361540" name="Text Box 68"/>
              <p:cNvSpPr txBox="1">
                <a:spLocks noChangeArrowheads="1"/>
              </p:cNvSpPr>
              <p:nvPr/>
            </p:nvSpPr>
            <p:spPr bwMode="auto">
              <a:xfrm>
                <a:off x="2815" y="164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541" name="Oval 69"/>
              <p:cNvSpPr>
                <a:spLocks noChangeArrowheads="1"/>
              </p:cNvSpPr>
              <p:nvPr/>
            </p:nvSpPr>
            <p:spPr bwMode="auto">
              <a:xfrm>
                <a:off x="3546" y="1758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42" name="Oval 70"/>
              <p:cNvSpPr>
                <a:spLocks noChangeArrowheads="1"/>
              </p:cNvSpPr>
              <p:nvPr/>
            </p:nvSpPr>
            <p:spPr bwMode="auto">
              <a:xfrm>
                <a:off x="3247" y="1749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43" name="AutoShape 71"/>
              <p:cNvCxnSpPr>
                <a:cxnSpLocks noChangeShapeType="1"/>
                <a:stCxn id="361542" idx="6"/>
                <a:endCxn id="361541" idx="2"/>
              </p:cNvCxnSpPr>
              <p:nvPr/>
            </p:nvCxnSpPr>
            <p:spPr bwMode="auto">
              <a:xfrm>
                <a:off x="3417" y="1813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44" name="Line 72"/>
              <p:cNvSpPr>
                <a:spLocks noChangeShapeType="1"/>
              </p:cNvSpPr>
              <p:nvPr/>
            </p:nvSpPr>
            <p:spPr bwMode="auto">
              <a:xfrm flipV="1">
                <a:off x="3034" y="1808"/>
                <a:ext cx="21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45" name="AutoShape 73"/>
              <p:cNvCxnSpPr>
                <a:cxnSpLocks noChangeShapeType="1"/>
                <a:stCxn id="361541" idx="0"/>
                <a:endCxn id="361542" idx="7"/>
              </p:cNvCxnSpPr>
              <p:nvPr/>
            </p:nvCxnSpPr>
            <p:spPr bwMode="auto">
              <a:xfrm rot="16200000" flipH="1" flipV="1">
                <a:off x="3507" y="1643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61546" name="Text Box 74"/>
          <p:cNvSpPr txBox="1">
            <a:spLocks noChangeArrowheads="1"/>
          </p:cNvSpPr>
          <p:nvPr/>
        </p:nvSpPr>
        <p:spPr bwMode="auto">
          <a:xfrm>
            <a:off x="3092450" y="3538538"/>
            <a:ext cx="39481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Tabulation exits</a:t>
            </a:r>
          </a:p>
        </p:txBody>
      </p:sp>
      <p:sp>
        <p:nvSpPr>
          <p:cNvPr id="361547" name="Text Box 75"/>
          <p:cNvSpPr txBox="1">
            <a:spLocks noChangeArrowheads="1"/>
          </p:cNvSpPr>
          <p:nvPr/>
        </p:nvSpPr>
        <p:spPr bwMode="auto">
          <a:xfrm>
            <a:off x="3435350" y="2014538"/>
            <a:ext cx="17573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Analyze f</a:t>
            </a:r>
          </a:p>
        </p:txBody>
      </p:sp>
      <p:grpSp>
        <p:nvGrpSpPr>
          <p:cNvPr id="361548" name="Group 76"/>
          <p:cNvGrpSpPr>
            <a:grpSpLocks/>
          </p:cNvGrpSpPr>
          <p:nvPr/>
        </p:nvGrpSpPr>
        <p:grpSpPr bwMode="auto">
          <a:xfrm>
            <a:off x="6707188" y="2320925"/>
            <a:ext cx="1681162" cy="812800"/>
            <a:chOff x="4233" y="1470"/>
            <a:chExt cx="1059" cy="512"/>
          </a:xfrm>
        </p:grpSpPr>
        <p:grpSp>
          <p:nvGrpSpPr>
            <p:cNvPr id="361549" name="Group 77"/>
            <p:cNvGrpSpPr>
              <a:grpSpLocks/>
            </p:cNvGrpSpPr>
            <p:nvPr/>
          </p:nvGrpSpPr>
          <p:grpSpPr bwMode="auto">
            <a:xfrm>
              <a:off x="4235" y="1470"/>
              <a:ext cx="1055" cy="512"/>
              <a:chOff x="3895" y="1930"/>
              <a:chExt cx="1055" cy="512"/>
            </a:xfrm>
          </p:grpSpPr>
          <p:sp>
            <p:nvSpPr>
              <p:cNvPr id="361550" name="AutoShape 78"/>
              <p:cNvSpPr>
                <a:spLocks noChangeArrowheads="1"/>
              </p:cNvSpPr>
              <p:nvPr/>
            </p:nvSpPr>
            <p:spPr bwMode="auto">
              <a:xfrm rot="-5400000">
                <a:off x="4278" y="1770"/>
                <a:ext cx="512" cy="832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51" name="Text Box 79"/>
              <p:cNvSpPr txBox="1">
                <a:spLocks noChangeArrowheads="1"/>
              </p:cNvSpPr>
              <p:nvPr/>
            </p:nvSpPr>
            <p:spPr bwMode="auto">
              <a:xfrm>
                <a:off x="3895" y="2021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361552" name="Oval 80"/>
              <p:cNvSpPr>
                <a:spLocks noChangeArrowheads="1"/>
              </p:cNvSpPr>
              <p:nvPr/>
            </p:nvSpPr>
            <p:spPr bwMode="auto">
              <a:xfrm>
                <a:off x="4626" y="2136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53" name="Oval 81"/>
              <p:cNvSpPr>
                <a:spLocks noChangeArrowheads="1"/>
              </p:cNvSpPr>
              <p:nvPr/>
            </p:nvSpPr>
            <p:spPr bwMode="auto">
              <a:xfrm>
                <a:off x="4327" y="2127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54" name="AutoShape 82"/>
              <p:cNvCxnSpPr>
                <a:cxnSpLocks noChangeShapeType="1"/>
                <a:stCxn id="361553" idx="6"/>
                <a:endCxn id="361552" idx="2"/>
              </p:cNvCxnSpPr>
              <p:nvPr/>
            </p:nvCxnSpPr>
            <p:spPr bwMode="auto">
              <a:xfrm>
                <a:off x="4497" y="2191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1555" name="AutoShape 83"/>
              <p:cNvCxnSpPr>
                <a:cxnSpLocks noChangeShapeType="1"/>
                <a:stCxn id="361552" idx="0"/>
                <a:endCxn id="361553" idx="7"/>
              </p:cNvCxnSpPr>
              <p:nvPr/>
            </p:nvCxnSpPr>
            <p:spPr bwMode="auto">
              <a:xfrm rot="16200000" flipH="1" flipV="1">
                <a:off x="4587" y="2021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56" name="Line 84"/>
              <p:cNvSpPr>
                <a:spLocks noChangeShapeType="1"/>
              </p:cNvSpPr>
              <p:nvPr/>
            </p:nvSpPr>
            <p:spPr bwMode="auto">
              <a:xfrm>
                <a:off x="4086" y="2185"/>
                <a:ext cx="242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1557" name="AutoShape 85"/>
            <p:cNvSpPr>
              <a:spLocks noChangeArrowheads="1"/>
            </p:cNvSpPr>
            <p:nvPr/>
          </p:nvSpPr>
          <p:spPr bwMode="auto">
            <a:xfrm rot="-5400000">
              <a:off x="4620" y="1310"/>
              <a:ext cx="512" cy="832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1558" name="Group 86"/>
            <p:cNvGrpSpPr>
              <a:grpSpLocks/>
            </p:cNvGrpSpPr>
            <p:nvPr/>
          </p:nvGrpSpPr>
          <p:grpSpPr bwMode="auto">
            <a:xfrm>
              <a:off x="4233" y="1561"/>
              <a:ext cx="901" cy="288"/>
              <a:chOff x="2815" y="1643"/>
              <a:chExt cx="901" cy="288"/>
            </a:xfrm>
          </p:grpSpPr>
          <p:sp>
            <p:nvSpPr>
              <p:cNvPr id="361559" name="Text Box 87"/>
              <p:cNvSpPr txBox="1">
                <a:spLocks noChangeArrowheads="1"/>
              </p:cNvSpPr>
              <p:nvPr/>
            </p:nvSpPr>
            <p:spPr bwMode="auto">
              <a:xfrm>
                <a:off x="2815" y="164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endParaRPr lang="en-US" sz="2400"/>
              </a:p>
            </p:txBody>
          </p:sp>
          <p:sp>
            <p:nvSpPr>
              <p:cNvPr id="361560" name="Oval 88"/>
              <p:cNvSpPr>
                <a:spLocks noChangeArrowheads="1"/>
              </p:cNvSpPr>
              <p:nvPr/>
            </p:nvSpPr>
            <p:spPr bwMode="auto">
              <a:xfrm>
                <a:off x="3546" y="1758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561" name="Oval 89"/>
              <p:cNvSpPr>
                <a:spLocks noChangeArrowheads="1"/>
              </p:cNvSpPr>
              <p:nvPr/>
            </p:nvSpPr>
            <p:spPr bwMode="auto">
              <a:xfrm>
                <a:off x="3247" y="1749"/>
                <a:ext cx="170" cy="1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62" name="AutoShape 90"/>
              <p:cNvCxnSpPr>
                <a:cxnSpLocks noChangeShapeType="1"/>
                <a:stCxn id="361561" idx="6"/>
                <a:endCxn id="361560" idx="2"/>
              </p:cNvCxnSpPr>
              <p:nvPr/>
            </p:nvCxnSpPr>
            <p:spPr bwMode="auto">
              <a:xfrm>
                <a:off x="3417" y="1813"/>
                <a:ext cx="129" cy="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361563" name="Line 91"/>
              <p:cNvSpPr>
                <a:spLocks noChangeShapeType="1"/>
              </p:cNvSpPr>
              <p:nvPr/>
            </p:nvSpPr>
            <p:spPr bwMode="auto">
              <a:xfrm flipV="1">
                <a:off x="3034" y="1808"/>
                <a:ext cx="21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61564" name="AutoShape 92"/>
              <p:cNvCxnSpPr>
                <a:cxnSpLocks noChangeShapeType="1"/>
                <a:stCxn id="361560" idx="0"/>
                <a:endCxn id="361561" idx="7"/>
              </p:cNvCxnSpPr>
              <p:nvPr/>
            </p:nvCxnSpPr>
            <p:spPr bwMode="auto">
              <a:xfrm rot="16200000" flipH="1" flipV="1">
                <a:off x="3507" y="1643"/>
                <a:ext cx="10" cy="239"/>
              </a:xfrm>
              <a:prstGeom prst="curvedConnector3">
                <a:avLst>
                  <a:gd name="adj1" fmla="val -67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61565" name="AutoShape 93"/>
          <p:cNvSpPr>
            <a:spLocks noChangeArrowheads="1"/>
          </p:cNvSpPr>
          <p:nvPr/>
        </p:nvSpPr>
        <p:spPr bwMode="auto">
          <a:xfrm rot="-5400000">
            <a:off x="7375525" y="5106988"/>
            <a:ext cx="812800" cy="1320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66" name="Group 94"/>
          <p:cNvGrpSpPr>
            <a:grpSpLocks/>
          </p:cNvGrpSpPr>
          <p:nvPr/>
        </p:nvGrpSpPr>
        <p:grpSpPr bwMode="auto">
          <a:xfrm>
            <a:off x="6507163" y="5603875"/>
            <a:ext cx="908050" cy="304800"/>
            <a:chOff x="3692" y="2929"/>
            <a:chExt cx="572" cy="192"/>
          </a:xfrm>
        </p:grpSpPr>
        <p:sp>
          <p:nvSpPr>
            <p:cNvPr id="361567" name="Text Box 95"/>
            <p:cNvSpPr txBox="1">
              <a:spLocks noChangeArrowheads="1"/>
            </p:cNvSpPr>
            <p:nvPr/>
          </p:nvSpPr>
          <p:spPr bwMode="auto">
            <a:xfrm>
              <a:off x="3692" y="2929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/>
                <a:t>x</a:t>
              </a:r>
            </a:p>
          </p:txBody>
        </p:sp>
        <p:sp>
          <p:nvSpPr>
            <p:cNvPr id="361568" name="Line 96"/>
            <p:cNvSpPr>
              <a:spLocks noChangeShapeType="1"/>
            </p:cNvSpPr>
            <p:nvPr/>
          </p:nvSpPr>
          <p:spPr bwMode="auto">
            <a:xfrm>
              <a:off x="4058" y="3040"/>
              <a:ext cx="20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61593" name="AutoShape 121"/>
          <p:cNvSpPr>
            <a:spLocks noChangeArrowheads="1"/>
          </p:cNvSpPr>
          <p:nvPr/>
        </p:nvSpPr>
        <p:spPr bwMode="auto">
          <a:xfrm rot="-5400000">
            <a:off x="7353300" y="3455988"/>
            <a:ext cx="812800" cy="1320800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94" name="Group 122"/>
          <p:cNvGrpSpPr>
            <a:grpSpLocks/>
          </p:cNvGrpSpPr>
          <p:nvPr/>
        </p:nvGrpSpPr>
        <p:grpSpPr bwMode="auto">
          <a:xfrm>
            <a:off x="6738938" y="3840163"/>
            <a:ext cx="1430337" cy="457200"/>
            <a:chOff x="2815" y="1643"/>
            <a:chExt cx="901" cy="288"/>
          </a:xfrm>
        </p:grpSpPr>
        <p:sp>
          <p:nvSpPr>
            <p:cNvPr id="361595" name="Text Box 123"/>
            <p:cNvSpPr txBox="1">
              <a:spLocks noChangeArrowheads="1"/>
            </p:cNvSpPr>
            <p:nvPr/>
          </p:nvSpPr>
          <p:spPr bwMode="auto">
            <a:xfrm>
              <a:off x="2815" y="16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endParaRPr lang="en-US" sz="2400"/>
            </a:p>
          </p:txBody>
        </p:sp>
        <p:sp>
          <p:nvSpPr>
            <p:cNvPr id="361596" name="Oval 124"/>
            <p:cNvSpPr>
              <a:spLocks noChangeArrowheads="1"/>
            </p:cNvSpPr>
            <p:nvPr/>
          </p:nvSpPr>
          <p:spPr bwMode="auto">
            <a:xfrm>
              <a:off x="3546" y="1758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97" name="Oval 125"/>
            <p:cNvSpPr>
              <a:spLocks noChangeArrowheads="1"/>
            </p:cNvSpPr>
            <p:nvPr/>
          </p:nvSpPr>
          <p:spPr bwMode="auto">
            <a:xfrm>
              <a:off x="3247" y="1749"/>
              <a:ext cx="170" cy="1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598" name="AutoShape 126"/>
            <p:cNvCxnSpPr>
              <a:cxnSpLocks noChangeShapeType="1"/>
              <a:stCxn id="361597" idx="6"/>
              <a:endCxn id="361596" idx="2"/>
            </p:cNvCxnSpPr>
            <p:nvPr/>
          </p:nvCxnSpPr>
          <p:spPr bwMode="auto">
            <a:xfrm>
              <a:off x="3417" y="1813"/>
              <a:ext cx="129" cy="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1599" name="Line 127"/>
            <p:cNvSpPr>
              <a:spLocks noChangeShapeType="1"/>
            </p:cNvSpPr>
            <p:nvPr/>
          </p:nvSpPr>
          <p:spPr bwMode="auto">
            <a:xfrm flipV="1">
              <a:off x="3034" y="1808"/>
              <a:ext cx="2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1600" name="AutoShape 128"/>
            <p:cNvCxnSpPr>
              <a:cxnSpLocks noChangeShapeType="1"/>
              <a:stCxn id="361596" idx="0"/>
              <a:endCxn id="361597" idx="7"/>
            </p:cNvCxnSpPr>
            <p:nvPr/>
          </p:nvCxnSpPr>
          <p:spPr bwMode="auto">
            <a:xfrm rot="16200000" flipH="1" flipV="1">
              <a:off x="3507" y="1643"/>
              <a:ext cx="10" cy="239"/>
            </a:xfrm>
            <a:prstGeom prst="curvedConnector3">
              <a:avLst>
                <a:gd name="adj1" fmla="val -67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858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46821E-6 L 0.00156 -0.223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1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0.00161 L 0.00243 0.200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61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9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741 L 0.0007 0.2435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61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80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08092E-6 L 0.00365 0.24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61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518" grpId="0" animBg="1"/>
      <p:bldP spid="361565" grpId="0" animBg="1"/>
      <p:bldP spid="361593" grpId="0" animBg="1"/>
      <p:bldP spid="361593" grpId="1" animBg="1"/>
      <p:bldP spid="361593" grpId="2" animBg="1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1069975" y="2401888"/>
            <a:ext cx="5486400" cy="573087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1425575" y="2463800"/>
            <a:ext cx="23399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3954463" y="2463800"/>
            <a:ext cx="223043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1084263" y="4184650"/>
            <a:ext cx="5486400" cy="106997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1079500" y="5335588"/>
            <a:ext cx="5486400" cy="106997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1069975" y="3040063"/>
            <a:ext cx="5486400" cy="106997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3986213" y="5468938"/>
            <a:ext cx="2233612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2662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765300"/>
            <a:ext cx="8686800" cy="3886200"/>
          </a:xfrm>
        </p:spPr>
        <p:txBody>
          <a:bodyPr/>
          <a:lstStyle/>
          <a:p>
            <a:r>
              <a:rPr lang="en-GB"/>
              <a:t>Procedure </a:t>
            </a:r>
            <a:r>
              <a:rPr lang="en-GB">
                <a:sym typeface="Symbol" charset="0"/>
              </a:rPr>
              <a:t></a:t>
            </a:r>
            <a:r>
              <a:rPr lang="en-GB"/>
              <a:t> input/output relation</a:t>
            </a:r>
            <a:endParaRPr lang="en-US"/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1492250" y="5470525"/>
            <a:ext cx="2295525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52" name="Oval 12"/>
          <p:cNvSpPr>
            <a:spLocks noChangeAspect="1" noChangeArrowheads="1"/>
          </p:cNvSpPr>
          <p:nvPr/>
        </p:nvSpPr>
        <p:spPr bwMode="auto">
          <a:xfrm>
            <a:off x="3117850" y="5943600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253" name="Text Box 13"/>
          <p:cNvSpPr txBox="1">
            <a:spLocks noChangeArrowheads="1"/>
          </p:cNvSpPr>
          <p:nvPr/>
        </p:nvSpPr>
        <p:spPr bwMode="auto">
          <a:xfrm>
            <a:off x="1717675" y="539750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254" name="Oval 14"/>
          <p:cNvSpPr>
            <a:spLocks noChangeAspect="1" noChangeArrowheads="1"/>
          </p:cNvSpPr>
          <p:nvPr/>
        </p:nvSpPr>
        <p:spPr bwMode="auto">
          <a:xfrm>
            <a:off x="1616075" y="5959475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3149600" y="5407025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56" name="Line 16"/>
          <p:cNvSpPr>
            <a:spLocks noChangeShapeType="1"/>
          </p:cNvSpPr>
          <p:nvPr/>
        </p:nvSpPr>
        <p:spPr bwMode="auto">
          <a:xfrm rot="5400000" flipV="1">
            <a:off x="3274219" y="5861844"/>
            <a:ext cx="1666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7" name="Line 17"/>
          <p:cNvSpPr>
            <a:spLocks noChangeShapeType="1"/>
          </p:cNvSpPr>
          <p:nvPr/>
        </p:nvSpPr>
        <p:spPr bwMode="auto">
          <a:xfrm rot="5400000" flipV="1">
            <a:off x="1797844" y="5874544"/>
            <a:ext cx="1666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58" name="Oval 18"/>
          <p:cNvSpPr>
            <a:spLocks noChangeAspect="1" noChangeArrowheads="1"/>
          </p:cNvSpPr>
          <p:nvPr/>
        </p:nvSpPr>
        <p:spPr bwMode="auto">
          <a:xfrm>
            <a:off x="2405063" y="5957888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259" name="AutoShape 19"/>
          <p:cNvCxnSpPr>
            <a:cxnSpLocks noChangeShapeType="1"/>
            <a:stCxn id="266254" idx="6"/>
            <a:endCxn id="266258" idx="2"/>
          </p:cNvCxnSpPr>
          <p:nvPr/>
        </p:nvCxnSpPr>
        <p:spPr bwMode="auto">
          <a:xfrm flipV="1">
            <a:off x="2119313" y="6137275"/>
            <a:ext cx="28575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60" name="Text Box 20"/>
          <p:cNvSpPr txBox="1">
            <a:spLocks noChangeArrowheads="1"/>
          </p:cNvSpPr>
          <p:nvPr/>
        </p:nvSpPr>
        <p:spPr bwMode="auto">
          <a:xfrm>
            <a:off x="1558925" y="5626100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cxnSp>
        <p:nvCxnSpPr>
          <p:cNvPr id="266261" name="AutoShape 21"/>
          <p:cNvCxnSpPr>
            <a:cxnSpLocks noChangeShapeType="1"/>
            <a:stCxn id="266258" idx="7"/>
            <a:endCxn id="266258" idx="1"/>
          </p:cNvCxnSpPr>
          <p:nvPr/>
        </p:nvCxnSpPr>
        <p:spPr bwMode="auto">
          <a:xfrm rot="16200000" flipH="1" flipV="1">
            <a:off x="2655888" y="5832475"/>
            <a:ext cx="1588" cy="357187"/>
          </a:xfrm>
          <a:prstGeom prst="curvedConnector3">
            <a:avLst>
              <a:gd name="adj1" fmla="val -1770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2160588" y="5364163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263" name="Text Box 23"/>
          <p:cNvSpPr txBox="1">
            <a:spLocks noChangeArrowheads="1"/>
          </p:cNvSpPr>
          <p:nvPr/>
        </p:nvSpPr>
        <p:spPr bwMode="auto">
          <a:xfrm>
            <a:off x="3076575" y="58705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264" name="Text Box 24"/>
          <p:cNvSpPr txBox="1">
            <a:spLocks noChangeArrowheads="1"/>
          </p:cNvSpPr>
          <p:nvPr/>
        </p:nvSpPr>
        <p:spPr bwMode="auto">
          <a:xfrm>
            <a:off x="1606550" y="5875338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65" name="Text Box 25"/>
          <p:cNvSpPr txBox="1">
            <a:spLocks noChangeArrowheads="1"/>
          </p:cNvSpPr>
          <p:nvPr/>
        </p:nvSpPr>
        <p:spPr bwMode="auto">
          <a:xfrm>
            <a:off x="2382838" y="5881688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66" name="Oval 26"/>
          <p:cNvSpPr>
            <a:spLocks noChangeAspect="1" noChangeArrowheads="1"/>
          </p:cNvSpPr>
          <p:nvPr/>
        </p:nvSpPr>
        <p:spPr bwMode="auto">
          <a:xfrm>
            <a:off x="4097338" y="5921375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267" name="Text Box 27"/>
          <p:cNvSpPr txBox="1">
            <a:spLocks noChangeArrowheads="1"/>
          </p:cNvSpPr>
          <p:nvPr/>
        </p:nvSpPr>
        <p:spPr bwMode="auto">
          <a:xfrm>
            <a:off x="5686425" y="535463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68" name="Oval 28"/>
          <p:cNvSpPr>
            <a:spLocks noChangeAspect="1" noChangeArrowheads="1"/>
          </p:cNvSpPr>
          <p:nvPr/>
        </p:nvSpPr>
        <p:spPr bwMode="auto">
          <a:xfrm>
            <a:off x="5622925" y="5916613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9" name="Text Box 29"/>
          <p:cNvSpPr txBox="1">
            <a:spLocks noChangeArrowheads="1"/>
          </p:cNvSpPr>
          <p:nvPr/>
        </p:nvSpPr>
        <p:spPr bwMode="auto">
          <a:xfrm>
            <a:off x="4138613" y="5365750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270" name="Line 30"/>
          <p:cNvSpPr>
            <a:spLocks noChangeShapeType="1"/>
          </p:cNvSpPr>
          <p:nvPr/>
        </p:nvSpPr>
        <p:spPr bwMode="auto">
          <a:xfrm rot="5400000" flipV="1">
            <a:off x="4253706" y="5826919"/>
            <a:ext cx="166688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1" name="Line 31"/>
          <p:cNvSpPr>
            <a:spLocks noChangeShapeType="1"/>
          </p:cNvSpPr>
          <p:nvPr/>
        </p:nvSpPr>
        <p:spPr bwMode="auto">
          <a:xfrm rot="5400000" flipV="1">
            <a:off x="5766594" y="583168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4" name="Text Box 34"/>
          <p:cNvSpPr txBox="1">
            <a:spLocks noChangeArrowheads="1"/>
          </p:cNvSpPr>
          <p:nvPr/>
        </p:nvSpPr>
        <p:spPr bwMode="auto">
          <a:xfrm>
            <a:off x="4795838" y="5613400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cxnSp>
        <p:nvCxnSpPr>
          <p:cNvPr id="266275" name="AutoShape 35"/>
          <p:cNvCxnSpPr>
            <a:cxnSpLocks noChangeShapeType="1"/>
            <a:stCxn id="266272" idx="7"/>
            <a:endCxn id="266272" idx="1"/>
          </p:cNvCxnSpPr>
          <p:nvPr/>
        </p:nvCxnSpPr>
        <p:spPr bwMode="auto">
          <a:xfrm rot="16200000" flipH="1" flipV="1">
            <a:off x="5062538" y="5788025"/>
            <a:ext cx="1588" cy="357187"/>
          </a:xfrm>
          <a:prstGeom prst="curvedConnector3">
            <a:avLst>
              <a:gd name="adj1" fmla="val -1780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76" name="Text Box 36"/>
          <p:cNvSpPr txBox="1">
            <a:spLocks noChangeArrowheads="1"/>
          </p:cNvSpPr>
          <p:nvPr/>
        </p:nvSpPr>
        <p:spPr bwMode="auto">
          <a:xfrm>
            <a:off x="4594225" y="5335588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277" name="Text Box 37"/>
          <p:cNvSpPr txBox="1">
            <a:spLocks noChangeArrowheads="1"/>
          </p:cNvSpPr>
          <p:nvPr/>
        </p:nvSpPr>
        <p:spPr bwMode="auto">
          <a:xfrm>
            <a:off x="4087813" y="5827713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78" name="Text Box 38"/>
          <p:cNvSpPr txBox="1">
            <a:spLocks noChangeArrowheads="1"/>
          </p:cNvSpPr>
          <p:nvPr/>
        </p:nvSpPr>
        <p:spPr bwMode="auto">
          <a:xfrm>
            <a:off x="5662613" y="5846763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cxnSp>
        <p:nvCxnSpPr>
          <p:cNvPr id="266279" name="AutoShape 39"/>
          <p:cNvCxnSpPr>
            <a:cxnSpLocks noChangeShapeType="1"/>
            <a:stCxn id="266266" idx="6"/>
            <a:endCxn id="266272" idx="2"/>
          </p:cNvCxnSpPr>
          <p:nvPr/>
        </p:nvCxnSpPr>
        <p:spPr bwMode="auto">
          <a:xfrm flipV="1">
            <a:off x="4600575" y="6097588"/>
            <a:ext cx="211138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80" name="Text Box 40"/>
          <p:cNvSpPr txBox="1">
            <a:spLocks noChangeArrowheads="1"/>
          </p:cNvSpPr>
          <p:nvPr/>
        </p:nvSpPr>
        <p:spPr bwMode="auto">
          <a:xfrm>
            <a:off x="3990975" y="5603875"/>
            <a:ext cx="94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281" name="Text Box 41"/>
          <p:cNvSpPr txBox="1">
            <a:spLocks noChangeArrowheads="1"/>
          </p:cNvSpPr>
          <p:nvPr/>
        </p:nvSpPr>
        <p:spPr bwMode="auto">
          <a:xfrm>
            <a:off x="5483225" y="58451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284" name="Rectangle 44"/>
          <p:cNvSpPr>
            <a:spLocks noChangeArrowheads="1"/>
          </p:cNvSpPr>
          <p:nvPr/>
        </p:nvSpPr>
        <p:spPr bwMode="auto">
          <a:xfrm>
            <a:off x="3963988" y="3121025"/>
            <a:ext cx="2233612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85" name="Rectangle 45"/>
          <p:cNvSpPr>
            <a:spLocks noChangeArrowheads="1"/>
          </p:cNvSpPr>
          <p:nvPr/>
        </p:nvSpPr>
        <p:spPr bwMode="auto">
          <a:xfrm>
            <a:off x="1470025" y="3122613"/>
            <a:ext cx="2295525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86" name="Text Box 46"/>
          <p:cNvSpPr txBox="1">
            <a:spLocks noChangeArrowheads="1"/>
          </p:cNvSpPr>
          <p:nvPr/>
        </p:nvSpPr>
        <p:spPr bwMode="auto">
          <a:xfrm>
            <a:off x="2428875" y="303371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87" name="Oval 47"/>
          <p:cNvSpPr>
            <a:spLocks noChangeAspect="1" noChangeArrowheads="1"/>
          </p:cNvSpPr>
          <p:nvPr/>
        </p:nvSpPr>
        <p:spPr bwMode="auto">
          <a:xfrm>
            <a:off x="2327275" y="3595688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8" name="Line 48"/>
          <p:cNvSpPr>
            <a:spLocks noChangeShapeType="1"/>
          </p:cNvSpPr>
          <p:nvPr/>
        </p:nvSpPr>
        <p:spPr bwMode="auto">
          <a:xfrm rot="5400000" flipV="1">
            <a:off x="2509044" y="3510757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9" name="Text Box 49"/>
          <p:cNvSpPr txBox="1">
            <a:spLocks noChangeArrowheads="1"/>
          </p:cNvSpPr>
          <p:nvPr/>
        </p:nvSpPr>
        <p:spPr bwMode="auto">
          <a:xfrm>
            <a:off x="4900613" y="30368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90" name="Oval 50"/>
          <p:cNvSpPr>
            <a:spLocks noChangeAspect="1" noChangeArrowheads="1"/>
          </p:cNvSpPr>
          <p:nvPr/>
        </p:nvSpPr>
        <p:spPr bwMode="auto">
          <a:xfrm>
            <a:off x="4799013" y="3598863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1" name="Line 51"/>
          <p:cNvSpPr>
            <a:spLocks noChangeShapeType="1"/>
          </p:cNvSpPr>
          <p:nvPr/>
        </p:nvSpPr>
        <p:spPr bwMode="auto">
          <a:xfrm rot="5400000" flipV="1">
            <a:off x="4980781" y="351393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2" name="Text Box 52"/>
          <p:cNvSpPr txBox="1">
            <a:spLocks noChangeArrowheads="1"/>
          </p:cNvSpPr>
          <p:nvPr/>
        </p:nvSpPr>
        <p:spPr bwMode="auto">
          <a:xfrm>
            <a:off x="4757738" y="354012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293" name="Text Box 53"/>
          <p:cNvSpPr txBox="1">
            <a:spLocks noChangeArrowheads="1"/>
          </p:cNvSpPr>
          <p:nvPr/>
        </p:nvSpPr>
        <p:spPr bwMode="auto">
          <a:xfrm>
            <a:off x="2325688" y="35242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294" name="Rectangle 54"/>
          <p:cNvSpPr>
            <a:spLocks noChangeArrowheads="1"/>
          </p:cNvSpPr>
          <p:nvPr/>
        </p:nvSpPr>
        <p:spPr bwMode="auto">
          <a:xfrm>
            <a:off x="3973513" y="4289425"/>
            <a:ext cx="2233612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5" name="Rectangle 55"/>
          <p:cNvSpPr>
            <a:spLocks noChangeArrowheads="1"/>
          </p:cNvSpPr>
          <p:nvPr/>
        </p:nvSpPr>
        <p:spPr bwMode="auto">
          <a:xfrm>
            <a:off x="1479550" y="4291013"/>
            <a:ext cx="2295525" cy="901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6" name="Oval 56"/>
          <p:cNvSpPr>
            <a:spLocks noChangeAspect="1" noChangeArrowheads="1"/>
          </p:cNvSpPr>
          <p:nvPr/>
        </p:nvSpPr>
        <p:spPr bwMode="auto">
          <a:xfrm>
            <a:off x="1949450" y="4779963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297" name="Text Box 57"/>
          <p:cNvSpPr txBox="1">
            <a:spLocks noChangeArrowheads="1"/>
          </p:cNvSpPr>
          <p:nvPr/>
        </p:nvSpPr>
        <p:spPr bwMode="auto">
          <a:xfrm>
            <a:off x="2832100" y="42179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298" name="Oval 58"/>
          <p:cNvSpPr>
            <a:spLocks noChangeAspect="1" noChangeArrowheads="1"/>
          </p:cNvSpPr>
          <p:nvPr/>
        </p:nvSpPr>
        <p:spPr bwMode="auto">
          <a:xfrm>
            <a:off x="2730500" y="4779963"/>
            <a:ext cx="503238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9" name="Text Box 59"/>
          <p:cNvSpPr txBox="1">
            <a:spLocks noChangeArrowheads="1"/>
          </p:cNvSpPr>
          <p:nvPr/>
        </p:nvSpPr>
        <p:spPr bwMode="auto">
          <a:xfrm>
            <a:off x="1981200" y="42433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300" name="Line 60"/>
          <p:cNvSpPr>
            <a:spLocks noChangeShapeType="1"/>
          </p:cNvSpPr>
          <p:nvPr/>
        </p:nvSpPr>
        <p:spPr bwMode="auto">
          <a:xfrm rot="5400000" flipV="1">
            <a:off x="2105819" y="4698207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1" name="Line 61"/>
          <p:cNvSpPr>
            <a:spLocks noChangeShapeType="1"/>
          </p:cNvSpPr>
          <p:nvPr/>
        </p:nvSpPr>
        <p:spPr bwMode="auto">
          <a:xfrm rot="5400000" flipV="1">
            <a:off x="2912269" y="469503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2" name="Text Box 62"/>
          <p:cNvSpPr txBox="1">
            <a:spLocks noChangeArrowheads="1"/>
          </p:cNvSpPr>
          <p:nvPr/>
        </p:nvSpPr>
        <p:spPr bwMode="auto">
          <a:xfrm>
            <a:off x="1901825" y="46926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303" name="Oval 63"/>
          <p:cNvSpPr>
            <a:spLocks noChangeAspect="1" noChangeArrowheads="1"/>
          </p:cNvSpPr>
          <p:nvPr/>
        </p:nvSpPr>
        <p:spPr bwMode="auto">
          <a:xfrm>
            <a:off x="4424363" y="4767263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742950" indent="-285750" algn="ctr"/>
            <a:endParaRPr lang="en-US" sz="2000" baseline="-25000"/>
          </a:p>
        </p:txBody>
      </p:sp>
      <p:sp>
        <p:nvSpPr>
          <p:cNvPr id="266304" name="Text Box 64"/>
          <p:cNvSpPr txBox="1">
            <a:spLocks noChangeArrowheads="1"/>
          </p:cNvSpPr>
          <p:nvPr/>
        </p:nvSpPr>
        <p:spPr bwMode="auto">
          <a:xfrm>
            <a:off x="5307013" y="42052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q</a:t>
            </a:r>
          </a:p>
        </p:txBody>
      </p:sp>
      <p:sp>
        <p:nvSpPr>
          <p:cNvPr id="266305" name="Oval 65"/>
          <p:cNvSpPr>
            <a:spLocks noChangeAspect="1" noChangeArrowheads="1"/>
          </p:cNvSpPr>
          <p:nvPr/>
        </p:nvSpPr>
        <p:spPr bwMode="auto">
          <a:xfrm>
            <a:off x="5205413" y="4767263"/>
            <a:ext cx="503237" cy="3587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6" name="Text Box 66"/>
          <p:cNvSpPr txBox="1">
            <a:spLocks noChangeArrowheads="1"/>
          </p:cNvSpPr>
          <p:nvPr/>
        </p:nvSpPr>
        <p:spPr bwMode="auto">
          <a:xfrm>
            <a:off x="4456113" y="4230688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/>
              <a:t>p</a:t>
            </a:r>
          </a:p>
        </p:txBody>
      </p:sp>
      <p:sp>
        <p:nvSpPr>
          <p:cNvPr id="266307" name="Line 67"/>
          <p:cNvSpPr>
            <a:spLocks noChangeShapeType="1"/>
          </p:cNvSpPr>
          <p:nvPr/>
        </p:nvSpPr>
        <p:spPr bwMode="auto">
          <a:xfrm rot="5400000" flipV="1">
            <a:off x="4580731" y="4685507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8" name="Line 68"/>
          <p:cNvSpPr>
            <a:spLocks noChangeShapeType="1"/>
          </p:cNvSpPr>
          <p:nvPr/>
        </p:nvSpPr>
        <p:spPr bwMode="auto">
          <a:xfrm rot="5400000" flipV="1">
            <a:off x="5387181" y="4682332"/>
            <a:ext cx="1666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9" name="Text Box 69"/>
          <p:cNvSpPr txBox="1">
            <a:spLocks noChangeArrowheads="1"/>
          </p:cNvSpPr>
          <p:nvPr/>
        </p:nvSpPr>
        <p:spPr bwMode="auto">
          <a:xfrm>
            <a:off x="4376738" y="46799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310" name="Text Box 70"/>
          <p:cNvSpPr txBox="1">
            <a:spLocks noChangeArrowheads="1"/>
          </p:cNvSpPr>
          <p:nvPr/>
        </p:nvSpPr>
        <p:spPr bwMode="auto">
          <a:xfrm>
            <a:off x="5078413" y="46767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cxnSp>
        <p:nvCxnSpPr>
          <p:cNvPr id="266311" name="AutoShape 71"/>
          <p:cNvCxnSpPr>
            <a:cxnSpLocks noChangeShapeType="1"/>
          </p:cNvCxnSpPr>
          <p:nvPr/>
        </p:nvCxnSpPr>
        <p:spPr bwMode="auto">
          <a:xfrm flipV="1">
            <a:off x="4941888" y="4908550"/>
            <a:ext cx="28575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312" name="Text Box 72"/>
          <p:cNvSpPr txBox="1">
            <a:spLocks noChangeArrowheads="1"/>
          </p:cNvSpPr>
          <p:nvPr/>
        </p:nvSpPr>
        <p:spPr bwMode="auto">
          <a:xfrm>
            <a:off x="4371975" y="4452938"/>
            <a:ext cx="94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266313" name="Text Box 73"/>
          <p:cNvSpPr txBox="1">
            <a:spLocks noChangeArrowheads="1"/>
          </p:cNvSpPr>
          <p:nvPr/>
        </p:nvSpPr>
        <p:spPr bwMode="auto">
          <a:xfrm>
            <a:off x="5287963" y="467677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  <p:sp>
        <p:nvSpPr>
          <p:cNvPr id="266314" name="Text Box 74"/>
          <p:cNvSpPr txBox="1">
            <a:spLocks noChangeArrowheads="1"/>
          </p:cNvSpPr>
          <p:nvPr/>
        </p:nvSpPr>
        <p:spPr bwMode="auto">
          <a:xfrm>
            <a:off x="2649538" y="4708525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q</a:t>
            </a:r>
          </a:p>
        </p:txBody>
      </p:sp>
      <p:sp>
        <p:nvSpPr>
          <p:cNvPr id="266315" name="Text Box 75"/>
          <p:cNvSpPr txBox="1">
            <a:spLocks noChangeArrowheads="1"/>
          </p:cNvSpPr>
          <p:nvPr/>
        </p:nvSpPr>
        <p:spPr bwMode="auto">
          <a:xfrm>
            <a:off x="2520950" y="5397500"/>
            <a:ext cx="17668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9600"/>
              <a:t>…</a:t>
            </a:r>
          </a:p>
        </p:txBody>
      </p:sp>
      <p:sp>
        <p:nvSpPr>
          <p:cNvPr id="266316" name="Text Box 76"/>
          <p:cNvSpPr txBox="1">
            <a:spLocks noChangeArrowheads="1"/>
          </p:cNvSpPr>
          <p:nvPr/>
        </p:nvSpPr>
        <p:spPr bwMode="auto">
          <a:xfrm>
            <a:off x="1227138" y="2446338"/>
            <a:ext cx="2168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Input</a:t>
            </a:r>
          </a:p>
        </p:txBody>
      </p:sp>
      <p:sp>
        <p:nvSpPr>
          <p:cNvPr id="266317" name="Text Box 77"/>
          <p:cNvSpPr txBox="1">
            <a:spLocks noChangeArrowheads="1"/>
          </p:cNvSpPr>
          <p:nvPr/>
        </p:nvSpPr>
        <p:spPr bwMode="auto">
          <a:xfrm>
            <a:off x="3662363" y="2428875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Output</a:t>
            </a:r>
          </a:p>
        </p:txBody>
      </p:sp>
      <p:cxnSp>
        <p:nvCxnSpPr>
          <p:cNvPr id="266273" name="AutoShape 33"/>
          <p:cNvCxnSpPr>
            <a:cxnSpLocks noChangeShapeType="1"/>
            <a:stCxn id="266272" idx="6"/>
            <a:endCxn id="266268" idx="2"/>
          </p:cNvCxnSpPr>
          <p:nvPr/>
        </p:nvCxnSpPr>
        <p:spPr bwMode="auto">
          <a:xfrm flipV="1">
            <a:off x="5314950" y="6096000"/>
            <a:ext cx="307975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6272" name="Oval 32"/>
          <p:cNvSpPr>
            <a:spLocks noChangeAspect="1" noChangeArrowheads="1"/>
          </p:cNvSpPr>
          <p:nvPr/>
        </p:nvSpPr>
        <p:spPr bwMode="auto">
          <a:xfrm>
            <a:off x="4811713" y="5911850"/>
            <a:ext cx="503237" cy="3714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3" name="Text Box 43"/>
          <p:cNvSpPr txBox="1">
            <a:spLocks noChangeArrowheads="1"/>
          </p:cNvSpPr>
          <p:nvPr/>
        </p:nvSpPr>
        <p:spPr bwMode="auto">
          <a:xfrm>
            <a:off x="4784725" y="5835650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en-US" sz="2000"/>
              <a:t>r</a:t>
            </a:r>
            <a:r>
              <a:rPr lang="en-US" sz="2000" baseline="-250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516825627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Interprocedural shape analysis</a:t>
            </a:r>
          </a:p>
        </p:txBody>
      </p:sp>
      <p:sp>
        <p:nvSpPr>
          <p:cNvPr id="2682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609725"/>
            <a:ext cx="8686800" cy="3886200"/>
          </a:xfrm>
        </p:spPr>
        <p:txBody>
          <a:bodyPr/>
          <a:lstStyle/>
          <a:p>
            <a:r>
              <a:rPr lang="en-GB"/>
              <a:t>Reusable procedure summaries</a:t>
            </a:r>
            <a:endParaRPr lang="en-US"/>
          </a:p>
          <a:p>
            <a:pPr lvl="1"/>
            <a:r>
              <a:rPr lang="en-GB"/>
              <a:t>Heap modularity</a:t>
            </a:r>
          </a:p>
        </p:txBody>
      </p:sp>
      <p:grpSp>
        <p:nvGrpSpPr>
          <p:cNvPr id="268692" name="Group 404"/>
          <p:cNvGrpSpPr>
            <a:grpSpLocks/>
          </p:cNvGrpSpPr>
          <p:nvPr/>
        </p:nvGrpSpPr>
        <p:grpSpPr bwMode="auto">
          <a:xfrm>
            <a:off x="2000250" y="2816225"/>
            <a:ext cx="5010150" cy="1014413"/>
            <a:chOff x="1260" y="1774"/>
            <a:chExt cx="3156" cy="639"/>
          </a:xfrm>
        </p:grpSpPr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1260" y="1803"/>
              <a:ext cx="3156" cy="610"/>
            </a:xfrm>
            <a:prstGeom prst="rect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68690" name="Group 402"/>
            <p:cNvGrpSpPr>
              <a:grpSpLocks/>
            </p:cNvGrpSpPr>
            <p:nvPr/>
          </p:nvGrpSpPr>
          <p:grpSpPr bwMode="auto">
            <a:xfrm>
              <a:off x="2946" y="1774"/>
              <a:ext cx="1464" cy="621"/>
              <a:chOff x="3210" y="1744"/>
              <a:chExt cx="1464" cy="621"/>
            </a:xfrm>
          </p:grpSpPr>
          <p:sp>
            <p:nvSpPr>
              <p:cNvPr id="268338" name="Rectangle 50"/>
              <p:cNvSpPr>
                <a:spLocks noChangeArrowheads="1"/>
              </p:cNvSpPr>
              <p:nvPr/>
            </p:nvSpPr>
            <p:spPr bwMode="auto">
              <a:xfrm>
                <a:off x="3210" y="1797"/>
                <a:ext cx="1407" cy="56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8347" name="Oval 59"/>
              <p:cNvSpPr>
                <a:spLocks noChangeAspect="1" noChangeArrowheads="1"/>
              </p:cNvSpPr>
              <p:nvPr/>
            </p:nvSpPr>
            <p:spPr bwMode="auto">
              <a:xfrm>
                <a:off x="3494" y="2098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742950" indent="-285750" algn="ctr"/>
                <a:endParaRPr lang="en-US" sz="2000" baseline="-25000"/>
              </a:p>
            </p:txBody>
          </p:sp>
          <p:sp>
            <p:nvSpPr>
              <p:cNvPr id="268348" name="Text Box 60"/>
              <p:cNvSpPr txBox="1">
                <a:spLocks noChangeArrowheads="1"/>
              </p:cNvSpPr>
              <p:nvPr/>
            </p:nvSpPr>
            <p:spPr bwMode="auto">
              <a:xfrm>
                <a:off x="4050" y="1744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268349" name="Oval 61"/>
              <p:cNvSpPr>
                <a:spLocks noChangeAspect="1" noChangeArrowheads="1"/>
              </p:cNvSpPr>
              <p:nvPr/>
            </p:nvSpPr>
            <p:spPr bwMode="auto">
              <a:xfrm>
                <a:off x="3986" y="2098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0" name="Text Box 62"/>
              <p:cNvSpPr txBox="1">
                <a:spLocks noChangeArrowheads="1"/>
              </p:cNvSpPr>
              <p:nvPr/>
            </p:nvSpPr>
            <p:spPr bwMode="auto">
              <a:xfrm>
                <a:off x="3514" y="1760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268351" name="Line 63"/>
              <p:cNvSpPr>
                <a:spLocks noChangeShapeType="1"/>
              </p:cNvSpPr>
              <p:nvPr/>
            </p:nvSpPr>
            <p:spPr bwMode="auto">
              <a:xfrm rot="5400000" flipV="1">
                <a:off x="3592" y="2047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2" name="Line 64"/>
              <p:cNvSpPr>
                <a:spLocks noChangeShapeType="1"/>
              </p:cNvSpPr>
              <p:nvPr/>
            </p:nvSpPr>
            <p:spPr bwMode="auto">
              <a:xfrm rot="5400000" flipV="1">
                <a:off x="4100" y="2045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3" name="Text Box 65"/>
              <p:cNvSpPr txBox="1">
                <a:spLocks noChangeArrowheads="1"/>
              </p:cNvSpPr>
              <p:nvPr/>
            </p:nvSpPr>
            <p:spPr bwMode="auto">
              <a:xfrm>
                <a:off x="3464" y="2043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p</a:t>
                </a:r>
              </a:p>
            </p:txBody>
          </p:sp>
          <p:sp>
            <p:nvSpPr>
              <p:cNvPr id="268354" name="Text Box 66"/>
              <p:cNvSpPr txBox="1">
                <a:spLocks noChangeArrowheads="1"/>
              </p:cNvSpPr>
              <p:nvPr/>
            </p:nvSpPr>
            <p:spPr bwMode="auto">
              <a:xfrm>
                <a:off x="3906" y="204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q</a:t>
                </a:r>
              </a:p>
            </p:txBody>
          </p:sp>
          <p:cxnSp>
            <p:nvCxnSpPr>
              <p:cNvPr id="268355" name="AutoShape 67"/>
              <p:cNvCxnSpPr>
                <a:cxnSpLocks noChangeShapeType="1"/>
              </p:cNvCxnSpPr>
              <p:nvPr/>
            </p:nvCxnSpPr>
            <p:spPr bwMode="auto">
              <a:xfrm flipV="1">
                <a:off x="3820" y="2187"/>
                <a:ext cx="18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268356" name="Text Box 68"/>
              <p:cNvSpPr txBox="1">
                <a:spLocks noChangeArrowheads="1"/>
              </p:cNvSpPr>
              <p:nvPr/>
            </p:nvSpPr>
            <p:spPr bwMode="auto">
              <a:xfrm>
                <a:off x="3461" y="1900"/>
                <a:ext cx="59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800"/>
                  <a:t>n</a:t>
                </a:r>
              </a:p>
            </p:txBody>
          </p:sp>
          <p:sp>
            <p:nvSpPr>
              <p:cNvPr id="268357" name="Text Box 69"/>
              <p:cNvSpPr txBox="1">
                <a:spLocks noChangeArrowheads="1"/>
              </p:cNvSpPr>
              <p:nvPr/>
            </p:nvSpPr>
            <p:spPr bwMode="auto">
              <a:xfrm>
                <a:off x="4038" y="204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p</a:t>
                </a:r>
              </a:p>
            </p:txBody>
          </p:sp>
        </p:grpSp>
        <p:grpSp>
          <p:nvGrpSpPr>
            <p:cNvPr id="268691" name="Group 403"/>
            <p:cNvGrpSpPr>
              <a:grpSpLocks/>
            </p:cNvGrpSpPr>
            <p:nvPr/>
          </p:nvGrpSpPr>
          <p:grpSpPr bwMode="auto">
            <a:xfrm>
              <a:off x="1345" y="1782"/>
              <a:ext cx="1446" cy="614"/>
              <a:chOff x="1639" y="1752"/>
              <a:chExt cx="1446" cy="614"/>
            </a:xfrm>
          </p:grpSpPr>
          <p:sp>
            <p:nvSpPr>
              <p:cNvPr id="268339" name="Rectangle 51"/>
              <p:cNvSpPr>
                <a:spLocks noChangeArrowheads="1"/>
              </p:cNvSpPr>
              <p:nvPr/>
            </p:nvSpPr>
            <p:spPr bwMode="auto">
              <a:xfrm>
                <a:off x="1639" y="1798"/>
                <a:ext cx="1446" cy="56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8340" name="Oval 52"/>
              <p:cNvSpPr>
                <a:spLocks noChangeAspect="1" noChangeArrowheads="1"/>
              </p:cNvSpPr>
              <p:nvPr/>
            </p:nvSpPr>
            <p:spPr bwMode="auto">
              <a:xfrm>
                <a:off x="1935" y="2106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742950" indent="-285750" algn="ctr"/>
                <a:endParaRPr lang="en-US" sz="2000" baseline="-25000"/>
              </a:p>
            </p:txBody>
          </p:sp>
          <p:sp>
            <p:nvSpPr>
              <p:cNvPr id="268341" name="Text Box 53"/>
              <p:cNvSpPr txBox="1">
                <a:spLocks noChangeArrowheads="1"/>
              </p:cNvSpPr>
              <p:nvPr/>
            </p:nvSpPr>
            <p:spPr bwMode="auto">
              <a:xfrm>
                <a:off x="2491" y="1752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q</a:t>
                </a:r>
              </a:p>
            </p:txBody>
          </p:sp>
          <p:sp>
            <p:nvSpPr>
              <p:cNvPr id="268342" name="Oval 54"/>
              <p:cNvSpPr>
                <a:spLocks noChangeAspect="1" noChangeArrowheads="1"/>
              </p:cNvSpPr>
              <p:nvPr/>
            </p:nvSpPr>
            <p:spPr bwMode="auto">
              <a:xfrm>
                <a:off x="2427" y="2106"/>
                <a:ext cx="317" cy="22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43" name="Text Box 55"/>
              <p:cNvSpPr txBox="1">
                <a:spLocks noChangeArrowheads="1"/>
              </p:cNvSpPr>
              <p:nvPr/>
            </p:nvSpPr>
            <p:spPr bwMode="auto">
              <a:xfrm>
                <a:off x="1955" y="1768"/>
                <a:ext cx="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ClrTx/>
                  <a:buSzTx/>
                  <a:buFontTx/>
                  <a:buNone/>
                </a:pPr>
                <a:r>
                  <a:rPr lang="en-US" sz="2400"/>
                  <a:t>p</a:t>
                </a:r>
              </a:p>
            </p:txBody>
          </p:sp>
          <p:sp>
            <p:nvSpPr>
              <p:cNvPr id="268344" name="Line 56"/>
              <p:cNvSpPr>
                <a:spLocks noChangeShapeType="1"/>
              </p:cNvSpPr>
              <p:nvPr/>
            </p:nvSpPr>
            <p:spPr bwMode="auto">
              <a:xfrm rot="5400000" flipV="1">
                <a:off x="2033" y="2055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45" name="Line 57"/>
              <p:cNvSpPr>
                <a:spLocks noChangeShapeType="1"/>
              </p:cNvSpPr>
              <p:nvPr/>
            </p:nvSpPr>
            <p:spPr bwMode="auto">
              <a:xfrm rot="5400000" flipV="1">
                <a:off x="2541" y="2053"/>
                <a:ext cx="105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46" name="Text Box 58"/>
              <p:cNvSpPr txBox="1">
                <a:spLocks noChangeArrowheads="1"/>
              </p:cNvSpPr>
              <p:nvPr/>
            </p:nvSpPr>
            <p:spPr bwMode="auto">
              <a:xfrm>
                <a:off x="1905" y="205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p</a:t>
                </a:r>
              </a:p>
            </p:txBody>
          </p:sp>
          <p:sp>
            <p:nvSpPr>
              <p:cNvPr id="268358" name="Text Box 70"/>
              <p:cNvSpPr txBox="1">
                <a:spLocks noChangeArrowheads="1"/>
              </p:cNvSpPr>
              <p:nvPr/>
            </p:nvSpPr>
            <p:spPr bwMode="auto">
              <a:xfrm>
                <a:off x="2376" y="2061"/>
                <a:ext cx="6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2000"/>
                  <a:t>r</a:t>
                </a:r>
                <a:r>
                  <a:rPr lang="en-US" sz="2000" baseline="-25000"/>
                  <a:t>q</a:t>
                </a:r>
              </a:p>
            </p:txBody>
          </p:sp>
        </p:grpSp>
      </p:grpSp>
      <p:grpSp>
        <p:nvGrpSpPr>
          <p:cNvPr id="268688" name="Group 400"/>
          <p:cNvGrpSpPr>
            <a:grpSpLocks/>
          </p:cNvGrpSpPr>
          <p:nvPr/>
        </p:nvGrpSpPr>
        <p:grpSpPr bwMode="auto">
          <a:xfrm>
            <a:off x="61913" y="5726113"/>
            <a:ext cx="9602787" cy="1033462"/>
            <a:chOff x="40" y="3641"/>
            <a:chExt cx="6049" cy="651"/>
          </a:xfrm>
        </p:grpSpPr>
        <p:sp>
          <p:nvSpPr>
            <p:cNvPr id="268486" name="Rectangle 198"/>
            <p:cNvSpPr>
              <a:spLocks noChangeArrowheads="1"/>
            </p:cNvSpPr>
            <p:nvPr/>
          </p:nvSpPr>
          <p:spPr bwMode="auto">
            <a:xfrm>
              <a:off x="3528" y="3724"/>
              <a:ext cx="2204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04" name="Text Box 216"/>
            <p:cNvSpPr txBox="1">
              <a:spLocks noChangeArrowheads="1"/>
            </p:cNvSpPr>
            <p:nvPr/>
          </p:nvSpPr>
          <p:spPr bwMode="auto">
            <a:xfrm>
              <a:off x="4187" y="364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g</a:t>
              </a:r>
            </a:p>
          </p:txBody>
        </p:sp>
        <p:sp>
          <p:nvSpPr>
            <p:cNvPr id="268512" name="Text Box 224"/>
            <p:cNvSpPr txBox="1">
              <a:spLocks noChangeArrowheads="1"/>
            </p:cNvSpPr>
            <p:nvPr/>
          </p:nvSpPr>
          <p:spPr bwMode="auto">
            <a:xfrm>
              <a:off x="4772" y="367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h</a:t>
              </a:r>
            </a:p>
          </p:txBody>
        </p:sp>
        <p:sp>
          <p:nvSpPr>
            <p:cNvPr id="268514" name="Text Box 226"/>
            <p:cNvSpPr txBox="1">
              <a:spLocks noChangeArrowheads="1"/>
            </p:cNvSpPr>
            <p:nvPr/>
          </p:nvSpPr>
          <p:spPr bwMode="auto">
            <a:xfrm>
              <a:off x="5370" y="365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i</a:t>
              </a:r>
            </a:p>
          </p:txBody>
        </p:sp>
        <p:sp>
          <p:nvSpPr>
            <p:cNvPr id="268515" name="Text Box 227"/>
            <p:cNvSpPr txBox="1">
              <a:spLocks noChangeArrowheads="1"/>
            </p:cNvSpPr>
            <p:nvPr/>
          </p:nvSpPr>
          <p:spPr bwMode="auto">
            <a:xfrm>
              <a:off x="5471" y="366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k</a:t>
              </a:r>
            </a:p>
          </p:txBody>
        </p:sp>
        <p:sp>
          <p:nvSpPr>
            <p:cNvPr id="268547" name="Oval 259"/>
            <p:cNvSpPr>
              <a:spLocks noChangeAspect="1" noChangeArrowheads="1"/>
            </p:cNvSpPr>
            <p:nvPr/>
          </p:nvSpPr>
          <p:spPr bwMode="auto">
            <a:xfrm>
              <a:off x="4698" y="400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48" name="Oval 260"/>
            <p:cNvSpPr>
              <a:spLocks noChangeAspect="1" noChangeArrowheads="1"/>
            </p:cNvSpPr>
            <p:nvPr/>
          </p:nvSpPr>
          <p:spPr bwMode="auto">
            <a:xfrm>
              <a:off x="5286" y="400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49" name="Line 261"/>
            <p:cNvSpPr>
              <a:spLocks noChangeShapeType="1"/>
            </p:cNvSpPr>
            <p:nvPr/>
          </p:nvSpPr>
          <p:spPr bwMode="auto">
            <a:xfrm rot="5400000" flipV="1">
              <a:off x="5400" y="3950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50" name="Oval 262"/>
            <p:cNvSpPr>
              <a:spLocks noChangeAspect="1" noChangeArrowheads="1"/>
            </p:cNvSpPr>
            <p:nvPr/>
          </p:nvSpPr>
          <p:spPr bwMode="auto">
            <a:xfrm>
              <a:off x="4104" y="400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51" name="Line 263"/>
            <p:cNvSpPr>
              <a:spLocks noChangeShapeType="1"/>
            </p:cNvSpPr>
            <p:nvPr/>
          </p:nvSpPr>
          <p:spPr bwMode="auto">
            <a:xfrm rot="5400000" flipV="1">
              <a:off x="4244" y="395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552" name="AutoShape 264"/>
            <p:cNvCxnSpPr>
              <a:cxnSpLocks noChangeShapeType="1"/>
              <a:stCxn id="268550" idx="6"/>
              <a:endCxn id="268547" idx="2"/>
            </p:cNvCxnSpPr>
            <p:nvPr/>
          </p:nvCxnSpPr>
          <p:spPr bwMode="auto">
            <a:xfrm>
              <a:off x="4517" y="4137"/>
              <a:ext cx="18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53" name="AutoShape 265"/>
            <p:cNvCxnSpPr>
              <a:cxnSpLocks noChangeShapeType="1"/>
              <a:stCxn id="268547" idx="6"/>
              <a:endCxn id="268548" idx="2"/>
            </p:cNvCxnSpPr>
            <p:nvPr/>
          </p:nvCxnSpPr>
          <p:spPr bwMode="auto">
            <a:xfrm>
              <a:off x="5111" y="4137"/>
              <a:ext cx="1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556" name="Text Box 268"/>
            <p:cNvSpPr txBox="1">
              <a:spLocks noChangeArrowheads="1"/>
            </p:cNvSpPr>
            <p:nvPr/>
          </p:nvSpPr>
          <p:spPr bwMode="auto">
            <a:xfrm>
              <a:off x="4508" y="3898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57" name="Text Box 269"/>
            <p:cNvSpPr txBox="1">
              <a:spLocks noChangeArrowheads="1"/>
            </p:cNvSpPr>
            <p:nvPr/>
          </p:nvSpPr>
          <p:spPr bwMode="auto">
            <a:xfrm>
              <a:off x="5092" y="3905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61" name="Line 273"/>
            <p:cNvSpPr>
              <a:spLocks noChangeShapeType="1"/>
            </p:cNvSpPr>
            <p:nvPr/>
          </p:nvSpPr>
          <p:spPr bwMode="auto">
            <a:xfrm rot="5400000" flipV="1">
              <a:off x="5515" y="3953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2" name="Line 274"/>
            <p:cNvSpPr>
              <a:spLocks noChangeShapeType="1"/>
            </p:cNvSpPr>
            <p:nvPr/>
          </p:nvSpPr>
          <p:spPr bwMode="auto">
            <a:xfrm rot="5400000" flipV="1">
              <a:off x="4836" y="3953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9" name="Rectangle 301"/>
            <p:cNvSpPr>
              <a:spLocks noChangeArrowheads="1"/>
            </p:cNvSpPr>
            <p:nvPr/>
          </p:nvSpPr>
          <p:spPr bwMode="auto">
            <a:xfrm>
              <a:off x="40" y="3722"/>
              <a:ext cx="2204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99" name="Text Box 311"/>
            <p:cNvSpPr txBox="1">
              <a:spLocks noChangeArrowheads="1"/>
            </p:cNvSpPr>
            <p:nvPr/>
          </p:nvSpPr>
          <p:spPr bwMode="auto">
            <a:xfrm>
              <a:off x="736" y="364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g</a:t>
              </a:r>
            </a:p>
          </p:txBody>
        </p:sp>
        <p:sp>
          <p:nvSpPr>
            <p:cNvPr id="268603" name="Text Box 315"/>
            <p:cNvSpPr txBox="1">
              <a:spLocks noChangeArrowheads="1"/>
            </p:cNvSpPr>
            <p:nvPr/>
          </p:nvSpPr>
          <p:spPr bwMode="auto">
            <a:xfrm>
              <a:off x="1315" y="368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h</a:t>
              </a:r>
            </a:p>
          </p:txBody>
        </p:sp>
        <p:sp>
          <p:nvSpPr>
            <p:cNvPr id="268604" name="Text Box 316"/>
            <p:cNvSpPr txBox="1">
              <a:spLocks noChangeArrowheads="1"/>
            </p:cNvSpPr>
            <p:nvPr/>
          </p:nvSpPr>
          <p:spPr bwMode="auto">
            <a:xfrm>
              <a:off x="1871" y="366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i</a:t>
              </a:r>
            </a:p>
          </p:txBody>
        </p:sp>
        <p:sp>
          <p:nvSpPr>
            <p:cNvPr id="268605" name="Text Box 317"/>
            <p:cNvSpPr txBox="1">
              <a:spLocks noChangeArrowheads="1"/>
            </p:cNvSpPr>
            <p:nvPr/>
          </p:nvSpPr>
          <p:spPr bwMode="auto">
            <a:xfrm>
              <a:off x="1972" y="366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k</a:t>
              </a:r>
            </a:p>
          </p:txBody>
        </p:sp>
        <p:sp>
          <p:nvSpPr>
            <p:cNvPr id="268617" name="Oval 329"/>
            <p:cNvSpPr>
              <a:spLocks noChangeAspect="1" noChangeArrowheads="1"/>
            </p:cNvSpPr>
            <p:nvPr/>
          </p:nvSpPr>
          <p:spPr bwMode="auto">
            <a:xfrm>
              <a:off x="1241" y="4013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618" name="Oval 330"/>
            <p:cNvSpPr>
              <a:spLocks noChangeAspect="1" noChangeArrowheads="1"/>
            </p:cNvSpPr>
            <p:nvPr/>
          </p:nvSpPr>
          <p:spPr bwMode="auto">
            <a:xfrm>
              <a:off x="1787" y="4013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19" name="Line 331"/>
            <p:cNvSpPr>
              <a:spLocks noChangeShapeType="1"/>
            </p:cNvSpPr>
            <p:nvPr/>
          </p:nvSpPr>
          <p:spPr bwMode="auto">
            <a:xfrm rot="5400000" flipV="1">
              <a:off x="1901" y="3954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0" name="Oval 332"/>
            <p:cNvSpPr>
              <a:spLocks noChangeAspect="1" noChangeArrowheads="1"/>
            </p:cNvSpPr>
            <p:nvPr/>
          </p:nvSpPr>
          <p:spPr bwMode="auto">
            <a:xfrm>
              <a:off x="647" y="4013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1" name="Line 333"/>
            <p:cNvSpPr>
              <a:spLocks noChangeShapeType="1"/>
            </p:cNvSpPr>
            <p:nvPr/>
          </p:nvSpPr>
          <p:spPr bwMode="auto">
            <a:xfrm rot="5400000" flipV="1">
              <a:off x="787" y="3961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622" name="AutoShape 334"/>
            <p:cNvCxnSpPr>
              <a:cxnSpLocks noChangeShapeType="1"/>
              <a:stCxn id="268620" idx="6"/>
              <a:endCxn id="268617" idx="2"/>
            </p:cNvCxnSpPr>
            <p:nvPr/>
          </p:nvCxnSpPr>
          <p:spPr bwMode="auto">
            <a:xfrm>
              <a:off x="1060" y="4141"/>
              <a:ext cx="18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624" name="Text Box 336"/>
            <p:cNvSpPr txBox="1">
              <a:spLocks noChangeArrowheads="1"/>
            </p:cNvSpPr>
            <p:nvPr/>
          </p:nvSpPr>
          <p:spPr bwMode="auto">
            <a:xfrm>
              <a:off x="1051" y="3902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26" name="Line 338"/>
            <p:cNvSpPr>
              <a:spLocks noChangeShapeType="1"/>
            </p:cNvSpPr>
            <p:nvPr/>
          </p:nvSpPr>
          <p:spPr bwMode="auto">
            <a:xfrm rot="5400000" flipV="1">
              <a:off x="2016" y="395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27" name="Line 339"/>
            <p:cNvSpPr>
              <a:spLocks noChangeShapeType="1"/>
            </p:cNvSpPr>
            <p:nvPr/>
          </p:nvSpPr>
          <p:spPr bwMode="auto">
            <a:xfrm rot="5400000" flipV="1">
              <a:off x="1379" y="395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36" name="Text Box 348"/>
            <p:cNvSpPr txBox="1">
              <a:spLocks noChangeArrowheads="1"/>
            </p:cNvSpPr>
            <p:nvPr/>
          </p:nvSpPr>
          <p:spPr bwMode="auto">
            <a:xfrm>
              <a:off x="4663" y="400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g</a:t>
              </a:r>
            </a:p>
          </p:txBody>
        </p:sp>
        <p:sp>
          <p:nvSpPr>
            <p:cNvPr id="268637" name="Text Box 349"/>
            <p:cNvSpPr txBox="1">
              <a:spLocks noChangeArrowheads="1"/>
            </p:cNvSpPr>
            <p:nvPr/>
          </p:nvSpPr>
          <p:spPr bwMode="auto">
            <a:xfrm>
              <a:off x="4133" y="399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g</a:t>
              </a:r>
            </a:p>
          </p:txBody>
        </p:sp>
        <p:sp>
          <p:nvSpPr>
            <p:cNvPr id="268666" name="Text Box 378"/>
            <p:cNvSpPr txBox="1">
              <a:spLocks noChangeArrowheads="1"/>
            </p:cNvSpPr>
            <p:nvPr/>
          </p:nvSpPr>
          <p:spPr bwMode="auto">
            <a:xfrm>
              <a:off x="671" y="400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g</a:t>
              </a:r>
            </a:p>
          </p:txBody>
        </p:sp>
        <p:sp>
          <p:nvSpPr>
            <p:cNvPr id="268667" name="Text Box 379"/>
            <p:cNvSpPr txBox="1">
              <a:spLocks noChangeArrowheads="1"/>
            </p:cNvSpPr>
            <p:nvPr/>
          </p:nvSpPr>
          <p:spPr bwMode="auto">
            <a:xfrm>
              <a:off x="1269" y="4002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h</a:t>
              </a:r>
            </a:p>
          </p:txBody>
        </p:sp>
        <p:sp>
          <p:nvSpPr>
            <p:cNvPr id="268668" name="Text Box 380"/>
            <p:cNvSpPr txBox="1">
              <a:spLocks noChangeArrowheads="1"/>
            </p:cNvSpPr>
            <p:nvPr/>
          </p:nvSpPr>
          <p:spPr bwMode="auto">
            <a:xfrm>
              <a:off x="4763" y="400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h</a:t>
              </a:r>
            </a:p>
          </p:txBody>
        </p:sp>
        <p:grpSp>
          <p:nvGrpSpPr>
            <p:cNvPr id="268671" name="Group 383"/>
            <p:cNvGrpSpPr>
              <a:grpSpLocks/>
            </p:cNvGrpSpPr>
            <p:nvPr/>
          </p:nvGrpSpPr>
          <p:grpSpPr bwMode="auto">
            <a:xfrm>
              <a:off x="5165" y="3994"/>
              <a:ext cx="924" cy="234"/>
              <a:chOff x="4443" y="988"/>
              <a:chExt cx="924" cy="234"/>
            </a:xfrm>
          </p:grpSpPr>
          <p:sp>
            <p:nvSpPr>
              <p:cNvPr id="268661" name="Text Box 373"/>
              <p:cNvSpPr txBox="1">
                <a:spLocks noChangeArrowheads="1"/>
              </p:cNvSpPr>
              <p:nvPr/>
            </p:nvSpPr>
            <p:spPr bwMode="auto">
              <a:xfrm>
                <a:off x="4640" y="98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i</a:t>
                </a:r>
              </a:p>
            </p:txBody>
          </p:sp>
          <p:sp>
            <p:nvSpPr>
              <p:cNvPr id="268662" name="Text Box 374"/>
              <p:cNvSpPr txBox="1">
                <a:spLocks noChangeArrowheads="1"/>
              </p:cNvSpPr>
              <p:nvPr/>
            </p:nvSpPr>
            <p:spPr bwMode="auto">
              <a:xfrm>
                <a:off x="4731" y="98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k</a:t>
                </a:r>
              </a:p>
            </p:txBody>
          </p:sp>
          <p:sp>
            <p:nvSpPr>
              <p:cNvPr id="268669" name="Text Box 381"/>
              <p:cNvSpPr txBox="1">
                <a:spLocks noChangeArrowheads="1"/>
              </p:cNvSpPr>
              <p:nvPr/>
            </p:nvSpPr>
            <p:spPr bwMode="auto">
              <a:xfrm>
                <a:off x="4548" y="988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h</a:t>
                </a:r>
              </a:p>
            </p:txBody>
          </p:sp>
          <p:sp>
            <p:nvSpPr>
              <p:cNvPr id="268670" name="Text Box 382"/>
              <p:cNvSpPr txBox="1">
                <a:spLocks noChangeArrowheads="1"/>
              </p:cNvSpPr>
              <p:nvPr/>
            </p:nvSpPr>
            <p:spPr bwMode="auto">
              <a:xfrm>
                <a:off x="4443" y="991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742950" indent="-28575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rtl="1">
                  <a:spcBef>
                    <a:spcPct val="50000"/>
                  </a:spcBef>
                </a:pPr>
                <a:r>
                  <a:rPr lang="en-US" sz="1800"/>
                  <a:t>r</a:t>
                </a:r>
                <a:r>
                  <a:rPr lang="en-US" sz="1800" baseline="-25000"/>
                  <a:t>g</a:t>
                </a:r>
              </a:p>
            </p:txBody>
          </p:sp>
        </p:grpSp>
        <p:sp>
          <p:nvSpPr>
            <p:cNvPr id="268677" name="Text Box 389"/>
            <p:cNvSpPr txBox="1">
              <a:spLocks noChangeArrowheads="1"/>
            </p:cNvSpPr>
            <p:nvPr/>
          </p:nvSpPr>
          <p:spPr bwMode="auto">
            <a:xfrm>
              <a:off x="1776" y="399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i</a:t>
              </a:r>
            </a:p>
          </p:txBody>
        </p:sp>
        <p:sp>
          <p:nvSpPr>
            <p:cNvPr id="268678" name="Text Box 390"/>
            <p:cNvSpPr txBox="1">
              <a:spLocks noChangeArrowheads="1"/>
            </p:cNvSpPr>
            <p:nvPr/>
          </p:nvSpPr>
          <p:spPr bwMode="auto">
            <a:xfrm>
              <a:off x="1845" y="399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k</a:t>
              </a:r>
            </a:p>
          </p:txBody>
        </p:sp>
        <p:sp>
          <p:nvSpPr>
            <p:cNvPr id="268682" name="Text Box 394"/>
            <p:cNvSpPr txBox="1">
              <a:spLocks noChangeArrowheads="1"/>
            </p:cNvSpPr>
            <p:nvPr/>
          </p:nvSpPr>
          <p:spPr bwMode="auto">
            <a:xfrm>
              <a:off x="1459" y="3684"/>
              <a:ext cx="2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/>
                <a:t>append(h,i)</a:t>
              </a:r>
            </a:p>
          </p:txBody>
        </p:sp>
        <p:sp>
          <p:nvSpPr>
            <p:cNvPr id="268683" name="AutoShape 395"/>
            <p:cNvSpPr>
              <a:spLocks noChangeArrowheads="1"/>
            </p:cNvSpPr>
            <p:nvPr/>
          </p:nvSpPr>
          <p:spPr bwMode="auto">
            <a:xfrm>
              <a:off x="2394" y="3941"/>
              <a:ext cx="1073" cy="288"/>
            </a:xfrm>
            <a:prstGeom prst="rightArrow">
              <a:avLst>
                <a:gd name="adj1" fmla="val 50000"/>
                <a:gd name="adj2" fmla="val 93142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268687" name="Group 399"/>
          <p:cNvGrpSpPr>
            <a:grpSpLocks/>
          </p:cNvGrpSpPr>
          <p:nvPr/>
        </p:nvGrpSpPr>
        <p:grpSpPr bwMode="auto">
          <a:xfrm>
            <a:off x="76200" y="4803775"/>
            <a:ext cx="9536113" cy="1014413"/>
            <a:chOff x="47" y="3034"/>
            <a:chExt cx="6007" cy="639"/>
          </a:xfrm>
        </p:grpSpPr>
        <p:sp>
          <p:nvSpPr>
            <p:cNvPr id="268485" name="Rectangle 197"/>
            <p:cNvSpPr>
              <a:spLocks noChangeArrowheads="1"/>
            </p:cNvSpPr>
            <p:nvPr/>
          </p:nvSpPr>
          <p:spPr bwMode="auto">
            <a:xfrm>
              <a:off x="3529" y="3101"/>
              <a:ext cx="2197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493" name="Oval 205"/>
            <p:cNvSpPr>
              <a:spLocks noChangeAspect="1" noChangeArrowheads="1"/>
            </p:cNvSpPr>
            <p:nvPr/>
          </p:nvSpPr>
          <p:spPr bwMode="auto">
            <a:xfrm>
              <a:off x="4153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494" name="Text Box 206"/>
            <p:cNvSpPr txBox="1">
              <a:spLocks noChangeArrowheads="1"/>
            </p:cNvSpPr>
            <p:nvPr/>
          </p:nvSpPr>
          <p:spPr bwMode="auto">
            <a:xfrm>
              <a:off x="4826" y="304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495" name="Oval 207"/>
            <p:cNvSpPr>
              <a:spLocks noChangeAspect="1" noChangeArrowheads="1"/>
            </p:cNvSpPr>
            <p:nvPr/>
          </p:nvSpPr>
          <p:spPr bwMode="auto">
            <a:xfrm>
              <a:off x="4741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96" name="Line 208"/>
            <p:cNvSpPr>
              <a:spLocks noChangeShapeType="1"/>
            </p:cNvSpPr>
            <p:nvPr/>
          </p:nvSpPr>
          <p:spPr bwMode="auto">
            <a:xfrm rot="5400000" flipV="1">
              <a:off x="4890" y="3326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0" name="Text Box 212"/>
            <p:cNvSpPr txBox="1">
              <a:spLocks noChangeArrowheads="1"/>
            </p:cNvSpPr>
            <p:nvPr/>
          </p:nvSpPr>
          <p:spPr bwMode="auto">
            <a:xfrm>
              <a:off x="3665" y="3034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501" name="Oval 213"/>
            <p:cNvSpPr>
              <a:spLocks noChangeAspect="1" noChangeArrowheads="1"/>
            </p:cNvSpPr>
            <p:nvPr/>
          </p:nvSpPr>
          <p:spPr bwMode="auto">
            <a:xfrm>
              <a:off x="3559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2" name="Line 214"/>
            <p:cNvSpPr>
              <a:spLocks noChangeShapeType="1"/>
            </p:cNvSpPr>
            <p:nvPr/>
          </p:nvSpPr>
          <p:spPr bwMode="auto">
            <a:xfrm rot="5400000" flipV="1">
              <a:off x="3715" y="3326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09" name="Text Box 221"/>
            <p:cNvSpPr txBox="1">
              <a:spLocks noChangeArrowheads="1"/>
            </p:cNvSpPr>
            <p:nvPr/>
          </p:nvSpPr>
          <p:spPr bwMode="auto">
            <a:xfrm>
              <a:off x="5381" y="304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510" name="Oval 222"/>
            <p:cNvSpPr>
              <a:spLocks noChangeAspect="1" noChangeArrowheads="1"/>
            </p:cNvSpPr>
            <p:nvPr/>
          </p:nvSpPr>
          <p:spPr bwMode="auto">
            <a:xfrm>
              <a:off x="5288" y="3385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11" name="Line 223"/>
            <p:cNvSpPr>
              <a:spLocks noChangeShapeType="1"/>
            </p:cNvSpPr>
            <p:nvPr/>
          </p:nvSpPr>
          <p:spPr bwMode="auto">
            <a:xfrm rot="5400000" flipV="1">
              <a:off x="5430" y="3323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519" name="AutoShape 231"/>
            <p:cNvCxnSpPr>
              <a:cxnSpLocks noChangeShapeType="1"/>
              <a:stCxn id="268501" idx="6"/>
              <a:endCxn id="268493" idx="2"/>
            </p:cNvCxnSpPr>
            <p:nvPr/>
          </p:nvCxnSpPr>
          <p:spPr bwMode="auto">
            <a:xfrm>
              <a:off x="3972" y="3513"/>
              <a:ext cx="169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20" name="AutoShape 232"/>
            <p:cNvCxnSpPr>
              <a:cxnSpLocks noChangeShapeType="1"/>
              <a:stCxn id="268493" idx="6"/>
              <a:endCxn id="268495" idx="2"/>
            </p:cNvCxnSpPr>
            <p:nvPr/>
          </p:nvCxnSpPr>
          <p:spPr bwMode="auto">
            <a:xfrm>
              <a:off x="4578" y="3513"/>
              <a:ext cx="16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21" name="AutoShape 233"/>
            <p:cNvCxnSpPr>
              <a:cxnSpLocks noChangeShapeType="1"/>
              <a:stCxn id="268495" idx="6"/>
              <a:endCxn id="268510" idx="2"/>
            </p:cNvCxnSpPr>
            <p:nvPr/>
          </p:nvCxnSpPr>
          <p:spPr bwMode="auto">
            <a:xfrm>
              <a:off x="5154" y="3513"/>
              <a:ext cx="13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524" name="AutoShape 236"/>
            <p:cNvCxnSpPr>
              <a:cxnSpLocks noChangeShapeType="1"/>
              <a:stCxn id="268493" idx="7"/>
              <a:endCxn id="268493" idx="1"/>
            </p:cNvCxnSpPr>
            <p:nvPr/>
          </p:nvCxnSpPr>
          <p:spPr bwMode="auto">
            <a:xfrm rot="16200000" flipH="1" flipV="1">
              <a:off x="4359" y="3264"/>
              <a:ext cx="1" cy="293"/>
            </a:xfrm>
            <a:prstGeom prst="curvedConnector3">
              <a:avLst>
                <a:gd name="adj1" fmla="val -1690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527" name="Text Box 239"/>
            <p:cNvSpPr txBox="1">
              <a:spLocks noChangeArrowheads="1"/>
            </p:cNvSpPr>
            <p:nvPr/>
          </p:nvSpPr>
          <p:spPr bwMode="auto">
            <a:xfrm>
              <a:off x="3957" y="3273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28" name="Text Box 240"/>
            <p:cNvSpPr txBox="1">
              <a:spLocks noChangeArrowheads="1"/>
            </p:cNvSpPr>
            <p:nvPr/>
          </p:nvSpPr>
          <p:spPr bwMode="auto">
            <a:xfrm>
              <a:off x="4404" y="3068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29" name="Text Box 241"/>
            <p:cNvSpPr txBox="1">
              <a:spLocks noChangeArrowheads="1"/>
            </p:cNvSpPr>
            <p:nvPr/>
          </p:nvSpPr>
          <p:spPr bwMode="auto">
            <a:xfrm>
              <a:off x="4575" y="3274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30" name="Text Box 242"/>
            <p:cNvSpPr txBox="1">
              <a:spLocks noChangeArrowheads="1"/>
            </p:cNvSpPr>
            <p:nvPr/>
          </p:nvSpPr>
          <p:spPr bwMode="auto">
            <a:xfrm>
              <a:off x="5107" y="3274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36" name="Text Box 248"/>
            <p:cNvSpPr txBox="1">
              <a:spLocks noChangeArrowheads="1"/>
            </p:cNvSpPr>
            <p:nvPr/>
          </p:nvSpPr>
          <p:spPr bwMode="auto">
            <a:xfrm>
              <a:off x="5202" y="3363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538" name="Text Box 250"/>
            <p:cNvSpPr txBox="1">
              <a:spLocks noChangeArrowheads="1"/>
            </p:cNvSpPr>
            <p:nvPr/>
          </p:nvSpPr>
          <p:spPr bwMode="auto">
            <a:xfrm>
              <a:off x="5313" y="3362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544" name="Text Box 256"/>
            <p:cNvSpPr txBox="1">
              <a:spLocks noChangeArrowheads="1"/>
            </p:cNvSpPr>
            <p:nvPr/>
          </p:nvSpPr>
          <p:spPr bwMode="auto">
            <a:xfrm>
              <a:off x="5418" y="3363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z</a:t>
              </a:r>
            </a:p>
          </p:txBody>
        </p:sp>
        <p:sp>
          <p:nvSpPr>
            <p:cNvPr id="268588" name="Rectangle 300"/>
            <p:cNvSpPr>
              <a:spLocks noChangeArrowheads="1"/>
            </p:cNvSpPr>
            <p:nvPr/>
          </p:nvSpPr>
          <p:spPr bwMode="auto">
            <a:xfrm>
              <a:off x="47" y="3105"/>
              <a:ext cx="2197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91" name="Oval 303"/>
            <p:cNvSpPr>
              <a:spLocks noChangeAspect="1" noChangeArrowheads="1"/>
            </p:cNvSpPr>
            <p:nvPr/>
          </p:nvSpPr>
          <p:spPr bwMode="auto">
            <a:xfrm>
              <a:off x="671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92" name="Text Box 304"/>
            <p:cNvSpPr txBox="1">
              <a:spLocks noChangeArrowheads="1"/>
            </p:cNvSpPr>
            <p:nvPr/>
          </p:nvSpPr>
          <p:spPr bwMode="auto">
            <a:xfrm>
              <a:off x="1344" y="3045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593" name="Oval 305"/>
            <p:cNvSpPr>
              <a:spLocks noChangeAspect="1" noChangeArrowheads="1"/>
            </p:cNvSpPr>
            <p:nvPr/>
          </p:nvSpPr>
          <p:spPr bwMode="auto">
            <a:xfrm>
              <a:off x="1259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4" name="Line 306"/>
            <p:cNvSpPr>
              <a:spLocks noChangeShapeType="1"/>
            </p:cNvSpPr>
            <p:nvPr/>
          </p:nvSpPr>
          <p:spPr bwMode="auto">
            <a:xfrm rot="5400000" flipV="1">
              <a:off x="1408" y="3330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6" name="Text Box 308"/>
            <p:cNvSpPr txBox="1">
              <a:spLocks noChangeArrowheads="1"/>
            </p:cNvSpPr>
            <p:nvPr/>
          </p:nvSpPr>
          <p:spPr bwMode="auto">
            <a:xfrm>
              <a:off x="183" y="3038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597" name="Oval 309"/>
            <p:cNvSpPr>
              <a:spLocks noChangeAspect="1" noChangeArrowheads="1"/>
            </p:cNvSpPr>
            <p:nvPr/>
          </p:nvSpPr>
          <p:spPr bwMode="auto">
            <a:xfrm>
              <a:off x="77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8" name="Line 310"/>
            <p:cNvSpPr>
              <a:spLocks noChangeShapeType="1"/>
            </p:cNvSpPr>
            <p:nvPr/>
          </p:nvSpPr>
          <p:spPr bwMode="auto">
            <a:xfrm rot="5400000" flipV="1">
              <a:off x="233" y="3330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00" name="Text Box 312"/>
            <p:cNvSpPr txBox="1">
              <a:spLocks noChangeArrowheads="1"/>
            </p:cNvSpPr>
            <p:nvPr/>
          </p:nvSpPr>
          <p:spPr bwMode="auto">
            <a:xfrm>
              <a:off x="1899" y="3049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601" name="Oval 313"/>
            <p:cNvSpPr>
              <a:spLocks noChangeAspect="1" noChangeArrowheads="1"/>
            </p:cNvSpPr>
            <p:nvPr/>
          </p:nvSpPr>
          <p:spPr bwMode="auto">
            <a:xfrm>
              <a:off x="1806" y="3389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602" name="Line 314"/>
            <p:cNvSpPr>
              <a:spLocks noChangeShapeType="1"/>
            </p:cNvSpPr>
            <p:nvPr/>
          </p:nvSpPr>
          <p:spPr bwMode="auto">
            <a:xfrm rot="5400000" flipV="1">
              <a:off x="1948" y="3327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606" name="AutoShape 318"/>
            <p:cNvCxnSpPr>
              <a:cxnSpLocks noChangeShapeType="1"/>
              <a:stCxn id="268597" idx="6"/>
              <a:endCxn id="268591" idx="2"/>
            </p:cNvCxnSpPr>
            <p:nvPr/>
          </p:nvCxnSpPr>
          <p:spPr bwMode="auto">
            <a:xfrm>
              <a:off x="490" y="3517"/>
              <a:ext cx="169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607" name="AutoShape 319"/>
            <p:cNvCxnSpPr>
              <a:cxnSpLocks noChangeShapeType="1"/>
              <a:stCxn id="268591" idx="6"/>
              <a:endCxn id="268593" idx="2"/>
            </p:cNvCxnSpPr>
            <p:nvPr/>
          </p:nvCxnSpPr>
          <p:spPr bwMode="auto">
            <a:xfrm>
              <a:off x="1096" y="3517"/>
              <a:ext cx="16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8609" name="AutoShape 321"/>
            <p:cNvCxnSpPr>
              <a:cxnSpLocks noChangeShapeType="1"/>
              <a:stCxn id="268591" idx="7"/>
              <a:endCxn id="268591" idx="1"/>
            </p:cNvCxnSpPr>
            <p:nvPr/>
          </p:nvCxnSpPr>
          <p:spPr bwMode="auto">
            <a:xfrm rot="16200000" flipH="1" flipV="1">
              <a:off x="877" y="3268"/>
              <a:ext cx="1" cy="293"/>
            </a:xfrm>
            <a:prstGeom prst="curvedConnector3">
              <a:avLst>
                <a:gd name="adj1" fmla="val -16900000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610" name="Text Box 322"/>
            <p:cNvSpPr txBox="1">
              <a:spLocks noChangeArrowheads="1"/>
            </p:cNvSpPr>
            <p:nvPr/>
          </p:nvSpPr>
          <p:spPr bwMode="auto">
            <a:xfrm>
              <a:off x="475" y="3277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11" name="Text Box 323"/>
            <p:cNvSpPr txBox="1">
              <a:spLocks noChangeArrowheads="1"/>
            </p:cNvSpPr>
            <p:nvPr/>
          </p:nvSpPr>
          <p:spPr bwMode="auto">
            <a:xfrm>
              <a:off x="922" y="3072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12" name="Text Box 324"/>
            <p:cNvSpPr txBox="1">
              <a:spLocks noChangeArrowheads="1"/>
            </p:cNvSpPr>
            <p:nvPr/>
          </p:nvSpPr>
          <p:spPr bwMode="auto">
            <a:xfrm>
              <a:off x="1093" y="3278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616" name="Text Box 328"/>
            <p:cNvSpPr txBox="1">
              <a:spLocks noChangeArrowheads="1"/>
            </p:cNvSpPr>
            <p:nvPr/>
          </p:nvSpPr>
          <p:spPr bwMode="auto">
            <a:xfrm>
              <a:off x="1828" y="336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z</a:t>
              </a:r>
            </a:p>
          </p:txBody>
        </p:sp>
        <p:sp>
          <p:nvSpPr>
            <p:cNvPr id="268632" name="Text Box 344"/>
            <p:cNvSpPr txBox="1">
              <a:spLocks noChangeArrowheads="1"/>
            </p:cNvSpPr>
            <p:nvPr/>
          </p:nvSpPr>
          <p:spPr bwMode="auto">
            <a:xfrm>
              <a:off x="4708" y="336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33" name="Text Box 345"/>
            <p:cNvSpPr txBox="1">
              <a:spLocks noChangeArrowheads="1"/>
            </p:cNvSpPr>
            <p:nvPr/>
          </p:nvSpPr>
          <p:spPr bwMode="auto">
            <a:xfrm>
              <a:off x="4819" y="336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34" name="Text Box 346"/>
            <p:cNvSpPr txBox="1">
              <a:spLocks noChangeArrowheads="1"/>
            </p:cNvSpPr>
            <p:nvPr/>
          </p:nvSpPr>
          <p:spPr bwMode="auto">
            <a:xfrm>
              <a:off x="4192" y="337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35" name="Text Box 347"/>
            <p:cNvSpPr txBox="1">
              <a:spLocks noChangeArrowheads="1"/>
            </p:cNvSpPr>
            <p:nvPr/>
          </p:nvSpPr>
          <p:spPr bwMode="auto">
            <a:xfrm>
              <a:off x="3602" y="3370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57" name="Text Box 369"/>
            <p:cNvSpPr txBox="1">
              <a:spLocks noChangeArrowheads="1"/>
            </p:cNvSpPr>
            <p:nvPr/>
          </p:nvSpPr>
          <p:spPr bwMode="auto">
            <a:xfrm>
              <a:off x="1230" y="337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58" name="Text Box 370"/>
            <p:cNvSpPr txBox="1">
              <a:spLocks noChangeArrowheads="1"/>
            </p:cNvSpPr>
            <p:nvPr/>
          </p:nvSpPr>
          <p:spPr bwMode="auto">
            <a:xfrm>
              <a:off x="1341" y="337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64" name="Text Box 376"/>
            <p:cNvSpPr txBox="1">
              <a:spLocks noChangeArrowheads="1"/>
            </p:cNvSpPr>
            <p:nvPr/>
          </p:nvSpPr>
          <p:spPr bwMode="auto">
            <a:xfrm>
              <a:off x="102" y="3376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65" name="Text Box 377"/>
            <p:cNvSpPr txBox="1">
              <a:spLocks noChangeArrowheads="1"/>
            </p:cNvSpPr>
            <p:nvPr/>
          </p:nvSpPr>
          <p:spPr bwMode="auto">
            <a:xfrm>
              <a:off x="688" y="3380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81" name="Text Box 393"/>
            <p:cNvSpPr txBox="1">
              <a:spLocks noChangeArrowheads="1"/>
            </p:cNvSpPr>
            <p:nvPr/>
          </p:nvSpPr>
          <p:spPr bwMode="auto">
            <a:xfrm>
              <a:off x="1449" y="3074"/>
              <a:ext cx="2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/>
                <a:t>append(y,z)</a:t>
              </a:r>
            </a:p>
          </p:txBody>
        </p:sp>
        <p:sp>
          <p:nvSpPr>
            <p:cNvPr id="268684" name="AutoShape 396"/>
            <p:cNvSpPr>
              <a:spLocks noChangeArrowheads="1"/>
            </p:cNvSpPr>
            <p:nvPr/>
          </p:nvSpPr>
          <p:spPr bwMode="auto">
            <a:xfrm>
              <a:off x="2392" y="3328"/>
              <a:ext cx="1073" cy="293"/>
            </a:xfrm>
            <a:prstGeom prst="rightArrow">
              <a:avLst>
                <a:gd name="adj1" fmla="val 50000"/>
                <a:gd name="adj2" fmla="val 91553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grpSp>
        <p:nvGrpSpPr>
          <p:cNvPr id="268686" name="Group 398"/>
          <p:cNvGrpSpPr>
            <a:grpSpLocks/>
          </p:cNvGrpSpPr>
          <p:nvPr/>
        </p:nvGrpSpPr>
        <p:grpSpPr bwMode="auto">
          <a:xfrm>
            <a:off x="66675" y="3848100"/>
            <a:ext cx="9242425" cy="1022350"/>
            <a:chOff x="46" y="2410"/>
            <a:chExt cx="5822" cy="644"/>
          </a:xfrm>
        </p:grpSpPr>
        <p:sp>
          <p:nvSpPr>
            <p:cNvPr id="268563" name="Rectangle 275"/>
            <p:cNvSpPr>
              <a:spLocks noChangeArrowheads="1"/>
            </p:cNvSpPr>
            <p:nvPr/>
          </p:nvSpPr>
          <p:spPr bwMode="auto">
            <a:xfrm>
              <a:off x="3528" y="2482"/>
              <a:ext cx="2204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64" name="Text Box 276"/>
            <p:cNvSpPr txBox="1">
              <a:spLocks noChangeArrowheads="1"/>
            </p:cNvSpPr>
            <p:nvPr/>
          </p:nvSpPr>
          <p:spPr bwMode="auto">
            <a:xfrm>
              <a:off x="4737" y="242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565" name="Oval 277"/>
            <p:cNvSpPr>
              <a:spLocks noChangeAspect="1" noChangeArrowheads="1"/>
            </p:cNvSpPr>
            <p:nvPr/>
          </p:nvSpPr>
          <p:spPr bwMode="auto">
            <a:xfrm>
              <a:off x="4663" y="276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66" name="Oval 278"/>
            <p:cNvSpPr>
              <a:spLocks noChangeAspect="1" noChangeArrowheads="1"/>
            </p:cNvSpPr>
            <p:nvPr/>
          </p:nvSpPr>
          <p:spPr bwMode="auto">
            <a:xfrm>
              <a:off x="5251" y="276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7" name="Line 279"/>
            <p:cNvSpPr>
              <a:spLocks noChangeShapeType="1"/>
            </p:cNvSpPr>
            <p:nvPr/>
          </p:nvSpPr>
          <p:spPr bwMode="auto">
            <a:xfrm rot="5400000" flipV="1">
              <a:off x="5365" y="2708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8" name="Oval 280"/>
            <p:cNvSpPr>
              <a:spLocks noChangeAspect="1" noChangeArrowheads="1"/>
            </p:cNvSpPr>
            <p:nvPr/>
          </p:nvSpPr>
          <p:spPr bwMode="auto">
            <a:xfrm>
              <a:off x="4069" y="276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69" name="Line 281"/>
            <p:cNvSpPr>
              <a:spLocks noChangeShapeType="1"/>
            </p:cNvSpPr>
            <p:nvPr/>
          </p:nvSpPr>
          <p:spPr bwMode="auto">
            <a:xfrm rot="5400000" flipV="1">
              <a:off x="4209" y="2715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8571" name="AutoShape 283"/>
            <p:cNvCxnSpPr>
              <a:cxnSpLocks noChangeShapeType="1"/>
              <a:stCxn id="268565" idx="6"/>
              <a:endCxn id="268566" idx="2"/>
            </p:cNvCxnSpPr>
            <p:nvPr/>
          </p:nvCxnSpPr>
          <p:spPr bwMode="auto">
            <a:xfrm>
              <a:off x="5076" y="2895"/>
              <a:ext cx="1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8573" name="Text Box 285"/>
            <p:cNvSpPr txBox="1">
              <a:spLocks noChangeArrowheads="1"/>
            </p:cNvSpPr>
            <p:nvPr/>
          </p:nvSpPr>
          <p:spPr bwMode="auto">
            <a:xfrm>
              <a:off x="5057" y="2663"/>
              <a:ext cx="2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000"/>
                <a:t>n</a:t>
              </a:r>
            </a:p>
          </p:txBody>
        </p:sp>
        <p:sp>
          <p:nvSpPr>
            <p:cNvPr id="268575" name="Line 287"/>
            <p:cNvSpPr>
              <a:spLocks noChangeShapeType="1"/>
            </p:cNvSpPr>
            <p:nvPr/>
          </p:nvSpPr>
          <p:spPr bwMode="auto">
            <a:xfrm rot="5400000" flipV="1">
              <a:off x="4801" y="2711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488" name="Text Box 200"/>
            <p:cNvSpPr txBox="1">
              <a:spLocks noChangeArrowheads="1"/>
            </p:cNvSpPr>
            <p:nvPr/>
          </p:nvSpPr>
          <p:spPr bwMode="auto">
            <a:xfrm>
              <a:off x="5332" y="2412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497" name="Text Box 209"/>
            <p:cNvSpPr txBox="1">
              <a:spLocks noChangeArrowheads="1"/>
            </p:cNvSpPr>
            <p:nvPr/>
          </p:nvSpPr>
          <p:spPr bwMode="auto">
            <a:xfrm>
              <a:off x="4166" y="243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559" name="Text Box 271"/>
            <p:cNvSpPr txBox="1">
              <a:spLocks noChangeArrowheads="1"/>
            </p:cNvSpPr>
            <p:nvPr/>
          </p:nvSpPr>
          <p:spPr bwMode="auto">
            <a:xfrm>
              <a:off x="1457" y="2500"/>
              <a:ext cx="2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/>
                <a:t>append(y,z)</a:t>
              </a:r>
            </a:p>
          </p:txBody>
        </p:sp>
        <p:sp>
          <p:nvSpPr>
            <p:cNvPr id="268576" name="Rectangle 288"/>
            <p:cNvSpPr>
              <a:spLocks noChangeArrowheads="1"/>
            </p:cNvSpPr>
            <p:nvPr/>
          </p:nvSpPr>
          <p:spPr bwMode="auto">
            <a:xfrm>
              <a:off x="46" y="2486"/>
              <a:ext cx="2204" cy="5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577" name="Text Box 289"/>
            <p:cNvSpPr txBox="1">
              <a:spLocks noChangeArrowheads="1"/>
            </p:cNvSpPr>
            <p:nvPr/>
          </p:nvSpPr>
          <p:spPr bwMode="auto">
            <a:xfrm>
              <a:off x="1341" y="2410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y</a:t>
              </a:r>
            </a:p>
          </p:txBody>
        </p:sp>
        <p:sp>
          <p:nvSpPr>
            <p:cNvPr id="268578" name="Oval 290"/>
            <p:cNvSpPr>
              <a:spLocks noChangeAspect="1" noChangeArrowheads="1"/>
            </p:cNvSpPr>
            <p:nvPr/>
          </p:nvSpPr>
          <p:spPr bwMode="auto">
            <a:xfrm>
              <a:off x="1267" y="275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742950" indent="-285750" algn="ctr"/>
              <a:endParaRPr lang="en-US" sz="2000" baseline="-25000"/>
            </a:p>
          </p:txBody>
        </p:sp>
        <p:sp>
          <p:nvSpPr>
            <p:cNvPr id="268579" name="Oval 291"/>
            <p:cNvSpPr>
              <a:spLocks noChangeAspect="1" noChangeArrowheads="1"/>
            </p:cNvSpPr>
            <p:nvPr/>
          </p:nvSpPr>
          <p:spPr bwMode="auto">
            <a:xfrm>
              <a:off x="1785" y="2771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0" name="Line 292"/>
            <p:cNvSpPr>
              <a:spLocks noChangeShapeType="1"/>
            </p:cNvSpPr>
            <p:nvPr/>
          </p:nvSpPr>
          <p:spPr bwMode="auto">
            <a:xfrm rot="5400000" flipV="1">
              <a:off x="1899" y="2712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1" name="Oval 293"/>
            <p:cNvSpPr>
              <a:spLocks noChangeAspect="1" noChangeArrowheads="1"/>
            </p:cNvSpPr>
            <p:nvPr/>
          </p:nvSpPr>
          <p:spPr bwMode="auto">
            <a:xfrm>
              <a:off x="673" y="2757"/>
              <a:ext cx="413" cy="25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2" name="Line 294"/>
            <p:cNvSpPr>
              <a:spLocks noChangeShapeType="1"/>
            </p:cNvSpPr>
            <p:nvPr/>
          </p:nvSpPr>
          <p:spPr bwMode="auto">
            <a:xfrm rot="5400000" flipV="1">
              <a:off x="813" y="2705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87" name="Line 299"/>
            <p:cNvSpPr>
              <a:spLocks noChangeShapeType="1"/>
            </p:cNvSpPr>
            <p:nvPr/>
          </p:nvSpPr>
          <p:spPr bwMode="auto">
            <a:xfrm rot="5400000" flipV="1">
              <a:off x="1405" y="2701"/>
              <a:ext cx="10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590" name="Text Box 302"/>
            <p:cNvSpPr txBox="1">
              <a:spLocks noChangeArrowheads="1"/>
            </p:cNvSpPr>
            <p:nvPr/>
          </p:nvSpPr>
          <p:spPr bwMode="auto">
            <a:xfrm>
              <a:off x="1866" y="2416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z</a:t>
              </a:r>
            </a:p>
          </p:txBody>
        </p:sp>
        <p:sp>
          <p:nvSpPr>
            <p:cNvPr id="268595" name="Text Box 307"/>
            <p:cNvSpPr txBox="1">
              <a:spLocks noChangeArrowheads="1"/>
            </p:cNvSpPr>
            <p:nvPr/>
          </p:nvSpPr>
          <p:spPr bwMode="auto">
            <a:xfrm>
              <a:off x="764" y="2421"/>
              <a:ext cx="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/>
                <a:t>x</a:t>
              </a:r>
            </a:p>
          </p:txBody>
        </p:sp>
        <p:sp>
          <p:nvSpPr>
            <p:cNvPr id="268645" name="Text Box 357"/>
            <p:cNvSpPr txBox="1">
              <a:spLocks noChangeArrowheads="1"/>
            </p:cNvSpPr>
            <p:nvPr/>
          </p:nvSpPr>
          <p:spPr bwMode="auto">
            <a:xfrm>
              <a:off x="691" y="274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46" name="Text Box 358"/>
            <p:cNvSpPr txBox="1">
              <a:spLocks noChangeArrowheads="1"/>
            </p:cNvSpPr>
            <p:nvPr/>
          </p:nvSpPr>
          <p:spPr bwMode="auto">
            <a:xfrm>
              <a:off x="1278" y="275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543" name="Text Box 255"/>
            <p:cNvSpPr txBox="1">
              <a:spLocks noChangeArrowheads="1"/>
            </p:cNvSpPr>
            <p:nvPr/>
          </p:nvSpPr>
          <p:spPr bwMode="auto">
            <a:xfrm>
              <a:off x="1891" y="2764"/>
              <a:ext cx="5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z</a:t>
              </a:r>
            </a:p>
          </p:txBody>
        </p:sp>
        <p:sp>
          <p:nvSpPr>
            <p:cNvPr id="268653" name="Text Box 365"/>
            <p:cNvSpPr txBox="1">
              <a:spLocks noChangeArrowheads="1"/>
            </p:cNvSpPr>
            <p:nvPr/>
          </p:nvSpPr>
          <p:spPr bwMode="auto">
            <a:xfrm>
              <a:off x="4687" y="2747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63" name="Text Box 375"/>
            <p:cNvSpPr txBox="1">
              <a:spLocks noChangeArrowheads="1"/>
            </p:cNvSpPr>
            <p:nvPr/>
          </p:nvSpPr>
          <p:spPr bwMode="auto">
            <a:xfrm>
              <a:off x="4092" y="2749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268679" name="Text Box 391"/>
            <p:cNvSpPr txBox="1">
              <a:spLocks noChangeArrowheads="1"/>
            </p:cNvSpPr>
            <p:nvPr/>
          </p:nvSpPr>
          <p:spPr bwMode="auto">
            <a:xfrm>
              <a:off x="5232" y="2761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268685" name="AutoShape 397"/>
            <p:cNvSpPr>
              <a:spLocks noChangeArrowheads="1"/>
            </p:cNvSpPr>
            <p:nvPr/>
          </p:nvSpPr>
          <p:spPr bwMode="auto">
            <a:xfrm>
              <a:off x="2390" y="2744"/>
              <a:ext cx="1073" cy="287"/>
            </a:xfrm>
            <a:prstGeom prst="rightArrow">
              <a:avLst>
                <a:gd name="adj1" fmla="val 50000"/>
                <a:gd name="adj2" fmla="val 93467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838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02125"/>
          </a:xfrm>
        </p:spPr>
        <p:txBody>
          <a:bodyPr/>
          <a:lstStyle/>
          <a:p>
            <a:pPr>
              <a:buFont typeface="Wingdings" charset="0"/>
              <a:buChar char="ü"/>
            </a:pPr>
            <a:r>
              <a:rPr lang="en-US"/>
              <a:t>Cutpoint freedom</a:t>
            </a:r>
          </a:p>
          <a:p>
            <a:pPr>
              <a:buFont typeface="Wingdings" charset="0"/>
              <a:buChar char="ü"/>
            </a:pPr>
            <a:r>
              <a:rPr lang="en-US"/>
              <a:t>Non-standard concrete semantics</a:t>
            </a:r>
          </a:p>
          <a:p>
            <a:pPr>
              <a:buFont typeface="Wingdings" charset="0"/>
              <a:buChar char="ü"/>
            </a:pPr>
            <a:r>
              <a:rPr lang="en-US"/>
              <a:t>Interprocedural shape analysis</a:t>
            </a:r>
          </a:p>
          <a:p>
            <a:r>
              <a:rPr lang="en-US"/>
              <a:t>Prototype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601037735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Prototype implementation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6759575" cy="3886200"/>
          </a:xfrm>
        </p:spPr>
        <p:txBody>
          <a:bodyPr/>
          <a:lstStyle/>
          <a:p>
            <a:r>
              <a:rPr lang="en-US" sz="2800"/>
              <a:t>TVLA based analyzer </a:t>
            </a:r>
          </a:p>
          <a:p>
            <a:r>
              <a:rPr lang="en-US" sz="2800"/>
              <a:t>Soot-based Java front-end</a:t>
            </a:r>
          </a:p>
          <a:p>
            <a:r>
              <a:rPr lang="en-US" sz="2800"/>
              <a:t>Parametric abstraction</a:t>
            </a:r>
          </a:p>
        </p:txBody>
      </p:sp>
      <p:graphicFrame>
        <p:nvGraphicFramePr>
          <p:cNvPr id="32807" name="Group 3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1697393"/>
              </p:ext>
            </p:extLst>
          </p:nvPr>
        </p:nvGraphicFramePr>
        <p:xfrm>
          <a:off x="646113" y="3914775"/>
          <a:ext cx="8037512" cy="2072640"/>
        </p:xfrm>
        <a:graphic>
          <a:graphicData uri="http://schemas.openxmlformats.org/drawingml/2006/table">
            <a:tbl>
              <a:tblPr/>
              <a:tblGrid>
                <a:gridCol w="401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7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Data structure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Verified properties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Singly linked 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Cleanness, acyclicity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Sorting (of SLL)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+ Sortedness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Unshared binary trees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Cleaness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, tree-ness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74642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vs. Recursive (SLL)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12788" y="1571625"/>
          <a:ext cx="7867650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4" imgW="4105182" imgH="2352756" progId="Excel.Chart.8">
                  <p:embed/>
                </p:oleObj>
              </mc:Choice>
              <mc:Fallback>
                <p:oleObj name="Chart" r:id="rId4" imgW="4105182" imgH="2352756" progId="Excel.Chart.8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571625"/>
                        <a:ext cx="7867650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73675" y="1700213"/>
            <a:ext cx="180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585</a:t>
            </a:r>
          </a:p>
        </p:txBody>
      </p:sp>
    </p:spTree>
    <p:extLst>
      <p:ext uri="{BB962C8B-B14F-4D97-AF65-F5344CB8AC3E}">
        <p14:creationId xmlns:p14="http://schemas.microsoft.com/office/powerpoint/2010/main" val="3504040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5436096" y="1196752"/>
            <a:ext cx="2088232" cy="57606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>
            <a:stCxn id="17" idx="6"/>
            <a:endCxn id="26" idx="1"/>
          </p:cNvCxnSpPr>
          <p:nvPr/>
        </p:nvCxnSpPr>
        <p:spPr>
          <a:xfrm flipV="1">
            <a:off x="5580112" y="2492896"/>
            <a:ext cx="1944216" cy="64807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143880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65" name="Rectangle 13"/>
          <p:cNvSpPr>
            <a:spLocks noChangeArrowheads="1"/>
          </p:cNvSpPr>
          <p:nvPr/>
        </p:nvSpPr>
        <p:spPr bwMode="auto">
          <a:xfrm>
            <a:off x="227013" y="1771650"/>
            <a:ext cx="2449512" cy="471328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Inline vs. Procedural abstraction</a:t>
            </a:r>
          </a:p>
        </p:txBody>
      </p:sp>
      <p:graphicFrame>
        <p:nvGraphicFramePr>
          <p:cNvPr id="458760" name="Object 8"/>
          <p:cNvGraphicFramePr>
            <a:graphicFrameLocks noChangeAspect="1"/>
          </p:cNvGraphicFramePr>
          <p:nvPr/>
        </p:nvGraphicFramePr>
        <p:xfrm>
          <a:off x="2862263" y="1695450"/>
          <a:ext cx="5692775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תרשים" r:id="rId4" imgW="4628986" imgH="1990599" progId="Excel.Chart.8">
                  <p:embed/>
                </p:oleObj>
              </mc:Choice>
              <mc:Fallback>
                <p:oleObj name="תרשים" r:id="rId4" imgW="4628986" imgH="1990599" progId="Excel.Chart.8">
                  <p:embed/>
                  <p:pic>
                    <p:nvPicPr>
                      <p:cNvPr id="458760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1695450"/>
                        <a:ext cx="5692775" cy="239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1" name="Object 9"/>
          <p:cNvGraphicFramePr>
            <a:graphicFrameLocks noChangeAspect="1"/>
          </p:cNvGraphicFramePr>
          <p:nvPr/>
        </p:nvGraphicFramePr>
        <p:xfrm>
          <a:off x="2852738" y="4137025"/>
          <a:ext cx="5692775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6" imgW="4628986" imgH="2000329" progId="Excel.Chart.8">
                  <p:embed/>
                </p:oleObj>
              </mc:Choice>
              <mc:Fallback>
                <p:oleObj name="Chart" r:id="rId6" imgW="4628986" imgH="2000329" progId="Excel.Chart.8">
                  <p:embed/>
                  <p:pic>
                    <p:nvPicPr>
                      <p:cNvPr id="458761" name="Object 9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4137025"/>
                        <a:ext cx="5692775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8764" name="Text Box 12"/>
          <p:cNvSpPr txBox="1">
            <a:spLocks noChangeArrowheads="1"/>
          </p:cNvSpPr>
          <p:nvPr/>
        </p:nvSpPr>
        <p:spPr bwMode="auto">
          <a:xfrm>
            <a:off x="0" y="2162175"/>
            <a:ext cx="2678113" cy="448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// Allocates a list of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// length 3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List create3(){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 …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sz="1800" dirty="0"/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main()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x1 = create3();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x2 = create3();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x3 = create3();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List x4 = create3();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  …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dirty="0"/>
              <a:t>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4668638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/>
              <a:t>Call string   vs. Relational vs. CPF</a:t>
            </a:r>
            <a:br>
              <a:rPr lang="en-US"/>
            </a:br>
            <a:r>
              <a:rPr lang="en-US" sz="1800"/>
              <a:t>[Rinetzky and Sagiv, CC</a:t>
            </a:r>
            <a:r>
              <a:rPr lang="ja-JP" altLang="en-US" sz="1800">
                <a:latin typeface="Arial"/>
              </a:rPr>
              <a:t>’</a:t>
            </a:r>
            <a:r>
              <a:rPr lang="en-US" sz="1800"/>
              <a:t>01]                [Jeannet et al., SAS</a:t>
            </a:r>
            <a:r>
              <a:rPr lang="ja-JP" altLang="en-US" sz="1800">
                <a:latin typeface="Arial"/>
              </a:rPr>
              <a:t>’</a:t>
            </a:r>
            <a:r>
              <a:rPr lang="en-US" sz="1800"/>
              <a:t>04]</a:t>
            </a:r>
            <a:r>
              <a:rPr lang="en-US"/>
              <a:t>        </a:t>
            </a:r>
          </a:p>
        </p:txBody>
      </p:sp>
      <p:graphicFrame>
        <p:nvGraphicFramePr>
          <p:cNvPr id="473095" name="Object 7"/>
          <p:cNvGraphicFramePr>
            <a:graphicFrameLocks noChangeAspect="1"/>
          </p:cNvGraphicFramePr>
          <p:nvPr/>
        </p:nvGraphicFramePr>
        <p:xfrm>
          <a:off x="1892300" y="1587500"/>
          <a:ext cx="54864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תרשים" r:id="rId4" imgW="5486400" imgH="2438400" progId="Excel.Chart.8">
                  <p:embed/>
                </p:oleObj>
              </mc:Choice>
              <mc:Fallback>
                <p:oleObj name="תרשים" r:id="rId4" imgW="5486400" imgH="2438400" progId="Excel.Chart.8">
                  <p:embed/>
                  <p:pic>
                    <p:nvPicPr>
                      <p:cNvPr id="473095" name="Object 7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1587500"/>
                        <a:ext cx="54864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6" name="Object 8"/>
          <p:cNvGraphicFramePr>
            <a:graphicFrameLocks noChangeAspect="1"/>
          </p:cNvGraphicFramePr>
          <p:nvPr/>
        </p:nvGraphicFramePr>
        <p:xfrm>
          <a:off x="1890713" y="4151313"/>
          <a:ext cx="54864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6" imgW="5486400" imgH="2438400" progId="Excel.Chart.8">
                  <p:embed/>
                </p:oleObj>
              </mc:Choice>
              <mc:Fallback>
                <p:oleObj name="Chart" r:id="rId6" imgW="5486400" imgH="2438400" progId="Excel.Chart.8">
                  <p:embed/>
                  <p:pic>
                    <p:nvPicPr>
                      <p:cNvPr id="473096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4151313"/>
                        <a:ext cx="54864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53619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Cutpoint freedom</a:t>
            </a:r>
          </a:p>
          <a:p>
            <a:r>
              <a:rPr lang="en-US"/>
              <a:t>Non-standard operational semantics</a:t>
            </a:r>
          </a:p>
          <a:p>
            <a:r>
              <a:rPr lang="en-US"/>
              <a:t>Interprocedural shape analysis</a:t>
            </a:r>
          </a:p>
          <a:p>
            <a:pPr lvl="1"/>
            <a:r>
              <a:rPr lang="en-US"/>
              <a:t>Partial correctness of quicksort</a:t>
            </a:r>
          </a:p>
          <a:p>
            <a:r>
              <a:rPr lang="en-US"/>
              <a:t>Prototype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9361384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Application </a:t>
            </a:r>
            <a:br>
              <a:rPr lang="en-US" sz="4000"/>
            </a:br>
            <a:endParaRPr lang="en-US" sz="4000"/>
          </a:p>
        </p:txBody>
      </p:sp>
      <p:sp>
        <p:nvSpPr>
          <p:cNvPr id="206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31088" cy="3946525"/>
          </a:xfrm>
        </p:spPr>
        <p:txBody>
          <a:bodyPr/>
          <a:lstStyle/>
          <a:p>
            <a:r>
              <a:rPr lang="en-US"/>
              <a:t>Properties proved</a:t>
            </a:r>
          </a:p>
          <a:p>
            <a:pPr lvl="1"/>
            <a:r>
              <a:rPr lang="en-US"/>
              <a:t>Absence of null dereferences</a:t>
            </a:r>
          </a:p>
          <a:p>
            <a:pPr lvl="1"/>
            <a:r>
              <a:rPr lang="en-US"/>
              <a:t>Listness preservation</a:t>
            </a:r>
          </a:p>
          <a:p>
            <a:pPr lvl="1"/>
            <a:r>
              <a:rPr lang="en-US"/>
              <a:t>API conformance</a:t>
            </a:r>
          </a:p>
          <a:p>
            <a:r>
              <a:rPr lang="en-US"/>
              <a:t>Recursive </a:t>
            </a:r>
            <a:r>
              <a:rPr lang="en-US">
                <a:sym typeface="Symbol" charset="0"/>
              </a:rPr>
              <a:t> Iterative</a:t>
            </a:r>
          </a:p>
          <a:p>
            <a:r>
              <a:rPr lang="en-US"/>
              <a:t>Procedural abstraction</a:t>
            </a:r>
          </a:p>
        </p:txBody>
      </p:sp>
    </p:spTree>
    <p:extLst>
      <p:ext uri="{BB962C8B-B14F-4D97-AF65-F5344CB8AC3E}">
        <p14:creationId xmlns:p14="http://schemas.microsoft.com/office/powerpoint/2010/main" val="1235523228"/>
      </p:ext>
    </p:extLst>
  </p:cSld>
  <p:clrMapOvr>
    <a:masterClrMapping/>
  </p:clrMapOvr>
  <p:transition/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Interprocedural shape analysis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Rinetzky and Sagiv,  CC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01     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Chong and Rugina,  SAS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Jeannet et al., SAS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Hackett and Rugina,  POPL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Rinetzky et al., POPL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05</a:t>
            </a:r>
          </a:p>
          <a:p>
            <a:pPr>
              <a:lnSpc>
                <a:spcPct val="90000"/>
              </a:lnSpc>
            </a:pPr>
            <a:r>
              <a:rPr lang="en-US" sz="2800" b="1"/>
              <a:t>Local Reasoning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Ishtiaq and O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Hearn, POPL </a:t>
            </a:r>
            <a:r>
              <a:rPr lang="ja-JP" altLang="en-US" sz="2400">
                <a:latin typeface="Arial"/>
              </a:rPr>
              <a:t>‘</a:t>
            </a:r>
            <a:r>
              <a:rPr lang="en-US" sz="2400"/>
              <a:t>01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Reynolds, LICS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02</a:t>
            </a:r>
          </a:p>
          <a:p>
            <a:pPr>
              <a:lnSpc>
                <a:spcPct val="90000"/>
              </a:lnSpc>
            </a:pPr>
            <a:r>
              <a:rPr lang="en-US" sz="2800" b="1"/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Noble et al. IWACO 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03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82640470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175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50250" cy="43211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Interprocedural</a:t>
            </a:r>
            <a:r>
              <a:rPr lang="en-US" b="1" dirty="0"/>
              <a:t> shape analysis</a:t>
            </a:r>
          </a:p>
          <a:p>
            <a:pPr lvl="1"/>
            <a:r>
              <a:rPr lang="en-US" dirty="0"/>
              <a:t>Rinetzky, Bauer, Reps, </a:t>
            </a:r>
            <a:r>
              <a:rPr lang="en-US" dirty="0" err="1"/>
              <a:t>Sagiv</a:t>
            </a:r>
            <a:r>
              <a:rPr lang="en-US" dirty="0"/>
              <a:t>, Wilhelm POPL’05 </a:t>
            </a:r>
          </a:p>
          <a:p>
            <a:pPr lvl="2"/>
            <a:r>
              <a:rPr lang="en-US" dirty="0" err="1"/>
              <a:t>Cutpoints</a:t>
            </a:r>
            <a:endParaRPr lang="en-US" dirty="0"/>
          </a:p>
          <a:p>
            <a:pPr lvl="1"/>
            <a:r>
              <a:rPr lang="en-US" dirty="0"/>
              <a:t>Rinetzky and </a:t>
            </a:r>
            <a:r>
              <a:rPr lang="en-US" dirty="0" err="1"/>
              <a:t>Sagiv</a:t>
            </a:r>
            <a:r>
              <a:rPr lang="en-US" dirty="0"/>
              <a:t>,  CC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01       </a:t>
            </a:r>
          </a:p>
          <a:p>
            <a:pPr lvl="2"/>
            <a:r>
              <a:rPr lang="en-US" dirty="0"/>
              <a:t>Global heap</a:t>
            </a:r>
          </a:p>
          <a:p>
            <a:pPr lvl="1"/>
            <a:r>
              <a:rPr lang="en-US" dirty="0" err="1"/>
              <a:t>Jeannet</a:t>
            </a:r>
            <a:r>
              <a:rPr lang="en-US" dirty="0"/>
              <a:t> et al., SAS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04               </a:t>
            </a:r>
          </a:p>
          <a:p>
            <a:pPr lvl="2"/>
            <a:r>
              <a:rPr lang="en-US" dirty="0"/>
              <a:t>Local heap, relational </a:t>
            </a:r>
          </a:p>
          <a:p>
            <a:pPr lvl="1"/>
            <a:r>
              <a:rPr lang="en-US" dirty="0"/>
              <a:t>Chong and </a:t>
            </a:r>
            <a:r>
              <a:rPr lang="en-US" dirty="0" err="1"/>
              <a:t>Rugina</a:t>
            </a:r>
            <a:r>
              <a:rPr lang="en-US" dirty="0"/>
              <a:t>,  SAS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03</a:t>
            </a:r>
          </a:p>
          <a:p>
            <a:pPr lvl="2"/>
            <a:r>
              <a:rPr lang="en-US" dirty="0"/>
              <a:t>Local heap</a:t>
            </a:r>
          </a:p>
          <a:p>
            <a:r>
              <a:rPr lang="en-US" b="1" dirty="0"/>
              <a:t>Local reasoning</a:t>
            </a:r>
          </a:p>
          <a:p>
            <a:pPr lvl="1"/>
            <a:r>
              <a:rPr lang="en-US" dirty="0" err="1"/>
              <a:t>Ishtiaq</a:t>
            </a:r>
            <a:r>
              <a:rPr lang="en-US" dirty="0"/>
              <a:t> and 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Hearn, POPL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01</a:t>
            </a:r>
          </a:p>
          <a:p>
            <a:pPr lvl="1"/>
            <a:r>
              <a:rPr lang="en-US" dirty="0"/>
              <a:t>Reynolds, LICS 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23116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 b="1"/>
              <a:t>Summary</a:t>
            </a:r>
          </a:p>
        </p:txBody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Operational semantics </a:t>
            </a:r>
          </a:p>
          <a:p>
            <a:pPr lvl="1">
              <a:lnSpc>
                <a:spcPct val="90000"/>
              </a:lnSpc>
            </a:pPr>
            <a:r>
              <a:rPr lang="en-US"/>
              <a:t>Storeless </a:t>
            </a:r>
          </a:p>
          <a:p>
            <a:pPr lvl="1">
              <a:lnSpc>
                <a:spcPct val="90000"/>
              </a:lnSpc>
            </a:pPr>
            <a:r>
              <a:rPr lang="en-US"/>
              <a:t>Local heap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33CC"/>
                </a:solidFill>
              </a:rPr>
              <a:t>Cutpoints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Equivalence theorem</a:t>
            </a:r>
          </a:p>
          <a:p>
            <a:pPr>
              <a:lnSpc>
                <a:spcPct val="90000"/>
              </a:lnSpc>
            </a:pPr>
            <a:r>
              <a:rPr lang="en-US"/>
              <a:t>Applications </a:t>
            </a:r>
          </a:p>
          <a:p>
            <a:pPr lvl="1">
              <a:lnSpc>
                <a:spcPct val="90000"/>
              </a:lnSpc>
            </a:pPr>
            <a:r>
              <a:rPr lang="en-US"/>
              <a:t>Shape analysis</a:t>
            </a:r>
          </a:p>
          <a:p>
            <a:pPr lvl="1">
              <a:lnSpc>
                <a:spcPct val="90000"/>
              </a:lnSpc>
            </a:pPr>
            <a:r>
              <a:rPr lang="en-US"/>
              <a:t>May-alias analysis</a:t>
            </a:r>
          </a:p>
        </p:txBody>
      </p:sp>
    </p:spTree>
    <p:extLst>
      <p:ext uri="{BB962C8B-B14F-4D97-AF65-F5344CB8AC3E}">
        <p14:creationId xmlns:p14="http://schemas.microsoft.com/office/powerpoint/2010/main" val="778168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5436096" y="1196752"/>
            <a:ext cx="2088232" cy="57606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>
            <a:stCxn id="17" idx="6"/>
            <a:endCxn id="26" idx="1"/>
          </p:cNvCxnSpPr>
          <p:nvPr/>
        </p:nvCxnSpPr>
        <p:spPr>
          <a:xfrm flipV="1">
            <a:off x="5580112" y="2492896"/>
            <a:ext cx="1944216" cy="64807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50"/>
          <p:cNvCxnSpPr>
            <a:stCxn id="22" idx="6"/>
            <a:endCxn id="20" idx="1"/>
          </p:cNvCxnSpPr>
          <p:nvPr/>
        </p:nvCxnSpPr>
        <p:spPr>
          <a:xfrm>
            <a:off x="5436096" y="1196752"/>
            <a:ext cx="2088232" cy="2160240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5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2057400"/>
            <a:ext cx="7772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800" dirty="0">
                <a:solidFill>
                  <a:srgbClr val="0000FF"/>
                </a:solidFill>
              </a:rPr>
              <a:t>Automatically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verify properties of programs manipulating dynamically allocated storage</a:t>
            </a:r>
          </a:p>
          <a:p>
            <a:pPr algn="l"/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990600" y="38862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800" dirty="0"/>
              <a:t>Identify all possible </a:t>
            </a:r>
            <a:r>
              <a:rPr lang="en-US" sz="2800" dirty="0">
                <a:solidFill>
                  <a:srgbClr val="0000FF"/>
                </a:solidFill>
              </a:rPr>
              <a:t>shapes </a:t>
            </a:r>
            <a:r>
              <a:rPr lang="en-US" sz="2800" dirty="0"/>
              <a:t>(layout) of the heap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4422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2852936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140968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155679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9087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191683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20486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2276872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1772816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19168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14096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6" idx="3"/>
          </p:cNvCxnSpPr>
          <p:nvPr/>
        </p:nvCxnSpPr>
        <p:spPr>
          <a:xfrm flipV="1">
            <a:off x="8100392" y="2492896"/>
            <a:ext cx="12700" cy="86409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249289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8" name="מחבר חץ ישר 47"/>
          <p:cNvCxnSpPr>
            <a:stCxn id="17" idx="6"/>
            <a:endCxn id="21" idx="1"/>
          </p:cNvCxnSpPr>
          <p:nvPr/>
        </p:nvCxnSpPr>
        <p:spPr>
          <a:xfrm flipV="1">
            <a:off x="5580112" y="1772816"/>
            <a:ext cx="1944216" cy="1368152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2" idx="6"/>
            <a:endCxn id="26" idx="1"/>
          </p:cNvCxnSpPr>
          <p:nvPr/>
        </p:nvCxnSpPr>
        <p:spPr>
          <a:xfrm>
            <a:off x="5436096" y="1196752"/>
            <a:ext cx="2088232" cy="129614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5436096" y="1196752"/>
            <a:ext cx="2088232" cy="576064"/>
          </a:xfrm>
          <a:prstGeom prst="straightConnector1">
            <a:avLst/>
          </a:prstGeom>
          <a:ln w="95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Possible null dereference!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509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problem?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Pointer analysis abstract all objects allocated at same program location into one summary object.  However, objects allocated at same memory location may behave very differently</a:t>
            </a:r>
          </a:p>
          <a:p>
            <a:pPr lvl="1"/>
            <a:r>
              <a:rPr lang="en-US" dirty="0"/>
              <a:t>E.g., object is first/last one in the list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Assign extra predicates to distinguish between objects with different roles</a:t>
            </a:r>
          </a:p>
          <a:p>
            <a:r>
              <a:rPr lang="en-US" dirty="0"/>
              <a:t>Number of objects represented by summary object </a:t>
            </a:r>
            <a:r>
              <a:rPr lang="en-US" dirty="0">
                <a:sym typeface="Math B"/>
              </a:rPr>
              <a:t>1 – does not allow strong updates</a:t>
            </a:r>
          </a:p>
          <a:p>
            <a:pPr lvl="1"/>
            <a:r>
              <a:rPr lang="en-US" dirty="0">
                <a:solidFill>
                  <a:schemeClr val="bg1"/>
                </a:solidFill>
                <a:sym typeface="Math B"/>
              </a:rPr>
              <a:t>Distinguish between concrete objects (#=1) and abstract objects (#1)</a:t>
            </a:r>
          </a:p>
          <a:p>
            <a:r>
              <a:rPr lang="en-US" dirty="0">
                <a:sym typeface="Math B"/>
              </a:rPr>
              <a:t>Join operator very coarse – abstracts away important distinctions (</a:t>
            </a:r>
            <a:r>
              <a:rPr lang="en-US" dirty="0" err="1">
                <a:sym typeface="Math B"/>
              </a:rPr>
              <a:t>tmp</a:t>
            </a:r>
            <a:r>
              <a:rPr lang="en-US" dirty="0">
                <a:sym typeface="Math B"/>
              </a:rPr>
              <a:t>=null/</a:t>
            </a:r>
            <a:r>
              <a:rPr lang="en-US" dirty="0" err="1">
                <a:sym typeface="Math B"/>
              </a:rPr>
              <a:t>tmp</a:t>
            </a:r>
            <a:r>
              <a:rPr lang="en-US" dirty="0">
                <a:sym typeface="Math B"/>
              </a:rPr>
              <a:t>!=null)</a:t>
            </a:r>
          </a:p>
          <a:p>
            <a:pPr lvl="1"/>
            <a:r>
              <a:rPr lang="en-US" dirty="0">
                <a:solidFill>
                  <a:schemeClr val="bg1"/>
                </a:solidFill>
                <a:sym typeface="Math B"/>
              </a:rPr>
              <a:t>Apply disjunctive completion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69473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solution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Pointer analysis abstract all objects allocated at same program location into one summary object.  However, objects allocated at same memory location may behave very differently</a:t>
            </a:r>
          </a:p>
          <a:p>
            <a:pPr lvl="1"/>
            <a:r>
              <a:rPr lang="en-US" dirty="0"/>
              <a:t>E.g., object is first/last one in the list</a:t>
            </a:r>
          </a:p>
          <a:p>
            <a:pPr lvl="1"/>
            <a:r>
              <a:rPr lang="en-US" dirty="0">
                <a:solidFill>
                  <a:srgbClr val="006600"/>
                </a:solidFill>
              </a:rPr>
              <a:t>Add extra </a:t>
            </a:r>
            <a:r>
              <a:rPr lang="en-US" dirty="0">
                <a:solidFill>
                  <a:srgbClr val="0000FF"/>
                </a:solidFill>
              </a:rPr>
              <a:t>instrumentation</a:t>
            </a:r>
            <a:r>
              <a:rPr lang="en-US" dirty="0">
                <a:solidFill>
                  <a:srgbClr val="006600"/>
                </a:solidFill>
              </a:rPr>
              <a:t> predicates to distinguish between objects with different roles</a:t>
            </a:r>
          </a:p>
          <a:p>
            <a:r>
              <a:rPr lang="en-US" dirty="0"/>
              <a:t>Number of objects represented by summary object </a:t>
            </a:r>
            <a:r>
              <a:rPr lang="en-US" dirty="0">
                <a:sym typeface="Math B"/>
              </a:rPr>
              <a:t>1 – does not allow strong updates</a:t>
            </a:r>
          </a:p>
          <a:p>
            <a:pPr lvl="1"/>
            <a:r>
              <a:rPr lang="en-US" dirty="0">
                <a:solidFill>
                  <a:srgbClr val="006600"/>
                </a:solidFill>
                <a:sym typeface="Math B"/>
              </a:rPr>
              <a:t>Distinguish between concrete objects (#=1) and abstract objects (#1)</a:t>
            </a:r>
          </a:p>
          <a:p>
            <a:r>
              <a:rPr lang="en-US" dirty="0">
                <a:sym typeface="Math B"/>
              </a:rPr>
              <a:t>Join operator very coarse – abstracts away important distinctions (</a:t>
            </a:r>
            <a:r>
              <a:rPr lang="en-US" dirty="0" err="1">
                <a:sym typeface="Math B"/>
              </a:rPr>
              <a:t>tmp</a:t>
            </a:r>
            <a:r>
              <a:rPr lang="en-US" dirty="0">
                <a:sym typeface="Math B"/>
              </a:rPr>
              <a:t>=null/</a:t>
            </a:r>
            <a:r>
              <a:rPr lang="en-US" dirty="0" err="1">
                <a:sym typeface="Math B"/>
              </a:rPr>
              <a:t>tmp</a:t>
            </a:r>
            <a:r>
              <a:rPr lang="en-US" dirty="0">
                <a:sym typeface="Math B"/>
              </a:rPr>
              <a:t>!=null)</a:t>
            </a:r>
          </a:p>
          <a:p>
            <a:pPr lvl="1"/>
            <a:r>
              <a:rPr lang="en-US" dirty="0">
                <a:solidFill>
                  <a:srgbClr val="006600"/>
                </a:solidFill>
                <a:sym typeface="Math B"/>
              </a:rPr>
              <a:t>Apply disjunctive completion</a:t>
            </a:r>
            <a:endParaRPr lang="he-IL" dirty="0">
              <a:solidFill>
                <a:srgbClr val="00660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30110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properties to objects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first drop allocation site information and instead…</a:t>
            </a:r>
          </a:p>
          <a:p>
            <a:r>
              <a:rPr lang="en-US" dirty="0"/>
              <a:t>Define a unary predicate x(v) for each pointer variable x meaning x points to x</a:t>
            </a:r>
          </a:p>
          <a:p>
            <a:r>
              <a:rPr lang="en-US" dirty="0"/>
              <a:t>Predicate holds for at most one node</a:t>
            </a:r>
          </a:p>
          <a:p>
            <a:r>
              <a:rPr lang="en-US" dirty="0"/>
              <a:t>Merge together nodes with same sets of predicates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5263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0906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0" idx="1"/>
          </p:cNvCxnSpPr>
          <p:nvPr/>
        </p:nvCxnSpPr>
        <p:spPr>
          <a:xfrm>
            <a:off x="5436096" y="1988840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20" idx="1"/>
          </p:cNvCxnSpPr>
          <p:nvPr/>
        </p:nvCxnSpPr>
        <p:spPr>
          <a:xfrm flipV="1">
            <a:off x="5436096" y="256490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489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5" name="מלבן מעוגל 14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6" idx="6"/>
            <a:endCxn id="21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17" idx="6"/>
            <a:endCxn id="21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4" name="מחבר חץ ישר 18"/>
          <p:cNvCxnSpPr>
            <a:stCxn id="21" idx="3"/>
            <a:endCxn id="15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86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12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</p:cNvCxnSpPr>
          <p:nvPr/>
        </p:nvCxnSpPr>
        <p:spPr>
          <a:xfrm flipV="1">
            <a:off x="5580112" y="2564904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18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12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580112" y="3933056"/>
            <a:ext cx="19442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524328" y="4005064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20" idx="3"/>
          </p:cNvCxnSpPr>
          <p:nvPr/>
        </p:nvCxnSpPr>
        <p:spPr>
          <a:xfrm flipH="1" flipV="1">
            <a:off x="8100392" y="2564904"/>
            <a:ext cx="360040" cy="1656184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8424" y="37170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No null dereference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57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25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12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580112" y="3933056"/>
            <a:ext cx="19442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524328" y="4005064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244408" y="3284984"/>
            <a:ext cx="216024" cy="936104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8424" y="37170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45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436096" y="1988840"/>
            <a:ext cx="1944216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524328" y="30689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580112" y="3933056"/>
            <a:ext cx="180020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8100392" y="25649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4408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380312" y="4005064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244408" y="3284984"/>
            <a:ext cx="216024" cy="936104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8424" y="3717032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8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Singly Linked Lists</a:t>
            </a:r>
          </a:p>
        </p:txBody>
      </p:sp>
    </p:spTree>
    <p:extLst>
      <p:ext uri="{BB962C8B-B14F-4D97-AF65-F5344CB8AC3E}">
        <p14:creationId xmlns:p14="http://schemas.microsoft.com/office/powerpoint/2010/main" val="3556698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364088" y="2852937"/>
            <a:ext cx="1800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427984" y="980728"/>
            <a:ext cx="4176464" cy="2232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2974" y="3142709"/>
            <a:ext cx="51328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ym typeface="Math B"/>
              </a:rPr>
              <a:t></a:t>
            </a:r>
            <a:endParaRPr lang="he-IL" sz="3600" dirty="0"/>
          </a:p>
        </p:txBody>
      </p:sp>
      <p:sp>
        <p:nvSpPr>
          <p:cNvPr id="22" name="מלבן מעוגל 21"/>
          <p:cNvSpPr/>
          <p:nvPr/>
        </p:nvSpPr>
        <p:spPr>
          <a:xfrm>
            <a:off x="7452320" y="41490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4644008" y="386104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4644008" y="45091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מחבר חץ ישר 26"/>
          <p:cNvCxnSpPr>
            <a:stCxn id="24" idx="6"/>
            <a:endCxn id="29" idx="1"/>
          </p:cNvCxnSpPr>
          <p:nvPr/>
        </p:nvCxnSpPr>
        <p:spPr>
          <a:xfrm>
            <a:off x="5364088" y="4149080"/>
            <a:ext cx="20882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>
            <a:stCxn id="25" idx="6"/>
            <a:endCxn id="29" idx="1"/>
          </p:cNvCxnSpPr>
          <p:nvPr/>
        </p:nvCxnSpPr>
        <p:spPr>
          <a:xfrm>
            <a:off x="5364088" y="47971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מלבן מעוגל 28"/>
          <p:cNvSpPr/>
          <p:nvPr/>
        </p:nvSpPr>
        <p:spPr>
          <a:xfrm>
            <a:off x="7452320" y="48691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4644008" y="5157192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22" idx="1"/>
          </p:cNvCxnSpPr>
          <p:nvPr/>
        </p:nvCxnSpPr>
        <p:spPr>
          <a:xfrm flipV="1">
            <a:off x="5508104" y="4365104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18"/>
          <p:cNvCxnSpPr>
            <a:stCxn id="29" idx="3"/>
            <a:endCxn id="22" idx="3"/>
          </p:cNvCxnSpPr>
          <p:nvPr/>
        </p:nvCxnSpPr>
        <p:spPr>
          <a:xfrm flipH="1" flipV="1">
            <a:off x="8028384" y="43651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5091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4427984" y="3789040"/>
            <a:ext cx="417646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1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25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364088" y="2852937"/>
            <a:ext cx="1800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427984" y="980728"/>
            <a:ext cx="4176464" cy="2232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5416" y="3142709"/>
            <a:ext cx="46839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ym typeface="Math B"/>
              </a:rPr>
              <a:t></a:t>
            </a:r>
            <a:endParaRPr lang="he-IL" sz="3600" dirty="0"/>
          </a:p>
        </p:txBody>
      </p:sp>
      <p:sp>
        <p:nvSpPr>
          <p:cNvPr id="22" name="מלבן מעוגל 21"/>
          <p:cNvSpPr/>
          <p:nvPr/>
        </p:nvSpPr>
        <p:spPr>
          <a:xfrm>
            <a:off x="7452320" y="41490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4644008" y="386104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4644008" y="45091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מחבר חץ ישר 26"/>
          <p:cNvCxnSpPr>
            <a:stCxn id="24" idx="6"/>
            <a:endCxn id="29" idx="1"/>
          </p:cNvCxnSpPr>
          <p:nvPr/>
        </p:nvCxnSpPr>
        <p:spPr>
          <a:xfrm>
            <a:off x="5364088" y="4149080"/>
            <a:ext cx="20882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>
            <a:stCxn id="25" idx="6"/>
            <a:endCxn id="29" idx="1"/>
          </p:cNvCxnSpPr>
          <p:nvPr/>
        </p:nvCxnSpPr>
        <p:spPr>
          <a:xfrm>
            <a:off x="5364088" y="47971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מלבן מעוגל 28"/>
          <p:cNvSpPr/>
          <p:nvPr/>
        </p:nvSpPr>
        <p:spPr>
          <a:xfrm>
            <a:off x="7452320" y="486916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4644008" y="5157192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22" idx="1"/>
          </p:cNvCxnSpPr>
          <p:nvPr/>
        </p:nvCxnSpPr>
        <p:spPr>
          <a:xfrm flipV="1">
            <a:off x="5508104" y="4365104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18"/>
          <p:cNvCxnSpPr>
            <a:stCxn id="29" idx="3"/>
            <a:endCxn id="22" idx="3"/>
          </p:cNvCxnSpPr>
          <p:nvPr/>
        </p:nvCxnSpPr>
        <p:spPr>
          <a:xfrm flipH="1" flipV="1">
            <a:off x="8028384" y="4365104"/>
            <a:ext cx="144016" cy="720080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5091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4427984" y="3789040"/>
            <a:ext cx="417646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הסבר מלבני 34"/>
          <p:cNvSpPr/>
          <p:nvPr/>
        </p:nvSpPr>
        <p:spPr>
          <a:xfrm>
            <a:off x="1691680" y="5661248"/>
            <a:ext cx="2088232" cy="936104"/>
          </a:xfrm>
          <a:prstGeom prst="wedgeRectCallout">
            <a:avLst>
              <a:gd name="adj1" fmla="val 78844"/>
              <a:gd name="adj2" fmla="val -12058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Do we need to analyze this shape graph again?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32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1" idx="1"/>
          </p:cNvCxnSpPr>
          <p:nvPr/>
        </p:nvCxnSpPr>
        <p:spPr>
          <a:xfrm>
            <a:off x="5364088" y="2852937"/>
            <a:ext cx="1800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427984" y="980728"/>
            <a:ext cx="4176464" cy="2232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5416" y="3142709"/>
            <a:ext cx="46839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he-IL" sz="3600" dirty="0">
                <a:solidFill>
                  <a:schemeClr val="bg1">
                    <a:lumMod val="50000"/>
                  </a:schemeClr>
                </a:solidFill>
                <a:sym typeface="Math B"/>
              </a:rPr>
              <a:t></a:t>
            </a:r>
            <a:endParaRPr lang="he-IL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7452320" y="4149080"/>
            <a:ext cx="576064" cy="432048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null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4644008" y="3861048"/>
            <a:ext cx="720080" cy="57606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4644008" y="4509120"/>
            <a:ext cx="720080" cy="57606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מחבר חץ ישר 26"/>
          <p:cNvCxnSpPr>
            <a:stCxn id="24" idx="6"/>
            <a:endCxn id="29" idx="1"/>
          </p:cNvCxnSpPr>
          <p:nvPr/>
        </p:nvCxnSpPr>
        <p:spPr>
          <a:xfrm>
            <a:off x="5364088" y="4149080"/>
            <a:ext cx="2088232" cy="9361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>
            <a:stCxn id="25" idx="6"/>
            <a:endCxn id="29" idx="1"/>
          </p:cNvCxnSpPr>
          <p:nvPr/>
        </p:nvCxnSpPr>
        <p:spPr>
          <a:xfrm>
            <a:off x="5364088" y="4797152"/>
            <a:ext cx="2088232" cy="28803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מלבן מעוגל 28"/>
          <p:cNvSpPr/>
          <p:nvPr/>
        </p:nvSpPr>
        <p:spPr>
          <a:xfrm>
            <a:off x="7452320" y="4869160"/>
            <a:ext cx="720080" cy="432048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{h, t}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אליפסה 29"/>
          <p:cNvSpPr/>
          <p:nvPr/>
        </p:nvSpPr>
        <p:spPr>
          <a:xfrm>
            <a:off x="4644008" y="5157192"/>
            <a:ext cx="864096" cy="57606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מחבר חץ ישר 30"/>
          <p:cNvCxnSpPr>
            <a:stCxn id="30" idx="6"/>
            <a:endCxn id="22" idx="1"/>
          </p:cNvCxnSpPr>
          <p:nvPr/>
        </p:nvCxnSpPr>
        <p:spPr>
          <a:xfrm flipV="1">
            <a:off x="5508104" y="4365104"/>
            <a:ext cx="1944216" cy="108012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18"/>
          <p:cNvCxnSpPr>
            <a:stCxn id="29" idx="3"/>
            <a:endCxn id="22" idx="3"/>
          </p:cNvCxnSpPr>
          <p:nvPr/>
        </p:nvCxnSpPr>
        <p:spPr>
          <a:xfrm flipH="1" flipV="1">
            <a:off x="8028384" y="4365104"/>
            <a:ext cx="144016" cy="720080"/>
          </a:xfrm>
          <a:prstGeom prst="curvedConnector3">
            <a:avLst>
              <a:gd name="adj1" fmla="val -158732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509120"/>
            <a:ext cx="322525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4427984" y="3789040"/>
            <a:ext cx="4176464" cy="201622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0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33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0" idx="3"/>
          </p:cNvCxnSpPr>
          <p:nvPr/>
        </p:nvCxnSpPr>
        <p:spPr>
          <a:xfrm flipH="1" flipV="1">
            <a:off x="7884368" y="1556793"/>
            <a:ext cx="360040" cy="2088231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No null dereference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2581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34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1" idx="1"/>
          </p:cNvCxnSpPr>
          <p:nvPr/>
        </p:nvCxnSpPr>
        <p:spPr>
          <a:xfrm>
            <a:off x="5220072" y="1556793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788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3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90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3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08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37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3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7" idx="1"/>
          </p:cNvCxnSpPr>
          <p:nvPr/>
        </p:nvCxnSpPr>
        <p:spPr>
          <a:xfrm>
            <a:off x="5364088" y="2852937"/>
            <a:ext cx="1800200" cy="1584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4221088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20" idx="3"/>
          </p:cNvCxnSpPr>
          <p:nvPr/>
        </p:nvCxnSpPr>
        <p:spPr>
          <a:xfrm flipH="1" flipV="1">
            <a:off x="7884368" y="1556793"/>
            <a:ext cx="360040" cy="2880319"/>
          </a:xfrm>
          <a:prstGeom prst="curvedConnector3">
            <a:avLst>
              <a:gd name="adj1" fmla="val -1205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00506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No null dereference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47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3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7" idx="1"/>
          </p:cNvCxnSpPr>
          <p:nvPr/>
        </p:nvCxnSpPr>
        <p:spPr>
          <a:xfrm>
            <a:off x="5364088" y="2852937"/>
            <a:ext cx="1800200" cy="1584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4221088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38" idx="3"/>
          </p:cNvCxnSpPr>
          <p:nvPr/>
        </p:nvCxnSpPr>
        <p:spPr>
          <a:xfrm flipV="1">
            <a:off x="8244408" y="3645024"/>
            <a:ext cx="12700" cy="792088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00506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890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39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7" idx="1"/>
          </p:cNvCxnSpPr>
          <p:nvPr/>
        </p:nvCxnSpPr>
        <p:spPr>
          <a:xfrm>
            <a:off x="5220072" y="1556793"/>
            <a:ext cx="1944216" cy="2880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7" idx="1"/>
          </p:cNvCxnSpPr>
          <p:nvPr/>
        </p:nvCxnSpPr>
        <p:spPr>
          <a:xfrm>
            <a:off x="5364088" y="2852937"/>
            <a:ext cx="1800200" cy="1584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0" name="מחבר חץ ישר 18"/>
          <p:cNvCxnSpPr>
            <a:stCxn id="38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4221088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38" idx="3"/>
          </p:cNvCxnSpPr>
          <p:nvPr/>
        </p:nvCxnSpPr>
        <p:spPr>
          <a:xfrm flipV="1">
            <a:off x="8244408" y="3645024"/>
            <a:ext cx="12700" cy="792088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400506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5325E-6 L 0.004 -0.105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250"/>
            <a:ext cx="8229600" cy="1143000"/>
          </a:xfrm>
        </p:spPr>
        <p:txBody>
          <a:bodyPr/>
          <a:lstStyle/>
          <a:p>
            <a:r>
              <a:rPr lang="en-US" dirty="0"/>
              <a:t>Limitations of pointer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052736"/>
            <a:ext cx="3168352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// Singly-linked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// data type.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SLL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public SLL n; // next cell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SLL(Object data)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58007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7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27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18"/>
          <p:cNvCxnSpPr>
            <a:stCxn id="21" idx="1"/>
            <a:endCxn id="21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Summarization</a:t>
            </a:r>
            <a:endParaRPr lang="he-IL" dirty="0"/>
          </a:p>
        </p:txBody>
      </p:sp>
      <p:sp>
        <p:nvSpPr>
          <p:cNvPr id="34" name="הסבר מלבני 33"/>
          <p:cNvSpPr/>
          <p:nvPr/>
        </p:nvSpPr>
        <p:spPr>
          <a:xfrm>
            <a:off x="3995936" y="3573016"/>
            <a:ext cx="2088232" cy="936104"/>
          </a:xfrm>
          <a:prstGeom prst="wedgeRectCallout">
            <a:avLst>
              <a:gd name="adj1" fmla="val 99508"/>
              <a:gd name="adj2" fmla="val -122782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How many objects does it represent?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4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41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7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6" idx="1"/>
          </p:cNvCxnSpPr>
          <p:nvPr/>
        </p:nvCxnSpPr>
        <p:spPr>
          <a:xfrm>
            <a:off x="5364088" y="2852937"/>
            <a:ext cx="1800200" cy="1512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18"/>
          <p:cNvCxnSpPr>
            <a:stCxn id="21" idx="1"/>
            <a:endCxn id="21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מלבן מעוגל 35"/>
          <p:cNvSpPr/>
          <p:nvPr/>
        </p:nvSpPr>
        <p:spPr>
          <a:xfrm>
            <a:off x="7164288" y="414908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No null dereference</a:t>
            </a:r>
            <a:endParaRPr lang="he-IL" dirty="0"/>
          </a:p>
        </p:txBody>
      </p:sp>
      <p:cxnSp>
        <p:nvCxnSpPr>
          <p:cNvPr id="39" name="מחבר חץ ישר 18"/>
          <p:cNvCxnSpPr>
            <a:stCxn id="36" idx="3"/>
            <a:endCxn id="20" idx="0"/>
          </p:cNvCxnSpPr>
          <p:nvPr/>
        </p:nvCxnSpPr>
        <p:spPr>
          <a:xfrm flipH="1" flipV="1">
            <a:off x="7596336" y="1340769"/>
            <a:ext cx="648072" cy="3024335"/>
          </a:xfrm>
          <a:prstGeom prst="curvedConnector4">
            <a:avLst>
              <a:gd name="adj1" fmla="val -60639"/>
              <a:gd name="adj2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72400" y="393305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2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42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7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2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מעוגל 11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מחבר חץ ישר 13"/>
          <p:cNvCxnSpPr>
            <a:stCxn id="13" idx="6"/>
            <a:endCxn id="36" idx="1"/>
          </p:cNvCxnSpPr>
          <p:nvPr/>
        </p:nvCxnSpPr>
        <p:spPr>
          <a:xfrm>
            <a:off x="5364088" y="2852937"/>
            <a:ext cx="1800200" cy="1512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8"/>
          <p:cNvCxnSpPr>
            <a:stCxn id="12" idx="3"/>
            <a:endCxn id="20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3" name="מחבר חץ ישר 18"/>
          <p:cNvCxnSpPr>
            <a:stCxn id="21" idx="3"/>
            <a:endCxn id="12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7" idx="3"/>
            <a:endCxn id="21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מחבר חץ ישר 18"/>
          <p:cNvCxnSpPr>
            <a:stCxn id="21" idx="1"/>
            <a:endCxn id="21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מלבן מעוגל 35"/>
          <p:cNvSpPr/>
          <p:nvPr/>
        </p:nvSpPr>
        <p:spPr>
          <a:xfrm>
            <a:off x="7164288" y="414908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8" name="מחבר חץ ישר 18"/>
          <p:cNvCxnSpPr>
            <a:stCxn id="36" idx="3"/>
            <a:endCxn id="27" idx="3"/>
          </p:cNvCxnSpPr>
          <p:nvPr/>
        </p:nvCxnSpPr>
        <p:spPr>
          <a:xfrm flipV="1">
            <a:off x="8244408" y="364502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72400" y="393305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84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1542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43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34" name="מלבן מעוגל 33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מחבר חץ ישר 37"/>
          <p:cNvCxnSpPr>
            <a:stCxn id="35" idx="6"/>
            <a:endCxn id="4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37" idx="6"/>
            <a:endCxn id="40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מעוגל 39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מחבר חץ ישר 41"/>
          <p:cNvCxnSpPr>
            <a:stCxn id="41" idx="6"/>
            <a:endCxn id="4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18"/>
          <p:cNvCxnSpPr>
            <a:stCxn id="40" idx="3"/>
            <a:endCxn id="34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6" name="מחבר חץ ישר 18"/>
          <p:cNvCxnSpPr>
            <a:stCxn id="45" idx="3"/>
            <a:endCxn id="40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9" name="מחבר חץ ישר 18"/>
          <p:cNvCxnSpPr>
            <a:stCxn id="48" idx="3"/>
            <a:endCxn id="45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מחבר חץ ישר 18"/>
          <p:cNvCxnSpPr>
            <a:stCxn id="45" idx="1"/>
            <a:endCxn id="45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4048" y="4869160"/>
            <a:ext cx="273630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Fixed-point for first loop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9899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44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34" name="מלבן מעוגל 33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מחבר חץ ישר 37"/>
          <p:cNvCxnSpPr>
            <a:stCxn id="35" idx="6"/>
            <a:endCxn id="4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37" idx="6"/>
            <a:endCxn id="40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מעוגל 39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מחבר חץ ישר 41"/>
          <p:cNvCxnSpPr>
            <a:stCxn id="41" idx="6"/>
            <a:endCxn id="4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18"/>
          <p:cNvCxnSpPr>
            <a:stCxn id="40" idx="3"/>
            <a:endCxn id="34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6" name="מחבר חץ ישר 18"/>
          <p:cNvCxnSpPr>
            <a:stCxn id="45" idx="3"/>
            <a:endCxn id="40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9" name="מחבר חץ ישר 18"/>
          <p:cNvCxnSpPr>
            <a:stCxn id="48" idx="3"/>
            <a:endCxn id="45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מחבר חץ ישר 18"/>
          <p:cNvCxnSpPr>
            <a:stCxn id="45" idx="1"/>
            <a:endCxn id="45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562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34" name="מלבן מעוגל 33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מחבר חץ ישר 37"/>
          <p:cNvCxnSpPr>
            <a:stCxn id="35" idx="6"/>
            <a:endCxn id="4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37" idx="6"/>
            <a:endCxn id="40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מעוגל 39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מחבר חץ ישר 41"/>
          <p:cNvCxnSpPr>
            <a:stCxn id="41" idx="6"/>
            <a:endCxn id="48" idx="1"/>
          </p:cNvCxnSpPr>
          <p:nvPr/>
        </p:nvCxnSpPr>
        <p:spPr>
          <a:xfrm>
            <a:off x="5364088" y="2852937"/>
            <a:ext cx="1800200" cy="7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18"/>
          <p:cNvCxnSpPr>
            <a:stCxn id="40" idx="3"/>
            <a:endCxn id="34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6" name="מחבר חץ ישר 18"/>
          <p:cNvCxnSpPr>
            <a:stCxn id="45" idx="3"/>
            <a:endCxn id="40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9" name="מחבר חץ ישר 18"/>
          <p:cNvCxnSpPr>
            <a:stCxn id="48" idx="3"/>
            <a:endCxn id="45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מחבר חץ ישר 18"/>
          <p:cNvCxnSpPr>
            <a:stCxn id="45" idx="1"/>
            <a:endCxn id="45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74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34" name="מלבן מעוגל 33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4499992" y="1268761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4499992" y="1916833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מחבר חץ ישר 37"/>
          <p:cNvCxnSpPr>
            <a:stCxn id="35" idx="6"/>
            <a:endCxn id="48" idx="1"/>
          </p:cNvCxnSpPr>
          <p:nvPr/>
        </p:nvCxnSpPr>
        <p:spPr>
          <a:xfrm>
            <a:off x="5220072" y="1556793"/>
            <a:ext cx="1944216" cy="208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37" idx="6"/>
            <a:endCxn id="40" idx="1"/>
          </p:cNvCxnSpPr>
          <p:nvPr/>
        </p:nvCxnSpPr>
        <p:spPr>
          <a:xfrm>
            <a:off x="5220072" y="2204865"/>
            <a:ext cx="2088232" cy="3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מעוגל 39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4499992" y="2564905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מחבר חץ ישר 41"/>
          <p:cNvCxnSpPr>
            <a:stCxn id="41" idx="6"/>
            <a:endCxn id="45" idx="1"/>
          </p:cNvCxnSpPr>
          <p:nvPr/>
        </p:nvCxnSpPr>
        <p:spPr>
          <a:xfrm>
            <a:off x="5364088" y="2852937"/>
            <a:ext cx="1800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18"/>
          <p:cNvCxnSpPr>
            <a:stCxn id="40" idx="3"/>
            <a:endCxn id="34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rgbClr val="FF0000"/>
                </a:solidFill>
              </a:rPr>
              <a:t>tmp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6" name="מחבר חץ ישר 18"/>
          <p:cNvCxnSpPr>
            <a:stCxn id="45" idx="3"/>
            <a:endCxn id="40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49" name="מחבר חץ ישר 18"/>
          <p:cNvCxnSpPr>
            <a:stCxn id="48" idx="3"/>
            <a:endCxn id="45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מחבר חץ ישר 18"/>
          <p:cNvCxnSpPr>
            <a:stCxn id="45" idx="1"/>
            <a:endCxn id="45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510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3972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Best (induced) transformer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47</a:t>
            </a:fld>
            <a:endParaRPr lang="he-IL" dirty="0"/>
          </a:p>
        </p:txBody>
      </p:sp>
      <p:sp>
        <p:nvSpPr>
          <p:cNvPr id="24" name="Oval 3"/>
          <p:cNvSpPr/>
          <p:nvPr/>
        </p:nvSpPr>
        <p:spPr>
          <a:xfrm>
            <a:off x="1066800" y="2270720"/>
            <a:ext cx="2514600" cy="4038600"/>
          </a:xfrm>
          <a:prstGeom prst="ellipse">
            <a:avLst/>
          </a:prstGeom>
          <a:noFill/>
          <a:ln>
            <a:solidFill>
              <a:srgbClr val="F2A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5" name="Oval 4"/>
          <p:cNvSpPr/>
          <p:nvPr/>
        </p:nvSpPr>
        <p:spPr>
          <a:xfrm>
            <a:off x="5334000" y="2270720"/>
            <a:ext cx="2514600" cy="403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37991" y="186308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94772" y="18630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A</a:t>
            </a:r>
          </a:p>
        </p:txBody>
      </p:sp>
      <p:sp>
        <p:nvSpPr>
          <p:cNvPr id="60" name="Oval 5"/>
          <p:cNvSpPr/>
          <p:nvPr/>
        </p:nvSpPr>
        <p:spPr>
          <a:xfrm>
            <a:off x="1398129" y="4412361"/>
            <a:ext cx="219456" cy="2194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2</a:t>
            </a:r>
            <a:endParaRPr lang="en-US" sz="1700" dirty="0"/>
          </a:p>
        </p:txBody>
      </p:sp>
      <p:sp>
        <p:nvSpPr>
          <p:cNvPr id="61" name="Oval 8"/>
          <p:cNvSpPr/>
          <p:nvPr/>
        </p:nvSpPr>
        <p:spPr>
          <a:xfrm>
            <a:off x="2860341" y="4124329"/>
            <a:ext cx="219456" cy="2194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3</a:t>
            </a:r>
            <a:endParaRPr lang="en-US" sz="1700" dirty="0"/>
          </a:p>
        </p:txBody>
      </p:sp>
      <p:grpSp>
        <p:nvGrpSpPr>
          <p:cNvPr id="3" name="קבוצה 19"/>
          <p:cNvGrpSpPr/>
          <p:nvPr/>
        </p:nvGrpSpPr>
        <p:grpSpPr>
          <a:xfrm>
            <a:off x="1625361" y="3747944"/>
            <a:ext cx="1222726" cy="762326"/>
            <a:chOff x="1625361" y="3747944"/>
            <a:chExt cx="1222726" cy="762326"/>
          </a:xfrm>
        </p:grpSpPr>
        <p:sp>
          <p:nvSpPr>
            <p:cNvPr id="63" name="חץ ימינה 62"/>
            <p:cNvSpPr/>
            <p:nvPr/>
          </p:nvSpPr>
          <p:spPr>
            <a:xfrm rot="20974995">
              <a:off x="1625361" y="4222238"/>
              <a:ext cx="1222726" cy="288032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979712" y="3747944"/>
              <a:ext cx="325730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endParaRPr lang="he-IL" sz="3600" baseline="30000" dirty="0"/>
            </a:p>
          </p:txBody>
        </p:sp>
      </p:grpSp>
      <p:cxnSp>
        <p:nvCxnSpPr>
          <p:cNvPr id="67" name="Shape 10"/>
          <p:cNvCxnSpPr>
            <a:stCxn id="23" idx="3"/>
            <a:endCxn id="60" idx="4"/>
          </p:cNvCxnSpPr>
          <p:nvPr/>
        </p:nvCxnSpPr>
        <p:spPr>
          <a:xfrm rot="5400000">
            <a:off x="3645507" y="2396114"/>
            <a:ext cx="98053" cy="4373352"/>
          </a:xfrm>
          <a:prstGeom prst="curvedConnector3">
            <a:avLst>
              <a:gd name="adj1" fmla="val 333139"/>
            </a:avLst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מלבן 76"/>
          <p:cNvSpPr/>
          <p:nvPr/>
        </p:nvSpPr>
        <p:spPr>
          <a:xfrm>
            <a:off x="3056359" y="982469"/>
            <a:ext cx="3025187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rtl="0"/>
            <a:r>
              <a:rPr lang="en-US" sz="3600" i="1" dirty="0">
                <a:sym typeface="Math C"/>
              </a:rPr>
              <a:t>f</a:t>
            </a:r>
            <a:r>
              <a:rPr lang="en-US" sz="3600" baseline="30000" dirty="0">
                <a:sym typeface="Math C"/>
              </a:rPr>
              <a:t>#</a:t>
            </a:r>
            <a:r>
              <a:rPr lang="en-US" sz="3600" dirty="0">
                <a:sym typeface="Math C"/>
              </a:rPr>
              <a:t>(</a:t>
            </a:r>
            <a:r>
              <a:rPr lang="en-US" sz="3600" i="1" dirty="0">
                <a:sym typeface="Math C"/>
              </a:rPr>
              <a:t>a</a:t>
            </a:r>
            <a:r>
              <a:rPr lang="en-US" sz="3600" dirty="0">
                <a:sym typeface="Math C"/>
              </a:rPr>
              <a:t>)=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ym typeface="Symbol" pitchFamily="18" charset="2"/>
              </a:rPr>
              <a:t>(</a:t>
            </a:r>
            <a:r>
              <a:rPr lang="en-US" sz="3600" i="1" dirty="0">
                <a:sym typeface="Symbol" pitchFamily="18" charset="2"/>
              </a:rPr>
              <a:t>f</a:t>
            </a:r>
            <a:r>
              <a:rPr lang="en-US" sz="3600" dirty="0">
                <a:sym typeface="Symbol" pitchFamily="18" charset="2"/>
              </a:rPr>
              <a:t>((</a:t>
            </a:r>
            <a:r>
              <a:rPr lang="en-US" sz="3600" i="1" dirty="0">
                <a:sym typeface="Symbol" pitchFamily="18" charset="2"/>
              </a:rPr>
              <a:t>a</a:t>
            </a:r>
            <a:r>
              <a:rPr lang="en-US" sz="3600" dirty="0">
                <a:sym typeface="Symbol" pitchFamily="18" charset="2"/>
              </a:rPr>
              <a:t>)))</a:t>
            </a:r>
            <a:endParaRPr lang="he-IL" sz="3600" dirty="0"/>
          </a:p>
        </p:txBody>
      </p:sp>
      <p:cxnSp>
        <p:nvCxnSpPr>
          <p:cNvPr id="22" name="מחבר חץ ישר 37"/>
          <p:cNvCxnSpPr>
            <a:stCxn id="61" idx="7"/>
          </p:cNvCxnSpPr>
          <p:nvPr/>
        </p:nvCxnSpPr>
        <p:spPr>
          <a:xfrm rot="5400000" flipH="1" flipV="1">
            <a:off x="4875982" y="1868164"/>
            <a:ext cx="459980" cy="4116629"/>
          </a:xfrm>
          <a:prstGeom prst="curvedConnector2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5"/>
          <p:cNvSpPr/>
          <p:nvPr/>
        </p:nvSpPr>
        <p:spPr>
          <a:xfrm>
            <a:off x="5849070" y="4346447"/>
            <a:ext cx="219456" cy="21945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1</a:t>
            </a:r>
            <a:endParaRPr lang="en-US" sz="1700" dirty="0"/>
          </a:p>
        </p:txBody>
      </p:sp>
      <p:grpSp>
        <p:nvGrpSpPr>
          <p:cNvPr id="5" name="קבוצה 26"/>
          <p:cNvGrpSpPr/>
          <p:nvPr/>
        </p:nvGrpSpPr>
        <p:grpSpPr>
          <a:xfrm>
            <a:off x="6023726" y="3954606"/>
            <a:ext cx="1143252" cy="696790"/>
            <a:chOff x="5898874" y="3450549"/>
            <a:chExt cx="1143252" cy="696790"/>
          </a:xfrm>
        </p:grpSpPr>
        <p:sp>
          <p:nvSpPr>
            <p:cNvPr id="28" name="חץ ימינה 27"/>
            <p:cNvSpPr/>
            <p:nvPr/>
          </p:nvSpPr>
          <p:spPr>
            <a:xfrm rot="19899609">
              <a:off x="5898874" y="3450549"/>
              <a:ext cx="1143252" cy="288032"/>
            </a:xfrm>
            <a:prstGeom prst="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72200" y="3501008"/>
              <a:ext cx="479618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r>
                <a:rPr lang="en-US" sz="3600" baseline="30000" dirty="0"/>
                <a:t>#</a:t>
              </a:r>
              <a:endParaRPr lang="he-IL" sz="3600" baseline="30000" dirty="0"/>
            </a:p>
          </p:txBody>
        </p:sp>
      </p:grpSp>
      <p:sp>
        <p:nvSpPr>
          <p:cNvPr id="31" name="Oval 8"/>
          <p:cNvSpPr/>
          <p:nvPr/>
        </p:nvSpPr>
        <p:spPr>
          <a:xfrm>
            <a:off x="7116192" y="3667463"/>
            <a:ext cx="219456" cy="21945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4</a:t>
            </a:r>
            <a:endParaRPr lang="en-US" sz="1700" dirty="0"/>
          </a:p>
        </p:txBody>
      </p:sp>
      <p:sp>
        <p:nvSpPr>
          <p:cNvPr id="21" name="הסבר מלבני 20"/>
          <p:cNvSpPr/>
          <p:nvPr/>
        </p:nvSpPr>
        <p:spPr>
          <a:xfrm>
            <a:off x="3275856" y="5805264"/>
            <a:ext cx="2376264" cy="792088"/>
          </a:xfrm>
          <a:prstGeom prst="wedgeRectCallout">
            <a:avLst>
              <a:gd name="adj1" fmla="val -9273"/>
              <a:gd name="adj2" fmla="val -1689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Problem: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</a:t>
            </a:r>
            <a:r>
              <a:rPr lang="en-US" dirty="0">
                <a:solidFill>
                  <a:schemeClr val="tx1"/>
                </a:solidFill>
              </a:rPr>
              <a:t> incomputable  directly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7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31" grpId="0" animBg="1"/>
      <p:bldP spid="2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/>
          <a:lstStyle/>
          <a:p>
            <a:r>
              <a:rPr lang="en-US" dirty="0"/>
              <a:t>Best 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48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6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852936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72" idx="1"/>
            </p:cNvCxnSpPr>
            <p:nvPr/>
          </p:nvCxnSpPr>
          <p:spPr>
            <a:xfrm>
              <a:off x="1475656" y="3032956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835696" y="2348880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V="1">
              <a:off x="2267744" y="1988840"/>
              <a:ext cx="12700" cy="576064"/>
            </a:xfrm>
            <a:prstGeom prst="curved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H="1" flipV="1">
              <a:off x="2267744" y="2564904"/>
              <a:ext cx="432048" cy="504055"/>
            </a:xfrm>
            <a:prstGeom prst="curvedConnector3">
              <a:avLst>
                <a:gd name="adj1" fmla="val -5291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קבוצה 156"/>
          <p:cNvGrpSpPr/>
          <p:nvPr/>
        </p:nvGrpSpPr>
        <p:grpSpPr>
          <a:xfrm>
            <a:off x="611560" y="4077072"/>
            <a:ext cx="3024336" cy="2664296"/>
            <a:chOff x="755576" y="4077072"/>
            <a:chExt cx="3024336" cy="2664296"/>
          </a:xfrm>
        </p:grpSpPr>
        <p:sp>
          <p:nvSpPr>
            <p:cNvPr id="127" name="מלבן מעוגל 126"/>
            <p:cNvSpPr/>
            <p:nvPr/>
          </p:nvSpPr>
          <p:spPr>
            <a:xfrm>
              <a:off x="1907704" y="4221089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28" name="אליפסה 127"/>
            <p:cNvSpPr/>
            <p:nvPr/>
          </p:nvSpPr>
          <p:spPr>
            <a:xfrm>
              <a:off x="899592" y="414908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9" name="אליפסה 128"/>
            <p:cNvSpPr/>
            <p:nvPr/>
          </p:nvSpPr>
          <p:spPr>
            <a:xfrm>
              <a:off x="899592" y="4725145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0" name="מחבר חץ ישר 129"/>
            <p:cNvCxnSpPr>
              <a:stCxn id="128" idx="6"/>
              <a:endCxn id="140" idx="1"/>
            </p:cNvCxnSpPr>
            <p:nvPr/>
          </p:nvCxnSpPr>
          <p:spPr>
            <a:xfrm>
              <a:off x="1331640" y="4329101"/>
              <a:ext cx="576064" cy="2052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מחבר חץ ישר 130"/>
            <p:cNvCxnSpPr>
              <a:stCxn id="129" idx="6"/>
              <a:endCxn id="132" idx="1"/>
            </p:cNvCxnSpPr>
            <p:nvPr/>
          </p:nvCxnSpPr>
          <p:spPr>
            <a:xfrm>
              <a:off x="1331640" y="4905165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מלבן מעוגל 131"/>
            <p:cNvSpPr/>
            <p:nvPr/>
          </p:nvSpPr>
          <p:spPr>
            <a:xfrm>
              <a:off x="1907704" y="4725145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33" name="אליפסה 132"/>
            <p:cNvSpPr/>
            <p:nvPr/>
          </p:nvSpPr>
          <p:spPr>
            <a:xfrm>
              <a:off x="827584" y="6165305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4" name="מחבר חץ ישר 133"/>
            <p:cNvCxnSpPr>
              <a:stCxn id="133" idx="6"/>
              <a:endCxn id="140" idx="1"/>
            </p:cNvCxnSpPr>
            <p:nvPr/>
          </p:nvCxnSpPr>
          <p:spPr>
            <a:xfrm>
              <a:off x="1547664" y="6345325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מחבר חץ ישר 18"/>
            <p:cNvCxnSpPr>
              <a:stCxn id="132" idx="3"/>
              <a:endCxn id="127" idx="3"/>
            </p:cNvCxnSpPr>
            <p:nvPr/>
          </p:nvCxnSpPr>
          <p:spPr>
            <a:xfrm flipV="1">
              <a:off x="2339752" y="4437113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2411760" y="4509121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7" name="מלבן מעוגל 136"/>
            <p:cNvSpPr/>
            <p:nvPr/>
          </p:nvSpPr>
          <p:spPr>
            <a:xfrm>
              <a:off x="1907704" y="5301209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מחבר חץ ישר 18"/>
            <p:cNvCxnSpPr>
              <a:stCxn id="137" idx="3"/>
              <a:endCxn id="132" idx="3"/>
            </p:cNvCxnSpPr>
            <p:nvPr/>
          </p:nvCxnSpPr>
          <p:spPr>
            <a:xfrm flipV="1">
              <a:off x="2339752" y="4941169"/>
              <a:ext cx="12700" cy="576064"/>
            </a:xfrm>
            <a:prstGeom prst="curved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2339752" y="5085185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0" name="מלבן מעוגל 139"/>
            <p:cNvSpPr/>
            <p:nvPr/>
          </p:nvSpPr>
          <p:spPr>
            <a:xfrm>
              <a:off x="1907704" y="6165304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מחבר חץ ישר 18"/>
            <p:cNvCxnSpPr>
              <a:stCxn id="140" idx="3"/>
              <a:endCxn id="146" idx="2"/>
            </p:cNvCxnSpPr>
            <p:nvPr/>
          </p:nvCxnSpPr>
          <p:spPr>
            <a:xfrm flipV="1">
              <a:off x="2771800" y="6093296"/>
              <a:ext cx="720080" cy="28803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2843808" y="609329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5" name="מלבן מעוגל 144"/>
            <p:cNvSpPr/>
            <p:nvPr/>
          </p:nvSpPr>
          <p:spPr>
            <a:xfrm>
              <a:off x="2699792" y="5085184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46" name="מלבן מעוגל 145"/>
            <p:cNvSpPr/>
            <p:nvPr/>
          </p:nvSpPr>
          <p:spPr>
            <a:xfrm>
              <a:off x="3275856" y="5661248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8" name="מחבר חץ ישר 18"/>
            <p:cNvCxnSpPr>
              <a:stCxn id="146" idx="0"/>
              <a:endCxn id="145" idx="3"/>
            </p:cNvCxnSpPr>
            <p:nvPr/>
          </p:nvCxnSpPr>
          <p:spPr>
            <a:xfrm rot="16200000" flipV="1">
              <a:off x="3131840" y="5301208"/>
              <a:ext cx="360040" cy="36004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מחבר חץ ישר 18"/>
            <p:cNvCxnSpPr>
              <a:stCxn id="145" idx="2"/>
              <a:endCxn id="137" idx="2"/>
            </p:cNvCxnSpPr>
            <p:nvPr/>
          </p:nvCxnSpPr>
          <p:spPr>
            <a:xfrm rot="5400000">
              <a:off x="2411760" y="5229200"/>
              <a:ext cx="216025" cy="792088"/>
            </a:xfrm>
            <a:prstGeom prst="curvedConnector3">
              <a:avLst>
                <a:gd name="adj1" fmla="val 2058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מלבן 154"/>
            <p:cNvSpPr/>
            <p:nvPr/>
          </p:nvSpPr>
          <p:spPr>
            <a:xfrm>
              <a:off x="755576" y="4077072"/>
              <a:ext cx="3024336" cy="266429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קבוצה 159"/>
          <p:cNvGrpSpPr/>
          <p:nvPr/>
        </p:nvGrpSpPr>
        <p:grpSpPr>
          <a:xfrm>
            <a:off x="4067944" y="2132856"/>
            <a:ext cx="978408" cy="988688"/>
            <a:chOff x="4067944" y="2132856"/>
            <a:chExt cx="978408" cy="988688"/>
          </a:xfrm>
        </p:grpSpPr>
        <p:sp>
          <p:nvSpPr>
            <p:cNvPr id="158" name="חץ שמאלה 157"/>
            <p:cNvSpPr/>
            <p:nvPr/>
          </p:nvSpPr>
          <p:spPr>
            <a:xfrm>
              <a:off x="4067944" y="2636912"/>
              <a:ext cx="978408" cy="484632"/>
            </a:xfrm>
            <a:prstGeom prst="lef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87876" y="2132856"/>
              <a:ext cx="352982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200" dirty="0">
                  <a:sym typeface="Symbol" pitchFamily="18" charset="2"/>
                </a:rPr>
                <a:t></a:t>
              </a:r>
              <a:endParaRPr lang="he-IL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169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Best 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 pitchFamily="18" charset="2"/>
              </a:rPr>
              <a:t>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49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852936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72" idx="1"/>
            </p:cNvCxnSpPr>
            <p:nvPr/>
          </p:nvCxnSpPr>
          <p:spPr>
            <a:xfrm>
              <a:off x="1475656" y="3032956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835696" y="2348880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V="1">
              <a:off x="2267744" y="1988840"/>
              <a:ext cx="12700" cy="576064"/>
            </a:xfrm>
            <a:prstGeom prst="curved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H="1" flipV="1">
              <a:off x="2267744" y="2564904"/>
              <a:ext cx="432048" cy="504055"/>
            </a:xfrm>
            <a:prstGeom prst="curvedConnector3">
              <a:avLst>
                <a:gd name="adj1" fmla="val -5291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קבוצה 156"/>
          <p:cNvGrpSpPr/>
          <p:nvPr/>
        </p:nvGrpSpPr>
        <p:grpSpPr>
          <a:xfrm>
            <a:off x="611560" y="4077072"/>
            <a:ext cx="3024336" cy="2664296"/>
            <a:chOff x="755576" y="4077072"/>
            <a:chExt cx="3024336" cy="2664296"/>
          </a:xfrm>
        </p:grpSpPr>
        <p:sp>
          <p:nvSpPr>
            <p:cNvPr id="127" name="מלבן מעוגל 126"/>
            <p:cNvSpPr/>
            <p:nvPr/>
          </p:nvSpPr>
          <p:spPr>
            <a:xfrm>
              <a:off x="1907704" y="4221089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28" name="אליפסה 127"/>
            <p:cNvSpPr/>
            <p:nvPr/>
          </p:nvSpPr>
          <p:spPr>
            <a:xfrm>
              <a:off x="899592" y="414908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9" name="אליפסה 128"/>
            <p:cNvSpPr/>
            <p:nvPr/>
          </p:nvSpPr>
          <p:spPr>
            <a:xfrm>
              <a:off x="899592" y="4725145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0" name="מחבר חץ ישר 129"/>
            <p:cNvCxnSpPr>
              <a:stCxn id="128" idx="6"/>
              <a:endCxn id="140" idx="1"/>
            </p:cNvCxnSpPr>
            <p:nvPr/>
          </p:nvCxnSpPr>
          <p:spPr>
            <a:xfrm>
              <a:off x="1331640" y="4329101"/>
              <a:ext cx="576064" cy="2052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מחבר חץ ישר 130"/>
            <p:cNvCxnSpPr>
              <a:stCxn id="129" idx="6"/>
              <a:endCxn id="132" idx="1"/>
            </p:cNvCxnSpPr>
            <p:nvPr/>
          </p:nvCxnSpPr>
          <p:spPr>
            <a:xfrm>
              <a:off x="1331640" y="4905165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מלבן מעוגל 131"/>
            <p:cNvSpPr/>
            <p:nvPr/>
          </p:nvSpPr>
          <p:spPr>
            <a:xfrm>
              <a:off x="1907704" y="4725145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33" name="אליפסה 132"/>
            <p:cNvSpPr/>
            <p:nvPr/>
          </p:nvSpPr>
          <p:spPr>
            <a:xfrm>
              <a:off x="827584" y="6165305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4" name="מחבר חץ ישר 133"/>
            <p:cNvCxnSpPr>
              <a:stCxn id="133" idx="6"/>
              <a:endCxn id="140" idx="1"/>
            </p:cNvCxnSpPr>
            <p:nvPr/>
          </p:nvCxnSpPr>
          <p:spPr>
            <a:xfrm>
              <a:off x="1547664" y="6345325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מחבר חץ ישר 18"/>
            <p:cNvCxnSpPr>
              <a:stCxn id="132" idx="3"/>
              <a:endCxn id="127" idx="3"/>
            </p:cNvCxnSpPr>
            <p:nvPr/>
          </p:nvCxnSpPr>
          <p:spPr>
            <a:xfrm flipV="1">
              <a:off x="2339752" y="4437113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2411760" y="4509121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7" name="מלבן מעוגל 136"/>
            <p:cNvSpPr/>
            <p:nvPr/>
          </p:nvSpPr>
          <p:spPr>
            <a:xfrm>
              <a:off x="1907704" y="5301209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מחבר חץ ישר 18"/>
            <p:cNvCxnSpPr>
              <a:stCxn id="137" idx="3"/>
              <a:endCxn id="132" idx="3"/>
            </p:cNvCxnSpPr>
            <p:nvPr/>
          </p:nvCxnSpPr>
          <p:spPr>
            <a:xfrm flipV="1">
              <a:off x="2339752" y="4941169"/>
              <a:ext cx="12700" cy="576064"/>
            </a:xfrm>
            <a:prstGeom prst="curved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2339752" y="5085185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0" name="מלבן מעוגל 139"/>
            <p:cNvSpPr/>
            <p:nvPr/>
          </p:nvSpPr>
          <p:spPr>
            <a:xfrm>
              <a:off x="1907704" y="6165304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מחבר חץ ישר 18"/>
            <p:cNvCxnSpPr>
              <a:stCxn id="140" idx="3"/>
              <a:endCxn id="146" idx="2"/>
            </p:cNvCxnSpPr>
            <p:nvPr/>
          </p:nvCxnSpPr>
          <p:spPr>
            <a:xfrm flipV="1">
              <a:off x="2771800" y="6093296"/>
              <a:ext cx="720080" cy="28803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2843808" y="609329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5" name="מלבן מעוגל 144"/>
            <p:cNvSpPr/>
            <p:nvPr/>
          </p:nvSpPr>
          <p:spPr>
            <a:xfrm>
              <a:off x="2699792" y="5085184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146" name="מלבן מעוגל 145"/>
            <p:cNvSpPr/>
            <p:nvPr/>
          </p:nvSpPr>
          <p:spPr>
            <a:xfrm>
              <a:off x="3275856" y="5661248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8" name="מחבר חץ ישר 18"/>
            <p:cNvCxnSpPr>
              <a:stCxn id="146" idx="0"/>
              <a:endCxn id="145" idx="3"/>
            </p:cNvCxnSpPr>
            <p:nvPr/>
          </p:nvCxnSpPr>
          <p:spPr>
            <a:xfrm rot="16200000" flipV="1">
              <a:off x="3131840" y="5301208"/>
              <a:ext cx="360040" cy="36004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מחבר חץ ישר 18"/>
            <p:cNvCxnSpPr>
              <a:stCxn id="145" idx="2"/>
              <a:endCxn id="137" idx="2"/>
            </p:cNvCxnSpPr>
            <p:nvPr/>
          </p:nvCxnSpPr>
          <p:spPr>
            <a:xfrm rot="5400000">
              <a:off x="2411760" y="5229200"/>
              <a:ext cx="216025" cy="792088"/>
            </a:xfrm>
            <a:prstGeom prst="curvedConnector3">
              <a:avLst>
                <a:gd name="adj1" fmla="val 2058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מלבן 154"/>
            <p:cNvSpPr/>
            <p:nvPr/>
          </p:nvSpPr>
          <p:spPr>
            <a:xfrm>
              <a:off x="755576" y="4077072"/>
              <a:ext cx="3024336" cy="266429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קבוצה 159"/>
          <p:cNvGrpSpPr/>
          <p:nvPr/>
        </p:nvGrpSpPr>
        <p:grpSpPr>
          <a:xfrm>
            <a:off x="4067944" y="2132856"/>
            <a:ext cx="978408" cy="988688"/>
            <a:chOff x="4067944" y="2132856"/>
            <a:chExt cx="978408" cy="988688"/>
          </a:xfrm>
        </p:grpSpPr>
        <p:sp>
          <p:nvSpPr>
            <p:cNvPr id="158" name="חץ שמאלה 157"/>
            <p:cNvSpPr/>
            <p:nvPr/>
          </p:nvSpPr>
          <p:spPr>
            <a:xfrm>
              <a:off x="4067944" y="2636912"/>
              <a:ext cx="978408" cy="484632"/>
            </a:xfrm>
            <a:prstGeom prst="lef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87876" y="2132856"/>
              <a:ext cx="352982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200" dirty="0">
                  <a:sym typeface="Symbol" pitchFamily="18" charset="2"/>
                </a:rPr>
                <a:t></a:t>
              </a:r>
              <a:endParaRPr lang="he-IL" sz="3200" dirty="0"/>
            </a:p>
          </p:txBody>
        </p:sp>
      </p:grpSp>
      <p:sp>
        <p:nvSpPr>
          <p:cNvPr id="76" name="מלבן מעוגל 75"/>
          <p:cNvSpPr/>
          <p:nvPr/>
        </p:nvSpPr>
        <p:spPr>
          <a:xfrm>
            <a:off x="5148064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77" name="אליפסה 76"/>
          <p:cNvSpPr/>
          <p:nvPr/>
        </p:nvSpPr>
        <p:spPr>
          <a:xfrm>
            <a:off x="4139952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אליפסה 77"/>
          <p:cNvSpPr/>
          <p:nvPr/>
        </p:nvSpPr>
        <p:spPr>
          <a:xfrm>
            <a:off x="4139952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מחבר חץ ישר 78"/>
          <p:cNvCxnSpPr>
            <a:stCxn id="77" idx="6"/>
            <a:endCxn id="89" idx="1"/>
          </p:cNvCxnSpPr>
          <p:nvPr/>
        </p:nvCxnSpPr>
        <p:spPr>
          <a:xfrm>
            <a:off x="4572000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חץ ישר 79"/>
          <p:cNvCxnSpPr>
            <a:stCxn id="78" idx="6"/>
            <a:endCxn id="81" idx="1"/>
          </p:cNvCxnSpPr>
          <p:nvPr/>
        </p:nvCxnSpPr>
        <p:spPr>
          <a:xfrm>
            <a:off x="4572000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מלבן מעוגל 80"/>
          <p:cNvSpPr/>
          <p:nvPr/>
        </p:nvSpPr>
        <p:spPr>
          <a:xfrm>
            <a:off x="5148064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82" name="אליפסה 81"/>
          <p:cNvSpPr/>
          <p:nvPr/>
        </p:nvSpPr>
        <p:spPr>
          <a:xfrm>
            <a:off x="4067944" y="6165305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3" name="מחבר חץ ישר 82"/>
          <p:cNvCxnSpPr>
            <a:stCxn id="82" idx="6"/>
            <a:endCxn id="89" idx="1"/>
          </p:cNvCxnSpPr>
          <p:nvPr/>
        </p:nvCxnSpPr>
        <p:spPr>
          <a:xfrm>
            <a:off x="4788024" y="6345325"/>
            <a:ext cx="360040" cy="36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חץ ישר 18"/>
          <p:cNvCxnSpPr>
            <a:stCxn id="81" idx="3"/>
            <a:endCxn id="76" idx="3"/>
          </p:cNvCxnSpPr>
          <p:nvPr/>
        </p:nvCxnSpPr>
        <p:spPr>
          <a:xfrm flipV="1">
            <a:off x="5580112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652120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מלבן מעוגל 85"/>
          <p:cNvSpPr/>
          <p:nvPr/>
        </p:nvSpPr>
        <p:spPr>
          <a:xfrm>
            <a:off x="5148064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87" name="מחבר חץ ישר 18"/>
          <p:cNvCxnSpPr>
            <a:stCxn id="86" idx="3"/>
            <a:endCxn id="81" idx="3"/>
          </p:cNvCxnSpPr>
          <p:nvPr/>
        </p:nvCxnSpPr>
        <p:spPr>
          <a:xfrm flipV="1">
            <a:off x="5580112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580112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" name="מלבן מעוגל 88"/>
          <p:cNvSpPr/>
          <p:nvPr/>
        </p:nvSpPr>
        <p:spPr>
          <a:xfrm>
            <a:off x="5148064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{h, 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0" name="מחבר חץ ישר 18"/>
          <p:cNvCxnSpPr>
            <a:stCxn id="89" idx="3"/>
            <a:endCxn id="93" idx="2"/>
          </p:cNvCxnSpPr>
          <p:nvPr/>
        </p:nvCxnSpPr>
        <p:spPr>
          <a:xfrm flipV="1">
            <a:off x="6012160" y="6093296"/>
            <a:ext cx="720080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84168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מלבן מעוגל 91"/>
          <p:cNvSpPr/>
          <p:nvPr/>
        </p:nvSpPr>
        <p:spPr>
          <a:xfrm>
            <a:off x="5940152" y="5085184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93" name="מלבן מעוגל 92"/>
          <p:cNvSpPr/>
          <p:nvPr/>
        </p:nvSpPr>
        <p:spPr>
          <a:xfrm>
            <a:off x="6516216" y="5661248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4" name="מחבר חץ ישר 18"/>
          <p:cNvCxnSpPr>
            <a:stCxn id="93" idx="0"/>
            <a:endCxn id="92" idx="3"/>
          </p:cNvCxnSpPr>
          <p:nvPr/>
        </p:nvCxnSpPr>
        <p:spPr>
          <a:xfrm rot="16200000" flipV="1">
            <a:off x="6372200" y="5301208"/>
            <a:ext cx="360040" cy="36004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חץ ישר 18"/>
          <p:cNvCxnSpPr>
            <a:stCxn id="92" idx="2"/>
            <a:endCxn id="93" idx="1"/>
          </p:cNvCxnSpPr>
          <p:nvPr/>
        </p:nvCxnSpPr>
        <p:spPr>
          <a:xfrm rot="16200000" flipH="1">
            <a:off x="6156176" y="5517232"/>
            <a:ext cx="360040" cy="36004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מלבן 95"/>
          <p:cNvSpPr/>
          <p:nvPr/>
        </p:nvSpPr>
        <p:spPr>
          <a:xfrm>
            <a:off x="3995936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39955" y="5373216"/>
            <a:ext cx="60946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4800" dirty="0"/>
              <a:t>…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85318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5249961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/>
          <a:lstStyle/>
          <a:p>
            <a:r>
              <a:rPr lang="en-US" dirty="0"/>
              <a:t>Best transformer for </a:t>
            </a:r>
            <a:r>
              <a:rPr lang="en-US" dirty="0">
                <a:sym typeface="Math B"/>
              </a:rPr>
              <a:t>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>
                <a:sym typeface="Math B"/>
              </a:rPr>
              <a:t>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50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מלבן מעוגל 58"/>
          <p:cNvSpPr/>
          <p:nvPr/>
        </p:nvSpPr>
        <p:spPr>
          <a:xfrm>
            <a:off x="1835696" y="1268760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0" name="אליפסה 59"/>
          <p:cNvSpPr/>
          <p:nvPr/>
        </p:nvSpPr>
        <p:spPr>
          <a:xfrm>
            <a:off x="827584" y="1196752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אליפסה 60"/>
          <p:cNvSpPr/>
          <p:nvPr/>
        </p:nvSpPr>
        <p:spPr>
          <a:xfrm>
            <a:off x="827584" y="1772816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2" name="מחבר חץ ישר 61"/>
          <p:cNvCxnSpPr>
            <a:stCxn id="60" idx="6"/>
            <a:endCxn id="72" idx="1"/>
          </p:cNvCxnSpPr>
          <p:nvPr/>
        </p:nvCxnSpPr>
        <p:spPr>
          <a:xfrm>
            <a:off x="1259632" y="1376772"/>
            <a:ext cx="576064" cy="169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חץ ישר 62"/>
          <p:cNvCxnSpPr>
            <a:stCxn id="61" idx="6"/>
            <a:endCxn id="64" idx="1"/>
          </p:cNvCxnSpPr>
          <p:nvPr/>
        </p:nvCxnSpPr>
        <p:spPr>
          <a:xfrm>
            <a:off x="1259632" y="1952836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מלבן מעוגל 63"/>
          <p:cNvSpPr/>
          <p:nvPr/>
        </p:nvSpPr>
        <p:spPr>
          <a:xfrm>
            <a:off x="1835696" y="1772816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5" name="אליפסה 64"/>
          <p:cNvSpPr/>
          <p:nvPr/>
        </p:nvSpPr>
        <p:spPr>
          <a:xfrm>
            <a:off x="755576" y="2852936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6" name="מחבר חץ ישר 65"/>
          <p:cNvCxnSpPr>
            <a:stCxn id="65" idx="6"/>
            <a:endCxn id="69" idx="1"/>
          </p:cNvCxnSpPr>
          <p:nvPr/>
        </p:nvCxnSpPr>
        <p:spPr>
          <a:xfrm flipV="1">
            <a:off x="1475656" y="2564904"/>
            <a:ext cx="36004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מחבר חץ ישר 18"/>
          <p:cNvCxnSpPr>
            <a:stCxn id="64" idx="3"/>
            <a:endCxn id="59" idx="3"/>
          </p:cNvCxnSpPr>
          <p:nvPr/>
        </p:nvCxnSpPr>
        <p:spPr>
          <a:xfrm flipV="1">
            <a:off x="2267744" y="1484784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339752" y="1556792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מלבן מעוגל 68"/>
          <p:cNvSpPr/>
          <p:nvPr/>
        </p:nvSpPr>
        <p:spPr>
          <a:xfrm>
            <a:off x="1835696" y="234888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70" name="מחבר חץ ישר 18"/>
          <p:cNvCxnSpPr>
            <a:stCxn id="69" idx="3"/>
            <a:endCxn id="64" idx="3"/>
          </p:cNvCxnSpPr>
          <p:nvPr/>
        </p:nvCxnSpPr>
        <p:spPr>
          <a:xfrm flipH="1" flipV="1">
            <a:off x="2267744" y="1988840"/>
            <a:ext cx="288032" cy="576064"/>
          </a:xfrm>
          <a:prstGeom prst="curvedConnector3">
            <a:avLst>
              <a:gd name="adj1" fmla="val -793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267744" y="213285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" name="מלבן מעוגל 71"/>
          <p:cNvSpPr/>
          <p:nvPr/>
        </p:nvSpPr>
        <p:spPr>
          <a:xfrm>
            <a:off x="1835696" y="2852935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73" name="מחבר חץ ישר 18"/>
          <p:cNvCxnSpPr>
            <a:stCxn id="72" idx="3"/>
            <a:endCxn id="69" idx="3"/>
          </p:cNvCxnSpPr>
          <p:nvPr/>
        </p:nvCxnSpPr>
        <p:spPr>
          <a:xfrm flipH="1" flipV="1">
            <a:off x="2555776" y="2564904"/>
            <a:ext cx="144016" cy="504055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699792" y="2636912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4" name="מלבן 153"/>
          <p:cNvSpPr/>
          <p:nvPr/>
        </p:nvSpPr>
        <p:spPr>
          <a:xfrm>
            <a:off x="611560" y="1052736"/>
            <a:ext cx="2448272" cy="24482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5733256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6" idx="1"/>
          </p:cNvCxnSpPr>
          <p:nvPr/>
        </p:nvCxnSpPr>
        <p:spPr>
          <a:xfrm flipV="1">
            <a:off x="1403648" y="5877272"/>
            <a:ext cx="136815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540060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5" name="מלבן מעוגל 144"/>
          <p:cNvSpPr/>
          <p:nvPr/>
        </p:nvSpPr>
        <p:spPr>
          <a:xfrm>
            <a:off x="2555776" y="5085184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771800" y="5661248"/>
            <a:ext cx="79208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45" idx="3"/>
          </p:cNvCxnSpPr>
          <p:nvPr/>
        </p:nvCxnSpPr>
        <p:spPr>
          <a:xfrm rot="16200000" flipV="1">
            <a:off x="2897814" y="5391218"/>
            <a:ext cx="360040" cy="1800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45" idx="2"/>
            <a:endCxn id="137" idx="2"/>
          </p:cNvCxnSpPr>
          <p:nvPr/>
        </p:nvCxnSpPr>
        <p:spPr>
          <a:xfrm rot="5400000">
            <a:off x="2267744" y="5229200"/>
            <a:ext cx="216025" cy="792088"/>
          </a:xfrm>
          <a:prstGeom prst="curvedConnector3">
            <a:avLst>
              <a:gd name="adj1" fmla="val 2058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6" name="מלבן מעוגל 75"/>
          <p:cNvSpPr/>
          <p:nvPr/>
        </p:nvSpPr>
        <p:spPr>
          <a:xfrm>
            <a:off x="5148064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77" name="אליפסה 76"/>
          <p:cNvSpPr/>
          <p:nvPr/>
        </p:nvSpPr>
        <p:spPr>
          <a:xfrm>
            <a:off x="4139952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אליפסה 77"/>
          <p:cNvSpPr/>
          <p:nvPr/>
        </p:nvSpPr>
        <p:spPr>
          <a:xfrm>
            <a:off x="4139952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מחבר חץ ישר 78"/>
          <p:cNvCxnSpPr>
            <a:stCxn id="77" idx="6"/>
            <a:endCxn id="89" idx="1"/>
          </p:cNvCxnSpPr>
          <p:nvPr/>
        </p:nvCxnSpPr>
        <p:spPr>
          <a:xfrm>
            <a:off x="4572000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חץ ישר 79"/>
          <p:cNvCxnSpPr>
            <a:stCxn id="78" idx="6"/>
            <a:endCxn id="81" idx="1"/>
          </p:cNvCxnSpPr>
          <p:nvPr/>
        </p:nvCxnSpPr>
        <p:spPr>
          <a:xfrm>
            <a:off x="4572000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מלבן מעוגל 80"/>
          <p:cNvSpPr/>
          <p:nvPr/>
        </p:nvSpPr>
        <p:spPr>
          <a:xfrm>
            <a:off x="5148064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82" name="אליפסה 81"/>
          <p:cNvSpPr/>
          <p:nvPr/>
        </p:nvSpPr>
        <p:spPr>
          <a:xfrm>
            <a:off x="4067944" y="5589240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3" name="מחבר חץ ישר 82"/>
          <p:cNvCxnSpPr>
            <a:stCxn id="82" idx="6"/>
            <a:endCxn id="93" idx="1"/>
          </p:cNvCxnSpPr>
          <p:nvPr/>
        </p:nvCxnSpPr>
        <p:spPr>
          <a:xfrm>
            <a:off x="4788024" y="5769260"/>
            <a:ext cx="1440160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חץ ישר 18"/>
          <p:cNvCxnSpPr>
            <a:stCxn id="81" idx="3"/>
            <a:endCxn id="76" idx="3"/>
          </p:cNvCxnSpPr>
          <p:nvPr/>
        </p:nvCxnSpPr>
        <p:spPr>
          <a:xfrm flipV="1">
            <a:off x="5580112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652120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מלבן מעוגל 85"/>
          <p:cNvSpPr/>
          <p:nvPr/>
        </p:nvSpPr>
        <p:spPr>
          <a:xfrm>
            <a:off x="5148064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87" name="מחבר חץ ישר 18"/>
          <p:cNvCxnSpPr>
            <a:stCxn id="86" idx="3"/>
            <a:endCxn id="81" idx="3"/>
          </p:cNvCxnSpPr>
          <p:nvPr/>
        </p:nvCxnSpPr>
        <p:spPr>
          <a:xfrm flipV="1">
            <a:off x="5580112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580112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" name="מלבן מעוגל 88"/>
          <p:cNvSpPr/>
          <p:nvPr/>
        </p:nvSpPr>
        <p:spPr>
          <a:xfrm>
            <a:off x="5148064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0" name="מחבר חץ ישר 18"/>
          <p:cNvCxnSpPr>
            <a:stCxn id="89" idx="3"/>
            <a:endCxn id="93" idx="2"/>
          </p:cNvCxnSpPr>
          <p:nvPr/>
        </p:nvCxnSpPr>
        <p:spPr>
          <a:xfrm flipV="1">
            <a:off x="6012160" y="6093296"/>
            <a:ext cx="576064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84168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מלבן מעוגל 91"/>
          <p:cNvSpPr/>
          <p:nvPr/>
        </p:nvSpPr>
        <p:spPr>
          <a:xfrm>
            <a:off x="5940152" y="5085184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93" name="מלבן מעוגל 92"/>
          <p:cNvSpPr/>
          <p:nvPr/>
        </p:nvSpPr>
        <p:spPr>
          <a:xfrm>
            <a:off x="6228184" y="5661248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4" name="מחבר חץ ישר 18"/>
          <p:cNvCxnSpPr>
            <a:stCxn id="93" idx="0"/>
            <a:endCxn id="92" idx="3"/>
          </p:cNvCxnSpPr>
          <p:nvPr/>
        </p:nvCxnSpPr>
        <p:spPr>
          <a:xfrm rot="16200000" flipV="1">
            <a:off x="6300192" y="5373216"/>
            <a:ext cx="360040" cy="216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חץ ישר 18"/>
          <p:cNvCxnSpPr>
            <a:stCxn id="92" idx="2"/>
            <a:endCxn id="93" idx="1"/>
          </p:cNvCxnSpPr>
          <p:nvPr/>
        </p:nvCxnSpPr>
        <p:spPr>
          <a:xfrm rot="16200000" flipH="1">
            <a:off x="6012160" y="5661248"/>
            <a:ext cx="360040" cy="7200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מלבן 95"/>
          <p:cNvSpPr/>
          <p:nvPr/>
        </p:nvSpPr>
        <p:spPr>
          <a:xfrm>
            <a:off x="3995936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39955" y="5373216"/>
            <a:ext cx="60946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4800" dirty="0"/>
              <a:t>…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8707911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646"/>
            <a:ext cx="8229600" cy="1143000"/>
          </a:xfrm>
        </p:spPr>
        <p:txBody>
          <a:bodyPr/>
          <a:lstStyle/>
          <a:p>
            <a:r>
              <a:rPr lang="en-US" dirty="0"/>
              <a:t>Best 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/>
              </a:rPr>
              <a:t>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51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מלבן מעוגל 58"/>
          <p:cNvSpPr/>
          <p:nvPr/>
        </p:nvSpPr>
        <p:spPr>
          <a:xfrm>
            <a:off x="1835696" y="1268760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0" name="אליפסה 59"/>
          <p:cNvSpPr/>
          <p:nvPr/>
        </p:nvSpPr>
        <p:spPr>
          <a:xfrm>
            <a:off x="827584" y="1196752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אליפסה 60"/>
          <p:cNvSpPr/>
          <p:nvPr/>
        </p:nvSpPr>
        <p:spPr>
          <a:xfrm>
            <a:off x="827584" y="1772816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2" name="מחבר חץ ישר 61"/>
          <p:cNvCxnSpPr>
            <a:stCxn id="60" idx="6"/>
            <a:endCxn id="72" idx="1"/>
          </p:cNvCxnSpPr>
          <p:nvPr/>
        </p:nvCxnSpPr>
        <p:spPr>
          <a:xfrm>
            <a:off x="1259632" y="1376772"/>
            <a:ext cx="576064" cy="169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חץ ישר 62"/>
          <p:cNvCxnSpPr>
            <a:stCxn id="61" idx="6"/>
            <a:endCxn id="64" idx="1"/>
          </p:cNvCxnSpPr>
          <p:nvPr/>
        </p:nvCxnSpPr>
        <p:spPr>
          <a:xfrm>
            <a:off x="1259632" y="1952836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מלבן מעוגל 63"/>
          <p:cNvSpPr/>
          <p:nvPr/>
        </p:nvSpPr>
        <p:spPr>
          <a:xfrm>
            <a:off x="1835696" y="1772816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65" name="אליפסה 64"/>
          <p:cNvSpPr/>
          <p:nvPr/>
        </p:nvSpPr>
        <p:spPr>
          <a:xfrm>
            <a:off x="755576" y="2852936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6" name="מחבר חץ ישר 65"/>
          <p:cNvCxnSpPr>
            <a:stCxn id="65" idx="6"/>
            <a:endCxn id="69" idx="1"/>
          </p:cNvCxnSpPr>
          <p:nvPr/>
        </p:nvCxnSpPr>
        <p:spPr>
          <a:xfrm flipV="1">
            <a:off x="1475656" y="2564904"/>
            <a:ext cx="36004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מחבר חץ ישר 18"/>
          <p:cNvCxnSpPr>
            <a:stCxn id="64" idx="3"/>
            <a:endCxn id="59" idx="3"/>
          </p:cNvCxnSpPr>
          <p:nvPr/>
        </p:nvCxnSpPr>
        <p:spPr>
          <a:xfrm flipV="1">
            <a:off x="2267744" y="1484784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339752" y="1556792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מלבן מעוגל 68"/>
          <p:cNvSpPr/>
          <p:nvPr/>
        </p:nvSpPr>
        <p:spPr>
          <a:xfrm>
            <a:off x="1835696" y="2348880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70" name="מחבר חץ ישר 18"/>
          <p:cNvCxnSpPr>
            <a:stCxn id="69" idx="3"/>
            <a:endCxn id="64" idx="3"/>
          </p:cNvCxnSpPr>
          <p:nvPr/>
        </p:nvCxnSpPr>
        <p:spPr>
          <a:xfrm flipH="1" flipV="1">
            <a:off x="2267744" y="1988840"/>
            <a:ext cx="288032" cy="576064"/>
          </a:xfrm>
          <a:prstGeom prst="curvedConnector3">
            <a:avLst>
              <a:gd name="adj1" fmla="val -793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267744" y="213285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" name="מלבן מעוגל 71"/>
          <p:cNvSpPr/>
          <p:nvPr/>
        </p:nvSpPr>
        <p:spPr>
          <a:xfrm>
            <a:off x="1835696" y="2852935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73" name="מחבר חץ ישר 18"/>
          <p:cNvCxnSpPr>
            <a:stCxn id="72" idx="3"/>
            <a:endCxn id="69" idx="3"/>
          </p:cNvCxnSpPr>
          <p:nvPr/>
        </p:nvCxnSpPr>
        <p:spPr>
          <a:xfrm flipH="1" flipV="1">
            <a:off x="2555776" y="2564904"/>
            <a:ext cx="144016" cy="504055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699792" y="2636912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4" name="מלבן 153"/>
          <p:cNvSpPr/>
          <p:nvPr/>
        </p:nvSpPr>
        <p:spPr>
          <a:xfrm>
            <a:off x="611560" y="1052736"/>
            <a:ext cx="2448272" cy="24482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5733256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6" idx="1"/>
          </p:cNvCxnSpPr>
          <p:nvPr/>
        </p:nvCxnSpPr>
        <p:spPr>
          <a:xfrm flipV="1">
            <a:off x="1403648" y="5877272"/>
            <a:ext cx="136815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540060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771800" y="5661248"/>
            <a:ext cx="79208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37" idx="3"/>
          </p:cNvCxnSpPr>
          <p:nvPr/>
        </p:nvCxnSpPr>
        <p:spPr>
          <a:xfrm rot="16200000" flipV="1">
            <a:off x="2609783" y="5103187"/>
            <a:ext cx="144015" cy="97210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37" idx="3"/>
            <a:endCxn id="137" idx="2"/>
          </p:cNvCxnSpPr>
          <p:nvPr/>
        </p:nvCxnSpPr>
        <p:spPr>
          <a:xfrm flipH="1">
            <a:off x="1979712" y="5517233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6" name="מלבן מעוגל 75"/>
          <p:cNvSpPr/>
          <p:nvPr/>
        </p:nvSpPr>
        <p:spPr>
          <a:xfrm>
            <a:off x="5148064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77" name="אליפסה 76"/>
          <p:cNvSpPr/>
          <p:nvPr/>
        </p:nvSpPr>
        <p:spPr>
          <a:xfrm>
            <a:off x="4139952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אליפסה 77"/>
          <p:cNvSpPr/>
          <p:nvPr/>
        </p:nvSpPr>
        <p:spPr>
          <a:xfrm>
            <a:off x="4139952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מחבר חץ ישר 78"/>
          <p:cNvCxnSpPr>
            <a:stCxn id="77" idx="6"/>
            <a:endCxn id="89" idx="1"/>
          </p:cNvCxnSpPr>
          <p:nvPr/>
        </p:nvCxnSpPr>
        <p:spPr>
          <a:xfrm>
            <a:off x="4572000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חץ ישר 79"/>
          <p:cNvCxnSpPr>
            <a:stCxn id="78" idx="6"/>
            <a:endCxn id="81" idx="1"/>
          </p:cNvCxnSpPr>
          <p:nvPr/>
        </p:nvCxnSpPr>
        <p:spPr>
          <a:xfrm>
            <a:off x="4572000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מלבן מעוגל 80"/>
          <p:cNvSpPr/>
          <p:nvPr/>
        </p:nvSpPr>
        <p:spPr>
          <a:xfrm>
            <a:off x="5148064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82" name="אליפסה 81"/>
          <p:cNvSpPr/>
          <p:nvPr/>
        </p:nvSpPr>
        <p:spPr>
          <a:xfrm>
            <a:off x="4067944" y="5589240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3" name="מחבר חץ ישר 82"/>
          <p:cNvCxnSpPr>
            <a:stCxn id="82" idx="6"/>
            <a:endCxn id="93" idx="1"/>
          </p:cNvCxnSpPr>
          <p:nvPr/>
        </p:nvCxnSpPr>
        <p:spPr>
          <a:xfrm>
            <a:off x="4788024" y="5769260"/>
            <a:ext cx="1440160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חץ ישר 18"/>
          <p:cNvCxnSpPr>
            <a:stCxn id="81" idx="3"/>
            <a:endCxn id="76" idx="3"/>
          </p:cNvCxnSpPr>
          <p:nvPr/>
        </p:nvCxnSpPr>
        <p:spPr>
          <a:xfrm flipV="1">
            <a:off x="5580112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652120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מלבן מעוגל 85"/>
          <p:cNvSpPr/>
          <p:nvPr/>
        </p:nvSpPr>
        <p:spPr>
          <a:xfrm>
            <a:off x="5148064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87" name="מחבר חץ ישר 18"/>
          <p:cNvCxnSpPr>
            <a:stCxn id="86" idx="3"/>
            <a:endCxn id="81" idx="3"/>
          </p:cNvCxnSpPr>
          <p:nvPr/>
        </p:nvCxnSpPr>
        <p:spPr>
          <a:xfrm flipV="1">
            <a:off x="5580112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580112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" name="מלבן מעוגל 88"/>
          <p:cNvSpPr/>
          <p:nvPr/>
        </p:nvSpPr>
        <p:spPr>
          <a:xfrm>
            <a:off x="5148064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0" name="מחבר חץ ישר 18"/>
          <p:cNvCxnSpPr>
            <a:stCxn id="89" idx="3"/>
            <a:endCxn id="93" idx="2"/>
          </p:cNvCxnSpPr>
          <p:nvPr/>
        </p:nvCxnSpPr>
        <p:spPr>
          <a:xfrm flipV="1">
            <a:off x="6012160" y="6093296"/>
            <a:ext cx="576064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84168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מלבן מעוגל 92"/>
          <p:cNvSpPr/>
          <p:nvPr/>
        </p:nvSpPr>
        <p:spPr>
          <a:xfrm>
            <a:off x="6228184" y="5661248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94" name="מחבר חץ ישר 18"/>
          <p:cNvCxnSpPr>
            <a:stCxn id="93" idx="0"/>
            <a:endCxn id="86" idx="3"/>
          </p:cNvCxnSpPr>
          <p:nvPr/>
        </p:nvCxnSpPr>
        <p:spPr>
          <a:xfrm rot="16200000" flipV="1">
            <a:off x="6012161" y="5085185"/>
            <a:ext cx="144015" cy="100811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חץ ישר 18"/>
          <p:cNvCxnSpPr>
            <a:stCxn id="86" idx="3"/>
            <a:endCxn id="93" idx="1"/>
          </p:cNvCxnSpPr>
          <p:nvPr/>
        </p:nvCxnSpPr>
        <p:spPr>
          <a:xfrm>
            <a:off x="5580112" y="5517233"/>
            <a:ext cx="648072" cy="36003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מלבן 95"/>
          <p:cNvSpPr/>
          <p:nvPr/>
        </p:nvSpPr>
        <p:spPr>
          <a:xfrm>
            <a:off x="3995936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39955" y="5373216"/>
            <a:ext cx="60946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4800" dirty="0"/>
              <a:t>…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40991079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Handling updates on summary nodes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Transformers accessing only concrete nodes are easy</a:t>
            </a:r>
          </a:p>
          <a:p>
            <a:r>
              <a:rPr lang="en-US" dirty="0"/>
              <a:t>Transformers accessing summary nodes are complicated</a:t>
            </a:r>
          </a:p>
          <a:p>
            <a:r>
              <a:rPr lang="en-US" dirty="0"/>
              <a:t>Can’t concretize summary nodes – represents potentially unbounded number of concrete nodes</a:t>
            </a:r>
          </a:p>
          <a:p>
            <a:r>
              <a:rPr lang="en-US" dirty="0"/>
              <a:t>We need to split into cases by “materializing” concrete nodes from summary node</a:t>
            </a:r>
          </a:p>
          <a:p>
            <a:pPr lvl="1"/>
            <a:r>
              <a:rPr lang="en-US" dirty="0"/>
              <a:t>Introduce a new temporary predicate </a:t>
            </a:r>
            <a:r>
              <a:rPr lang="en-US" dirty="0" err="1"/>
              <a:t>tmp.n</a:t>
            </a:r>
            <a:endParaRPr lang="en-US" dirty="0"/>
          </a:p>
          <a:p>
            <a:pPr lvl="1"/>
            <a:r>
              <a:rPr lang="en-US" dirty="0"/>
              <a:t>Partial concretization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33820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 pitchFamily="18" charset="2"/>
              </a:rPr>
              <a:t>’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53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קבוצה 159"/>
          <p:cNvGrpSpPr/>
          <p:nvPr/>
        </p:nvGrpSpPr>
        <p:grpSpPr>
          <a:xfrm>
            <a:off x="4067944" y="2132856"/>
            <a:ext cx="978408" cy="988688"/>
            <a:chOff x="4067944" y="2132856"/>
            <a:chExt cx="978408" cy="988688"/>
          </a:xfrm>
        </p:grpSpPr>
        <p:sp>
          <p:nvSpPr>
            <p:cNvPr id="158" name="חץ שמאלה 157"/>
            <p:cNvSpPr/>
            <p:nvPr/>
          </p:nvSpPr>
          <p:spPr>
            <a:xfrm>
              <a:off x="4067944" y="2636912"/>
              <a:ext cx="978408" cy="484632"/>
            </a:xfrm>
            <a:prstGeom prst="lef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36580" y="2132856"/>
              <a:ext cx="455574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200" dirty="0">
                  <a:sym typeface="Symbol" pitchFamily="18" charset="2"/>
                </a:rPr>
                <a:t>’</a:t>
              </a:r>
              <a:endParaRPr lang="he-IL" sz="3200" dirty="0"/>
            </a:p>
          </p:txBody>
        </p:sp>
      </p:grpSp>
      <p:sp>
        <p:nvSpPr>
          <p:cNvPr id="75" name="הסבר מלבני 74"/>
          <p:cNvSpPr/>
          <p:nvPr/>
        </p:nvSpPr>
        <p:spPr>
          <a:xfrm>
            <a:off x="3923928" y="4293096"/>
            <a:ext cx="3024336" cy="936104"/>
          </a:xfrm>
          <a:prstGeom prst="wedgeRectCallout">
            <a:avLst>
              <a:gd name="adj1" fmla="val 55102"/>
              <a:gd name="adj2" fmla="val -196318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  <a:sym typeface="Math B"/>
              </a:rPr>
              <a:t>Case 1: Exactly 1 object.</a:t>
            </a:r>
            <a:br>
              <a:rPr lang="en-US" dirty="0">
                <a:solidFill>
                  <a:schemeClr val="tx1"/>
                </a:solidFill>
                <a:sym typeface="Math B"/>
              </a:rPr>
            </a:br>
            <a:r>
              <a:rPr lang="en-US" dirty="0">
                <a:solidFill>
                  <a:schemeClr val="tx1"/>
                </a:solidFill>
                <a:sym typeface="Math B"/>
              </a:rPr>
              <a:t>Case 2: &gt;1 objects.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0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1542" y="-128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 pitchFamily="18" charset="2"/>
              </a:rPr>
              <a:t>’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54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852936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72" idx="1"/>
            </p:cNvCxnSpPr>
            <p:nvPr/>
          </p:nvCxnSpPr>
          <p:spPr>
            <a:xfrm>
              <a:off x="1475656" y="3032956"/>
              <a:ext cx="360040" cy="36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763688" y="2348880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</a:t>
              </a:r>
              <a:r>
                <a:rPr lang="en-US" sz="1400" dirty="0" err="1">
                  <a:solidFill>
                    <a:schemeClr val="tx1"/>
                  </a:solidFill>
                </a:rPr>
                <a:t>tmp.n</a:t>
              </a:r>
              <a:r>
                <a:rPr lang="en-US" sz="1400" dirty="0">
                  <a:solidFill>
                    <a:schemeClr val="tx1"/>
                  </a:solidFill>
                </a:rPr>
                <a:t>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H="1" flipV="1">
              <a:off x="2267744" y="1988840"/>
              <a:ext cx="360040" cy="576064"/>
            </a:xfrm>
            <a:prstGeom prst="curvedConnector3">
              <a:avLst>
                <a:gd name="adj1" fmla="val -6349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{h, 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H="1" flipV="1">
              <a:off x="2627784" y="2564904"/>
              <a:ext cx="72008" cy="504055"/>
            </a:xfrm>
            <a:prstGeom prst="curvedConnector3">
              <a:avLst>
                <a:gd name="adj1" fmla="val -3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6165305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0" idx="1"/>
          </p:cNvCxnSpPr>
          <p:nvPr/>
        </p:nvCxnSpPr>
        <p:spPr>
          <a:xfrm>
            <a:off x="1403648" y="6345325"/>
            <a:ext cx="360040" cy="36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{h, 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504056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699792" y="5661248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tmp.n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37" idx="3"/>
          </p:cNvCxnSpPr>
          <p:nvPr/>
        </p:nvCxnSpPr>
        <p:spPr>
          <a:xfrm rot="16200000" flipV="1">
            <a:off x="2591781" y="5121189"/>
            <a:ext cx="144015" cy="93610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37" idx="3"/>
            <a:endCxn id="137" idx="2"/>
          </p:cNvCxnSpPr>
          <p:nvPr/>
        </p:nvCxnSpPr>
        <p:spPr>
          <a:xfrm flipH="1">
            <a:off x="1979712" y="5517233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6" name="קבוצה 159"/>
          <p:cNvGrpSpPr/>
          <p:nvPr/>
        </p:nvGrpSpPr>
        <p:grpSpPr>
          <a:xfrm>
            <a:off x="4067944" y="2132856"/>
            <a:ext cx="978408" cy="988688"/>
            <a:chOff x="4067944" y="2132856"/>
            <a:chExt cx="978408" cy="988688"/>
          </a:xfrm>
        </p:grpSpPr>
        <p:sp>
          <p:nvSpPr>
            <p:cNvPr id="158" name="חץ שמאלה 157"/>
            <p:cNvSpPr/>
            <p:nvPr/>
          </p:nvSpPr>
          <p:spPr>
            <a:xfrm>
              <a:off x="4067944" y="2636912"/>
              <a:ext cx="978408" cy="484632"/>
            </a:xfrm>
            <a:prstGeom prst="lef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36580" y="2132856"/>
              <a:ext cx="455574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200" dirty="0">
                  <a:sym typeface="Symbol" pitchFamily="18" charset="2"/>
                </a:rPr>
                <a:t>’</a:t>
              </a:r>
              <a:endParaRPr lang="he-IL" sz="3200" dirty="0"/>
            </a:p>
          </p:txBody>
        </p:sp>
      </p:grpSp>
      <p:cxnSp>
        <p:nvCxnSpPr>
          <p:cNvPr id="98" name="מחבר חץ ישר 18"/>
          <p:cNvCxnSpPr>
            <a:stCxn id="137" idx="0"/>
            <a:endCxn id="146" idx="0"/>
          </p:cNvCxnSpPr>
          <p:nvPr/>
        </p:nvCxnSpPr>
        <p:spPr>
          <a:xfrm rot="16200000" flipH="1">
            <a:off x="2375756" y="4905164"/>
            <a:ext cx="360039" cy="1152128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הסבר מלבני 102"/>
          <p:cNvSpPr/>
          <p:nvPr/>
        </p:nvSpPr>
        <p:spPr>
          <a:xfrm>
            <a:off x="4427984" y="5445224"/>
            <a:ext cx="2664296" cy="576064"/>
          </a:xfrm>
          <a:prstGeom prst="wedgeRectCallout">
            <a:avLst>
              <a:gd name="adj1" fmla="val -81549"/>
              <a:gd name="adj2" fmla="val 31972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tmp.n</a:t>
            </a:r>
            <a:r>
              <a:rPr lang="en-US" dirty="0">
                <a:solidFill>
                  <a:schemeClr val="tx1"/>
                </a:solidFill>
              </a:rPr>
              <a:t> is a concrete node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3" name="הסבר מלבני 112"/>
          <p:cNvSpPr/>
          <p:nvPr/>
        </p:nvSpPr>
        <p:spPr>
          <a:xfrm>
            <a:off x="3851920" y="3789040"/>
            <a:ext cx="1728192" cy="504056"/>
          </a:xfrm>
          <a:prstGeom prst="wedgeRectCallout">
            <a:avLst>
              <a:gd name="adj1" fmla="val -143378"/>
              <a:gd name="adj2" fmla="val 2704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Summary node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23" name="מחבר חץ ישר 18"/>
          <p:cNvCxnSpPr>
            <a:stCxn id="146" idx="0"/>
            <a:endCxn id="132" idx="3"/>
          </p:cNvCxnSpPr>
          <p:nvPr/>
        </p:nvCxnSpPr>
        <p:spPr>
          <a:xfrm rot="16200000" flipV="1">
            <a:off x="2303749" y="4833157"/>
            <a:ext cx="720079" cy="93610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הסבר מלבני 142"/>
          <p:cNvSpPr/>
          <p:nvPr/>
        </p:nvSpPr>
        <p:spPr>
          <a:xfrm>
            <a:off x="4499992" y="4725144"/>
            <a:ext cx="1152128" cy="504056"/>
          </a:xfrm>
          <a:prstGeom prst="wedgeRectCallout">
            <a:avLst>
              <a:gd name="adj1" fmla="val -178751"/>
              <a:gd name="adj2" fmla="val 54394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spaghetti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4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13" grpId="0" animBg="1"/>
      <p:bldP spid="14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-128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Transformer </a:t>
            </a:r>
            <a:r>
              <a:rPr lang="en-US" dirty="0">
                <a:sym typeface="Math B"/>
              </a:rPr>
              <a:t>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>
                <a:sym typeface="Math B"/>
              </a:rPr>
              <a:t>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55</a:t>
            </a:fld>
            <a:endParaRPr lang="he-IL" dirty="0"/>
          </a:p>
        </p:txBody>
      </p:sp>
      <p:sp>
        <p:nvSpPr>
          <p:cNvPr id="23" name="מלבן מעוגל 22"/>
          <p:cNvSpPr/>
          <p:nvPr/>
        </p:nvSpPr>
        <p:spPr>
          <a:xfrm>
            <a:off x="7308304" y="1340769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5436096" y="162880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5436096" y="227687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מחבר חץ ישר 25"/>
          <p:cNvCxnSpPr>
            <a:stCxn id="24" idx="6"/>
            <a:endCxn id="54" idx="1"/>
          </p:cNvCxnSpPr>
          <p:nvPr/>
        </p:nvCxnSpPr>
        <p:spPr>
          <a:xfrm>
            <a:off x="6156176" y="1916832"/>
            <a:ext cx="100811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25" idx="6"/>
            <a:endCxn id="28" idx="1"/>
          </p:cNvCxnSpPr>
          <p:nvPr/>
        </p:nvCxnSpPr>
        <p:spPr>
          <a:xfrm flipV="1">
            <a:off x="6156176" y="2235777"/>
            <a:ext cx="1152128" cy="32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מעוגל 27"/>
          <p:cNvSpPr/>
          <p:nvPr/>
        </p:nvSpPr>
        <p:spPr>
          <a:xfrm>
            <a:off x="7308304" y="2019753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{t}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5436096" y="292494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מחבר חץ ישר 29"/>
          <p:cNvCxnSpPr>
            <a:stCxn id="29" idx="6"/>
            <a:endCxn id="54" idx="1"/>
          </p:cNvCxnSpPr>
          <p:nvPr/>
        </p:nvCxnSpPr>
        <p:spPr>
          <a:xfrm>
            <a:off x="6300192" y="32129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8"/>
          <p:cNvCxnSpPr>
            <a:stCxn id="28" idx="3"/>
            <a:endCxn id="23" idx="3"/>
          </p:cNvCxnSpPr>
          <p:nvPr/>
        </p:nvCxnSpPr>
        <p:spPr>
          <a:xfrm flipH="1" flipV="1">
            <a:off x="7884368" y="1556793"/>
            <a:ext cx="144016" cy="678984"/>
          </a:xfrm>
          <a:prstGeom prst="curved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384" y="1772817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164288" y="2708921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 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36" name="מחבר חץ ישר 18"/>
          <p:cNvCxnSpPr>
            <a:stCxn id="33" idx="3"/>
            <a:endCxn id="28" idx="3"/>
          </p:cNvCxnSpPr>
          <p:nvPr/>
        </p:nvCxnSpPr>
        <p:spPr>
          <a:xfrm flipH="1" flipV="1">
            <a:off x="8028384" y="2235777"/>
            <a:ext cx="216024" cy="689168"/>
          </a:xfrm>
          <a:prstGeom prst="curvedConnector3">
            <a:avLst>
              <a:gd name="adj1" fmla="val -1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172400" y="2420889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מלבן מעוגל 53"/>
          <p:cNvSpPr/>
          <p:nvPr/>
        </p:nvSpPr>
        <p:spPr>
          <a:xfrm>
            <a:off x="7164288" y="3429000"/>
            <a:ext cx="108012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{h,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}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55" name="מחבר חץ ישר 18"/>
          <p:cNvCxnSpPr>
            <a:stCxn id="54" idx="3"/>
            <a:endCxn id="33" idx="3"/>
          </p:cNvCxnSpPr>
          <p:nvPr/>
        </p:nvCxnSpPr>
        <p:spPr>
          <a:xfrm flipV="1">
            <a:off x="8244408" y="2924945"/>
            <a:ext cx="12700" cy="720079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72400" y="3212976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7" name="מחבר חץ ישר 18"/>
          <p:cNvCxnSpPr>
            <a:stCxn id="33" idx="1"/>
            <a:endCxn id="33" idx="2"/>
          </p:cNvCxnSpPr>
          <p:nvPr/>
        </p:nvCxnSpPr>
        <p:spPr>
          <a:xfrm rot="10800000" flipH="1" flipV="1">
            <a:off x="7164288" y="2924945"/>
            <a:ext cx="540060" cy="216024"/>
          </a:xfrm>
          <a:prstGeom prst="curvedConnector4">
            <a:avLst>
              <a:gd name="adj1" fmla="val -42329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92280" y="306896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348880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69" idx="1"/>
            </p:cNvCxnSpPr>
            <p:nvPr/>
          </p:nvCxnSpPr>
          <p:spPr>
            <a:xfrm>
              <a:off x="1475656" y="2528900"/>
              <a:ext cx="288032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763688" y="2348880"/>
              <a:ext cx="1008112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</a:t>
              </a:r>
              <a:r>
                <a:rPr lang="en-US" sz="1400" dirty="0" err="1">
                  <a:solidFill>
                    <a:schemeClr val="accent6">
                      <a:lumMod val="75000"/>
                    </a:schemeClr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, </a:t>
              </a:r>
              <a:r>
                <a:rPr lang="en-US" sz="1400" dirty="0" err="1">
                  <a:solidFill>
                    <a:schemeClr val="tx1"/>
                  </a:solidFill>
                </a:rPr>
                <a:t>tmp.n</a:t>
              </a:r>
              <a:r>
                <a:rPr lang="en-US" sz="1400" dirty="0">
                  <a:solidFill>
                    <a:schemeClr val="tx1"/>
                  </a:solidFill>
                </a:rPr>
                <a:t> 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H="1" flipV="1">
              <a:off x="2267744" y="1988840"/>
              <a:ext cx="504056" cy="576064"/>
            </a:xfrm>
            <a:prstGeom prst="curvedConnector3">
              <a:avLst>
                <a:gd name="adj1" fmla="val -4535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V="1">
              <a:off x="2699792" y="2564904"/>
              <a:ext cx="72008" cy="504055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5661248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6" idx="1"/>
          </p:cNvCxnSpPr>
          <p:nvPr/>
        </p:nvCxnSpPr>
        <p:spPr>
          <a:xfrm>
            <a:off x="1403648" y="5841268"/>
            <a:ext cx="115212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432048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555776" y="5661248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tmp.n</a:t>
            </a:r>
            <a:r>
              <a:rPr lang="en-US" sz="1400" dirty="0">
                <a:solidFill>
                  <a:schemeClr val="tx1"/>
                </a:solidFill>
              </a:rPr>
              <a:t>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37" idx="3"/>
          </p:cNvCxnSpPr>
          <p:nvPr/>
        </p:nvCxnSpPr>
        <p:spPr>
          <a:xfrm rot="16200000" flipV="1">
            <a:off x="2555777" y="5157193"/>
            <a:ext cx="144015" cy="8640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37" idx="3"/>
            <a:endCxn id="137" idx="2"/>
          </p:cNvCxnSpPr>
          <p:nvPr/>
        </p:nvCxnSpPr>
        <p:spPr>
          <a:xfrm flipH="1">
            <a:off x="1979712" y="5517233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98" name="מחבר חץ ישר 18"/>
          <p:cNvCxnSpPr>
            <a:stCxn id="137" idx="0"/>
            <a:endCxn id="146" idx="0"/>
          </p:cNvCxnSpPr>
          <p:nvPr/>
        </p:nvCxnSpPr>
        <p:spPr>
          <a:xfrm rot="16200000" flipH="1">
            <a:off x="2339752" y="4941168"/>
            <a:ext cx="360039" cy="1080120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מחבר חץ ישר 18"/>
          <p:cNvCxnSpPr>
            <a:stCxn id="146" idx="0"/>
            <a:endCxn id="132" idx="3"/>
          </p:cNvCxnSpPr>
          <p:nvPr/>
        </p:nvCxnSpPr>
        <p:spPr>
          <a:xfrm rot="16200000" flipV="1">
            <a:off x="2267745" y="4869161"/>
            <a:ext cx="720079" cy="8640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848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Transformer for </a:t>
            </a:r>
            <a:r>
              <a:rPr lang="en-US" dirty="0" err="1"/>
              <a:t>tmp</a:t>
            </a:r>
            <a:r>
              <a:rPr lang="en-US" dirty="0"/>
              <a:t>=</a:t>
            </a:r>
            <a:r>
              <a:rPr lang="en-US" dirty="0" err="1"/>
              <a:t>tmp.n</a:t>
            </a:r>
            <a:r>
              <a:rPr lang="en-US" dirty="0"/>
              <a:t>: </a:t>
            </a:r>
            <a:r>
              <a:rPr lang="en-US" dirty="0">
                <a:sym typeface="Symbol"/>
              </a:rPr>
              <a:t>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56</a:t>
            </a:fld>
            <a:endParaRPr lang="he-IL" dirty="0"/>
          </a:p>
        </p:txBody>
      </p:sp>
      <p:grpSp>
        <p:nvGrpSpPr>
          <p:cNvPr id="3" name="קבוצה 155"/>
          <p:cNvGrpSpPr/>
          <p:nvPr/>
        </p:nvGrpSpPr>
        <p:grpSpPr>
          <a:xfrm>
            <a:off x="611560" y="1052736"/>
            <a:ext cx="2448272" cy="2448272"/>
            <a:chOff x="611560" y="1052736"/>
            <a:chExt cx="2448272" cy="2448272"/>
          </a:xfrm>
        </p:grpSpPr>
        <p:sp>
          <p:nvSpPr>
            <p:cNvPr id="59" name="מלבן מעוגל 58"/>
            <p:cNvSpPr/>
            <p:nvPr/>
          </p:nvSpPr>
          <p:spPr>
            <a:xfrm>
              <a:off x="1835696" y="1268760"/>
              <a:ext cx="50405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1400" dirty="0">
                  <a:solidFill>
                    <a:schemeClr val="tx1"/>
                  </a:solidFill>
                </a:rPr>
                <a:t>null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אליפסה 59"/>
            <p:cNvSpPr/>
            <p:nvPr/>
          </p:nvSpPr>
          <p:spPr>
            <a:xfrm>
              <a:off x="827584" y="1196752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אליפסה 60"/>
            <p:cNvSpPr/>
            <p:nvPr/>
          </p:nvSpPr>
          <p:spPr>
            <a:xfrm>
              <a:off x="827584" y="1772816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2" name="מחבר חץ ישר 61"/>
            <p:cNvCxnSpPr>
              <a:stCxn id="60" idx="6"/>
              <a:endCxn id="72" idx="1"/>
            </p:cNvCxnSpPr>
            <p:nvPr/>
          </p:nvCxnSpPr>
          <p:spPr>
            <a:xfrm>
              <a:off x="1259632" y="1376772"/>
              <a:ext cx="576064" cy="16921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מחבר חץ ישר 62"/>
            <p:cNvCxnSpPr>
              <a:stCxn id="61" idx="6"/>
              <a:endCxn id="64" idx="1"/>
            </p:cNvCxnSpPr>
            <p:nvPr/>
          </p:nvCxnSpPr>
          <p:spPr>
            <a:xfrm>
              <a:off x="1259632" y="1952836"/>
              <a:ext cx="576064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מלבן מעוגל 63"/>
            <p:cNvSpPr/>
            <p:nvPr/>
          </p:nvSpPr>
          <p:spPr>
            <a:xfrm>
              <a:off x="1835696" y="1772816"/>
              <a:ext cx="432048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{t}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אליפסה 64"/>
            <p:cNvSpPr/>
            <p:nvPr/>
          </p:nvSpPr>
          <p:spPr>
            <a:xfrm>
              <a:off x="755576" y="2348880"/>
              <a:ext cx="72008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endParaRPr lang="he-IL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6" name="מחבר חץ ישר 65"/>
            <p:cNvCxnSpPr>
              <a:stCxn id="65" idx="6"/>
              <a:endCxn id="69" idx="1"/>
            </p:cNvCxnSpPr>
            <p:nvPr/>
          </p:nvCxnSpPr>
          <p:spPr>
            <a:xfrm>
              <a:off x="1475656" y="2528900"/>
              <a:ext cx="288032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מחבר חץ ישר 18"/>
            <p:cNvCxnSpPr>
              <a:stCxn id="64" idx="3"/>
              <a:endCxn id="59" idx="3"/>
            </p:cNvCxnSpPr>
            <p:nvPr/>
          </p:nvCxnSpPr>
          <p:spPr>
            <a:xfrm flipV="1">
              <a:off x="2267744" y="1484784"/>
              <a:ext cx="72008" cy="504056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9752" y="155679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מלבן מעוגל 68"/>
            <p:cNvSpPr/>
            <p:nvPr/>
          </p:nvSpPr>
          <p:spPr>
            <a:xfrm>
              <a:off x="1763688" y="2348880"/>
              <a:ext cx="1008112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</a:t>
              </a:r>
              <a:r>
                <a:rPr lang="en-US" sz="1400" dirty="0" err="1">
                  <a:solidFill>
                    <a:schemeClr val="tx1"/>
                  </a:solidFill>
                </a:rPr>
                <a:t>tmp</a:t>
              </a:r>
              <a:r>
                <a:rPr lang="en-US" sz="1400" dirty="0">
                  <a:solidFill>
                    <a:schemeClr val="tx1"/>
                  </a:solidFill>
                </a:rPr>
                <a:t>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מחבר חץ ישר 18"/>
            <p:cNvCxnSpPr>
              <a:stCxn id="69" idx="3"/>
              <a:endCxn id="64" idx="3"/>
            </p:cNvCxnSpPr>
            <p:nvPr/>
          </p:nvCxnSpPr>
          <p:spPr>
            <a:xfrm flipH="1" flipV="1">
              <a:off x="2267744" y="1988840"/>
              <a:ext cx="504056" cy="576064"/>
            </a:xfrm>
            <a:prstGeom prst="curvedConnector3">
              <a:avLst>
                <a:gd name="adj1" fmla="val -4535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2132856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מלבן מעוגל 71"/>
            <p:cNvSpPr/>
            <p:nvPr/>
          </p:nvSpPr>
          <p:spPr>
            <a:xfrm>
              <a:off x="1835696" y="2852935"/>
              <a:ext cx="864096" cy="4320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sz="1400" dirty="0">
                  <a:solidFill>
                    <a:schemeClr val="tx1"/>
                  </a:solidFill>
                </a:rPr>
                <a:t>{h}</a:t>
              </a:r>
              <a:endParaRPr lang="he-IL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מחבר חץ ישר 18"/>
            <p:cNvCxnSpPr>
              <a:stCxn id="72" idx="3"/>
              <a:endCxn id="69" idx="3"/>
            </p:cNvCxnSpPr>
            <p:nvPr/>
          </p:nvCxnSpPr>
          <p:spPr>
            <a:xfrm flipV="1">
              <a:off x="2699792" y="2564904"/>
              <a:ext cx="72008" cy="504055"/>
            </a:xfrm>
            <a:prstGeom prst="curvedConnector3">
              <a:avLst>
                <a:gd name="adj1" fmla="val 41746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699792" y="2636912"/>
              <a:ext cx="292067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n</a:t>
              </a:r>
              <a:endParaRPr lang="he-IL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4" name="מלבן 153"/>
            <p:cNvSpPr/>
            <p:nvPr/>
          </p:nvSpPr>
          <p:spPr>
            <a:xfrm>
              <a:off x="611560" y="1052736"/>
              <a:ext cx="2448272" cy="24482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sp>
        <p:nvSpPr>
          <p:cNvPr id="127" name="מלבן מעוגל 126"/>
          <p:cNvSpPr/>
          <p:nvPr/>
        </p:nvSpPr>
        <p:spPr>
          <a:xfrm>
            <a:off x="1763688" y="4221089"/>
            <a:ext cx="50405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dirty="0">
                <a:solidFill>
                  <a:schemeClr val="tx1"/>
                </a:solidFill>
              </a:rPr>
              <a:t>null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8" name="אליפסה 127"/>
          <p:cNvSpPr/>
          <p:nvPr/>
        </p:nvSpPr>
        <p:spPr>
          <a:xfrm>
            <a:off x="755576" y="4149081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9" name="אליפסה 128"/>
          <p:cNvSpPr/>
          <p:nvPr/>
        </p:nvSpPr>
        <p:spPr>
          <a:xfrm>
            <a:off x="755576" y="4725145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0" name="מחבר חץ ישר 129"/>
          <p:cNvCxnSpPr>
            <a:stCxn id="128" idx="6"/>
            <a:endCxn id="140" idx="1"/>
          </p:cNvCxnSpPr>
          <p:nvPr/>
        </p:nvCxnSpPr>
        <p:spPr>
          <a:xfrm>
            <a:off x="1187624" y="4329101"/>
            <a:ext cx="576064" cy="2052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מחבר חץ ישר 130"/>
          <p:cNvCxnSpPr>
            <a:stCxn id="129" idx="6"/>
            <a:endCxn id="132" idx="1"/>
          </p:cNvCxnSpPr>
          <p:nvPr/>
        </p:nvCxnSpPr>
        <p:spPr>
          <a:xfrm>
            <a:off x="1187624" y="4905165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מלבן מעוגל 131"/>
          <p:cNvSpPr/>
          <p:nvPr/>
        </p:nvSpPr>
        <p:spPr>
          <a:xfrm>
            <a:off x="1763688" y="4725145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{t}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3" name="אליפסה 132"/>
          <p:cNvSpPr/>
          <p:nvPr/>
        </p:nvSpPr>
        <p:spPr>
          <a:xfrm>
            <a:off x="683568" y="5661248"/>
            <a:ext cx="72008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4" name="מחבר חץ ישר 133"/>
          <p:cNvCxnSpPr>
            <a:stCxn id="133" idx="6"/>
            <a:endCxn id="146" idx="1"/>
          </p:cNvCxnSpPr>
          <p:nvPr/>
        </p:nvCxnSpPr>
        <p:spPr>
          <a:xfrm>
            <a:off x="1403648" y="5841268"/>
            <a:ext cx="115212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מחבר חץ ישר 18"/>
          <p:cNvCxnSpPr>
            <a:stCxn id="132" idx="3"/>
            <a:endCxn id="127" idx="3"/>
          </p:cNvCxnSpPr>
          <p:nvPr/>
        </p:nvCxnSpPr>
        <p:spPr>
          <a:xfrm flipV="1">
            <a:off x="2195736" y="4437113"/>
            <a:ext cx="72008" cy="504056"/>
          </a:xfrm>
          <a:prstGeom prst="curvedConnector3">
            <a:avLst>
              <a:gd name="adj1" fmla="val 4174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267744" y="4509121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מלבן מעוגל 136"/>
          <p:cNvSpPr/>
          <p:nvPr/>
        </p:nvSpPr>
        <p:spPr>
          <a:xfrm>
            <a:off x="1763688" y="5301209"/>
            <a:ext cx="43204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 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38" name="מחבר חץ ישר 18"/>
          <p:cNvCxnSpPr>
            <a:stCxn id="137" idx="3"/>
            <a:endCxn id="132" idx="3"/>
          </p:cNvCxnSpPr>
          <p:nvPr/>
        </p:nvCxnSpPr>
        <p:spPr>
          <a:xfrm flipV="1">
            <a:off x="2195736" y="4941169"/>
            <a:ext cx="12700" cy="576064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195736" y="5085185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0" name="מלבן מעוגל 139"/>
          <p:cNvSpPr/>
          <p:nvPr/>
        </p:nvSpPr>
        <p:spPr>
          <a:xfrm>
            <a:off x="1763688" y="616530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{h}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1" name="מחבר חץ ישר 18"/>
          <p:cNvCxnSpPr>
            <a:stCxn id="140" idx="3"/>
            <a:endCxn id="146" idx="2"/>
          </p:cNvCxnSpPr>
          <p:nvPr/>
        </p:nvCxnSpPr>
        <p:spPr>
          <a:xfrm flipV="1">
            <a:off x="2627784" y="6093296"/>
            <a:ext cx="432048" cy="2880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699792" y="6093296"/>
            <a:ext cx="2920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6" name="מלבן מעוגל 145"/>
          <p:cNvSpPr/>
          <p:nvPr/>
        </p:nvSpPr>
        <p:spPr>
          <a:xfrm>
            <a:off x="2555776" y="5661248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dirty="0">
                <a:solidFill>
                  <a:schemeClr val="tx1"/>
                </a:solidFill>
              </a:rPr>
              <a:t>{</a:t>
            </a:r>
            <a:r>
              <a:rPr lang="en-US" sz="1400" dirty="0" err="1">
                <a:solidFill>
                  <a:schemeClr val="tx1"/>
                </a:solidFill>
              </a:rPr>
              <a:t>tmp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he-IL" sz="1400" dirty="0">
              <a:solidFill>
                <a:schemeClr val="tx1"/>
              </a:solidFill>
            </a:endParaRPr>
          </a:p>
        </p:txBody>
      </p:sp>
      <p:cxnSp>
        <p:nvCxnSpPr>
          <p:cNvPr id="148" name="מחבר חץ ישר 18"/>
          <p:cNvCxnSpPr>
            <a:stCxn id="146" idx="0"/>
            <a:endCxn id="137" idx="3"/>
          </p:cNvCxnSpPr>
          <p:nvPr/>
        </p:nvCxnSpPr>
        <p:spPr>
          <a:xfrm rot="16200000" flipV="1">
            <a:off x="2555777" y="5157193"/>
            <a:ext cx="144015" cy="8640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חץ ישר 18"/>
          <p:cNvCxnSpPr>
            <a:stCxn id="137" idx="3"/>
            <a:endCxn id="137" idx="2"/>
          </p:cNvCxnSpPr>
          <p:nvPr/>
        </p:nvCxnSpPr>
        <p:spPr>
          <a:xfrm flipH="1">
            <a:off x="1979712" y="5517233"/>
            <a:ext cx="216024" cy="216024"/>
          </a:xfrm>
          <a:prstGeom prst="curvedConnector4">
            <a:avLst>
              <a:gd name="adj1" fmla="val -105822"/>
              <a:gd name="adj2" fmla="val 2058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מלבן 154"/>
          <p:cNvSpPr/>
          <p:nvPr/>
        </p:nvSpPr>
        <p:spPr>
          <a:xfrm>
            <a:off x="611560" y="4077072"/>
            <a:ext cx="3024336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98" name="מחבר חץ ישר 18"/>
          <p:cNvCxnSpPr>
            <a:stCxn id="137" idx="0"/>
            <a:endCxn id="146" idx="0"/>
          </p:cNvCxnSpPr>
          <p:nvPr/>
        </p:nvCxnSpPr>
        <p:spPr>
          <a:xfrm rot="16200000" flipH="1">
            <a:off x="2339752" y="4941168"/>
            <a:ext cx="360039" cy="1080120"/>
          </a:xfrm>
          <a:prstGeom prst="curvedConnector3">
            <a:avLst>
              <a:gd name="adj1" fmla="val -634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מחבר חץ ישר 18"/>
          <p:cNvCxnSpPr>
            <a:stCxn id="146" idx="0"/>
            <a:endCxn id="132" idx="3"/>
          </p:cNvCxnSpPr>
          <p:nvPr/>
        </p:nvCxnSpPr>
        <p:spPr>
          <a:xfrm rot="16200000" flipV="1">
            <a:off x="2267745" y="4869161"/>
            <a:ext cx="720079" cy="8640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4806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895051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3972" y="-264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Transformer via partial-concretization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57</a:t>
            </a:fld>
            <a:endParaRPr lang="he-IL" dirty="0"/>
          </a:p>
        </p:txBody>
      </p:sp>
      <p:sp>
        <p:nvSpPr>
          <p:cNvPr id="24" name="Oval 3"/>
          <p:cNvSpPr/>
          <p:nvPr/>
        </p:nvSpPr>
        <p:spPr>
          <a:xfrm>
            <a:off x="107504" y="2270720"/>
            <a:ext cx="2514600" cy="4038600"/>
          </a:xfrm>
          <a:prstGeom prst="ellipse">
            <a:avLst/>
          </a:prstGeom>
          <a:noFill/>
          <a:ln>
            <a:solidFill>
              <a:srgbClr val="F2A3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5" name="Oval 4"/>
          <p:cNvSpPr/>
          <p:nvPr/>
        </p:nvSpPr>
        <p:spPr>
          <a:xfrm>
            <a:off x="6449888" y="2270720"/>
            <a:ext cx="2514600" cy="403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78695" y="186308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10660" y="18630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A</a:t>
            </a:r>
          </a:p>
        </p:txBody>
      </p:sp>
      <p:sp>
        <p:nvSpPr>
          <p:cNvPr id="60" name="Oval 5"/>
          <p:cNvSpPr/>
          <p:nvPr/>
        </p:nvSpPr>
        <p:spPr>
          <a:xfrm>
            <a:off x="438833" y="4412361"/>
            <a:ext cx="219456" cy="2194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2</a:t>
            </a:r>
            <a:endParaRPr lang="en-US" sz="1700" dirty="0"/>
          </a:p>
        </p:txBody>
      </p:sp>
      <p:sp>
        <p:nvSpPr>
          <p:cNvPr id="61" name="Oval 8"/>
          <p:cNvSpPr/>
          <p:nvPr/>
        </p:nvSpPr>
        <p:spPr>
          <a:xfrm>
            <a:off x="1901045" y="4124329"/>
            <a:ext cx="219456" cy="2194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3</a:t>
            </a:r>
            <a:endParaRPr lang="en-US" sz="1700" dirty="0"/>
          </a:p>
        </p:txBody>
      </p:sp>
      <p:grpSp>
        <p:nvGrpSpPr>
          <p:cNvPr id="3" name="קבוצה 19"/>
          <p:cNvGrpSpPr/>
          <p:nvPr/>
        </p:nvGrpSpPr>
        <p:grpSpPr>
          <a:xfrm>
            <a:off x="666065" y="3747944"/>
            <a:ext cx="1222726" cy="762326"/>
            <a:chOff x="1625361" y="3747944"/>
            <a:chExt cx="1222726" cy="762326"/>
          </a:xfrm>
        </p:grpSpPr>
        <p:sp>
          <p:nvSpPr>
            <p:cNvPr id="63" name="חץ ימינה 62"/>
            <p:cNvSpPr/>
            <p:nvPr/>
          </p:nvSpPr>
          <p:spPr>
            <a:xfrm rot="20974995">
              <a:off x="1625361" y="4222238"/>
              <a:ext cx="1222726" cy="288032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979712" y="3747944"/>
              <a:ext cx="325730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endParaRPr lang="he-IL" sz="3600" baseline="30000" dirty="0"/>
            </a:p>
          </p:txBody>
        </p:sp>
      </p:grpSp>
      <p:cxnSp>
        <p:nvCxnSpPr>
          <p:cNvPr id="67" name="Shape 10"/>
          <p:cNvCxnSpPr>
            <a:stCxn id="23" idx="3"/>
            <a:endCxn id="33" idx="4"/>
          </p:cNvCxnSpPr>
          <p:nvPr/>
        </p:nvCxnSpPr>
        <p:spPr>
          <a:xfrm rot="5400000">
            <a:off x="5447615" y="2992484"/>
            <a:ext cx="13883" cy="3096443"/>
          </a:xfrm>
          <a:prstGeom prst="curvedConnector3">
            <a:avLst>
              <a:gd name="adj1" fmla="val 1878117"/>
            </a:avLst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מלבן 76"/>
          <p:cNvSpPr/>
          <p:nvPr/>
        </p:nvSpPr>
        <p:spPr>
          <a:xfrm>
            <a:off x="2775033" y="982469"/>
            <a:ext cx="3587842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rtl="0"/>
            <a:r>
              <a:rPr lang="en-US" sz="3600" i="1" dirty="0">
                <a:sym typeface="Math C"/>
              </a:rPr>
              <a:t>f</a:t>
            </a:r>
            <a:r>
              <a:rPr lang="en-US" sz="3600" baseline="30000" dirty="0">
                <a:sym typeface="Math C"/>
              </a:rPr>
              <a:t>#</a:t>
            </a:r>
            <a:r>
              <a:rPr lang="en-US" sz="3600" dirty="0">
                <a:sym typeface="Math C"/>
              </a:rPr>
              <a:t>(</a:t>
            </a:r>
            <a:r>
              <a:rPr lang="en-US" sz="3600" i="1" dirty="0">
                <a:sym typeface="Math C"/>
              </a:rPr>
              <a:t>a</a:t>
            </a:r>
            <a:r>
              <a:rPr lang="en-US" sz="3600" dirty="0">
                <a:sym typeface="Math C"/>
              </a:rPr>
              <a:t>)=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ym typeface="Symbol" pitchFamily="18" charset="2"/>
              </a:rPr>
              <a:t>’(</a:t>
            </a:r>
            <a:r>
              <a:rPr lang="en-US" sz="3600" i="1" dirty="0">
                <a:sym typeface="Symbol" pitchFamily="18" charset="2"/>
              </a:rPr>
              <a:t>f</a:t>
            </a:r>
            <a:r>
              <a:rPr lang="en-US" sz="3600" i="1" baseline="30000" dirty="0">
                <a:sym typeface="Symbol" pitchFamily="18" charset="2"/>
              </a:rPr>
              <a:t>#</a:t>
            </a:r>
            <a:r>
              <a:rPr lang="en-US" sz="3600" i="1" dirty="0">
                <a:sym typeface="Symbol" pitchFamily="18" charset="2"/>
              </a:rPr>
              <a:t>’</a:t>
            </a:r>
            <a:r>
              <a:rPr lang="en-US" sz="3600" dirty="0">
                <a:sym typeface="Symbol" pitchFamily="18" charset="2"/>
              </a:rPr>
              <a:t>(’(</a:t>
            </a:r>
            <a:r>
              <a:rPr lang="en-US" sz="3600" i="1" dirty="0">
                <a:sym typeface="Symbol" pitchFamily="18" charset="2"/>
              </a:rPr>
              <a:t>a</a:t>
            </a:r>
            <a:r>
              <a:rPr lang="en-US" sz="3600" dirty="0">
                <a:sym typeface="Symbol" pitchFamily="18" charset="2"/>
              </a:rPr>
              <a:t>)))</a:t>
            </a:r>
            <a:endParaRPr lang="he-IL" sz="3600" dirty="0"/>
          </a:p>
        </p:txBody>
      </p:sp>
      <p:cxnSp>
        <p:nvCxnSpPr>
          <p:cNvPr id="22" name="מחבר חץ ישר 37"/>
          <p:cNvCxnSpPr>
            <a:stCxn id="38" idx="7"/>
            <a:endCxn id="31" idx="0"/>
          </p:cNvCxnSpPr>
          <p:nvPr/>
        </p:nvCxnSpPr>
        <p:spPr>
          <a:xfrm rot="5400000" flipH="1" flipV="1">
            <a:off x="6792325" y="2126184"/>
            <a:ext cx="13883" cy="3096443"/>
          </a:xfrm>
          <a:prstGeom prst="curvedConnector3">
            <a:avLst>
              <a:gd name="adj1" fmla="val 1878117"/>
            </a:avLst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5"/>
          <p:cNvSpPr/>
          <p:nvPr/>
        </p:nvSpPr>
        <p:spPr>
          <a:xfrm>
            <a:off x="6970638" y="4346447"/>
            <a:ext cx="219456" cy="21945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1</a:t>
            </a:r>
            <a:endParaRPr lang="en-US" sz="1700" dirty="0"/>
          </a:p>
        </p:txBody>
      </p:sp>
      <p:grpSp>
        <p:nvGrpSpPr>
          <p:cNvPr id="5" name="קבוצה 26"/>
          <p:cNvGrpSpPr/>
          <p:nvPr/>
        </p:nvGrpSpPr>
        <p:grpSpPr>
          <a:xfrm>
            <a:off x="7145294" y="3954606"/>
            <a:ext cx="1143252" cy="696790"/>
            <a:chOff x="5898874" y="3450549"/>
            <a:chExt cx="1143252" cy="696790"/>
          </a:xfrm>
        </p:grpSpPr>
        <p:sp>
          <p:nvSpPr>
            <p:cNvPr id="28" name="חץ ימינה 27"/>
            <p:cNvSpPr/>
            <p:nvPr/>
          </p:nvSpPr>
          <p:spPr>
            <a:xfrm rot="19899609">
              <a:off x="5898874" y="3450549"/>
              <a:ext cx="1143252" cy="288032"/>
            </a:xfrm>
            <a:prstGeom prst="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72200" y="3501008"/>
              <a:ext cx="479618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r>
                <a:rPr lang="en-US" sz="3600" baseline="30000" dirty="0"/>
                <a:t>#</a:t>
              </a:r>
              <a:endParaRPr lang="he-IL" sz="3600" baseline="30000" dirty="0"/>
            </a:p>
          </p:txBody>
        </p:sp>
      </p:grpSp>
      <p:sp>
        <p:nvSpPr>
          <p:cNvPr id="31" name="Oval 8"/>
          <p:cNvSpPr/>
          <p:nvPr/>
        </p:nvSpPr>
        <p:spPr>
          <a:xfrm>
            <a:off x="8237760" y="3667463"/>
            <a:ext cx="219456" cy="21945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4</a:t>
            </a:r>
            <a:endParaRPr lang="en-US" sz="1700" dirty="0"/>
          </a:p>
        </p:txBody>
      </p:sp>
      <p:sp>
        <p:nvSpPr>
          <p:cNvPr id="27" name="Oval 4"/>
          <p:cNvSpPr/>
          <p:nvPr/>
        </p:nvSpPr>
        <p:spPr>
          <a:xfrm>
            <a:off x="3275856" y="2256876"/>
            <a:ext cx="2514600" cy="40386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36628" y="1844824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i="1" dirty="0"/>
              <a:t>A’</a:t>
            </a:r>
          </a:p>
        </p:txBody>
      </p:sp>
      <p:sp>
        <p:nvSpPr>
          <p:cNvPr id="33" name="Oval 5"/>
          <p:cNvSpPr/>
          <p:nvPr/>
        </p:nvSpPr>
        <p:spPr>
          <a:xfrm>
            <a:off x="3796606" y="4328191"/>
            <a:ext cx="219456" cy="2194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5</a:t>
            </a:r>
            <a:endParaRPr lang="en-US" sz="1700" dirty="0"/>
          </a:p>
        </p:txBody>
      </p:sp>
      <p:grpSp>
        <p:nvGrpSpPr>
          <p:cNvPr id="34" name="קבוצה 26"/>
          <p:cNvGrpSpPr/>
          <p:nvPr/>
        </p:nvGrpSpPr>
        <p:grpSpPr>
          <a:xfrm>
            <a:off x="3971262" y="3936350"/>
            <a:ext cx="1143252" cy="696790"/>
            <a:chOff x="5898874" y="3450549"/>
            <a:chExt cx="1143252" cy="696790"/>
          </a:xfrm>
        </p:grpSpPr>
        <p:sp>
          <p:nvSpPr>
            <p:cNvPr id="35" name="חץ ימינה 34"/>
            <p:cNvSpPr/>
            <p:nvPr/>
          </p:nvSpPr>
          <p:spPr>
            <a:xfrm rot="19899609">
              <a:off x="5898874" y="3450549"/>
              <a:ext cx="1143252" cy="288032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33728" y="3501008"/>
              <a:ext cx="556563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i="1" dirty="0"/>
                <a:t>f</a:t>
              </a:r>
              <a:r>
                <a:rPr lang="en-US" sz="3600" baseline="30000" dirty="0"/>
                <a:t>#’</a:t>
              </a:r>
              <a:endParaRPr lang="he-IL" sz="3600" baseline="30000" dirty="0"/>
            </a:p>
          </p:txBody>
        </p:sp>
      </p:grpSp>
      <p:sp>
        <p:nvSpPr>
          <p:cNvPr id="38" name="Oval 8"/>
          <p:cNvSpPr/>
          <p:nvPr/>
        </p:nvSpPr>
        <p:spPr>
          <a:xfrm>
            <a:off x="5063728" y="3649207"/>
            <a:ext cx="219456" cy="2194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e-IL" sz="1700" dirty="0"/>
              <a:t>6</a:t>
            </a:r>
            <a:endParaRPr lang="en-US" sz="1700" dirty="0"/>
          </a:p>
        </p:txBody>
      </p:sp>
      <p:sp>
        <p:nvSpPr>
          <p:cNvPr id="43" name="Rectangle 17"/>
          <p:cNvSpPr/>
          <p:nvPr/>
        </p:nvSpPr>
        <p:spPr>
          <a:xfrm>
            <a:off x="5940152" y="3068960"/>
            <a:ext cx="500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>
                <a:sym typeface="Symbol"/>
              </a:rPr>
              <a:t>’</a:t>
            </a:r>
            <a:endParaRPr lang="en-US" sz="2800" dirty="0"/>
          </a:p>
        </p:txBody>
      </p:sp>
      <p:sp>
        <p:nvSpPr>
          <p:cNvPr id="44" name="Rectangle 18"/>
          <p:cNvSpPr/>
          <p:nvPr/>
        </p:nvSpPr>
        <p:spPr>
          <a:xfrm>
            <a:off x="5940152" y="443711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>
                <a:sym typeface="Symbol" pitchFamily="18" charset="2"/>
              </a:rPr>
              <a:t>’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31302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Adding more properties to nodes refines abstraction</a:t>
            </a:r>
          </a:p>
          <a:p>
            <a:r>
              <a:rPr lang="en-US" dirty="0"/>
              <a:t>Can add temporary properties for partial concretization</a:t>
            </a:r>
          </a:p>
          <a:p>
            <a:pPr lvl="1"/>
            <a:r>
              <a:rPr lang="en-US" dirty="0"/>
              <a:t>Materialize concrete nodes from summary nodes</a:t>
            </a:r>
          </a:p>
          <a:p>
            <a:pPr lvl="1"/>
            <a:r>
              <a:rPr lang="en-US" dirty="0"/>
              <a:t>Allows turning weak updates into strong ones</a:t>
            </a:r>
          </a:p>
          <a:p>
            <a:pPr lvl="1"/>
            <a:r>
              <a:rPr lang="en-US" dirty="0"/>
              <a:t>Focus operation in shape-analysis lingo</a:t>
            </a:r>
          </a:p>
          <a:p>
            <a:pPr lvl="1"/>
            <a:r>
              <a:rPr lang="en-US" dirty="0"/>
              <a:t>Not trivial in general and requires more semantic reduction to clean up impossible edges</a:t>
            </a:r>
          </a:p>
          <a:p>
            <a:pPr lvl="1"/>
            <a:r>
              <a:rPr lang="en-US" dirty="0"/>
              <a:t>General algorithms available via 3-valued logic and implemented in TVLA system</a:t>
            </a:r>
          </a:p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76918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3-Value logic based shape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2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1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20" idx="1"/>
          </p:cNvCxnSpPr>
          <p:nvPr/>
        </p:nvCxnSpPr>
        <p:spPr>
          <a:xfrm>
            <a:off x="5436096" y="1988840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20" idx="1"/>
          </p:cNvCxnSpPr>
          <p:nvPr/>
        </p:nvCxnSpPr>
        <p:spPr>
          <a:xfrm flipV="1">
            <a:off x="5436096" y="256490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4384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dirty="0"/>
              <a:t>Sequential</a:t>
            </a:r>
            <a:r>
              <a:rPr lang="en-US" baseline="0" dirty="0"/>
              <a:t> Stack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4648200" cy="23312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v)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Math B" pitchFamily="2" charset="2"/>
              </a:rPr>
              <a:t>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= v;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 = Top;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x;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66800" y="3200400"/>
            <a:ext cx="4648200" cy="23312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pop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kumimoji="0" lang="he-IL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if (Top == NULL) return EMPTY;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*s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s;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return r;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0700" y="5649992"/>
            <a:ext cx="5562600" cy="1055608"/>
          </a:xfrm>
          <a:prstGeom prst="roundRect">
            <a:avLst/>
          </a:prstGeo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</a:rPr>
              <a:t>Want to Verify</a:t>
            </a:r>
          </a:p>
          <a:p>
            <a:pPr algn="l"/>
            <a:r>
              <a:rPr lang="en-US" dirty="0">
                <a:solidFill>
                  <a:srgbClr val="0000FF"/>
                </a:solidFill>
              </a:rPr>
              <a:t>No Null Dereference</a:t>
            </a:r>
          </a:p>
          <a:p>
            <a:pPr algn="l"/>
            <a:r>
              <a:rPr lang="en-US" dirty="0">
                <a:solidFill>
                  <a:srgbClr val="0000FF"/>
                </a:solidFill>
              </a:rPr>
              <a:t>Underlying list remains acyclic  after each operation</a:t>
            </a:r>
          </a:p>
        </p:txBody>
      </p:sp>
    </p:spTree>
    <p:extLst>
      <p:ext uri="{BB962C8B-B14F-4D97-AF65-F5344CB8AC3E}">
        <p14:creationId xmlns:p14="http://schemas.microsoft.com/office/powerpoint/2010/main" val="1809474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Shape Analysis via 3-valued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45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1) Abstraction</a:t>
            </a:r>
          </a:p>
          <a:p>
            <a:pPr lvl="1"/>
            <a:r>
              <a:rPr lang="en-US" dirty="0"/>
              <a:t>3-valued logical structure</a:t>
            </a:r>
          </a:p>
          <a:p>
            <a:pPr lvl="1"/>
            <a:r>
              <a:rPr lang="en-US" dirty="0"/>
              <a:t>canonical abstraction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2) Transformers</a:t>
            </a:r>
          </a:p>
          <a:p>
            <a:pPr lvl="1"/>
            <a:r>
              <a:rPr lang="en-US" dirty="0"/>
              <a:t>via logical formulae</a:t>
            </a:r>
          </a:p>
          <a:p>
            <a:pPr lvl="1"/>
            <a:r>
              <a:rPr lang="en-US" dirty="0"/>
              <a:t>soundness by construction </a:t>
            </a:r>
          </a:p>
          <a:p>
            <a:pPr lvl="2"/>
            <a:r>
              <a:rPr lang="en-US" dirty="0"/>
              <a:t>embedding theorem, [SRW02]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82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State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2819400"/>
          </a:xfrm>
        </p:spPr>
        <p:txBody>
          <a:bodyPr>
            <a:normAutofit/>
          </a:bodyPr>
          <a:lstStyle/>
          <a:p>
            <a:r>
              <a:rPr lang="en-US" sz="2400" dirty="0"/>
              <a:t>represent a concrete state as a two-valued logical structure</a:t>
            </a:r>
          </a:p>
          <a:p>
            <a:pPr lvl="1"/>
            <a:r>
              <a:rPr lang="en-US" sz="2000" dirty="0"/>
              <a:t>Individuals = heap allocated objects</a:t>
            </a:r>
          </a:p>
          <a:p>
            <a:pPr lvl="1"/>
            <a:r>
              <a:rPr lang="en-US" sz="2000" dirty="0"/>
              <a:t>Unary predicates  = object properties</a:t>
            </a:r>
          </a:p>
          <a:p>
            <a:pPr lvl="1"/>
            <a:r>
              <a:rPr lang="en-US" sz="2000" dirty="0"/>
              <a:t>Binary predicates = relations</a:t>
            </a:r>
          </a:p>
          <a:p>
            <a:r>
              <a:rPr lang="en-US" sz="2400" dirty="0"/>
              <a:t>parametric vocabulary</a:t>
            </a:r>
          </a:p>
          <a:p>
            <a:pPr lvl="1"/>
            <a:endParaRPr lang="en-US" sz="20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743200" y="4267200"/>
            <a:ext cx="39624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5" name="Oval 24"/>
          <p:cNvSpPr/>
          <p:nvPr/>
        </p:nvSpPr>
        <p:spPr>
          <a:xfrm>
            <a:off x="3803875" y="4635127"/>
            <a:ext cx="570586" cy="593529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861047" y="4635127"/>
            <a:ext cx="570586" cy="593529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/>
          <p:cNvCxnSpPr>
            <a:stCxn id="25" idx="6"/>
            <a:endCxn id="26" idx="2"/>
          </p:cNvCxnSpPr>
          <p:nvPr/>
        </p:nvCxnSpPr>
        <p:spPr>
          <a:xfrm>
            <a:off x="4374460" y="4931892"/>
            <a:ext cx="486586" cy="24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59914" y="4744695"/>
            <a:ext cx="543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</a:t>
            </a:r>
          </a:p>
        </p:txBody>
      </p:sp>
      <p:cxnSp>
        <p:nvCxnSpPr>
          <p:cNvPr id="29" name="Straight Arrow Connector 28"/>
          <p:cNvCxnSpPr>
            <a:stCxn id="28" idx="3"/>
            <a:endCxn id="25" idx="2"/>
          </p:cNvCxnSpPr>
          <p:nvPr/>
        </p:nvCxnSpPr>
        <p:spPr>
          <a:xfrm>
            <a:off x="3403396" y="4929361"/>
            <a:ext cx="400479" cy="25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389066" y="4495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1" name="Oval 30"/>
          <p:cNvSpPr/>
          <p:nvPr/>
        </p:nvSpPr>
        <p:spPr>
          <a:xfrm>
            <a:off x="5918219" y="4635127"/>
            <a:ext cx="570586" cy="593529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Arrow Connector 31"/>
          <p:cNvCxnSpPr>
            <a:stCxn id="26" idx="6"/>
            <a:endCxn id="31" idx="2"/>
          </p:cNvCxnSpPr>
          <p:nvPr/>
        </p:nvCxnSpPr>
        <p:spPr>
          <a:xfrm>
            <a:off x="5431632" y="4931892"/>
            <a:ext cx="486586" cy="24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84706" y="4495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08975" y="4705982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66147" y="4705982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23319" y="4705982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6324600"/>
            <a:ext cx="3033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storeless</a:t>
            </a:r>
            <a:r>
              <a:rPr lang="en-US" dirty="0"/>
              <a:t>, no heap addresses)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97354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State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1981200"/>
          </a:xfrm>
        </p:spPr>
        <p:txBody>
          <a:bodyPr>
            <a:normAutofit/>
          </a:bodyPr>
          <a:lstStyle/>
          <a:p>
            <a:r>
              <a:rPr lang="en-US" sz="2400" dirty="0"/>
              <a:t>S = &lt;U, </a:t>
            </a:r>
            <a:r>
              <a:rPr lang="en-US" sz="2400" dirty="0">
                <a:sym typeface="Math A"/>
              </a:rPr>
              <a:t> &gt; over a vocabulary P</a:t>
            </a:r>
          </a:p>
          <a:p>
            <a:r>
              <a:rPr lang="en-US" sz="2400" dirty="0">
                <a:sym typeface="Math A"/>
              </a:rPr>
              <a:t>U – universe</a:t>
            </a:r>
          </a:p>
          <a:p>
            <a:r>
              <a:rPr lang="en-US" sz="2400" dirty="0">
                <a:sym typeface="Math A"/>
              </a:rPr>
              <a:t>  - interpretation, mapping each predicate from p to its truth value in 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743200" y="3352800"/>
            <a:ext cx="3962400" cy="1295400"/>
            <a:chOff x="2743200" y="3352800"/>
            <a:chExt cx="3962400" cy="1295400"/>
          </a:xfrm>
        </p:grpSpPr>
        <p:sp>
          <p:nvSpPr>
            <p:cNvPr id="24" name="Rounded Rectangle 23"/>
            <p:cNvSpPr/>
            <p:nvPr/>
          </p:nvSpPr>
          <p:spPr>
            <a:xfrm>
              <a:off x="2743200" y="3352800"/>
              <a:ext cx="39624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803875" y="3720727"/>
              <a:ext cx="570586" cy="593529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4861047" y="3720727"/>
              <a:ext cx="570586" cy="593529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Arrow Connector 26"/>
            <p:cNvCxnSpPr>
              <a:stCxn id="25" idx="6"/>
              <a:endCxn id="26" idx="2"/>
            </p:cNvCxnSpPr>
            <p:nvPr/>
          </p:nvCxnSpPr>
          <p:spPr>
            <a:xfrm>
              <a:off x="4374460" y="4017492"/>
              <a:ext cx="486586" cy="24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859914" y="3830295"/>
              <a:ext cx="5434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Top</a:t>
              </a:r>
            </a:p>
          </p:txBody>
        </p:sp>
        <p:cxnSp>
          <p:nvCxnSpPr>
            <p:cNvPr id="29" name="Straight Arrow Connector 28"/>
            <p:cNvCxnSpPr>
              <a:stCxn id="28" idx="3"/>
              <a:endCxn id="25" idx="2"/>
            </p:cNvCxnSpPr>
            <p:nvPr/>
          </p:nvCxnSpPr>
          <p:spPr>
            <a:xfrm>
              <a:off x="3403396" y="4014961"/>
              <a:ext cx="400479" cy="25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389066" y="35814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18219" y="3720727"/>
              <a:ext cx="570586" cy="593529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" name="Straight Arrow Connector 31"/>
            <p:cNvCxnSpPr>
              <a:stCxn id="26" idx="6"/>
              <a:endCxn id="31" idx="2"/>
            </p:cNvCxnSpPr>
            <p:nvPr/>
          </p:nvCxnSpPr>
          <p:spPr>
            <a:xfrm>
              <a:off x="5431632" y="4017492"/>
              <a:ext cx="486586" cy="24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484706" y="35814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08975" y="3791582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u1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66147" y="3791582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u2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3319" y="3791582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u3</a:t>
              </a:r>
            </a:p>
          </p:txBody>
        </p:sp>
      </p:grpSp>
      <p:sp>
        <p:nvSpPr>
          <p:cNvPr id="20" name="Content Placeholder 4"/>
          <p:cNvSpPr txBox="1">
            <a:spLocks/>
          </p:cNvSpPr>
          <p:nvPr/>
        </p:nvSpPr>
        <p:spPr>
          <a:xfrm>
            <a:off x="914400" y="4724400"/>
            <a:ext cx="77724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U = { u1, u2,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 u3}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Math A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P = { Top, n } 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400" dirty="0">
                <a:sym typeface="Math A"/>
              </a:rPr>
              <a:t>(n)(u1,u2) = 1, (n)(u1,u3)=0, (n)(u2,u1)=0,… 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400" dirty="0">
                <a:sym typeface="Math A"/>
              </a:rPr>
              <a:t>(Top)(u1)=1, (Top)(u2)=0, (Top)(u3)=0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Math 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7975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609600" y="5562600"/>
            <a:ext cx="3922484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altLang="he-IL" sz="2400" dirty="0">
                <a:sym typeface="Math C"/>
              </a:rPr>
              <a:t>v1,</a:t>
            </a:r>
            <a:r>
              <a:rPr lang="pt-BR" altLang="he-IL" sz="2400" dirty="0">
                <a:sym typeface="Symbol" pitchFamily="18" charset="2"/>
              </a:rPr>
              <a:t>v2: n(v1, v2) </a:t>
            </a:r>
            <a:r>
              <a:rPr lang="en-US" altLang="he-IL" sz="2400" dirty="0">
                <a:sym typeface="Symbol" pitchFamily="18" charset="2"/>
              </a:rPr>
              <a:t></a:t>
            </a:r>
            <a:r>
              <a:rPr lang="pt-BR" altLang="he-IL" sz="2400" dirty="0">
                <a:sym typeface="Symbol" pitchFamily="18" charset="2"/>
              </a:rPr>
              <a:t> n*(v2, v1)</a:t>
            </a:r>
            <a:endParaRPr lang="en-US" altLang="he-IL" sz="2800" dirty="0">
              <a:latin typeface="Symbol" pitchFamily="18" charset="2"/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4876800" y="4876800"/>
            <a:ext cx="3810000" cy="914400"/>
          </a:xfrm>
          <a:prstGeom prst="wedgeRoundRectCallout">
            <a:avLst>
              <a:gd name="adj1" fmla="val 4336"/>
              <a:gd name="adj2" fmla="val -355951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3276600" y="2590800"/>
            <a:ext cx="1524000" cy="990600"/>
          </a:xfrm>
          <a:prstGeom prst="wedgeRoundRectCallout">
            <a:avLst>
              <a:gd name="adj1" fmla="val 84801"/>
              <a:gd name="adj2" fmla="val -85528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Formulae for Observing Properties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he-IL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v)</a:t>
            </a:r>
            <a:r>
              <a:rPr lang="he-IL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Math B" pitchFamily="2" charset="2"/>
              </a:rPr>
              <a:t>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 =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Math C" pitchFamily="2" charset="2"/>
              </a:rPr>
              <a:t>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Math C" pitchFamily="2" charset="2"/>
              </a:rPr>
              <a:t>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Top;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Top = x;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724400" y="1295400"/>
            <a:ext cx="2667000" cy="8382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5384442" y="1613079"/>
            <a:ext cx="384048" cy="38404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96000" y="1613079"/>
            <a:ext cx="384048" cy="38404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>
            <a:stCxn id="8" idx="6"/>
            <a:endCxn id="9" idx="2"/>
          </p:cNvCxnSpPr>
          <p:nvPr/>
        </p:nvCxnSpPr>
        <p:spPr>
          <a:xfrm>
            <a:off x="5768490" y="1805103"/>
            <a:ext cx="32751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49084" y="1650642"/>
            <a:ext cx="463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Top</a:t>
            </a:r>
          </a:p>
        </p:txBody>
      </p:sp>
      <p:cxnSp>
        <p:nvCxnSpPr>
          <p:cNvPr id="12" name="Straight Arrow Connector 11"/>
          <p:cNvCxnSpPr>
            <a:stCxn id="11" idx="3"/>
            <a:endCxn id="8" idx="2"/>
          </p:cNvCxnSpPr>
          <p:nvPr/>
        </p:nvCxnSpPr>
        <p:spPr>
          <a:xfrm>
            <a:off x="5212481" y="1804531"/>
            <a:ext cx="171961" cy="5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78321" y="1522926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</a:p>
        </p:txBody>
      </p:sp>
      <p:sp>
        <p:nvSpPr>
          <p:cNvPr id="14" name="Oval 13"/>
          <p:cNvSpPr/>
          <p:nvPr/>
        </p:nvSpPr>
        <p:spPr>
          <a:xfrm>
            <a:off x="6807558" y="1613079"/>
            <a:ext cx="384048" cy="38404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>
            <a:stCxn id="9" idx="6"/>
            <a:endCxn id="14" idx="2"/>
          </p:cNvCxnSpPr>
          <p:nvPr/>
        </p:nvCxnSpPr>
        <p:spPr>
          <a:xfrm>
            <a:off x="6480048" y="1805103"/>
            <a:ext cx="32751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78074" y="1522926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45553" y="160892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57111" y="160892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68669" y="160892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33943" y="2981980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0172" y="4978758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ym typeface="Math B"/>
              </a:rPr>
              <a:t>No Cycles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890172" y="5378868"/>
            <a:ext cx="33547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pt-BR" altLang="he-IL" sz="2000" dirty="0">
                <a:sym typeface="Math C"/>
              </a:rPr>
              <a:t>v1,</a:t>
            </a:r>
            <a:r>
              <a:rPr lang="pt-BR" altLang="he-IL" sz="2000" dirty="0">
                <a:sym typeface="Symbol" pitchFamily="18" charset="2"/>
              </a:rPr>
              <a:t>v2: n(v1, v2) </a:t>
            </a:r>
            <a:r>
              <a:rPr lang="en-US" altLang="he-IL" sz="2000" dirty="0">
                <a:sym typeface="Symbol" pitchFamily="18" charset="2"/>
              </a:rPr>
              <a:t></a:t>
            </a:r>
            <a:r>
              <a:rPr lang="pt-BR" altLang="he-IL" sz="2000" dirty="0">
                <a:sym typeface="Symbol" pitchFamily="18" charset="2"/>
              </a:rPr>
              <a:t> n*(v2, v1)</a:t>
            </a:r>
            <a:endParaRPr lang="en-US" altLang="he-IL" sz="2400" dirty="0">
              <a:latin typeface="Symbol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31709" y="5257800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363531" y="2991327"/>
            <a:ext cx="1288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Math C"/>
              </a:rPr>
              <a:t>w:Top(w)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87331" y="2591217"/>
            <a:ext cx="12814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Top != null</a:t>
            </a:r>
            <a:endParaRPr lang="en-US" sz="2000" dirty="0">
              <a:sym typeface="Math 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3400" y="2933163"/>
            <a:ext cx="1254254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w: x(w)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45757" y="3666014"/>
            <a:ext cx="1254254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w: x(w)</a:t>
            </a:r>
            <a:endParaRPr lang="en-US" sz="2400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3276600" y="3733800"/>
            <a:ext cx="3429000" cy="914400"/>
          </a:xfrm>
          <a:prstGeom prst="wedgeRoundRectCallout">
            <a:avLst>
              <a:gd name="adj1" fmla="val 37025"/>
              <a:gd name="adj2" fmla="val -227969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l"/>
            <a:r>
              <a:rPr lang="en-US" sz="2000" dirty="0"/>
              <a:t>No node precedes Top</a:t>
            </a:r>
          </a:p>
          <a:p>
            <a:pPr algn="ctr"/>
            <a:r>
              <a:rPr lang="pt-BR" altLang="he-IL" sz="2000" dirty="0">
                <a:sym typeface="Math C"/>
              </a:rPr>
              <a:t>v1,</a:t>
            </a:r>
            <a:r>
              <a:rPr lang="pt-BR" altLang="he-IL" sz="2000" dirty="0">
                <a:sym typeface="Symbol" pitchFamily="18" charset="2"/>
              </a:rPr>
              <a:t>v2: n(v1, v2)</a:t>
            </a:r>
            <a:r>
              <a:rPr lang="en-US" altLang="he-IL" sz="2000" dirty="0">
                <a:sym typeface="Symbol" pitchFamily="18" charset="2"/>
              </a:rPr>
              <a:t> Top(v2)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390459" y="4101921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" y="6096000"/>
            <a:ext cx="3590343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altLang="he-IL" sz="2400" dirty="0">
                <a:sym typeface="Math C"/>
              </a:rPr>
              <a:t>v1,</a:t>
            </a:r>
            <a:r>
              <a:rPr lang="pt-BR" altLang="he-IL" sz="2400" dirty="0">
                <a:sym typeface="Symbol" pitchFamily="18" charset="2"/>
              </a:rPr>
              <a:t>v2: n(v1, v2)</a:t>
            </a:r>
            <a:r>
              <a:rPr lang="en-US" altLang="he-IL" sz="2400" dirty="0">
                <a:sym typeface="Symbol" pitchFamily="18" charset="2"/>
              </a:rPr>
              <a:t> Top(v2)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69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0" grpId="0" animBg="1"/>
      <p:bldP spid="34" grpId="0" animBg="1"/>
      <p:bldP spid="20" grpId="0"/>
      <p:bldP spid="28" grpId="0"/>
      <p:bldP spid="31" grpId="0"/>
      <p:bldP spid="32" grpId="0"/>
      <p:bldP spid="35" grpId="0"/>
      <p:bldP spid="36" grpId="0"/>
      <p:bldP spid="41" grpId="0" animBg="1"/>
      <p:bldP spid="42" grpId="0" animBg="1"/>
      <p:bldP spid="29" grpId="0" animBg="1"/>
      <p:bldP spid="30" grpId="0"/>
      <p:bldP spid="3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3200" dirty="0"/>
              <a:t>Concrete Interpretation Rules</a:t>
            </a:r>
          </a:p>
        </p:txBody>
      </p:sp>
      <p:graphicFrame>
        <p:nvGraphicFramePr>
          <p:cNvPr id="1473539" name="Group 3"/>
          <p:cNvGraphicFramePr>
            <a:graphicFrameLocks noGrp="1"/>
          </p:cNvGraphicFramePr>
          <p:nvPr>
            <p:ph type="tbl" idx="1"/>
          </p:nvPr>
        </p:nvGraphicFramePr>
        <p:xfrm>
          <a:off x="762000" y="1752600"/>
          <a:ext cx="7543800" cy="38862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08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Statement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Update formula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 =NULL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x’(v)= 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x= malloc()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x’(v) =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 IsNew(v)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x=y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x’(v)= y(v)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9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x=y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next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x’(v)=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w: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y(w)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 n(w, v)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41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x </a:t>
                      </a: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next=y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n’(v, w) = (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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x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(v)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n(v, w))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 (x(v)   y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(w))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8597-A00C-41CC-8737-6ACE5485330F}" type="slidenum">
              <a:rPr lang="he-IL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10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altLang="en-US" i="1" dirty="0">
                <a:sym typeface="Symbol" pitchFamily="18" charset="2"/>
              </a:rPr>
              <a:t>s</a:t>
            </a:r>
            <a:r>
              <a:rPr lang="en-US" altLang="he-IL" dirty="0">
                <a:sym typeface="Symbol" pitchFamily="18" charset="2"/>
              </a:rPr>
              <a:t> = </a:t>
            </a:r>
            <a:r>
              <a:rPr lang="en-US" altLang="he-IL" i="1" dirty="0" err="1">
                <a:sym typeface="Symbol" pitchFamily="18" charset="2"/>
              </a:rPr>
              <a:t>Top</a:t>
            </a:r>
            <a:r>
              <a:rPr lang="en-US" altLang="he-IL" dirty="0" err="1">
                <a:sym typeface="Symbol" pitchFamily="18" charset="2"/>
              </a:rPr>
              <a:t></a:t>
            </a:r>
            <a:r>
              <a:rPr lang="en-US" altLang="he-IL" i="1" dirty="0" err="1">
                <a:sym typeface="Symbol" pitchFamily="18" charset="2"/>
              </a:rPr>
              <a:t>n</a:t>
            </a:r>
            <a:endParaRPr lang="en-US" dirty="0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457200" cy="457200"/>
          </a:xfrm>
        </p:spPr>
        <p:txBody>
          <a:bodyPr/>
          <a:lstStyle/>
          <a:p>
            <a:fld id="{86588597-A00C-41CC-8737-6ACE5485330F}" type="slidenum">
              <a:rPr lang="he-IL" smtClean="0"/>
              <a:pPr/>
              <a:t>66</a:t>
            </a:fld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43300" y="2171700"/>
            <a:ext cx="19812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14300" y="1676401"/>
            <a:ext cx="3200400" cy="1371599"/>
            <a:chOff x="152400" y="2895600"/>
            <a:chExt cx="3200400" cy="1371599"/>
          </a:xfrm>
        </p:grpSpPr>
        <p:sp>
          <p:nvSpPr>
            <p:cNvPr id="20" name="Rounded Rectangle 19"/>
            <p:cNvSpPr/>
            <p:nvPr/>
          </p:nvSpPr>
          <p:spPr>
            <a:xfrm>
              <a:off x="152400" y="2895600"/>
              <a:ext cx="3200400" cy="1371599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420688" y="3505200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1196976" y="33559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 dirty="0">
                <a:solidFill>
                  <a:schemeClr val="lt1"/>
                </a:solidFill>
              </a:endParaRPr>
            </a:p>
          </p:txBody>
        </p:sp>
        <p:cxnSp>
          <p:nvCxnSpPr>
            <p:cNvPr id="9" name="AutoShape 15"/>
            <p:cNvCxnSpPr>
              <a:cxnSpLocks noChangeShapeType="1"/>
              <a:stCxn id="10" idx="3"/>
            </p:cNvCxnSpPr>
            <p:nvPr/>
          </p:nvCxnSpPr>
          <p:spPr bwMode="auto">
            <a:xfrm>
              <a:off x="846138" y="3551238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228601" y="3367088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1" name="AutoShape 17"/>
            <p:cNvCxnSpPr>
              <a:cxnSpLocks noChangeShapeType="1"/>
              <a:stCxn id="8" idx="6"/>
              <a:endCxn id="13" idx="2"/>
            </p:cNvCxnSpPr>
            <p:nvPr/>
          </p:nvCxnSpPr>
          <p:spPr bwMode="auto">
            <a:xfrm>
              <a:off x="1589088" y="3557588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2590800" y="33559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1893888" y="33559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4" name="AutoShape 20"/>
            <p:cNvCxnSpPr>
              <a:cxnSpLocks noChangeShapeType="1"/>
              <a:stCxn id="13" idx="6"/>
              <a:endCxn id="12" idx="2"/>
            </p:cNvCxnSpPr>
            <p:nvPr/>
          </p:nvCxnSpPr>
          <p:spPr bwMode="auto">
            <a:xfrm>
              <a:off x="2286000" y="3557588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3314700" y="1790700"/>
            <a:ext cx="24897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600" i="1" dirty="0">
                <a:cs typeface="Miriam" pitchFamily="2" charset="-79"/>
              </a:rPr>
              <a:t>s</a:t>
            </a:r>
            <a:r>
              <a:rPr lang="en-US" altLang="he-IL" sz="1600" dirty="0">
                <a:latin typeface="Comic Sans MS" pitchFamily="66" charset="0"/>
                <a:cs typeface="Miriam" pitchFamily="2" charset="-79"/>
              </a:rPr>
              <a:t>’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 =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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1: </a:t>
            </a:r>
            <a:r>
              <a:rPr lang="en-US" altLang="he-IL" sz="1600" i="1" dirty="0">
                <a:cs typeface="Miriam" pitchFamily="2" charset="-79"/>
              </a:rPr>
              <a:t>Top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1)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 </a:t>
            </a:r>
            <a:r>
              <a:rPr lang="en-US" altLang="he-IL" sz="1600" i="1" dirty="0">
                <a:cs typeface="Miriam" pitchFamily="2" charset="-79"/>
              </a:rPr>
              <a:t>n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1,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129149" y="2146300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66900" y="2133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52700" y="2133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829300" y="1676400"/>
            <a:ext cx="3200400" cy="1371600"/>
            <a:chOff x="5791200" y="2057400"/>
            <a:chExt cx="3200400" cy="1371600"/>
          </a:xfrm>
        </p:grpSpPr>
        <p:sp>
          <p:nvSpPr>
            <p:cNvPr id="6" name="Rounded Rectangle 5"/>
            <p:cNvSpPr/>
            <p:nvPr/>
          </p:nvSpPr>
          <p:spPr>
            <a:xfrm>
              <a:off x="5791200" y="2057400"/>
              <a:ext cx="3200400" cy="13716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6097587" y="2668900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6873875" y="25196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3" name="AutoShape 15"/>
            <p:cNvCxnSpPr>
              <a:cxnSpLocks noChangeShapeType="1"/>
              <a:stCxn id="24" idx="3"/>
              <a:endCxn id="22" idx="2"/>
            </p:cNvCxnSpPr>
            <p:nvPr/>
          </p:nvCxnSpPr>
          <p:spPr bwMode="auto">
            <a:xfrm>
              <a:off x="6523037" y="2714938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5905500" y="2530788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25" name="AutoShape 17"/>
            <p:cNvCxnSpPr>
              <a:cxnSpLocks noChangeShapeType="1"/>
              <a:stCxn id="22" idx="6"/>
              <a:endCxn id="27" idx="2"/>
            </p:cNvCxnSpPr>
            <p:nvPr/>
          </p:nvCxnSpPr>
          <p:spPr bwMode="auto">
            <a:xfrm>
              <a:off x="7265987" y="2721288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8267699" y="25196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7570787" y="2519675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28" name="AutoShape 20"/>
            <p:cNvCxnSpPr>
              <a:cxnSpLocks noChangeShapeType="1"/>
              <a:stCxn id="27" idx="6"/>
              <a:endCxn id="26" idx="2"/>
            </p:cNvCxnSpPr>
            <p:nvPr/>
          </p:nvCxnSpPr>
          <p:spPr bwMode="auto">
            <a:xfrm>
              <a:off x="7962899" y="2721288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915342" y="20701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30" name="Straight Arrow Connector 29"/>
            <p:cNvCxnSpPr>
              <a:stCxn id="29" idx="3"/>
              <a:endCxn id="27" idx="1"/>
            </p:cNvCxnSpPr>
            <p:nvPr/>
          </p:nvCxnSpPr>
          <p:spPr>
            <a:xfrm>
              <a:off x="7192982" y="2254766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839735" y="2527300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577486" y="251460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63286" y="251460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u3</a:t>
              </a:r>
            </a:p>
          </p:txBody>
        </p:sp>
      </p:grp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304800" y="3505200"/>
          <a:ext cx="14478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2057400" y="3505200"/>
          <a:ext cx="19050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04800" y="5105400"/>
          <a:ext cx="14478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257800" y="3505200"/>
          <a:ext cx="14478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7010400" y="3505200"/>
          <a:ext cx="19050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5257800" y="5105400"/>
          <a:ext cx="14478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/>
                        <a:t>u3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5538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8597-A00C-41CC-8737-6ACE5485330F}" type="slidenum">
              <a:rPr lang="he-IL" smtClean="0"/>
              <a:pPr/>
              <a:t>67</a:t>
            </a:fld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133600" y="1980625"/>
            <a:ext cx="38100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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(w)(S)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CSS[w] 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437825"/>
            <a:ext cx="1861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(</a:t>
            </a:r>
            <a:r>
              <a:rPr lang="en-US" sz="1600" dirty="0" err="1"/>
              <a:t>w,v</a:t>
            </a:r>
            <a:r>
              <a:rPr lang="en-US" sz="1600" dirty="0"/>
              <a:t>) </a:t>
            </a:r>
            <a:r>
              <a:rPr lang="en-US" sz="1600" dirty="0">
                <a:sym typeface="Math A"/>
              </a:rPr>
              <a:t> E(G), </a:t>
            </a:r>
            <a:br>
              <a:rPr lang="en-US" sz="1600" dirty="0">
                <a:sym typeface="Math A"/>
              </a:rPr>
            </a:br>
            <a:r>
              <a:rPr lang="en-US" sz="1600" dirty="0">
                <a:sym typeface="Math A"/>
              </a:rPr>
              <a:t>w  Assignments(G)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09800" y="1447225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{ &lt;</a:t>
            </a:r>
            <a:r>
              <a:rPr lang="en-US" dirty="0">
                <a:sym typeface="Math C"/>
              </a:rPr>
              <a:t>,&gt; }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3657600"/>
            <a:ext cx="1374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CSS [v] =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1371025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sym typeface="Math C"/>
              </a:rPr>
              <a:t>if v = entry</a:t>
            </a:r>
            <a:endParaRPr lang="en-US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133600" y="3123625"/>
            <a:ext cx="38100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CSS[w] 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3580825"/>
            <a:ext cx="1236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(</a:t>
            </a:r>
            <a:r>
              <a:rPr lang="en-US" sz="1600" dirty="0" err="1"/>
              <a:t>w,v</a:t>
            </a:r>
            <a:r>
              <a:rPr lang="en-US" sz="1600" dirty="0"/>
              <a:t>) </a:t>
            </a:r>
            <a:r>
              <a:rPr lang="en-US" sz="1600" dirty="0">
                <a:sym typeface="Math A"/>
              </a:rPr>
              <a:t> E(G), </a:t>
            </a:r>
            <a:br>
              <a:rPr lang="en-US" sz="1600" dirty="0">
                <a:sym typeface="Math A"/>
              </a:rPr>
            </a:br>
            <a:r>
              <a:rPr lang="en-US" sz="1600" dirty="0">
                <a:sym typeface="Math A"/>
              </a:rPr>
              <a:t>w  Skip(G)</a:t>
            </a:r>
            <a:endParaRPr lang="en-US" sz="1600" dirty="0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2133600" y="4190425"/>
            <a:ext cx="62484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CSS[w]  and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 S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 </a:t>
            </a:r>
            <a:r>
              <a:rPr kumimoji="0" lang="en-US" sz="2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cond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4647625"/>
            <a:ext cx="2245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ym typeface="Math A"/>
              </a:rPr>
              <a:t>(</a:t>
            </a:r>
            <a:r>
              <a:rPr lang="en-US" sz="1600" dirty="0" err="1">
                <a:sym typeface="Math A"/>
              </a:rPr>
              <a:t>w,v</a:t>
            </a:r>
            <a:r>
              <a:rPr lang="en-US" sz="1600" dirty="0">
                <a:sym typeface="Math A"/>
              </a:rPr>
              <a:t>)  True-Branches(G)</a:t>
            </a:r>
            <a:endParaRPr lang="en-US" sz="16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2133600" y="5206425"/>
            <a:ext cx="62484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CSS[w]  and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 S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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</a:t>
            </a:r>
            <a:r>
              <a:rPr kumimoji="0" lang="en-US" sz="2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cond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}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5663625"/>
            <a:ext cx="2320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ym typeface="Math A"/>
              </a:rPr>
              <a:t>(</a:t>
            </a:r>
            <a:r>
              <a:rPr lang="en-US" sz="1600" dirty="0" err="1">
                <a:sym typeface="Math A"/>
              </a:rPr>
              <a:t>w,v</a:t>
            </a:r>
            <a:r>
              <a:rPr lang="en-US" sz="1600" dirty="0">
                <a:sym typeface="Math A"/>
              </a:rPr>
              <a:t>)  False-Branches(G)</a:t>
            </a:r>
            <a:endParaRPr lang="en-US" sz="1600" dirty="0"/>
          </a:p>
        </p:txBody>
      </p:sp>
      <p:sp>
        <p:nvSpPr>
          <p:cNvPr id="19" name="Left Brace 18"/>
          <p:cNvSpPr/>
          <p:nvPr/>
        </p:nvSpPr>
        <p:spPr>
          <a:xfrm>
            <a:off x="1828800" y="1524000"/>
            <a:ext cx="381000" cy="472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239000" y="4267200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err="1">
                <a:sym typeface="Math C"/>
              </a:rPr>
              <a:t>othrewise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967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every program point – a </a:t>
            </a:r>
            <a:r>
              <a:rPr lang="en-US" dirty="0">
                <a:solidFill>
                  <a:srgbClr val="0000FF"/>
                </a:solidFill>
              </a:rPr>
              <a:t>potentially infinite </a:t>
            </a:r>
            <a:r>
              <a:rPr lang="en-US" dirty="0"/>
              <a:t>set of two-valued logical structures</a:t>
            </a:r>
          </a:p>
          <a:p>
            <a:r>
              <a:rPr lang="en-US" dirty="0"/>
              <a:t>Representing (at least) all possible heaps that can arise at the program point</a:t>
            </a:r>
          </a:p>
          <a:p>
            <a:endParaRPr lang="en-US" dirty="0"/>
          </a:p>
          <a:p>
            <a:r>
              <a:rPr lang="en-US" dirty="0"/>
              <a:t>Next step: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find a bounded abstract representation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5992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3-Valued Logic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= true</a:t>
            </a:r>
          </a:p>
          <a:p>
            <a:r>
              <a:rPr lang="en-US" dirty="0"/>
              <a:t>0 = false</a:t>
            </a:r>
          </a:p>
          <a:p>
            <a:r>
              <a:rPr lang="en-US" dirty="0"/>
              <a:t>1/2 = unknown</a:t>
            </a:r>
          </a:p>
          <a:p>
            <a:endParaRPr lang="en-US" dirty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/>
              <a:t>A join semi-lattice, 0 </a:t>
            </a:r>
            <a:r>
              <a:rPr lang="en-US" dirty="0">
                <a:sym typeface="Math B" pitchFamily="2" charset="2"/>
              </a:rPr>
              <a:t> 1 = 1/2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6477000" y="1752600"/>
            <a:ext cx="638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1/2</a:t>
            </a:r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5943600" y="3048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0</a:t>
            </a:r>
          </a:p>
        </p:txBody>
      </p:sp>
      <p:sp>
        <p:nvSpPr>
          <p:cNvPr id="530439" name="Text Box 7"/>
          <p:cNvSpPr txBox="1">
            <a:spLocks noChangeArrowheads="1"/>
          </p:cNvSpPr>
          <p:nvPr/>
        </p:nvSpPr>
        <p:spPr bwMode="auto">
          <a:xfrm>
            <a:off x="7334250" y="30622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</a:t>
            </a:r>
          </a:p>
        </p:txBody>
      </p:sp>
      <p:cxnSp>
        <p:nvCxnSpPr>
          <p:cNvPr id="530440" name="AutoShape 8"/>
          <p:cNvCxnSpPr>
            <a:cxnSpLocks noChangeShapeType="1"/>
            <a:stCxn id="530437" idx="2"/>
            <a:endCxn id="530438" idx="0"/>
          </p:cNvCxnSpPr>
          <p:nvPr/>
        </p:nvCxnSpPr>
        <p:spPr bwMode="auto">
          <a:xfrm flipH="1">
            <a:off x="6124575" y="2271713"/>
            <a:ext cx="671513" cy="776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0441" name="AutoShape 9"/>
          <p:cNvCxnSpPr>
            <a:cxnSpLocks noChangeShapeType="1"/>
            <a:stCxn id="530437" idx="2"/>
            <a:endCxn id="530439" idx="0"/>
          </p:cNvCxnSpPr>
          <p:nvPr/>
        </p:nvCxnSpPr>
        <p:spPr bwMode="auto">
          <a:xfrm>
            <a:off x="6796088" y="2271713"/>
            <a:ext cx="719137" cy="79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30442" name="Line 10"/>
          <p:cNvSpPr>
            <a:spLocks noChangeShapeType="1"/>
          </p:cNvSpPr>
          <p:nvPr/>
        </p:nvSpPr>
        <p:spPr bwMode="auto">
          <a:xfrm>
            <a:off x="6019800" y="3657600"/>
            <a:ext cx="166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0443" name="Text Box 11"/>
          <p:cNvSpPr txBox="1">
            <a:spLocks noChangeArrowheads="1"/>
          </p:cNvSpPr>
          <p:nvPr/>
        </p:nvSpPr>
        <p:spPr bwMode="auto">
          <a:xfrm rot="16200000">
            <a:off x="4768057" y="2547143"/>
            <a:ext cx="180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information order</a:t>
            </a:r>
          </a:p>
        </p:txBody>
      </p:sp>
      <p:sp>
        <p:nvSpPr>
          <p:cNvPr id="530444" name="Text Box 12"/>
          <p:cNvSpPr txBox="1">
            <a:spLocks noChangeArrowheads="1"/>
          </p:cNvSpPr>
          <p:nvPr/>
        </p:nvSpPr>
        <p:spPr bwMode="auto">
          <a:xfrm>
            <a:off x="6113463" y="3657600"/>
            <a:ext cx="134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logical order</a:t>
            </a:r>
          </a:p>
        </p:txBody>
      </p:sp>
      <p:sp>
        <p:nvSpPr>
          <p:cNvPr id="530445" name="Line 13"/>
          <p:cNvSpPr>
            <a:spLocks noChangeShapeType="1"/>
          </p:cNvSpPr>
          <p:nvPr/>
        </p:nvSpPr>
        <p:spPr bwMode="auto">
          <a:xfrm flipV="1">
            <a:off x="5853113" y="1981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894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18712" y="18082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חץ ישר 9"/>
          <p:cNvCxnSpPr>
            <a:stCxn id="7" idx="6"/>
            <a:endCxn id="14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8" idx="6"/>
            <a:endCxn id="14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מלבן מעוגל 13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9" name="מחבר חץ ישר 18"/>
          <p:cNvCxnSpPr>
            <a:stCxn id="14" idx="3"/>
            <a:endCxn id="20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064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3-Valued Logical Structures </a:t>
            </a:r>
          </a:p>
        </p:txBody>
      </p:sp>
      <p:sp>
        <p:nvSpPr>
          <p:cNvPr id="1199107" name="Rectangle 3"/>
          <p:cNvSpPr>
            <a:spLocks noGrp="1" noChangeArrowheads="1"/>
          </p:cNvSpPr>
          <p:nvPr>
            <p:ph idx="1"/>
          </p:nvPr>
        </p:nvSpPr>
        <p:spPr>
          <a:xfrm>
            <a:off x="676275" y="1981200"/>
            <a:ext cx="7772400" cy="4114800"/>
          </a:xfrm>
        </p:spPr>
        <p:txBody>
          <a:bodyPr/>
          <a:lstStyle/>
          <a:p>
            <a:r>
              <a:rPr lang="en-US" dirty="0"/>
              <a:t>A set of individuals (nodes) </a:t>
            </a:r>
            <a:r>
              <a:rPr lang="en-US" i="1" dirty="0"/>
              <a:t>U</a:t>
            </a:r>
          </a:p>
          <a:p>
            <a:r>
              <a:rPr lang="en-US" dirty="0"/>
              <a:t>Relation meaning</a:t>
            </a:r>
          </a:p>
          <a:p>
            <a:pPr lvl="1"/>
            <a:r>
              <a:rPr lang="en-US" dirty="0"/>
              <a:t>Interpretation of relation symbols in </a:t>
            </a:r>
            <a:r>
              <a:rPr lang="en-US" i="1" dirty="0"/>
              <a:t>P</a:t>
            </a:r>
            <a:br>
              <a:rPr lang="en-US" dirty="0"/>
            </a:br>
            <a:r>
              <a:rPr lang="en-US" i="1" dirty="0"/>
              <a:t>p</a:t>
            </a:r>
            <a:r>
              <a:rPr lang="en-US" baseline="30000" dirty="0"/>
              <a:t>0</a:t>
            </a:r>
            <a:r>
              <a:rPr lang="en-US" dirty="0"/>
              <a:t>()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{0,1, </a:t>
            </a:r>
            <a:r>
              <a:rPr lang="en-US" i="1" dirty="0">
                <a:sym typeface="Symbol" pitchFamily="18" charset="2"/>
              </a:rPr>
              <a:t>1/2</a:t>
            </a:r>
            <a:r>
              <a:rPr lang="en-US" dirty="0"/>
              <a:t>}</a:t>
            </a:r>
            <a:br>
              <a:rPr lang="en-US" dirty="0"/>
            </a:br>
            <a:r>
              <a:rPr lang="en-US" i="1" dirty="0"/>
              <a:t>p</a:t>
            </a:r>
            <a:r>
              <a:rPr lang="en-US" baseline="30000" dirty="0"/>
              <a:t>1</a:t>
            </a:r>
            <a:r>
              <a:rPr lang="en-US" dirty="0"/>
              <a:t>(v)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{0,1, </a:t>
            </a:r>
            <a:r>
              <a:rPr lang="en-US" i="1" dirty="0">
                <a:sym typeface="Symbol" pitchFamily="18" charset="2"/>
              </a:rPr>
              <a:t>1/2</a:t>
            </a:r>
            <a:r>
              <a:rPr lang="en-US" dirty="0"/>
              <a:t>}</a:t>
            </a:r>
            <a:br>
              <a:rPr lang="en-US" dirty="0"/>
            </a:br>
            <a:r>
              <a:rPr lang="en-US" i="1" dirty="0"/>
              <a:t>p</a:t>
            </a:r>
            <a:r>
              <a:rPr lang="en-US" baseline="30000" dirty="0"/>
              <a:t>2</a:t>
            </a:r>
            <a:r>
              <a:rPr lang="en-US" dirty="0"/>
              <a:t>(</a:t>
            </a:r>
            <a:r>
              <a:rPr lang="en-US" dirty="0" err="1"/>
              <a:t>u,v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{0,1, </a:t>
            </a:r>
            <a:r>
              <a:rPr lang="en-US" i="1" dirty="0">
                <a:sym typeface="Symbol" pitchFamily="18" charset="2"/>
              </a:rPr>
              <a:t>1/2</a:t>
            </a:r>
            <a:r>
              <a:rPr lang="en-US" dirty="0"/>
              <a:t>}</a:t>
            </a:r>
          </a:p>
          <a:p>
            <a:r>
              <a:rPr lang="en-US" altLang="he-IL" dirty="0"/>
              <a:t>A join semi-lattice:  </a:t>
            </a:r>
            <a:r>
              <a:rPr lang="en-US" altLang="he-IL" sz="3600" dirty="0"/>
              <a:t>0 </a:t>
            </a:r>
            <a:r>
              <a:rPr lang="en-US" altLang="he-IL" sz="3600" dirty="0">
                <a:sym typeface="Math B" pitchFamily="2" charset="2"/>
              </a:rPr>
              <a:t></a:t>
            </a:r>
            <a:r>
              <a:rPr lang="en-US" altLang="he-IL" sz="3600" dirty="0"/>
              <a:t> 1 = </a:t>
            </a:r>
            <a:r>
              <a:rPr lang="en-US" altLang="he-IL" sz="3600" dirty="0">
                <a:solidFill>
                  <a:srgbClr val="0000FF"/>
                </a:solidFill>
              </a:rPr>
              <a:t>1/2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075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95350"/>
          </a:xfrm>
        </p:spPr>
        <p:txBody>
          <a:bodyPr/>
          <a:lstStyle/>
          <a:p>
            <a:r>
              <a:rPr lang="en-US" altLang="he-IL"/>
              <a:t>Boolean Connectives [Kleene]</a:t>
            </a:r>
          </a:p>
        </p:txBody>
      </p:sp>
      <p:graphicFrame>
        <p:nvGraphicFramePr>
          <p:cNvPr id="1640451" name="Object 3"/>
          <p:cNvGraphicFramePr>
            <a:graphicFrameLocks noChangeAspect="1"/>
          </p:cNvGraphicFramePr>
          <p:nvPr/>
        </p:nvGraphicFramePr>
        <p:xfrm>
          <a:off x="2381250" y="1485900"/>
          <a:ext cx="43815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3" imgW="4388400" imgH="2332440" progId="Word.Document.8">
                  <p:embed/>
                </p:oleObj>
              </mc:Choice>
              <mc:Fallback>
                <p:oleObj name="Document" r:id="rId3" imgW="4388400" imgH="2332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1485900"/>
                        <a:ext cx="4381500" cy="2324100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52" name="Object 4"/>
          <p:cNvGraphicFramePr>
            <a:graphicFrameLocks noChangeAspect="1"/>
          </p:cNvGraphicFramePr>
          <p:nvPr/>
        </p:nvGraphicFramePr>
        <p:xfrm>
          <a:off x="2381250" y="4191000"/>
          <a:ext cx="43815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Document" r:id="rId5" imgW="4388400" imgH="2332440" progId="Word.Document.8">
                  <p:embed/>
                </p:oleObj>
              </mc:Choice>
              <mc:Fallback>
                <p:oleObj name="Document" r:id="rId5" imgW="4388400" imgH="2332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4191000"/>
                        <a:ext cx="4381500" cy="2324100"/>
                      </a:xfrm>
                      <a:prstGeom prst="rect">
                        <a:avLst/>
                      </a:prstGeom>
                      <a:solidFill>
                        <a:srgbClr val="F0F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451410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Space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3-struct[P] = the set of 3-valued logical structures over a vocabulary (set of predicates) P</a:t>
            </a:r>
          </a:p>
          <a:p>
            <a:endParaRPr lang="en-US" dirty="0"/>
          </a:p>
          <a:p>
            <a:r>
              <a:rPr lang="en-US" dirty="0"/>
              <a:t>Abstract domain</a:t>
            </a:r>
          </a:p>
          <a:p>
            <a:pPr lvl="1"/>
            <a:r>
              <a:rPr lang="en-US" dirty="0">
                <a:sym typeface="Math C"/>
              </a:rPr>
              <a:t>(3-Struct[P])</a:t>
            </a:r>
          </a:p>
          <a:p>
            <a:pPr lvl="1"/>
            <a:r>
              <a:rPr lang="en-US" dirty="0">
                <a:sym typeface="Math B"/>
              </a:rPr>
              <a:t> is 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525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8077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Given two structures S = &lt;U,</a:t>
            </a:r>
            <a:r>
              <a:rPr lang="en-US" dirty="0">
                <a:sym typeface="Math A"/>
              </a:rPr>
              <a:t> </a:t>
            </a:r>
            <a:r>
              <a:rPr lang="en-US" dirty="0"/>
              <a:t>&gt;, S’ = &lt;U’, </a:t>
            </a:r>
            <a:r>
              <a:rPr lang="en-US" dirty="0">
                <a:sym typeface="Math A"/>
              </a:rPr>
              <a:t>’</a:t>
            </a:r>
            <a:r>
              <a:rPr lang="en-US" dirty="0"/>
              <a:t>&gt; and </a:t>
            </a:r>
            <a:br>
              <a:rPr lang="en-US" dirty="0"/>
            </a:br>
            <a:r>
              <a:rPr lang="en-US" dirty="0"/>
              <a:t>an onto function f : U </a:t>
            </a:r>
            <a:r>
              <a:rPr lang="en-US" dirty="0">
                <a:sym typeface="Math C"/>
              </a:rPr>
              <a:t> U’ mapping individuals in U to individuals in U’</a:t>
            </a:r>
            <a:endParaRPr lang="en-US" dirty="0"/>
          </a:p>
          <a:p>
            <a:r>
              <a:rPr lang="en-US" dirty="0"/>
              <a:t>We say that f embeds S in S’ (denoted by S </a:t>
            </a:r>
            <a:r>
              <a:rPr lang="en-US" dirty="0">
                <a:sym typeface="Math B"/>
              </a:rPr>
              <a:t></a:t>
            </a:r>
            <a:r>
              <a:rPr lang="en-US" dirty="0"/>
              <a:t> S’) if</a:t>
            </a:r>
          </a:p>
          <a:p>
            <a:pPr lvl="1"/>
            <a:r>
              <a:rPr lang="en-US" dirty="0"/>
              <a:t> for every predicate symbol p </a:t>
            </a:r>
            <a:r>
              <a:rPr lang="en-US" dirty="0">
                <a:sym typeface="Math A"/>
              </a:rPr>
              <a:t></a:t>
            </a:r>
            <a:r>
              <a:rPr lang="en-US" dirty="0"/>
              <a:t> P of </a:t>
            </a:r>
            <a:r>
              <a:rPr lang="en-US" dirty="0" err="1"/>
              <a:t>arity</a:t>
            </a:r>
            <a:r>
              <a:rPr lang="en-US" dirty="0"/>
              <a:t> k: u1, …, </a:t>
            </a:r>
            <a:r>
              <a:rPr lang="en-US" dirty="0" err="1"/>
              <a:t>uk</a:t>
            </a:r>
            <a:r>
              <a:rPr lang="en-US" dirty="0"/>
              <a:t> </a:t>
            </a:r>
            <a:r>
              <a:rPr lang="en-US" dirty="0">
                <a:sym typeface="Math A"/>
              </a:rPr>
              <a:t></a:t>
            </a:r>
            <a:r>
              <a:rPr lang="en-US" dirty="0"/>
              <a:t> U, </a:t>
            </a:r>
            <a:r>
              <a:rPr lang="nl-NL" dirty="0">
                <a:sym typeface="Math A"/>
              </a:rPr>
              <a:t></a:t>
            </a:r>
            <a:r>
              <a:rPr lang="nl-NL" dirty="0"/>
              <a:t>(p)(u1, ..., uk) </a:t>
            </a:r>
            <a:r>
              <a:rPr lang="nl-NL" dirty="0">
                <a:sym typeface="Math B"/>
              </a:rPr>
              <a:t></a:t>
            </a:r>
            <a:r>
              <a:rPr lang="nl-NL" dirty="0"/>
              <a:t> </a:t>
            </a:r>
            <a:r>
              <a:rPr lang="nl-NL" dirty="0">
                <a:sym typeface="Math A"/>
              </a:rPr>
              <a:t></a:t>
            </a:r>
            <a:r>
              <a:rPr lang="nl-NL" dirty="0"/>
              <a:t>’(p)(f(u1), ..., f (uk)) </a:t>
            </a:r>
          </a:p>
          <a:p>
            <a:pPr lvl="1"/>
            <a:r>
              <a:rPr lang="en-US" dirty="0"/>
              <a:t>and for all u’ </a:t>
            </a:r>
            <a:r>
              <a:rPr lang="en-US" dirty="0">
                <a:sym typeface="Math A"/>
              </a:rPr>
              <a:t> U’</a:t>
            </a:r>
            <a:br>
              <a:rPr lang="en-US" dirty="0">
                <a:sym typeface="Math A"/>
              </a:rPr>
            </a:br>
            <a:r>
              <a:rPr lang="pl-PL" dirty="0"/>
              <a:t>(</a:t>
            </a:r>
            <a:r>
              <a:rPr lang="en-US" dirty="0"/>
              <a:t> |  { u |</a:t>
            </a:r>
            <a:r>
              <a:rPr lang="pl-PL" dirty="0"/>
              <a:t> f (u) </a:t>
            </a:r>
            <a:r>
              <a:rPr lang="en-US" dirty="0"/>
              <a:t>= u’</a:t>
            </a:r>
            <a:r>
              <a:rPr lang="pl-PL" dirty="0"/>
              <a:t> </a:t>
            </a:r>
            <a:r>
              <a:rPr lang="en-US" dirty="0"/>
              <a:t>} | </a:t>
            </a:r>
            <a:r>
              <a:rPr lang="pl-PL" dirty="0"/>
              <a:t>&gt; 1) </a:t>
            </a:r>
            <a:r>
              <a:rPr lang="en-US" dirty="0"/>
              <a:t> </a:t>
            </a:r>
            <a:r>
              <a:rPr lang="pl-PL" dirty="0">
                <a:sym typeface="Math B"/>
              </a:rPr>
              <a:t></a:t>
            </a:r>
            <a:r>
              <a:rPr lang="pl-PL" dirty="0"/>
              <a:t> </a:t>
            </a:r>
            <a:r>
              <a:rPr lang="pl-PL" dirty="0">
                <a:sym typeface="Math A"/>
              </a:rPr>
              <a:t></a:t>
            </a:r>
            <a:r>
              <a:rPr lang="en-US" dirty="0">
                <a:sym typeface="Math A"/>
              </a:rPr>
              <a:t>’</a:t>
            </a:r>
            <a:r>
              <a:rPr lang="pl-PL" dirty="0"/>
              <a:t>(sm)(u</a:t>
            </a:r>
            <a:r>
              <a:rPr lang="en-US" dirty="0"/>
              <a:t>’</a:t>
            </a:r>
            <a:r>
              <a:rPr lang="pl-PL" dirty="0"/>
              <a:t>)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We say that S can be embedded in S’ </a:t>
            </a:r>
            <a:br>
              <a:rPr lang="en-US" dirty="0"/>
            </a:br>
            <a:r>
              <a:rPr lang="en-US" dirty="0"/>
              <a:t>(denoted by S </a:t>
            </a:r>
            <a:r>
              <a:rPr lang="en-US" dirty="0">
                <a:sym typeface="Math B"/>
              </a:rPr>
              <a:t></a:t>
            </a:r>
            <a:r>
              <a:rPr lang="en-US" dirty="0"/>
              <a:t> S’) if there exists a function f such that S </a:t>
            </a:r>
            <a:r>
              <a:rPr lang="en-US" dirty="0">
                <a:sym typeface="Math B"/>
              </a:rPr>
              <a:t></a:t>
            </a:r>
            <a:r>
              <a:rPr lang="en-US" baseline="30000" dirty="0"/>
              <a:t>f</a:t>
            </a:r>
            <a:r>
              <a:rPr lang="en-US" dirty="0"/>
              <a:t> S’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408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Tight Embedding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he-IL" dirty="0"/>
              <a:t>S’ = &lt;U’,</a:t>
            </a:r>
            <a:r>
              <a:rPr lang="en-US" altLang="he-IL" sz="3200" dirty="0">
                <a:sym typeface="Math A"/>
              </a:rPr>
              <a:t> ’&gt; </a:t>
            </a:r>
            <a:r>
              <a:rPr lang="en-US" altLang="he-IL" dirty="0"/>
              <a:t>is a tight embedding of S=&lt; U,</a:t>
            </a:r>
            <a:r>
              <a:rPr lang="en-US" altLang="he-IL" sz="3200" dirty="0">
                <a:sym typeface="Math A"/>
              </a:rPr>
              <a:t>  &gt;</a:t>
            </a:r>
            <a:r>
              <a:rPr lang="en-US" altLang="he-IL" dirty="0"/>
              <a:t> with respect to a function f if:</a:t>
            </a:r>
          </a:p>
          <a:p>
            <a:pPr lvl="1"/>
            <a:r>
              <a:rPr lang="en-US" altLang="he-IL" dirty="0"/>
              <a:t>S’ does not lose unnecessary information</a:t>
            </a:r>
            <a:br>
              <a:rPr lang="en-US" altLang="he-IL" dirty="0"/>
            </a:br>
            <a:br>
              <a:rPr lang="en-US" altLang="he-IL" dirty="0"/>
            </a:br>
            <a:r>
              <a:rPr lang="en-US" altLang="he-IL" sz="2400" dirty="0"/>
              <a:t> </a:t>
            </a:r>
            <a:r>
              <a:rPr lang="en-US" altLang="he-IL" sz="2400" dirty="0">
                <a:sym typeface="Math A"/>
              </a:rPr>
              <a:t>’</a:t>
            </a:r>
            <a:r>
              <a:rPr lang="en-US" altLang="he-IL" sz="2400" dirty="0"/>
              <a:t>(u’</a:t>
            </a:r>
            <a:r>
              <a:rPr lang="en-US" altLang="he-IL" sz="2400" baseline="-25000" dirty="0"/>
              <a:t>1</a:t>
            </a:r>
            <a:r>
              <a:rPr lang="en-US" altLang="he-IL" sz="2400" dirty="0"/>
              <a:t>,…, </a:t>
            </a:r>
            <a:r>
              <a:rPr lang="en-US" altLang="he-IL" sz="2400" dirty="0" err="1"/>
              <a:t>u’</a:t>
            </a:r>
            <a:r>
              <a:rPr lang="en-US" altLang="he-IL" sz="2400" baseline="-25000" dirty="0" err="1"/>
              <a:t>k</a:t>
            </a:r>
            <a:r>
              <a:rPr lang="en-US" altLang="he-IL" sz="2400" dirty="0"/>
              <a:t>) = </a:t>
            </a:r>
            <a:r>
              <a:rPr lang="en-US" altLang="he-IL" sz="2400" dirty="0">
                <a:sym typeface="Math B" pitchFamily="2" charset="2"/>
              </a:rPr>
              <a:t>{</a:t>
            </a:r>
            <a:r>
              <a:rPr lang="en-US" altLang="he-IL" sz="2400" dirty="0">
                <a:sym typeface="Math A"/>
              </a:rPr>
              <a:t></a:t>
            </a:r>
            <a:r>
              <a:rPr lang="en-US" altLang="he-IL" sz="2400" dirty="0">
                <a:sym typeface="Math B" pitchFamily="2" charset="2"/>
              </a:rPr>
              <a:t>(u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..., 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 | f(u</a:t>
            </a:r>
            <a:r>
              <a:rPr lang="en-US" altLang="he-IL" sz="2400" baseline="-25000" dirty="0">
                <a:sym typeface="Math B" pitchFamily="2" charset="2"/>
              </a:rPr>
              <a:t>1</a:t>
            </a:r>
            <a:r>
              <a:rPr lang="en-US" altLang="he-IL" sz="2400" dirty="0">
                <a:sym typeface="Math B" pitchFamily="2" charset="2"/>
              </a:rPr>
              <a:t>)=u’</a:t>
            </a:r>
            <a:r>
              <a:rPr lang="en-US" altLang="he-IL" sz="2400" baseline="-25000" dirty="0">
                <a:sym typeface="Math B" pitchFamily="2" charset="2"/>
              </a:rPr>
              <a:t>1</a:t>
            </a:r>
            <a:r>
              <a:rPr lang="en-US" altLang="he-IL" sz="2400" dirty="0">
                <a:sym typeface="Math B" pitchFamily="2" charset="2"/>
              </a:rPr>
              <a:t>,..., f(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)=</a:t>
            </a:r>
            <a:r>
              <a:rPr lang="en-US" altLang="he-IL" sz="2400" dirty="0" err="1">
                <a:sym typeface="Math B" pitchFamily="2" charset="2"/>
              </a:rPr>
              <a:t>u’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}</a:t>
            </a:r>
          </a:p>
          <a:p>
            <a:pPr lvl="1"/>
            <a:endParaRPr lang="en-US" altLang="he-IL" sz="2400" dirty="0">
              <a:sym typeface="Math B" pitchFamily="2" charset="2"/>
            </a:endParaRPr>
          </a:p>
          <a:p>
            <a:pPr lvl="1"/>
            <a:endParaRPr lang="en-US" altLang="he-IL" sz="2400" dirty="0">
              <a:sym typeface="Math B" pitchFamily="2" charset="2"/>
            </a:endParaRPr>
          </a:p>
          <a:p>
            <a:r>
              <a:rPr lang="en-US" altLang="he-IL" sz="2800" dirty="0">
                <a:sym typeface="Math B" pitchFamily="2" charset="2"/>
              </a:rPr>
              <a:t>One way to get tight embedding is canonical abstraction</a:t>
            </a:r>
          </a:p>
          <a:p>
            <a:pPr lvl="1"/>
            <a:endParaRPr lang="en-US" altLang="he-IL" sz="2400" dirty="0">
              <a:sym typeface="Math B" pitchFamily="2" charset="2"/>
            </a:endParaRPr>
          </a:p>
          <a:p>
            <a:pPr lvl="1">
              <a:buNone/>
            </a:pPr>
            <a:endParaRPr lang="en-US" altLang="he-IL" sz="2400" dirty="0">
              <a:sym typeface="Math B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2571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76800" y="6488668"/>
            <a:ext cx="343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Sagiv</a:t>
            </a:r>
            <a:r>
              <a:rPr lang="en-US" dirty="0"/>
              <a:t>, Reps, Wilhelm, TOPLAS02]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7305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0304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4988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48200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003442" y="4635321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756079" y="4741088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</p:cNvCxnSpPr>
          <p:nvPr/>
        </p:nvCxnSpPr>
        <p:spPr>
          <a:xfrm flipV="1">
            <a:off x="3259550" y="4902021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04597" y="6488668"/>
            <a:ext cx="343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Sagiv</a:t>
            </a:r>
            <a:r>
              <a:rPr lang="en-US" dirty="0"/>
              <a:t>, Reps, Wilhelm, TOPLAS02]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11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008E-7 L -0.00035 0.315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42368E-6 L -0.0026 0.314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37835E-6 L 0.05278 0.319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6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37835E-6 L -0.05556 0.3198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6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5116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9800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33416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003442" y="4633416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90800" y="4730839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  <a:endCxn id="61" idx="2"/>
          </p:cNvCxnSpPr>
          <p:nvPr/>
        </p:nvCxnSpPr>
        <p:spPr>
          <a:xfrm>
            <a:off x="3094271" y="4900116"/>
            <a:ext cx="32185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1" idx="6"/>
            <a:endCxn id="62" idx="2"/>
          </p:cNvCxnSpPr>
          <p:nvPr/>
        </p:nvCxnSpPr>
        <p:spPr>
          <a:xfrm>
            <a:off x="3873321" y="4900116"/>
            <a:ext cx="1130121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73321" y="2756079"/>
            <a:ext cx="609600" cy="1588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78" idx="0"/>
            <a:endCxn id="80" idx="0"/>
          </p:cNvCxnSpPr>
          <p:nvPr/>
        </p:nvCxnSpPr>
        <p:spPr>
          <a:xfrm rot="5400000" flipH="1" flipV="1">
            <a:off x="4667660" y="1469404"/>
            <a:ext cx="12700" cy="2133600"/>
          </a:xfrm>
          <a:prstGeom prst="curvedConnector3">
            <a:avLst>
              <a:gd name="adj1" fmla="val 1800000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2180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008E-7 L 0.02639 0.308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15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78261E-6 L -0.02795 0.3408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17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5116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9800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33416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003442" y="4633416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90800" y="4730839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  <a:endCxn id="61" idx="2"/>
          </p:cNvCxnSpPr>
          <p:nvPr/>
        </p:nvCxnSpPr>
        <p:spPr>
          <a:xfrm>
            <a:off x="3094271" y="4900116"/>
            <a:ext cx="32185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1" idx="6"/>
            <a:endCxn id="62" idx="2"/>
          </p:cNvCxnSpPr>
          <p:nvPr/>
        </p:nvCxnSpPr>
        <p:spPr>
          <a:xfrm>
            <a:off x="3873321" y="4900116"/>
            <a:ext cx="1130121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953000" y="2743200"/>
            <a:ext cx="609600" cy="1588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75" idx="0"/>
            <a:endCxn id="69" idx="0"/>
          </p:cNvCxnSpPr>
          <p:nvPr/>
        </p:nvCxnSpPr>
        <p:spPr>
          <a:xfrm rot="16200000" flipV="1">
            <a:off x="5232042" y="1942563"/>
            <a:ext cx="1588" cy="1066800"/>
          </a:xfrm>
          <a:prstGeom prst="curvedConnector3">
            <a:avLst>
              <a:gd name="adj1" fmla="val 41158892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62" idx="6"/>
            <a:endCxn id="62" idx="0"/>
          </p:cNvCxnSpPr>
          <p:nvPr/>
        </p:nvCxnSpPr>
        <p:spPr>
          <a:xfrm flipH="1" flipV="1">
            <a:off x="5232042" y="4633416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5062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008E-7 L 0.02639 0.308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15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4172E-6 L 0.02778 0.349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17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5116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9800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33416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003442" y="4633416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590800" y="4730839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  <a:endCxn id="61" idx="2"/>
          </p:cNvCxnSpPr>
          <p:nvPr/>
        </p:nvCxnSpPr>
        <p:spPr>
          <a:xfrm>
            <a:off x="3094271" y="4900116"/>
            <a:ext cx="32185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1" idx="6"/>
            <a:endCxn id="62" idx="2"/>
          </p:cNvCxnSpPr>
          <p:nvPr/>
        </p:nvCxnSpPr>
        <p:spPr>
          <a:xfrm>
            <a:off x="3873321" y="4900116"/>
            <a:ext cx="1130121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75" idx="0"/>
            <a:endCxn id="65" idx="0"/>
          </p:cNvCxnSpPr>
          <p:nvPr/>
        </p:nvCxnSpPr>
        <p:spPr>
          <a:xfrm rot="16200000" flipV="1">
            <a:off x="4698642" y="1409163"/>
            <a:ext cx="1588" cy="2133600"/>
          </a:xfrm>
          <a:prstGeom prst="curvedConnector3">
            <a:avLst>
              <a:gd name="adj1" fmla="val 51702031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62" idx="6"/>
            <a:endCxn id="62" idx="0"/>
          </p:cNvCxnSpPr>
          <p:nvPr/>
        </p:nvCxnSpPr>
        <p:spPr>
          <a:xfrm flipH="1" flipV="1">
            <a:off x="5232042" y="4633416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9" idx="0"/>
            <a:endCxn id="65" idx="7"/>
          </p:cNvCxnSpPr>
          <p:nvPr/>
        </p:nvCxnSpPr>
        <p:spPr>
          <a:xfrm rot="16200000" flipH="1" flipV="1">
            <a:off x="4207007" y="2062442"/>
            <a:ext cx="78115" cy="905155"/>
          </a:xfrm>
          <a:prstGeom prst="curvedConnector3">
            <a:avLst>
              <a:gd name="adj1" fmla="val -292645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62" idx="0"/>
            <a:endCxn id="61" idx="0"/>
          </p:cNvCxnSpPr>
          <p:nvPr/>
        </p:nvCxnSpPr>
        <p:spPr>
          <a:xfrm rot="16200000" flipV="1">
            <a:off x="4438382" y="3839755"/>
            <a:ext cx="1588" cy="1587321"/>
          </a:xfrm>
          <a:prstGeom prst="curvedConnector3">
            <a:avLst>
              <a:gd name="adj1" fmla="val 46835846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2715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2544E-6 L -0.01667 0.266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3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2544E-6 L -0.01424 0.266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13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1542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SLL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1" idx="1"/>
          </p:cNvCxnSpPr>
          <p:nvPr/>
        </p:nvCxnSpPr>
        <p:spPr>
          <a:xfrm flipV="1">
            <a:off x="5580112" y="2564904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מחבר חץ ישר 23"/>
          <p:cNvCxnSpPr>
            <a:stCxn id="22" idx="6"/>
            <a:endCxn id="26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277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2743200" y="4326192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43200" y="2209800"/>
            <a:ext cx="3429000" cy="9906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032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700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6" idx="6"/>
            <a:endCxn id="7" idx="2"/>
          </p:cNvCxnSpPr>
          <p:nvPr/>
        </p:nvCxnSpPr>
        <p:spPr>
          <a:xfrm>
            <a:off x="38604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7884" y="2596670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10" name="Straight Arrow Connector 9"/>
          <p:cNvCxnSpPr>
            <a:stCxn id="9" idx="3"/>
            <a:endCxn id="6" idx="2"/>
          </p:cNvCxnSpPr>
          <p:nvPr/>
        </p:nvCxnSpPr>
        <p:spPr>
          <a:xfrm flipV="1">
            <a:off x="3271355" y="2757603"/>
            <a:ext cx="131887" cy="8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36642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2" name="Oval 11"/>
          <p:cNvSpPr/>
          <p:nvPr/>
        </p:nvSpPr>
        <p:spPr>
          <a:xfrm>
            <a:off x="5536842" y="249090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>
            <a:off x="4927242" y="2757603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7506" y="24134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032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042" y="255114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6842" y="25511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u3</a:t>
            </a:r>
          </a:p>
        </p:txBody>
      </p:sp>
      <p:sp>
        <p:nvSpPr>
          <p:cNvPr id="72" name="Oval 71"/>
          <p:cNvSpPr/>
          <p:nvPr/>
        </p:nvSpPr>
        <p:spPr>
          <a:xfrm>
            <a:off x="4242517" y="2172237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6" name="Oval 55"/>
          <p:cNvSpPr/>
          <p:nvPr/>
        </p:nvSpPr>
        <p:spPr>
          <a:xfrm>
            <a:off x="3327042" y="2196921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7" name="Oval 56"/>
          <p:cNvSpPr/>
          <p:nvPr/>
        </p:nvSpPr>
        <p:spPr>
          <a:xfrm>
            <a:off x="4242516" y="2185116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8" name="Oval 57"/>
          <p:cNvSpPr/>
          <p:nvPr/>
        </p:nvSpPr>
        <p:spPr>
          <a:xfrm>
            <a:off x="3327041" y="2209800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9" name="Oval 58"/>
          <p:cNvSpPr/>
          <p:nvPr/>
        </p:nvSpPr>
        <p:spPr>
          <a:xfrm>
            <a:off x="4166316" y="4343400"/>
            <a:ext cx="2082084" cy="11430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0" name="Oval 59"/>
          <p:cNvSpPr/>
          <p:nvPr/>
        </p:nvSpPr>
        <p:spPr>
          <a:xfrm>
            <a:off x="3250840" y="4380963"/>
            <a:ext cx="710484" cy="108719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Oval 60"/>
          <p:cNvSpPr/>
          <p:nvPr/>
        </p:nvSpPr>
        <p:spPr>
          <a:xfrm>
            <a:off x="3416121" y="4633416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003442" y="4633416"/>
            <a:ext cx="457200" cy="53340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4032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4700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536842" y="2475963"/>
            <a:ext cx="457200" cy="53340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3893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70042" y="25362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522991" y="2536204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679288" y="4730839"/>
            <a:ext cx="503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Top</a:t>
            </a:r>
          </a:p>
        </p:txBody>
      </p:sp>
      <p:cxnSp>
        <p:nvCxnSpPr>
          <p:cNvPr id="83" name="Straight Arrow Connector 82"/>
          <p:cNvCxnSpPr>
            <a:stCxn id="82" idx="3"/>
            <a:endCxn id="61" idx="2"/>
          </p:cNvCxnSpPr>
          <p:nvPr/>
        </p:nvCxnSpPr>
        <p:spPr>
          <a:xfrm>
            <a:off x="3182759" y="4900116"/>
            <a:ext cx="23336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1" idx="6"/>
            <a:endCxn id="62" idx="2"/>
          </p:cNvCxnSpPr>
          <p:nvPr/>
        </p:nvCxnSpPr>
        <p:spPr>
          <a:xfrm>
            <a:off x="3873321" y="4900116"/>
            <a:ext cx="1130121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62" idx="6"/>
            <a:endCxn id="62" idx="0"/>
          </p:cNvCxnSpPr>
          <p:nvPr/>
        </p:nvCxnSpPr>
        <p:spPr>
          <a:xfrm flipH="1" flipV="1">
            <a:off x="5232042" y="4633416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5" idx="6"/>
            <a:endCxn id="65" idx="0"/>
          </p:cNvCxnSpPr>
          <p:nvPr/>
        </p:nvCxnSpPr>
        <p:spPr>
          <a:xfrm flipH="1" flipV="1">
            <a:off x="3631842" y="2475963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61" idx="6"/>
            <a:endCxn id="61" idx="0"/>
          </p:cNvCxnSpPr>
          <p:nvPr/>
        </p:nvCxnSpPr>
        <p:spPr>
          <a:xfrm flipH="1" flipV="1">
            <a:off x="3644721" y="4633416"/>
            <a:ext cx="228600" cy="266700"/>
          </a:xfrm>
          <a:prstGeom prst="curvedConnector4">
            <a:avLst>
              <a:gd name="adj1" fmla="val -100000"/>
              <a:gd name="adj2" fmla="val 185714"/>
            </a:avLst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18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51526E-6 L 0.02361 0.274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3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9" grpId="0" animBg="1"/>
      <p:bldP spid="60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Abstraction (</a:t>
            </a:r>
            <a:r>
              <a:rPr lang="en-US" dirty="0">
                <a:sym typeface="Math A"/>
              </a:rPr>
              <a:t>)</a:t>
            </a:r>
            <a:endParaRPr lang="en-US" dirty="0"/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he-IL" sz="3200" dirty="0"/>
              <a:t>Merge all nodes with the </a:t>
            </a:r>
            <a:r>
              <a:rPr lang="en-US" altLang="he-IL" sz="3200" dirty="0">
                <a:solidFill>
                  <a:srgbClr val="0000FF"/>
                </a:solidFill>
              </a:rPr>
              <a:t>same unary predicate values</a:t>
            </a:r>
            <a:r>
              <a:rPr lang="en-US" altLang="he-IL" sz="3200" dirty="0"/>
              <a:t> into a single summary node </a:t>
            </a:r>
          </a:p>
          <a:p>
            <a:r>
              <a:rPr lang="en-US" altLang="he-IL" sz="3200" dirty="0"/>
              <a:t>Join predicate values</a:t>
            </a:r>
            <a:br>
              <a:rPr lang="en-US" altLang="he-IL" sz="3200" dirty="0"/>
            </a:br>
            <a:br>
              <a:rPr lang="en-US" altLang="he-IL" sz="3200" dirty="0"/>
            </a:br>
            <a:r>
              <a:rPr lang="en-US" altLang="he-IL" sz="2400" dirty="0">
                <a:sym typeface="Math A"/>
              </a:rPr>
              <a:t> ’</a:t>
            </a:r>
            <a:r>
              <a:rPr lang="en-US" altLang="he-IL" sz="2400" dirty="0">
                <a:sym typeface="Math B" pitchFamily="2" charset="2"/>
              </a:rPr>
              <a:t>(u’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,..., </a:t>
            </a:r>
            <a:r>
              <a:rPr lang="en-US" altLang="he-IL" sz="2400" dirty="0" err="1">
                <a:sym typeface="Math B" pitchFamily="2" charset="2"/>
              </a:rPr>
              <a:t>u’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 =  {</a:t>
            </a:r>
            <a:r>
              <a:rPr lang="en-US" altLang="he-IL" sz="2400" dirty="0">
                <a:sym typeface="Math A"/>
              </a:rPr>
              <a:t></a:t>
            </a:r>
            <a:r>
              <a:rPr lang="en-US" altLang="he-IL" sz="2400" baseline="30000" dirty="0">
                <a:sym typeface="Math B" pitchFamily="2" charset="2"/>
              </a:rPr>
              <a:t> </a:t>
            </a:r>
            <a:r>
              <a:rPr lang="en-US" altLang="he-IL" sz="2400" dirty="0">
                <a:sym typeface="Math B" pitchFamily="2" charset="2"/>
              </a:rPr>
              <a:t>(u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,..., 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 | f(u</a:t>
            </a:r>
            <a:r>
              <a:rPr lang="en-US" altLang="he-IL" sz="2400" baseline="-25000" dirty="0">
                <a:sym typeface="Math B" pitchFamily="2" charset="2"/>
              </a:rPr>
              <a:t>1</a:t>
            </a:r>
            <a:r>
              <a:rPr lang="en-US" altLang="he-IL" sz="2400" dirty="0">
                <a:sym typeface="Math B" pitchFamily="2" charset="2"/>
              </a:rPr>
              <a:t>)=u’</a:t>
            </a:r>
            <a:r>
              <a:rPr lang="en-US" altLang="he-IL" sz="2400" baseline="-25000" dirty="0">
                <a:sym typeface="Math B" pitchFamily="2" charset="2"/>
              </a:rPr>
              <a:t>1 </a:t>
            </a:r>
            <a:r>
              <a:rPr lang="en-US" altLang="he-IL" sz="2400" dirty="0">
                <a:sym typeface="Math B" pitchFamily="2" charset="2"/>
              </a:rPr>
              <a:t>,..., f(</a:t>
            </a:r>
            <a:r>
              <a:rPr lang="en-US" altLang="he-IL" sz="2400" dirty="0" err="1">
                <a:sym typeface="Math B" pitchFamily="2" charset="2"/>
              </a:rPr>
              <a:t>u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)=</a:t>
            </a:r>
            <a:r>
              <a:rPr lang="en-US" altLang="he-IL" sz="2400" dirty="0" err="1">
                <a:sym typeface="Math B" pitchFamily="2" charset="2"/>
              </a:rPr>
              <a:t>u’</a:t>
            </a:r>
            <a:r>
              <a:rPr lang="en-US" altLang="he-IL" sz="2400" baseline="-25000" dirty="0" err="1">
                <a:sym typeface="Math B" pitchFamily="2" charset="2"/>
              </a:rPr>
              <a:t>k</a:t>
            </a:r>
            <a:r>
              <a:rPr lang="en-US" altLang="he-IL" sz="2400" dirty="0">
                <a:sym typeface="Math B" pitchFamily="2" charset="2"/>
              </a:rPr>
              <a:t> }</a:t>
            </a:r>
            <a:endParaRPr lang="en-US" altLang="he-IL" sz="3200" dirty="0"/>
          </a:p>
          <a:p>
            <a:endParaRPr lang="en-US" altLang="he-IL" sz="3200" dirty="0"/>
          </a:p>
          <a:p>
            <a:r>
              <a:rPr lang="en-US" altLang="he-IL" sz="3200" dirty="0"/>
              <a:t>Converts a state of </a:t>
            </a:r>
            <a:r>
              <a:rPr lang="en-US" altLang="he-IL" sz="3200" dirty="0">
                <a:solidFill>
                  <a:srgbClr val="0000FF"/>
                </a:solidFill>
              </a:rPr>
              <a:t>arbitrary </a:t>
            </a:r>
            <a:r>
              <a:rPr lang="en-US" altLang="he-IL" sz="3200" dirty="0"/>
              <a:t>size into a </a:t>
            </a:r>
            <a:br>
              <a:rPr lang="en-US" altLang="he-IL" sz="3200" dirty="0"/>
            </a:br>
            <a:r>
              <a:rPr lang="en-US" altLang="he-IL" sz="3200" dirty="0"/>
              <a:t>3-valued abstract state of </a:t>
            </a:r>
            <a:r>
              <a:rPr lang="en-US" altLang="he-IL" sz="3200" dirty="0">
                <a:solidFill>
                  <a:srgbClr val="0000FF"/>
                </a:solidFill>
              </a:rPr>
              <a:t>bounded</a:t>
            </a:r>
            <a:r>
              <a:rPr lang="en-US" altLang="he-IL" sz="3200" dirty="0"/>
              <a:t> size</a:t>
            </a:r>
          </a:p>
          <a:p>
            <a:endParaRPr lang="en-US" altLang="he-IL" sz="3200" dirty="0"/>
          </a:p>
          <a:p>
            <a:r>
              <a:rPr lang="en-US" sz="3200" dirty="0">
                <a:sym typeface="Math A"/>
              </a:rPr>
              <a:t>(C) = </a:t>
            </a:r>
            <a:r>
              <a:rPr lang="en-US" sz="3200" dirty="0">
                <a:sym typeface="Math B"/>
              </a:rPr>
              <a:t> { </a:t>
            </a:r>
            <a:r>
              <a:rPr lang="en-US" sz="3200" dirty="0">
                <a:sym typeface="Math A"/>
              </a:rPr>
              <a:t>(c) | c  C } </a:t>
            </a:r>
            <a:endParaRPr lang="en-US" sz="3200" dirty="0"/>
          </a:p>
          <a:p>
            <a:endParaRPr lang="en-US" altLang="he-IL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05016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Information Loss</a:t>
            </a: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/>
          </a:p>
        </p:txBody>
      </p:sp>
      <p:grpSp>
        <p:nvGrpSpPr>
          <p:cNvPr id="3" name="Group 190"/>
          <p:cNvGrpSpPr/>
          <p:nvPr/>
        </p:nvGrpSpPr>
        <p:grpSpPr>
          <a:xfrm>
            <a:off x="800417" y="1905000"/>
            <a:ext cx="3429000" cy="625784"/>
            <a:chOff x="762000" y="1371600"/>
            <a:chExt cx="3429000" cy="625784"/>
          </a:xfrm>
        </p:grpSpPr>
        <p:sp>
          <p:nvSpPr>
            <p:cNvPr id="6" name="Rounded Rectangle 5"/>
            <p:cNvSpPr/>
            <p:nvPr/>
          </p:nvSpPr>
          <p:spPr>
            <a:xfrm>
              <a:off x="762000" y="1387784"/>
              <a:ext cx="3429000" cy="6096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440778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757357" y="152351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FF"/>
                </a:solidFill>
              </a:endParaRPr>
            </a:p>
          </p:txBody>
        </p:sp>
        <p:cxnSp>
          <p:nvCxnSpPr>
            <p:cNvPr id="10" name="AutoShape 8"/>
            <p:cNvCxnSpPr>
              <a:cxnSpLocks noChangeShapeType="1"/>
              <a:stCxn id="9" idx="6"/>
              <a:endCxn id="8" idx="2"/>
            </p:cNvCxnSpPr>
            <p:nvPr/>
          </p:nvCxnSpPr>
          <p:spPr bwMode="auto">
            <a:xfrm>
              <a:off x="2141405" y="171554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1" name="AutoShape 9"/>
            <p:cNvCxnSpPr>
              <a:cxnSpLocks noChangeShapeType="1"/>
              <a:stCxn id="12" idx="3"/>
              <a:endCxn id="9" idx="2"/>
            </p:cNvCxnSpPr>
            <p:nvPr/>
          </p:nvCxnSpPr>
          <p:spPr bwMode="auto">
            <a:xfrm flipV="1">
              <a:off x="1343020" y="171554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62000" y="154097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3124200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FF"/>
                </a:solidFill>
              </a:endParaRPr>
            </a:p>
          </p:txBody>
        </p:sp>
        <p:cxnSp>
          <p:nvCxnSpPr>
            <p:cNvPr id="28" name="AutoShape 8"/>
            <p:cNvCxnSpPr>
              <a:cxnSpLocks noChangeShapeType="1"/>
              <a:stCxn id="8" idx="6"/>
              <a:endCxn id="27" idx="2"/>
            </p:cNvCxnSpPr>
            <p:nvPr/>
          </p:nvCxnSpPr>
          <p:spPr bwMode="auto">
            <a:xfrm>
              <a:off x="2824826" y="171633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1336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194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4" name="Group 191"/>
          <p:cNvGrpSpPr/>
          <p:nvPr/>
        </p:nvGrpSpPr>
        <p:grpSpPr>
          <a:xfrm>
            <a:off x="724217" y="2971800"/>
            <a:ext cx="3429000" cy="990600"/>
            <a:chOff x="762000" y="1992664"/>
            <a:chExt cx="3429000" cy="990600"/>
          </a:xfrm>
        </p:grpSpPr>
        <p:sp>
          <p:nvSpPr>
            <p:cNvPr id="44" name="Rounded Rectangle 43"/>
            <p:cNvSpPr/>
            <p:nvPr/>
          </p:nvSpPr>
          <p:spPr>
            <a:xfrm>
              <a:off x="762000" y="2068864"/>
              <a:ext cx="34290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2440778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46" name="Oval 7"/>
            <p:cNvSpPr>
              <a:spLocks noChangeArrowheads="1"/>
            </p:cNvSpPr>
            <p:nvPr/>
          </p:nvSpPr>
          <p:spPr bwMode="auto">
            <a:xfrm>
              <a:off x="1757357" y="250939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47" name="AutoShape 8"/>
            <p:cNvCxnSpPr>
              <a:cxnSpLocks noChangeShapeType="1"/>
              <a:stCxn id="46" idx="6"/>
              <a:endCxn id="45" idx="2"/>
            </p:cNvCxnSpPr>
            <p:nvPr/>
          </p:nvCxnSpPr>
          <p:spPr bwMode="auto">
            <a:xfrm>
              <a:off x="2141405" y="270142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48" name="AutoShape 9"/>
            <p:cNvCxnSpPr>
              <a:cxnSpLocks noChangeShapeType="1"/>
              <a:stCxn id="49" idx="3"/>
              <a:endCxn id="46" idx="2"/>
            </p:cNvCxnSpPr>
            <p:nvPr/>
          </p:nvCxnSpPr>
          <p:spPr bwMode="auto">
            <a:xfrm flipV="1">
              <a:off x="1343020" y="270142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49" name="Text Box 10"/>
            <p:cNvSpPr txBox="1">
              <a:spLocks noChangeArrowheads="1"/>
            </p:cNvSpPr>
            <p:nvPr/>
          </p:nvSpPr>
          <p:spPr bwMode="auto">
            <a:xfrm>
              <a:off x="762000" y="252685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50" name="Oval 6"/>
            <p:cNvSpPr>
              <a:spLocks noChangeArrowheads="1"/>
            </p:cNvSpPr>
            <p:nvPr/>
          </p:nvSpPr>
          <p:spPr bwMode="auto">
            <a:xfrm>
              <a:off x="3124200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51" name="AutoShape 8"/>
            <p:cNvCxnSpPr>
              <a:cxnSpLocks noChangeShapeType="1"/>
              <a:stCxn id="45" idx="6"/>
              <a:endCxn id="50" idx="2"/>
            </p:cNvCxnSpPr>
            <p:nvPr/>
          </p:nvCxnSpPr>
          <p:spPr bwMode="auto">
            <a:xfrm>
              <a:off x="2824826" y="270221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1336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194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cxnSp>
          <p:nvCxnSpPr>
            <p:cNvPr id="55" name="Curved Connector 54"/>
            <p:cNvCxnSpPr>
              <a:stCxn id="50" idx="0"/>
              <a:endCxn id="45" idx="0"/>
            </p:cNvCxnSpPr>
            <p:nvPr/>
          </p:nvCxnSpPr>
          <p:spPr>
            <a:xfrm rot="16200000" flipV="1">
              <a:off x="2974513" y="2168479"/>
              <a:ext cx="1588" cy="683422"/>
            </a:xfrm>
            <a:prstGeom prst="curvedConnector3">
              <a:avLst>
                <a:gd name="adj1" fmla="val 1439546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819400" y="199266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7" name="Group 157"/>
          <p:cNvGrpSpPr/>
          <p:nvPr/>
        </p:nvGrpSpPr>
        <p:grpSpPr>
          <a:xfrm>
            <a:off x="5964554" y="1904999"/>
            <a:ext cx="2323783" cy="708053"/>
            <a:chOff x="4554537" y="1371599"/>
            <a:chExt cx="2323783" cy="708053"/>
          </a:xfrm>
        </p:grpSpPr>
        <p:sp>
          <p:nvSpPr>
            <p:cNvPr id="114" name="Rounded Rectangle 113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15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16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17" name="AutoShape 77"/>
            <p:cNvCxnSpPr>
              <a:cxnSpLocks noChangeShapeType="1"/>
              <a:stCxn id="116" idx="6"/>
              <a:endCxn id="115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18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19" name="AutoShape 79"/>
            <p:cNvCxnSpPr>
              <a:cxnSpLocks noChangeShapeType="1"/>
              <a:stCxn id="118" idx="3"/>
              <a:endCxn id="116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20" name="Curved Connector 105"/>
            <p:cNvCxnSpPr>
              <a:stCxn id="115" idx="6"/>
              <a:endCxn id="115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58"/>
          <p:cNvGrpSpPr/>
          <p:nvPr/>
        </p:nvGrpSpPr>
        <p:grpSpPr>
          <a:xfrm>
            <a:off x="5982017" y="3166683"/>
            <a:ext cx="2323783" cy="708053"/>
            <a:chOff x="4554537" y="1371599"/>
            <a:chExt cx="2323783" cy="708053"/>
          </a:xfrm>
        </p:grpSpPr>
        <p:sp>
          <p:nvSpPr>
            <p:cNvPr id="160" name="Rounded Rectangle 159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1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62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63" name="AutoShape 77"/>
            <p:cNvCxnSpPr>
              <a:cxnSpLocks noChangeShapeType="1"/>
              <a:stCxn id="162" idx="6"/>
              <a:endCxn id="161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4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65" name="AutoShape 79"/>
            <p:cNvCxnSpPr>
              <a:cxnSpLocks noChangeShapeType="1"/>
              <a:stCxn id="164" idx="3"/>
              <a:endCxn id="162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6" name="Curved Connector 105"/>
            <p:cNvCxnSpPr>
              <a:stCxn id="161" idx="6"/>
              <a:endCxn id="161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66"/>
          <p:cNvGrpSpPr/>
          <p:nvPr/>
        </p:nvGrpSpPr>
        <p:grpSpPr>
          <a:xfrm>
            <a:off x="5982017" y="4552444"/>
            <a:ext cx="2323783" cy="708053"/>
            <a:chOff x="4554537" y="1371599"/>
            <a:chExt cx="2323783" cy="708053"/>
          </a:xfrm>
        </p:grpSpPr>
        <p:sp>
          <p:nvSpPr>
            <p:cNvPr id="168" name="Rounded Rectangle 167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9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70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1" name="AutoShape 77"/>
            <p:cNvCxnSpPr>
              <a:cxnSpLocks noChangeShapeType="1"/>
              <a:stCxn id="170" idx="6"/>
              <a:endCxn id="169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2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3" name="AutoShape 79"/>
            <p:cNvCxnSpPr>
              <a:cxnSpLocks noChangeShapeType="1"/>
              <a:stCxn id="172" idx="3"/>
              <a:endCxn id="170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74" name="Curved Connector 105"/>
            <p:cNvCxnSpPr>
              <a:stCxn id="169" idx="6"/>
              <a:endCxn id="169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Right Arrow 123"/>
          <p:cNvSpPr/>
          <p:nvPr/>
        </p:nvSpPr>
        <p:spPr>
          <a:xfrm>
            <a:off x="4651145" y="2286000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767537" y="19050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Canonical </a:t>
            </a:r>
            <a:br>
              <a:rPr lang="en-US" sz="1200" dirty="0"/>
            </a:br>
            <a:r>
              <a:rPr lang="en-US" sz="1200" dirty="0"/>
              <a:t>abstraction</a:t>
            </a:r>
          </a:p>
        </p:txBody>
      </p:sp>
      <p:sp>
        <p:nvSpPr>
          <p:cNvPr id="126" name="Right Arrow 125"/>
          <p:cNvSpPr/>
          <p:nvPr/>
        </p:nvSpPr>
        <p:spPr>
          <a:xfrm>
            <a:off x="4615137" y="3341336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7" name="Right Arrow 126"/>
          <p:cNvSpPr/>
          <p:nvPr/>
        </p:nvSpPr>
        <p:spPr>
          <a:xfrm>
            <a:off x="4615137" y="4800600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724217" y="4648200"/>
            <a:ext cx="3429000" cy="685800"/>
            <a:chOff x="304800" y="4648200"/>
            <a:chExt cx="3429000" cy="685800"/>
          </a:xfrm>
        </p:grpSpPr>
        <p:sp>
          <p:nvSpPr>
            <p:cNvPr id="58" name="Rounded Rectangle 57"/>
            <p:cNvSpPr/>
            <p:nvPr/>
          </p:nvSpPr>
          <p:spPr>
            <a:xfrm>
              <a:off x="304800" y="4648200"/>
              <a:ext cx="3429000" cy="685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1983578" y="486092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60" name="Oval 7"/>
            <p:cNvSpPr>
              <a:spLocks noChangeArrowheads="1"/>
            </p:cNvSpPr>
            <p:nvPr/>
          </p:nvSpPr>
          <p:spPr bwMode="auto">
            <a:xfrm>
              <a:off x="1300157" y="4860132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61" name="AutoShape 8"/>
            <p:cNvCxnSpPr>
              <a:cxnSpLocks noChangeShapeType="1"/>
              <a:stCxn id="60" idx="6"/>
              <a:endCxn id="59" idx="2"/>
            </p:cNvCxnSpPr>
            <p:nvPr/>
          </p:nvCxnSpPr>
          <p:spPr bwMode="auto">
            <a:xfrm>
              <a:off x="1684205" y="5052156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62" name="AutoShape 9"/>
            <p:cNvCxnSpPr>
              <a:cxnSpLocks noChangeShapeType="1"/>
              <a:stCxn id="63" idx="3"/>
              <a:endCxn id="60" idx="2"/>
            </p:cNvCxnSpPr>
            <p:nvPr/>
          </p:nvCxnSpPr>
          <p:spPr bwMode="auto">
            <a:xfrm flipV="1">
              <a:off x="885820" y="5052156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63" name="Text Box 10"/>
            <p:cNvSpPr txBox="1">
              <a:spLocks noChangeArrowheads="1"/>
            </p:cNvSpPr>
            <p:nvPr/>
          </p:nvSpPr>
          <p:spPr bwMode="auto">
            <a:xfrm>
              <a:off x="304800" y="4877594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64" name="Oval 6"/>
            <p:cNvSpPr>
              <a:spLocks noChangeArrowheads="1"/>
            </p:cNvSpPr>
            <p:nvPr/>
          </p:nvSpPr>
          <p:spPr bwMode="auto">
            <a:xfrm>
              <a:off x="2514600" y="486092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76400" y="47082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65" name="Oval 6"/>
            <p:cNvSpPr>
              <a:spLocks noChangeArrowheads="1"/>
            </p:cNvSpPr>
            <p:nvPr/>
          </p:nvSpPr>
          <p:spPr bwMode="auto">
            <a:xfrm>
              <a:off x="3197352" y="4862322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67" name="AutoShape 8"/>
            <p:cNvCxnSpPr>
              <a:cxnSpLocks noChangeShapeType="1"/>
              <a:stCxn id="64" idx="6"/>
              <a:endCxn id="65" idx="2"/>
            </p:cNvCxnSpPr>
            <p:nvPr/>
          </p:nvCxnSpPr>
          <p:spPr bwMode="auto">
            <a:xfrm>
              <a:off x="2898648" y="5052950"/>
              <a:ext cx="298704" cy="139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872740" y="470154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/>
      <p:bldP spid="126" grpId="0" animBg="1"/>
      <p:bldP spid="12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Instrumentation 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10358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Record additional derived information via predicates</a:t>
            </a:r>
          </a:p>
          <a:p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393015" y="2438400"/>
            <a:ext cx="3479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he-IL" sz="2400" dirty="0" err="1"/>
              <a:t>r</a:t>
            </a:r>
            <a:r>
              <a:rPr lang="en-US" altLang="he-IL" sz="2400" baseline="-25000" dirty="0" err="1"/>
              <a:t>x</a:t>
            </a:r>
            <a:r>
              <a:rPr lang="en-US" altLang="he-IL" sz="2400" dirty="0"/>
              <a:t>(v) </a:t>
            </a:r>
            <a:r>
              <a:rPr lang="en-US" altLang="he-IL" sz="2400" dirty="0">
                <a:sym typeface="Symbol" pitchFamily="18" charset="2"/>
              </a:rPr>
              <a:t>= v1: x(v1)  n*(v1,v)</a:t>
            </a:r>
            <a:endParaRPr lang="en-US" altLang="he-IL" sz="2800" dirty="0">
              <a:latin typeface="Symbol" pitchFamily="18" charset="2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404332" y="2967335"/>
            <a:ext cx="3785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he-IL" sz="2400" dirty="0"/>
              <a:t>c(v) </a:t>
            </a:r>
            <a:r>
              <a:rPr lang="en-US" altLang="he-IL" sz="2400" dirty="0">
                <a:sym typeface="Symbol" pitchFamily="18" charset="2"/>
              </a:rPr>
              <a:t>= </a:t>
            </a:r>
            <a:r>
              <a:rPr lang="pt-BR" altLang="he-IL" sz="2400" dirty="0">
                <a:sym typeface="Math C"/>
              </a:rPr>
              <a:t></a:t>
            </a:r>
            <a:r>
              <a:rPr lang="pt-BR" altLang="he-IL" sz="2400" dirty="0">
                <a:sym typeface="Symbol" pitchFamily="18" charset="2"/>
              </a:rPr>
              <a:t>v1: n(v1, v) </a:t>
            </a:r>
            <a:r>
              <a:rPr lang="en-US" altLang="he-IL" sz="2400" dirty="0">
                <a:sym typeface="Symbol" pitchFamily="18" charset="2"/>
              </a:rPr>
              <a:t></a:t>
            </a:r>
            <a:r>
              <a:rPr lang="pt-BR" altLang="he-IL" sz="2400" dirty="0">
                <a:sym typeface="Symbol" pitchFamily="18" charset="2"/>
              </a:rPr>
              <a:t> n*(v, v1)</a:t>
            </a:r>
            <a:endParaRPr lang="en-US" altLang="he-IL" sz="2800" dirty="0">
              <a:latin typeface="Symbol" pitchFamily="18" charset="2"/>
            </a:endParaRPr>
          </a:p>
        </p:txBody>
      </p:sp>
      <p:grpSp>
        <p:nvGrpSpPr>
          <p:cNvPr id="4" name="Group 127"/>
          <p:cNvGrpSpPr/>
          <p:nvPr/>
        </p:nvGrpSpPr>
        <p:grpSpPr>
          <a:xfrm>
            <a:off x="1066800" y="4191000"/>
            <a:ext cx="2971800" cy="625784"/>
            <a:chOff x="762000" y="1371600"/>
            <a:chExt cx="2971800" cy="625784"/>
          </a:xfrm>
        </p:grpSpPr>
        <p:sp>
          <p:nvSpPr>
            <p:cNvPr id="129" name="Rounded Rectangle 128"/>
            <p:cNvSpPr/>
            <p:nvPr/>
          </p:nvSpPr>
          <p:spPr>
            <a:xfrm>
              <a:off x="762000" y="1387784"/>
              <a:ext cx="2971800" cy="6096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0" name="Oval 6"/>
            <p:cNvSpPr>
              <a:spLocks noChangeArrowheads="1"/>
            </p:cNvSpPr>
            <p:nvPr/>
          </p:nvSpPr>
          <p:spPr bwMode="auto">
            <a:xfrm>
              <a:off x="2440778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1" name="Oval 7"/>
            <p:cNvSpPr>
              <a:spLocks noChangeArrowheads="1"/>
            </p:cNvSpPr>
            <p:nvPr/>
          </p:nvSpPr>
          <p:spPr bwMode="auto">
            <a:xfrm>
              <a:off x="1757357" y="152351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2" name="AutoShape 8"/>
            <p:cNvCxnSpPr>
              <a:cxnSpLocks noChangeShapeType="1"/>
              <a:stCxn id="131" idx="6"/>
              <a:endCxn id="130" idx="2"/>
            </p:cNvCxnSpPr>
            <p:nvPr/>
          </p:nvCxnSpPr>
          <p:spPr bwMode="auto">
            <a:xfrm>
              <a:off x="2141405" y="171554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33" name="AutoShape 9"/>
            <p:cNvCxnSpPr>
              <a:cxnSpLocks noChangeShapeType="1"/>
              <a:stCxn id="134" idx="3"/>
              <a:endCxn id="131" idx="2"/>
            </p:cNvCxnSpPr>
            <p:nvPr/>
          </p:nvCxnSpPr>
          <p:spPr bwMode="auto">
            <a:xfrm flipV="1">
              <a:off x="1343020" y="171554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4" name="Text Box 10"/>
            <p:cNvSpPr txBox="1">
              <a:spLocks noChangeArrowheads="1"/>
            </p:cNvSpPr>
            <p:nvPr/>
          </p:nvSpPr>
          <p:spPr bwMode="auto">
            <a:xfrm>
              <a:off x="762000" y="154097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35" name="Oval 6"/>
            <p:cNvSpPr>
              <a:spLocks noChangeArrowheads="1"/>
            </p:cNvSpPr>
            <p:nvPr/>
          </p:nvSpPr>
          <p:spPr bwMode="auto">
            <a:xfrm>
              <a:off x="3124200" y="152431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6" name="AutoShape 8"/>
            <p:cNvCxnSpPr>
              <a:cxnSpLocks noChangeShapeType="1"/>
              <a:stCxn id="130" idx="6"/>
              <a:endCxn id="135" idx="2"/>
            </p:cNvCxnSpPr>
            <p:nvPr/>
          </p:nvCxnSpPr>
          <p:spPr bwMode="auto">
            <a:xfrm>
              <a:off x="2824826" y="171633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21336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819400" y="1371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1066800" y="5181600"/>
            <a:ext cx="2971800" cy="990600"/>
            <a:chOff x="762000" y="1992664"/>
            <a:chExt cx="2971800" cy="990600"/>
          </a:xfrm>
        </p:grpSpPr>
        <p:sp>
          <p:nvSpPr>
            <p:cNvPr id="140" name="Rounded Rectangle 139"/>
            <p:cNvSpPr/>
            <p:nvPr/>
          </p:nvSpPr>
          <p:spPr>
            <a:xfrm>
              <a:off x="762000" y="2068864"/>
              <a:ext cx="29718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41" name="Oval 6"/>
            <p:cNvSpPr>
              <a:spLocks noChangeArrowheads="1"/>
            </p:cNvSpPr>
            <p:nvPr/>
          </p:nvSpPr>
          <p:spPr bwMode="auto">
            <a:xfrm>
              <a:off x="2440778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c</a:t>
              </a:r>
              <a:endParaRPr lang="he-IL" dirty="0">
                <a:solidFill>
                  <a:schemeClr val="accent3"/>
                </a:solidFill>
              </a:endParaRPr>
            </a:p>
          </p:txBody>
        </p:sp>
        <p:sp>
          <p:nvSpPr>
            <p:cNvPr id="142" name="Oval 7"/>
            <p:cNvSpPr>
              <a:spLocks noChangeArrowheads="1"/>
            </p:cNvSpPr>
            <p:nvPr/>
          </p:nvSpPr>
          <p:spPr bwMode="auto">
            <a:xfrm>
              <a:off x="1757357" y="2509396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43" name="AutoShape 8"/>
            <p:cNvCxnSpPr>
              <a:cxnSpLocks noChangeShapeType="1"/>
              <a:stCxn id="142" idx="6"/>
              <a:endCxn id="141" idx="2"/>
            </p:cNvCxnSpPr>
            <p:nvPr/>
          </p:nvCxnSpPr>
          <p:spPr bwMode="auto">
            <a:xfrm>
              <a:off x="2141405" y="2701420"/>
              <a:ext cx="299373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44" name="AutoShape 9"/>
            <p:cNvCxnSpPr>
              <a:cxnSpLocks noChangeShapeType="1"/>
              <a:stCxn id="145" idx="3"/>
              <a:endCxn id="142" idx="2"/>
            </p:cNvCxnSpPr>
            <p:nvPr/>
          </p:nvCxnSpPr>
          <p:spPr bwMode="auto">
            <a:xfrm flipV="1">
              <a:off x="1343020" y="2701420"/>
              <a:ext cx="414337" cy="10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5" name="Text Box 10"/>
            <p:cNvSpPr txBox="1">
              <a:spLocks noChangeArrowheads="1"/>
            </p:cNvSpPr>
            <p:nvPr/>
          </p:nvSpPr>
          <p:spPr bwMode="auto">
            <a:xfrm>
              <a:off x="762000" y="2526858"/>
              <a:ext cx="581020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46" name="Oval 6"/>
            <p:cNvSpPr>
              <a:spLocks noChangeArrowheads="1"/>
            </p:cNvSpPr>
            <p:nvPr/>
          </p:nvSpPr>
          <p:spPr bwMode="auto">
            <a:xfrm>
              <a:off x="3124200" y="2510190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c</a:t>
              </a:r>
              <a:endParaRPr lang="he-IL" dirty="0">
                <a:solidFill>
                  <a:schemeClr val="accent3"/>
                </a:solidFill>
              </a:endParaRPr>
            </a:p>
          </p:txBody>
        </p:sp>
        <p:cxnSp>
          <p:nvCxnSpPr>
            <p:cNvPr id="147" name="AutoShape 8"/>
            <p:cNvCxnSpPr>
              <a:cxnSpLocks noChangeShapeType="1"/>
              <a:stCxn id="141" idx="6"/>
              <a:endCxn id="146" idx="2"/>
            </p:cNvCxnSpPr>
            <p:nvPr/>
          </p:nvCxnSpPr>
          <p:spPr bwMode="auto">
            <a:xfrm>
              <a:off x="2824826" y="2702214"/>
              <a:ext cx="299374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1336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819400" y="23574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cxnSp>
          <p:nvCxnSpPr>
            <p:cNvPr id="150" name="Curved Connector 149"/>
            <p:cNvCxnSpPr>
              <a:stCxn id="146" idx="0"/>
              <a:endCxn id="141" idx="0"/>
            </p:cNvCxnSpPr>
            <p:nvPr/>
          </p:nvCxnSpPr>
          <p:spPr>
            <a:xfrm rot="16200000" flipV="1">
              <a:off x="2974513" y="2168479"/>
              <a:ext cx="1588" cy="683422"/>
            </a:xfrm>
            <a:prstGeom prst="curvedConnector3">
              <a:avLst>
                <a:gd name="adj1" fmla="val 1439546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2819400" y="199266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grpSp>
        <p:nvGrpSpPr>
          <p:cNvPr id="6" name="Group 151"/>
          <p:cNvGrpSpPr/>
          <p:nvPr/>
        </p:nvGrpSpPr>
        <p:grpSpPr>
          <a:xfrm>
            <a:off x="5545137" y="4190999"/>
            <a:ext cx="2323783" cy="708053"/>
            <a:chOff x="4554537" y="1371599"/>
            <a:chExt cx="2323783" cy="708053"/>
          </a:xfrm>
        </p:grpSpPr>
        <p:sp>
          <p:nvSpPr>
            <p:cNvPr id="153" name="Rounded Rectangle 152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4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55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56" name="AutoShape 77"/>
            <p:cNvCxnSpPr>
              <a:cxnSpLocks noChangeShapeType="1"/>
              <a:stCxn id="155" idx="6"/>
              <a:endCxn id="154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57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58" name="AutoShape 79"/>
            <p:cNvCxnSpPr>
              <a:cxnSpLocks noChangeShapeType="1"/>
              <a:stCxn id="157" idx="3"/>
              <a:endCxn id="155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59" name="Curved Connector 105"/>
            <p:cNvCxnSpPr>
              <a:stCxn id="154" idx="6"/>
              <a:endCxn id="154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59"/>
          <p:cNvGrpSpPr/>
          <p:nvPr/>
        </p:nvGrpSpPr>
        <p:grpSpPr>
          <a:xfrm>
            <a:off x="5562600" y="5376483"/>
            <a:ext cx="2323783" cy="708053"/>
            <a:chOff x="4554537" y="1371599"/>
            <a:chExt cx="2323783" cy="708053"/>
          </a:xfrm>
        </p:grpSpPr>
        <p:sp>
          <p:nvSpPr>
            <p:cNvPr id="161" name="Rounded Rectangle 160"/>
            <p:cNvSpPr/>
            <p:nvPr/>
          </p:nvSpPr>
          <p:spPr>
            <a:xfrm>
              <a:off x="4572000" y="1371599"/>
              <a:ext cx="2306320" cy="708053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2" name="Oval 74"/>
            <p:cNvSpPr>
              <a:spLocks noChangeArrowheads="1"/>
            </p:cNvSpPr>
            <p:nvPr/>
          </p:nvSpPr>
          <p:spPr bwMode="auto">
            <a:xfrm>
              <a:off x="6176645" y="1625997"/>
              <a:ext cx="384048" cy="38404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c</a:t>
              </a:r>
              <a:endParaRPr lang="he-IL" dirty="0">
                <a:solidFill>
                  <a:schemeClr val="accent3"/>
                </a:solidFill>
              </a:endParaRPr>
            </a:p>
          </p:txBody>
        </p:sp>
        <p:sp>
          <p:nvSpPr>
            <p:cNvPr id="163" name="Oval 75"/>
            <p:cNvSpPr>
              <a:spLocks noChangeArrowheads="1"/>
            </p:cNvSpPr>
            <p:nvPr/>
          </p:nvSpPr>
          <p:spPr bwMode="auto">
            <a:xfrm>
              <a:off x="5461000" y="1625997"/>
              <a:ext cx="384048" cy="38404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64" name="AutoShape 77"/>
            <p:cNvCxnSpPr>
              <a:cxnSpLocks noChangeShapeType="1"/>
              <a:stCxn id="163" idx="6"/>
              <a:endCxn id="162" idx="2"/>
            </p:cNvCxnSpPr>
            <p:nvPr/>
          </p:nvCxnSpPr>
          <p:spPr bwMode="auto">
            <a:xfrm>
              <a:off x="5845048" y="1818021"/>
              <a:ext cx="331597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5" name="Text Box 78"/>
            <p:cNvSpPr txBox="1">
              <a:spLocks noChangeArrowheads="1"/>
            </p:cNvSpPr>
            <p:nvPr/>
          </p:nvSpPr>
          <p:spPr bwMode="auto">
            <a:xfrm>
              <a:off x="4554537" y="1633355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66" name="AutoShape 79"/>
            <p:cNvCxnSpPr>
              <a:cxnSpLocks noChangeShapeType="1"/>
              <a:stCxn id="165" idx="3"/>
              <a:endCxn id="163" idx="2"/>
            </p:cNvCxnSpPr>
            <p:nvPr/>
          </p:nvCxnSpPr>
          <p:spPr bwMode="auto">
            <a:xfrm>
              <a:off x="5257800" y="1818021"/>
              <a:ext cx="2032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7" name="Curved Connector 105"/>
            <p:cNvCxnSpPr>
              <a:stCxn id="162" idx="6"/>
              <a:endCxn id="162" idx="0"/>
            </p:cNvCxnSpPr>
            <p:nvPr/>
          </p:nvCxnSpPr>
          <p:spPr>
            <a:xfrm flipH="1" flipV="1">
              <a:off x="6368669" y="1625997"/>
              <a:ext cx="192024" cy="192024"/>
            </a:xfrm>
            <a:prstGeom prst="curvedConnector4">
              <a:avLst>
                <a:gd name="adj1" fmla="val -119048"/>
                <a:gd name="adj2" fmla="val 219048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Right Arrow 167"/>
          <p:cNvSpPr/>
          <p:nvPr/>
        </p:nvSpPr>
        <p:spPr>
          <a:xfrm>
            <a:off x="4231728" y="4572000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69" name="TextBox 168"/>
          <p:cNvSpPr txBox="1"/>
          <p:nvPr/>
        </p:nvSpPr>
        <p:spPr>
          <a:xfrm>
            <a:off x="4343400" y="41148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Canonical </a:t>
            </a:r>
            <a:br>
              <a:rPr lang="en-US" sz="1200" dirty="0"/>
            </a:br>
            <a:r>
              <a:rPr lang="en-US" sz="1200" dirty="0"/>
              <a:t>abstraction</a:t>
            </a:r>
          </a:p>
        </p:txBody>
      </p:sp>
      <p:sp>
        <p:nvSpPr>
          <p:cNvPr id="170" name="Right Arrow 169"/>
          <p:cNvSpPr/>
          <p:nvPr/>
        </p:nvSpPr>
        <p:spPr>
          <a:xfrm>
            <a:off x="4195720" y="5551136"/>
            <a:ext cx="114300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43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9" grpId="0"/>
      <p:bldP spid="170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ular Callout 39"/>
          <p:cNvSpPr/>
          <p:nvPr/>
        </p:nvSpPr>
        <p:spPr>
          <a:xfrm>
            <a:off x="685800" y="4253247"/>
            <a:ext cx="3810000" cy="914400"/>
          </a:xfrm>
          <a:prstGeom prst="wedgeRoundRectCallout">
            <a:avLst>
              <a:gd name="adj1" fmla="val 39829"/>
              <a:gd name="adj2" fmla="val -215107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/>
          <a:lstStyle/>
          <a:p>
            <a:r>
              <a:rPr lang="en-US" sz="2400" dirty="0"/>
              <a:t>Embedding Theorem: </a:t>
            </a:r>
            <a:br>
              <a:rPr lang="en-US" sz="2400" dirty="0"/>
            </a:br>
            <a:r>
              <a:rPr lang="en-US" sz="2400" b="1" dirty="0"/>
              <a:t>Conservatively</a:t>
            </a:r>
            <a:r>
              <a:rPr lang="en-US" sz="2400" dirty="0"/>
              <a:t> Observing Properties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9172" y="4369158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ym typeface="Math B"/>
              </a:rPr>
              <a:t>No Cycles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9172" y="4740878"/>
            <a:ext cx="3298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he-IL" sz="2000" dirty="0">
                <a:sym typeface="Math C"/>
              </a:rPr>
              <a:t>v1,</a:t>
            </a:r>
            <a:r>
              <a:rPr lang="pt-BR" altLang="he-IL" sz="2000" dirty="0">
                <a:sym typeface="Symbol" pitchFamily="18" charset="2"/>
              </a:rPr>
              <a:t>v2: n(v1, v2) </a:t>
            </a:r>
            <a:r>
              <a:rPr lang="en-US" altLang="he-IL" sz="2000" dirty="0">
                <a:sym typeface="Symbol" pitchFamily="18" charset="2"/>
              </a:rPr>
              <a:t></a:t>
            </a:r>
            <a:r>
              <a:rPr lang="pt-BR" altLang="he-IL" sz="2000" dirty="0">
                <a:sym typeface="Symbol" pitchFamily="18" charset="2"/>
              </a:rPr>
              <a:t> n*(v2, v1)</a:t>
            </a:r>
            <a:endParaRPr lang="en-US" altLang="he-IL" sz="2400" dirty="0">
              <a:latin typeface="Symbol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99130" y="4679323"/>
            <a:ext cx="687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286000" y="1524000"/>
            <a:ext cx="41148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50" name="Oval 74"/>
          <p:cNvSpPr>
            <a:spLocks noChangeArrowheads="1"/>
          </p:cNvSpPr>
          <p:nvPr/>
        </p:nvSpPr>
        <p:spPr bwMode="auto">
          <a:xfrm>
            <a:off x="5029200" y="1905000"/>
            <a:ext cx="685800" cy="682752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sz="2800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51" name="Oval 75"/>
          <p:cNvSpPr>
            <a:spLocks noChangeArrowheads="1"/>
          </p:cNvSpPr>
          <p:nvPr/>
        </p:nvSpPr>
        <p:spPr bwMode="auto">
          <a:xfrm>
            <a:off x="3774982" y="1905000"/>
            <a:ext cx="685800" cy="682752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sz="2800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52" name="AutoShape 77"/>
          <p:cNvCxnSpPr>
            <a:cxnSpLocks noChangeShapeType="1"/>
            <a:stCxn id="51" idx="6"/>
            <a:endCxn id="50" idx="2"/>
          </p:cNvCxnSpPr>
          <p:nvPr/>
        </p:nvCxnSpPr>
        <p:spPr bwMode="auto">
          <a:xfrm>
            <a:off x="4460782" y="2246376"/>
            <a:ext cx="568418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53" name="Text Box 78"/>
          <p:cNvSpPr txBox="1">
            <a:spLocks noChangeArrowheads="1"/>
          </p:cNvSpPr>
          <p:nvPr/>
        </p:nvSpPr>
        <p:spPr bwMode="auto">
          <a:xfrm>
            <a:off x="2590800" y="1905000"/>
            <a:ext cx="609600" cy="656590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54" name="AutoShape 79"/>
          <p:cNvCxnSpPr>
            <a:cxnSpLocks noChangeShapeType="1"/>
            <a:stCxn id="53" idx="3"/>
            <a:endCxn id="51" idx="2"/>
          </p:cNvCxnSpPr>
          <p:nvPr/>
        </p:nvCxnSpPr>
        <p:spPr bwMode="auto">
          <a:xfrm>
            <a:off x="3200400" y="2233295"/>
            <a:ext cx="574582" cy="1308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55" name="Curved Connector 105"/>
          <p:cNvCxnSpPr>
            <a:stCxn id="50" idx="6"/>
            <a:endCxn id="50" idx="0"/>
          </p:cNvCxnSpPr>
          <p:nvPr/>
        </p:nvCxnSpPr>
        <p:spPr>
          <a:xfrm flipH="1" flipV="1">
            <a:off x="5372100" y="1905000"/>
            <a:ext cx="342900" cy="341376"/>
          </a:xfrm>
          <a:prstGeom prst="curvedConnector4">
            <a:avLst>
              <a:gd name="adj1" fmla="val -66667"/>
              <a:gd name="adj2" fmla="val 166964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857498" y="1955660"/>
            <a:ext cx="50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dirty="0" err="1">
                <a:solidFill>
                  <a:srgbClr val="FFC000"/>
                </a:solidFill>
              </a:rPr>
              <a:t>r</a:t>
            </a:r>
            <a:r>
              <a:rPr lang="en-US" altLang="he-IL" baseline="-25000" dirty="0" err="1">
                <a:solidFill>
                  <a:srgbClr val="FFC000"/>
                </a:solidFill>
              </a:rPr>
              <a:t>Top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29645" y="1984586"/>
            <a:ext cx="50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dirty="0" err="1">
                <a:solidFill>
                  <a:srgbClr val="FFC000"/>
                </a:solidFill>
              </a:rPr>
              <a:t>r</a:t>
            </a:r>
            <a:r>
              <a:rPr lang="en-US" altLang="he-IL" baseline="-25000" dirty="0" err="1">
                <a:solidFill>
                  <a:srgbClr val="FFC000"/>
                </a:solidFill>
              </a:rPr>
              <a:t>Top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0" name="Rounded Rectangular Callout 59"/>
          <p:cNvSpPr/>
          <p:nvPr/>
        </p:nvSpPr>
        <p:spPr>
          <a:xfrm>
            <a:off x="4724400" y="4267200"/>
            <a:ext cx="2819400" cy="914400"/>
          </a:xfrm>
          <a:prstGeom prst="wedgeRoundRectCallout">
            <a:avLst>
              <a:gd name="adj1" fmla="val -58583"/>
              <a:gd name="adj2" fmla="val -206655"/>
              <a:gd name="adj3" fmla="val 16667"/>
            </a:avLst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4800600" y="4369158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ym typeface="Math B"/>
              </a:rPr>
              <a:t>No cycles (derived)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00600" y="4740878"/>
            <a:ext cx="1071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Math C"/>
              </a:rPr>
              <a:t>v:c(v)</a:t>
            </a:r>
            <a:endParaRPr lang="en-US" altLang="he-IL" sz="2400" dirty="0">
              <a:latin typeface="Symbol" pitchFamily="18" charset="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76077" y="4679323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277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8" grpId="0"/>
      <p:bldP spid="31" grpId="0"/>
      <p:bldP spid="32" grpId="0"/>
      <p:bldP spid="60" grpId="0" animBg="1"/>
      <p:bldP spid="61" grpId="0"/>
      <p:bldP spid="62" grpId="0"/>
      <p:bldP spid="6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Semantics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631160"/>
            <a:ext cx="4343400" cy="23312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v)</a:t>
            </a:r>
            <a:r>
              <a:rPr lang="he-I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Math B" pitchFamily="2" charset="2"/>
              </a:rPr>
              <a:t>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= v;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 = Top;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x;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840960"/>
            <a:ext cx="4648200" cy="23312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pop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kumimoji="0" lang="he-IL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if (Top == NULL) return EMPTY;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Node *s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 = Top</a:t>
            </a:r>
            <a:r>
              <a:rPr lang="en-US" sz="1600" dirty="0">
                <a:latin typeface="Courier New" pitchFamily="49" charset="0"/>
                <a:cs typeface="Courier New" pitchFamily="49" charset="0"/>
                <a:sym typeface="Math C" pitchFamily="2" charset="2"/>
              </a:rPr>
              <a:t>-&gt;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Top = s;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return r;</a:t>
            </a:r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4476318"/>
            <a:ext cx="2514600" cy="381000"/>
          </a:xfrm>
          <a:prstGeom prst="roundRect">
            <a:avLst/>
          </a:prstGeom>
          <a:solidFill>
            <a:schemeClr val="accent3">
              <a:alpha val="27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3" name="Group 27"/>
          <p:cNvGrpSpPr/>
          <p:nvPr/>
        </p:nvGrpSpPr>
        <p:grpSpPr>
          <a:xfrm>
            <a:off x="4669666" y="4316568"/>
            <a:ext cx="3657600" cy="1066800"/>
            <a:chOff x="304800" y="5773562"/>
            <a:chExt cx="4267200" cy="1066800"/>
          </a:xfrm>
        </p:grpSpPr>
        <p:sp>
          <p:nvSpPr>
            <p:cNvPr id="29" name="Rectangle 28"/>
            <p:cNvSpPr/>
            <p:nvPr/>
          </p:nvSpPr>
          <p:spPr>
            <a:xfrm>
              <a:off x="304800" y="5773562"/>
              <a:ext cx="4267200" cy="1066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1000" y="6324600"/>
              <a:ext cx="419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he-IL" sz="2000" i="1" dirty="0">
                  <a:cs typeface="Miriam" pitchFamily="2" charset="-79"/>
                </a:rPr>
                <a:t>s</a:t>
              </a:r>
              <a:r>
                <a:rPr lang="en-US" altLang="he-IL" sz="2000" dirty="0">
                  <a:latin typeface="Comic Sans MS" pitchFamily="66" charset="0"/>
                  <a:cs typeface="Miriam" pitchFamily="2" charset="-79"/>
                </a:rPr>
                <a:t>’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 =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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1: </a:t>
              </a:r>
              <a:r>
                <a:rPr lang="en-US" altLang="he-IL" sz="2000" i="1" dirty="0">
                  <a:cs typeface="Miriam" pitchFamily="2" charset="-79"/>
                </a:rPr>
                <a:t>Top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1)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 </a:t>
              </a:r>
              <a:r>
                <a:rPr lang="en-US" altLang="he-IL" sz="2000" i="1" dirty="0">
                  <a:cs typeface="Miriam" pitchFamily="2" charset="-79"/>
                </a:rPr>
                <a:t>n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1,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	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1000" y="5867400"/>
              <a:ext cx="17652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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s = Top-&gt;n</a:t>
              </a:r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</a:t>
              </a:r>
              <a:endParaRPr lang="en-US" dirty="0"/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4466287" y="3329190"/>
            <a:ext cx="4064358" cy="914400"/>
            <a:chOff x="431442" y="1752600"/>
            <a:chExt cx="4064358" cy="914400"/>
          </a:xfrm>
        </p:grpSpPr>
        <p:sp>
          <p:nvSpPr>
            <p:cNvPr id="53" name="Rounded Rectangle 52"/>
            <p:cNvSpPr/>
            <p:nvPr/>
          </p:nvSpPr>
          <p:spPr>
            <a:xfrm>
              <a:off x="431442" y="1752600"/>
              <a:ext cx="4064358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1345842" y="1994079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412642" y="1994079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56" name="Straight Arrow Connector 55"/>
            <p:cNvCxnSpPr>
              <a:stCxn id="54" idx="6"/>
              <a:endCxn id="55" idx="2"/>
            </p:cNvCxnSpPr>
            <p:nvPr/>
          </p:nvCxnSpPr>
          <p:spPr>
            <a:xfrm>
              <a:off x="1803042" y="2260779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10484" y="2108916"/>
              <a:ext cx="4633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Top</a:t>
              </a:r>
            </a:p>
          </p:txBody>
        </p:sp>
        <p:cxnSp>
          <p:nvCxnSpPr>
            <p:cNvPr id="58" name="Straight Arrow Connector 57"/>
            <p:cNvCxnSpPr>
              <a:stCxn id="57" idx="3"/>
              <a:endCxn id="54" idx="2"/>
            </p:cNvCxnSpPr>
            <p:nvPr/>
          </p:nvCxnSpPr>
          <p:spPr>
            <a:xfrm flipV="1">
              <a:off x="1173881" y="2260779"/>
              <a:ext cx="171961" cy="20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879242" y="19940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3479442" y="1994079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>
              <a:stCxn id="55" idx="6"/>
              <a:endCxn id="60" idx="2"/>
            </p:cNvCxnSpPr>
            <p:nvPr/>
          </p:nvCxnSpPr>
          <p:spPr>
            <a:xfrm>
              <a:off x="2869842" y="2260779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946042" y="19940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991" y="2054320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412642" y="2054320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u2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465591" y="2054320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u3</a:t>
              </a:r>
            </a:p>
          </p:txBody>
        </p:sp>
      </p:grpSp>
      <p:grpSp>
        <p:nvGrpSpPr>
          <p:cNvPr id="8" name="Group 65"/>
          <p:cNvGrpSpPr/>
          <p:nvPr/>
        </p:nvGrpSpPr>
        <p:grpSpPr>
          <a:xfrm>
            <a:off x="4466287" y="5445615"/>
            <a:ext cx="4064358" cy="1143000"/>
            <a:chOff x="457200" y="4876800"/>
            <a:chExt cx="4064358" cy="1143000"/>
          </a:xfrm>
        </p:grpSpPr>
        <p:sp>
          <p:nvSpPr>
            <p:cNvPr id="67" name="Rounded Rectangle 66"/>
            <p:cNvSpPr/>
            <p:nvPr/>
          </p:nvSpPr>
          <p:spPr>
            <a:xfrm>
              <a:off x="457200" y="4876800"/>
              <a:ext cx="4064358" cy="11430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1371600" y="5039031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2438400" y="5039031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>
              <a:stCxn id="68" idx="6"/>
              <a:endCxn id="69" idx="2"/>
            </p:cNvCxnSpPr>
            <p:nvPr/>
          </p:nvCxnSpPr>
          <p:spPr>
            <a:xfrm>
              <a:off x="1828800" y="53057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36242" y="5153868"/>
              <a:ext cx="5034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Top</a:t>
              </a:r>
            </a:p>
          </p:txBody>
        </p:sp>
        <p:cxnSp>
          <p:nvCxnSpPr>
            <p:cNvPr id="72" name="Straight Arrow Connector 71"/>
            <p:cNvCxnSpPr>
              <a:stCxn id="71" idx="3"/>
              <a:endCxn id="68" idx="2"/>
            </p:cNvCxnSpPr>
            <p:nvPr/>
          </p:nvCxnSpPr>
          <p:spPr>
            <a:xfrm flipV="1">
              <a:off x="1239713" y="5305731"/>
              <a:ext cx="131887" cy="1741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905000" y="503903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n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3505200" y="5039031"/>
              <a:ext cx="457200" cy="53340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Arrow Connector 74"/>
            <p:cNvCxnSpPr>
              <a:stCxn id="69" idx="6"/>
              <a:endCxn id="74" idx="2"/>
            </p:cNvCxnSpPr>
            <p:nvPr/>
          </p:nvCxnSpPr>
          <p:spPr>
            <a:xfrm>
              <a:off x="2895600" y="5305731"/>
              <a:ext cx="609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971800" y="503903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n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57749" y="5117068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u1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438400" y="5117068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u2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491349" y="5117068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u3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441603" y="5605046"/>
              <a:ext cx="4633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</a:t>
              </a:r>
            </a:p>
          </p:txBody>
        </p:sp>
        <p:cxnSp>
          <p:nvCxnSpPr>
            <p:cNvPr id="81" name="Straight Arrow Connector 80"/>
            <p:cNvCxnSpPr>
              <a:stCxn id="80" idx="3"/>
              <a:endCxn id="69" idx="3"/>
            </p:cNvCxnSpPr>
            <p:nvPr/>
          </p:nvCxnSpPr>
          <p:spPr>
            <a:xfrm flipV="1">
              <a:off x="1905000" y="5494316"/>
              <a:ext cx="600355" cy="2800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8521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Semantics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971800"/>
            <a:ext cx="31242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" name="Oval 74"/>
          <p:cNvSpPr>
            <a:spLocks noChangeArrowheads="1"/>
          </p:cNvSpPr>
          <p:nvPr/>
        </p:nvSpPr>
        <p:spPr bwMode="auto">
          <a:xfrm>
            <a:off x="2422525" y="3556795"/>
            <a:ext cx="422275" cy="407988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6" name="Oval 75"/>
          <p:cNvSpPr>
            <a:spLocks noChangeArrowheads="1"/>
          </p:cNvSpPr>
          <p:nvPr/>
        </p:nvSpPr>
        <p:spPr bwMode="auto">
          <a:xfrm>
            <a:off x="1498600" y="3556795"/>
            <a:ext cx="423863" cy="40798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>
              <a:solidFill>
                <a:schemeClr val="lt1"/>
              </a:solidFill>
            </a:endParaRPr>
          </a:p>
        </p:txBody>
      </p:sp>
      <p:cxnSp>
        <p:nvCxnSpPr>
          <p:cNvPr id="7" name="AutoShape 77"/>
          <p:cNvCxnSpPr>
            <a:cxnSpLocks noChangeShapeType="1"/>
            <a:stCxn id="6" idx="6"/>
            <a:endCxn id="5" idx="2"/>
          </p:cNvCxnSpPr>
          <p:nvPr/>
        </p:nvCxnSpPr>
        <p:spPr bwMode="auto">
          <a:xfrm>
            <a:off x="1922463" y="3760789"/>
            <a:ext cx="50006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8" name="Text Box 78"/>
          <p:cNvSpPr txBox="1">
            <a:spLocks noChangeArrowheads="1"/>
          </p:cNvSpPr>
          <p:nvPr/>
        </p:nvSpPr>
        <p:spPr bwMode="auto">
          <a:xfrm>
            <a:off x="457200" y="3576123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>
                <a:solidFill>
                  <a:schemeClr val="lt1"/>
                </a:solidFill>
              </a:rPr>
              <a:t>Top</a:t>
            </a:r>
          </a:p>
        </p:txBody>
      </p:sp>
      <p:cxnSp>
        <p:nvCxnSpPr>
          <p:cNvPr id="9" name="AutoShape 79"/>
          <p:cNvCxnSpPr>
            <a:cxnSpLocks noChangeShapeType="1"/>
            <a:stCxn id="8" idx="3"/>
            <a:endCxn id="6" idx="2"/>
          </p:cNvCxnSpPr>
          <p:nvPr/>
        </p:nvCxnSpPr>
        <p:spPr bwMode="auto">
          <a:xfrm>
            <a:off x="1160463" y="3760789"/>
            <a:ext cx="33813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0" name="Curved Connector 105"/>
          <p:cNvCxnSpPr/>
          <p:nvPr/>
        </p:nvCxnSpPr>
        <p:spPr>
          <a:xfrm flipH="1" flipV="1">
            <a:off x="2633663" y="3556002"/>
            <a:ext cx="211137" cy="203994"/>
          </a:xfrm>
          <a:prstGeom prst="curvedConnector4">
            <a:avLst>
              <a:gd name="adj1" fmla="val -108271"/>
              <a:gd name="adj2" fmla="val 212062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3733800" y="34290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3833610" y="2895600"/>
            <a:ext cx="1723933" cy="44191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i="1" dirty="0">
                <a:sym typeface="Symbol" pitchFamily="18" charset="2"/>
              </a:rPr>
              <a:t>s</a:t>
            </a:r>
            <a:r>
              <a:rPr lang="en-US" altLang="he-IL" sz="2800" dirty="0">
                <a:sym typeface="Symbol" pitchFamily="18" charset="2"/>
              </a:rPr>
              <a:t> = </a:t>
            </a:r>
            <a:r>
              <a:rPr lang="en-US" altLang="he-IL" sz="2800" i="1" dirty="0" err="1">
                <a:sym typeface="Symbol" pitchFamily="18" charset="2"/>
              </a:rPr>
              <a:t>Top</a:t>
            </a:r>
            <a:r>
              <a:rPr lang="en-US" altLang="he-IL" sz="2800" dirty="0" err="1">
                <a:sym typeface="Symbol" pitchFamily="18" charset="2"/>
              </a:rPr>
              <a:t></a:t>
            </a:r>
            <a:r>
              <a:rPr lang="en-US" altLang="he-IL" sz="2800" i="1" dirty="0" err="1">
                <a:sym typeface="Symbol" pitchFamily="18" charset="2"/>
              </a:rPr>
              <a:t>n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2362200"/>
            <a:ext cx="114165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38232" y="357721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0" y="357553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5715000" y="2971800"/>
            <a:ext cx="3124200" cy="1295400"/>
            <a:chOff x="5715000" y="2971800"/>
            <a:chExt cx="3124200" cy="1295400"/>
          </a:xfrm>
        </p:grpSpPr>
        <p:sp>
          <p:nvSpPr>
            <p:cNvPr id="17" name="Rounded Rectangle 16"/>
            <p:cNvSpPr/>
            <p:nvPr/>
          </p:nvSpPr>
          <p:spPr>
            <a:xfrm>
              <a:off x="5715000" y="29718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8" name="Oval 74"/>
            <p:cNvSpPr>
              <a:spLocks noChangeArrowheads="1"/>
            </p:cNvSpPr>
            <p:nvPr/>
          </p:nvSpPr>
          <p:spPr bwMode="auto">
            <a:xfrm>
              <a:off x="7832725" y="35567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9" name="Oval 75"/>
            <p:cNvSpPr>
              <a:spLocks noChangeArrowheads="1"/>
            </p:cNvSpPr>
            <p:nvPr/>
          </p:nvSpPr>
          <p:spPr bwMode="auto">
            <a:xfrm>
              <a:off x="6908800" y="35567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0" name="AutoShape 77"/>
            <p:cNvCxnSpPr>
              <a:cxnSpLocks noChangeShapeType="1"/>
              <a:stCxn id="19" idx="6"/>
              <a:endCxn id="18" idx="2"/>
            </p:cNvCxnSpPr>
            <p:nvPr/>
          </p:nvCxnSpPr>
          <p:spPr bwMode="auto">
            <a:xfrm>
              <a:off x="7332663" y="37607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1" name="Text Box 78"/>
            <p:cNvSpPr txBox="1">
              <a:spLocks noChangeArrowheads="1"/>
            </p:cNvSpPr>
            <p:nvPr/>
          </p:nvSpPr>
          <p:spPr bwMode="auto">
            <a:xfrm>
              <a:off x="5867400" y="35761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22" name="AutoShape 79"/>
            <p:cNvCxnSpPr>
              <a:cxnSpLocks noChangeShapeType="1"/>
              <a:stCxn id="21" idx="3"/>
              <a:endCxn id="19" idx="2"/>
            </p:cNvCxnSpPr>
            <p:nvPr/>
          </p:nvCxnSpPr>
          <p:spPr bwMode="auto">
            <a:xfrm>
              <a:off x="6570663" y="37607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23" name="Curved Connector 105"/>
            <p:cNvCxnSpPr/>
            <p:nvPr/>
          </p:nvCxnSpPr>
          <p:spPr>
            <a:xfrm flipH="1" flipV="1">
              <a:off x="8043863" y="35560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948432" y="357721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48600" y="35755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86601" y="308253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</a:t>
              </a:r>
            </a:p>
          </p:txBody>
        </p:sp>
        <p:cxnSp>
          <p:nvCxnSpPr>
            <p:cNvPr id="27" name="Straight Arrow Connector 26"/>
            <p:cNvCxnSpPr>
              <a:stCxn id="26" idx="3"/>
              <a:endCxn id="18" idx="0"/>
            </p:cNvCxnSpPr>
            <p:nvPr/>
          </p:nvCxnSpPr>
          <p:spPr>
            <a:xfrm>
              <a:off x="7391401" y="3251807"/>
              <a:ext cx="652462" cy="3049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27"/>
          <p:cNvGrpSpPr/>
          <p:nvPr/>
        </p:nvGrpSpPr>
        <p:grpSpPr>
          <a:xfrm>
            <a:off x="2819400" y="4316568"/>
            <a:ext cx="3657600" cy="1066800"/>
            <a:chOff x="304800" y="5773562"/>
            <a:chExt cx="4267200" cy="1066800"/>
          </a:xfrm>
        </p:grpSpPr>
        <p:sp>
          <p:nvSpPr>
            <p:cNvPr id="42" name="Rectangle 41"/>
            <p:cNvSpPr/>
            <p:nvPr/>
          </p:nvSpPr>
          <p:spPr>
            <a:xfrm>
              <a:off x="304800" y="5773562"/>
              <a:ext cx="4267200" cy="1066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sz="2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1000" y="6324600"/>
              <a:ext cx="419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he-IL" sz="2000" i="1" dirty="0">
                  <a:cs typeface="Miriam" pitchFamily="2" charset="-79"/>
                </a:rPr>
                <a:t>s</a:t>
              </a:r>
              <a:r>
                <a:rPr lang="en-US" altLang="he-IL" sz="2000" dirty="0">
                  <a:latin typeface="Comic Sans MS" pitchFamily="66" charset="0"/>
                  <a:cs typeface="Miriam" pitchFamily="2" charset="-79"/>
                </a:rPr>
                <a:t>’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 =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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1: </a:t>
              </a:r>
              <a:r>
                <a:rPr lang="en-US" altLang="he-IL" sz="2000" i="1" dirty="0">
                  <a:cs typeface="Miriam" pitchFamily="2" charset="-79"/>
                </a:rPr>
                <a:t>Top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1) </a:t>
              </a:r>
              <a:r>
                <a:rPr lang="en-US" altLang="he-IL" sz="2000" dirty="0">
                  <a:cs typeface="Miriam" pitchFamily="2" charset="-79"/>
                  <a:sym typeface="Symbol" pitchFamily="18" charset="2"/>
                </a:rPr>
                <a:t> </a:t>
              </a:r>
              <a:r>
                <a:rPr lang="en-US" altLang="he-IL" sz="2000" i="1" dirty="0">
                  <a:cs typeface="Miriam" pitchFamily="2" charset="-79"/>
                </a:rPr>
                <a:t>n</a:t>
              </a:r>
              <a:r>
                <a:rPr lang="en-US" altLang="he-IL" sz="2000" dirty="0">
                  <a:cs typeface="Miriam" pitchFamily="2" charset="-79"/>
                </a:rPr>
                <a:t>(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1,</a:t>
              </a:r>
              <a:r>
                <a:rPr lang="en-US" altLang="he-IL" sz="2000" i="1" dirty="0">
                  <a:cs typeface="Miriam" pitchFamily="2" charset="-79"/>
                </a:rPr>
                <a:t>v</a:t>
              </a:r>
              <a:r>
                <a:rPr lang="en-US" altLang="he-IL" sz="2000" dirty="0">
                  <a:cs typeface="Miriam" pitchFamily="2" charset="-79"/>
                </a:rPr>
                <a:t>)	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1000" y="5867400"/>
              <a:ext cx="2067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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s = Top-&gt;n</a:t>
              </a:r>
              <a:r>
                <a:rPr lang="en-US" dirty="0">
                  <a:latin typeface="Courier New" pitchFamily="49" charset="0"/>
                  <a:cs typeface="Courier New" pitchFamily="49" charset="0"/>
                  <a:sym typeface="Math B"/>
                </a:rPr>
                <a:t>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79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ounded Rectangle 108"/>
          <p:cNvSpPr/>
          <p:nvPr/>
        </p:nvSpPr>
        <p:spPr>
          <a:xfrm>
            <a:off x="152400" y="5334000"/>
            <a:ext cx="3124200" cy="1295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64428" name="Oval 74"/>
          <p:cNvSpPr>
            <a:spLocks noChangeArrowheads="1"/>
          </p:cNvSpPr>
          <p:nvPr/>
        </p:nvSpPr>
        <p:spPr bwMode="auto">
          <a:xfrm>
            <a:off x="2270125" y="5918995"/>
            <a:ext cx="422275" cy="407988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1764429" name="Oval 75"/>
          <p:cNvSpPr>
            <a:spLocks noChangeArrowheads="1"/>
          </p:cNvSpPr>
          <p:nvPr/>
        </p:nvSpPr>
        <p:spPr bwMode="auto">
          <a:xfrm>
            <a:off x="1346200" y="5918995"/>
            <a:ext cx="423863" cy="407988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>
              <a:solidFill>
                <a:schemeClr val="lt1"/>
              </a:solidFill>
            </a:endParaRPr>
          </a:p>
        </p:txBody>
      </p:sp>
      <p:cxnSp>
        <p:nvCxnSpPr>
          <p:cNvPr id="1764431" name="AutoShape 77"/>
          <p:cNvCxnSpPr>
            <a:cxnSpLocks noChangeShapeType="1"/>
            <a:stCxn id="1764429" idx="6"/>
            <a:endCxn id="1764428" idx="2"/>
          </p:cNvCxnSpPr>
          <p:nvPr/>
        </p:nvCxnSpPr>
        <p:spPr bwMode="auto">
          <a:xfrm>
            <a:off x="1770063" y="6122989"/>
            <a:ext cx="50006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764432" name="Text Box 78"/>
          <p:cNvSpPr txBox="1">
            <a:spLocks noChangeArrowheads="1"/>
          </p:cNvSpPr>
          <p:nvPr/>
        </p:nvSpPr>
        <p:spPr bwMode="auto">
          <a:xfrm>
            <a:off x="304800" y="5938323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>
                <a:solidFill>
                  <a:schemeClr val="lt1"/>
                </a:solidFill>
              </a:rPr>
              <a:t>Top</a:t>
            </a:r>
          </a:p>
        </p:txBody>
      </p:sp>
      <p:cxnSp>
        <p:nvCxnSpPr>
          <p:cNvPr id="1764433" name="AutoShape 79"/>
          <p:cNvCxnSpPr>
            <a:cxnSpLocks noChangeShapeType="1"/>
            <a:stCxn id="1764432" idx="3"/>
            <a:endCxn id="1764429" idx="2"/>
          </p:cNvCxnSpPr>
          <p:nvPr/>
        </p:nvCxnSpPr>
        <p:spPr bwMode="auto">
          <a:xfrm>
            <a:off x="1008063" y="6122989"/>
            <a:ext cx="33813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1764436" name="Rectangle 8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4300"/>
            <a:ext cx="8553450" cy="1143000"/>
          </a:xfrm>
          <a:noFill/>
        </p:spPr>
        <p:txBody>
          <a:bodyPr/>
          <a:lstStyle/>
          <a:p>
            <a:r>
              <a:rPr lang="en-US" altLang="en-US" dirty="0"/>
              <a:t>Best Transformer (</a:t>
            </a:r>
            <a:r>
              <a:rPr lang="en-US" altLang="en-US" i="1" dirty="0">
                <a:sym typeface="Symbol" pitchFamily="18" charset="2"/>
              </a:rPr>
              <a:t>s</a:t>
            </a:r>
            <a:r>
              <a:rPr lang="en-US" altLang="he-IL" dirty="0">
                <a:sym typeface="Symbol" pitchFamily="18" charset="2"/>
              </a:rPr>
              <a:t> = </a:t>
            </a:r>
            <a:r>
              <a:rPr lang="en-US" altLang="he-IL" i="1" dirty="0" err="1">
                <a:sym typeface="Symbol" pitchFamily="18" charset="2"/>
              </a:rPr>
              <a:t>Top</a:t>
            </a:r>
            <a:r>
              <a:rPr lang="en-US" altLang="he-IL" dirty="0" err="1">
                <a:sym typeface="Symbol" pitchFamily="18" charset="2"/>
              </a:rPr>
              <a:t></a:t>
            </a:r>
            <a:r>
              <a:rPr lang="en-US" altLang="he-IL" i="1" dirty="0" err="1">
                <a:sym typeface="Symbol" pitchFamily="18" charset="2"/>
              </a:rPr>
              <a:t>n</a:t>
            </a:r>
            <a:r>
              <a:rPr lang="en-US" altLang="he-IL" dirty="0">
                <a:sym typeface="Symbol" pitchFamily="18" charset="2"/>
              </a:rPr>
              <a:t>)</a:t>
            </a:r>
          </a:p>
        </p:txBody>
      </p:sp>
      <p:sp>
        <p:nvSpPr>
          <p:cNvPr id="1764375" name="Text Box 26"/>
          <p:cNvSpPr txBox="1">
            <a:spLocks noChangeArrowheads="1"/>
          </p:cNvSpPr>
          <p:nvPr/>
        </p:nvSpPr>
        <p:spPr bwMode="auto">
          <a:xfrm>
            <a:off x="3886200" y="12954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Concrete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cxnSp>
        <p:nvCxnSpPr>
          <p:cNvPr id="106" name="Curved Connector 105"/>
          <p:cNvCxnSpPr/>
          <p:nvPr/>
        </p:nvCxnSpPr>
        <p:spPr>
          <a:xfrm flipH="1" flipV="1">
            <a:off x="2481263" y="5918202"/>
            <a:ext cx="211137" cy="203994"/>
          </a:xfrm>
          <a:prstGeom prst="curvedConnector4">
            <a:avLst>
              <a:gd name="adj1" fmla="val -108271"/>
              <a:gd name="adj2" fmla="val 212062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ight Arrow 177"/>
          <p:cNvSpPr/>
          <p:nvPr/>
        </p:nvSpPr>
        <p:spPr>
          <a:xfrm>
            <a:off x="3657600" y="19050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9" name="Down Arrow 178"/>
          <p:cNvSpPr/>
          <p:nvPr/>
        </p:nvSpPr>
        <p:spPr>
          <a:xfrm flipV="1">
            <a:off x="1447800" y="3505200"/>
            <a:ext cx="381000" cy="15240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0" name="Down Arrow 179"/>
          <p:cNvSpPr/>
          <p:nvPr/>
        </p:nvSpPr>
        <p:spPr>
          <a:xfrm>
            <a:off x="7162800" y="3493395"/>
            <a:ext cx="381000" cy="1066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1066800" y="3962400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ym typeface="Math A"/>
              </a:rPr>
              <a:t></a:t>
            </a:r>
            <a:endParaRPr lang="en-US" sz="4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5715000" y="3645795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Math A"/>
              </a:rPr>
              <a:t>Canonical </a:t>
            </a:r>
            <a:br>
              <a:rPr lang="en-US" sz="2000" dirty="0">
                <a:sym typeface="Math A"/>
              </a:rPr>
            </a:br>
            <a:r>
              <a:rPr lang="en-US" sz="2000" dirty="0">
                <a:sym typeface="Math A"/>
              </a:rPr>
              <a:t>Abstraction</a:t>
            </a:r>
            <a:endParaRPr lang="en-US" sz="2000" dirty="0"/>
          </a:p>
        </p:txBody>
      </p:sp>
      <p:sp>
        <p:nvSpPr>
          <p:cNvPr id="184" name="Right Arrow 183"/>
          <p:cNvSpPr/>
          <p:nvPr/>
        </p:nvSpPr>
        <p:spPr>
          <a:xfrm>
            <a:off x="3581400" y="57912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5" name="Text Box 26"/>
          <p:cNvSpPr txBox="1">
            <a:spLocks noChangeArrowheads="1"/>
          </p:cNvSpPr>
          <p:nvPr/>
        </p:nvSpPr>
        <p:spPr bwMode="auto">
          <a:xfrm>
            <a:off x="3810000" y="52578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Abstract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91000" y="4648200"/>
            <a:ext cx="437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?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385832" y="593941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286000" y="5937736"/>
            <a:ext cx="36576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200" dirty="0" err="1">
                <a:solidFill>
                  <a:srgbClr val="FFC000"/>
                </a:solidFill>
              </a:rPr>
              <a:t>r</a:t>
            </a:r>
            <a:r>
              <a:rPr lang="en-US" altLang="he-IL" sz="1200" baseline="-25000" dirty="0" err="1">
                <a:solidFill>
                  <a:srgbClr val="FFC000"/>
                </a:solidFill>
              </a:rPr>
              <a:t>Top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764373" name="Text Box 24"/>
          <p:cNvSpPr txBox="1">
            <a:spLocks noChangeArrowheads="1"/>
          </p:cNvSpPr>
          <p:nvPr/>
        </p:nvSpPr>
        <p:spPr bwMode="auto">
          <a:xfrm>
            <a:off x="1574801" y="2865437"/>
            <a:ext cx="246062" cy="258763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</p:txBody>
      </p:sp>
      <p:grpSp>
        <p:nvGrpSpPr>
          <p:cNvPr id="2" name="Group 99"/>
          <p:cNvGrpSpPr/>
          <p:nvPr/>
        </p:nvGrpSpPr>
        <p:grpSpPr>
          <a:xfrm>
            <a:off x="152400" y="1142999"/>
            <a:ext cx="3200400" cy="762000"/>
            <a:chOff x="152400" y="1143000"/>
            <a:chExt cx="3200400" cy="762000"/>
          </a:xfrm>
        </p:grpSpPr>
        <p:sp>
          <p:nvSpPr>
            <p:cNvPr id="110" name="Rounded Rectangle 109"/>
            <p:cNvSpPr/>
            <p:nvPr/>
          </p:nvSpPr>
          <p:spPr>
            <a:xfrm>
              <a:off x="152400" y="1143000"/>
              <a:ext cx="3200400" cy="7620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55" name="Oval 6"/>
            <p:cNvSpPr>
              <a:spLocks noChangeArrowheads="1"/>
            </p:cNvSpPr>
            <p:nvPr/>
          </p:nvSpPr>
          <p:spPr bwMode="auto">
            <a:xfrm>
              <a:off x="1905000" y="1339851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56" name="Oval 7"/>
            <p:cNvSpPr>
              <a:spLocks noChangeArrowheads="1"/>
            </p:cNvSpPr>
            <p:nvPr/>
          </p:nvSpPr>
          <p:spPr bwMode="auto">
            <a:xfrm>
              <a:off x="1185863" y="1339851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57" name="AutoShape 8"/>
            <p:cNvCxnSpPr>
              <a:cxnSpLocks noChangeShapeType="1"/>
              <a:stCxn id="1764356" idx="6"/>
              <a:endCxn id="1764355" idx="2"/>
            </p:cNvCxnSpPr>
            <p:nvPr/>
          </p:nvCxnSpPr>
          <p:spPr bwMode="auto">
            <a:xfrm flipV="1">
              <a:off x="1574801" y="1541464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764358" name="AutoShape 9"/>
            <p:cNvCxnSpPr>
              <a:cxnSpLocks noChangeShapeType="1"/>
              <a:stCxn id="1764359" idx="3"/>
              <a:endCxn id="1764356" idx="2"/>
            </p:cNvCxnSpPr>
            <p:nvPr/>
          </p:nvCxnSpPr>
          <p:spPr bwMode="auto">
            <a:xfrm flipV="1">
              <a:off x="771526" y="1543051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59" name="Text Box 10"/>
            <p:cNvSpPr txBox="1">
              <a:spLocks noChangeArrowheads="1"/>
            </p:cNvSpPr>
            <p:nvPr/>
          </p:nvSpPr>
          <p:spPr bwMode="auto">
            <a:xfrm>
              <a:off x="228601" y="1358901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grpSp>
          <p:nvGrpSpPr>
            <p:cNvPr id="3" name="Group 96"/>
            <p:cNvGrpSpPr/>
            <p:nvPr/>
          </p:nvGrpSpPr>
          <p:grpSpPr>
            <a:xfrm>
              <a:off x="1183192" y="1356696"/>
              <a:ext cx="1097616" cy="374800"/>
              <a:chOff x="1183192" y="1356696"/>
              <a:chExt cx="1097616" cy="3748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183192" y="13566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915048" y="136573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</p:grpSp>
      </p:grpSp>
      <p:grpSp>
        <p:nvGrpSpPr>
          <p:cNvPr id="4" name="Group 100"/>
          <p:cNvGrpSpPr/>
          <p:nvPr/>
        </p:nvGrpSpPr>
        <p:grpSpPr>
          <a:xfrm>
            <a:off x="152400" y="1981200"/>
            <a:ext cx="3200400" cy="762000"/>
            <a:chOff x="152400" y="1981200"/>
            <a:chExt cx="3200400" cy="762000"/>
          </a:xfrm>
        </p:grpSpPr>
        <p:sp>
          <p:nvSpPr>
            <p:cNvPr id="98" name="Rounded Rectangle 97"/>
            <p:cNvSpPr/>
            <p:nvPr/>
          </p:nvSpPr>
          <p:spPr>
            <a:xfrm>
              <a:off x="152400" y="1981200"/>
              <a:ext cx="3200400" cy="7620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62" name="Text Box 13"/>
            <p:cNvSpPr txBox="1">
              <a:spLocks noChangeArrowheads="1"/>
            </p:cNvSpPr>
            <p:nvPr/>
          </p:nvSpPr>
          <p:spPr bwMode="auto">
            <a:xfrm>
              <a:off x="420688" y="2282825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764363" name="Oval 14"/>
            <p:cNvSpPr>
              <a:spLocks noChangeArrowheads="1"/>
            </p:cNvSpPr>
            <p:nvPr/>
          </p:nvSpPr>
          <p:spPr bwMode="auto">
            <a:xfrm>
              <a:off x="1196976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64" name="AutoShape 15"/>
            <p:cNvCxnSpPr>
              <a:cxnSpLocks noChangeShapeType="1"/>
              <a:stCxn id="1764365" idx="3"/>
            </p:cNvCxnSpPr>
            <p:nvPr/>
          </p:nvCxnSpPr>
          <p:spPr bwMode="auto">
            <a:xfrm>
              <a:off x="846138" y="2328863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5" name="Text Box 16"/>
            <p:cNvSpPr txBox="1">
              <a:spLocks noChangeArrowheads="1"/>
            </p:cNvSpPr>
            <p:nvPr/>
          </p:nvSpPr>
          <p:spPr bwMode="auto">
            <a:xfrm>
              <a:off x="228601" y="2144713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4366" name="AutoShape 17"/>
            <p:cNvCxnSpPr>
              <a:cxnSpLocks noChangeShapeType="1"/>
              <a:stCxn id="1764363" idx="6"/>
              <a:endCxn id="1764368" idx="2"/>
            </p:cNvCxnSpPr>
            <p:nvPr/>
          </p:nvCxnSpPr>
          <p:spPr bwMode="auto">
            <a:xfrm>
              <a:off x="1589088" y="2335213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7" name="Oval 18"/>
            <p:cNvSpPr>
              <a:spLocks noChangeArrowheads="1"/>
            </p:cNvSpPr>
            <p:nvPr/>
          </p:nvSpPr>
          <p:spPr bwMode="auto">
            <a:xfrm>
              <a:off x="2590800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68" name="Oval 19"/>
            <p:cNvSpPr>
              <a:spLocks noChangeArrowheads="1"/>
            </p:cNvSpPr>
            <p:nvPr/>
          </p:nvSpPr>
          <p:spPr bwMode="auto">
            <a:xfrm>
              <a:off x="1893888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764369" name="AutoShape 20"/>
            <p:cNvCxnSpPr>
              <a:cxnSpLocks noChangeShapeType="1"/>
              <a:stCxn id="1764368" idx="6"/>
              <a:endCxn id="1764367" idx="2"/>
            </p:cNvCxnSpPr>
            <p:nvPr/>
          </p:nvCxnSpPr>
          <p:spPr bwMode="auto">
            <a:xfrm>
              <a:off x="2286000" y="2335213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grpSp>
          <p:nvGrpSpPr>
            <p:cNvPr id="5" name="Group 95"/>
            <p:cNvGrpSpPr/>
            <p:nvPr/>
          </p:nvGrpSpPr>
          <p:grpSpPr>
            <a:xfrm>
              <a:off x="1192696" y="2166395"/>
              <a:ext cx="1763864" cy="365760"/>
              <a:chOff x="1192696" y="2039396"/>
              <a:chExt cx="1763864" cy="36576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1192696" y="20393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905000" y="20393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590800" y="2039396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</p:grpSp>
      </p:grpSp>
      <p:sp>
        <p:nvSpPr>
          <p:cNvPr id="146" name="Text Box 24"/>
          <p:cNvSpPr txBox="1">
            <a:spLocks noChangeArrowheads="1"/>
          </p:cNvSpPr>
          <p:nvPr/>
        </p:nvSpPr>
        <p:spPr bwMode="auto">
          <a:xfrm>
            <a:off x="7086600" y="2846232"/>
            <a:ext cx="406400" cy="639763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  <a:p>
            <a:pPr algn="ctr">
              <a:lnSpc>
                <a:spcPct val="20000"/>
              </a:lnSpc>
            </a:pPr>
            <a:r>
              <a:rPr lang="en-US" sz="4800" dirty="0">
                <a:solidFill>
                  <a:schemeClr val="lt1"/>
                </a:solidFill>
              </a:rPr>
              <a:t>.</a:t>
            </a:r>
          </a:p>
        </p:txBody>
      </p:sp>
      <p:grpSp>
        <p:nvGrpSpPr>
          <p:cNvPr id="6" name="Group 101"/>
          <p:cNvGrpSpPr/>
          <p:nvPr/>
        </p:nvGrpSpPr>
        <p:grpSpPr>
          <a:xfrm>
            <a:off x="5753100" y="914400"/>
            <a:ext cx="3200400" cy="990599"/>
            <a:chOff x="5753100" y="914400"/>
            <a:chExt cx="3200400" cy="990599"/>
          </a:xfrm>
        </p:grpSpPr>
        <p:sp>
          <p:nvSpPr>
            <p:cNvPr id="115" name="Rounded Rectangle 114"/>
            <p:cNvSpPr/>
            <p:nvPr/>
          </p:nvSpPr>
          <p:spPr>
            <a:xfrm>
              <a:off x="5753100" y="991672"/>
              <a:ext cx="3200400" cy="913327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3" name="Oval 6"/>
            <p:cNvSpPr>
              <a:spLocks noChangeArrowheads="1"/>
            </p:cNvSpPr>
            <p:nvPr/>
          </p:nvSpPr>
          <p:spPr bwMode="auto">
            <a:xfrm>
              <a:off x="7467599" y="13858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4" name="Oval 7"/>
            <p:cNvSpPr>
              <a:spLocks noChangeArrowheads="1"/>
            </p:cNvSpPr>
            <p:nvPr/>
          </p:nvSpPr>
          <p:spPr bwMode="auto">
            <a:xfrm>
              <a:off x="6748462" y="13858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5" name="AutoShape 8"/>
            <p:cNvCxnSpPr>
              <a:cxnSpLocks noChangeShapeType="1"/>
              <a:stCxn id="134" idx="6"/>
              <a:endCxn id="133" idx="2"/>
            </p:cNvCxnSpPr>
            <p:nvPr/>
          </p:nvCxnSpPr>
          <p:spPr bwMode="auto">
            <a:xfrm flipV="1">
              <a:off x="7137400" y="15875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36" name="AutoShape 9"/>
            <p:cNvCxnSpPr>
              <a:cxnSpLocks noChangeShapeType="1"/>
              <a:stCxn id="137" idx="3"/>
              <a:endCxn id="134" idx="2"/>
            </p:cNvCxnSpPr>
            <p:nvPr/>
          </p:nvCxnSpPr>
          <p:spPr bwMode="auto">
            <a:xfrm flipV="1">
              <a:off x="6334125" y="15890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7" name="Text Box 10"/>
            <p:cNvSpPr txBox="1">
              <a:spLocks noChangeArrowheads="1"/>
            </p:cNvSpPr>
            <p:nvPr/>
          </p:nvSpPr>
          <p:spPr bwMode="auto">
            <a:xfrm>
              <a:off x="5791200" y="14049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781800" y="9144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0" name="Straight Arrow Connector 149"/>
            <p:cNvCxnSpPr>
              <a:stCxn id="147" idx="3"/>
              <a:endCxn id="133" idx="1"/>
            </p:cNvCxnSpPr>
            <p:nvPr/>
          </p:nvCxnSpPr>
          <p:spPr>
            <a:xfrm>
              <a:off x="7059440" y="10990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751656" y="140760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467600" y="14117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7" name="Group 102"/>
          <p:cNvGrpSpPr/>
          <p:nvPr/>
        </p:nvGrpSpPr>
        <p:grpSpPr>
          <a:xfrm>
            <a:off x="5753100" y="1905000"/>
            <a:ext cx="3200400" cy="1037107"/>
            <a:chOff x="5753100" y="1831662"/>
            <a:chExt cx="3200400" cy="1037107"/>
          </a:xfrm>
        </p:grpSpPr>
        <p:sp>
          <p:nvSpPr>
            <p:cNvPr id="99" name="Rounded Rectangle 98"/>
            <p:cNvSpPr/>
            <p:nvPr/>
          </p:nvSpPr>
          <p:spPr>
            <a:xfrm>
              <a:off x="5753100" y="1955442"/>
              <a:ext cx="3200400" cy="913327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8" name="Text Box 13"/>
            <p:cNvSpPr txBox="1">
              <a:spLocks noChangeArrowheads="1"/>
            </p:cNvSpPr>
            <p:nvPr/>
          </p:nvSpPr>
          <p:spPr bwMode="auto">
            <a:xfrm>
              <a:off x="5983287" y="2430462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39" name="Oval 14"/>
            <p:cNvSpPr>
              <a:spLocks noChangeArrowheads="1"/>
            </p:cNvSpPr>
            <p:nvPr/>
          </p:nvSpPr>
          <p:spPr bwMode="auto">
            <a:xfrm>
              <a:off x="6759575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40" name="AutoShape 15"/>
            <p:cNvCxnSpPr>
              <a:cxnSpLocks noChangeShapeType="1"/>
              <a:stCxn id="141" idx="3"/>
              <a:endCxn id="139" idx="2"/>
            </p:cNvCxnSpPr>
            <p:nvPr/>
          </p:nvCxnSpPr>
          <p:spPr bwMode="auto">
            <a:xfrm>
              <a:off x="6408737" y="2476500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1" name="Text Box 16"/>
            <p:cNvSpPr txBox="1">
              <a:spLocks noChangeArrowheads="1"/>
            </p:cNvSpPr>
            <p:nvPr/>
          </p:nvSpPr>
          <p:spPr bwMode="auto">
            <a:xfrm>
              <a:off x="5791200" y="2292350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42" name="AutoShape 17"/>
            <p:cNvCxnSpPr>
              <a:cxnSpLocks noChangeShapeType="1"/>
              <a:stCxn id="139" idx="6"/>
              <a:endCxn id="144" idx="2"/>
            </p:cNvCxnSpPr>
            <p:nvPr/>
          </p:nvCxnSpPr>
          <p:spPr bwMode="auto">
            <a:xfrm>
              <a:off x="7151687" y="248285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3" name="Oval 18"/>
            <p:cNvSpPr>
              <a:spLocks noChangeArrowheads="1"/>
            </p:cNvSpPr>
            <p:nvPr/>
          </p:nvSpPr>
          <p:spPr bwMode="auto">
            <a:xfrm>
              <a:off x="8153399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44" name="Oval 19"/>
            <p:cNvSpPr>
              <a:spLocks noChangeArrowheads="1"/>
            </p:cNvSpPr>
            <p:nvPr/>
          </p:nvSpPr>
          <p:spPr bwMode="auto">
            <a:xfrm>
              <a:off x="7456487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45" name="AutoShape 20"/>
            <p:cNvCxnSpPr>
              <a:cxnSpLocks noChangeShapeType="1"/>
              <a:stCxn id="144" idx="6"/>
              <a:endCxn id="143" idx="2"/>
            </p:cNvCxnSpPr>
            <p:nvPr/>
          </p:nvCxnSpPr>
          <p:spPr bwMode="auto">
            <a:xfrm>
              <a:off x="7848599" y="2482850"/>
              <a:ext cx="304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801042" y="18316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2" name="Straight Arrow Connector 151"/>
            <p:cNvCxnSpPr>
              <a:stCxn id="151" idx="3"/>
              <a:endCxn id="144" idx="1"/>
            </p:cNvCxnSpPr>
            <p:nvPr/>
          </p:nvCxnSpPr>
          <p:spPr>
            <a:xfrm>
              <a:off x="7078682" y="2016328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6755296" y="229759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467600" y="229759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8153400" y="229759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8" name="Group 104"/>
          <p:cNvGrpSpPr/>
          <p:nvPr/>
        </p:nvGrpSpPr>
        <p:grpSpPr>
          <a:xfrm>
            <a:off x="5715000" y="4713668"/>
            <a:ext cx="3291840" cy="990600"/>
            <a:chOff x="5715000" y="4572000"/>
            <a:chExt cx="3291840" cy="990600"/>
          </a:xfrm>
        </p:grpSpPr>
        <p:sp>
          <p:nvSpPr>
            <p:cNvPr id="156" name="Rounded Rectangle 155"/>
            <p:cNvSpPr/>
            <p:nvPr/>
          </p:nvSpPr>
          <p:spPr>
            <a:xfrm>
              <a:off x="5715000" y="4636394"/>
              <a:ext cx="3291840" cy="926206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7" name="Oval 6"/>
            <p:cNvSpPr>
              <a:spLocks noChangeArrowheads="1"/>
            </p:cNvSpPr>
            <p:nvPr/>
          </p:nvSpPr>
          <p:spPr bwMode="auto">
            <a:xfrm>
              <a:off x="7467599" y="50434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58" name="Oval 7"/>
            <p:cNvSpPr>
              <a:spLocks noChangeArrowheads="1"/>
            </p:cNvSpPr>
            <p:nvPr/>
          </p:nvSpPr>
          <p:spPr bwMode="auto">
            <a:xfrm>
              <a:off x="6748462" y="50434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59" name="AutoShape 8"/>
            <p:cNvCxnSpPr>
              <a:cxnSpLocks noChangeShapeType="1"/>
              <a:stCxn id="158" idx="6"/>
              <a:endCxn id="157" idx="2"/>
            </p:cNvCxnSpPr>
            <p:nvPr/>
          </p:nvCxnSpPr>
          <p:spPr bwMode="auto">
            <a:xfrm flipV="1">
              <a:off x="7137400" y="52451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0" name="AutoShape 9"/>
            <p:cNvCxnSpPr>
              <a:cxnSpLocks noChangeShapeType="1"/>
              <a:stCxn id="161" idx="3"/>
              <a:endCxn id="158" idx="2"/>
            </p:cNvCxnSpPr>
            <p:nvPr/>
          </p:nvCxnSpPr>
          <p:spPr bwMode="auto">
            <a:xfrm flipV="1">
              <a:off x="6334125" y="52466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1" name="Text Box 10"/>
            <p:cNvSpPr txBox="1">
              <a:spLocks noChangeArrowheads="1"/>
            </p:cNvSpPr>
            <p:nvPr/>
          </p:nvSpPr>
          <p:spPr bwMode="auto">
            <a:xfrm>
              <a:off x="5791200" y="50625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781800" y="45720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72" name="Straight Arrow Connector 171"/>
            <p:cNvCxnSpPr>
              <a:stCxn id="171" idx="3"/>
              <a:endCxn id="157" idx="1"/>
            </p:cNvCxnSpPr>
            <p:nvPr/>
          </p:nvCxnSpPr>
          <p:spPr>
            <a:xfrm>
              <a:off x="7059440" y="47566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6745792" y="50724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461736" y="507667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9" name="Group 106"/>
          <p:cNvGrpSpPr/>
          <p:nvPr/>
        </p:nvGrpSpPr>
        <p:grpSpPr>
          <a:xfrm>
            <a:off x="5715000" y="5694251"/>
            <a:ext cx="3291840" cy="1011349"/>
            <a:chOff x="5715000" y="5489262"/>
            <a:chExt cx="3291840" cy="1011349"/>
          </a:xfrm>
        </p:grpSpPr>
        <p:sp>
          <p:nvSpPr>
            <p:cNvPr id="104" name="Rounded Rectangle 103"/>
            <p:cNvSpPr/>
            <p:nvPr/>
          </p:nvSpPr>
          <p:spPr>
            <a:xfrm>
              <a:off x="5715000" y="5574405"/>
              <a:ext cx="3291840" cy="926206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2" name="Text Box 13"/>
            <p:cNvSpPr txBox="1">
              <a:spLocks noChangeArrowheads="1"/>
            </p:cNvSpPr>
            <p:nvPr/>
          </p:nvSpPr>
          <p:spPr bwMode="auto">
            <a:xfrm>
              <a:off x="5983287" y="6088062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63" name="Oval 14"/>
            <p:cNvSpPr>
              <a:spLocks noChangeArrowheads="1"/>
            </p:cNvSpPr>
            <p:nvPr/>
          </p:nvSpPr>
          <p:spPr bwMode="auto">
            <a:xfrm>
              <a:off x="6759575" y="59388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64" name="AutoShape 15"/>
            <p:cNvCxnSpPr>
              <a:cxnSpLocks noChangeShapeType="1"/>
              <a:stCxn id="165" idx="3"/>
              <a:endCxn id="163" idx="2"/>
            </p:cNvCxnSpPr>
            <p:nvPr/>
          </p:nvCxnSpPr>
          <p:spPr bwMode="auto">
            <a:xfrm>
              <a:off x="6408737" y="6134100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5" name="Text Box 16"/>
            <p:cNvSpPr txBox="1">
              <a:spLocks noChangeArrowheads="1"/>
            </p:cNvSpPr>
            <p:nvPr/>
          </p:nvSpPr>
          <p:spPr bwMode="auto">
            <a:xfrm>
              <a:off x="5791200" y="5949950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66" name="AutoShape 17"/>
            <p:cNvCxnSpPr>
              <a:cxnSpLocks noChangeShapeType="1"/>
              <a:stCxn id="163" idx="6"/>
              <a:endCxn id="168" idx="2"/>
            </p:cNvCxnSpPr>
            <p:nvPr/>
          </p:nvCxnSpPr>
          <p:spPr bwMode="auto">
            <a:xfrm>
              <a:off x="7151687" y="614045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7" name="Oval 18"/>
            <p:cNvSpPr>
              <a:spLocks noChangeArrowheads="1"/>
            </p:cNvSpPr>
            <p:nvPr/>
          </p:nvSpPr>
          <p:spPr bwMode="auto">
            <a:xfrm>
              <a:off x="8229599" y="5938837"/>
              <a:ext cx="393700" cy="40163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68" name="Oval 19"/>
            <p:cNvSpPr>
              <a:spLocks noChangeArrowheads="1"/>
            </p:cNvSpPr>
            <p:nvPr/>
          </p:nvSpPr>
          <p:spPr bwMode="auto">
            <a:xfrm>
              <a:off x="7456487" y="59388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69" name="AutoShape 20"/>
            <p:cNvCxnSpPr>
              <a:cxnSpLocks noChangeShapeType="1"/>
              <a:stCxn id="168" idx="6"/>
              <a:endCxn id="167" idx="2"/>
            </p:cNvCxnSpPr>
            <p:nvPr/>
          </p:nvCxnSpPr>
          <p:spPr bwMode="auto">
            <a:xfrm>
              <a:off x="7850187" y="6139656"/>
              <a:ext cx="37941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6801042" y="54892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74" name="Straight Arrow Connector 173"/>
            <p:cNvCxnSpPr>
              <a:stCxn id="173" idx="3"/>
              <a:endCxn id="168" idx="1"/>
            </p:cNvCxnSpPr>
            <p:nvPr/>
          </p:nvCxnSpPr>
          <p:spPr>
            <a:xfrm>
              <a:off x="7078682" y="5673928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urved Connector 105"/>
            <p:cNvCxnSpPr>
              <a:stCxn id="167" idx="6"/>
              <a:endCxn id="167" idx="0"/>
            </p:cNvCxnSpPr>
            <p:nvPr/>
          </p:nvCxnSpPr>
          <p:spPr>
            <a:xfrm flipH="1" flipV="1">
              <a:off x="8426449" y="5938837"/>
              <a:ext cx="196850" cy="200819"/>
            </a:xfrm>
            <a:prstGeom prst="curvedConnector4">
              <a:avLst>
                <a:gd name="adj1" fmla="val -116129"/>
                <a:gd name="adj2" fmla="val 213834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6749432" y="59556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461736" y="59556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237968" y="5955636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3306096" y="2273712"/>
            <a:ext cx="24897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600" i="1" dirty="0">
                <a:cs typeface="Miriam" pitchFamily="2" charset="-79"/>
              </a:rPr>
              <a:t>s</a:t>
            </a:r>
            <a:r>
              <a:rPr lang="en-US" altLang="he-IL" sz="1600" dirty="0">
                <a:latin typeface="Comic Sans MS" pitchFamily="66" charset="0"/>
                <a:cs typeface="Miriam" pitchFamily="2" charset="-79"/>
              </a:rPr>
              <a:t>’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 =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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1: </a:t>
            </a:r>
            <a:r>
              <a:rPr lang="en-US" altLang="he-IL" sz="1600" i="1" dirty="0">
                <a:cs typeface="Miriam" pitchFamily="2" charset="-79"/>
              </a:rPr>
              <a:t>Top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1)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 </a:t>
            </a:r>
            <a:r>
              <a:rPr lang="en-US" altLang="he-IL" sz="1600" i="1" dirty="0">
                <a:cs typeface="Miriam" pitchFamily="2" charset="-79"/>
              </a:rPr>
              <a:t>n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1,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</a:t>
            </a: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3014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6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6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75" grpId="0"/>
      <p:bldP spid="178" grpId="0" animBg="1"/>
      <p:bldP spid="179" grpId="0" animBg="1"/>
      <p:bldP spid="180" grpId="0" animBg="1"/>
      <p:bldP spid="181" grpId="0"/>
      <p:bldP spid="182" grpId="0"/>
      <p:bldP spid="184" grpId="0" animBg="1"/>
      <p:bldP spid="185" grpId="0"/>
      <p:bldP spid="75" grpId="0"/>
      <p:bldP spid="75" grpId="1"/>
      <p:bldP spid="1764373" grpId="0"/>
      <p:bldP spid="146" grpId="0"/>
      <p:bldP spid="108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4419600" y="3962400"/>
            <a:ext cx="41910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Semantic Reduction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8356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Improve the precision of the analysis by recovering properties of the program semantics</a:t>
            </a:r>
          </a:p>
          <a:p>
            <a:r>
              <a:rPr lang="en-US" sz="2800" dirty="0">
                <a:sym typeface="Symbol" pitchFamily="18" charset="2"/>
              </a:rPr>
              <a:t>A Galois connection (C, , , A)</a:t>
            </a:r>
          </a:p>
          <a:p>
            <a:r>
              <a:rPr lang="en-US" sz="2800" dirty="0">
                <a:sym typeface="Symbol" pitchFamily="18" charset="2"/>
              </a:rPr>
              <a:t>An operation </a:t>
            </a:r>
            <a:r>
              <a:rPr lang="en-US" sz="2800" dirty="0" err="1">
                <a:sym typeface="Symbol" pitchFamily="18" charset="2"/>
              </a:rPr>
              <a:t>op:AA</a:t>
            </a:r>
            <a:r>
              <a:rPr lang="en-US" sz="2800" dirty="0">
                <a:sym typeface="Symbol" pitchFamily="18" charset="2"/>
              </a:rPr>
              <a:t> is a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semantic reduction </a:t>
            </a:r>
            <a:r>
              <a:rPr lang="en-US" sz="2800" dirty="0">
                <a:sym typeface="Symbol" pitchFamily="18" charset="2"/>
              </a:rPr>
              <a:t>when</a:t>
            </a:r>
          </a:p>
          <a:p>
            <a:pPr lvl="1"/>
            <a:r>
              <a:rPr lang="en-US" sz="2400" dirty="0">
                <a:sym typeface="Symbol" pitchFamily="18" charset="2"/>
              </a:rPr>
              <a:t>lL</a:t>
            </a:r>
            <a:r>
              <a:rPr lang="en-US" sz="2400" baseline="-25000" dirty="0">
                <a:sym typeface="Symbol" pitchFamily="18" charset="2"/>
              </a:rPr>
              <a:t>2  </a:t>
            </a:r>
            <a:r>
              <a:rPr lang="en-US" sz="2400" dirty="0">
                <a:sym typeface="Symbol" pitchFamily="18" charset="2"/>
              </a:rPr>
              <a:t>op(l)</a:t>
            </a:r>
            <a:r>
              <a:rPr lang="en-US" sz="2400" dirty="0">
                <a:sym typeface="Math B" pitchFamily="2" charset="2"/>
              </a:rPr>
              <a:t>l and </a:t>
            </a:r>
          </a:p>
          <a:p>
            <a:pPr lvl="1"/>
            <a:r>
              <a:rPr lang="en-US" sz="2400" dirty="0">
                <a:sym typeface="Symbol" pitchFamily="18" charset="2"/>
              </a:rPr>
              <a:t>(op(l)) = (l)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 rot="5400000">
            <a:off x="4718341" y="4499292"/>
            <a:ext cx="1844332" cy="1222615"/>
          </a:xfrm>
          <a:prstGeom prst="ellipse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7696200" y="4648200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334000" y="6091535"/>
            <a:ext cx="36580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FFFF"/>
                </a:solidFill>
              </a:rPr>
              <a:t>C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7543800" y="6091535"/>
            <a:ext cx="38023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6630988" y="4643735"/>
            <a:ext cx="3952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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6691313" y="5237460"/>
            <a:ext cx="3952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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696200" y="5105400"/>
            <a:ext cx="7302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op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 rot="5400000">
            <a:off x="6928141" y="4649794"/>
            <a:ext cx="1691931" cy="1222615"/>
          </a:xfrm>
          <a:prstGeom prst="ellipse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6200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562600" y="4800600"/>
            <a:ext cx="228600" cy="304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Oval 43"/>
          <p:cNvSpPr/>
          <p:nvPr/>
        </p:nvSpPr>
        <p:spPr>
          <a:xfrm>
            <a:off x="76200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42" idx="2"/>
            <a:endCxn id="43" idx="6"/>
          </p:cNvCxnSpPr>
          <p:nvPr/>
        </p:nvCxnSpPr>
        <p:spPr>
          <a:xfrm rot="10800000">
            <a:off x="5791200" y="4953000"/>
            <a:ext cx="1828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2"/>
            <a:endCxn id="43" idx="6"/>
          </p:cNvCxnSpPr>
          <p:nvPr/>
        </p:nvCxnSpPr>
        <p:spPr>
          <a:xfrm rot="10800000">
            <a:off x="5791200" y="49530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2" idx="4"/>
            <a:endCxn id="44" idx="0"/>
          </p:cNvCxnSpPr>
          <p:nvPr/>
        </p:nvCxnSpPr>
        <p:spPr>
          <a:xfrm rot="5400000">
            <a:off x="7505700" y="5372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60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691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Focus Operation</a:t>
            </a:r>
          </a:p>
        </p:txBody>
      </p:sp>
      <p:sp>
        <p:nvSpPr>
          <p:cNvPr id="164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Focus: Formula</a:t>
            </a:r>
            <a:r>
              <a:rPr lang="en-US" sz="2800" dirty="0">
                <a:sym typeface="Symbol" pitchFamily="18" charset="2"/>
              </a:rPr>
              <a:t>(</a:t>
            </a:r>
            <a:r>
              <a:rPr lang="en-US" sz="2800" dirty="0">
                <a:sym typeface="Math C"/>
              </a:rPr>
              <a:t></a:t>
            </a:r>
            <a:r>
              <a:rPr lang="en-US" sz="2800" dirty="0">
                <a:sym typeface="Symbol" pitchFamily="18" charset="2"/>
              </a:rPr>
              <a:t>(3-Struct) </a:t>
            </a:r>
            <a:r>
              <a:rPr lang="en-US" dirty="0">
                <a:sym typeface="Math C" pitchFamily="2" charset="2"/>
              </a:rPr>
              <a:t></a:t>
            </a:r>
            <a:r>
              <a:rPr lang="en-US" sz="2800" dirty="0">
                <a:sym typeface="Math C"/>
              </a:rPr>
              <a:t> </a:t>
            </a:r>
            <a:r>
              <a:rPr lang="en-US" sz="2800" dirty="0">
                <a:sym typeface="Symbol" pitchFamily="18" charset="2"/>
              </a:rPr>
              <a:t>(3-Struct))</a:t>
            </a:r>
          </a:p>
          <a:p>
            <a:r>
              <a:rPr lang="en-US" sz="2800" dirty="0">
                <a:sym typeface="Symbol" pitchFamily="18" charset="2"/>
              </a:rPr>
              <a:t>Generalizes materialization</a:t>
            </a:r>
          </a:p>
          <a:p>
            <a:r>
              <a:rPr lang="en-US" sz="2800" dirty="0">
                <a:sym typeface="Symbol" pitchFamily="18" charset="2"/>
              </a:rPr>
              <a:t>For every formula </a:t>
            </a:r>
          </a:p>
          <a:p>
            <a:pPr lvl="1"/>
            <a:r>
              <a:rPr lang="en-US" sz="2400" dirty="0">
                <a:sym typeface="Symbol" pitchFamily="18" charset="2"/>
              </a:rPr>
              <a:t>Focus()(X) yields structure in which  evaluates to a definite values in all assignments</a:t>
            </a:r>
          </a:p>
          <a:p>
            <a:pPr lvl="1"/>
            <a:r>
              <a:rPr lang="en-US" sz="2400" dirty="0">
                <a:sym typeface="Symbol" pitchFamily="18" charset="2"/>
              </a:rPr>
              <a:t>Only maximal in terms of embedding</a:t>
            </a:r>
          </a:p>
          <a:p>
            <a:pPr lvl="1"/>
            <a:r>
              <a:rPr lang="en-US" sz="2400" dirty="0">
                <a:sym typeface="Symbol" pitchFamily="18" charset="2"/>
              </a:rPr>
              <a:t>Focus() is a semantic reduction</a:t>
            </a:r>
          </a:p>
          <a:p>
            <a:pPr lvl="1"/>
            <a:r>
              <a:rPr lang="en-US" sz="2400" dirty="0">
                <a:sym typeface="Symbol" pitchFamily="18" charset="2"/>
              </a:rPr>
              <a:t>But Focus()(X)  may be undefined for some X</a:t>
            </a:r>
          </a:p>
        </p:txBody>
      </p:sp>
    </p:spTree>
    <p:extLst>
      <p:ext uri="{BB962C8B-B14F-4D97-AF65-F5344CB8AC3E}">
        <p14:creationId xmlns:p14="http://schemas.microsoft.com/office/powerpoint/2010/main" val="242022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4370" y="0"/>
            <a:ext cx="8229600" cy="1143000"/>
          </a:xfrm>
        </p:spPr>
        <p:txBody>
          <a:bodyPr/>
          <a:lstStyle/>
          <a:p>
            <a:r>
              <a:rPr lang="en-US" dirty="0" err="1"/>
              <a:t>Flow&amp;Field</a:t>
            </a:r>
            <a:r>
              <a:rPr lang="en-US" dirty="0"/>
              <a:t>-sensitive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052736"/>
            <a:ext cx="3744416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Build a list</a:t>
            </a:r>
          </a:p>
          <a:p>
            <a:pPr algn="l" rtl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SLL h=null, t = null;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L1: h=t= new SLL(-1);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(…) {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L2: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SLL(data);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h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// Process elements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t) {</a:t>
            </a:r>
          </a:p>
          <a:p>
            <a:pPr algn="l" rt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assert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null;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tmp.data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1;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tmp.n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17" name="אליפסה 16"/>
          <p:cNvSpPr/>
          <p:nvPr/>
        </p:nvSpPr>
        <p:spPr>
          <a:xfrm>
            <a:off x="4716016" y="3645024"/>
            <a:ext cx="8640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מחבר חץ ישר 17"/>
          <p:cNvCxnSpPr>
            <a:stCxn id="17" idx="6"/>
            <a:endCxn id="20" idx="1"/>
          </p:cNvCxnSpPr>
          <p:nvPr/>
        </p:nvCxnSpPr>
        <p:spPr>
          <a:xfrm>
            <a:off x="5580112" y="3933056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מעוגל 20"/>
          <p:cNvSpPr/>
          <p:nvPr/>
        </p:nvSpPr>
        <p:spPr>
          <a:xfrm>
            <a:off x="7524328" y="234888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null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אליפסה 21"/>
          <p:cNvSpPr/>
          <p:nvPr/>
        </p:nvSpPr>
        <p:spPr>
          <a:xfrm>
            <a:off x="4716016" y="1700808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4716016" y="270892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he-IL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מחבר חץ ישר 23"/>
          <p:cNvCxnSpPr>
            <a:stCxn id="22" idx="6"/>
            <a:endCxn id="26" idx="1"/>
          </p:cNvCxnSpPr>
          <p:nvPr/>
        </p:nvCxnSpPr>
        <p:spPr>
          <a:xfrm>
            <a:off x="5436096" y="1988840"/>
            <a:ext cx="20882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23" idx="6"/>
            <a:endCxn id="26" idx="1"/>
          </p:cNvCxnSpPr>
          <p:nvPr/>
        </p:nvCxnSpPr>
        <p:spPr>
          <a:xfrm>
            <a:off x="5436096" y="2996952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מעוגל 25"/>
          <p:cNvSpPr/>
          <p:nvPr/>
        </p:nvSpPr>
        <p:spPr>
          <a:xfrm>
            <a:off x="7524328" y="3068960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7" name="מחבר חץ ישר 18"/>
          <p:cNvCxnSpPr>
            <a:stCxn id="26" idx="3"/>
            <a:endCxn id="21" idx="3"/>
          </p:cNvCxnSpPr>
          <p:nvPr/>
        </p:nvCxnSpPr>
        <p:spPr>
          <a:xfrm flipV="1">
            <a:off x="8100392" y="2564904"/>
            <a:ext cx="12700" cy="7200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81923" y="2708920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7524328" y="3933056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L2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9" name="מחבר חץ ישר 18"/>
          <p:cNvCxnSpPr>
            <a:stCxn id="20" idx="3"/>
            <a:endCxn id="21" idx="3"/>
          </p:cNvCxnSpPr>
          <p:nvPr/>
        </p:nvCxnSpPr>
        <p:spPr>
          <a:xfrm flipV="1">
            <a:off x="8100392" y="2564904"/>
            <a:ext cx="12700" cy="1584176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81923" y="3284984"/>
            <a:ext cx="322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5760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"/>
          <p:cNvGrpSpPr/>
          <p:nvPr/>
        </p:nvGrpSpPr>
        <p:grpSpPr>
          <a:xfrm>
            <a:off x="190500" y="1143000"/>
            <a:ext cx="3200400" cy="685800"/>
            <a:chOff x="190500" y="1143000"/>
            <a:chExt cx="3200400" cy="685800"/>
          </a:xfrm>
        </p:grpSpPr>
        <p:sp>
          <p:nvSpPr>
            <p:cNvPr id="110" name="Rounded Rectangle 109"/>
            <p:cNvSpPr/>
            <p:nvPr/>
          </p:nvSpPr>
          <p:spPr>
            <a:xfrm>
              <a:off x="190500" y="1143000"/>
              <a:ext cx="3200400" cy="685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55" name="Oval 6"/>
            <p:cNvSpPr>
              <a:spLocks noChangeArrowheads="1"/>
            </p:cNvSpPr>
            <p:nvPr/>
          </p:nvSpPr>
          <p:spPr bwMode="auto">
            <a:xfrm>
              <a:off x="1905000" y="1339851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56" name="Oval 7"/>
            <p:cNvSpPr>
              <a:spLocks noChangeArrowheads="1"/>
            </p:cNvSpPr>
            <p:nvPr/>
          </p:nvSpPr>
          <p:spPr bwMode="auto">
            <a:xfrm>
              <a:off x="1185863" y="1339851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57" name="AutoShape 8"/>
            <p:cNvCxnSpPr>
              <a:cxnSpLocks noChangeShapeType="1"/>
              <a:stCxn id="1764356" idx="6"/>
              <a:endCxn id="1764355" idx="2"/>
            </p:cNvCxnSpPr>
            <p:nvPr/>
          </p:nvCxnSpPr>
          <p:spPr bwMode="auto">
            <a:xfrm flipV="1">
              <a:off x="1574801" y="1541464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764358" name="AutoShape 9"/>
            <p:cNvCxnSpPr>
              <a:cxnSpLocks noChangeShapeType="1"/>
              <a:stCxn id="1764359" idx="3"/>
              <a:endCxn id="1764356" idx="2"/>
            </p:cNvCxnSpPr>
            <p:nvPr/>
          </p:nvCxnSpPr>
          <p:spPr bwMode="auto">
            <a:xfrm flipV="1">
              <a:off x="771526" y="1543051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59" name="Text Box 10"/>
            <p:cNvSpPr txBox="1">
              <a:spLocks noChangeArrowheads="1"/>
            </p:cNvSpPr>
            <p:nvPr/>
          </p:nvSpPr>
          <p:spPr bwMode="auto">
            <a:xfrm>
              <a:off x="228601" y="1358901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82756" y="134840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98700" y="13525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3" name="Group 103"/>
          <p:cNvGrpSpPr/>
          <p:nvPr/>
        </p:nvGrpSpPr>
        <p:grpSpPr>
          <a:xfrm>
            <a:off x="190500" y="1867437"/>
            <a:ext cx="3200400" cy="796388"/>
            <a:chOff x="190500" y="1867437"/>
            <a:chExt cx="3200400" cy="796388"/>
          </a:xfrm>
        </p:grpSpPr>
        <p:sp>
          <p:nvSpPr>
            <p:cNvPr id="102" name="Rounded Rectangle 101"/>
            <p:cNvSpPr/>
            <p:nvPr/>
          </p:nvSpPr>
          <p:spPr>
            <a:xfrm>
              <a:off x="190500" y="1867437"/>
              <a:ext cx="3200400" cy="749121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362" name="Text Box 13"/>
            <p:cNvSpPr txBox="1">
              <a:spLocks noChangeArrowheads="1"/>
            </p:cNvSpPr>
            <p:nvPr/>
          </p:nvSpPr>
          <p:spPr bwMode="auto">
            <a:xfrm>
              <a:off x="420688" y="2282825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764363" name="Oval 14"/>
            <p:cNvSpPr>
              <a:spLocks noChangeArrowheads="1"/>
            </p:cNvSpPr>
            <p:nvPr/>
          </p:nvSpPr>
          <p:spPr bwMode="auto">
            <a:xfrm>
              <a:off x="1196976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364" name="AutoShape 15"/>
            <p:cNvCxnSpPr>
              <a:cxnSpLocks noChangeShapeType="1"/>
              <a:stCxn id="1764365" idx="3"/>
              <a:endCxn id="1764363" idx="2"/>
            </p:cNvCxnSpPr>
            <p:nvPr/>
          </p:nvCxnSpPr>
          <p:spPr bwMode="auto">
            <a:xfrm>
              <a:off x="846138" y="2328863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5" name="Text Box 16"/>
            <p:cNvSpPr txBox="1">
              <a:spLocks noChangeArrowheads="1"/>
            </p:cNvSpPr>
            <p:nvPr/>
          </p:nvSpPr>
          <p:spPr bwMode="auto">
            <a:xfrm>
              <a:off x="228601" y="2144713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4366" name="AutoShape 17"/>
            <p:cNvCxnSpPr>
              <a:cxnSpLocks noChangeShapeType="1"/>
              <a:stCxn id="1764363" idx="6"/>
              <a:endCxn id="1764368" idx="2"/>
            </p:cNvCxnSpPr>
            <p:nvPr/>
          </p:nvCxnSpPr>
          <p:spPr bwMode="auto">
            <a:xfrm>
              <a:off x="1589088" y="2335213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367" name="Oval 18"/>
            <p:cNvSpPr>
              <a:spLocks noChangeArrowheads="1"/>
            </p:cNvSpPr>
            <p:nvPr/>
          </p:nvSpPr>
          <p:spPr bwMode="auto">
            <a:xfrm>
              <a:off x="2590800" y="2133600"/>
              <a:ext cx="393700" cy="40163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764368" name="Oval 19"/>
            <p:cNvSpPr>
              <a:spLocks noChangeArrowheads="1"/>
            </p:cNvSpPr>
            <p:nvPr/>
          </p:nvSpPr>
          <p:spPr bwMode="auto">
            <a:xfrm>
              <a:off x="1893888" y="2133600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764369" name="AutoShape 20"/>
            <p:cNvCxnSpPr>
              <a:cxnSpLocks noChangeShapeType="1"/>
              <a:stCxn id="1764368" idx="6"/>
              <a:endCxn id="1764367" idx="2"/>
            </p:cNvCxnSpPr>
            <p:nvPr/>
          </p:nvCxnSpPr>
          <p:spPr bwMode="auto">
            <a:xfrm>
              <a:off x="2286000" y="2335213"/>
              <a:ext cx="304800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72" name="Curved Connector 105"/>
            <p:cNvCxnSpPr>
              <a:stCxn id="1764367" idx="6"/>
              <a:endCxn id="1764367" idx="0"/>
            </p:cNvCxnSpPr>
            <p:nvPr/>
          </p:nvCxnSpPr>
          <p:spPr>
            <a:xfrm flipH="1" flipV="1">
              <a:off x="2787650" y="2133600"/>
              <a:ext cx="196850" cy="200819"/>
            </a:xfrm>
            <a:prstGeom prst="curvedConnector4">
              <a:avLst>
                <a:gd name="adj1" fmla="val -116129"/>
                <a:gd name="adj2" fmla="val 213834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1199648" y="2153363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85448" y="2153363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84500" y="2153363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75" name="Rounded Rectangle 74"/>
          <p:cNvSpPr/>
          <p:nvPr/>
        </p:nvSpPr>
        <p:spPr>
          <a:xfrm>
            <a:off x="1752600" y="1104363"/>
            <a:ext cx="685800" cy="1524000"/>
          </a:xfrm>
          <a:prstGeom prst="roundRect">
            <a:avLst/>
          </a:prstGeom>
          <a:gradFill>
            <a:gsLst>
              <a:gs pos="0">
                <a:schemeClr val="accent3">
                  <a:tint val="10000"/>
                  <a:satMod val="300000"/>
                  <a:alpha val="58000"/>
                </a:schemeClr>
              </a:gs>
              <a:gs pos="34000">
                <a:schemeClr val="accent3">
                  <a:tint val="13500"/>
                  <a:satMod val="250000"/>
                  <a:alpha val="58000"/>
                </a:schemeClr>
              </a:gs>
              <a:gs pos="100000">
                <a:schemeClr val="accent3">
                  <a:tint val="60000"/>
                  <a:satMod val="200000"/>
                  <a:alpha val="58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1764436" name="Rectangle 8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4300"/>
            <a:ext cx="8934450" cy="1143000"/>
          </a:xfrm>
          <a:noFill/>
        </p:spPr>
        <p:txBody>
          <a:bodyPr/>
          <a:lstStyle/>
          <a:p>
            <a:r>
              <a:rPr lang="en-US" altLang="en-US" sz="2400" dirty="0"/>
              <a:t>Partial Concretization Based on Transformer (</a:t>
            </a:r>
            <a:r>
              <a:rPr lang="en-US" altLang="en-US" sz="2400" i="1" dirty="0">
                <a:sym typeface="Symbol" pitchFamily="18" charset="2"/>
              </a:rPr>
              <a:t>s</a:t>
            </a:r>
            <a:r>
              <a:rPr lang="en-US" altLang="en-US" sz="2400" dirty="0">
                <a:sym typeface="Symbol" pitchFamily="18" charset="2"/>
              </a:rPr>
              <a:t>=</a:t>
            </a:r>
            <a:r>
              <a:rPr lang="en-US" altLang="he-IL" sz="2400" i="1" dirty="0" err="1">
                <a:sym typeface="Symbol" pitchFamily="18" charset="2"/>
              </a:rPr>
              <a:t>Top</a:t>
            </a:r>
            <a:r>
              <a:rPr lang="en-US" altLang="he-IL" sz="2400" dirty="0" err="1">
                <a:sym typeface="Symbol" pitchFamily="18" charset="2"/>
              </a:rPr>
              <a:t></a:t>
            </a:r>
            <a:r>
              <a:rPr lang="en-US" altLang="he-IL" sz="2400" i="1" dirty="0" err="1">
                <a:sym typeface="Symbol" pitchFamily="18" charset="2"/>
              </a:rPr>
              <a:t>n</a:t>
            </a:r>
            <a:r>
              <a:rPr lang="en-US" altLang="he-IL" sz="2400" dirty="0">
                <a:sym typeface="Symbol" pitchFamily="18" charset="2"/>
              </a:rPr>
              <a:t>)</a:t>
            </a:r>
          </a:p>
        </p:txBody>
      </p:sp>
      <p:sp>
        <p:nvSpPr>
          <p:cNvPr id="1764375" name="Text Box 26"/>
          <p:cNvSpPr txBox="1">
            <a:spLocks noChangeArrowheads="1"/>
          </p:cNvSpPr>
          <p:nvPr/>
        </p:nvSpPr>
        <p:spPr bwMode="auto">
          <a:xfrm>
            <a:off x="3886200" y="12954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Abstract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sp>
        <p:nvSpPr>
          <p:cNvPr id="178" name="Right Arrow 177"/>
          <p:cNvSpPr/>
          <p:nvPr/>
        </p:nvSpPr>
        <p:spPr>
          <a:xfrm>
            <a:off x="3657600" y="19050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79" name="Down Arrow 178"/>
          <p:cNvSpPr/>
          <p:nvPr/>
        </p:nvSpPr>
        <p:spPr>
          <a:xfrm flipV="1">
            <a:off x="1676400" y="3505200"/>
            <a:ext cx="381000" cy="15240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0" name="Down Arrow 179"/>
          <p:cNvSpPr/>
          <p:nvPr/>
        </p:nvSpPr>
        <p:spPr>
          <a:xfrm>
            <a:off x="7162800" y="3429000"/>
            <a:ext cx="381000" cy="1066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8294" y="3962400"/>
            <a:ext cx="1741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Math A"/>
              </a:rPr>
              <a:t>Partial </a:t>
            </a:r>
          </a:p>
          <a:p>
            <a:r>
              <a:rPr lang="en-US" sz="2000" dirty="0">
                <a:sym typeface="Math A"/>
              </a:rPr>
              <a:t>Concretization</a:t>
            </a:r>
            <a:endParaRPr lang="en-US" sz="2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5715000" y="3581400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Math A"/>
              </a:rPr>
              <a:t>Canonical </a:t>
            </a:r>
            <a:br>
              <a:rPr lang="en-US" sz="2000" dirty="0">
                <a:sym typeface="Math A"/>
              </a:rPr>
            </a:br>
            <a:r>
              <a:rPr lang="en-US" sz="2000" dirty="0">
                <a:sym typeface="Math A"/>
              </a:rPr>
              <a:t>Abstraction</a:t>
            </a:r>
            <a:endParaRPr lang="en-US" sz="2000" dirty="0"/>
          </a:p>
        </p:txBody>
      </p:sp>
      <p:sp>
        <p:nvSpPr>
          <p:cNvPr id="184" name="Right Arrow 183"/>
          <p:cNvSpPr/>
          <p:nvPr/>
        </p:nvSpPr>
        <p:spPr>
          <a:xfrm>
            <a:off x="3581400" y="5791200"/>
            <a:ext cx="1828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5" name="Text Box 26"/>
          <p:cNvSpPr txBox="1">
            <a:spLocks noChangeArrowheads="1"/>
          </p:cNvSpPr>
          <p:nvPr/>
        </p:nvSpPr>
        <p:spPr bwMode="auto">
          <a:xfrm>
            <a:off x="3810000" y="5257800"/>
            <a:ext cx="1292341" cy="5909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Abstract</a:t>
            </a:r>
            <a:br>
              <a:rPr lang="en-US" sz="2000" dirty="0"/>
            </a:br>
            <a:r>
              <a:rPr lang="en-US" sz="2000" dirty="0"/>
              <a:t>Semantics</a:t>
            </a:r>
          </a:p>
        </p:txBody>
      </p:sp>
      <p:grpSp>
        <p:nvGrpSpPr>
          <p:cNvPr id="4" name="Group 106"/>
          <p:cNvGrpSpPr/>
          <p:nvPr/>
        </p:nvGrpSpPr>
        <p:grpSpPr>
          <a:xfrm>
            <a:off x="5791200" y="914400"/>
            <a:ext cx="3200400" cy="990600"/>
            <a:chOff x="5791200" y="914400"/>
            <a:chExt cx="3200400" cy="990600"/>
          </a:xfrm>
        </p:grpSpPr>
        <p:sp>
          <p:nvSpPr>
            <p:cNvPr id="115" name="Rounded Rectangle 114"/>
            <p:cNvSpPr/>
            <p:nvPr/>
          </p:nvSpPr>
          <p:spPr>
            <a:xfrm>
              <a:off x="5791200" y="990600"/>
              <a:ext cx="32004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3" name="Oval 6"/>
            <p:cNvSpPr>
              <a:spLocks noChangeArrowheads="1"/>
            </p:cNvSpPr>
            <p:nvPr/>
          </p:nvSpPr>
          <p:spPr bwMode="auto">
            <a:xfrm>
              <a:off x="7505699" y="13858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34" name="Oval 7"/>
            <p:cNvSpPr>
              <a:spLocks noChangeArrowheads="1"/>
            </p:cNvSpPr>
            <p:nvPr/>
          </p:nvSpPr>
          <p:spPr bwMode="auto">
            <a:xfrm>
              <a:off x="6786562" y="13858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35" name="AutoShape 8"/>
            <p:cNvCxnSpPr>
              <a:cxnSpLocks noChangeShapeType="1"/>
              <a:stCxn id="134" idx="6"/>
              <a:endCxn id="133" idx="2"/>
            </p:cNvCxnSpPr>
            <p:nvPr/>
          </p:nvCxnSpPr>
          <p:spPr bwMode="auto">
            <a:xfrm flipV="1">
              <a:off x="7175500" y="15875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36" name="AutoShape 9"/>
            <p:cNvCxnSpPr>
              <a:cxnSpLocks noChangeShapeType="1"/>
              <a:stCxn id="137" idx="3"/>
              <a:endCxn id="134" idx="2"/>
            </p:cNvCxnSpPr>
            <p:nvPr/>
          </p:nvCxnSpPr>
          <p:spPr bwMode="auto">
            <a:xfrm flipV="1">
              <a:off x="6372225" y="15890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37" name="Text Box 10"/>
            <p:cNvSpPr txBox="1">
              <a:spLocks noChangeArrowheads="1"/>
            </p:cNvSpPr>
            <p:nvPr/>
          </p:nvSpPr>
          <p:spPr bwMode="auto">
            <a:xfrm>
              <a:off x="5829300" y="14049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819900" y="9144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0" name="Straight Arrow Connector 149"/>
            <p:cNvCxnSpPr>
              <a:stCxn id="147" idx="3"/>
              <a:endCxn id="133" idx="1"/>
            </p:cNvCxnSpPr>
            <p:nvPr/>
          </p:nvCxnSpPr>
          <p:spPr>
            <a:xfrm>
              <a:off x="7097540" y="10990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6778160" y="140760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94104" y="14117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5" name="Group 107"/>
          <p:cNvGrpSpPr/>
          <p:nvPr/>
        </p:nvGrpSpPr>
        <p:grpSpPr>
          <a:xfrm>
            <a:off x="5791200" y="1831662"/>
            <a:ext cx="3200400" cy="1038180"/>
            <a:chOff x="5791200" y="1831662"/>
            <a:chExt cx="3200400" cy="1038180"/>
          </a:xfrm>
        </p:grpSpPr>
        <p:sp>
          <p:nvSpPr>
            <p:cNvPr id="105" name="Rounded Rectangle 104"/>
            <p:cNvSpPr/>
            <p:nvPr/>
          </p:nvSpPr>
          <p:spPr>
            <a:xfrm>
              <a:off x="5791200" y="1955442"/>
              <a:ext cx="32004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8" name="Text Box 13"/>
            <p:cNvSpPr txBox="1">
              <a:spLocks noChangeArrowheads="1"/>
            </p:cNvSpPr>
            <p:nvPr/>
          </p:nvSpPr>
          <p:spPr bwMode="auto">
            <a:xfrm>
              <a:off x="6021387" y="2430462"/>
              <a:ext cx="342900" cy="3810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he-IL">
                <a:solidFill>
                  <a:schemeClr val="lt1"/>
                </a:solidFill>
              </a:endParaRPr>
            </a:p>
          </p:txBody>
        </p:sp>
        <p:sp>
          <p:nvSpPr>
            <p:cNvPr id="139" name="Oval 14"/>
            <p:cNvSpPr>
              <a:spLocks noChangeArrowheads="1"/>
            </p:cNvSpPr>
            <p:nvPr/>
          </p:nvSpPr>
          <p:spPr bwMode="auto">
            <a:xfrm>
              <a:off x="6797675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40" name="AutoShape 15"/>
            <p:cNvCxnSpPr>
              <a:cxnSpLocks noChangeShapeType="1"/>
              <a:stCxn id="141" idx="3"/>
              <a:endCxn id="139" idx="2"/>
            </p:cNvCxnSpPr>
            <p:nvPr/>
          </p:nvCxnSpPr>
          <p:spPr bwMode="auto">
            <a:xfrm>
              <a:off x="6446837" y="2476500"/>
              <a:ext cx="349250" cy="476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1" name="Text Box 16"/>
            <p:cNvSpPr txBox="1">
              <a:spLocks noChangeArrowheads="1"/>
            </p:cNvSpPr>
            <p:nvPr/>
          </p:nvSpPr>
          <p:spPr bwMode="auto">
            <a:xfrm>
              <a:off x="5829300" y="2292350"/>
              <a:ext cx="617537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42" name="AutoShape 17"/>
            <p:cNvCxnSpPr>
              <a:cxnSpLocks noChangeShapeType="1"/>
              <a:stCxn id="139" idx="6"/>
              <a:endCxn id="144" idx="2"/>
            </p:cNvCxnSpPr>
            <p:nvPr/>
          </p:nvCxnSpPr>
          <p:spPr bwMode="auto">
            <a:xfrm>
              <a:off x="7189787" y="248285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43" name="Oval 18"/>
            <p:cNvSpPr>
              <a:spLocks noChangeArrowheads="1"/>
            </p:cNvSpPr>
            <p:nvPr/>
          </p:nvSpPr>
          <p:spPr bwMode="auto">
            <a:xfrm>
              <a:off x="8191499" y="2281237"/>
              <a:ext cx="393700" cy="40163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44" name="Oval 19"/>
            <p:cNvSpPr>
              <a:spLocks noChangeArrowheads="1"/>
            </p:cNvSpPr>
            <p:nvPr/>
          </p:nvSpPr>
          <p:spPr bwMode="auto">
            <a:xfrm>
              <a:off x="7494587" y="2281237"/>
              <a:ext cx="393700" cy="40163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en-US">
                <a:solidFill>
                  <a:schemeClr val="lt1"/>
                </a:solidFill>
              </a:endParaRPr>
            </a:p>
          </p:txBody>
        </p:sp>
        <p:cxnSp>
          <p:nvCxnSpPr>
            <p:cNvPr id="145" name="AutoShape 20"/>
            <p:cNvCxnSpPr>
              <a:cxnSpLocks noChangeShapeType="1"/>
              <a:stCxn id="144" idx="6"/>
              <a:endCxn id="143" idx="2"/>
            </p:cNvCxnSpPr>
            <p:nvPr/>
          </p:nvCxnSpPr>
          <p:spPr bwMode="auto">
            <a:xfrm>
              <a:off x="7886699" y="2482850"/>
              <a:ext cx="304800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839142" y="18316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52" name="Straight Arrow Connector 151"/>
            <p:cNvCxnSpPr>
              <a:stCxn id="151" idx="3"/>
              <a:endCxn id="144" idx="1"/>
            </p:cNvCxnSpPr>
            <p:nvPr/>
          </p:nvCxnSpPr>
          <p:spPr>
            <a:xfrm>
              <a:off x="7116782" y="2016328"/>
              <a:ext cx="435461" cy="3237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105"/>
            <p:cNvCxnSpPr>
              <a:stCxn id="143" idx="6"/>
              <a:endCxn id="143" idx="0"/>
            </p:cNvCxnSpPr>
            <p:nvPr/>
          </p:nvCxnSpPr>
          <p:spPr>
            <a:xfrm flipH="1" flipV="1">
              <a:off x="8388349" y="2281237"/>
              <a:ext cx="196850" cy="200819"/>
            </a:xfrm>
            <a:prstGeom prst="curvedConnector4">
              <a:avLst>
                <a:gd name="adj1" fmla="val -116129"/>
                <a:gd name="adj2" fmla="val 213834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6781800" y="2284344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67600" y="2284344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206408" y="2284344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6" name="Group 113"/>
          <p:cNvGrpSpPr/>
          <p:nvPr/>
        </p:nvGrpSpPr>
        <p:grpSpPr>
          <a:xfrm>
            <a:off x="5715000" y="5489262"/>
            <a:ext cx="3291840" cy="979800"/>
            <a:chOff x="5715000" y="5489262"/>
            <a:chExt cx="3291840" cy="979800"/>
          </a:xfrm>
        </p:grpSpPr>
        <p:grpSp>
          <p:nvGrpSpPr>
            <p:cNvPr id="7" name="Group 112"/>
            <p:cNvGrpSpPr/>
            <p:nvPr/>
          </p:nvGrpSpPr>
          <p:grpSpPr>
            <a:xfrm>
              <a:off x="5715000" y="5590951"/>
              <a:ext cx="3291840" cy="878111"/>
              <a:chOff x="5715000" y="5590951"/>
              <a:chExt cx="3291840" cy="878111"/>
            </a:xfrm>
          </p:grpSpPr>
          <p:sp>
            <p:nvSpPr>
              <p:cNvPr id="156" name="Rounded Rectangle 155"/>
              <p:cNvSpPr/>
              <p:nvPr/>
            </p:nvSpPr>
            <p:spPr>
              <a:xfrm>
                <a:off x="5715000" y="5590951"/>
                <a:ext cx="3291840" cy="866555"/>
              </a:xfrm>
              <a:prstGeom prst="roundRect">
                <a:avLst/>
              </a:prstGeom>
              <a:gradFill>
                <a:gsLst>
                  <a:gs pos="0">
                    <a:schemeClr val="accent4">
                      <a:tint val="60000"/>
                      <a:satMod val="160000"/>
                      <a:alpha val="58000"/>
                    </a:schemeClr>
                  </a:gs>
                  <a:gs pos="46000">
                    <a:schemeClr val="accent4">
                      <a:tint val="86000"/>
                      <a:satMod val="160000"/>
                    </a:schemeClr>
                  </a:gs>
                  <a:gs pos="100000">
                    <a:schemeClr val="accent4">
                      <a:shade val="40000"/>
                      <a:satMod val="160000"/>
                    </a:schemeClr>
                  </a:gs>
                </a:gsLst>
              </a:gra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62" name="Text Box 13"/>
              <p:cNvSpPr txBox="1">
                <a:spLocks noChangeArrowheads="1"/>
              </p:cNvSpPr>
              <p:nvPr/>
            </p:nvSpPr>
            <p:spPr bwMode="auto">
              <a:xfrm>
                <a:off x="5983287" y="6088062"/>
                <a:ext cx="342900" cy="381000"/>
              </a:xfrm>
              <a:prstGeom prst="rect">
                <a:avLst/>
              </a:prstGeom>
              <a:noFill/>
              <a:ln w="25400"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he-IL">
                  <a:solidFill>
                    <a:schemeClr val="lt1"/>
                  </a:solidFill>
                </a:endParaRPr>
              </a:p>
            </p:txBody>
          </p:sp>
          <p:sp>
            <p:nvSpPr>
              <p:cNvPr id="163" name="Oval 14"/>
              <p:cNvSpPr>
                <a:spLocks noChangeArrowheads="1"/>
              </p:cNvSpPr>
              <p:nvPr/>
            </p:nvSpPr>
            <p:spPr bwMode="auto">
              <a:xfrm>
                <a:off x="6759575" y="5938837"/>
                <a:ext cx="393700" cy="401638"/>
              </a:xfrm>
              <a:prstGeom prst="ellipse">
                <a:avLst/>
              </a:prstGeom>
              <a:ln w="25400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e-IL">
                  <a:solidFill>
                    <a:schemeClr val="lt1"/>
                  </a:solidFill>
                </a:endParaRPr>
              </a:p>
            </p:txBody>
          </p:sp>
          <p:cxnSp>
            <p:nvCxnSpPr>
              <p:cNvPr id="164" name="AutoShape 15"/>
              <p:cNvCxnSpPr>
                <a:cxnSpLocks noChangeShapeType="1"/>
                <a:stCxn id="165" idx="3"/>
                <a:endCxn id="163" idx="2"/>
              </p:cNvCxnSpPr>
              <p:nvPr/>
            </p:nvCxnSpPr>
            <p:spPr bwMode="auto">
              <a:xfrm>
                <a:off x="6408737" y="6134100"/>
                <a:ext cx="349250" cy="4763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165" name="Text Box 16"/>
              <p:cNvSpPr txBox="1">
                <a:spLocks noChangeArrowheads="1"/>
              </p:cNvSpPr>
              <p:nvPr/>
            </p:nvSpPr>
            <p:spPr bwMode="auto">
              <a:xfrm>
                <a:off x="5791200" y="5949950"/>
                <a:ext cx="617537" cy="369888"/>
              </a:xfrm>
              <a:prstGeom prst="rect">
                <a:avLst/>
              </a:prstGeom>
              <a:noFill/>
              <a:ln w="25400">
                <a:noFill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he-IL" dirty="0">
                    <a:solidFill>
                      <a:schemeClr val="lt1"/>
                    </a:solidFill>
                  </a:rPr>
                  <a:t>Top</a:t>
                </a:r>
              </a:p>
            </p:txBody>
          </p:sp>
          <p:cxnSp>
            <p:nvCxnSpPr>
              <p:cNvPr id="166" name="AutoShape 17"/>
              <p:cNvCxnSpPr>
                <a:cxnSpLocks noChangeShapeType="1"/>
                <a:stCxn id="163" idx="6"/>
                <a:endCxn id="168" idx="2"/>
              </p:cNvCxnSpPr>
              <p:nvPr/>
            </p:nvCxnSpPr>
            <p:spPr bwMode="auto">
              <a:xfrm>
                <a:off x="7151687" y="6140450"/>
                <a:ext cx="304800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167" name="Oval 18"/>
              <p:cNvSpPr>
                <a:spLocks noChangeArrowheads="1"/>
              </p:cNvSpPr>
              <p:nvPr/>
            </p:nvSpPr>
            <p:spPr bwMode="auto">
              <a:xfrm>
                <a:off x="8229599" y="5938837"/>
                <a:ext cx="393700" cy="401638"/>
              </a:xfrm>
              <a:prstGeom prst="ellipse">
                <a:avLst/>
              </a:prstGeom>
              <a:ln w="63500" cmpd="dbl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e-IL"/>
              </a:p>
            </p:txBody>
          </p:sp>
          <p:sp>
            <p:nvSpPr>
              <p:cNvPr id="168" name="Oval 19"/>
              <p:cNvSpPr>
                <a:spLocks noChangeArrowheads="1"/>
              </p:cNvSpPr>
              <p:nvPr/>
            </p:nvSpPr>
            <p:spPr bwMode="auto">
              <a:xfrm>
                <a:off x="7456487" y="5938837"/>
                <a:ext cx="393700" cy="401638"/>
              </a:xfrm>
              <a:prstGeom prst="ellipse">
                <a:avLst/>
              </a:prstGeom>
              <a:ln w="25400"/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en-US">
                  <a:solidFill>
                    <a:schemeClr val="lt1"/>
                  </a:solidFill>
                </a:endParaRPr>
              </a:p>
            </p:txBody>
          </p:sp>
          <p:cxnSp>
            <p:nvCxnSpPr>
              <p:cNvPr id="169" name="AutoShape 20"/>
              <p:cNvCxnSpPr>
                <a:cxnSpLocks noChangeShapeType="1"/>
                <a:stCxn id="168" idx="6"/>
                <a:endCxn id="167" idx="2"/>
              </p:cNvCxnSpPr>
              <p:nvPr/>
            </p:nvCxnSpPr>
            <p:spPr bwMode="auto">
              <a:xfrm>
                <a:off x="7850187" y="6139656"/>
                <a:ext cx="379412" cy="1588"/>
              </a:xfrm>
              <a:prstGeom prst="straightConnector1">
                <a:avLst/>
              </a:prstGeom>
              <a:ln w="25400">
                <a:prstDash val="dash"/>
                <a:tailEnd type="arrow"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74" name="Straight Arrow Connector 173"/>
              <p:cNvCxnSpPr>
                <a:stCxn id="173" idx="3"/>
                <a:endCxn id="168" idx="1"/>
              </p:cNvCxnSpPr>
              <p:nvPr/>
            </p:nvCxnSpPr>
            <p:spPr>
              <a:xfrm>
                <a:off x="7078682" y="5673928"/>
                <a:ext cx="435461" cy="3237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05"/>
              <p:cNvCxnSpPr>
                <a:stCxn id="167" idx="6"/>
                <a:endCxn id="167" idx="0"/>
              </p:cNvCxnSpPr>
              <p:nvPr/>
            </p:nvCxnSpPr>
            <p:spPr>
              <a:xfrm flipH="1" flipV="1">
                <a:off x="8426449" y="5938837"/>
                <a:ext cx="196850" cy="200819"/>
              </a:xfrm>
              <a:prstGeom prst="curvedConnector4">
                <a:avLst>
                  <a:gd name="adj1" fmla="val -116129"/>
                  <a:gd name="adj2" fmla="val 213834"/>
                </a:avLst>
              </a:prstGeom>
              <a:ln w="2540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6775500" y="5958840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461300" y="5958840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226612" y="5958840"/>
                <a:ext cx="365760" cy="3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he-IL" sz="1200" dirty="0" err="1">
                    <a:solidFill>
                      <a:srgbClr val="FFC000"/>
                    </a:solidFill>
                  </a:rPr>
                  <a:t>r</a:t>
                </a:r>
                <a:r>
                  <a:rPr lang="en-US" altLang="he-IL" sz="1200" baseline="-25000" dirty="0" err="1">
                    <a:solidFill>
                      <a:srgbClr val="FFC000"/>
                    </a:solidFill>
                  </a:rPr>
                  <a:t>Top</a:t>
                </a:r>
                <a:endParaRPr lang="en-US" sz="1200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173" name="TextBox 172"/>
            <p:cNvSpPr txBox="1"/>
            <p:nvPr/>
          </p:nvSpPr>
          <p:spPr>
            <a:xfrm>
              <a:off x="6801042" y="5489262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grpSp>
        <p:nvGrpSpPr>
          <p:cNvPr id="8" name="Group 111"/>
          <p:cNvGrpSpPr/>
          <p:nvPr/>
        </p:nvGrpSpPr>
        <p:grpSpPr>
          <a:xfrm>
            <a:off x="5715000" y="4572000"/>
            <a:ext cx="3291840" cy="928576"/>
            <a:chOff x="5715000" y="4572000"/>
            <a:chExt cx="3291840" cy="928576"/>
          </a:xfrm>
        </p:grpSpPr>
        <p:sp>
          <p:nvSpPr>
            <p:cNvPr id="111" name="Rounded Rectangle 110"/>
            <p:cNvSpPr/>
            <p:nvPr/>
          </p:nvSpPr>
          <p:spPr>
            <a:xfrm>
              <a:off x="5715000" y="4634021"/>
              <a:ext cx="3291840" cy="866555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7" name="Oval 6"/>
            <p:cNvSpPr>
              <a:spLocks noChangeArrowheads="1"/>
            </p:cNvSpPr>
            <p:nvPr/>
          </p:nvSpPr>
          <p:spPr bwMode="auto">
            <a:xfrm>
              <a:off x="7467599" y="5043487"/>
              <a:ext cx="388937" cy="403225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158" name="Oval 7"/>
            <p:cNvSpPr>
              <a:spLocks noChangeArrowheads="1"/>
            </p:cNvSpPr>
            <p:nvPr/>
          </p:nvSpPr>
          <p:spPr bwMode="auto">
            <a:xfrm>
              <a:off x="6748462" y="5043487"/>
              <a:ext cx="388937" cy="404813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59" name="AutoShape 8"/>
            <p:cNvCxnSpPr>
              <a:cxnSpLocks noChangeShapeType="1"/>
              <a:stCxn id="158" idx="6"/>
              <a:endCxn id="157" idx="2"/>
            </p:cNvCxnSpPr>
            <p:nvPr/>
          </p:nvCxnSpPr>
          <p:spPr bwMode="auto">
            <a:xfrm flipV="1">
              <a:off x="7137400" y="5245100"/>
              <a:ext cx="330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60" name="AutoShape 9"/>
            <p:cNvCxnSpPr>
              <a:cxnSpLocks noChangeShapeType="1"/>
              <a:stCxn id="161" idx="3"/>
              <a:endCxn id="158" idx="2"/>
            </p:cNvCxnSpPr>
            <p:nvPr/>
          </p:nvCxnSpPr>
          <p:spPr bwMode="auto">
            <a:xfrm flipV="1">
              <a:off x="6334125" y="5246687"/>
              <a:ext cx="41275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61" name="Text Box 10"/>
            <p:cNvSpPr txBox="1">
              <a:spLocks noChangeArrowheads="1"/>
            </p:cNvSpPr>
            <p:nvPr/>
          </p:nvSpPr>
          <p:spPr bwMode="auto">
            <a:xfrm>
              <a:off x="5791200" y="5062537"/>
              <a:ext cx="542925" cy="369888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781800" y="4572000"/>
              <a:ext cx="27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72" name="Straight Arrow Connector 171"/>
            <p:cNvCxnSpPr>
              <a:stCxn id="171" idx="3"/>
              <a:endCxn id="157" idx="1"/>
            </p:cNvCxnSpPr>
            <p:nvPr/>
          </p:nvCxnSpPr>
          <p:spPr>
            <a:xfrm>
              <a:off x="7059440" y="4756666"/>
              <a:ext cx="465118" cy="3458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745356" y="5042348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461300" y="504653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9" name="Group 100"/>
          <p:cNvGrpSpPr/>
          <p:nvPr/>
        </p:nvGrpSpPr>
        <p:grpSpPr>
          <a:xfrm>
            <a:off x="152400" y="5334000"/>
            <a:ext cx="3124200" cy="1295400"/>
            <a:chOff x="152400" y="5334000"/>
            <a:chExt cx="3124200" cy="1295400"/>
          </a:xfrm>
        </p:grpSpPr>
        <p:sp>
          <p:nvSpPr>
            <p:cNvPr id="109" name="Rounded Rectangle 108"/>
            <p:cNvSpPr/>
            <p:nvPr/>
          </p:nvSpPr>
          <p:spPr>
            <a:xfrm>
              <a:off x="152400" y="53340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764428" name="Oval 74"/>
            <p:cNvSpPr>
              <a:spLocks noChangeArrowheads="1"/>
            </p:cNvSpPr>
            <p:nvPr/>
          </p:nvSpPr>
          <p:spPr bwMode="auto">
            <a:xfrm>
              <a:off x="2270125" y="59189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764429" name="Oval 75"/>
            <p:cNvSpPr>
              <a:spLocks noChangeArrowheads="1"/>
            </p:cNvSpPr>
            <p:nvPr/>
          </p:nvSpPr>
          <p:spPr bwMode="auto">
            <a:xfrm>
              <a:off x="1346200" y="59189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764431" name="AutoShape 77"/>
            <p:cNvCxnSpPr>
              <a:cxnSpLocks noChangeShapeType="1"/>
              <a:stCxn id="1764429" idx="6"/>
              <a:endCxn id="1764428" idx="2"/>
            </p:cNvCxnSpPr>
            <p:nvPr/>
          </p:nvCxnSpPr>
          <p:spPr bwMode="auto">
            <a:xfrm>
              <a:off x="1770063" y="61229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64432" name="Text Box 78"/>
            <p:cNvSpPr txBox="1">
              <a:spLocks noChangeArrowheads="1"/>
            </p:cNvSpPr>
            <p:nvPr/>
          </p:nvSpPr>
          <p:spPr bwMode="auto">
            <a:xfrm>
              <a:off x="304800" y="59383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4433" name="AutoShape 79"/>
            <p:cNvCxnSpPr>
              <a:cxnSpLocks noChangeShapeType="1"/>
              <a:stCxn id="1764432" idx="3"/>
              <a:endCxn id="1764429" idx="2"/>
            </p:cNvCxnSpPr>
            <p:nvPr/>
          </p:nvCxnSpPr>
          <p:spPr bwMode="auto">
            <a:xfrm>
              <a:off x="1008063" y="61229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06" name="Curved Connector 105"/>
            <p:cNvCxnSpPr/>
            <p:nvPr/>
          </p:nvCxnSpPr>
          <p:spPr>
            <a:xfrm flipH="1" flipV="1">
              <a:off x="2481263" y="59182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1371600" y="59456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286324" y="5945692"/>
              <a:ext cx="36576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C0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C000"/>
                  </a:solidFill>
                </a:rPr>
                <a:t>Top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350340" y="2273712"/>
            <a:ext cx="24897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e-IL" sz="1600" i="1" dirty="0">
                <a:cs typeface="Miriam" pitchFamily="2" charset="-79"/>
              </a:rPr>
              <a:t>s</a:t>
            </a:r>
            <a:r>
              <a:rPr lang="en-US" altLang="he-IL" sz="1600" dirty="0">
                <a:latin typeface="Comic Sans MS" pitchFamily="66" charset="0"/>
                <a:cs typeface="Miriam" pitchFamily="2" charset="-79"/>
              </a:rPr>
              <a:t>’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 =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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1: </a:t>
            </a:r>
            <a:r>
              <a:rPr lang="en-US" altLang="he-IL" sz="1600" i="1" dirty="0">
                <a:cs typeface="Miriam" pitchFamily="2" charset="-79"/>
              </a:rPr>
              <a:t>Top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1) </a:t>
            </a:r>
            <a:r>
              <a:rPr lang="en-US" altLang="he-IL" sz="1600" dirty="0">
                <a:cs typeface="Miriam" pitchFamily="2" charset="-79"/>
                <a:sym typeface="Symbol" pitchFamily="18" charset="2"/>
              </a:rPr>
              <a:t> </a:t>
            </a:r>
            <a:r>
              <a:rPr lang="en-US" altLang="he-IL" sz="1600" i="1" dirty="0">
                <a:cs typeface="Miriam" pitchFamily="2" charset="-79"/>
              </a:rPr>
              <a:t>n</a:t>
            </a:r>
            <a:r>
              <a:rPr lang="en-US" altLang="he-IL" sz="1600" dirty="0">
                <a:cs typeface="Miriam" pitchFamily="2" charset="-79"/>
              </a:rPr>
              <a:t>(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1,</a:t>
            </a:r>
            <a:r>
              <a:rPr lang="en-US" altLang="he-IL" sz="1600" i="1" dirty="0">
                <a:cs typeface="Miriam" pitchFamily="2" charset="-79"/>
              </a:rPr>
              <a:t>v</a:t>
            </a:r>
            <a:r>
              <a:rPr lang="en-US" altLang="he-IL" sz="1600" dirty="0">
                <a:cs typeface="Miriam" pitchFamily="2" charset="-79"/>
              </a:rPr>
              <a:t>)</a:t>
            </a:r>
            <a:endParaRPr lang="en-US" sz="1600" dirty="0"/>
          </a:p>
        </p:txBody>
      </p:sp>
      <p:sp>
        <p:nvSpPr>
          <p:cNvPr id="107" name="Text Box 115"/>
          <p:cNvSpPr txBox="1">
            <a:spLocks noChangeArrowheads="1"/>
          </p:cNvSpPr>
          <p:nvPr/>
        </p:nvSpPr>
        <p:spPr bwMode="auto">
          <a:xfrm>
            <a:off x="2133600" y="4267200"/>
            <a:ext cx="2057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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Times New Roman" pitchFamily="18" charset="0"/>
                <a:sym typeface="Symbol" pitchFamily="18" charset="2"/>
              </a:rPr>
              <a:t>u: top(u) n(u, v)</a:t>
            </a:r>
          </a:p>
        </p:txBody>
      </p:sp>
      <p:sp>
        <p:nvSpPr>
          <p:cNvPr id="108" name="Text Box 115"/>
          <p:cNvSpPr txBox="1">
            <a:spLocks noChangeArrowheads="1"/>
          </p:cNvSpPr>
          <p:nvPr/>
        </p:nvSpPr>
        <p:spPr bwMode="auto">
          <a:xfrm>
            <a:off x="2133600" y="3886200"/>
            <a:ext cx="18288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Focus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 (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Top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Math C"/>
              </a:rPr>
              <a:t>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n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Symbol" pitchFamily="18" charset="2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Times New Roman" pitchFamily="18" charset="0"/>
              <a:sym typeface="Symbol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7098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6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1764375" grpId="0"/>
      <p:bldP spid="178" grpId="0" animBg="1"/>
      <p:bldP spid="179" grpId="0" animBg="1"/>
      <p:bldP spid="180" grpId="0" animBg="1"/>
      <p:bldP spid="181" grpId="0"/>
      <p:bldP spid="182" grpId="0"/>
      <p:bldP spid="100" grpId="0"/>
      <p:bldP spid="107" grpId="0"/>
      <p:bldP spid="10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176640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dirty="0"/>
              <a:t>Partial Concretization</a:t>
            </a:r>
          </a:p>
        </p:txBody>
      </p:sp>
      <p:sp>
        <p:nvSpPr>
          <p:cNvPr id="17664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784350"/>
            <a:ext cx="8001000" cy="45720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Locally refine the abstract domain per statement</a:t>
            </a:r>
          </a:p>
          <a:p>
            <a:r>
              <a:rPr lang="en-US" sz="2800" dirty="0"/>
              <a:t>Soundness is immediate</a:t>
            </a:r>
          </a:p>
          <a:p>
            <a:r>
              <a:rPr lang="en-US" sz="2800" dirty="0"/>
              <a:t>Employed in other shape analysis algorithms </a:t>
            </a:r>
            <a:br>
              <a:rPr lang="en-US" sz="2800" dirty="0"/>
            </a:br>
            <a:r>
              <a:rPr lang="en-US" sz="2400" dirty="0"/>
              <a:t>[</a:t>
            </a:r>
            <a:r>
              <a:rPr lang="en-US" sz="2400" dirty="0" err="1"/>
              <a:t>Distefano</a:t>
            </a:r>
            <a:r>
              <a:rPr lang="en-US" sz="2400" dirty="0"/>
              <a:t> et.al., TACAS’06, Evan et.al., SAS’07, POPL’08]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911423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The Coercion Principle</a:t>
            </a:r>
            <a:endParaRPr lang="en-US" altLang="he-IL" sz="3600"/>
          </a:p>
        </p:txBody>
      </p:sp>
      <p:sp>
        <p:nvSpPr>
          <p:cNvPr id="165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dirty="0"/>
              <a:t>Another Semantic Reduction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Can be applied after Focus or after Update or both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Increase precision by exploiting some structural properties possessed by all stores </a:t>
            </a:r>
            <a:br>
              <a:rPr lang="en-US" altLang="he-IL" dirty="0"/>
            </a:br>
            <a:r>
              <a:rPr lang="en-US" altLang="he-IL" dirty="0"/>
              <a:t>(Global invariants)</a:t>
            </a:r>
          </a:p>
          <a:p>
            <a:pPr>
              <a:lnSpc>
                <a:spcPct val="130000"/>
              </a:lnSpc>
            </a:pPr>
            <a:r>
              <a:rPr lang="en-US" altLang="he-IL" dirty="0"/>
              <a:t>Structural properties captured by </a:t>
            </a:r>
            <a:r>
              <a:rPr lang="en-US" altLang="he-IL" dirty="0">
                <a:solidFill>
                  <a:schemeClr val="accent3"/>
                </a:solidFill>
              </a:rPr>
              <a:t>constraints</a:t>
            </a:r>
          </a:p>
          <a:p>
            <a:pPr>
              <a:lnSpc>
                <a:spcPct val="130000"/>
              </a:lnSpc>
            </a:pPr>
            <a:r>
              <a:rPr lang="en-US" altLang="he-IL" dirty="0"/>
              <a:t>Apply a constraint solver</a:t>
            </a:r>
          </a:p>
        </p:txBody>
      </p:sp>
    </p:spTree>
    <p:extLst>
      <p:ext uri="{BB962C8B-B14F-4D97-AF65-F5344CB8AC3E}">
        <p14:creationId xmlns:p14="http://schemas.microsoft.com/office/powerpoint/2010/main" val="240218551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 Constraint Solver</a:t>
            </a:r>
          </a:p>
        </p:txBody>
      </p:sp>
      <p:grpSp>
        <p:nvGrpSpPr>
          <p:cNvPr id="312" name="Group 311"/>
          <p:cNvGrpSpPr/>
          <p:nvPr/>
        </p:nvGrpSpPr>
        <p:grpSpPr>
          <a:xfrm>
            <a:off x="457200" y="3352800"/>
            <a:ext cx="3124200" cy="1295400"/>
            <a:chOff x="457200" y="3352800"/>
            <a:chExt cx="3124200" cy="1295400"/>
          </a:xfrm>
        </p:grpSpPr>
        <p:sp>
          <p:nvSpPr>
            <p:cNvPr id="186" name="Rounded Rectangle 185"/>
            <p:cNvSpPr/>
            <p:nvPr/>
          </p:nvSpPr>
          <p:spPr>
            <a:xfrm>
              <a:off x="457200" y="33528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87" name="Oval 74"/>
            <p:cNvSpPr>
              <a:spLocks noChangeArrowheads="1"/>
            </p:cNvSpPr>
            <p:nvPr/>
          </p:nvSpPr>
          <p:spPr bwMode="auto">
            <a:xfrm>
              <a:off x="2574925" y="39377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188" name="Oval 75"/>
            <p:cNvSpPr>
              <a:spLocks noChangeArrowheads="1"/>
            </p:cNvSpPr>
            <p:nvPr/>
          </p:nvSpPr>
          <p:spPr bwMode="auto">
            <a:xfrm>
              <a:off x="1651000" y="39377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189" name="AutoShape 77"/>
            <p:cNvCxnSpPr>
              <a:cxnSpLocks noChangeShapeType="1"/>
              <a:stCxn id="188" idx="6"/>
              <a:endCxn id="187" idx="2"/>
            </p:cNvCxnSpPr>
            <p:nvPr/>
          </p:nvCxnSpPr>
          <p:spPr bwMode="auto">
            <a:xfrm>
              <a:off x="2074863" y="41417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90" name="Text Box 78"/>
            <p:cNvSpPr txBox="1">
              <a:spLocks noChangeArrowheads="1"/>
            </p:cNvSpPr>
            <p:nvPr/>
          </p:nvSpPr>
          <p:spPr bwMode="auto">
            <a:xfrm>
              <a:off x="609600" y="39571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91" name="AutoShape 79"/>
            <p:cNvCxnSpPr>
              <a:cxnSpLocks noChangeShapeType="1"/>
              <a:stCxn id="190" idx="3"/>
              <a:endCxn id="188" idx="2"/>
            </p:cNvCxnSpPr>
            <p:nvPr/>
          </p:nvCxnSpPr>
          <p:spPr bwMode="auto">
            <a:xfrm>
              <a:off x="1312863" y="41417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192" name="Curved Connector 105"/>
            <p:cNvCxnSpPr/>
            <p:nvPr/>
          </p:nvCxnSpPr>
          <p:spPr>
            <a:xfrm flipH="1" flipV="1">
              <a:off x="2786063" y="39370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Rectangle 192"/>
            <p:cNvSpPr/>
            <p:nvPr/>
          </p:nvSpPr>
          <p:spPr>
            <a:xfrm>
              <a:off x="1676400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591124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195" name="Text Box 78"/>
            <p:cNvSpPr txBox="1">
              <a:spLocks noChangeArrowheads="1"/>
            </p:cNvSpPr>
            <p:nvPr/>
          </p:nvSpPr>
          <p:spPr bwMode="auto">
            <a:xfrm>
              <a:off x="1981200" y="3396734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196" name="AutoShape 79"/>
            <p:cNvCxnSpPr>
              <a:cxnSpLocks noChangeShapeType="1"/>
              <a:stCxn id="195" idx="3"/>
              <a:endCxn id="194" idx="0"/>
            </p:cNvCxnSpPr>
            <p:nvPr/>
          </p:nvCxnSpPr>
          <p:spPr bwMode="auto">
            <a:xfrm>
              <a:off x="2286000" y="3581400"/>
              <a:ext cx="503191" cy="3830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15" name="Group 314"/>
          <p:cNvGrpSpPr/>
          <p:nvPr/>
        </p:nvGrpSpPr>
        <p:grpSpPr>
          <a:xfrm>
            <a:off x="4648200" y="3352800"/>
            <a:ext cx="3124200" cy="1295400"/>
            <a:chOff x="4648200" y="3352800"/>
            <a:chExt cx="3124200" cy="1295400"/>
          </a:xfrm>
        </p:grpSpPr>
        <p:sp>
          <p:nvSpPr>
            <p:cNvPr id="201" name="Rounded Rectangle 200"/>
            <p:cNvSpPr/>
            <p:nvPr/>
          </p:nvSpPr>
          <p:spPr>
            <a:xfrm>
              <a:off x="4648200" y="3352800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02" name="Oval 74"/>
            <p:cNvSpPr>
              <a:spLocks noChangeArrowheads="1"/>
            </p:cNvSpPr>
            <p:nvPr/>
          </p:nvSpPr>
          <p:spPr bwMode="auto">
            <a:xfrm>
              <a:off x="6705600" y="3937795"/>
              <a:ext cx="422275" cy="407988"/>
            </a:xfrm>
            <a:prstGeom prst="ellipse">
              <a:avLst/>
            </a:prstGeom>
            <a:ln w="25400" cmpd="sng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203" name="Oval 75"/>
            <p:cNvSpPr>
              <a:spLocks noChangeArrowheads="1"/>
            </p:cNvSpPr>
            <p:nvPr/>
          </p:nvSpPr>
          <p:spPr bwMode="auto">
            <a:xfrm>
              <a:off x="5765800" y="39377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04" name="AutoShape 77"/>
            <p:cNvCxnSpPr>
              <a:cxnSpLocks noChangeShapeType="1"/>
              <a:stCxn id="203" idx="6"/>
              <a:endCxn id="202" idx="2"/>
            </p:cNvCxnSpPr>
            <p:nvPr/>
          </p:nvCxnSpPr>
          <p:spPr bwMode="auto">
            <a:xfrm>
              <a:off x="6189663" y="4141789"/>
              <a:ext cx="515937" cy="1588"/>
            </a:xfrm>
            <a:prstGeom prst="straightConnector1">
              <a:avLst/>
            </a:prstGeom>
            <a:ln w="25400">
              <a:prstDash val="solid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05" name="Text Box 78"/>
            <p:cNvSpPr txBox="1">
              <a:spLocks noChangeArrowheads="1"/>
            </p:cNvSpPr>
            <p:nvPr/>
          </p:nvSpPr>
          <p:spPr bwMode="auto">
            <a:xfrm>
              <a:off x="4724400" y="3957123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206" name="AutoShape 79"/>
            <p:cNvCxnSpPr>
              <a:cxnSpLocks noChangeShapeType="1"/>
              <a:stCxn id="205" idx="3"/>
              <a:endCxn id="203" idx="2"/>
            </p:cNvCxnSpPr>
            <p:nvPr/>
          </p:nvCxnSpPr>
          <p:spPr bwMode="auto">
            <a:xfrm>
              <a:off x="5427663" y="41417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08" name="Rectangle 207"/>
            <p:cNvSpPr/>
            <p:nvPr/>
          </p:nvSpPr>
          <p:spPr>
            <a:xfrm>
              <a:off x="5791200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705924" y="3964492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10" name="Text Box 78"/>
            <p:cNvSpPr txBox="1">
              <a:spLocks noChangeArrowheads="1"/>
            </p:cNvSpPr>
            <p:nvPr/>
          </p:nvSpPr>
          <p:spPr bwMode="auto">
            <a:xfrm>
              <a:off x="6096000" y="3396734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211" name="AutoShape 79"/>
            <p:cNvCxnSpPr>
              <a:cxnSpLocks noChangeShapeType="1"/>
              <a:stCxn id="210" idx="3"/>
              <a:endCxn id="209" idx="0"/>
            </p:cNvCxnSpPr>
            <p:nvPr/>
          </p:nvCxnSpPr>
          <p:spPr bwMode="auto">
            <a:xfrm>
              <a:off x="6400800" y="3581400"/>
              <a:ext cx="503191" cy="38309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235" name="Right Arrow 234"/>
          <p:cNvSpPr/>
          <p:nvPr/>
        </p:nvSpPr>
        <p:spPr>
          <a:xfrm>
            <a:off x="3733800" y="37338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ight Arrow 252"/>
          <p:cNvSpPr/>
          <p:nvPr/>
        </p:nvSpPr>
        <p:spPr>
          <a:xfrm>
            <a:off x="4343400" y="56388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8" name="Group 317"/>
          <p:cNvGrpSpPr/>
          <p:nvPr/>
        </p:nvGrpSpPr>
        <p:grpSpPr>
          <a:xfrm>
            <a:off x="381000" y="5181600"/>
            <a:ext cx="3810000" cy="1447800"/>
            <a:chOff x="381000" y="5181600"/>
            <a:chExt cx="3810000" cy="1447800"/>
          </a:xfrm>
        </p:grpSpPr>
        <p:sp>
          <p:nvSpPr>
            <p:cNvPr id="224" name="Rounded Rectangle 223"/>
            <p:cNvSpPr/>
            <p:nvPr/>
          </p:nvSpPr>
          <p:spPr>
            <a:xfrm>
              <a:off x="381000" y="5181600"/>
              <a:ext cx="3810000" cy="1447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25" name="Oval 74"/>
            <p:cNvSpPr>
              <a:spLocks noChangeArrowheads="1"/>
            </p:cNvSpPr>
            <p:nvPr/>
          </p:nvSpPr>
          <p:spPr bwMode="auto">
            <a:xfrm>
              <a:off x="2270125" y="5766595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rgbClr val="FFFF00"/>
                </a:solidFill>
              </a:endParaRPr>
            </a:p>
          </p:txBody>
        </p:sp>
        <p:sp>
          <p:nvSpPr>
            <p:cNvPr id="226" name="Oval 75"/>
            <p:cNvSpPr>
              <a:spLocks noChangeArrowheads="1"/>
            </p:cNvSpPr>
            <p:nvPr/>
          </p:nvSpPr>
          <p:spPr bwMode="auto">
            <a:xfrm>
              <a:off x="1346200" y="57665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27" name="AutoShape 77"/>
            <p:cNvCxnSpPr>
              <a:cxnSpLocks noChangeShapeType="1"/>
              <a:stCxn id="226" idx="6"/>
              <a:endCxn id="225" idx="2"/>
            </p:cNvCxnSpPr>
            <p:nvPr/>
          </p:nvCxnSpPr>
          <p:spPr bwMode="auto">
            <a:xfrm>
              <a:off x="1770063" y="5970589"/>
              <a:ext cx="500062" cy="158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28" name="Text Box 78"/>
            <p:cNvSpPr txBox="1">
              <a:spLocks noChangeArrowheads="1"/>
            </p:cNvSpPr>
            <p:nvPr/>
          </p:nvSpPr>
          <p:spPr bwMode="auto">
            <a:xfrm>
              <a:off x="685800" y="5785923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229" name="AutoShape 79"/>
            <p:cNvCxnSpPr>
              <a:cxnSpLocks noChangeShapeType="1"/>
              <a:stCxn id="228" idx="3"/>
              <a:endCxn id="226" idx="2"/>
            </p:cNvCxnSpPr>
            <p:nvPr/>
          </p:nvCxnSpPr>
          <p:spPr bwMode="auto">
            <a:xfrm>
              <a:off x="1008063" y="59705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230" name="Curved Connector 105"/>
            <p:cNvCxnSpPr/>
            <p:nvPr/>
          </p:nvCxnSpPr>
          <p:spPr>
            <a:xfrm flipH="1" flipV="1">
              <a:off x="2481263" y="5765802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>
              <a:off x="1371600" y="5793292"/>
              <a:ext cx="28245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286324" y="5793292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239" name="Text Box 78"/>
            <p:cNvSpPr txBox="1">
              <a:spLocks noChangeArrowheads="1"/>
            </p:cNvSpPr>
            <p:nvPr/>
          </p:nvSpPr>
          <p:spPr bwMode="auto">
            <a:xfrm>
              <a:off x="18288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41" name="Oval 74"/>
            <p:cNvSpPr>
              <a:spLocks noChangeArrowheads="1"/>
            </p:cNvSpPr>
            <p:nvPr/>
          </p:nvSpPr>
          <p:spPr bwMode="auto">
            <a:xfrm>
              <a:off x="3311525" y="5791993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cxnSp>
          <p:nvCxnSpPr>
            <p:cNvPr id="242" name="Curved Connector 105"/>
            <p:cNvCxnSpPr/>
            <p:nvPr/>
          </p:nvCxnSpPr>
          <p:spPr>
            <a:xfrm flipH="1" flipV="1">
              <a:off x="3522663" y="5791200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Rectangle 242"/>
            <p:cNvSpPr/>
            <p:nvPr/>
          </p:nvSpPr>
          <p:spPr>
            <a:xfrm>
              <a:off x="3327724" y="5818690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cxnSp>
          <p:nvCxnSpPr>
            <p:cNvPr id="244" name="AutoShape 77"/>
            <p:cNvCxnSpPr>
              <a:cxnSpLocks noChangeShapeType="1"/>
              <a:stCxn id="225" idx="6"/>
              <a:endCxn id="241" idx="2"/>
            </p:cNvCxnSpPr>
            <p:nvPr/>
          </p:nvCxnSpPr>
          <p:spPr bwMode="auto">
            <a:xfrm>
              <a:off x="2692400" y="5970589"/>
              <a:ext cx="619125" cy="2539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45" name="Text Box 78"/>
            <p:cNvSpPr txBox="1">
              <a:spLocks noChangeArrowheads="1"/>
            </p:cNvSpPr>
            <p:nvPr/>
          </p:nvSpPr>
          <p:spPr bwMode="auto">
            <a:xfrm>
              <a:off x="2590800" y="5257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48" name="Text Box 78"/>
            <p:cNvSpPr txBox="1">
              <a:spLocks noChangeArrowheads="1"/>
            </p:cNvSpPr>
            <p:nvPr/>
          </p:nvSpPr>
          <p:spPr bwMode="auto">
            <a:xfrm>
              <a:off x="3810000" y="53340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cxnSp>
          <p:nvCxnSpPr>
            <p:cNvPr id="249" name="Curved Connector 105"/>
            <p:cNvCxnSpPr>
              <a:stCxn id="241" idx="4"/>
              <a:endCxn id="225" idx="4"/>
            </p:cNvCxnSpPr>
            <p:nvPr/>
          </p:nvCxnSpPr>
          <p:spPr>
            <a:xfrm rot="5400000" flipH="1">
              <a:off x="2989264" y="5666582"/>
              <a:ext cx="25398" cy="1041400"/>
            </a:xfrm>
            <a:prstGeom prst="curvedConnector3">
              <a:avLst>
                <a:gd name="adj1" fmla="val -900071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 Box 78"/>
            <p:cNvSpPr txBox="1">
              <a:spLocks noChangeArrowheads="1"/>
            </p:cNvSpPr>
            <p:nvPr/>
          </p:nvSpPr>
          <p:spPr bwMode="auto">
            <a:xfrm>
              <a:off x="2884516" y="6122322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73" name="Text Box 78"/>
            <p:cNvSpPr txBox="1">
              <a:spLocks noChangeArrowheads="1"/>
            </p:cNvSpPr>
            <p:nvPr/>
          </p:nvSpPr>
          <p:spPr bwMode="auto">
            <a:xfrm>
              <a:off x="1828800" y="6248400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y</a:t>
              </a:r>
            </a:p>
          </p:txBody>
        </p:sp>
        <p:cxnSp>
          <p:nvCxnSpPr>
            <p:cNvPr id="274" name="AutoShape 79"/>
            <p:cNvCxnSpPr>
              <a:cxnSpLocks noChangeShapeType="1"/>
              <a:stCxn id="273" idx="3"/>
              <a:endCxn id="225" idx="4"/>
            </p:cNvCxnSpPr>
            <p:nvPr/>
          </p:nvCxnSpPr>
          <p:spPr bwMode="auto">
            <a:xfrm flipV="1">
              <a:off x="2151063" y="6174583"/>
              <a:ext cx="330200" cy="25848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17" name="Text Box 78"/>
            <p:cNvSpPr txBox="1">
              <a:spLocks noChangeArrowheads="1"/>
            </p:cNvSpPr>
            <p:nvPr/>
          </p:nvSpPr>
          <p:spPr bwMode="auto">
            <a:xfrm>
              <a:off x="28956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533400" y="1404848"/>
            <a:ext cx="3124200" cy="1295400"/>
            <a:chOff x="533400" y="1404848"/>
            <a:chExt cx="3124200" cy="1295400"/>
          </a:xfrm>
        </p:grpSpPr>
        <p:sp>
          <p:nvSpPr>
            <p:cNvPr id="302" name="Rounded Rectangle 301"/>
            <p:cNvSpPr/>
            <p:nvPr/>
          </p:nvSpPr>
          <p:spPr>
            <a:xfrm>
              <a:off x="533400" y="1404848"/>
              <a:ext cx="3124200" cy="1295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303" name="Oval 74"/>
            <p:cNvSpPr>
              <a:spLocks noChangeArrowheads="1"/>
            </p:cNvSpPr>
            <p:nvPr/>
          </p:nvSpPr>
          <p:spPr bwMode="auto">
            <a:xfrm>
              <a:off x="2651125" y="1989843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304" name="Oval 75"/>
            <p:cNvSpPr>
              <a:spLocks noChangeArrowheads="1"/>
            </p:cNvSpPr>
            <p:nvPr/>
          </p:nvSpPr>
          <p:spPr bwMode="auto">
            <a:xfrm>
              <a:off x="1727200" y="1989843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sp>
          <p:nvSpPr>
            <p:cNvPr id="305" name="Text Box 78"/>
            <p:cNvSpPr txBox="1">
              <a:spLocks noChangeArrowheads="1"/>
            </p:cNvSpPr>
            <p:nvPr/>
          </p:nvSpPr>
          <p:spPr bwMode="auto">
            <a:xfrm>
              <a:off x="685800" y="2009171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306" name="AutoShape 79"/>
            <p:cNvCxnSpPr>
              <a:cxnSpLocks noChangeShapeType="1"/>
              <a:stCxn id="305" idx="3"/>
              <a:endCxn id="304" idx="2"/>
            </p:cNvCxnSpPr>
            <p:nvPr/>
          </p:nvCxnSpPr>
          <p:spPr bwMode="auto">
            <a:xfrm>
              <a:off x="1389063" y="2193837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307" name="Curved Connector 105"/>
            <p:cNvCxnSpPr/>
            <p:nvPr/>
          </p:nvCxnSpPr>
          <p:spPr>
            <a:xfrm flipH="1" flipV="1">
              <a:off x="2862263" y="1989050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Rectangle 307"/>
            <p:cNvSpPr/>
            <p:nvPr/>
          </p:nvSpPr>
          <p:spPr>
            <a:xfrm>
              <a:off x="1752600" y="2016540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667324" y="2016540"/>
              <a:ext cx="3961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Top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10" name="Right Arrow 309"/>
          <p:cNvSpPr/>
          <p:nvPr/>
        </p:nvSpPr>
        <p:spPr>
          <a:xfrm>
            <a:off x="3810000" y="1785848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TextBox 310"/>
          <p:cNvSpPr txBox="1"/>
          <p:nvPr/>
        </p:nvSpPr>
        <p:spPr>
          <a:xfrm>
            <a:off x="4876800" y="1143000"/>
            <a:ext cx="112082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1500" dirty="0">
              <a:solidFill>
                <a:srgbClr val="FF0000"/>
              </a:solidFill>
            </a:endParaRPr>
          </a:p>
        </p:txBody>
      </p:sp>
      <p:grpSp>
        <p:nvGrpSpPr>
          <p:cNvPr id="319" name="Group 318"/>
          <p:cNvGrpSpPr/>
          <p:nvPr/>
        </p:nvGrpSpPr>
        <p:grpSpPr>
          <a:xfrm>
            <a:off x="5181600" y="5181600"/>
            <a:ext cx="3810000" cy="1447800"/>
            <a:chOff x="5181600" y="5181600"/>
            <a:chExt cx="3810000" cy="1447800"/>
          </a:xfrm>
        </p:grpSpPr>
        <p:sp>
          <p:nvSpPr>
            <p:cNvPr id="282" name="Rounded Rectangle 281"/>
            <p:cNvSpPr/>
            <p:nvPr/>
          </p:nvSpPr>
          <p:spPr>
            <a:xfrm>
              <a:off x="5181600" y="5181600"/>
              <a:ext cx="3810000" cy="1447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83" name="Oval 74"/>
            <p:cNvSpPr>
              <a:spLocks noChangeArrowheads="1"/>
            </p:cNvSpPr>
            <p:nvPr/>
          </p:nvSpPr>
          <p:spPr bwMode="auto">
            <a:xfrm>
              <a:off x="7070725" y="5766595"/>
              <a:ext cx="422275" cy="407988"/>
            </a:xfrm>
            <a:prstGeom prst="ellipse">
              <a:avLst/>
            </a:prstGeom>
            <a:ln w="25400" cmpd="sng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284" name="Oval 75"/>
            <p:cNvSpPr>
              <a:spLocks noChangeArrowheads="1"/>
            </p:cNvSpPr>
            <p:nvPr/>
          </p:nvSpPr>
          <p:spPr bwMode="auto">
            <a:xfrm>
              <a:off x="6146800" y="5766595"/>
              <a:ext cx="423863" cy="407988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>
                <a:solidFill>
                  <a:schemeClr val="lt1"/>
                </a:solidFill>
              </a:endParaRPr>
            </a:p>
          </p:txBody>
        </p:sp>
        <p:cxnSp>
          <p:nvCxnSpPr>
            <p:cNvPr id="285" name="AutoShape 77"/>
            <p:cNvCxnSpPr>
              <a:cxnSpLocks noChangeShapeType="1"/>
              <a:stCxn id="284" idx="6"/>
              <a:endCxn id="283" idx="2"/>
            </p:cNvCxnSpPr>
            <p:nvPr/>
          </p:nvCxnSpPr>
          <p:spPr bwMode="auto">
            <a:xfrm>
              <a:off x="6570663" y="5970589"/>
              <a:ext cx="500062" cy="1588"/>
            </a:xfrm>
            <a:prstGeom prst="straightConnector1">
              <a:avLst/>
            </a:prstGeom>
            <a:ln w="25400">
              <a:prstDash val="solid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86" name="Text Box 78"/>
            <p:cNvSpPr txBox="1">
              <a:spLocks noChangeArrowheads="1"/>
            </p:cNvSpPr>
            <p:nvPr/>
          </p:nvSpPr>
          <p:spPr bwMode="auto">
            <a:xfrm>
              <a:off x="5486400" y="5785923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x</a:t>
              </a:r>
            </a:p>
          </p:txBody>
        </p:sp>
        <p:cxnSp>
          <p:nvCxnSpPr>
            <p:cNvPr id="287" name="AutoShape 79"/>
            <p:cNvCxnSpPr>
              <a:cxnSpLocks noChangeShapeType="1"/>
              <a:stCxn id="286" idx="3"/>
              <a:endCxn id="284" idx="2"/>
            </p:cNvCxnSpPr>
            <p:nvPr/>
          </p:nvCxnSpPr>
          <p:spPr bwMode="auto">
            <a:xfrm>
              <a:off x="5808663" y="5970589"/>
              <a:ext cx="338137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89" name="Rectangle 288"/>
            <p:cNvSpPr/>
            <p:nvPr/>
          </p:nvSpPr>
          <p:spPr>
            <a:xfrm>
              <a:off x="6172200" y="5793292"/>
              <a:ext cx="28245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</a:t>
              </a:r>
              <a:endParaRPr 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7086924" y="5793292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291" name="Text Box 78"/>
            <p:cNvSpPr txBox="1">
              <a:spLocks noChangeArrowheads="1"/>
            </p:cNvSpPr>
            <p:nvPr/>
          </p:nvSpPr>
          <p:spPr bwMode="auto">
            <a:xfrm>
              <a:off x="66294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292" name="Oval 74"/>
            <p:cNvSpPr>
              <a:spLocks noChangeArrowheads="1"/>
            </p:cNvSpPr>
            <p:nvPr/>
          </p:nvSpPr>
          <p:spPr bwMode="auto">
            <a:xfrm>
              <a:off x="8112125" y="5791993"/>
              <a:ext cx="422275" cy="407988"/>
            </a:xfrm>
            <a:prstGeom prst="ellipse">
              <a:avLst/>
            </a:prstGeom>
            <a:ln w="63500" cmpd="dbl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cxnSp>
          <p:nvCxnSpPr>
            <p:cNvPr id="293" name="Curved Connector 105"/>
            <p:cNvCxnSpPr/>
            <p:nvPr/>
          </p:nvCxnSpPr>
          <p:spPr>
            <a:xfrm flipH="1" flipV="1">
              <a:off x="8323263" y="5791200"/>
              <a:ext cx="211137" cy="203994"/>
            </a:xfrm>
            <a:prstGeom prst="curvedConnector4">
              <a:avLst>
                <a:gd name="adj1" fmla="val -108271"/>
                <a:gd name="adj2" fmla="val 212062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8128324" y="5818690"/>
              <a:ext cx="4106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x,</a:t>
              </a:r>
              <a:r>
                <a:rPr lang="en-US" altLang="he-IL" sz="1200" dirty="0" err="1">
                  <a:solidFill>
                    <a:srgbClr val="FFFF00"/>
                  </a:solidFill>
                </a:rPr>
                <a:t>r</a:t>
              </a:r>
              <a:r>
                <a:rPr lang="en-US" altLang="he-IL" sz="1200" baseline="-25000" dirty="0" err="1">
                  <a:solidFill>
                    <a:srgbClr val="FFFF00"/>
                  </a:solidFill>
                </a:rPr>
                <a:t>y</a:t>
              </a:r>
              <a:endParaRPr lang="en-US" sz="1200" baseline="-25000" dirty="0">
                <a:solidFill>
                  <a:srgbClr val="FFFF00"/>
                </a:solidFill>
              </a:endParaRPr>
            </a:p>
          </p:txBody>
        </p:sp>
        <p:cxnSp>
          <p:nvCxnSpPr>
            <p:cNvPr id="295" name="AutoShape 77"/>
            <p:cNvCxnSpPr>
              <a:cxnSpLocks noChangeShapeType="1"/>
              <a:stCxn id="283" idx="6"/>
              <a:endCxn id="292" idx="2"/>
            </p:cNvCxnSpPr>
            <p:nvPr/>
          </p:nvCxnSpPr>
          <p:spPr bwMode="auto">
            <a:xfrm>
              <a:off x="7493000" y="5970589"/>
              <a:ext cx="619125" cy="25398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297" name="Text Box 78"/>
            <p:cNvSpPr txBox="1">
              <a:spLocks noChangeArrowheads="1"/>
            </p:cNvSpPr>
            <p:nvPr/>
          </p:nvSpPr>
          <p:spPr bwMode="auto">
            <a:xfrm>
              <a:off x="8610600" y="53340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  <p:sp>
          <p:nvSpPr>
            <p:cNvPr id="300" name="Text Box 78"/>
            <p:cNvSpPr txBox="1">
              <a:spLocks noChangeArrowheads="1"/>
            </p:cNvSpPr>
            <p:nvPr/>
          </p:nvSpPr>
          <p:spPr bwMode="auto">
            <a:xfrm>
              <a:off x="6629400" y="6248400"/>
              <a:ext cx="322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y</a:t>
              </a:r>
            </a:p>
          </p:txBody>
        </p:sp>
        <p:cxnSp>
          <p:nvCxnSpPr>
            <p:cNvPr id="301" name="AutoShape 79"/>
            <p:cNvCxnSpPr>
              <a:cxnSpLocks noChangeShapeType="1"/>
              <a:stCxn id="300" idx="3"/>
              <a:endCxn id="283" idx="4"/>
            </p:cNvCxnSpPr>
            <p:nvPr/>
          </p:nvCxnSpPr>
          <p:spPr bwMode="auto">
            <a:xfrm flipV="1">
              <a:off x="6951663" y="6174583"/>
              <a:ext cx="330200" cy="25848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16" name="Text Box 78"/>
            <p:cNvSpPr txBox="1">
              <a:spLocks noChangeArrowheads="1"/>
            </p:cNvSpPr>
            <p:nvPr/>
          </p:nvSpPr>
          <p:spPr bwMode="auto">
            <a:xfrm>
              <a:off x="7620000" y="5638800"/>
              <a:ext cx="3048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078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nimBg="1"/>
      <p:bldP spid="253" grpId="0" animBg="1"/>
      <p:bldP spid="310" grpId="0" animBg="1"/>
      <p:bldP spid="311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Constraints</a:t>
            </a:r>
          </a:p>
        </p:txBody>
      </p:sp>
      <p:sp>
        <p:nvSpPr>
          <p:cNvPr id="165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Properties of the operational semantics</a:t>
            </a:r>
          </a:p>
          <a:p>
            <a:r>
              <a:rPr lang="en-US"/>
              <a:t>Domain specific knowledge</a:t>
            </a:r>
          </a:p>
          <a:p>
            <a:pPr lvl="1"/>
            <a:r>
              <a:rPr lang="en-US"/>
              <a:t>Instrumentation predicates</a:t>
            </a:r>
          </a:p>
          <a:p>
            <a:r>
              <a:rPr lang="en-US"/>
              <a:t>User supplied</a:t>
            </a:r>
          </a:p>
        </p:txBody>
      </p:sp>
    </p:spTree>
    <p:extLst>
      <p:ext uri="{BB962C8B-B14F-4D97-AF65-F5344CB8AC3E}">
        <p14:creationId xmlns:p14="http://schemas.microsoft.com/office/powerpoint/2010/main" val="109827101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Constraints</a:t>
            </a:r>
          </a:p>
        </p:txBody>
      </p:sp>
      <p:sp>
        <p:nvSpPr>
          <p:cNvPr id="1654787" name="Text Box 3"/>
          <p:cNvSpPr txBox="1">
            <a:spLocks noChangeArrowheads="1"/>
          </p:cNvSpPr>
          <p:nvPr/>
        </p:nvSpPr>
        <p:spPr bwMode="auto">
          <a:xfrm>
            <a:off x="776287" y="1782763"/>
            <a:ext cx="574461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x(v1) </a:t>
            </a:r>
            <a:r>
              <a:rPr lang="en-US" sz="2400">
                <a:sym typeface="Math B" pitchFamily="2" charset="2"/>
              </a:rPr>
              <a:t>x(v2)</a:t>
            </a:r>
            <a:r>
              <a:rPr lang="en-US" sz="2400">
                <a:sym typeface="Symbol" pitchFamily="18" charset="2"/>
              </a:rPr>
              <a:t>eq(v1, v2)</a:t>
            </a:r>
          </a:p>
        </p:txBody>
      </p:sp>
      <p:sp>
        <p:nvSpPr>
          <p:cNvPr id="1654788" name="Text Box 4"/>
          <p:cNvSpPr txBox="1">
            <a:spLocks noChangeArrowheads="1"/>
          </p:cNvSpPr>
          <p:nvPr/>
        </p:nvSpPr>
        <p:spPr bwMode="auto">
          <a:xfrm>
            <a:off x="776287" y="2757488"/>
            <a:ext cx="55966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n(v, v1) </a:t>
            </a:r>
            <a:r>
              <a:rPr lang="en-US" sz="2400" dirty="0">
                <a:sym typeface="Math B" pitchFamily="2" charset="2"/>
              </a:rPr>
              <a:t>n(v,v2)</a:t>
            </a:r>
            <a:r>
              <a:rPr lang="en-US" sz="2400" dirty="0">
                <a:sym typeface="Symbol" pitchFamily="18" charset="2"/>
              </a:rPr>
              <a:t></a:t>
            </a:r>
            <a:r>
              <a:rPr lang="en-US" sz="2400" dirty="0" err="1">
                <a:sym typeface="Symbol" pitchFamily="18" charset="2"/>
              </a:rPr>
              <a:t>eq</a:t>
            </a:r>
            <a:r>
              <a:rPr lang="en-US" sz="2400" dirty="0">
                <a:sym typeface="Symbol" pitchFamily="18" charset="2"/>
              </a:rPr>
              <a:t>(v1, v2)</a:t>
            </a:r>
          </a:p>
        </p:txBody>
      </p:sp>
      <p:sp>
        <p:nvSpPr>
          <p:cNvPr id="1654789" name="Text Box 5"/>
          <p:cNvSpPr txBox="1">
            <a:spLocks noChangeArrowheads="1"/>
          </p:cNvSpPr>
          <p:nvPr/>
        </p:nvSpPr>
        <p:spPr bwMode="auto">
          <a:xfrm>
            <a:off x="776287" y="3806825"/>
            <a:ext cx="72247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n(v1, v) </a:t>
            </a:r>
            <a:r>
              <a:rPr lang="en-US" sz="2400" dirty="0">
                <a:sym typeface="Math B" pitchFamily="2" charset="2"/>
              </a:rPr>
              <a:t>n(v2,v)</a:t>
            </a:r>
            <a:r>
              <a:rPr lang="en-US" sz="2400" dirty="0">
                <a:sym typeface="Symbol" pitchFamily="18" charset="2"/>
              </a:rPr>
              <a:t></a:t>
            </a:r>
            <a:r>
              <a:rPr lang="en-US" sz="2400" dirty="0" err="1">
                <a:sym typeface="Symbol" pitchFamily="18" charset="2"/>
              </a:rPr>
              <a:t>eq</a:t>
            </a:r>
            <a:r>
              <a:rPr lang="en-US" sz="2400" dirty="0">
                <a:sym typeface="Symbol" pitchFamily="18" charset="2"/>
              </a:rPr>
              <a:t>(v1, v2)</a:t>
            </a:r>
            <a:r>
              <a:rPr lang="en-US" sz="2400" dirty="0">
                <a:sym typeface="Math C" pitchFamily="2" charset="2"/>
              </a:rPr>
              <a:t>is</a:t>
            </a:r>
            <a:r>
              <a:rPr lang="en-US" sz="2400" dirty="0">
                <a:sym typeface="Symbol" pitchFamily="18" charset="2"/>
              </a:rPr>
              <a:t>(v)</a:t>
            </a:r>
          </a:p>
        </p:txBody>
      </p:sp>
      <p:sp>
        <p:nvSpPr>
          <p:cNvPr id="1654790" name="Text Box 6"/>
          <p:cNvSpPr txBox="1">
            <a:spLocks noChangeArrowheads="1"/>
          </p:cNvSpPr>
          <p:nvPr/>
        </p:nvSpPr>
        <p:spPr bwMode="auto">
          <a:xfrm>
            <a:off x="776287" y="4689475"/>
            <a:ext cx="66326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n*(v1</a:t>
            </a:r>
            <a:r>
              <a:rPr lang="en-US" sz="2400"/>
              <a:t>, v2)</a:t>
            </a:r>
            <a:r>
              <a:rPr lang="en-US" sz="2400" dirty="0">
                <a:sym typeface="Math C" pitchFamily="2" charset="2"/>
              </a:rPr>
              <a:t>t[n]</a:t>
            </a:r>
            <a:r>
              <a:rPr lang="en-US" sz="2400" dirty="0">
                <a:sym typeface="Symbol" pitchFamily="18" charset="2"/>
              </a:rPr>
              <a:t>(v1, v2)</a:t>
            </a:r>
          </a:p>
        </p:txBody>
      </p:sp>
    </p:spTree>
    <p:extLst>
      <p:ext uri="{BB962C8B-B14F-4D97-AF65-F5344CB8AC3E}">
        <p14:creationId xmlns:p14="http://schemas.microsoft.com/office/powerpoint/2010/main" val="18144235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Abstract Transformers: Summary</a:t>
            </a:r>
          </a:p>
        </p:txBody>
      </p:sp>
      <p:sp>
        <p:nvSpPr>
          <p:cNvPr id="165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Kleene</a:t>
            </a:r>
            <a:r>
              <a:rPr lang="en-US" dirty="0"/>
              <a:t> evaluation yields sound solution</a:t>
            </a:r>
          </a:p>
          <a:p>
            <a:r>
              <a:rPr lang="en-US" dirty="0"/>
              <a:t>Focus is a statement-specific partial concretization</a:t>
            </a:r>
          </a:p>
          <a:p>
            <a:r>
              <a:rPr lang="en-US" dirty="0"/>
              <a:t>Coerce applies global constraints</a:t>
            </a:r>
          </a:p>
        </p:txBody>
      </p:sp>
    </p:spTree>
    <p:extLst>
      <p:ext uri="{BB962C8B-B14F-4D97-AF65-F5344CB8AC3E}">
        <p14:creationId xmlns:p14="http://schemas.microsoft.com/office/powerpoint/2010/main" val="246404534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8597-A00C-41CC-8737-6ACE5485330F}" type="slidenum">
              <a:rPr lang="he-IL" smtClean="0"/>
              <a:pPr/>
              <a:t>97</a:t>
            </a:fld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133600" y="1980625"/>
            <a:ext cx="65532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t_embed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(coerce(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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(w)</a:t>
            </a:r>
            <a:r>
              <a:rPr kumimoji="0" lang="en-US" sz="2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3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focus</a:t>
            </a:r>
            <a:r>
              <a:rPr kumimoji="0" lang="en-US" sz="2200" b="0" i="0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F</a:t>
            </a:r>
            <a:r>
              <a:rPr kumimoji="0" lang="en-US" sz="2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SS[w] ))))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437825"/>
            <a:ext cx="1861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(</a:t>
            </a:r>
            <a:r>
              <a:rPr lang="en-US" sz="1600" dirty="0" err="1"/>
              <a:t>w,v</a:t>
            </a:r>
            <a:r>
              <a:rPr lang="en-US" sz="1600" dirty="0"/>
              <a:t>) </a:t>
            </a:r>
            <a:r>
              <a:rPr lang="en-US" sz="1600" dirty="0">
                <a:sym typeface="Math A"/>
              </a:rPr>
              <a:t> E(G), </a:t>
            </a:r>
            <a:br>
              <a:rPr lang="en-US" sz="1600" dirty="0">
                <a:sym typeface="Math A"/>
              </a:rPr>
            </a:br>
            <a:r>
              <a:rPr lang="en-US" sz="1600" dirty="0">
                <a:sym typeface="Math A"/>
              </a:rPr>
              <a:t>w  Assignments(G)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09800" y="1447225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{ &lt;</a:t>
            </a:r>
            <a:r>
              <a:rPr lang="en-US" dirty="0">
                <a:sym typeface="Math C"/>
              </a:rPr>
              <a:t>,&gt; }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3657600"/>
            <a:ext cx="119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SS [v] =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1371025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sym typeface="Math C"/>
              </a:rPr>
              <a:t>if v = entry</a:t>
            </a:r>
            <a:endParaRPr lang="en-US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133600" y="3123625"/>
            <a:ext cx="38100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{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SS[w] 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3580825"/>
            <a:ext cx="1236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</a:t>
            </a:r>
            <a:r>
              <a:rPr lang="en-US" sz="1600" dirty="0" err="1"/>
              <a:t>w,v</a:t>
            </a:r>
            <a:r>
              <a:rPr lang="en-US" sz="1600" dirty="0"/>
              <a:t>) </a:t>
            </a:r>
            <a:r>
              <a:rPr lang="en-US" sz="1600" dirty="0">
                <a:sym typeface="Math A"/>
              </a:rPr>
              <a:t> E(G), </a:t>
            </a:r>
            <a:br>
              <a:rPr lang="en-US" sz="1600" dirty="0">
                <a:sym typeface="Math A"/>
              </a:rPr>
            </a:br>
            <a:r>
              <a:rPr lang="en-US" sz="1600" dirty="0">
                <a:sym typeface="Math A"/>
              </a:rPr>
              <a:t>w  Skip(G)</a:t>
            </a:r>
            <a:endParaRPr lang="en-US" sz="1600" dirty="0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2133600" y="4190425"/>
            <a:ext cx="6248400" cy="68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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{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t_embed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C"/>
              </a:rPr>
              <a:t>(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S) | 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 </a:t>
            </a:r>
            <a:r>
              <a:rPr lang="en-US" sz="2200" dirty="0">
                <a:sym typeface="Math C"/>
              </a:rPr>
              <a:t>coerce(</a:t>
            </a:r>
            <a:r>
              <a:rPr lang="en-US" sz="2200" dirty="0">
                <a:sym typeface="Math B"/>
              </a:rPr>
              <a:t></a:t>
            </a:r>
            <a:r>
              <a:rPr lang="en-US" sz="2200" dirty="0" err="1">
                <a:sym typeface="Math B"/>
              </a:rPr>
              <a:t>st</a:t>
            </a:r>
            <a:r>
              <a:rPr lang="en-US" sz="2200" dirty="0">
                <a:sym typeface="Math B"/>
              </a:rPr>
              <a:t>(w)</a:t>
            </a:r>
            <a:r>
              <a:rPr lang="en-US" sz="2200" baseline="-25000" dirty="0">
                <a:sym typeface="Math B"/>
              </a:rPr>
              <a:t>3</a:t>
            </a:r>
            <a:r>
              <a:rPr lang="en-US" sz="2200" dirty="0">
                <a:sym typeface="Math B"/>
              </a:rPr>
              <a:t>(</a:t>
            </a:r>
            <a:r>
              <a:rPr lang="en-US" sz="2200" dirty="0" err="1">
                <a:sym typeface="Math B"/>
              </a:rPr>
              <a:t>focus</a:t>
            </a:r>
            <a:r>
              <a:rPr lang="en-US" sz="2200" baseline="-25000" dirty="0" err="1">
                <a:sym typeface="Math B"/>
              </a:rPr>
              <a:t>F</a:t>
            </a:r>
            <a:r>
              <a:rPr lang="en-US" sz="2200" baseline="-25000" dirty="0">
                <a:sym typeface="Math B"/>
              </a:rPr>
              <a:t>(w)</a:t>
            </a:r>
            <a:r>
              <a:rPr lang="en-US" sz="2200" dirty="0">
                <a:sym typeface="Math B"/>
              </a:rPr>
              <a:t>(</a:t>
            </a:r>
            <a:r>
              <a:rPr lang="en-US" sz="2200" dirty="0">
                <a:sym typeface="Math A"/>
              </a:rPr>
              <a:t>SS[w] )))</a:t>
            </a:r>
            <a:br>
              <a:rPr lang="en-US" sz="2200" dirty="0">
                <a:sym typeface="Math A"/>
              </a:rPr>
            </a:br>
            <a:r>
              <a:rPr lang="en-US" sz="2200" dirty="0">
                <a:sym typeface="Math A"/>
              </a:rPr>
              <a:t>                                   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and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 S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3 </a:t>
            </a:r>
            <a:r>
              <a:rPr kumimoji="0" lang="en-US" sz="2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cond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B"/>
              </a:rPr>
              <a:t>(w)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ath A"/>
              </a:rPr>
              <a:t>} </a:t>
            </a:r>
            <a:r>
              <a:rPr lang="en-US" sz="2400" dirty="0">
                <a:sym typeface="Math B"/>
              </a:rPr>
              <a:t></a:t>
            </a:r>
            <a:endParaRPr lang="en-US" sz="2400" dirty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4647625"/>
            <a:ext cx="2245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ym typeface="Math A"/>
              </a:rPr>
              <a:t>(</a:t>
            </a:r>
            <a:r>
              <a:rPr lang="en-US" sz="1600" dirty="0" err="1">
                <a:sym typeface="Math A"/>
              </a:rPr>
              <a:t>w,v</a:t>
            </a:r>
            <a:r>
              <a:rPr lang="en-US" sz="1600" dirty="0">
                <a:sym typeface="Math A"/>
              </a:rPr>
              <a:t>)  True-Branches(G)</a:t>
            </a:r>
            <a:endParaRPr lang="en-US" sz="16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2133600" y="5206425"/>
            <a:ext cx="6248400" cy="6858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411480" indent="-342900" algn="l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3200" dirty="0">
                <a:sym typeface="Math B"/>
              </a:rPr>
              <a:t></a:t>
            </a:r>
            <a:r>
              <a:rPr lang="en-US" sz="3200" dirty="0">
                <a:sym typeface="Math C"/>
              </a:rPr>
              <a:t> </a:t>
            </a:r>
            <a:r>
              <a:rPr lang="en-US" sz="2800" dirty="0">
                <a:sym typeface="Math C"/>
              </a:rPr>
              <a:t>{ </a:t>
            </a:r>
            <a:r>
              <a:rPr lang="en-US" sz="2800" dirty="0" err="1">
                <a:sym typeface="Math C"/>
              </a:rPr>
              <a:t>t_embed</a:t>
            </a:r>
            <a:r>
              <a:rPr lang="en-US" sz="2800" dirty="0">
                <a:sym typeface="Math C"/>
              </a:rPr>
              <a:t>(</a:t>
            </a:r>
            <a:r>
              <a:rPr lang="en-US" sz="2800" dirty="0">
                <a:sym typeface="Math B"/>
              </a:rPr>
              <a:t>S) | S </a:t>
            </a:r>
            <a:r>
              <a:rPr lang="en-US" sz="2800" dirty="0">
                <a:sym typeface="Math A"/>
              </a:rPr>
              <a:t> </a:t>
            </a:r>
            <a:r>
              <a:rPr lang="en-US" sz="2800" dirty="0">
                <a:sym typeface="Math C"/>
              </a:rPr>
              <a:t>coerce(</a:t>
            </a:r>
            <a:r>
              <a:rPr lang="en-US" sz="2800" dirty="0">
                <a:sym typeface="Math B"/>
              </a:rPr>
              <a:t></a:t>
            </a:r>
            <a:r>
              <a:rPr lang="en-US" sz="2800" dirty="0" err="1">
                <a:sym typeface="Math B"/>
              </a:rPr>
              <a:t>st</a:t>
            </a:r>
            <a:r>
              <a:rPr lang="en-US" sz="2800" dirty="0">
                <a:sym typeface="Math B"/>
              </a:rPr>
              <a:t>(w)</a:t>
            </a:r>
            <a:r>
              <a:rPr lang="en-US" sz="2800" baseline="-25000" dirty="0">
                <a:sym typeface="Math B"/>
              </a:rPr>
              <a:t>3</a:t>
            </a:r>
            <a:r>
              <a:rPr lang="en-US" sz="2800" dirty="0">
                <a:sym typeface="Math B"/>
              </a:rPr>
              <a:t>(</a:t>
            </a:r>
            <a:r>
              <a:rPr lang="en-US" sz="2800" dirty="0" err="1">
                <a:sym typeface="Math B"/>
              </a:rPr>
              <a:t>focus</a:t>
            </a:r>
            <a:r>
              <a:rPr lang="en-US" sz="2800" baseline="-25000" dirty="0" err="1">
                <a:sym typeface="Math B"/>
              </a:rPr>
              <a:t>F</a:t>
            </a:r>
            <a:r>
              <a:rPr lang="en-US" sz="2800" baseline="-25000" dirty="0">
                <a:sym typeface="Math B"/>
              </a:rPr>
              <a:t>(w)</a:t>
            </a:r>
            <a:r>
              <a:rPr lang="en-US" sz="2800" dirty="0">
                <a:sym typeface="Math B"/>
              </a:rPr>
              <a:t>(</a:t>
            </a:r>
            <a:r>
              <a:rPr lang="en-US" sz="2800" dirty="0">
                <a:sym typeface="Math A"/>
              </a:rPr>
              <a:t>SS[w] )))</a:t>
            </a:r>
            <a:br>
              <a:rPr lang="en-US" sz="2800" dirty="0">
                <a:sym typeface="Math A"/>
              </a:rPr>
            </a:br>
            <a:r>
              <a:rPr lang="en-US" sz="2800" dirty="0">
                <a:sym typeface="Math A"/>
              </a:rPr>
              <a:t>                                    and S </a:t>
            </a:r>
            <a:r>
              <a:rPr lang="en-US" sz="2800" dirty="0">
                <a:sym typeface="Math B"/>
              </a:rPr>
              <a:t></a:t>
            </a:r>
            <a:r>
              <a:rPr lang="en-US" sz="2800" baseline="-25000" dirty="0">
                <a:sym typeface="Math B"/>
              </a:rPr>
              <a:t>3</a:t>
            </a:r>
            <a:r>
              <a:rPr lang="en-US" sz="2800" dirty="0">
                <a:sym typeface="Math B"/>
              </a:rPr>
              <a:t> </a:t>
            </a:r>
            <a:r>
              <a:rPr lang="en-US" sz="2800" dirty="0">
                <a:sym typeface="Math C"/>
              </a:rPr>
              <a:t></a:t>
            </a:r>
            <a:r>
              <a:rPr lang="en-US" sz="2800" dirty="0" err="1">
                <a:sym typeface="Math B"/>
              </a:rPr>
              <a:t>cond</a:t>
            </a:r>
            <a:r>
              <a:rPr lang="en-US" sz="2800" dirty="0">
                <a:sym typeface="Math B"/>
              </a:rPr>
              <a:t>(w)</a:t>
            </a:r>
            <a:r>
              <a:rPr lang="en-US" sz="2800" dirty="0">
                <a:sym typeface="Math A"/>
              </a:rPr>
              <a:t>} </a:t>
            </a:r>
            <a:r>
              <a:rPr lang="en-US" sz="2800" dirty="0">
                <a:sym typeface="Math B"/>
              </a:rPr>
              <a:t></a:t>
            </a:r>
            <a:endParaRPr lang="en-US" sz="2800" dirty="0"/>
          </a:p>
          <a:p>
            <a:pPr marL="411480" lvl="0" indent="-342900" algn="l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5663625"/>
            <a:ext cx="2320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ym typeface="Math A"/>
              </a:rPr>
              <a:t>(</a:t>
            </a:r>
            <a:r>
              <a:rPr lang="en-US" sz="1600" dirty="0" err="1">
                <a:sym typeface="Math A"/>
              </a:rPr>
              <a:t>w,v</a:t>
            </a:r>
            <a:r>
              <a:rPr lang="en-US" sz="1600" dirty="0">
                <a:sym typeface="Math A"/>
              </a:rPr>
              <a:t>)  False-Branches(G)</a:t>
            </a:r>
            <a:endParaRPr lang="en-US" sz="1600" dirty="0"/>
          </a:p>
        </p:txBody>
      </p:sp>
      <p:sp>
        <p:nvSpPr>
          <p:cNvPr id="19" name="Left Brace 18"/>
          <p:cNvSpPr/>
          <p:nvPr/>
        </p:nvSpPr>
        <p:spPr>
          <a:xfrm>
            <a:off x="1828800" y="1524000"/>
            <a:ext cx="381000" cy="472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67600" y="3352800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err="1">
                <a:sym typeface="Math C"/>
              </a:rPr>
              <a:t>othrewise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595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Abstraction</a:t>
            </a:r>
          </a:p>
          <a:p>
            <a:pPr lvl="1"/>
            <a:r>
              <a:rPr lang="en-US" sz="3200" dirty="0"/>
              <a:t>canonical abstraction </a:t>
            </a:r>
          </a:p>
          <a:p>
            <a:pPr lvl="1"/>
            <a:r>
              <a:rPr lang="en-US" sz="3200" dirty="0"/>
              <a:t>recording derived information</a:t>
            </a:r>
          </a:p>
          <a:p>
            <a:pPr lvl="1"/>
            <a:endParaRPr lang="en-US" sz="3200" dirty="0"/>
          </a:p>
          <a:p>
            <a:r>
              <a:rPr lang="en-US" sz="3600" dirty="0"/>
              <a:t>Transformers</a:t>
            </a:r>
          </a:p>
          <a:p>
            <a:pPr lvl="1"/>
            <a:r>
              <a:rPr lang="en-US" sz="3200" dirty="0"/>
              <a:t>partial concretization (focus)</a:t>
            </a:r>
          </a:p>
          <a:p>
            <a:pPr lvl="1"/>
            <a:r>
              <a:rPr lang="en-US" sz="3200" dirty="0"/>
              <a:t>constraint solver (coerce)</a:t>
            </a:r>
          </a:p>
          <a:p>
            <a:pPr lvl="1"/>
            <a:r>
              <a:rPr lang="en-US" sz="3200" dirty="0"/>
              <a:t>sound information extraction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621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/>
              <a:t>Stack Push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5052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he-IL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v)</a:t>
            </a:r>
            <a:r>
              <a:rPr lang="he-IL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Math B" pitchFamily="2" charset="2"/>
              </a:rPr>
              <a:t>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 =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(Node));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Math C" pitchFamily="2" charset="2"/>
              </a:rPr>
              <a:t>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Math C" pitchFamily="2" charset="2"/>
              </a:rPr>
              <a:t>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Top;</a:t>
            </a:r>
          </a:p>
          <a:p>
            <a:pPr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Top = x;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99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3400" y="2895600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" y="3810000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4876800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585403" y="3886200"/>
            <a:ext cx="2100324" cy="914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29" name="Oval 74"/>
          <p:cNvSpPr>
            <a:spLocks noChangeArrowheads="1"/>
          </p:cNvSpPr>
          <p:nvPr/>
        </p:nvSpPr>
        <p:spPr bwMode="auto">
          <a:xfrm>
            <a:off x="8093589" y="4402574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30" name="Oval 75"/>
          <p:cNvSpPr>
            <a:spLocks noChangeArrowheads="1"/>
          </p:cNvSpPr>
          <p:nvPr/>
        </p:nvSpPr>
        <p:spPr bwMode="auto">
          <a:xfrm>
            <a:off x="7534789" y="440257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31" name="AutoShape 77"/>
          <p:cNvCxnSpPr>
            <a:cxnSpLocks noChangeShapeType="1"/>
            <a:stCxn id="30" idx="6"/>
            <a:endCxn id="29" idx="2"/>
          </p:cNvCxnSpPr>
          <p:nvPr/>
        </p:nvCxnSpPr>
        <p:spPr bwMode="auto">
          <a:xfrm>
            <a:off x="7809109" y="4539734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32" name="Text Box 78"/>
          <p:cNvSpPr txBox="1">
            <a:spLocks noChangeArrowheads="1"/>
          </p:cNvSpPr>
          <p:nvPr/>
        </p:nvSpPr>
        <p:spPr bwMode="auto">
          <a:xfrm>
            <a:off x="6644139" y="43550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33" name="AutoShape 79"/>
          <p:cNvCxnSpPr>
            <a:cxnSpLocks noChangeShapeType="1"/>
            <a:stCxn id="32" idx="3"/>
            <a:endCxn id="30" idx="2"/>
          </p:cNvCxnSpPr>
          <p:nvPr/>
        </p:nvCxnSpPr>
        <p:spPr bwMode="auto">
          <a:xfrm>
            <a:off x="7347402" y="4539734"/>
            <a:ext cx="18738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34" name="Curved Connector 105"/>
          <p:cNvCxnSpPr>
            <a:stCxn id="29" idx="6"/>
            <a:endCxn id="29" idx="0"/>
          </p:cNvCxnSpPr>
          <p:nvPr/>
        </p:nvCxnSpPr>
        <p:spPr>
          <a:xfrm flipH="1" flipV="1">
            <a:off x="8230749" y="4402574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75"/>
          <p:cNvSpPr>
            <a:spLocks noChangeArrowheads="1"/>
          </p:cNvSpPr>
          <p:nvPr/>
        </p:nvSpPr>
        <p:spPr bwMode="auto">
          <a:xfrm>
            <a:off x="7454082" y="3933706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36" name="Text Box 78"/>
          <p:cNvSpPr txBox="1">
            <a:spLocks noChangeArrowheads="1"/>
          </p:cNvSpPr>
          <p:nvPr/>
        </p:nvSpPr>
        <p:spPr bwMode="auto">
          <a:xfrm>
            <a:off x="6550476" y="3886200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x</a:t>
            </a:r>
          </a:p>
        </p:txBody>
      </p:sp>
      <p:cxnSp>
        <p:nvCxnSpPr>
          <p:cNvPr id="37" name="AutoShape 79"/>
          <p:cNvCxnSpPr>
            <a:cxnSpLocks noChangeShapeType="1"/>
            <a:stCxn id="36" idx="3"/>
            <a:endCxn id="35" idx="2"/>
          </p:cNvCxnSpPr>
          <p:nvPr/>
        </p:nvCxnSpPr>
        <p:spPr bwMode="auto">
          <a:xfrm>
            <a:off x="7253739" y="4070866"/>
            <a:ext cx="200343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39" name="Straight Arrow Connector 38"/>
          <p:cNvCxnSpPr>
            <a:stCxn id="35" idx="5"/>
            <a:endCxn id="30" idx="0"/>
          </p:cNvCxnSpPr>
          <p:nvPr/>
        </p:nvCxnSpPr>
        <p:spPr>
          <a:xfrm rot="5400000">
            <a:off x="7562729" y="4277073"/>
            <a:ext cx="234721" cy="1628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40" name="Rounded Rectangle 39"/>
          <p:cNvSpPr/>
          <p:nvPr/>
        </p:nvSpPr>
        <p:spPr>
          <a:xfrm>
            <a:off x="6552126" y="914401"/>
            <a:ext cx="2166876" cy="6858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41" name="Oval 74"/>
          <p:cNvSpPr>
            <a:spLocks noChangeArrowheads="1"/>
          </p:cNvSpPr>
          <p:nvPr/>
        </p:nvSpPr>
        <p:spPr bwMode="auto">
          <a:xfrm>
            <a:off x="8153400" y="1194596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42" name="Oval 75"/>
          <p:cNvSpPr>
            <a:spLocks noChangeArrowheads="1"/>
          </p:cNvSpPr>
          <p:nvPr/>
        </p:nvSpPr>
        <p:spPr bwMode="auto">
          <a:xfrm>
            <a:off x="7594600" y="1194596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43" name="AutoShape 77"/>
          <p:cNvCxnSpPr>
            <a:cxnSpLocks noChangeShapeType="1"/>
            <a:stCxn id="42" idx="6"/>
            <a:endCxn id="41" idx="2"/>
          </p:cNvCxnSpPr>
          <p:nvPr/>
        </p:nvCxnSpPr>
        <p:spPr bwMode="auto">
          <a:xfrm>
            <a:off x="7868920" y="1331756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44" name="Text Box 78"/>
          <p:cNvSpPr txBox="1">
            <a:spLocks noChangeArrowheads="1"/>
          </p:cNvSpPr>
          <p:nvPr/>
        </p:nvSpPr>
        <p:spPr bwMode="auto">
          <a:xfrm>
            <a:off x="6553200" y="1143001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45" name="AutoShape 79"/>
          <p:cNvCxnSpPr>
            <a:cxnSpLocks noChangeShapeType="1"/>
            <a:stCxn id="44" idx="3"/>
            <a:endCxn id="42" idx="2"/>
          </p:cNvCxnSpPr>
          <p:nvPr/>
        </p:nvCxnSpPr>
        <p:spPr bwMode="auto">
          <a:xfrm>
            <a:off x="7256463" y="1327667"/>
            <a:ext cx="338137" cy="4089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46" name="Curved Connector 105"/>
          <p:cNvCxnSpPr>
            <a:stCxn id="41" idx="6"/>
            <a:endCxn id="41" idx="0"/>
          </p:cNvCxnSpPr>
          <p:nvPr/>
        </p:nvCxnSpPr>
        <p:spPr>
          <a:xfrm flipH="1" flipV="1">
            <a:off x="8290560" y="1194596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57200" y="5892584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6585401" y="4953000"/>
            <a:ext cx="2100325" cy="914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8" name="Oval 74"/>
          <p:cNvSpPr>
            <a:spLocks noChangeArrowheads="1"/>
          </p:cNvSpPr>
          <p:nvPr/>
        </p:nvSpPr>
        <p:spPr bwMode="auto">
          <a:xfrm>
            <a:off x="8076126" y="5469374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109" name="Oval 75"/>
          <p:cNvSpPr>
            <a:spLocks noChangeArrowheads="1"/>
          </p:cNvSpPr>
          <p:nvPr/>
        </p:nvSpPr>
        <p:spPr bwMode="auto">
          <a:xfrm>
            <a:off x="7517326" y="546937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110" name="AutoShape 77"/>
          <p:cNvCxnSpPr>
            <a:cxnSpLocks noChangeShapeType="1"/>
            <a:stCxn id="109" idx="6"/>
            <a:endCxn id="108" idx="2"/>
          </p:cNvCxnSpPr>
          <p:nvPr/>
        </p:nvCxnSpPr>
        <p:spPr bwMode="auto">
          <a:xfrm>
            <a:off x="7791646" y="5606534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11" name="Text Box 78"/>
          <p:cNvSpPr txBox="1">
            <a:spLocks noChangeArrowheads="1"/>
          </p:cNvSpPr>
          <p:nvPr/>
        </p:nvSpPr>
        <p:spPr bwMode="auto">
          <a:xfrm>
            <a:off x="6626676" y="54218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112" name="AutoShape 79"/>
          <p:cNvCxnSpPr>
            <a:cxnSpLocks noChangeShapeType="1"/>
            <a:stCxn id="111" idx="3"/>
            <a:endCxn id="109" idx="2"/>
          </p:cNvCxnSpPr>
          <p:nvPr/>
        </p:nvCxnSpPr>
        <p:spPr bwMode="auto">
          <a:xfrm>
            <a:off x="7329939" y="5606534"/>
            <a:ext cx="18738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13" name="Curved Connector 105"/>
          <p:cNvCxnSpPr>
            <a:stCxn id="108" idx="6"/>
            <a:endCxn id="108" idx="0"/>
          </p:cNvCxnSpPr>
          <p:nvPr/>
        </p:nvCxnSpPr>
        <p:spPr>
          <a:xfrm flipH="1" flipV="1">
            <a:off x="8213286" y="5469374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 Box 78"/>
          <p:cNvSpPr txBox="1">
            <a:spLocks noChangeArrowheads="1"/>
          </p:cNvSpPr>
          <p:nvPr/>
        </p:nvSpPr>
        <p:spPr bwMode="auto">
          <a:xfrm>
            <a:off x="6550476" y="49646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x</a:t>
            </a:r>
          </a:p>
        </p:txBody>
      </p:sp>
      <p:cxnSp>
        <p:nvCxnSpPr>
          <p:cNvPr id="116" name="AutoShape 79"/>
          <p:cNvCxnSpPr>
            <a:cxnSpLocks noChangeShapeType="1"/>
            <a:stCxn id="115" idx="3"/>
            <a:endCxn id="109" idx="1"/>
          </p:cNvCxnSpPr>
          <p:nvPr/>
        </p:nvCxnSpPr>
        <p:spPr bwMode="auto">
          <a:xfrm>
            <a:off x="7253739" y="5149334"/>
            <a:ext cx="303760" cy="360213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18" name="Rounded Rectangle 117"/>
          <p:cNvSpPr/>
          <p:nvPr/>
        </p:nvSpPr>
        <p:spPr>
          <a:xfrm>
            <a:off x="6585401" y="6030099"/>
            <a:ext cx="2100325" cy="6858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19" name="Oval 74"/>
          <p:cNvSpPr>
            <a:spLocks noChangeArrowheads="1"/>
          </p:cNvSpPr>
          <p:nvPr/>
        </p:nvSpPr>
        <p:spPr bwMode="auto">
          <a:xfrm>
            <a:off x="8076126" y="6310294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120" name="Oval 75"/>
          <p:cNvSpPr>
            <a:spLocks noChangeArrowheads="1"/>
          </p:cNvSpPr>
          <p:nvPr/>
        </p:nvSpPr>
        <p:spPr bwMode="auto">
          <a:xfrm>
            <a:off x="7517326" y="631029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121" name="AutoShape 77"/>
          <p:cNvCxnSpPr>
            <a:cxnSpLocks noChangeShapeType="1"/>
            <a:stCxn id="120" idx="6"/>
            <a:endCxn id="119" idx="2"/>
          </p:cNvCxnSpPr>
          <p:nvPr/>
        </p:nvCxnSpPr>
        <p:spPr bwMode="auto">
          <a:xfrm>
            <a:off x="7791646" y="6447454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122" name="Text Box 78"/>
          <p:cNvSpPr txBox="1">
            <a:spLocks noChangeArrowheads="1"/>
          </p:cNvSpPr>
          <p:nvPr/>
        </p:nvSpPr>
        <p:spPr bwMode="auto">
          <a:xfrm>
            <a:off x="6626676" y="6258699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123" name="AutoShape 79"/>
          <p:cNvCxnSpPr>
            <a:cxnSpLocks noChangeShapeType="1"/>
            <a:stCxn id="122" idx="3"/>
            <a:endCxn id="120" idx="2"/>
          </p:cNvCxnSpPr>
          <p:nvPr/>
        </p:nvCxnSpPr>
        <p:spPr bwMode="auto">
          <a:xfrm>
            <a:off x="7329939" y="6443365"/>
            <a:ext cx="187387" cy="4089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24" name="Curved Connector 105"/>
          <p:cNvCxnSpPr>
            <a:stCxn id="119" idx="6"/>
            <a:endCxn id="119" idx="0"/>
          </p:cNvCxnSpPr>
          <p:nvPr/>
        </p:nvCxnSpPr>
        <p:spPr>
          <a:xfrm flipH="1" flipV="1">
            <a:off x="8213286" y="6310294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33400" y="1869987"/>
            <a:ext cx="8077200" cy="1588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475926" y="1828800"/>
            <a:ext cx="2228787" cy="9144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800" kern="1200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Oval 74"/>
          <p:cNvSpPr>
            <a:spLocks noChangeArrowheads="1"/>
          </p:cNvSpPr>
          <p:nvPr/>
        </p:nvSpPr>
        <p:spPr bwMode="auto">
          <a:xfrm>
            <a:off x="8077200" y="2345174"/>
            <a:ext cx="274320" cy="274320"/>
          </a:xfrm>
          <a:prstGeom prst="ellipse">
            <a:avLst/>
          </a:prstGeom>
          <a:ln w="63500" cmpd="dbl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7" name="Oval 75"/>
          <p:cNvSpPr>
            <a:spLocks noChangeArrowheads="1"/>
          </p:cNvSpPr>
          <p:nvPr/>
        </p:nvSpPr>
        <p:spPr bwMode="auto">
          <a:xfrm>
            <a:off x="7518400" y="234517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cxnSp>
        <p:nvCxnSpPr>
          <p:cNvPr id="8" name="AutoShape 77"/>
          <p:cNvCxnSpPr>
            <a:cxnSpLocks noChangeShapeType="1"/>
            <a:stCxn id="7" idx="6"/>
            <a:endCxn id="6" idx="2"/>
          </p:cNvCxnSpPr>
          <p:nvPr/>
        </p:nvCxnSpPr>
        <p:spPr bwMode="auto">
          <a:xfrm>
            <a:off x="7792720" y="2482334"/>
            <a:ext cx="28448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6477000" y="22976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Top</a:t>
            </a:r>
          </a:p>
        </p:txBody>
      </p:sp>
      <p:cxnSp>
        <p:nvCxnSpPr>
          <p:cNvPr id="10" name="AutoShape 79"/>
          <p:cNvCxnSpPr>
            <a:cxnSpLocks noChangeShapeType="1"/>
            <a:stCxn id="9" idx="3"/>
            <a:endCxn id="7" idx="2"/>
          </p:cNvCxnSpPr>
          <p:nvPr/>
        </p:nvCxnSpPr>
        <p:spPr bwMode="auto">
          <a:xfrm>
            <a:off x="7180263" y="2482334"/>
            <a:ext cx="338137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11" name="Curved Connector 105"/>
          <p:cNvCxnSpPr>
            <a:stCxn id="6" idx="6"/>
            <a:endCxn id="6" idx="0"/>
          </p:cNvCxnSpPr>
          <p:nvPr/>
        </p:nvCxnSpPr>
        <p:spPr>
          <a:xfrm flipH="1" flipV="1">
            <a:off x="8214360" y="2345174"/>
            <a:ext cx="137160" cy="137160"/>
          </a:xfrm>
          <a:prstGeom prst="curvedConnector4">
            <a:avLst>
              <a:gd name="adj1" fmla="val -166667"/>
              <a:gd name="adj2" fmla="val 26666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5"/>
          <p:cNvSpPr>
            <a:spLocks noChangeArrowheads="1"/>
          </p:cNvSpPr>
          <p:nvPr/>
        </p:nvSpPr>
        <p:spPr bwMode="auto">
          <a:xfrm>
            <a:off x="7332663" y="1887974"/>
            <a:ext cx="274320" cy="274320"/>
          </a:xfrm>
          <a:prstGeom prst="ellipse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e-IL" kern="1200">
              <a:solidFill>
                <a:prstClr val="white"/>
              </a:solidFill>
              <a:latin typeface="Corbel"/>
              <a:ea typeface="+mn-ea"/>
              <a:cs typeface="Miriam"/>
            </a:endParaRPr>
          </a:p>
        </p:txBody>
      </p:sp>
      <p:sp>
        <p:nvSpPr>
          <p:cNvPr id="73" name="Text Box 78"/>
          <p:cNvSpPr txBox="1">
            <a:spLocks noChangeArrowheads="1"/>
          </p:cNvSpPr>
          <p:nvPr/>
        </p:nvSpPr>
        <p:spPr bwMode="auto">
          <a:xfrm>
            <a:off x="6400800" y="1840468"/>
            <a:ext cx="703263" cy="369332"/>
          </a:xfrm>
          <a:prstGeom prst="rect">
            <a:avLst/>
          </a:prstGeom>
          <a:noFill/>
          <a:ln w="254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altLang="he-IL" kern="1200" dirty="0">
                <a:solidFill>
                  <a:prstClr val="white"/>
                </a:solidFill>
                <a:latin typeface="Corbel"/>
                <a:ea typeface="+mn-ea"/>
                <a:cs typeface="Miriam"/>
              </a:rPr>
              <a:t>x</a:t>
            </a:r>
          </a:p>
        </p:txBody>
      </p:sp>
      <p:cxnSp>
        <p:nvCxnSpPr>
          <p:cNvPr id="74" name="AutoShape 79"/>
          <p:cNvCxnSpPr>
            <a:cxnSpLocks noChangeShapeType="1"/>
            <a:stCxn id="73" idx="3"/>
            <a:endCxn id="72" idx="2"/>
          </p:cNvCxnSpPr>
          <p:nvPr/>
        </p:nvCxnSpPr>
        <p:spPr bwMode="auto">
          <a:xfrm>
            <a:off x="7104063" y="2025134"/>
            <a:ext cx="228600" cy="1588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75" name="Rounded Rectangle 74"/>
          <p:cNvSpPr/>
          <p:nvPr/>
        </p:nvSpPr>
        <p:spPr>
          <a:xfrm>
            <a:off x="3734874" y="914400"/>
            <a:ext cx="1219200" cy="685800"/>
          </a:xfrm>
          <a:prstGeom prst="roundRect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emp</a:t>
            </a:r>
            <a:endParaRPr lang="en-US" dirty="0"/>
          </a:p>
        </p:txBody>
      </p:sp>
      <p:grpSp>
        <p:nvGrpSpPr>
          <p:cNvPr id="3" name="Group 140"/>
          <p:cNvGrpSpPr/>
          <p:nvPr/>
        </p:nvGrpSpPr>
        <p:grpSpPr>
          <a:xfrm>
            <a:off x="3593205" y="1828800"/>
            <a:ext cx="1350495" cy="914400"/>
            <a:chOff x="3212205" y="1828800"/>
            <a:chExt cx="1350495" cy="914400"/>
          </a:xfrm>
        </p:grpSpPr>
        <p:sp>
          <p:nvSpPr>
            <p:cNvPr id="93" name="Rounded Rectangle 92"/>
            <p:cNvSpPr/>
            <p:nvPr/>
          </p:nvSpPr>
          <p:spPr>
            <a:xfrm>
              <a:off x="3343500" y="1828800"/>
              <a:ext cx="12192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75"/>
            <p:cNvSpPr>
              <a:spLocks noChangeArrowheads="1"/>
            </p:cNvSpPr>
            <p:nvPr/>
          </p:nvSpPr>
          <p:spPr bwMode="auto">
            <a:xfrm>
              <a:off x="4144068" y="2117785"/>
              <a:ext cx="274320" cy="27432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e-IL" kern="1200">
                <a:solidFill>
                  <a:prstClr val="white"/>
                </a:solidFill>
                <a:latin typeface="Corbel"/>
                <a:ea typeface="+mn-ea"/>
                <a:cs typeface="Miriam"/>
              </a:endParaRPr>
            </a:p>
          </p:txBody>
        </p:sp>
        <p:sp>
          <p:nvSpPr>
            <p:cNvPr id="114" name="Text Box 78"/>
            <p:cNvSpPr txBox="1">
              <a:spLocks noChangeArrowheads="1"/>
            </p:cNvSpPr>
            <p:nvPr/>
          </p:nvSpPr>
          <p:spPr bwMode="auto">
            <a:xfrm>
              <a:off x="3212205" y="2070279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altLang="he-IL" kern="1200" dirty="0">
                  <a:solidFill>
                    <a:prstClr val="white"/>
                  </a:solidFill>
                  <a:latin typeface="Corbel"/>
                  <a:ea typeface="+mn-ea"/>
                  <a:cs typeface="Miriam"/>
                </a:rPr>
                <a:t>x</a:t>
              </a:r>
            </a:p>
          </p:txBody>
        </p:sp>
        <p:cxnSp>
          <p:nvCxnSpPr>
            <p:cNvPr id="117" name="AutoShape 79"/>
            <p:cNvCxnSpPr>
              <a:cxnSpLocks noChangeShapeType="1"/>
              <a:stCxn id="114" idx="3"/>
              <a:endCxn id="104" idx="2"/>
            </p:cNvCxnSpPr>
            <p:nvPr/>
          </p:nvCxnSpPr>
          <p:spPr bwMode="auto">
            <a:xfrm>
              <a:off x="3915468" y="2254945"/>
              <a:ext cx="2286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2" name="Group 152"/>
          <p:cNvGrpSpPr/>
          <p:nvPr/>
        </p:nvGrpSpPr>
        <p:grpSpPr>
          <a:xfrm>
            <a:off x="3505200" y="3886200"/>
            <a:ext cx="1350495" cy="914400"/>
            <a:chOff x="3212205" y="1828800"/>
            <a:chExt cx="1350495" cy="914400"/>
          </a:xfrm>
        </p:grpSpPr>
        <p:sp>
          <p:nvSpPr>
            <p:cNvPr id="154" name="Rounded Rectangle 153"/>
            <p:cNvSpPr/>
            <p:nvPr/>
          </p:nvSpPr>
          <p:spPr>
            <a:xfrm>
              <a:off x="3343500" y="1828800"/>
              <a:ext cx="12192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75"/>
            <p:cNvSpPr>
              <a:spLocks noChangeArrowheads="1"/>
            </p:cNvSpPr>
            <p:nvPr/>
          </p:nvSpPr>
          <p:spPr bwMode="auto">
            <a:xfrm>
              <a:off x="4144068" y="2117785"/>
              <a:ext cx="274320" cy="27432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e-IL" kern="1200">
                <a:solidFill>
                  <a:prstClr val="white"/>
                </a:solidFill>
                <a:latin typeface="Corbel"/>
                <a:ea typeface="+mn-ea"/>
                <a:cs typeface="Miriam"/>
              </a:endParaRPr>
            </a:p>
          </p:txBody>
        </p:sp>
        <p:sp>
          <p:nvSpPr>
            <p:cNvPr id="156" name="Text Box 78"/>
            <p:cNvSpPr txBox="1">
              <a:spLocks noChangeArrowheads="1"/>
            </p:cNvSpPr>
            <p:nvPr/>
          </p:nvSpPr>
          <p:spPr bwMode="auto">
            <a:xfrm>
              <a:off x="3212205" y="2070279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altLang="he-IL" kern="1200" dirty="0">
                  <a:solidFill>
                    <a:prstClr val="white"/>
                  </a:solidFill>
                  <a:latin typeface="Corbel"/>
                  <a:ea typeface="+mn-ea"/>
                  <a:cs typeface="Miriam"/>
                </a:rPr>
                <a:t>x</a:t>
              </a:r>
            </a:p>
          </p:txBody>
        </p:sp>
        <p:cxnSp>
          <p:nvCxnSpPr>
            <p:cNvPr id="157" name="AutoShape 79"/>
            <p:cNvCxnSpPr>
              <a:cxnSpLocks noChangeShapeType="1"/>
              <a:stCxn id="156" idx="3"/>
              <a:endCxn id="155" idx="2"/>
            </p:cNvCxnSpPr>
            <p:nvPr/>
          </p:nvCxnSpPr>
          <p:spPr bwMode="auto">
            <a:xfrm>
              <a:off x="3915468" y="2254945"/>
              <a:ext cx="2286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3" name="Group 177"/>
          <p:cNvGrpSpPr/>
          <p:nvPr/>
        </p:nvGrpSpPr>
        <p:grpSpPr>
          <a:xfrm>
            <a:off x="3505200" y="4953000"/>
            <a:ext cx="1350495" cy="914400"/>
            <a:chOff x="3124200" y="4953000"/>
            <a:chExt cx="1350495" cy="914400"/>
          </a:xfrm>
        </p:grpSpPr>
        <p:sp>
          <p:nvSpPr>
            <p:cNvPr id="170" name="Rounded Rectangle 169"/>
            <p:cNvSpPr/>
            <p:nvPr/>
          </p:nvSpPr>
          <p:spPr>
            <a:xfrm>
              <a:off x="3255495" y="4953000"/>
              <a:ext cx="1219200" cy="9144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75"/>
            <p:cNvSpPr>
              <a:spLocks noChangeArrowheads="1"/>
            </p:cNvSpPr>
            <p:nvPr/>
          </p:nvSpPr>
          <p:spPr bwMode="auto">
            <a:xfrm>
              <a:off x="4056063" y="5076706"/>
              <a:ext cx="274320" cy="27432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e-IL" kern="1200">
                <a:solidFill>
                  <a:prstClr val="white"/>
                </a:solidFill>
                <a:latin typeface="Corbel"/>
                <a:ea typeface="+mn-ea"/>
                <a:cs typeface="Miriam"/>
              </a:endParaRPr>
            </a:p>
          </p:txBody>
        </p:sp>
        <p:sp>
          <p:nvSpPr>
            <p:cNvPr id="172" name="Text Box 78"/>
            <p:cNvSpPr txBox="1">
              <a:spLocks noChangeArrowheads="1"/>
            </p:cNvSpPr>
            <p:nvPr/>
          </p:nvSpPr>
          <p:spPr bwMode="auto">
            <a:xfrm>
              <a:off x="3124200" y="5029200"/>
              <a:ext cx="703263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n-US" altLang="he-IL" kern="1200" dirty="0">
                  <a:solidFill>
                    <a:prstClr val="white"/>
                  </a:solidFill>
                  <a:latin typeface="Corbel"/>
                  <a:ea typeface="+mn-ea"/>
                  <a:cs typeface="Miriam"/>
                </a:rPr>
                <a:t>x</a:t>
              </a:r>
            </a:p>
          </p:txBody>
        </p:sp>
        <p:cxnSp>
          <p:nvCxnSpPr>
            <p:cNvPr id="173" name="AutoShape 79"/>
            <p:cNvCxnSpPr>
              <a:cxnSpLocks noChangeShapeType="1"/>
              <a:stCxn id="172" idx="3"/>
              <a:endCxn id="171" idx="2"/>
            </p:cNvCxnSpPr>
            <p:nvPr/>
          </p:nvCxnSpPr>
          <p:spPr bwMode="auto">
            <a:xfrm>
              <a:off x="3827463" y="5213866"/>
              <a:ext cx="228600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175" name="Text Box 78"/>
            <p:cNvSpPr txBox="1">
              <a:spLocks noChangeArrowheads="1"/>
            </p:cNvSpPr>
            <p:nvPr/>
          </p:nvSpPr>
          <p:spPr bwMode="auto">
            <a:xfrm>
              <a:off x="3352800" y="5397321"/>
              <a:ext cx="6096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76" name="AutoShape 79"/>
            <p:cNvCxnSpPr>
              <a:cxnSpLocks noChangeShapeType="1"/>
              <a:stCxn id="175" idx="3"/>
              <a:endCxn id="171" idx="4"/>
            </p:cNvCxnSpPr>
            <p:nvPr/>
          </p:nvCxnSpPr>
          <p:spPr bwMode="auto">
            <a:xfrm flipV="1">
              <a:off x="3962400" y="5351026"/>
              <a:ext cx="230823" cy="23096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4" name="Group 189"/>
          <p:cNvGrpSpPr/>
          <p:nvPr/>
        </p:nvGrpSpPr>
        <p:grpSpPr>
          <a:xfrm>
            <a:off x="3657600" y="6019800"/>
            <a:ext cx="1219200" cy="685800"/>
            <a:chOff x="3255495" y="4953000"/>
            <a:chExt cx="1219200" cy="685800"/>
          </a:xfrm>
        </p:grpSpPr>
        <p:sp>
          <p:nvSpPr>
            <p:cNvPr id="191" name="Rounded Rectangle 190"/>
            <p:cNvSpPr/>
            <p:nvPr/>
          </p:nvSpPr>
          <p:spPr>
            <a:xfrm>
              <a:off x="3255495" y="4953000"/>
              <a:ext cx="1219200" cy="685800"/>
            </a:xfrm>
            <a:prstGeom prst="roundRect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75"/>
            <p:cNvSpPr>
              <a:spLocks noChangeArrowheads="1"/>
            </p:cNvSpPr>
            <p:nvPr/>
          </p:nvSpPr>
          <p:spPr bwMode="auto">
            <a:xfrm>
              <a:off x="4056063" y="5089585"/>
              <a:ext cx="274320" cy="274320"/>
            </a:xfrm>
            <a:prstGeom prst="ellipse">
              <a:avLst/>
            </a:prstGeom>
            <a:ln w="254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e-IL" kern="1200">
                <a:solidFill>
                  <a:prstClr val="white"/>
                </a:solidFill>
                <a:latin typeface="Corbel"/>
                <a:ea typeface="+mn-ea"/>
                <a:cs typeface="Miriam"/>
              </a:endParaRPr>
            </a:p>
          </p:txBody>
        </p:sp>
        <p:sp>
          <p:nvSpPr>
            <p:cNvPr id="195" name="Text Box 78"/>
            <p:cNvSpPr txBox="1">
              <a:spLocks noChangeArrowheads="1"/>
            </p:cNvSpPr>
            <p:nvPr/>
          </p:nvSpPr>
          <p:spPr bwMode="auto">
            <a:xfrm>
              <a:off x="3275169" y="5042079"/>
              <a:ext cx="609600" cy="369332"/>
            </a:xfrm>
            <a:prstGeom prst="rect">
              <a:avLst/>
            </a:prstGeom>
            <a:noFill/>
            <a:ln w="25400">
              <a:noFill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he-IL" dirty="0">
                  <a:solidFill>
                    <a:schemeClr val="lt1"/>
                  </a:solidFill>
                </a:rPr>
                <a:t>Top</a:t>
              </a:r>
            </a:p>
          </p:txBody>
        </p:sp>
        <p:cxnSp>
          <p:nvCxnSpPr>
            <p:cNvPr id="196" name="AutoShape 79"/>
            <p:cNvCxnSpPr>
              <a:cxnSpLocks noChangeShapeType="1"/>
              <a:stCxn id="195" idx="3"/>
              <a:endCxn id="192" idx="2"/>
            </p:cNvCxnSpPr>
            <p:nvPr/>
          </p:nvCxnSpPr>
          <p:spPr bwMode="auto">
            <a:xfrm>
              <a:off x="3884769" y="5226745"/>
              <a:ext cx="171294" cy="158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132" name="TextBox 131"/>
          <p:cNvSpPr txBox="1"/>
          <p:nvPr/>
        </p:nvSpPr>
        <p:spPr>
          <a:xfrm>
            <a:off x="1981200" y="6248400"/>
            <a:ext cx="1251305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v:c(v)</a:t>
            </a:r>
            <a:endParaRPr lang="en-US" altLang="he-IL" sz="2800" dirty="0">
              <a:latin typeface="Symbol" pitchFamily="18" charset="2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3400" y="2658306"/>
            <a:ext cx="1097416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v: x(v)</a:t>
            </a:r>
            <a:endParaRPr lang="en-US" sz="2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33400" y="3510095"/>
            <a:ext cx="1097416" cy="461665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ym typeface="Math C"/>
              </a:rPr>
              <a:t>v: x(v)</a:t>
            </a:r>
            <a:endParaRPr lang="en-US" sz="2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76841" y="5528094"/>
            <a:ext cx="3021083" cy="400110"/>
          </a:xfrm>
          <a:prstGeom prst="rect">
            <a:avLst/>
          </a:prstGeom>
          <a:ln w="254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altLang="he-IL" sz="2000" dirty="0">
                <a:sym typeface="Math C"/>
              </a:rPr>
              <a:t>v1,</a:t>
            </a:r>
            <a:r>
              <a:rPr lang="pt-BR" altLang="he-IL" sz="2000" dirty="0">
                <a:sym typeface="Symbol" pitchFamily="18" charset="2"/>
              </a:rPr>
              <a:t>v2: n(v1, v2)</a:t>
            </a:r>
            <a:r>
              <a:rPr lang="en-US" altLang="he-IL" sz="2000" dirty="0">
                <a:sym typeface="Symbol" pitchFamily="18" charset="2"/>
              </a:rPr>
              <a:t> Top(v2)</a:t>
            </a:r>
            <a:endParaRPr lang="en-US" sz="2000" dirty="0"/>
          </a:p>
        </p:txBody>
      </p:sp>
      <p:sp>
        <p:nvSpPr>
          <p:cNvPr id="139" name="Rounded Rectangle 138"/>
          <p:cNvSpPr/>
          <p:nvPr/>
        </p:nvSpPr>
        <p:spPr>
          <a:xfrm>
            <a:off x="508716" y="2628851"/>
            <a:ext cx="1168758" cy="50657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41" name="Rounded Rectangle 140"/>
          <p:cNvSpPr/>
          <p:nvPr/>
        </p:nvSpPr>
        <p:spPr>
          <a:xfrm>
            <a:off x="508716" y="3495181"/>
            <a:ext cx="1168758" cy="50657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45" name="Rounded Rectangle 144"/>
          <p:cNvSpPr/>
          <p:nvPr/>
        </p:nvSpPr>
        <p:spPr>
          <a:xfrm>
            <a:off x="86265" y="5437518"/>
            <a:ext cx="3174520" cy="50657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46" name="Rounded Rectangle 145"/>
          <p:cNvSpPr/>
          <p:nvPr/>
        </p:nvSpPr>
        <p:spPr>
          <a:xfrm>
            <a:off x="1905000" y="6197958"/>
            <a:ext cx="1371600" cy="56345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486400" y="990600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092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5" grpId="0" animBg="1"/>
      <p:bldP spid="137" grpId="0" animBg="1"/>
      <p:bldP spid="138" grpId="0" animBg="1"/>
      <p:bldP spid="139" grpId="0" animBg="1"/>
      <p:bldP spid="141" grpId="0" animBg="1"/>
      <p:bldP spid="145" grpId="0" animBg="1"/>
      <p:bldP spid="14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6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|7.8|2.8|2|1.2|12.6|1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0.8|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0.8|10.7|16|15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6.6|6|10.5|11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.8|4.4|0.8|7.2|1.4|1.8|0.8|1.3|1.3|1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0.7|22.7|14.4|10.6|1.9|1.8|6.4|32.5|13.9|2.5|1|0.5|0.4|0.3|0.5|1.1|41|20.6|10.1|2.2|2.7|15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45468</TotalTime>
  <Words>8629</Words>
  <Application>Microsoft Macintosh PowerPoint</Application>
  <PresentationFormat>On-screen Show (4:3)</PresentationFormat>
  <Paragraphs>3975</Paragraphs>
  <Slides>186</Slides>
  <Notes>111</Notes>
  <HiddenSlides>5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186</vt:i4>
      </vt:variant>
    </vt:vector>
  </HeadingPairs>
  <TitlesOfParts>
    <vt:vector size="204" baseType="lpstr">
      <vt:lpstr>ＭＳ Ｐゴシック</vt:lpstr>
      <vt:lpstr>Arial</vt:lpstr>
      <vt:lpstr>Calibri</vt:lpstr>
      <vt:lpstr>Comic Sans MS</vt:lpstr>
      <vt:lpstr>Corbel</vt:lpstr>
      <vt:lpstr>Courier New</vt:lpstr>
      <vt:lpstr>Math A</vt:lpstr>
      <vt:lpstr>Math B</vt:lpstr>
      <vt:lpstr>Math C</vt:lpstr>
      <vt:lpstr>Miriam</vt:lpstr>
      <vt:lpstr>Symbol</vt:lpstr>
      <vt:lpstr>Tahoma</vt:lpstr>
      <vt:lpstr>Times New Roman</vt:lpstr>
      <vt:lpstr>Wingdings</vt:lpstr>
      <vt:lpstr>Office Theme</vt:lpstr>
      <vt:lpstr>Document</vt:lpstr>
      <vt:lpstr>Chart</vt:lpstr>
      <vt:lpstr>תרשים</vt:lpstr>
      <vt:lpstr>Program Analysis  and Verification   0368-4479 </vt:lpstr>
      <vt:lpstr>Shape Analysis</vt:lpstr>
      <vt:lpstr>Analyzing Singly Linked Lists</vt:lpstr>
      <vt:lpstr>Limitations of pointer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What was the problem?</vt:lpstr>
      <vt:lpstr>Improved solution</vt:lpstr>
      <vt:lpstr>Adding properties to objects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Flow&amp;Field-sensitive Analysis</vt:lpstr>
      <vt:lpstr>Best (induced) transformer</vt:lpstr>
      <vt:lpstr>Best transformer for tmp=tmp.n</vt:lpstr>
      <vt:lpstr>Best transformer for tmp=tmp.n:  </vt:lpstr>
      <vt:lpstr>Best transformer for tmp=tmp.n</vt:lpstr>
      <vt:lpstr>Best transformer for tmp=tmp.n: </vt:lpstr>
      <vt:lpstr>Handling updates on summary nodes</vt:lpstr>
      <vt:lpstr>Transformer for tmp=tmp.n: ’ </vt:lpstr>
      <vt:lpstr>Transformer for tmp=tmp.n: ’ </vt:lpstr>
      <vt:lpstr>Transformer tmp=tmp.n</vt:lpstr>
      <vt:lpstr>Transformer for tmp=tmp.n: </vt:lpstr>
      <vt:lpstr>Transformer via partial-concretization</vt:lpstr>
      <vt:lpstr>Recap</vt:lpstr>
      <vt:lpstr>3-Value logic based shape analysis</vt:lpstr>
      <vt:lpstr>Sequential Stack</vt:lpstr>
      <vt:lpstr>Shape Analysis via 3-valued Logic</vt:lpstr>
      <vt:lpstr>Concrete State</vt:lpstr>
      <vt:lpstr>Concrete State</vt:lpstr>
      <vt:lpstr>Formulae for Observing Properties</vt:lpstr>
      <vt:lpstr>Concrete Interpretation Rules</vt:lpstr>
      <vt:lpstr>Example: s = Topn</vt:lpstr>
      <vt:lpstr>Collecting Semantics</vt:lpstr>
      <vt:lpstr>Collecting Semantics</vt:lpstr>
      <vt:lpstr>3-Valued Logic</vt:lpstr>
      <vt:lpstr>3-Valued Logical Structures </vt:lpstr>
      <vt:lpstr>Boolean Connectives [Kleene]</vt:lpstr>
      <vt:lpstr>Property Space</vt:lpstr>
      <vt:lpstr>Embedding Order</vt:lpstr>
      <vt:lpstr>Tight Embedding</vt:lpstr>
      <vt:lpstr>Canonical Abstraction</vt:lpstr>
      <vt:lpstr>Canonical Abstraction</vt:lpstr>
      <vt:lpstr>Canonical Abstraction</vt:lpstr>
      <vt:lpstr>Canonical Abstraction</vt:lpstr>
      <vt:lpstr>Canonical Abstraction</vt:lpstr>
      <vt:lpstr>Canonical Abstraction</vt:lpstr>
      <vt:lpstr>Canonical Abstraction ()</vt:lpstr>
      <vt:lpstr>Information Loss</vt:lpstr>
      <vt:lpstr>Instrumentation Predicates</vt:lpstr>
      <vt:lpstr>Embedding Theorem:  Conservatively Observing Properties</vt:lpstr>
      <vt:lpstr>Operational Semantics</vt:lpstr>
      <vt:lpstr>Abstract Semantics</vt:lpstr>
      <vt:lpstr>Best Transformer (s = Topn)</vt:lpstr>
      <vt:lpstr>Semantic Reduction</vt:lpstr>
      <vt:lpstr>The Focus Operation</vt:lpstr>
      <vt:lpstr>Partial Concretization Based on Transformer (s=Topn)</vt:lpstr>
      <vt:lpstr>Partial Concretization</vt:lpstr>
      <vt:lpstr>The Coercion Principle</vt:lpstr>
      <vt:lpstr>Apply Constraint Solver</vt:lpstr>
      <vt:lpstr>Sources of Constraints</vt:lpstr>
      <vt:lpstr>Example Constraints</vt:lpstr>
      <vt:lpstr>Abstract Transformers: Summary</vt:lpstr>
      <vt:lpstr>Abstract Semantics</vt:lpstr>
      <vt:lpstr>Recap </vt:lpstr>
      <vt:lpstr>Stack Push</vt:lpstr>
      <vt:lpstr>What about procedures?</vt:lpstr>
      <vt:lpstr>A Semantics for Procedure Local Heaps and its Abstractions</vt:lpstr>
      <vt:lpstr>Motivation</vt:lpstr>
      <vt:lpstr>Main idea</vt:lpstr>
      <vt:lpstr>Main idea</vt:lpstr>
      <vt:lpstr>Main Results</vt:lpstr>
      <vt:lpstr>Outline</vt:lpstr>
      <vt:lpstr>Example</vt:lpstr>
      <vt:lpstr>Example</vt:lpstr>
      <vt:lpstr>Example</vt:lpstr>
      <vt:lpstr>Example</vt:lpstr>
      <vt:lpstr>Example</vt:lpstr>
      <vt:lpstr>Example</vt:lpstr>
      <vt:lpstr>Cutpoints</vt:lpstr>
      <vt:lpstr>Cutpoints</vt:lpstr>
      <vt:lpstr>Cutpoints</vt:lpstr>
      <vt:lpstr>Cutpoints</vt:lpstr>
      <vt:lpstr>Example</vt:lpstr>
      <vt:lpstr>Outline</vt:lpstr>
      <vt:lpstr>Abstract Interpretation [Cousot and Cousot, POPL ’77]</vt:lpstr>
      <vt:lpstr>Introducing local heap semantics</vt:lpstr>
      <vt:lpstr>Outline</vt:lpstr>
      <vt:lpstr>Programming model</vt:lpstr>
      <vt:lpstr>Simplifying assumptions</vt:lpstr>
      <vt:lpstr>Storeless semantics</vt:lpstr>
      <vt:lpstr>Example</vt:lpstr>
      <vt:lpstr>Example</vt:lpstr>
      <vt:lpstr>Cutpoint labels</vt:lpstr>
      <vt:lpstr>Cutpoint labels</vt:lpstr>
      <vt:lpstr>Sharing patterns</vt:lpstr>
      <vt:lpstr>Observational equivalence</vt:lpstr>
      <vt:lpstr>Main theorem: semantic equivalence</vt:lpstr>
      <vt:lpstr>Corollaries</vt:lpstr>
      <vt:lpstr>Applications</vt:lpstr>
      <vt:lpstr>Related work</vt:lpstr>
      <vt:lpstr>Shape abstraction</vt:lpstr>
      <vt:lpstr>A Shape abstraction </vt:lpstr>
      <vt:lpstr>A Shape abstraction </vt:lpstr>
      <vt:lpstr>A Shape abstraction </vt:lpstr>
      <vt:lpstr>A Shape abstraction </vt:lpstr>
      <vt:lpstr>A Shape abstraction </vt:lpstr>
      <vt:lpstr>A Shape abstraction </vt:lpstr>
      <vt:lpstr>Cutpoint-Freedom</vt:lpstr>
      <vt:lpstr>How to tabulate procedures?  </vt:lpstr>
      <vt:lpstr>How to handle sharing?</vt:lpstr>
      <vt:lpstr>What’s the difference?</vt:lpstr>
      <vt:lpstr>Cutpoints</vt:lpstr>
      <vt:lpstr>Cutpoint freedom</vt:lpstr>
      <vt:lpstr>Interprocedural shape analysis for cutpoint-free programs  using 3-Valued Shape Analysis   </vt:lpstr>
      <vt:lpstr>Memory states: 2-Valued Logical Structure</vt:lpstr>
      <vt:lpstr>Memory states</vt:lpstr>
      <vt:lpstr>Memory states</vt:lpstr>
      <vt:lpstr>Operational semantics </vt:lpstr>
      <vt:lpstr>Procedure calls</vt:lpstr>
      <vt:lpstr>Procedure call:  1. Verifying cutpoint-freedom</vt:lpstr>
      <vt:lpstr>Procedure call:  1. Verifying cutpoint-freedom</vt:lpstr>
      <vt:lpstr>Procedure call:  2. Computing the input local heap</vt:lpstr>
      <vt:lpstr>Procedure body:  append(p,q)</vt:lpstr>
      <vt:lpstr>Procedure call: 3. Combine output</vt:lpstr>
      <vt:lpstr>Procedure call: 3. Combine output</vt:lpstr>
      <vt:lpstr>Observational equivalence</vt:lpstr>
      <vt:lpstr>Observational equivalence</vt:lpstr>
      <vt:lpstr>Introducing local heap semantics</vt:lpstr>
      <vt:lpstr>Shape abstraction</vt:lpstr>
      <vt:lpstr>3-Valued logic</vt:lpstr>
      <vt:lpstr>Canonical abstraction</vt:lpstr>
      <vt:lpstr>Instrumentation predicates</vt:lpstr>
      <vt:lpstr>Abstract memory states  (with reachability)</vt:lpstr>
      <vt:lpstr>The importance of reachability: Call append(y,z)</vt:lpstr>
      <vt:lpstr>Abstract semantics</vt:lpstr>
      <vt:lpstr>Procedure calls</vt:lpstr>
      <vt:lpstr>Procedure calls</vt:lpstr>
      <vt:lpstr>Conservative verification of cutpoint-freedom</vt:lpstr>
      <vt:lpstr>Interprocedural shape analysis</vt:lpstr>
      <vt:lpstr>Interprocedural shape analysis</vt:lpstr>
      <vt:lpstr>Interprocedural shape analysis</vt:lpstr>
      <vt:lpstr>Interprocedural shape analysis</vt:lpstr>
      <vt:lpstr>Plan</vt:lpstr>
      <vt:lpstr>Prototype implementation</vt:lpstr>
      <vt:lpstr>Iterative vs. Recursive (SLL)</vt:lpstr>
      <vt:lpstr>Inline vs. Procedural abstraction</vt:lpstr>
      <vt:lpstr>Call string   vs. Relational vs. CPF [Rinetzky and Sagiv, CC’01]                [Jeannet et al., SAS’04]        </vt:lpstr>
      <vt:lpstr>Summary</vt:lpstr>
      <vt:lpstr>Application  </vt:lpstr>
      <vt:lpstr>Related Work</vt:lpstr>
      <vt:lpstr>Related work</vt:lpstr>
      <vt:lpstr>Summary</vt:lpstr>
    </vt:vector>
  </TitlesOfParts>
  <Company>Ben-Gurion University of the Negev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 and Verification</dc:title>
  <dc:subject>Introduction</dc:subject>
  <dc:creator>Roman Manevich</dc:creator>
  <cp:lastModifiedBy>Noam Rinetzky</cp:lastModifiedBy>
  <cp:revision>1138</cp:revision>
  <cp:lastPrinted>2018-05-14T09:43:24Z</cp:lastPrinted>
  <dcterms:created xsi:type="dcterms:W3CDTF">2012-10-28T06:17:00Z</dcterms:created>
  <dcterms:modified xsi:type="dcterms:W3CDTF">2018-05-21T08:46:09Z</dcterms:modified>
</cp:coreProperties>
</file>