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5"/>
  </p:notesMasterIdLst>
  <p:handoutMasterIdLst>
    <p:handoutMasterId r:id="rId166"/>
  </p:handoutMasterIdLst>
  <p:sldIdLst>
    <p:sldId id="900" r:id="rId2"/>
    <p:sldId id="1429" r:id="rId3"/>
    <p:sldId id="1430" r:id="rId4"/>
    <p:sldId id="1431" r:id="rId5"/>
    <p:sldId id="1432" r:id="rId6"/>
    <p:sldId id="1433" r:id="rId7"/>
    <p:sldId id="1434" r:id="rId8"/>
    <p:sldId id="1435" r:id="rId9"/>
    <p:sldId id="1436" r:id="rId10"/>
    <p:sldId id="1437" r:id="rId11"/>
    <p:sldId id="1438" r:id="rId12"/>
    <p:sldId id="1439" r:id="rId13"/>
    <p:sldId id="1440" r:id="rId14"/>
    <p:sldId id="1441" r:id="rId15"/>
    <p:sldId id="1442" r:id="rId16"/>
    <p:sldId id="1443" r:id="rId17"/>
    <p:sldId id="1444" r:id="rId18"/>
    <p:sldId id="1445" r:id="rId19"/>
    <p:sldId id="1446" r:id="rId20"/>
    <p:sldId id="1447" r:id="rId21"/>
    <p:sldId id="1448" r:id="rId22"/>
    <p:sldId id="1449" r:id="rId23"/>
    <p:sldId id="1450" r:id="rId24"/>
    <p:sldId id="1451" r:id="rId25"/>
    <p:sldId id="1452" r:id="rId26"/>
    <p:sldId id="1453" r:id="rId27"/>
    <p:sldId id="1454" r:id="rId28"/>
    <p:sldId id="1455" r:id="rId29"/>
    <p:sldId id="1456" r:id="rId30"/>
    <p:sldId id="1457" r:id="rId31"/>
    <p:sldId id="1458" r:id="rId32"/>
    <p:sldId id="1459" r:id="rId33"/>
    <p:sldId id="1460" r:id="rId34"/>
    <p:sldId id="1461" r:id="rId35"/>
    <p:sldId id="1462" r:id="rId36"/>
    <p:sldId id="1463" r:id="rId37"/>
    <p:sldId id="1464" r:id="rId38"/>
    <p:sldId id="1465" r:id="rId39"/>
    <p:sldId id="1466" r:id="rId40"/>
    <p:sldId id="1467" r:id="rId41"/>
    <p:sldId id="1468" r:id="rId42"/>
    <p:sldId id="1469" r:id="rId43"/>
    <p:sldId id="1470" r:id="rId44"/>
    <p:sldId id="1471" r:id="rId45"/>
    <p:sldId id="1472" r:id="rId46"/>
    <p:sldId id="1473" r:id="rId47"/>
    <p:sldId id="1474" r:id="rId48"/>
    <p:sldId id="1475" r:id="rId49"/>
    <p:sldId id="1476" r:id="rId50"/>
    <p:sldId id="1477" r:id="rId51"/>
    <p:sldId id="1478" r:id="rId52"/>
    <p:sldId id="1479" r:id="rId53"/>
    <p:sldId id="1480" r:id="rId54"/>
    <p:sldId id="1481" r:id="rId55"/>
    <p:sldId id="1482" r:id="rId56"/>
    <p:sldId id="1483" r:id="rId57"/>
    <p:sldId id="1484" r:id="rId58"/>
    <p:sldId id="1485" r:id="rId59"/>
    <p:sldId id="1486" r:id="rId60"/>
    <p:sldId id="1652" r:id="rId61"/>
    <p:sldId id="1487" r:id="rId62"/>
    <p:sldId id="1488" r:id="rId63"/>
    <p:sldId id="1489" r:id="rId64"/>
    <p:sldId id="1490" r:id="rId65"/>
    <p:sldId id="1491" r:id="rId66"/>
    <p:sldId id="1492" r:id="rId67"/>
    <p:sldId id="1493" r:id="rId68"/>
    <p:sldId id="1494" r:id="rId69"/>
    <p:sldId id="1495" r:id="rId70"/>
    <p:sldId id="1496" r:id="rId71"/>
    <p:sldId id="1497" r:id="rId72"/>
    <p:sldId id="1498" r:id="rId73"/>
    <p:sldId id="1499" r:id="rId74"/>
    <p:sldId id="1500" r:id="rId75"/>
    <p:sldId id="1501" r:id="rId76"/>
    <p:sldId id="1502" r:id="rId77"/>
    <p:sldId id="1503" r:id="rId78"/>
    <p:sldId id="1504" r:id="rId79"/>
    <p:sldId id="1505" r:id="rId80"/>
    <p:sldId id="1506" r:id="rId81"/>
    <p:sldId id="1507" r:id="rId82"/>
    <p:sldId id="1508" r:id="rId83"/>
    <p:sldId id="1509" r:id="rId84"/>
    <p:sldId id="1510" r:id="rId85"/>
    <p:sldId id="1511" r:id="rId86"/>
    <p:sldId id="1512" r:id="rId87"/>
    <p:sldId id="1341" r:id="rId88"/>
    <p:sldId id="1265" r:id="rId89"/>
    <p:sldId id="1266" r:id="rId90"/>
    <p:sldId id="1267" r:id="rId91"/>
    <p:sldId id="1268" r:id="rId92"/>
    <p:sldId id="1269" r:id="rId93"/>
    <p:sldId id="1270" r:id="rId94"/>
    <p:sldId id="1271" r:id="rId95"/>
    <p:sldId id="1272" r:id="rId96"/>
    <p:sldId id="1273" r:id="rId97"/>
    <p:sldId id="1274" r:id="rId98"/>
    <p:sldId id="1275" r:id="rId99"/>
    <p:sldId id="1276" r:id="rId100"/>
    <p:sldId id="1277" r:id="rId101"/>
    <p:sldId id="1278" r:id="rId102"/>
    <p:sldId id="1279" r:id="rId103"/>
    <p:sldId id="1280" r:id="rId104"/>
    <p:sldId id="1281" r:id="rId105"/>
    <p:sldId id="1282" r:id="rId106"/>
    <p:sldId id="1283" r:id="rId107"/>
    <p:sldId id="1284" r:id="rId108"/>
    <p:sldId id="1285" r:id="rId109"/>
    <p:sldId id="1286" r:id="rId110"/>
    <p:sldId id="1287" r:id="rId111"/>
    <p:sldId id="1288" r:id="rId112"/>
    <p:sldId id="1289" r:id="rId113"/>
    <p:sldId id="1290" r:id="rId114"/>
    <p:sldId id="1291" r:id="rId115"/>
    <p:sldId id="1292" r:id="rId116"/>
    <p:sldId id="1293" r:id="rId117"/>
    <p:sldId id="1294" r:id="rId118"/>
    <p:sldId id="1295" r:id="rId119"/>
    <p:sldId id="1296" r:id="rId120"/>
    <p:sldId id="1297" r:id="rId121"/>
    <p:sldId id="1298" r:id="rId122"/>
    <p:sldId id="1299" r:id="rId123"/>
    <p:sldId id="1300" r:id="rId124"/>
    <p:sldId id="1301" r:id="rId125"/>
    <p:sldId id="1302" r:id="rId126"/>
    <p:sldId id="1303" r:id="rId127"/>
    <p:sldId id="1304" r:id="rId128"/>
    <p:sldId id="1305" r:id="rId129"/>
    <p:sldId id="1306" r:id="rId130"/>
    <p:sldId id="1307" r:id="rId131"/>
    <p:sldId id="1308" r:id="rId132"/>
    <p:sldId id="1309" r:id="rId133"/>
    <p:sldId id="1310" r:id="rId134"/>
    <p:sldId id="1311" r:id="rId135"/>
    <p:sldId id="1312" r:id="rId136"/>
    <p:sldId id="1313" r:id="rId137"/>
    <p:sldId id="1314" r:id="rId138"/>
    <p:sldId id="1315" r:id="rId139"/>
    <p:sldId id="1316" r:id="rId140"/>
    <p:sldId id="1317" r:id="rId141"/>
    <p:sldId id="1318" r:id="rId142"/>
    <p:sldId id="1319" r:id="rId143"/>
    <p:sldId id="1320" r:id="rId144"/>
    <p:sldId id="1321" r:id="rId145"/>
    <p:sldId id="1322" r:id="rId146"/>
    <p:sldId id="1323" r:id="rId147"/>
    <p:sldId id="1324" r:id="rId148"/>
    <p:sldId id="1325" r:id="rId149"/>
    <p:sldId id="1326" r:id="rId150"/>
    <p:sldId id="1327" r:id="rId151"/>
    <p:sldId id="1328" r:id="rId152"/>
    <p:sldId id="1329" r:id="rId153"/>
    <p:sldId id="1330" r:id="rId154"/>
    <p:sldId id="1331" r:id="rId155"/>
    <p:sldId id="1332" r:id="rId156"/>
    <p:sldId id="1333" r:id="rId157"/>
    <p:sldId id="1334" r:id="rId158"/>
    <p:sldId id="1335" r:id="rId159"/>
    <p:sldId id="1336" r:id="rId160"/>
    <p:sldId id="1337" r:id="rId161"/>
    <p:sldId id="1338" r:id="rId162"/>
    <p:sldId id="1339" r:id="rId163"/>
    <p:sldId id="1340" r:id="rId164"/>
  </p:sldIdLst>
  <p:sldSz cx="9144000" cy="6858000" type="screen4x3"/>
  <p:notesSz cx="6797675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6600"/>
    <a:srgbClr val="CC0066"/>
    <a:srgbClr val="993300"/>
    <a:srgbClr val="CCFFCC"/>
    <a:srgbClr val="FFFF99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" autoAdjust="0"/>
    <p:restoredTop sz="77950" autoAdjust="0"/>
  </p:normalViewPr>
  <p:slideViewPr>
    <p:cSldViewPr snapToGrid="0">
      <p:cViewPr varScale="1">
        <p:scale>
          <a:sx n="175" d="100"/>
          <a:sy n="175" d="100"/>
        </p:scale>
        <p:origin x="4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523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0744A5-C958-4DEF-82F1-442DB69B67AC}" type="datetimeFigureOut">
              <a:rPr lang="he-IL" smtClean="0"/>
              <a:pPr/>
              <a:t>כ"ב.אייר.תשע"ח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514423-DA5E-4C92-99D0-62F08A17EF9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0521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AEE069-47FE-4E4E-9F2A-57566F5FC75A}" type="datetimeFigureOut">
              <a:rPr lang="he-IL" smtClean="0"/>
              <a:pPr/>
              <a:t>כ"ב.אייר.תשע"ח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2CB276-DA57-47DA-BBA4-1511FD7C64A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4330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B276-DA57-47DA-BBA4-1511FD7C64AA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7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8100" algn="r" eaLnBrk="1" hangingPunct="1">
              <a:spcBef>
                <a:spcPts val="450"/>
              </a:spcBef>
              <a:defRPr/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Main idea / guiding light</a:t>
            </a:r>
          </a:p>
        </p:txBody>
      </p:sp>
    </p:spTree>
    <p:extLst>
      <p:ext uri="{BB962C8B-B14F-4D97-AF65-F5344CB8AC3E}">
        <p14:creationId xmlns:p14="http://schemas.microsoft.com/office/powerpoint/2010/main" val="289461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8188"/>
            <a:ext cx="4937125" cy="3703637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5127"/>
          </a:xfrm>
          <a:ln/>
        </p:spPr>
        <p:txBody>
          <a:bodyPr lIns="89794" tIns="44897" rIns="89794" bIns="44897"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99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8188"/>
            <a:ext cx="4937125" cy="3703637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5127"/>
          </a:xfrm>
          <a:ln/>
        </p:spPr>
        <p:txBody>
          <a:bodyPr lIns="89794" tIns="44897" rIns="89794" bIns="44897"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8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C37-0211-5E48-807B-57AB9FBF9FA3}" type="datetime1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712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61B4-38FF-D447-8C2B-21E16832A698}" type="datetime1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033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608-F56B-F54C-BAAD-ADB950D197A3}" type="datetime1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899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DF04-4620-164F-8A00-75BAD91C05E5}" type="datetime1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57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886B-27C7-CA43-B14C-83ECC1653D14}" type="datetime1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08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D252-BA9C-EE45-8EA0-0D0729800290}" type="datetime1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329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C787-E13B-2D40-A110-483EDFE52AA5}" type="datetime1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635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E4D1-65D2-624E-B561-5C3373583B7D}" type="datetime1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B5D7-89EA-364B-8B03-0C66C2BD2161}" type="datetime1">
              <a:rPr lang="en-US" smtClean="0"/>
              <a:t>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644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FD655-7F10-204D-BF01-8D202BEF8100}" type="datetime1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931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AA93-E83F-F242-ADA2-A742F9FBC93A}" type="datetime1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589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6FE5-371E-7D41-A44D-28EB9B15A02A}" type="datetime1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92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.ens.fr/~cousot/COUSOTpapers/IFIP77.shtml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76" y="586117"/>
            <a:ext cx="7772400" cy="190426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Program Analysis </a:t>
            </a:r>
            <a:br>
              <a:rPr lang="en-US" sz="6000" dirty="0"/>
            </a:br>
            <a:r>
              <a:rPr lang="en-US" sz="6000" dirty="0"/>
              <a:t>and Verification</a:t>
            </a:r>
            <a:br>
              <a:rPr lang="en-US" sz="3600" dirty="0"/>
            </a:br>
            <a:r>
              <a:rPr lang="en-US" sz="2400" dirty="0"/>
              <a:t>  0368-4479 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785012"/>
            <a:ext cx="9144000" cy="2729806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Noam Rinetzky</a:t>
            </a:r>
          </a:p>
          <a:p>
            <a:endParaRPr lang="en-US" sz="1800" dirty="0"/>
          </a:p>
          <a:p>
            <a:r>
              <a:rPr lang="en-US" dirty="0"/>
              <a:t>Lecture 8: </a:t>
            </a:r>
            <a:r>
              <a:rPr lang="en-US" dirty="0" err="1"/>
              <a:t>Interprocedural</a:t>
            </a:r>
            <a:r>
              <a:rPr lang="en-US" dirty="0"/>
              <a:t> Analysis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2888E0-DAC0-294C-B85F-B0156BC4264F}" type="slidenum">
              <a:rPr lang="he-IL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3961" y="5700156"/>
            <a:ext cx="67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Slides credit: Roman </a:t>
            </a:r>
            <a:r>
              <a:rPr lang="en-US" sz="1800" dirty="0" err="1"/>
              <a:t>Manevich</a:t>
            </a:r>
            <a:r>
              <a:rPr lang="en-US" sz="1800" dirty="0"/>
              <a:t>, </a:t>
            </a:r>
            <a:r>
              <a:rPr lang="en-US" sz="1800" dirty="0" err="1"/>
              <a:t>Mooly</a:t>
            </a:r>
            <a:r>
              <a:rPr lang="en-US" sz="1800" dirty="0"/>
              <a:t> </a:t>
            </a:r>
            <a:r>
              <a:rPr lang="en-US" sz="1800" dirty="0" err="1"/>
              <a:t>Sagiv</a:t>
            </a:r>
            <a:r>
              <a:rPr lang="en-US" sz="1800" dirty="0"/>
              <a:t>, </a:t>
            </a:r>
            <a:r>
              <a:rPr lang="en-US" sz="1800" dirty="0" err="1"/>
              <a:t>Eran</a:t>
            </a:r>
            <a:r>
              <a:rPr lang="en-US" sz="1800" dirty="0"/>
              <a:t> </a:t>
            </a:r>
            <a:r>
              <a:rPr lang="en-US" sz="1800" dirty="0" err="1"/>
              <a:t>Yahav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339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Procedure Inlining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5378450" y="1336675"/>
            <a:ext cx="292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844550" y="13366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73203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Points-to lattice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dirty="0"/>
              <a:t>oints-</a:t>
            </a:r>
            <a:r>
              <a:rPr lang="en-US" b="1" dirty="0"/>
              <a:t>t</a:t>
            </a:r>
            <a:r>
              <a:rPr lang="en-US" dirty="0"/>
              <a:t>o</a:t>
            </a:r>
          </a:p>
          <a:p>
            <a:pPr lvl="1"/>
            <a:r>
              <a:rPr lang="en-US" i="1" dirty="0"/>
              <a:t>PT-factoids</a:t>
            </a:r>
            <a:r>
              <a:rPr lang="en-US" dirty="0"/>
              <a:t>[x] = { </a:t>
            </a:r>
            <a:r>
              <a:rPr lang="en-US" i="1" dirty="0"/>
              <a:t>x</a:t>
            </a:r>
            <a:r>
              <a:rPr lang="en-US" dirty="0"/>
              <a:t>=&amp;</a:t>
            </a:r>
            <a:r>
              <a:rPr lang="en-US" i="1" dirty="0"/>
              <a:t>y</a:t>
            </a:r>
            <a:r>
              <a:rPr lang="en-US" dirty="0"/>
              <a:t> |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 </a:t>
            </a:r>
            <a:r>
              <a:rPr lang="en-US" dirty="0" err="1"/>
              <a:t>Var</a:t>
            </a:r>
            <a:r>
              <a:rPr lang="en-US" dirty="0"/>
              <a:t>} </a:t>
            </a:r>
            <a:r>
              <a:rPr lang="en-US" dirty="0">
                <a:sym typeface="Math B"/>
              </a:rPr>
              <a:t> false</a:t>
            </a:r>
            <a:br>
              <a:rPr lang="en-US" baseline="30000" dirty="0"/>
            </a:br>
            <a:r>
              <a:rPr lang="en-US" i="1" dirty="0"/>
              <a:t>PT</a:t>
            </a:r>
            <a:r>
              <a:rPr lang="en-US" dirty="0"/>
              <a:t>[x] = (2</a:t>
            </a:r>
            <a:r>
              <a:rPr lang="en-US" i="1" baseline="30000" dirty="0"/>
              <a:t>PT-factoids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</a:t>
            </a:r>
            <a:r>
              <a:rPr lang="en-US" dirty="0">
                <a:sym typeface="Math B"/>
              </a:rPr>
              <a:t>, ,  , </a:t>
            </a:r>
            <a:r>
              <a:rPr lang="en-US" i="1" dirty="0"/>
              <a:t>false</a:t>
            </a:r>
            <a:r>
              <a:rPr lang="en-US" dirty="0"/>
              <a:t>, </a:t>
            </a:r>
            <a:r>
              <a:rPr lang="en-US" i="1" dirty="0"/>
              <a:t>PT-factoids</a:t>
            </a:r>
            <a:r>
              <a:rPr lang="en-US" dirty="0"/>
              <a:t>[x])</a:t>
            </a:r>
            <a:br>
              <a:rPr lang="en-US" dirty="0"/>
            </a:br>
            <a:r>
              <a:rPr lang="en-US" dirty="0"/>
              <a:t>(interpreted disjunctively)</a:t>
            </a:r>
          </a:p>
          <a:p>
            <a:r>
              <a:rPr lang="en-US" dirty="0"/>
              <a:t>How should combine them to get the abstract states in the example?</a:t>
            </a:r>
            <a:br>
              <a:rPr lang="en-US" dirty="0"/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(q=&amp;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q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&amp;x)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x=&amp;a  y=&amp;b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i="1" dirty="0"/>
              <a:t>D</a:t>
            </a:r>
            <a:r>
              <a:rPr lang="en-US" dirty="0"/>
              <a:t>[x] = </a:t>
            </a:r>
            <a:r>
              <a:rPr lang="en-US" dirty="0" err="1"/>
              <a:t>Disj</a:t>
            </a:r>
            <a:r>
              <a:rPr lang="en-US" dirty="0"/>
              <a:t>(</a:t>
            </a:r>
            <a:r>
              <a:rPr lang="en-US" i="1" dirty="0"/>
              <a:t>VE</a:t>
            </a:r>
            <a:r>
              <a:rPr lang="en-US" dirty="0"/>
              <a:t>[x]) </a:t>
            </a:r>
            <a:r>
              <a:rPr lang="en-US" dirty="0">
                <a:sym typeface="Math B"/>
              </a:rPr>
              <a:t> </a:t>
            </a:r>
            <a:r>
              <a:rPr lang="en-US" dirty="0" err="1"/>
              <a:t>Disj</a:t>
            </a:r>
            <a:r>
              <a:rPr lang="en-US" dirty="0"/>
              <a:t>(</a:t>
            </a:r>
            <a:r>
              <a:rPr lang="en-US" i="1" dirty="0"/>
              <a:t>PT</a:t>
            </a:r>
            <a:r>
              <a:rPr lang="en-US" dirty="0"/>
              <a:t>[x])</a:t>
            </a:r>
          </a:p>
          <a:p>
            <a:r>
              <a:rPr lang="en-US" dirty="0"/>
              <a:t>For all program variables: </a:t>
            </a:r>
            <a:r>
              <a:rPr lang="en-US" i="1" dirty="0"/>
              <a:t>D = D</a:t>
            </a:r>
            <a:r>
              <a:rPr lang="en-US" dirty="0"/>
              <a:t>[x</a:t>
            </a:r>
            <a:r>
              <a:rPr lang="en-US" baseline="-25000" dirty="0"/>
              <a:t>1</a:t>
            </a:r>
            <a:r>
              <a:rPr lang="en-US" dirty="0"/>
              <a:t>]</a:t>
            </a:r>
            <a:r>
              <a:rPr lang="en-US" dirty="0">
                <a:sym typeface="Math B"/>
              </a:rPr>
              <a:t>  … </a:t>
            </a:r>
            <a:r>
              <a:rPr lang="en-US" i="1" dirty="0"/>
              <a:t> D</a:t>
            </a:r>
            <a:r>
              <a:rPr lang="en-US" dirty="0"/>
              <a:t>[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]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81959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51" y="-1538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Points-to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103253"/>
            <a:ext cx="1728192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a = &amp;y</a:t>
            </a:r>
            <a:b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x = &amp;a;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y = &amp;b;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if (?) {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&amp;x;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} else {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&amp;y;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}</a:t>
            </a:r>
          </a:p>
          <a:p>
            <a:pPr algn="l" rtl="0"/>
            <a:endParaRPr lang="en-US" sz="20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*x = &amp;c;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*p = &amp;c;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267744" y="1052736"/>
            <a:ext cx="3240360" cy="1532334"/>
          </a:xfrm>
          <a:prstGeom prst="wedgeRoundRectCallout">
            <a:avLst>
              <a:gd name="adj1" fmla="val -96552"/>
              <a:gd name="adj2" fmla="val 14459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How should we handle this statement?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172200" y="2204864"/>
            <a:ext cx="2866379" cy="578882"/>
          </a:xfrm>
          <a:prstGeom prst="wedgeRoundRectCallout">
            <a:avLst>
              <a:gd name="adj1" fmla="val -19535"/>
              <a:gd name="adj2" fmla="val 26099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Strong update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275856" y="5373216"/>
            <a:ext cx="2603303" cy="578882"/>
          </a:xfrm>
          <a:prstGeom prst="wedgeRoundRectCallout">
            <a:avLst>
              <a:gd name="adj1" fmla="val -65512"/>
              <a:gd name="adj2" fmla="val -19173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Weak update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3275856" y="5373216"/>
            <a:ext cx="2603303" cy="578882"/>
          </a:xfrm>
          <a:prstGeom prst="wedgeRoundRectCallout">
            <a:avLst>
              <a:gd name="adj1" fmla="val 16263"/>
              <a:gd name="adj2" fmla="val -1925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Weak update</a:t>
            </a:r>
          </a:p>
        </p:txBody>
      </p:sp>
      <p:sp>
        <p:nvSpPr>
          <p:cNvPr id="27" name="מלבן 26"/>
          <p:cNvSpPr/>
          <p:nvPr/>
        </p:nvSpPr>
        <p:spPr>
          <a:xfrm>
            <a:off x="2267744" y="3316922"/>
            <a:ext cx="687625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{x=&amp;a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y=&amp;b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a=&amp;y}</a:t>
            </a:r>
          </a:p>
        </p:txBody>
      </p:sp>
      <p:sp>
        <p:nvSpPr>
          <p:cNvPr id="28" name="מלבן 27"/>
          <p:cNvSpPr/>
          <p:nvPr/>
        </p:nvSpPr>
        <p:spPr>
          <a:xfrm>
            <a:off x="2267744" y="3892986"/>
            <a:ext cx="687625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{x=&amp;a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y=&amp;b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a=&amp;c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9" name="מלבן 28"/>
          <p:cNvSpPr/>
          <p:nvPr/>
        </p:nvSpPr>
        <p:spPr>
          <a:xfrm>
            <a:off x="1763688" y="4221088"/>
            <a:ext cx="7380313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{(x=&amp;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=&amp;c)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(y=&amp;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=&amp;c) 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)}</a:t>
            </a:r>
          </a:p>
        </p:txBody>
      </p:sp>
      <p:sp>
        <p:nvSpPr>
          <p:cNvPr id="30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101</a:t>
            </a:fld>
            <a:endParaRPr lang="he-IL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6804248" y="3284984"/>
            <a:ext cx="432048" cy="504056"/>
            <a:chOff x="7308304" y="908720"/>
            <a:chExt cx="432048" cy="504056"/>
          </a:xfrm>
        </p:grpSpPr>
        <p:cxnSp>
          <p:nvCxnSpPr>
            <p:cNvPr id="13" name="מחבר ישר 12"/>
            <p:cNvCxnSpPr/>
            <p:nvPr/>
          </p:nvCxnSpPr>
          <p:spPr>
            <a:xfrm>
              <a:off x="7308304" y="908720"/>
              <a:ext cx="432048" cy="504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/>
            <p:nvPr/>
          </p:nvCxnSpPr>
          <p:spPr>
            <a:xfrm flipV="1">
              <a:off x="7308304" y="980728"/>
              <a:ext cx="432048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15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is it </a:t>
            </a:r>
            <a:r>
              <a:rPr lang="en-US" dirty="0">
                <a:solidFill>
                  <a:srgbClr val="00B050"/>
                </a:solidFill>
              </a:rPr>
              <a:t>correct</a:t>
            </a:r>
            <a:r>
              <a:rPr lang="en-US" dirty="0"/>
              <a:t> to use a strong update?</a:t>
            </a:r>
            <a:br>
              <a:rPr lang="en-US" dirty="0"/>
            </a:br>
            <a:r>
              <a:rPr lang="en-US" dirty="0"/>
              <a:t>A weak update?</a:t>
            </a:r>
          </a:p>
          <a:p>
            <a:endParaRPr lang="en-US" dirty="0"/>
          </a:p>
          <a:p>
            <a:r>
              <a:rPr lang="en-US" dirty="0"/>
              <a:t>Is this points-to analysis </a:t>
            </a:r>
            <a:r>
              <a:rPr lang="en-US" dirty="0">
                <a:solidFill>
                  <a:srgbClr val="00B050"/>
                </a:solidFill>
              </a:rPr>
              <a:t>precise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What does it mean to say</a:t>
            </a:r>
          </a:p>
          <a:p>
            <a:pPr lvl="1"/>
            <a:r>
              <a:rPr lang="en-US" dirty="0"/>
              <a:t>p must-point-to x at program point u</a:t>
            </a:r>
          </a:p>
          <a:p>
            <a:pPr lvl="1"/>
            <a:r>
              <a:rPr lang="en-US" dirty="0"/>
              <a:t>p may-point-to x at program point u</a:t>
            </a:r>
          </a:p>
          <a:p>
            <a:pPr lvl="1"/>
            <a:r>
              <a:rPr lang="en-US" dirty="0"/>
              <a:t>p must-not-point-to x at program u</a:t>
            </a:r>
          </a:p>
          <a:p>
            <a:pPr lvl="1"/>
            <a:r>
              <a:rPr lang="en-US" dirty="0"/>
              <a:t>p may-not-point-to x at program u</a:t>
            </a:r>
          </a:p>
          <a:p>
            <a:endParaRPr lang="en-US" dirty="0"/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16687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Points-to analysis, formally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must </a:t>
            </a:r>
            <a:r>
              <a:rPr lang="en-US">
                <a:solidFill>
                  <a:srgbClr val="FF0000"/>
                </a:solidFill>
              </a:rPr>
              <a:t>formally</a:t>
            </a:r>
            <a:r>
              <a:rPr lang="en-US"/>
              <a:t> define what we want to compute before we can answer many such questions</a:t>
            </a:r>
            <a:endParaRPr lang="en-US" dirty="0"/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93661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PWhile</a:t>
            </a:r>
            <a:r>
              <a:rPr lang="en-US" dirty="0"/>
              <a:t>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primitive statement is of the form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x := null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x := 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x := *y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x := &amp;y;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*x := 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skip</a:t>
            </a:r>
          </a:p>
          <a:p>
            <a:pPr lvl="1">
              <a:buNone/>
            </a:pPr>
            <a:r>
              <a:rPr lang="en-US" dirty="0"/>
              <a:t>(where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y</a:t>
            </a:r>
            <a:r>
              <a:rPr lang="en-US" dirty="0"/>
              <a:t> are variables in </a:t>
            </a:r>
            <a:r>
              <a:rPr lang="en-US" dirty="0" err="1">
                <a:solidFill>
                  <a:srgbClr val="C00000"/>
                </a:solidFill>
              </a:rPr>
              <a:t>Var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1279" y="2435738"/>
            <a:ext cx="5007032" cy="214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>
                <a:latin typeface="Segoe Print" pitchFamily="2" charset="0"/>
              </a:rPr>
              <a:t>Omitted (for now)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Segoe Print" pitchFamily="2" charset="0"/>
              </a:rPr>
              <a:t> Dynamic memory allocation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Segoe Print" pitchFamily="2" charset="0"/>
              </a:rPr>
              <a:t> Pointer arithmetic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Segoe Print" pitchFamily="2" charset="0"/>
              </a:rPr>
              <a:t> Structures and fields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>
                <a:latin typeface="Segoe Print" pitchFamily="2" charset="0"/>
              </a:rPr>
              <a:t> Procedures</a:t>
            </a:r>
          </a:p>
        </p:txBody>
      </p:sp>
      <p:sp>
        <p:nvSpPr>
          <p:cNvPr id="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15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PWhile</a:t>
            </a:r>
            <a:r>
              <a:rPr lang="en-US" dirty="0"/>
              <a:t> operational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</a:t>
            </a:r>
            <a:r>
              <a:rPr lang="en-US" dirty="0"/>
              <a:t> : (</a:t>
            </a:r>
            <a:r>
              <a:rPr lang="en-US" dirty="0" err="1"/>
              <a:t>Var</a:t>
            </a:r>
            <a:r>
              <a:rPr lang="en-US" dirty="0" err="1">
                <a:sym typeface="Symbol"/>
              </a:rPr>
              <a:t>Z</a:t>
            </a:r>
            <a:r>
              <a:rPr lang="en-US" dirty="0">
                <a:sym typeface="Symbol"/>
              </a:rPr>
              <a:t>) </a:t>
            </a:r>
            <a:r>
              <a:rPr lang="en-US" dirty="0">
                <a:sym typeface="Math B"/>
              </a:rPr>
              <a:t> (</a:t>
            </a:r>
            <a:r>
              <a:rPr lang="en-US" dirty="0" err="1"/>
              <a:t>Var</a:t>
            </a:r>
            <a:r>
              <a:rPr lang="en-US" dirty="0" err="1">
                <a:sym typeface="Symbol"/>
              </a:rPr>
              <a:t>Var</a:t>
            </a:r>
            <a:r>
              <a:rPr lang="en-US" dirty="0">
                <a:sym typeface="Math B"/>
              </a:rPr>
              <a:t>{null}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*y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= 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null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&amp;y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61313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PWhile</a:t>
            </a:r>
            <a:r>
              <a:rPr lang="en-US" dirty="0"/>
              <a:t> operational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</a:t>
            </a:r>
            <a:r>
              <a:rPr lang="en-US" dirty="0"/>
              <a:t> : (</a:t>
            </a:r>
            <a:r>
              <a:rPr lang="en-US" dirty="0" err="1"/>
              <a:t>Var</a:t>
            </a:r>
            <a:r>
              <a:rPr lang="en-US" dirty="0" err="1">
                <a:sym typeface="Symbol"/>
              </a:rPr>
              <a:t>Z</a:t>
            </a:r>
            <a:r>
              <a:rPr lang="en-US" dirty="0">
                <a:sym typeface="Symbol"/>
              </a:rPr>
              <a:t>) </a:t>
            </a:r>
            <a:r>
              <a:rPr lang="en-US" dirty="0">
                <a:sym typeface="Math B"/>
              </a:rPr>
              <a:t> (</a:t>
            </a:r>
            <a:r>
              <a:rPr lang="en-US" dirty="0" err="1"/>
              <a:t>Var</a:t>
            </a:r>
            <a:r>
              <a:rPr lang="en-US" dirty="0" err="1">
                <a:sym typeface="Symbol"/>
              </a:rPr>
              <a:t>Var</a:t>
            </a:r>
            <a:r>
              <a:rPr lang="en-US" dirty="0">
                <a:sym typeface="Math B"/>
              </a:rPr>
              <a:t>{null}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(y)]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*y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(s(y))]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= 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s[s(x)</a:t>
            </a:r>
            <a:r>
              <a:rPr lang="en-US" dirty="0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>
                <a:solidFill>
                  <a:srgbClr val="00B050"/>
                </a:solidFill>
              </a:rPr>
              <a:t>s(y)]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null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null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&amp;y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y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300192" y="2996952"/>
            <a:ext cx="2057400" cy="1021556"/>
          </a:xfrm>
          <a:prstGeom prst="wedgeRoundRectCallout">
            <a:avLst>
              <a:gd name="adj1" fmla="val -122881"/>
              <a:gd name="adj2" fmla="val -607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must say what happens if </a:t>
            </a:r>
            <a:r>
              <a:rPr lang="en-US" dirty="0">
                <a:solidFill>
                  <a:srgbClr val="00B050"/>
                </a:solidFill>
              </a:rPr>
              <a:t>null</a:t>
            </a:r>
            <a:r>
              <a:rPr lang="en-US" dirty="0">
                <a:solidFill>
                  <a:schemeClr val="tx1"/>
                </a:solidFill>
              </a:rPr>
              <a:t> is dereferenced</a:t>
            </a:r>
          </a:p>
        </p:txBody>
      </p:sp>
      <p:sp>
        <p:nvSpPr>
          <p:cNvPr id="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11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PWhile</a:t>
            </a:r>
            <a:r>
              <a:rPr lang="en-US" dirty="0"/>
              <a:t> collecting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CS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] = set of concrete states that can reach  program point </a:t>
            </a:r>
            <a:r>
              <a:rPr lang="en-US" i="1" dirty="0"/>
              <a:t>u</a:t>
            </a:r>
            <a:r>
              <a:rPr lang="en-US" dirty="0"/>
              <a:t> (CFG node)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09009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Ideal</a:t>
            </a:r>
            <a:r>
              <a:rPr lang="en-US" dirty="0"/>
              <a:t> PT Analysis: formal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u</a:t>
            </a:r>
            <a:r>
              <a:rPr lang="en-US" dirty="0"/>
              <a:t> denote a node in the CFG</a:t>
            </a:r>
          </a:p>
          <a:p>
            <a:endParaRPr lang="en-US" dirty="0"/>
          </a:p>
          <a:p>
            <a:r>
              <a:rPr lang="en-US" dirty="0"/>
              <a:t>Define </a:t>
            </a:r>
            <a:r>
              <a:rPr lang="en-US" dirty="0" err="1">
                <a:solidFill>
                  <a:srgbClr val="0000FF"/>
                </a:solidFill>
              </a:rPr>
              <a:t>IdealMustPT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to be</a:t>
            </a:r>
          </a:p>
          <a:p>
            <a:pPr algn="ctr">
              <a:buNone/>
            </a:pPr>
            <a:r>
              <a:rPr lang="en-US" dirty="0"/>
              <a:t>  { 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x</a:t>
            </a:r>
            <a:r>
              <a:rPr lang="en-US" dirty="0"/>
              <a:t>) | </a:t>
            </a:r>
            <a:r>
              <a:rPr lang="en-US" b="1" dirty="0" err="1"/>
              <a:t>forall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in </a:t>
            </a:r>
            <a:r>
              <a:rPr lang="en-US" i="1" dirty="0"/>
              <a:t>CS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].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 }</a:t>
            </a:r>
          </a:p>
          <a:p>
            <a:pPr algn="ctr">
              <a:buNone/>
            </a:pPr>
            <a:endParaRPr lang="en-US" dirty="0"/>
          </a:p>
          <a:p>
            <a:r>
              <a:rPr lang="en-US" dirty="0"/>
              <a:t>Define </a:t>
            </a:r>
            <a:r>
              <a:rPr lang="en-US" dirty="0" err="1">
                <a:solidFill>
                  <a:srgbClr val="0000FF"/>
                </a:solidFill>
              </a:rPr>
              <a:t>IdealMayPT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to be</a:t>
            </a:r>
          </a:p>
          <a:p>
            <a:pPr algn="ctr">
              <a:buNone/>
            </a:pPr>
            <a:r>
              <a:rPr lang="en-US" dirty="0"/>
              <a:t>{ 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x</a:t>
            </a:r>
            <a:r>
              <a:rPr lang="en-US" dirty="0"/>
              <a:t>) | </a:t>
            </a:r>
            <a:r>
              <a:rPr lang="en-US" b="1" dirty="0"/>
              <a:t>exists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in </a:t>
            </a:r>
            <a:r>
              <a:rPr lang="en-US" i="1" dirty="0"/>
              <a:t>CS</a:t>
            </a:r>
            <a:r>
              <a:rPr lang="en-US" dirty="0"/>
              <a:t>[</a:t>
            </a:r>
            <a:r>
              <a:rPr lang="en-US" i="1" dirty="0"/>
              <a:t>u</a:t>
            </a:r>
            <a:r>
              <a:rPr lang="en-US" dirty="0"/>
              <a:t>].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= x }</a:t>
            </a:r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751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/>
              <a:t>May-point-to analysis:</a:t>
            </a:r>
            <a:br>
              <a:rPr lang="en-US" sz="3600" dirty="0"/>
            </a:br>
            <a:r>
              <a:rPr lang="en-US" sz="3600" dirty="0"/>
              <a:t>formal Requirement specification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691704" y="1786272"/>
            <a:ext cx="5775318" cy="3081092"/>
            <a:chOff x="1691704" y="2481508"/>
            <a:chExt cx="5775318" cy="3081092"/>
          </a:xfrm>
        </p:grpSpPr>
        <p:sp>
          <p:nvSpPr>
            <p:cNvPr id="5" name="TextBox 4"/>
            <p:cNvSpPr txBox="1"/>
            <p:nvPr/>
          </p:nvSpPr>
          <p:spPr>
            <a:xfrm>
              <a:off x="1706302" y="4362271"/>
              <a:ext cx="5760720" cy="1200329"/>
            </a:xfrm>
            <a:prstGeom prst="rect">
              <a:avLst/>
            </a:prstGeom>
            <a:solidFill>
              <a:srgbClr val="CC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>
                  <a:latin typeface="Segoe Print" pitchFamily="2" charset="0"/>
                </a:rPr>
                <a:t>For every vertex u in the CFG,</a:t>
              </a:r>
            </a:p>
            <a:p>
              <a:pPr algn="ctr" rtl="0"/>
              <a:r>
                <a:rPr lang="en-US" sz="2400" dirty="0">
                  <a:latin typeface="Segoe Print" pitchFamily="2" charset="0"/>
                </a:rPr>
                <a:t>compute a set R(u) such that</a:t>
              </a:r>
            </a:p>
            <a:p>
              <a:pPr algn="ctr" rtl="0"/>
              <a:r>
                <a:rPr lang="en-US" sz="2400" dirty="0">
                  <a:latin typeface="Segoe Print" pitchFamily="2" charset="0"/>
                </a:rPr>
                <a:t>R(u) ⊆</a:t>
              </a:r>
              <a:r>
                <a:rPr lang="en-US" sz="2400" dirty="0">
                  <a:latin typeface="Math B"/>
                </a:rPr>
                <a:t> </a:t>
              </a:r>
              <a:r>
                <a:rPr lang="en-US" sz="2400" dirty="0">
                  <a:latin typeface="Segoe Print" pitchFamily="2" charset="0"/>
                </a:rPr>
                <a:t>{ (</a:t>
              </a:r>
              <a:r>
                <a:rPr lang="en-US" sz="2400" dirty="0" err="1">
                  <a:latin typeface="Segoe Print" pitchFamily="2" charset="0"/>
                </a:rPr>
                <a:t>p,x</a:t>
              </a:r>
              <a:r>
                <a:rPr lang="en-US" sz="2400" dirty="0">
                  <a:latin typeface="Segoe Print" pitchFamily="2" charset="0"/>
                </a:rPr>
                <a:t>) | </a:t>
              </a:r>
              <a:r>
                <a:rPr lang="en-US" sz="2400" b="1" dirty="0">
                  <a:latin typeface="Symbol"/>
                </a:rPr>
                <a:t>$</a:t>
              </a:r>
              <a:r>
                <a:rPr lang="en-US" sz="2400" dirty="0" err="1">
                  <a:latin typeface="Segoe Print" pitchFamily="2" charset="0"/>
                </a:rPr>
                <a:t>s</a:t>
              </a:r>
              <a:r>
                <a:rPr lang="en-US" sz="2400" b="1" dirty="0" err="1">
                  <a:latin typeface="Symbol"/>
                </a:rPr>
                <a:t>Î</a:t>
              </a:r>
              <a:r>
                <a:rPr lang="en-US" sz="2400" dirty="0" err="1">
                  <a:latin typeface="Segoe Print" pitchFamily="2" charset="0"/>
                </a:rPr>
                <a:t>CS</a:t>
              </a:r>
              <a:r>
                <a:rPr lang="en-US" sz="2400" dirty="0">
                  <a:latin typeface="Segoe Print" pitchFamily="2" charset="0"/>
                </a:rPr>
                <a:t>[u]. s(p) = x 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6302" y="3245252"/>
              <a:ext cx="5760720" cy="830997"/>
            </a:xfrm>
            <a:prstGeom prst="rect">
              <a:avLst/>
            </a:prstGeom>
            <a:solidFill>
              <a:srgbClr val="CC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>
                  <a:latin typeface="Segoe Print" pitchFamily="2" charset="0"/>
                </a:rPr>
                <a:t>Compute R: V -&gt; 2</a:t>
              </a:r>
              <a:r>
                <a:rPr lang="en-US" sz="2400" baseline="30000" dirty="0">
                  <a:latin typeface="Segoe Print" pitchFamily="2" charset="0"/>
                </a:rPr>
                <a:t>Vars’ </a:t>
              </a:r>
              <a:r>
                <a:rPr lang="en-US" sz="2400" dirty="0">
                  <a:latin typeface="Segoe Print" pitchFamily="2" charset="0"/>
                </a:rPr>
                <a:t>such that</a:t>
              </a:r>
              <a:endParaRPr lang="en-US" sz="2400" baseline="30000" dirty="0">
                <a:latin typeface="Segoe Print" pitchFamily="2" charset="0"/>
              </a:endParaRPr>
            </a:p>
            <a:p>
              <a:pPr algn="ctr" rtl="0"/>
              <a:r>
                <a:rPr lang="en-US" sz="2400" dirty="0">
                  <a:latin typeface="Segoe Print" pitchFamily="2" charset="0"/>
                </a:rPr>
                <a:t>R(u)⊇</a:t>
              </a:r>
              <a:r>
                <a:rPr lang="en-US" sz="2400" dirty="0" err="1">
                  <a:latin typeface="Segoe Print" pitchFamily="2" charset="0"/>
                </a:rPr>
                <a:t>IdealMayPT</a:t>
              </a:r>
              <a:r>
                <a:rPr lang="en-US" sz="2400" dirty="0">
                  <a:latin typeface="Segoe Print" pitchFamily="2" charset="0"/>
                </a:rPr>
                <a:t>(u)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1704" y="2481508"/>
              <a:ext cx="5760720" cy="461665"/>
            </a:xfrm>
            <a:prstGeom prst="rect">
              <a:avLst/>
            </a:prstGeom>
            <a:solidFill>
              <a:srgbClr val="CCFFCC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>
                  <a:latin typeface="Segoe Print" pitchFamily="2" charset="0"/>
                </a:rPr>
                <a:t>May/Must Point-To Analysis</a:t>
              </a:r>
            </a:p>
          </p:txBody>
        </p:sp>
      </p:grpSp>
      <p:sp>
        <p:nvSpPr>
          <p:cNvPr id="10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109</a:t>
            </a:fld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07900" y="2770780"/>
            <a:ext cx="91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325" y="4026361"/>
            <a:ext cx="91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2375" y="583535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 err="1">
                <a:latin typeface="Segoe Print" pitchFamily="2" charset="0"/>
              </a:rPr>
              <a:t>Var</a:t>
            </a:r>
            <a:r>
              <a:rPr lang="en-US" dirty="0">
                <a:latin typeface="Segoe Print" pitchFamily="2" charset="0"/>
              </a:rPr>
              <a:t>’ = </a:t>
            </a:r>
            <a:r>
              <a:rPr lang="en-US" dirty="0" err="1">
                <a:latin typeface="Segoe Print" pitchFamily="2" charset="0"/>
              </a:rPr>
              <a:t>Var</a:t>
            </a:r>
            <a:r>
              <a:rPr lang="en-US" dirty="0">
                <a:latin typeface="Segoe Print" pitchFamily="2" charset="0"/>
              </a:rPr>
              <a:t> U {null}</a:t>
            </a:r>
          </a:p>
        </p:txBody>
      </p:sp>
    </p:spTree>
    <p:extLst>
      <p:ext uri="{BB962C8B-B14F-4D97-AF65-F5344CB8AC3E}">
        <p14:creationId xmlns:p14="http://schemas.microsoft.com/office/powerpoint/2010/main" val="14401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Procedure Inlining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5378450" y="1336675"/>
            <a:ext cx="292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844550" y="13366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3060700" y="3543300"/>
            <a:ext cx="4191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a, x, ret;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a = 7; ret = a+1; x = ret;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a = 9; ret = a+1; x = ret;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3327400" y="4292600"/>
            <a:ext cx="2236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⊥,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⊥, ret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⊥]</a:t>
            </a: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3314700" y="5067300"/>
            <a:ext cx="2105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8, ret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3302000" y="5905500"/>
            <a:ext cx="2359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10, ret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05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sz="3600" dirty="0"/>
              <a:t>May-point-to analysis:</a:t>
            </a:r>
            <a:br>
              <a:rPr lang="en-US" sz="3600" dirty="0"/>
            </a:br>
            <a:r>
              <a:rPr lang="en-US" sz="3600" dirty="0"/>
              <a:t>formal Requirement specification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 algorithm is said to be </a:t>
            </a:r>
            <a:r>
              <a:rPr lang="en-US" dirty="0">
                <a:solidFill>
                  <a:srgbClr val="0000FF"/>
                </a:solidFill>
              </a:rPr>
              <a:t>correct</a:t>
            </a:r>
            <a:r>
              <a:rPr lang="en-US" dirty="0"/>
              <a:t> if the solution R it computes satisfies</a:t>
            </a:r>
          </a:p>
          <a:p>
            <a:pPr algn="ctr">
              <a:buNone/>
            </a:pPr>
            <a:r>
              <a:rPr lang="en-US" b="1" dirty="0">
                <a:latin typeface="Symbol"/>
              </a:rPr>
              <a:t>"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="1" dirty="0" err="1">
                <a:latin typeface="Symbol"/>
              </a:rPr>
              <a:t>Î</a:t>
            </a:r>
            <a:r>
              <a:rPr lang="en-US" dirty="0" err="1"/>
              <a:t>V</a:t>
            </a:r>
            <a:r>
              <a:rPr lang="en-US" dirty="0"/>
              <a:t>. R(u) </a:t>
            </a:r>
            <a:r>
              <a:rPr lang="en-US" dirty="0">
                <a:latin typeface="Segoe Print" pitchFamily="2" charset="0"/>
              </a:rPr>
              <a:t>⊇</a:t>
            </a:r>
            <a:r>
              <a:rPr lang="en-US" dirty="0">
                <a:latin typeface="Math B"/>
              </a:rPr>
              <a:t> </a:t>
            </a:r>
            <a:r>
              <a:rPr lang="en-US" dirty="0" err="1"/>
              <a:t>IdealMayPT</a:t>
            </a:r>
            <a:r>
              <a:rPr lang="en-US" dirty="0"/>
              <a:t>(u)</a:t>
            </a:r>
          </a:p>
          <a:p>
            <a:r>
              <a:rPr lang="en-US" dirty="0"/>
              <a:t>An algorithm is said to be </a:t>
            </a:r>
            <a:r>
              <a:rPr lang="en-US" dirty="0">
                <a:solidFill>
                  <a:srgbClr val="0000FF"/>
                </a:solidFill>
              </a:rPr>
              <a:t>precise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if the solution R it computes satisfies</a:t>
            </a:r>
          </a:p>
          <a:p>
            <a:pPr algn="ctr">
              <a:buNone/>
            </a:pPr>
            <a:r>
              <a:rPr lang="en-US" b="1" dirty="0">
                <a:latin typeface="Symbol"/>
              </a:rPr>
              <a:t>"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="1" dirty="0" err="1">
                <a:latin typeface="Symbol"/>
              </a:rPr>
              <a:t>Î</a:t>
            </a:r>
            <a:r>
              <a:rPr lang="en-US" dirty="0" err="1"/>
              <a:t>V</a:t>
            </a:r>
            <a:r>
              <a:rPr lang="en-US" dirty="0"/>
              <a:t>. R(u)</a:t>
            </a:r>
            <a:r>
              <a:rPr lang="en-US" dirty="0">
                <a:latin typeface="Math B"/>
              </a:rPr>
              <a:t> </a:t>
            </a:r>
            <a:r>
              <a:rPr lang="en-US" dirty="0"/>
              <a:t>=</a:t>
            </a:r>
            <a:r>
              <a:rPr lang="en-US" dirty="0">
                <a:latin typeface="Math B"/>
              </a:rPr>
              <a:t> </a:t>
            </a:r>
            <a:r>
              <a:rPr lang="en-US" dirty="0" err="1"/>
              <a:t>IdealMayPT</a:t>
            </a:r>
            <a:r>
              <a:rPr lang="en-US" dirty="0"/>
              <a:t>(u)</a:t>
            </a:r>
          </a:p>
          <a:p>
            <a:r>
              <a:rPr lang="en-US" dirty="0"/>
              <a:t>An algorithm that computes a solution R</a:t>
            </a:r>
            <a:r>
              <a:rPr lang="en-US" baseline="-25000" dirty="0"/>
              <a:t>1</a:t>
            </a:r>
            <a:r>
              <a:rPr lang="en-US" dirty="0"/>
              <a:t> is said to be </a:t>
            </a:r>
            <a:r>
              <a:rPr lang="en-US" dirty="0">
                <a:solidFill>
                  <a:srgbClr val="0000FF"/>
                </a:solidFill>
              </a:rPr>
              <a:t>more precise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than one that computes a solution R</a:t>
            </a:r>
            <a:r>
              <a:rPr lang="en-US" baseline="-25000" dirty="0"/>
              <a:t>2</a:t>
            </a:r>
            <a:r>
              <a:rPr lang="en-US" dirty="0"/>
              <a:t> if</a:t>
            </a:r>
          </a:p>
          <a:p>
            <a:pPr algn="ctr">
              <a:buNone/>
            </a:pPr>
            <a:r>
              <a:rPr lang="en-US" b="1" dirty="0">
                <a:latin typeface="Symbol"/>
              </a:rPr>
              <a:t>"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="1" dirty="0" err="1">
                <a:latin typeface="Symbol"/>
              </a:rPr>
              <a:t>Î</a:t>
            </a:r>
            <a:r>
              <a:rPr lang="en-US" dirty="0" err="1"/>
              <a:t>V</a:t>
            </a:r>
            <a:r>
              <a:rPr lang="en-US" dirty="0"/>
              <a:t>. R</a:t>
            </a:r>
            <a:r>
              <a:rPr lang="en-US" baseline="-25000" dirty="0"/>
              <a:t>1</a:t>
            </a:r>
            <a:r>
              <a:rPr lang="en-US" dirty="0"/>
              <a:t>(u) </a:t>
            </a:r>
            <a:r>
              <a:rPr lang="en-US" sz="3400" dirty="0">
                <a:latin typeface="Symbol"/>
              </a:rPr>
              <a:t>Í</a:t>
            </a:r>
            <a:r>
              <a:rPr lang="en-US" dirty="0">
                <a:latin typeface="Math B"/>
              </a:rPr>
              <a:t> 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(u)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1412776"/>
            <a:ext cx="571500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>
                <a:latin typeface="Segoe Print" pitchFamily="2" charset="0"/>
              </a:rPr>
              <a:t>Compute R: V -&gt; 2</a:t>
            </a:r>
            <a:r>
              <a:rPr lang="en-US" sz="2400" baseline="30000" dirty="0">
                <a:latin typeface="Segoe Print" pitchFamily="2" charset="0"/>
              </a:rPr>
              <a:t>Vars’ </a:t>
            </a:r>
            <a:r>
              <a:rPr lang="en-US" sz="2400" dirty="0">
                <a:latin typeface="Segoe Print" pitchFamily="2" charset="0"/>
              </a:rPr>
              <a:t>such that</a:t>
            </a:r>
            <a:endParaRPr lang="en-US" sz="2400" baseline="30000" dirty="0">
              <a:latin typeface="Segoe Print" pitchFamily="2" charset="0"/>
            </a:endParaRPr>
          </a:p>
          <a:p>
            <a:pPr algn="ctr" rtl="0"/>
            <a:r>
              <a:rPr lang="en-US" sz="2400" dirty="0">
                <a:latin typeface="Segoe Print" pitchFamily="2" charset="0"/>
              </a:rPr>
              <a:t>R(u) ⊇</a:t>
            </a:r>
            <a:r>
              <a:rPr lang="en-US" sz="2400" dirty="0">
                <a:latin typeface="Math B"/>
              </a:rPr>
              <a:t> </a:t>
            </a:r>
            <a:r>
              <a:rPr lang="en-US" sz="2400" dirty="0" err="1">
                <a:latin typeface="Segoe Print" pitchFamily="2" charset="0"/>
              </a:rPr>
              <a:t>IdealMayPT</a:t>
            </a:r>
            <a:r>
              <a:rPr lang="en-US" sz="2400" dirty="0">
                <a:latin typeface="Segoe Print" pitchFamily="2" charset="0"/>
              </a:rPr>
              <a:t>(u)</a:t>
            </a:r>
          </a:p>
        </p:txBody>
      </p:sp>
      <p:sp>
        <p:nvSpPr>
          <p:cNvPr id="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85024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/>
              <a:t>(May-point-to analysis)</a:t>
            </a:r>
            <a:br>
              <a:rPr lang="en-US" dirty="0"/>
            </a:br>
            <a:r>
              <a:rPr lang="en-US" i="1" dirty="0"/>
              <a:t>Algorithm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en-US" dirty="0"/>
              <a:t>Is this algorithm correct?</a:t>
            </a:r>
          </a:p>
          <a:p>
            <a:r>
              <a:rPr lang="en-US" dirty="0"/>
              <a:t>Is this algorithm precise?</a:t>
            </a:r>
          </a:p>
          <a:p>
            <a:endParaRPr lang="en-US" dirty="0"/>
          </a:p>
          <a:p>
            <a:r>
              <a:rPr lang="en-US" dirty="0"/>
              <a:t>Let’s first completely and formally define the algorithm</a:t>
            </a:r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83045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צורה חופשית 40"/>
          <p:cNvSpPr/>
          <p:nvPr/>
        </p:nvSpPr>
        <p:spPr>
          <a:xfrm>
            <a:off x="5137079" y="4618258"/>
            <a:ext cx="1481623" cy="1412672"/>
          </a:xfrm>
          <a:custGeom>
            <a:avLst/>
            <a:gdLst>
              <a:gd name="connsiteX0" fmla="*/ 102741 w 1481623"/>
              <a:gd name="connsiteY0" fmla="*/ 251693 h 1412672"/>
              <a:gd name="connsiteX1" fmla="*/ 102741 w 1481623"/>
              <a:gd name="connsiteY1" fmla="*/ 251693 h 1412672"/>
              <a:gd name="connsiteX2" fmla="*/ 10274 w 1481623"/>
              <a:gd name="connsiteY2" fmla="*/ 467450 h 1412672"/>
              <a:gd name="connsiteX3" fmla="*/ 0 w 1481623"/>
              <a:gd name="connsiteY3" fmla="*/ 508546 h 1412672"/>
              <a:gd name="connsiteX4" fmla="*/ 10274 w 1481623"/>
              <a:gd name="connsiteY4" fmla="*/ 857868 h 1412672"/>
              <a:gd name="connsiteX5" fmla="*/ 30822 w 1481623"/>
              <a:gd name="connsiteY5" fmla="*/ 929787 h 1412672"/>
              <a:gd name="connsiteX6" fmla="*/ 51370 w 1481623"/>
              <a:gd name="connsiteY6" fmla="*/ 960609 h 1412672"/>
              <a:gd name="connsiteX7" fmla="*/ 92467 w 1481623"/>
              <a:gd name="connsiteY7" fmla="*/ 1042803 h 1412672"/>
              <a:gd name="connsiteX8" fmla="*/ 123290 w 1481623"/>
              <a:gd name="connsiteY8" fmla="*/ 1094173 h 1412672"/>
              <a:gd name="connsiteX9" fmla="*/ 164386 w 1481623"/>
              <a:gd name="connsiteY9" fmla="*/ 1166093 h 1412672"/>
              <a:gd name="connsiteX10" fmla="*/ 195209 w 1481623"/>
              <a:gd name="connsiteY10" fmla="*/ 1176367 h 1412672"/>
              <a:gd name="connsiteX11" fmla="*/ 256854 w 1481623"/>
              <a:gd name="connsiteY11" fmla="*/ 1227738 h 1412672"/>
              <a:gd name="connsiteX12" fmla="*/ 287676 w 1481623"/>
              <a:gd name="connsiteY12" fmla="*/ 1238012 h 1412672"/>
              <a:gd name="connsiteX13" fmla="*/ 359595 w 1481623"/>
              <a:gd name="connsiteY13" fmla="*/ 1289382 h 1412672"/>
              <a:gd name="connsiteX14" fmla="*/ 421240 w 1481623"/>
              <a:gd name="connsiteY14" fmla="*/ 1309931 h 1412672"/>
              <a:gd name="connsiteX15" fmla="*/ 452063 w 1481623"/>
              <a:gd name="connsiteY15" fmla="*/ 1320205 h 1412672"/>
              <a:gd name="connsiteX16" fmla="*/ 482885 w 1481623"/>
              <a:gd name="connsiteY16" fmla="*/ 1340753 h 1412672"/>
              <a:gd name="connsiteX17" fmla="*/ 585627 w 1481623"/>
              <a:gd name="connsiteY17" fmla="*/ 1371576 h 1412672"/>
              <a:gd name="connsiteX18" fmla="*/ 688368 w 1481623"/>
              <a:gd name="connsiteY18" fmla="*/ 1402398 h 1412672"/>
              <a:gd name="connsiteX19" fmla="*/ 791110 w 1481623"/>
              <a:gd name="connsiteY19" fmla="*/ 1412672 h 1412672"/>
              <a:gd name="connsiteX20" fmla="*/ 1037690 w 1481623"/>
              <a:gd name="connsiteY20" fmla="*/ 1402398 h 1412672"/>
              <a:gd name="connsiteX21" fmla="*/ 1099334 w 1481623"/>
              <a:gd name="connsiteY21" fmla="*/ 1381850 h 1412672"/>
              <a:gd name="connsiteX22" fmla="*/ 1119883 w 1481623"/>
              <a:gd name="connsiteY22" fmla="*/ 1361302 h 1412672"/>
              <a:gd name="connsiteX23" fmla="*/ 1181528 w 1481623"/>
              <a:gd name="connsiteY23" fmla="*/ 1340753 h 1412672"/>
              <a:gd name="connsiteX24" fmla="*/ 1243173 w 1481623"/>
              <a:gd name="connsiteY24" fmla="*/ 1279108 h 1412672"/>
              <a:gd name="connsiteX25" fmla="*/ 1294543 w 1481623"/>
              <a:gd name="connsiteY25" fmla="*/ 1217463 h 1412672"/>
              <a:gd name="connsiteX26" fmla="*/ 1304818 w 1481623"/>
              <a:gd name="connsiteY26" fmla="*/ 1176367 h 1412672"/>
              <a:gd name="connsiteX27" fmla="*/ 1345914 w 1481623"/>
              <a:gd name="connsiteY27" fmla="*/ 1104448 h 1412672"/>
              <a:gd name="connsiteX28" fmla="*/ 1376737 w 1481623"/>
              <a:gd name="connsiteY28" fmla="*/ 1032529 h 1412672"/>
              <a:gd name="connsiteX29" fmla="*/ 1417833 w 1481623"/>
              <a:gd name="connsiteY29" fmla="*/ 960609 h 1412672"/>
              <a:gd name="connsiteX30" fmla="*/ 1438382 w 1481623"/>
              <a:gd name="connsiteY30" fmla="*/ 888690 h 1412672"/>
              <a:gd name="connsiteX31" fmla="*/ 1469204 w 1481623"/>
              <a:gd name="connsiteY31" fmla="*/ 816771 h 1412672"/>
              <a:gd name="connsiteX32" fmla="*/ 1448656 w 1481623"/>
              <a:gd name="connsiteY32" fmla="*/ 559917 h 1412672"/>
              <a:gd name="connsiteX33" fmla="*/ 1428108 w 1481623"/>
              <a:gd name="connsiteY33" fmla="*/ 518821 h 1412672"/>
              <a:gd name="connsiteX34" fmla="*/ 1387011 w 1481623"/>
              <a:gd name="connsiteY34" fmla="*/ 457176 h 1412672"/>
              <a:gd name="connsiteX35" fmla="*/ 1315092 w 1481623"/>
              <a:gd name="connsiteY35" fmla="*/ 385257 h 1412672"/>
              <a:gd name="connsiteX36" fmla="*/ 1294543 w 1481623"/>
              <a:gd name="connsiteY36" fmla="*/ 364708 h 1412672"/>
              <a:gd name="connsiteX37" fmla="*/ 1263721 w 1481623"/>
              <a:gd name="connsiteY37" fmla="*/ 333886 h 1412672"/>
              <a:gd name="connsiteX38" fmla="*/ 1253447 w 1481623"/>
              <a:gd name="connsiteY38" fmla="*/ 303063 h 1412672"/>
              <a:gd name="connsiteX39" fmla="*/ 1212350 w 1481623"/>
              <a:gd name="connsiteY39" fmla="*/ 251693 h 1412672"/>
              <a:gd name="connsiteX40" fmla="*/ 1181528 w 1481623"/>
              <a:gd name="connsiteY40" fmla="*/ 231144 h 1412672"/>
              <a:gd name="connsiteX41" fmla="*/ 1130157 w 1481623"/>
              <a:gd name="connsiteY41" fmla="*/ 179773 h 1412672"/>
              <a:gd name="connsiteX42" fmla="*/ 1099334 w 1481623"/>
              <a:gd name="connsiteY42" fmla="*/ 159225 h 1412672"/>
              <a:gd name="connsiteX43" fmla="*/ 1037690 w 1481623"/>
              <a:gd name="connsiteY43" fmla="*/ 118129 h 1412672"/>
              <a:gd name="connsiteX44" fmla="*/ 945222 w 1481623"/>
              <a:gd name="connsiteY44" fmla="*/ 77032 h 1412672"/>
              <a:gd name="connsiteX45" fmla="*/ 904125 w 1481623"/>
              <a:gd name="connsiteY45" fmla="*/ 56484 h 1412672"/>
              <a:gd name="connsiteX46" fmla="*/ 821932 w 1481623"/>
              <a:gd name="connsiteY46" fmla="*/ 35935 h 1412672"/>
              <a:gd name="connsiteX47" fmla="*/ 791110 w 1481623"/>
              <a:gd name="connsiteY47" fmla="*/ 25661 h 1412672"/>
              <a:gd name="connsiteX48" fmla="*/ 739739 w 1481623"/>
              <a:gd name="connsiteY48" fmla="*/ 15387 h 1412672"/>
              <a:gd name="connsiteX49" fmla="*/ 698642 w 1481623"/>
              <a:gd name="connsiteY49" fmla="*/ 5113 h 1412672"/>
              <a:gd name="connsiteX50" fmla="*/ 503433 w 1481623"/>
              <a:gd name="connsiteY50" fmla="*/ 25661 h 1412672"/>
              <a:gd name="connsiteX51" fmla="*/ 472611 w 1481623"/>
              <a:gd name="connsiteY51" fmla="*/ 46209 h 1412672"/>
              <a:gd name="connsiteX52" fmla="*/ 410966 w 1481623"/>
              <a:gd name="connsiteY52" fmla="*/ 66758 h 1412672"/>
              <a:gd name="connsiteX53" fmla="*/ 390418 w 1481623"/>
              <a:gd name="connsiteY53" fmla="*/ 97580 h 1412672"/>
              <a:gd name="connsiteX54" fmla="*/ 328773 w 1481623"/>
              <a:gd name="connsiteY54" fmla="*/ 118129 h 1412672"/>
              <a:gd name="connsiteX55" fmla="*/ 308224 w 1481623"/>
              <a:gd name="connsiteY55" fmla="*/ 138677 h 1412672"/>
              <a:gd name="connsiteX56" fmla="*/ 256854 w 1481623"/>
              <a:gd name="connsiteY56" fmla="*/ 148951 h 1412672"/>
              <a:gd name="connsiteX57" fmla="*/ 215757 w 1481623"/>
              <a:gd name="connsiteY57" fmla="*/ 159225 h 1412672"/>
              <a:gd name="connsiteX58" fmla="*/ 154112 w 1481623"/>
              <a:gd name="connsiteY58" fmla="*/ 179773 h 1412672"/>
              <a:gd name="connsiteX59" fmla="*/ 102741 w 1481623"/>
              <a:gd name="connsiteY59" fmla="*/ 251693 h 14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81623" h="1412672">
                <a:moveTo>
                  <a:pt x="102741" y="251693"/>
                </a:moveTo>
                <a:lnTo>
                  <a:pt x="102741" y="251693"/>
                </a:lnTo>
                <a:cubicBezTo>
                  <a:pt x="71919" y="323612"/>
                  <a:pt x="39334" y="394801"/>
                  <a:pt x="10274" y="467450"/>
                </a:cubicBezTo>
                <a:cubicBezTo>
                  <a:pt x="5030" y="480560"/>
                  <a:pt x="0" y="494426"/>
                  <a:pt x="0" y="508546"/>
                </a:cubicBezTo>
                <a:cubicBezTo>
                  <a:pt x="0" y="625037"/>
                  <a:pt x="4151" y="741538"/>
                  <a:pt x="10274" y="857868"/>
                </a:cubicBezTo>
                <a:cubicBezTo>
                  <a:pt x="10661" y="865225"/>
                  <a:pt x="25681" y="919504"/>
                  <a:pt x="30822" y="929787"/>
                </a:cubicBezTo>
                <a:cubicBezTo>
                  <a:pt x="36344" y="940831"/>
                  <a:pt x="46355" y="949325"/>
                  <a:pt x="51370" y="960609"/>
                </a:cubicBezTo>
                <a:cubicBezTo>
                  <a:pt x="89149" y="1045611"/>
                  <a:pt x="50268" y="1000602"/>
                  <a:pt x="92467" y="1042803"/>
                </a:cubicBezTo>
                <a:cubicBezTo>
                  <a:pt x="116317" y="1114352"/>
                  <a:pt x="85680" y="1037759"/>
                  <a:pt x="123290" y="1094173"/>
                </a:cubicBezTo>
                <a:cubicBezTo>
                  <a:pt x="131957" y="1107174"/>
                  <a:pt x="149373" y="1154083"/>
                  <a:pt x="164386" y="1166093"/>
                </a:cubicBezTo>
                <a:cubicBezTo>
                  <a:pt x="172843" y="1172859"/>
                  <a:pt x="184935" y="1172942"/>
                  <a:pt x="195209" y="1176367"/>
                </a:cubicBezTo>
                <a:cubicBezTo>
                  <a:pt x="217931" y="1199089"/>
                  <a:pt x="228246" y="1213434"/>
                  <a:pt x="256854" y="1227738"/>
                </a:cubicBezTo>
                <a:cubicBezTo>
                  <a:pt x="266540" y="1232581"/>
                  <a:pt x="277402" y="1234587"/>
                  <a:pt x="287676" y="1238012"/>
                </a:cubicBezTo>
                <a:cubicBezTo>
                  <a:pt x="293193" y="1242150"/>
                  <a:pt x="347305" y="1283920"/>
                  <a:pt x="359595" y="1289382"/>
                </a:cubicBezTo>
                <a:cubicBezTo>
                  <a:pt x="379388" y="1298179"/>
                  <a:pt x="400692" y="1303081"/>
                  <a:pt x="421240" y="1309931"/>
                </a:cubicBezTo>
                <a:lnTo>
                  <a:pt x="452063" y="1320205"/>
                </a:lnTo>
                <a:cubicBezTo>
                  <a:pt x="462337" y="1327054"/>
                  <a:pt x="471601" y="1335738"/>
                  <a:pt x="482885" y="1340753"/>
                </a:cubicBezTo>
                <a:cubicBezTo>
                  <a:pt x="533186" y="1363109"/>
                  <a:pt x="539645" y="1357782"/>
                  <a:pt x="585627" y="1371576"/>
                </a:cubicBezTo>
                <a:cubicBezTo>
                  <a:pt x="611625" y="1379375"/>
                  <a:pt x="658231" y="1398093"/>
                  <a:pt x="688368" y="1402398"/>
                </a:cubicBezTo>
                <a:cubicBezTo>
                  <a:pt x="722440" y="1407265"/>
                  <a:pt x="756863" y="1409247"/>
                  <a:pt x="791110" y="1412672"/>
                </a:cubicBezTo>
                <a:cubicBezTo>
                  <a:pt x="873303" y="1409247"/>
                  <a:pt x="955834" y="1410584"/>
                  <a:pt x="1037690" y="1402398"/>
                </a:cubicBezTo>
                <a:cubicBezTo>
                  <a:pt x="1059242" y="1400243"/>
                  <a:pt x="1099334" y="1381850"/>
                  <a:pt x="1099334" y="1381850"/>
                </a:cubicBezTo>
                <a:cubicBezTo>
                  <a:pt x="1106184" y="1375001"/>
                  <a:pt x="1111219" y="1365634"/>
                  <a:pt x="1119883" y="1361302"/>
                </a:cubicBezTo>
                <a:cubicBezTo>
                  <a:pt x="1139256" y="1351615"/>
                  <a:pt x="1181528" y="1340753"/>
                  <a:pt x="1181528" y="1340753"/>
                </a:cubicBezTo>
                <a:cubicBezTo>
                  <a:pt x="1260279" y="1281690"/>
                  <a:pt x="1193095" y="1339201"/>
                  <a:pt x="1243173" y="1279108"/>
                </a:cubicBezTo>
                <a:cubicBezTo>
                  <a:pt x="1309090" y="1200008"/>
                  <a:pt x="1243530" y="1293985"/>
                  <a:pt x="1294543" y="1217463"/>
                </a:cubicBezTo>
                <a:cubicBezTo>
                  <a:pt x="1297968" y="1203764"/>
                  <a:pt x="1299860" y="1189588"/>
                  <a:pt x="1304818" y="1176367"/>
                </a:cubicBezTo>
                <a:cubicBezTo>
                  <a:pt x="1315992" y="1146569"/>
                  <a:pt x="1328879" y="1130000"/>
                  <a:pt x="1345914" y="1104448"/>
                </a:cubicBezTo>
                <a:cubicBezTo>
                  <a:pt x="1357441" y="1069864"/>
                  <a:pt x="1356421" y="1068082"/>
                  <a:pt x="1376737" y="1032529"/>
                </a:cubicBezTo>
                <a:cubicBezTo>
                  <a:pt x="1406217" y="980939"/>
                  <a:pt x="1391221" y="1022702"/>
                  <a:pt x="1417833" y="960609"/>
                </a:cubicBezTo>
                <a:cubicBezTo>
                  <a:pt x="1428395" y="935966"/>
                  <a:pt x="1430930" y="914771"/>
                  <a:pt x="1438382" y="888690"/>
                </a:cubicBezTo>
                <a:cubicBezTo>
                  <a:pt x="1448460" y="853418"/>
                  <a:pt x="1450940" y="853300"/>
                  <a:pt x="1469204" y="816771"/>
                </a:cubicBezTo>
                <a:cubicBezTo>
                  <a:pt x="1466495" y="757161"/>
                  <a:pt x="1481623" y="636841"/>
                  <a:pt x="1448656" y="559917"/>
                </a:cubicBezTo>
                <a:cubicBezTo>
                  <a:pt x="1442623" y="545840"/>
                  <a:pt x="1435988" y="531954"/>
                  <a:pt x="1428108" y="518821"/>
                </a:cubicBezTo>
                <a:cubicBezTo>
                  <a:pt x="1415402" y="497644"/>
                  <a:pt x="1404474" y="474639"/>
                  <a:pt x="1387011" y="457176"/>
                </a:cubicBezTo>
                <a:lnTo>
                  <a:pt x="1315092" y="385257"/>
                </a:lnTo>
                <a:lnTo>
                  <a:pt x="1294543" y="364708"/>
                </a:lnTo>
                <a:lnTo>
                  <a:pt x="1263721" y="333886"/>
                </a:lnTo>
                <a:cubicBezTo>
                  <a:pt x="1260296" y="323612"/>
                  <a:pt x="1258290" y="312750"/>
                  <a:pt x="1253447" y="303063"/>
                </a:cubicBezTo>
                <a:cubicBezTo>
                  <a:pt x="1244546" y="285260"/>
                  <a:pt x="1228279" y="264436"/>
                  <a:pt x="1212350" y="251693"/>
                </a:cubicBezTo>
                <a:cubicBezTo>
                  <a:pt x="1202708" y="243979"/>
                  <a:pt x="1190821" y="239275"/>
                  <a:pt x="1181528" y="231144"/>
                </a:cubicBezTo>
                <a:cubicBezTo>
                  <a:pt x="1163303" y="215197"/>
                  <a:pt x="1150307" y="193206"/>
                  <a:pt x="1130157" y="179773"/>
                </a:cubicBezTo>
                <a:cubicBezTo>
                  <a:pt x="1119883" y="172924"/>
                  <a:pt x="1108820" y="167130"/>
                  <a:pt x="1099334" y="159225"/>
                </a:cubicBezTo>
                <a:cubicBezTo>
                  <a:pt x="1048026" y="116469"/>
                  <a:pt x="1091857" y="136185"/>
                  <a:pt x="1037690" y="118129"/>
                </a:cubicBezTo>
                <a:cubicBezTo>
                  <a:pt x="947030" y="57688"/>
                  <a:pt x="1091928" y="150383"/>
                  <a:pt x="945222" y="77032"/>
                </a:cubicBezTo>
                <a:cubicBezTo>
                  <a:pt x="931523" y="70183"/>
                  <a:pt x="918655" y="61327"/>
                  <a:pt x="904125" y="56484"/>
                </a:cubicBezTo>
                <a:cubicBezTo>
                  <a:pt x="877333" y="47553"/>
                  <a:pt x="848724" y="44866"/>
                  <a:pt x="821932" y="35935"/>
                </a:cubicBezTo>
                <a:cubicBezTo>
                  <a:pt x="811658" y="32510"/>
                  <a:pt x="801616" y="28288"/>
                  <a:pt x="791110" y="25661"/>
                </a:cubicBezTo>
                <a:cubicBezTo>
                  <a:pt x="774169" y="21426"/>
                  <a:pt x="756786" y="19175"/>
                  <a:pt x="739739" y="15387"/>
                </a:cubicBezTo>
                <a:cubicBezTo>
                  <a:pt x="725955" y="12324"/>
                  <a:pt x="712341" y="8538"/>
                  <a:pt x="698642" y="5113"/>
                </a:cubicBezTo>
                <a:cubicBezTo>
                  <a:pt x="683565" y="6055"/>
                  <a:pt x="554756" y="0"/>
                  <a:pt x="503433" y="25661"/>
                </a:cubicBezTo>
                <a:cubicBezTo>
                  <a:pt x="492389" y="31183"/>
                  <a:pt x="483895" y="41194"/>
                  <a:pt x="472611" y="46209"/>
                </a:cubicBezTo>
                <a:cubicBezTo>
                  <a:pt x="452818" y="55006"/>
                  <a:pt x="410966" y="66758"/>
                  <a:pt x="410966" y="66758"/>
                </a:cubicBezTo>
                <a:cubicBezTo>
                  <a:pt x="404117" y="77032"/>
                  <a:pt x="400889" y="91036"/>
                  <a:pt x="390418" y="97580"/>
                </a:cubicBezTo>
                <a:cubicBezTo>
                  <a:pt x="372050" y="109060"/>
                  <a:pt x="328773" y="118129"/>
                  <a:pt x="328773" y="118129"/>
                </a:cubicBezTo>
                <a:cubicBezTo>
                  <a:pt x="321923" y="124978"/>
                  <a:pt x="317127" y="134861"/>
                  <a:pt x="308224" y="138677"/>
                </a:cubicBezTo>
                <a:cubicBezTo>
                  <a:pt x="292173" y="145556"/>
                  <a:pt x="273901" y="145163"/>
                  <a:pt x="256854" y="148951"/>
                </a:cubicBezTo>
                <a:cubicBezTo>
                  <a:pt x="243070" y="152014"/>
                  <a:pt x="229282" y="155168"/>
                  <a:pt x="215757" y="159225"/>
                </a:cubicBezTo>
                <a:cubicBezTo>
                  <a:pt x="195011" y="165449"/>
                  <a:pt x="154112" y="179773"/>
                  <a:pt x="154112" y="179773"/>
                </a:cubicBezTo>
                <a:lnTo>
                  <a:pt x="102741" y="251693"/>
                </a:lnTo>
                <a:close/>
              </a:path>
            </a:pathLst>
          </a:custGeom>
          <a:solidFill>
            <a:srgbClr val="FFFF99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Points-to graphs</a:t>
            </a:r>
          </a:p>
        </p:txBody>
      </p:sp>
      <p:sp>
        <p:nvSpPr>
          <p:cNvPr id="11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112</a:t>
            </a:fld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83037"/>
            <a:ext cx="1728192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x = &amp;a;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y = &amp;b;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if (?) {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&amp;x;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} else {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&amp;y;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}</a:t>
            </a:r>
          </a:p>
          <a:p>
            <a:pPr algn="l" rtl="0"/>
            <a:endParaRPr lang="en-US" sz="20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*x = &amp;c;</a:t>
            </a:r>
          </a:p>
          <a:p>
            <a:pPr algn="l" rtl="0"/>
            <a:r>
              <a:rPr lang="en-US" sz="20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*p = &amp;c;</a:t>
            </a:r>
          </a:p>
        </p:txBody>
      </p:sp>
      <p:sp>
        <p:nvSpPr>
          <p:cNvPr id="27" name="מלבן 26"/>
          <p:cNvSpPr/>
          <p:nvPr/>
        </p:nvSpPr>
        <p:spPr>
          <a:xfrm>
            <a:off x="2267744" y="3316922"/>
            <a:ext cx="687625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{x=&amp;a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y=&amp;b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)}</a:t>
            </a:r>
          </a:p>
        </p:txBody>
      </p:sp>
      <p:sp>
        <p:nvSpPr>
          <p:cNvPr id="28" name="מלבן 27"/>
          <p:cNvSpPr/>
          <p:nvPr/>
        </p:nvSpPr>
        <p:spPr>
          <a:xfrm>
            <a:off x="2267744" y="3892986"/>
            <a:ext cx="687625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{x=&amp;a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y=&amp;b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a=&amp;c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9" name="מלבן 28"/>
          <p:cNvSpPr/>
          <p:nvPr/>
        </p:nvSpPr>
        <p:spPr>
          <a:xfrm>
            <a:off x="1741536" y="4221088"/>
            <a:ext cx="813069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{(x=&amp;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=&amp;c)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(y=&amp;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=&amp;c)  (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a=&amp;c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4" name="קבוצה 39"/>
          <p:cNvGrpSpPr/>
          <p:nvPr/>
        </p:nvGrpSpPr>
        <p:grpSpPr>
          <a:xfrm>
            <a:off x="3203848" y="4725144"/>
            <a:ext cx="3096344" cy="2016224"/>
            <a:chOff x="3203848" y="4725144"/>
            <a:chExt cx="3096344" cy="2016224"/>
          </a:xfrm>
        </p:grpSpPr>
        <p:sp>
          <p:nvSpPr>
            <p:cNvPr id="12" name="אליפסה 11"/>
            <p:cNvSpPr/>
            <p:nvPr/>
          </p:nvSpPr>
          <p:spPr>
            <a:xfrm>
              <a:off x="5652120" y="4725144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a</a:t>
              </a:r>
              <a:endParaRPr lang="he-IL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אליפסה 12"/>
            <p:cNvSpPr/>
            <p:nvPr/>
          </p:nvSpPr>
          <p:spPr>
            <a:xfrm>
              <a:off x="4211960" y="4941168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he-IL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אליפסה 13"/>
            <p:cNvSpPr/>
            <p:nvPr/>
          </p:nvSpPr>
          <p:spPr>
            <a:xfrm>
              <a:off x="5724128" y="5373216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endParaRPr lang="he-IL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5652120" y="6165304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b</a:t>
              </a:r>
              <a:endParaRPr lang="he-IL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אליפסה 15"/>
            <p:cNvSpPr/>
            <p:nvPr/>
          </p:nvSpPr>
          <p:spPr>
            <a:xfrm>
              <a:off x="4211960" y="5877272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he-IL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3203848" y="5301208"/>
              <a:ext cx="57606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p</a:t>
              </a:r>
              <a:endParaRPr lang="he-IL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9" name="מחבר חץ ישר 18"/>
            <p:cNvCxnSpPr>
              <a:stCxn id="17" idx="7"/>
              <a:endCxn id="13" idx="2"/>
            </p:cNvCxnSpPr>
            <p:nvPr/>
          </p:nvCxnSpPr>
          <p:spPr>
            <a:xfrm rot="5400000" flipH="1" flipV="1">
              <a:off x="3875569" y="5049181"/>
              <a:ext cx="156371" cy="516411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חץ ישר 18"/>
            <p:cNvCxnSpPr>
              <a:stCxn id="17" idx="5"/>
              <a:endCxn id="16" idx="2"/>
            </p:cNvCxnSpPr>
            <p:nvPr/>
          </p:nvCxnSpPr>
          <p:spPr>
            <a:xfrm rot="16200000" flipH="1">
              <a:off x="3767557" y="5720900"/>
              <a:ext cx="372395" cy="516411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18"/>
            <p:cNvCxnSpPr>
              <a:stCxn id="13" idx="6"/>
              <a:endCxn id="12" idx="2"/>
            </p:cNvCxnSpPr>
            <p:nvPr/>
          </p:nvCxnSpPr>
          <p:spPr>
            <a:xfrm flipV="1">
              <a:off x="4788024" y="5013176"/>
              <a:ext cx="864096" cy="21602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חץ ישר 18"/>
            <p:cNvCxnSpPr>
              <a:stCxn id="13" idx="5"/>
              <a:endCxn id="14" idx="2"/>
            </p:cNvCxnSpPr>
            <p:nvPr/>
          </p:nvCxnSpPr>
          <p:spPr>
            <a:xfrm rot="16200000" flipH="1">
              <a:off x="5099705" y="5036824"/>
              <a:ext cx="228379" cy="1020467"/>
            </a:xfrm>
            <a:prstGeom prst="curved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18"/>
            <p:cNvCxnSpPr>
              <a:stCxn id="16" idx="6"/>
              <a:endCxn id="15" idx="2"/>
            </p:cNvCxnSpPr>
            <p:nvPr/>
          </p:nvCxnSpPr>
          <p:spPr>
            <a:xfrm>
              <a:off x="4788024" y="6165304"/>
              <a:ext cx="864096" cy="288032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הסבר מלבני מעוגל 41"/>
          <p:cNvSpPr/>
          <p:nvPr/>
        </p:nvSpPr>
        <p:spPr>
          <a:xfrm>
            <a:off x="7164288" y="4941168"/>
            <a:ext cx="1512168" cy="648072"/>
          </a:xfrm>
          <a:prstGeom prst="wedgeRoundRectCallout">
            <a:avLst>
              <a:gd name="adj1" fmla="val -84587"/>
              <a:gd name="adj2" fmla="val 165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The points-to set of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3600" i="1" dirty="0"/>
              <a:t>Algorithm A</a:t>
            </a:r>
            <a:r>
              <a:rPr lang="en-US" sz="3600" dirty="0"/>
              <a:t>: A formal definition</a:t>
            </a:r>
            <a:br>
              <a:rPr lang="en-US" sz="3600" dirty="0"/>
            </a:br>
            <a:r>
              <a:rPr lang="en-US" sz="3600" dirty="0"/>
              <a:t>the “Data Flow Analysis”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US" dirty="0"/>
              <a:t>Define join-semilattice of abstract-values</a:t>
            </a:r>
          </a:p>
          <a:p>
            <a:pPr lvl="1"/>
            <a:r>
              <a:rPr lang="en-US" dirty="0" err="1"/>
              <a:t>PTGraph</a:t>
            </a:r>
            <a:r>
              <a:rPr lang="en-US" dirty="0"/>
              <a:t> ::= (</a:t>
            </a:r>
            <a:r>
              <a:rPr lang="en-US" dirty="0" err="1"/>
              <a:t>Var</a:t>
            </a:r>
            <a:r>
              <a:rPr lang="en-US" dirty="0"/>
              <a:t>, </a:t>
            </a:r>
            <a:r>
              <a:rPr lang="en-US" dirty="0" err="1"/>
              <a:t>Var</a:t>
            </a:r>
            <a:r>
              <a:rPr lang="en-US" dirty="0" err="1">
                <a:sym typeface="Math B"/>
              </a:rPr>
              <a:t></a:t>
            </a:r>
            <a:r>
              <a:rPr lang="en-US" dirty="0" err="1"/>
              <a:t>Var</a:t>
            </a:r>
            <a:r>
              <a:rPr lang="en-US" dirty="0"/>
              <a:t>’)</a:t>
            </a:r>
          </a:p>
          <a:p>
            <a:pPr lvl="1"/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Math B"/>
                <a:sym typeface="Math B"/>
              </a:rPr>
              <a:t>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 = ?</a:t>
            </a:r>
          </a:p>
          <a:p>
            <a:pPr lvl="1"/>
            <a:r>
              <a:rPr lang="en-US" dirty="0">
                <a:latin typeface="Math B"/>
                <a:sym typeface="Math B"/>
              </a:rPr>
              <a:t> </a:t>
            </a:r>
            <a:r>
              <a:rPr lang="en-US" dirty="0"/>
              <a:t>= </a:t>
            </a:r>
            <a:r>
              <a:rPr lang="en-US" dirty="0">
                <a:sym typeface="Math C"/>
              </a:rPr>
              <a:t>?</a:t>
            </a:r>
            <a:endParaRPr lang="en-US" dirty="0"/>
          </a:p>
          <a:p>
            <a:pPr lvl="1"/>
            <a:r>
              <a:rPr lang="en-US" dirty="0">
                <a:sym typeface="Math C"/>
              </a:rPr>
              <a:t> = ?</a:t>
            </a:r>
            <a:endParaRPr lang="en-US" dirty="0"/>
          </a:p>
          <a:p>
            <a:r>
              <a:rPr lang="en-US" dirty="0"/>
              <a:t>Define transformers for primitive statements</a:t>
            </a:r>
          </a:p>
          <a:p>
            <a:pPr lvl="1"/>
            <a:r>
              <a:rPr lang="en-US" dirty="0">
                <a:sym typeface="Math B"/>
              </a:rPr>
              <a:t></a:t>
            </a:r>
            <a:r>
              <a:rPr lang="en-US" dirty="0"/>
              <a:t>stmt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: </a:t>
            </a:r>
            <a:r>
              <a:rPr lang="en-US" dirty="0" err="1"/>
              <a:t>PTGraph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err="1"/>
              <a:t>PTGraph</a:t>
            </a:r>
            <a:r>
              <a:rPr lang="en-US" dirty="0"/>
              <a:t> 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07950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3600" i="1" dirty="0"/>
              <a:t>Algorithm A</a:t>
            </a:r>
            <a:r>
              <a:rPr lang="en-US" sz="3600" dirty="0"/>
              <a:t>: A formal definition</a:t>
            </a:r>
            <a:br>
              <a:rPr lang="en-US" sz="3600" dirty="0"/>
            </a:br>
            <a:r>
              <a:rPr lang="en-US" sz="3600" dirty="0"/>
              <a:t>the “Data Flow Analysis”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US" dirty="0"/>
              <a:t>Define join-semilattice of abstract-values</a:t>
            </a:r>
          </a:p>
          <a:p>
            <a:pPr lvl="1"/>
            <a:r>
              <a:rPr lang="en-US" dirty="0" err="1"/>
              <a:t>PTGraph</a:t>
            </a:r>
            <a:r>
              <a:rPr lang="en-US" dirty="0"/>
              <a:t> ::= (</a:t>
            </a:r>
            <a:r>
              <a:rPr lang="en-US" dirty="0" err="1"/>
              <a:t>Var</a:t>
            </a:r>
            <a:r>
              <a:rPr lang="en-US" dirty="0"/>
              <a:t>, </a:t>
            </a:r>
            <a:r>
              <a:rPr lang="en-US" dirty="0" err="1"/>
              <a:t>Var</a:t>
            </a:r>
            <a:r>
              <a:rPr lang="en-US" dirty="0" err="1">
                <a:sym typeface="Math B"/>
              </a:rPr>
              <a:t></a:t>
            </a:r>
            <a:r>
              <a:rPr lang="en-US" dirty="0" err="1"/>
              <a:t>Var</a:t>
            </a:r>
            <a:r>
              <a:rPr lang="en-US" dirty="0"/>
              <a:t>’)</a:t>
            </a:r>
          </a:p>
          <a:p>
            <a:pPr lvl="1"/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Math B"/>
                <a:sym typeface="Math B"/>
              </a:rPr>
              <a:t>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baseline="-25000" dirty="0"/>
              <a:t>2</a:t>
            </a:r>
            <a:r>
              <a:rPr lang="en-US" dirty="0"/>
              <a:t> = (</a:t>
            </a:r>
            <a:r>
              <a:rPr lang="en-US" dirty="0" err="1"/>
              <a:t>Var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Math B"/>
                <a:sym typeface="Math B"/>
              </a:rPr>
              <a:t>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Math B"/>
                <a:sym typeface="Math B"/>
              </a:rPr>
              <a:t> </a:t>
            </a:r>
            <a:r>
              <a:rPr lang="en-US" dirty="0"/>
              <a:t>= (</a:t>
            </a:r>
            <a:r>
              <a:rPr lang="en-US" dirty="0" err="1"/>
              <a:t>Var</a:t>
            </a:r>
            <a:r>
              <a:rPr lang="en-US" dirty="0"/>
              <a:t>, {}) </a:t>
            </a:r>
          </a:p>
          <a:p>
            <a:pPr lvl="1"/>
            <a:r>
              <a:rPr lang="en-US" dirty="0">
                <a:sym typeface="Math C"/>
              </a:rPr>
              <a:t> = 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, </a:t>
            </a:r>
            <a:r>
              <a:rPr lang="en-US" dirty="0" err="1"/>
              <a:t>Var</a:t>
            </a:r>
            <a:r>
              <a:rPr lang="en-US" dirty="0" err="1">
                <a:sym typeface="Math B"/>
              </a:rPr>
              <a:t></a:t>
            </a:r>
            <a:r>
              <a:rPr lang="en-US" dirty="0" err="1"/>
              <a:t>Var</a:t>
            </a:r>
            <a:r>
              <a:rPr lang="en-US" dirty="0"/>
              <a:t>’)</a:t>
            </a:r>
          </a:p>
          <a:p>
            <a:r>
              <a:rPr lang="en-US" dirty="0"/>
              <a:t>Define transformers for primitive statements</a:t>
            </a:r>
          </a:p>
          <a:p>
            <a:pPr lvl="1"/>
            <a:r>
              <a:rPr lang="en-US" dirty="0">
                <a:sym typeface="Math B"/>
              </a:rPr>
              <a:t></a:t>
            </a:r>
            <a:r>
              <a:rPr lang="en-US" dirty="0"/>
              <a:t>stmt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: </a:t>
            </a:r>
            <a:r>
              <a:rPr lang="en-US" dirty="0" err="1"/>
              <a:t>PTGraph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err="1"/>
              <a:t>PTGraph</a:t>
            </a:r>
            <a:r>
              <a:rPr lang="en-US" dirty="0"/>
              <a:t> </a:t>
            </a:r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644091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Algorithm A:</a:t>
            </a:r>
            <a:r>
              <a:rPr lang="en-US" dirty="0"/>
              <a:t>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Abstract transformers for primitive statements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Math B"/>
              </a:rPr>
              <a:t> </a:t>
            </a:r>
            <a:r>
              <a:rPr lang="en-US" dirty="0">
                <a:solidFill>
                  <a:srgbClr val="C00000"/>
                </a:solidFill>
              </a:rPr>
              <a:t>stmt</a:t>
            </a:r>
            <a:r>
              <a:rPr lang="en-US" dirty="0">
                <a:solidFill>
                  <a:srgbClr val="C00000"/>
                </a:solidFill>
                <a:sym typeface="Math B"/>
              </a:rPr>
              <a:t> </a:t>
            </a:r>
            <a:r>
              <a:rPr lang="en-US" baseline="30000" dirty="0">
                <a:solidFill>
                  <a:srgbClr val="C00000"/>
                </a:solidFill>
                <a:sym typeface="Math B"/>
              </a:rPr>
              <a:t>#</a:t>
            </a:r>
            <a:r>
              <a:rPr lang="en-US" dirty="0">
                <a:solidFill>
                  <a:srgbClr val="C00000"/>
                </a:solidFill>
              </a:rPr>
              <a:t> : </a:t>
            </a:r>
            <a:r>
              <a:rPr lang="en-US" dirty="0" err="1">
                <a:solidFill>
                  <a:srgbClr val="C00000"/>
                </a:solidFill>
              </a:rPr>
              <a:t>PTGraph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PTGraph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null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*y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793034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Algorithm A:</a:t>
            </a:r>
            <a:r>
              <a:rPr lang="en-US" dirty="0"/>
              <a:t>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9341195" cy="4525963"/>
          </a:xfrm>
        </p:spPr>
        <p:txBody>
          <a:bodyPr>
            <a:normAutofit/>
          </a:bodyPr>
          <a:lstStyle/>
          <a:p>
            <a:r>
              <a:rPr lang="en-US" dirty="0"/>
              <a:t>Abstract transformers for primitive statements</a:t>
            </a:r>
          </a:p>
          <a:p>
            <a:pPr lvl="1"/>
            <a:r>
              <a:rPr lang="en-US" dirty="0">
                <a:solidFill>
                  <a:srgbClr val="C00000"/>
                </a:solidFill>
                <a:sym typeface="Math B"/>
              </a:rPr>
              <a:t> </a:t>
            </a:r>
            <a:r>
              <a:rPr lang="en-US" dirty="0">
                <a:solidFill>
                  <a:srgbClr val="C00000"/>
                </a:solidFill>
              </a:rPr>
              <a:t>stmt</a:t>
            </a:r>
            <a:r>
              <a:rPr lang="en-US" dirty="0">
                <a:solidFill>
                  <a:srgbClr val="C00000"/>
                </a:solidFill>
                <a:sym typeface="Math B"/>
              </a:rPr>
              <a:t> </a:t>
            </a:r>
            <a:r>
              <a:rPr lang="en-US" baseline="30000" dirty="0">
                <a:solidFill>
                  <a:srgbClr val="C00000"/>
                </a:solidFill>
                <a:sym typeface="Math B"/>
              </a:rPr>
              <a:t>#</a:t>
            </a:r>
            <a:r>
              <a:rPr lang="en-US" dirty="0">
                <a:solidFill>
                  <a:srgbClr val="C00000"/>
                </a:solidFill>
              </a:rPr>
              <a:t> : </a:t>
            </a:r>
            <a:r>
              <a:rPr lang="en-US" dirty="0" err="1">
                <a:solidFill>
                  <a:srgbClr val="C00000"/>
                </a:solidFill>
              </a:rPr>
              <a:t>PTGraph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PTGraph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(y)]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null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(x)={null}]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(x)={y}]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*y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(y))] 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???</a:t>
            </a:r>
          </a:p>
          <a:p>
            <a:endParaRPr lang="en-US" dirty="0"/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33822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&amp;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complete &amp; formal definition of the problem</a:t>
            </a:r>
          </a:p>
          <a:p>
            <a:r>
              <a:rPr lang="en-US" dirty="0"/>
              <a:t>We have a complete &amp; formal definition of a proposed solution</a:t>
            </a:r>
          </a:p>
          <a:p>
            <a:endParaRPr lang="en-US" dirty="0"/>
          </a:p>
          <a:p>
            <a:r>
              <a:rPr lang="en-US" dirty="0"/>
              <a:t>How do we reason about the correctness &amp; precision of the proposed solution?</a:t>
            </a:r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77644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dirty="0"/>
              <a:t>Points-to analysis</a:t>
            </a:r>
            <a:br>
              <a:rPr lang="en-US" dirty="0"/>
            </a:br>
            <a:r>
              <a:rPr lang="en-US" dirty="0"/>
              <a:t>(abstract interpretation)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7619" y="5267980"/>
            <a:ext cx="4765599" cy="52322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342900" lvl="2" indent="-342900">
              <a:buNone/>
            </a:pPr>
            <a:r>
              <a:rPr lang="en-US" sz="2800" dirty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(Y)</a:t>
            </a:r>
            <a:r>
              <a:rPr lang="en-US" dirty="0"/>
              <a:t> = { (</a:t>
            </a:r>
            <a:r>
              <a:rPr lang="en-US" dirty="0" err="1"/>
              <a:t>p,x</a:t>
            </a:r>
            <a:r>
              <a:rPr lang="en-US" dirty="0"/>
              <a:t>) | exists s in Y. s(p) = x }</a:t>
            </a:r>
          </a:p>
        </p:txBody>
      </p:sp>
      <p:sp>
        <p:nvSpPr>
          <p:cNvPr id="5" name="Oval 4"/>
          <p:cNvSpPr/>
          <p:nvPr/>
        </p:nvSpPr>
        <p:spPr>
          <a:xfrm>
            <a:off x="1241171" y="1905000"/>
            <a:ext cx="1676400" cy="2514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1905000"/>
            <a:ext cx="2971800" cy="2514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0445" y="35168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latin typeface="Segoe Print" pitchFamily="2" charset="0"/>
              </a:rPr>
              <a:t>CS(u)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4429780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>
                <a:latin typeface="Segoe Print" pitchFamily="2" charset="0"/>
              </a:rPr>
              <a:t>2</a:t>
            </a:r>
            <a:r>
              <a:rPr lang="en-US" sz="2800" baseline="30000" dirty="0"/>
              <a:t>State</a:t>
            </a:r>
            <a:endParaRPr lang="en-US" sz="2800" baseline="30000" dirty="0"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8077" y="4429780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dirty="0" err="1">
                <a:latin typeface="Segoe Print" pitchFamily="2" charset="0"/>
              </a:rPr>
              <a:t>PTGraph</a:t>
            </a:r>
            <a:endParaRPr lang="en-US" sz="2800" baseline="300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998" y="3549134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>
                <a:latin typeface="Segoe Print" pitchFamily="2" charset="0"/>
              </a:rPr>
              <a:t>IdealMayPT</a:t>
            </a:r>
            <a:r>
              <a:rPr lang="en-US" dirty="0">
                <a:latin typeface="Segoe Print" pitchFamily="2" charset="0"/>
              </a:rPr>
              <a:t>(u)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3111" y="2406134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err="1">
                <a:latin typeface="Segoe Print" pitchFamily="2" charset="0"/>
              </a:rPr>
              <a:t>MayPT</a:t>
            </a:r>
            <a:r>
              <a:rPr lang="en-US" dirty="0">
                <a:latin typeface="Segoe Print" pitchFamily="2" charset="0"/>
              </a:rPr>
              <a:t>(u)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1124" y="2987894"/>
            <a:ext cx="615553" cy="34881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l" rtl="0"/>
            <a:r>
              <a:rPr lang="en-US" sz="2800" b="1" dirty="0">
                <a:latin typeface="Symbol"/>
              </a:rPr>
              <a:t>Í</a:t>
            </a:r>
            <a:endParaRPr lang="en-US" sz="2800" dirty="0"/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2488298" y="3701534"/>
            <a:ext cx="3020700" cy="3226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3800" y="2667000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>
                <a:latin typeface="Symbol" pitchFamily="18" charset="2"/>
              </a:rPr>
              <a:t>a</a:t>
            </a:r>
          </a:p>
        </p:txBody>
      </p:sp>
      <p:cxnSp>
        <p:nvCxnSpPr>
          <p:cNvPr id="16" name="Straight Arrow Connector 15"/>
          <p:cNvCxnSpPr>
            <a:stCxn id="5" idx="6"/>
            <a:endCxn id="6" idx="2"/>
          </p:cNvCxnSpPr>
          <p:nvPr/>
        </p:nvCxnSpPr>
        <p:spPr>
          <a:xfrm>
            <a:off x="2917571" y="3162300"/>
            <a:ext cx="2035429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33800" y="3225225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>
                <a:latin typeface="Symbol" pitchFamily="18" charset="2"/>
              </a:rPr>
              <a:t>a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2331487" y="6106180"/>
            <a:ext cx="46570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IdealMayPT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(u)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( CS(u) 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22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78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/>
      <p:bldP spid="8" grpId="0"/>
      <p:bldP spid="9" grpId="0"/>
      <p:bldP spid="12" grpId="0"/>
      <p:bldP spid="20" grpId="0"/>
      <p:bldP spid="2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Concrete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CS[stmt] : State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 State</a:t>
            </a:r>
            <a:endParaRPr lang="en-US" dirty="0"/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(y)]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*y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(s(y))]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= 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s[s(x)</a:t>
            </a:r>
            <a:r>
              <a:rPr lang="en-US" dirty="0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>
                <a:solidFill>
                  <a:srgbClr val="00B050"/>
                </a:solidFill>
              </a:rPr>
              <a:t>s(y)]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null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null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= &amp;y </a:t>
            </a:r>
            <a:r>
              <a:rPr lang="en-US" dirty="0">
                <a:sym typeface="Math B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	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s[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latin typeface="Math C"/>
                <a:sym typeface="Math C"/>
              </a:rPr>
              <a:t></a:t>
            </a:r>
            <a:r>
              <a:rPr lang="en-US" dirty="0" err="1">
                <a:solidFill>
                  <a:srgbClr val="00B050"/>
                </a:solidFill>
              </a:rPr>
              <a:t>y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CS*[stmt] : 2</a:t>
            </a:r>
            <a:r>
              <a:rPr lang="en-US" baseline="30000" dirty="0">
                <a:solidFill>
                  <a:srgbClr val="C00000"/>
                </a:solidFill>
              </a:rPr>
              <a:t>State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 2</a:t>
            </a:r>
            <a:r>
              <a:rPr lang="en-US" baseline="30000" dirty="0">
                <a:solidFill>
                  <a:srgbClr val="C00000"/>
                </a:solidFill>
              </a:rPr>
              <a:t>State</a:t>
            </a:r>
          </a:p>
          <a:p>
            <a:r>
              <a:rPr lang="en-US" dirty="0"/>
              <a:t>CS*[</a:t>
            </a:r>
            <a:r>
              <a:rPr lang="en-US" dirty="0" err="1">
                <a:solidFill>
                  <a:srgbClr val="FF0000"/>
                </a:solidFill>
              </a:rPr>
              <a:t>st</a:t>
            </a:r>
            <a:r>
              <a:rPr lang="en-US" dirty="0"/>
              <a:t>]</a:t>
            </a:r>
            <a:r>
              <a:rPr lang="en-US" dirty="0">
                <a:solidFill>
                  <a:srgbClr val="00B050"/>
                </a:solidFill>
              </a:rPr>
              <a:t> X </a:t>
            </a:r>
            <a:r>
              <a:rPr lang="en-US" dirty="0"/>
              <a:t>=</a:t>
            </a:r>
            <a:r>
              <a:rPr lang="en-US" dirty="0">
                <a:solidFill>
                  <a:srgbClr val="00B050"/>
                </a:solidFill>
              </a:rPr>
              <a:t> { CS[</a:t>
            </a:r>
            <a:r>
              <a:rPr lang="en-US" dirty="0" err="1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]s | s </a:t>
            </a:r>
            <a:r>
              <a:rPr lang="en-US" sz="3500" b="1" dirty="0">
                <a:solidFill>
                  <a:srgbClr val="92D050"/>
                </a:solidFill>
                <a:latin typeface="Symbol"/>
              </a:rPr>
              <a:t>Î</a:t>
            </a:r>
            <a:r>
              <a:rPr lang="en-US" dirty="0">
                <a:solidFill>
                  <a:srgbClr val="00B050"/>
                </a:solidFill>
              </a:rPr>
              <a:t> X }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813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Procedure Inlining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22400"/>
            <a:ext cx="8229600" cy="4454525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Pros</a:t>
            </a:r>
          </a:p>
          <a:p>
            <a:pPr marL="782638" lvl="1" algn="l" eaLnBrk="1" hangingPunct="1">
              <a:defRPr/>
            </a:pPr>
            <a:r>
              <a:rPr lang="en-US"/>
              <a:t> Simple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Cons </a:t>
            </a:r>
          </a:p>
          <a:p>
            <a:pPr marL="782638" lvl="1" algn="l" eaLnBrk="1" hangingPunct="1">
              <a:defRPr/>
            </a:pPr>
            <a:r>
              <a:rPr lang="en-US"/>
              <a:t> Does not handle recursion</a:t>
            </a:r>
          </a:p>
          <a:p>
            <a:pPr marL="782638" lvl="1" algn="l" eaLnBrk="1" hangingPunct="1">
              <a:defRPr/>
            </a:pPr>
            <a:r>
              <a:rPr lang="en-US"/>
              <a:t> Exponential blow up</a:t>
            </a:r>
          </a:p>
          <a:p>
            <a:pPr marL="782638" lvl="1" algn="l" eaLnBrk="1" hangingPunct="1">
              <a:defRPr/>
            </a:pPr>
            <a:r>
              <a:rPr lang="en-US"/>
              <a:t> Reanalyzing the body of procedures </a:t>
            </a:r>
          </a:p>
        </p:txBody>
      </p:sp>
      <p:sp>
        <p:nvSpPr>
          <p:cNvPr id="13315" name="Rectangle 3"/>
          <p:cNvSpPr>
            <a:spLocks/>
          </p:cNvSpPr>
          <p:nvPr/>
        </p:nvSpPr>
        <p:spPr bwMode="auto">
          <a:xfrm>
            <a:off x="927100" y="4784725"/>
            <a:ext cx="1917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p1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call p2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…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call p2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3608388" y="4784725"/>
            <a:ext cx="19177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p2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call p3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…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call p3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6291263" y="4784725"/>
            <a:ext cx="1917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p3{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12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929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sym typeface="Math B"/>
              </a:rPr>
              <a:t> </a:t>
            </a:r>
            <a:r>
              <a:rPr lang="en-US" dirty="0">
                <a:solidFill>
                  <a:srgbClr val="C00000"/>
                </a:solidFill>
              </a:rPr>
              <a:t>stmt</a:t>
            </a:r>
            <a:r>
              <a:rPr lang="en-US" dirty="0">
                <a:solidFill>
                  <a:srgbClr val="C00000"/>
                </a:solidFill>
                <a:sym typeface="Math B"/>
              </a:rPr>
              <a:t> </a:t>
            </a:r>
            <a:r>
              <a:rPr lang="en-US" baseline="30000" dirty="0">
                <a:solidFill>
                  <a:srgbClr val="C00000"/>
                </a:solidFill>
                <a:sym typeface="Math B"/>
              </a:rPr>
              <a:t>#</a:t>
            </a:r>
            <a:r>
              <a:rPr lang="en-US" dirty="0">
                <a:solidFill>
                  <a:srgbClr val="C00000"/>
                </a:solidFill>
              </a:rPr>
              <a:t> : </a:t>
            </a:r>
            <a:r>
              <a:rPr lang="en-US" dirty="0" err="1">
                <a:solidFill>
                  <a:srgbClr val="C00000"/>
                </a:solidFill>
              </a:rPr>
              <a:t>PTGraph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PTGraph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(y)]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null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(x)={null}]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(x)={y}]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*y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(y))] </a:t>
            </a: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333445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Algorithm A:</a:t>
            </a:r>
            <a:r>
              <a:rPr lang="en-US" dirty="0"/>
              <a:t> transformers</a:t>
            </a:r>
            <a:br>
              <a:rPr lang="en-US" dirty="0"/>
            </a:br>
            <a:r>
              <a:rPr lang="en-US" dirty="0"/>
              <a:t>Weak/Strong Update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421015" y="2321868"/>
            <a:ext cx="4383025" cy="461665"/>
            <a:chOff x="4508477" y="2819400"/>
            <a:chExt cx="4383025" cy="461665"/>
          </a:xfrm>
        </p:grpSpPr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4508477" y="2819400"/>
              <a:ext cx="1282723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x: {&amp;y}</a:t>
              </a: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5791200" y="2819400"/>
              <a:ext cx="18261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Segoe Print" pitchFamily="2" charset="0"/>
                  <a:cs typeface="Arial" pitchFamily="34" charset="0"/>
                </a:rPr>
                <a:t>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: {&amp;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x,&amp;z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7620000" y="2819400"/>
              <a:ext cx="1271502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z: {&amp;a}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6200" y="4800600"/>
            <a:ext cx="3657600" cy="1600200"/>
            <a:chOff x="76200" y="4191000"/>
            <a:chExt cx="3657600" cy="1600200"/>
          </a:xfrm>
        </p:grpSpPr>
        <p:grpSp>
          <p:nvGrpSpPr>
            <p:cNvPr id="5" name="Group 40"/>
            <p:cNvGrpSpPr/>
            <p:nvPr/>
          </p:nvGrpSpPr>
          <p:grpSpPr>
            <a:xfrm>
              <a:off x="367187" y="4381500"/>
              <a:ext cx="3075627" cy="1219200"/>
              <a:chOff x="304800" y="4343400"/>
              <a:chExt cx="3075627" cy="1219200"/>
            </a:xfrm>
          </p:grpSpPr>
          <p:sp>
            <p:nvSpPr>
              <p:cNvPr id="20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&amp;x</a:t>
                </a:r>
              </a:p>
            </p:txBody>
          </p:sp>
          <p:sp>
            <p:nvSpPr>
              <p:cNvPr id="22" name="Text Box 46"/>
              <p:cNvSpPr txBox="1">
                <a:spLocks noChangeArrowheads="1"/>
              </p:cNvSpPr>
              <p:nvPr/>
            </p:nvSpPr>
            <p:spPr bwMode="auto">
              <a:xfrm>
                <a:off x="2362200" y="4343400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  <p:sp>
            <p:nvSpPr>
              <p:cNvPr id="23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51009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51009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&amp;z</a:t>
                </a:r>
              </a:p>
            </p:txBody>
          </p:sp>
          <p:sp>
            <p:nvSpPr>
              <p:cNvPr id="25" name="Text Box 46"/>
              <p:cNvSpPr txBox="1">
                <a:spLocks noChangeArrowheads="1"/>
              </p:cNvSpPr>
              <p:nvPr/>
            </p:nvSpPr>
            <p:spPr bwMode="auto">
              <a:xfrm>
                <a:off x="2362200" y="5100935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&amp;b</a:t>
                </a:r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>
              <a:off x="76200" y="4191000"/>
              <a:ext cx="3657600" cy="1600200"/>
              <a:chOff x="76200" y="4191000"/>
              <a:chExt cx="3657600" cy="1600200"/>
            </a:xfrm>
          </p:grpSpPr>
          <p:sp>
            <p:nvSpPr>
              <p:cNvPr id="29" name="Right Brace 28"/>
              <p:cNvSpPr/>
              <p:nvPr/>
            </p:nvSpPr>
            <p:spPr>
              <a:xfrm>
                <a:off x="33528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0" name="Right Brace 29"/>
              <p:cNvSpPr/>
              <p:nvPr/>
            </p:nvSpPr>
            <p:spPr>
              <a:xfrm flipH="1">
                <a:off x="76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grpSp>
        <p:nvGrpSpPr>
          <p:cNvPr id="8" name="Group 34"/>
          <p:cNvGrpSpPr/>
          <p:nvPr/>
        </p:nvGrpSpPr>
        <p:grpSpPr>
          <a:xfrm>
            <a:off x="4267200" y="5400645"/>
            <a:ext cx="4690654" cy="400110"/>
            <a:chOff x="4267200" y="5024735"/>
            <a:chExt cx="4690654" cy="400110"/>
          </a:xfrm>
        </p:grpSpPr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4267200" y="5024735"/>
              <a:ext cx="157767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x: {&amp;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y,&amp;b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5824946" y="5024735"/>
              <a:ext cx="155683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Segoe Print" pitchFamily="2" charset="0"/>
                  <a:cs typeface="Arial" pitchFamily="34" charset="0"/>
                </a:rPr>
                <a:t>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: {&amp;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x,&amp;z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auto">
            <a:xfrm>
              <a:off x="7391400" y="5024735"/>
              <a:ext cx="156645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z: {&amp;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a,&amp;b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76200" y="1752600"/>
            <a:ext cx="3657600" cy="1600200"/>
            <a:chOff x="76200" y="2057400"/>
            <a:chExt cx="3657600" cy="1600200"/>
          </a:xfrm>
        </p:grpSpPr>
        <p:grpSp>
          <p:nvGrpSpPr>
            <p:cNvPr id="13" name="Group 41"/>
            <p:cNvGrpSpPr/>
            <p:nvPr/>
          </p:nvGrpSpPr>
          <p:grpSpPr>
            <a:xfrm>
              <a:off x="367187" y="2247900"/>
              <a:ext cx="3075627" cy="1219200"/>
              <a:chOff x="381000" y="2133600"/>
              <a:chExt cx="3075627" cy="1219200"/>
            </a:xfrm>
          </p:grpSpPr>
          <p:sp>
            <p:nvSpPr>
              <p:cNvPr id="6" name="Text Box 46"/>
              <p:cNvSpPr txBox="1">
                <a:spLocks noChangeArrowheads="1"/>
              </p:cNvSpPr>
              <p:nvPr/>
            </p:nvSpPr>
            <p:spPr bwMode="auto">
              <a:xfrm>
                <a:off x="381000" y="21336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9" name="Text Box 46"/>
              <p:cNvSpPr txBox="1">
                <a:spLocks noChangeArrowheads="1"/>
              </p:cNvSpPr>
              <p:nvPr/>
            </p:nvSpPr>
            <p:spPr bwMode="auto">
              <a:xfrm>
                <a:off x="1408951" y="21336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&amp;x</a:t>
                </a:r>
              </a:p>
            </p:txBody>
          </p:sp>
          <p:sp>
            <p:nvSpPr>
              <p:cNvPr id="10" name="Text Box 46"/>
              <p:cNvSpPr txBox="1">
                <a:spLocks noChangeArrowheads="1"/>
              </p:cNvSpPr>
              <p:nvPr/>
            </p:nvSpPr>
            <p:spPr bwMode="auto">
              <a:xfrm>
                <a:off x="2438400" y="2133600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  <p:sp>
            <p:nvSpPr>
              <p:cNvPr id="17" name="Text Box 46"/>
              <p:cNvSpPr txBox="1">
                <a:spLocks noChangeArrowheads="1"/>
              </p:cNvSpPr>
              <p:nvPr/>
            </p:nvSpPr>
            <p:spPr bwMode="auto">
              <a:xfrm>
                <a:off x="381000" y="28911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18" name="Text Box 46"/>
              <p:cNvSpPr txBox="1">
                <a:spLocks noChangeArrowheads="1"/>
              </p:cNvSpPr>
              <p:nvPr/>
            </p:nvSpPr>
            <p:spPr bwMode="auto">
              <a:xfrm>
                <a:off x="1408951" y="28911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&amp;z</a:t>
                </a:r>
              </a:p>
            </p:txBody>
          </p:sp>
          <p:sp>
            <p:nvSpPr>
              <p:cNvPr id="19" name="Text Box 46"/>
              <p:cNvSpPr txBox="1">
                <a:spLocks noChangeArrowheads="1"/>
              </p:cNvSpPr>
              <p:nvPr/>
            </p:nvSpPr>
            <p:spPr bwMode="auto">
              <a:xfrm>
                <a:off x="2438400" y="2891135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</p:grpSp>
        <p:grpSp>
          <p:nvGrpSpPr>
            <p:cNvPr id="26" name="Group 43"/>
            <p:cNvGrpSpPr/>
            <p:nvPr/>
          </p:nvGrpSpPr>
          <p:grpSpPr>
            <a:xfrm>
              <a:off x="76200" y="2057400"/>
              <a:ext cx="3657600" cy="1600200"/>
              <a:chOff x="76200" y="4191000"/>
              <a:chExt cx="3657600" cy="1600200"/>
            </a:xfrm>
          </p:grpSpPr>
          <p:sp>
            <p:nvSpPr>
              <p:cNvPr id="45" name="Right Brace 44"/>
              <p:cNvSpPr/>
              <p:nvPr/>
            </p:nvSpPr>
            <p:spPr>
              <a:xfrm>
                <a:off x="33528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46" name="Right Brace 45"/>
              <p:cNvSpPr/>
              <p:nvPr/>
            </p:nvSpPr>
            <p:spPr>
              <a:xfrm flipH="1">
                <a:off x="76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625418" y="3839772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>
                <a:latin typeface="Segoe Print" pitchFamily="2" charset="0"/>
              </a:rPr>
              <a:t>*y = &amp;b;</a:t>
            </a:r>
          </a:p>
        </p:txBody>
      </p:sp>
      <p:sp>
        <p:nvSpPr>
          <p:cNvPr id="49" name="Down Arrow 48"/>
          <p:cNvSpPr/>
          <p:nvPr/>
        </p:nvSpPr>
        <p:spPr>
          <a:xfrm>
            <a:off x="6248400" y="3581400"/>
            <a:ext cx="533400" cy="9784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baseline="30000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1018" y="3775764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>
                <a:latin typeface="Segoe Print" pitchFamily="2" charset="0"/>
              </a:rPr>
              <a:t>*y = &amp;b;</a:t>
            </a:r>
          </a:p>
        </p:txBody>
      </p:sp>
      <p:sp>
        <p:nvSpPr>
          <p:cNvPr id="53" name="Down Arrow 52"/>
          <p:cNvSpPr/>
          <p:nvPr/>
        </p:nvSpPr>
        <p:spPr>
          <a:xfrm>
            <a:off x="1572768" y="3517392"/>
            <a:ext cx="484632" cy="9784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3745992" y="5334000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5" name="Right Arrow 54"/>
          <p:cNvSpPr/>
          <p:nvPr/>
        </p:nvSpPr>
        <p:spPr>
          <a:xfrm flipH="1">
            <a:off x="3810000" y="2286000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9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5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 animBg="1"/>
      <p:bldP spid="52" grpId="0"/>
      <p:bldP spid="53" grpId="0" animBg="1"/>
      <p:bldP spid="54" grpId="0" animBg="1"/>
      <p:bldP spid="5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Algorithm A:</a:t>
            </a:r>
            <a:r>
              <a:rPr lang="en-US" dirty="0"/>
              <a:t> transformers</a:t>
            </a:r>
            <a:br>
              <a:rPr lang="en-US" dirty="0"/>
            </a:br>
            <a:r>
              <a:rPr lang="en-US" dirty="0"/>
              <a:t>Weak/Strong Update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421015" y="2321868"/>
            <a:ext cx="4383025" cy="461665"/>
            <a:chOff x="4508477" y="2819400"/>
            <a:chExt cx="4383025" cy="461665"/>
          </a:xfrm>
        </p:grpSpPr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4508477" y="2819400"/>
              <a:ext cx="1282723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x: {&amp;y}</a:t>
              </a: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5791200" y="2819400"/>
              <a:ext cx="18261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Segoe Print" pitchFamily="2" charset="0"/>
                  <a:cs typeface="Arial" pitchFamily="34" charset="0"/>
                </a:rPr>
                <a:t>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: {&amp;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x,&amp;z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7620000" y="2819400"/>
              <a:ext cx="1271502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z: {&amp;a}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6200" y="4800600"/>
            <a:ext cx="3657600" cy="1600200"/>
            <a:chOff x="76200" y="4191000"/>
            <a:chExt cx="3657600" cy="1600200"/>
          </a:xfrm>
        </p:grpSpPr>
        <p:grpSp>
          <p:nvGrpSpPr>
            <p:cNvPr id="5" name="Group 40"/>
            <p:cNvGrpSpPr/>
            <p:nvPr/>
          </p:nvGrpSpPr>
          <p:grpSpPr>
            <a:xfrm>
              <a:off x="367187" y="4381500"/>
              <a:ext cx="3075627" cy="1219200"/>
              <a:chOff x="304800" y="4343400"/>
              <a:chExt cx="3075627" cy="1219200"/>
            </a:xfrm>
          </p:grpSpPr>
          <p:sp>
            <p:nvSpPr>
              <p:cNvPr id="20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4343400"/>
                <a:ext cx="1043876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&amp;b</a:t>
                </a:r>
              </a:p>
            </p:txBody>
          </p:sp>
          <p:sp>
            <p:nvSpPr>
              <p:cNvPr id="22" name="Text Box 46"/>
              <p:cNvSpPr txBox="1">
                <a:spLocks noChangeArrowheads="1"/>
              </p:cNvSpPr>
              <p:nvPr/>
            </p:nvSpPr>
            <p:spPr bwMode="auto">
              <a:xfrm>
                <a:off x="2362200" y="4343400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  <p:sp>
            <p:nvSpPr>
              <p:cNvPr id="23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51009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5100935"/>
                <a:ext cx="1043876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&amp;b</a:t>
                </a:r>
              </a:p>
            </p:txBody>
          </p:sp>
          <p:sp>
            <p:nvSpPr>
              <p:cNvPr id="25" name="Text Box 46"/>
              <p:cNvSpPr txBox="1">
                <a:spLocks noChangeArrowheads="1"/>
              </p:cNvSpPr>
              <p:nvPr/>
            </p:nvSpPr>
            <p:spPr bwMode="auto">
              <a:xfrm>
                <a:off x="2362200" y="5100935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>
              <a:off x="76200" y="4191000"/>
              <a:ext cx="3657600" cy="1600200"/>
              <a:chOff x="76200" y="4191000"/>
              <a:chExt cx="3657600" cy="1600200"/>
            </a:xfrm>
          </p:grpSpPr>
          <p:sp>
            <p:nvSpPr>
              <p:cNvPr id="29" name="Right Brace 28"/>
              <p:cNvSpPr/>
              <p:nvPr/>
            </p:nvSpPr>
            <p:spPr>
              <a:xfrm>
                <a:off x="33528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0" name="Right Brace 29"/>
              <p:cNvSpPr/>
              <p:nvPr/>
            </p:nvSpPr>
            <p:spPr>
              <a:xfrm flipH="1">
                <a:off x="76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grpSp>
        <p:nvGrpSpPr>
          <p:cNvPr id="8" name="Group 34"/>
          <p:cNvGrpSpPr/>
          <p:nvPr/>
        </p:nvGrpSpPr>
        <p:grpSpPr>
          <a:xfrm>
            <a:off x="4584677" y="5400645"/>
            <a:ext cx="3773425" cy="461665"/>
            <a:chOff x="4584677" y="5024735"/>
            <a:chExt cx="3773425" cy="461665"/>
          </a:xfrm>
        </p:grpSpPr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4584677" y="5024735"/>
              <a:ext cx="1282723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x: {&amp;y}</a:t>
              </a: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5824946" y="5024735"/>
              <a:ext cx="1297150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Segoe Print" pitchFamily="2" charset="0"/>
                  <a:cs typeface="Arial" pitchFamily="34" charset="0"/>
                </a:rPr>
                <a:t>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: {&amp;b}</a:t>
              </a: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auto">
            <a:xfrm>
              <a:off x="7086600" y="5024735"/>
              <a:ext cx="1271502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z: {&amp;a}</a:t>
              </a: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76200" y="1752600"/>
            <a:ext cx="3657600" cy="1600200"/>
            <a:chOff x="76200" y="2057400"/>
            <a:chExt cx="3657600" cy="1600200"/>
          </a:xfrm>
        </p:grpSpPr>
        <p:grpSp>
          <p:nvGrpSpPr>
            <p:cNvPr id="13" name="Group 41"/>
            <p:cNvGrpSpPr/>
            <p:nvPr/>
          </p:nvGrpSpPr>
          <p:grpSpPr>
            <a:xfrm>
              <a:off x="367187" y="2247900"/>
              <a:ext cx="3075627" cy="1219200"/>
              <a:chOff x="381000" y="2133600"/>
              <a:chExt cx="3075627" cy="1219200"/>
            </a:xfrm>
          </p:grpSpPr>
          <p:sp>
            <p:nvSpPr>
              <p:cNvPr id="6" name="Text Box 46"/>
              <p:cNvSpPr txBox="1">
                <a:spLocks noChangeArrowheads="1"/>
              </p:cNvSpPr>
              <p:nvPr/>
            </p:nvSpPr>
            <p:spPr bwMode="auto">
              <a:xfrm>
                <a:off x="381000" y="21336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9" name="Text Box 46"/>
              <p:cNvSpPr txBox="1">
                <a:spLocks noChangeArrowheads="1"/>
              </p:cNvSpPr>
              <p:nvPr/>
            </p:nvSpPr>
            <p:spPr bwMode="auto">
              <a:xfrm>
                <a:off x="1408951" y="21336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&amp;x</a:t>
                </a:r>
              </a:p>
            </p:txBody>
          </p:sp>
          <p:sp>
            <p:nvSpPr>
              <p:cNvPr id="10" name="Text Box 46"/>
              <p:cNvSpPr txBox="1">
                <a:spLocks noChangeArrowheads="1"/>
              </p:cNvSpPr>
              <p:nvPr/>
            </p:nvSpPr>
            <p:spPr bwMode="auto">
              <a:xfrm>
                <a:off x="2438400" y="2133600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  <p:sp>
            <p:nvSpPr>
              <p:cNvPr id="17" name="Text Box 46"/>
              <p:cNvSpPr txBox="1">
                <a:spLocks noChangeArrowheads="1"/>
              </p:cNvSpPr>
              <p:nvPr/>
            </p:nvSpPr>
            <p:spPr bwMode="auto">
              <a:xfrm>
                <a:off x="381000" y="28911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18" name="Text Box 46"/>
              <p:cNvSpPr txBox="1">
                <a:spLocks noChangeArrowheads="1"/>
              </p:cNvSpPr>
              <p:nvPr/>
            </p:nvSpPr>
            <p:spPr bwMode="auto">
              <a:xfrm>
                <a:off x="1408951" y="28911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&amp;z</a:t>
                </a:r>
              </a:p>
            </p:txBody>
          </p:sp>
          <p:sp>
            <p:nvSpPr>
              <p:cNvPr id="19" name="Text Box 46"/>
              <p:cNvSpPr txBox="1">
                <a:spLocks noChangeArrowheads="1"/>
              </p:cNvSpPr>
              <p:nvPr/>
            </p:nvSpPr>
            <p:spPr bwMode="auto">
              <a:xfrm>
                <a:off x="2438400" y="2891135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</p:grpSp>
        <p:grpSp>
          <p:nvGrpSpPr>
            <p:cNvPr id="26" name="Group 43"/>
            <p:cNvGrpSpPr/>
            <p:nvPr/>
          </p:nvGrpSpPr>
          <p:grpSpPr>
            <a:xfrm>
              <a:off x="76200" y="2057400"/>
              <a:ext cx="3657600" cy="1600200"/>
              <a:chOff x="76200" y="4191000"/>
              <a:chExt cx="3657600" cy="1600200"/>
            </a:xfrm>
          </p:grpSpPr>
          <p:sp>
            <p:nvSpPr>
              <p:cNvPr id="45" name="Right Brace 44"/>
              <p:cNvSpPr/>
              <p:nvPr/>
            </p:nvSpPr>
            <p:spPr>
              <a:xfrm>
                <a:off x="33528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46" name="Right Brace 45"/>
              <p:cNvSpPr/>
              <p:nvPr/>
            </p:nvSpPr>
            <p:spPr>
              <a:xfrm flipH="1">
                <a:off x="76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625418" y="3839772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Segoe Print" pitchFamily="2" charset="0"/>
              </a:rPr>
              <a:t>*x </a:t>
            </a:r>
            <a:r>
              <a:rPr lang="en-US" sz="2400" dirty="0">
                <a:latin typeface="Segoe Print" pitchFamily="2" charset="0"/>
              </a:rPr>
              <a:t>:= &amp;b;</a:t>
            </a:r>
          </a:p>
        </p:txBody>
      </p:sp>
      <p:sp>
        <p:nvSpPr>
          <p:cNvPr id="49" name="Down Arrow 48"/>
          <p:cNvSpPr/>
          <p:nvPr/>
        </p:nvSpPr>
        <p:spPr>
          <a:xfrm>
            <a:off x="6248400" y="3581400"/>
            <a:ext cx="533400" cy="9784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baseline="30000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1018" y="3775764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400" dirty="0">
                <a:latin typeface="Segoe Print" pitchFamily="2" charset="0"/>
              </a:rPr>
              <a:t>*x := &amp;b;</a:t>
            </a:r>
          </a:p>
        </p:txBody>
      </p:sp>
      <p:sp>
        <p:nvSpPr>
          <p:cNvPr id="53" name="Down Arrow 52"/>
          <p:cNvSpPr/>
          <p:nvPr/>
        </p:nvSpPr>
        <p:spPr>
          <a:xfrm>
            <a:off x="1572768" y="3517392"/>
            <a:ext cx="484632" cy="9784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3745992" y="5334000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5" name="Right Arrow 54"/>
          <p:cNvSpPr/>
          <p:nvPr/>
        </p:nvSpPr>
        <p:spPr>
          <a:xfrm flipH="1">
            <a:off x="3810000" y="2286000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 rtl="0"/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9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32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 animBg="1"/>
      <p:bldP spid="5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transformers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929411"/>
          </a:xfrm>
        </p:spPr>
        <p:txBody>
          <a:bodyPr>
            <a:normAutofit/>
          </a:bodyPr>
          <a:lstStyle/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E)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solidFill>
                  <a:srgbClr val="0070C0"/>
                </a:solidFill>
              </a:rPr>
              <a:t>if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 = {z} </a:t>
            </a:r>
            <a:r>
              <a:rPr lang="en-US" b="1" dirty="0">
                <a:solidFill>
                  <a:srgbClr val="0070C0"/>
                </a:solidFill>
              </a:rPr>
              <a:t>then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(z)={y}]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b="1" dirty="0">
                <a:solidFill>
                  <a:srgbClr val="0070C0"/>
                </a:solidFill>
              </a:rPr>
              <a:t>else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(x)={z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,…,</a:t>
            </a:r>
            <a:r>
              <a:rPr lang="en-US" dirty="0" err="1">
                <a:solidFill>
                  <a:srgbClr val="0070C0"/>
                </a:solidFill>
              </a:rPr>
              <a:t>z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} where k&gt;1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           (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, E[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(z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)=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(z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rgbClr val="0070C0"/>
                </a:solidFill>
                <a:sym typeface="Math B"/>
              </a:rPr>
              <a:t></a:t>
            </a:r>
            <a:r>
              <a:rPr lang="en-US" dirty="0">
                <a:solidFill>
                  <a:srgbClr val="0070C0"/>
                </a:solidFill>
              </a:rPr>
              <a:t>{y}]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			    …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	         [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z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)=</a:t>
            </a:r>
            <a:r>
              <a:rPr lang="en-US" dirty="0" err="1">
                <a:solidFill>
                  <a:srgbClr val="0070C0"/>
                </a:solidFill>
              </a:rPr>
              <a:t>succ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z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rgbClr val="0070C0"/>
                </a:solidFill>
                <a:sym typeface="Math B"/>
              </a:rPr>
              <a:t></a:t>
            </a:r>
            <a:r>
              <a:rPr lang="en-US" dirty="0">
                <a:solidFill>
                  <a:srgbClr val="0070C0"/>
                </a:solidFill>
              </a:rPr>
              <a:t>{y}]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547383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dimensions of pointer analysis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Intra-procedural / inter-procedural</a:t>
            </a:r>
          </a:p>
          <a:p>
            <a:r>
              <a:rPr lang="en-US" dirty="0"/>
              <a:t>Flow-sensitive / flow-insensitive</a:t>
            </a:r>
          </a:p>
          <a:p>
            <a:r>
              <a:rPr lang="en-US" dirty="0"/>
              <a:t>Context-sensitive / context-insensitive</a:t>
            </a:r>
          </a:p>
          <a:p>
            <a:r>
              <a:rPr lang="en-US" dirty="0"/>
              <a:t>Definiteness</a:t>
            </a:r>
          </a:p>
          <a:p>
            <a:pPr lvl="1"/>
            <a:r>
              <a:rPr lang="en-US" dirty="0"/>
              <a:t>May vs. Must</a:t>
            </a:r>
          </a:p>
          <a:p>
            <a:r>
              <a:rPr lang="en-US" dirty="0"/>
              <a:t>Heap modeling</a:t>
            </a:r>
          </a:p>
          <a:p>
            <a:pPr lvl="1"/>
            <a:r>
              <a:rPr lang="en-US" dirty="0"/>
              <a:t>Field-sensitive / field-insensitive</a:t>
            </a:r>
          </a:p>
          <a:p>
            <a:r>
              <a:rPr lang="en-US" dirty="0"/>
              <a:t>Representation (e.g., Points-to graph)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54580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Andersen’s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flow-insensitive</a:t>
            </a:r>
            <a:r>
              <a:rPr lang="en-US" dirty="0"/>
              <a:t> analysis </a:t>
            </a:r>
          </a:p>
          <a:p>
            <a:pPr lvl="1"/>
            <a:r>
              <a:rPr lang="en-US" dirty="0"/>
              <a:t>Computes a single points-to solution valid at all program points</a:t>
            </a:r>
          </a:p>
          <a:p>
            <a:pPr lvl="1"/>
            <a:r>
              <a:rPr lang="en-US" dirty="0"/>
              <a:t>Ignores control-flow – treats program as a set of statements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Equivalent to merging all vertices into one (and applying </a:t>
            </a:r>
            <a:r>
              <a:rPr lang="en-US" i="1" dirty="0">
                <a:solidFill>
                  <a:prstClr val="black"/>
                </a:solidFill>
              </a:rPr>
              <a:t>Algorithm A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Equivalent to adding an edge between every pair of vertices (and applying </a:t>
            </a:r>
            <a:r>
              <a:rPr lang="en-US" i="1" dirty="0">
                <a:solidFill>
                  <a:prstClr val="black"/>
                </a:solidFill>
              </a:rPr>
              <a:t>Algorithm A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A (conservative) solution </a:t>
            </a:r>
            <a:r>
              <a:rPr lang="en-US" dirty="0">
                <a:solidFill>
                  <a:srgbClr val="C00000"/>
                </a:solidFill>
              </a:rPr>
              <a:t>R: </a:t>
            </a:r>
            <a:r>
              <a:rPr lang="en-US" dirty="0" err="1">
                <a:solidFill>
                  <a:srgbClr val="C00000"/>
                </a:solidFill>
              </a:rPr>
              <a:t>Vars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</a:t>
            </a:r>
            <a:r>
              <a:rPr lang="en-US" dirty="0">
                <a:solidFill>
                  <a:srgbClr val="C00000"/>
                </a:solidFill>
              </a:rPr>
              <a:t> 2</a:t>
            </a:r>
            <a:r>
              <a:rPr lang="en-US" baseline="30000" dirty="0">
                <a:solidFill>
                  <a:srgbClr val="C00000"/>
                </a:solidFill>
              </a:rPr>
              <a:t>Vars’ </a:t>
            </a:r>
            <a:r>
              <a:rPr lang="en-US" dirty="0">
                <a:solidFill>
                  <a:prstClr val="black"/>
                </a:solidFill>
              </a:rPr>
              <a:t>such that</a:t>
            </a:r>
            <a:endParaRPr lang="en-US" baseline="30000" dirty="0">
              <a:solidFill>
                <a:prstClr val="black"/>
              </a:solidFill>
            </a:endParaRPr>
          </a:p>
          <a:p>
            <a:pPr lvl="3">
              <a:buNone/>
            </a:pPr>
            <a:r>
              <a:rPr lang="en-US" sz="2400" dirty="0">
                <a:solidFill>
                  <a:srgbClr val="C00000"/>
                </a:solidFill>
              </a:rPr>
              <a:t>R </a:t>
            </a:r>
            <a:r>
              <a:rPr lang="en-US" sz="2400" dirty="0">
                <a:latin typeface="Segoe Print" pitchFamily="2" charset="0"/>
              </a:rPr>
              <a:t>⊇</a:t>
            </a:r>
            <a:r>
              <a:rPr lang="en-US" sz="2400" dirty="0">
                <a:solidFill>
                  <a:srgbClr val="C00000"/>
                </a:solidFill>
                <a:latin typeface="Math B"/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IdealMayPT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i="1" dirty="0">
                <a:solidFill>
                  <a:srgbClr val="C00000"/>
                </a:solidFill>
              </a:rPr>
              <a:t>u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  <a:r>
              <a:rPr lang="en-US" sz="2400" dirty="0">
                <a:solidFill>
                  <a:prstClr val="black"/>
                </a:solidFill>
              </a:rPr>
              <a:t> for every vertex </a:t>
            </a:r>
            <a:r>
              <a:rPr lang="en-US" sz="2400" i="1" dirty="0">
                <a:solidFill>
                  <a:prstClr val="black"/>
                </a:solidFill>
              </a:rPr>
              <a:t>u</a:t>
            </a:r>
            <a:endParaRPr lang="en-US" i="1" dirty="0"/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16061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52" y="585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Flow-sensitive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126</a:t>
            </a:fld>
            <a:endParaRPr lang="he-IL" dirty="0"/>
          </a:p>
        </p:txBody>
      </p:sp>
      <p:grpSp>
        <p:nvGrpSpPr>
          <p:cNvPr id="64" name="קבוצה 63"/>
          <p:cNvGrpSpPr/>
          <p:nvPr/>
        </p:nvGrpSpPr>
        <p:grpSpPr>
          <a:xfrm>
            <a:off x="3182640" y="980728"/>
            <a:ext cx="4341688" cy="1440160"/>
            <a:chOff x="3182640" y="980728"/>
            <a:chExt cx="4341688" cy="1440160"/>
          </a:xfrm>
        </p:grpSpPr>
        <p:grpSp>
          <p:nvGrpSpPr>
            <p:cNvPr id="41" name="קבוצה 40"/>
            <p:cNvGrpSpPr/>
            <p:nvPr/>
          </p:nvGrpSpPr>
          <p:grpSpPr>
            <a:xfrm>
              <a:off x="3779912" y="980728"/>
              <a:ext cx="3744416" cy="1440160"/>
              <a:chOff x="4067944" y="5013176"/>
              <a:chExt cx="3744416" cy="1440160"/>
            </a:xfrm>
          </p:grpSpPr>
          <p:sp>
            <p:nvSpPr>
              <p:cNvPr id="42" name="אליפסה 41"/>
              <p:cNvSpPr/>
              <p:nvPr/>
            </p:nvSpPr>
            <p:spPr>
              <a:xfrm>
                <a:off x="4283968" y="508518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x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3" name="אליפסה 42"/>
              <p:cNvSpPr/>
              <p:nvPr/>
            </p:nvSpPr>
            <p:spPr>
              <a:xfrm>
                <a:off x="6084168" y="5589240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6" name="אליפסה 45"/>
              <p:cNvSpPr/>
              <p:nvPr/>
            </p:nvSpPr>
            <p:spPr>
              <a:xfrm>
                <a:off x="7164288" y="5578876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y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7" name="אליפסה 46"/>
              <p:cNvSpPr/>
              <p:nvPr/>
            </p:nvSpPr>
            <p:spPr>
              <a:xfrm>
                <a:off x="5364088" y="559951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8" name="אליפסה 47"/>
              <p:cNvSpPr/>
              <p:nvPr/>
            </p:nvSpPr>
            <p:spPr>
              <a:xfrm>
                <a:off x="4283968" y="580526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z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9" name="מלבן 48"/>
              <p:cNvSpPr/>
              <p:nvPr/>
            </p:nvSpPr>
            <p:spPr>
              <a:xfrm>
                <a:off x="4067944" y="5013176"/>
                <a:ext cx="3744416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182640" y="980728"/>
              <a:ext cx="57606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dirty="0">
                  <a:solidFill>
                    <a:prstClr val="black"/>
                  </a:solidFill>
                  <a:latin typeface="Courier New" pitchFamily="49" charset="0"/>
                  <a:ea typeface="Verdana" pitchFamily="34" charset="0"/>
                  <a:cs typeface="Courier New" pitchFamily="49" charset="0"/>
                </a:rPr>
                <a:t>L1</a:t>
              </a:r>
              <a:endPara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endParaRPr>
            </a:p>
          </p:txBody>
        </p:sp>
      </p:grpSp>
      <p:grpSp>
        <p:nvGrpSpPr>
          <p:cNvPr id="65" name="קבוצה 64"/>
          <p:cNvGrpSpPr/>
          <p:nvPr/>
        </p:nvGrpSpPr>
        <p:grpSpPr>
          <a:xfrm>
            <a:off x="73596" y="3212976"/>
            <a:ext cx="4354388" cy="1440160"/>
            <a:chOff x="73596" y="3212976"/>
            <a:chExt cx="4354388" cy="1440160"/>
          </a:xfrm>
        </p:grpSpPr>
        <p:grpSp>
          <p:nvGrpSpPr>
            <p:cNvPr id="96" name="קבוצה 95"/>
            <p:cNvGrpSpPr/>
            <p:nvPr/>
          </p:nvGrpSpPr>
          <p:grpSpPr>
            <a:xfrm>
              <a:off x="683568" y="3212976"/>
              <a:ext cx="3744416" cy="1440160"/>
              <a:chOff x="4067944" y="5013176"/>
              <a:chExt cx="3744416" cy="1440160"/>
            </a:xfrm>
          </p:grpSpPr>
          <p:sp>
            <p:nvSpPr>
              <p:cNvPr id="97" name="אליפסה 96"/>
              <p:cNvSpPr/>
              <p:nvPr/>
            </p:nvSpPr>
            <p:spPr>
              <a:xfrm>
                <a:off x="4283968" y="508518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x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98" name="אליפסה 97"/>
              <p:cNvSpPr/>
              <p:nvPr/>
            </p:nvSpPr>
            <p:spPr>
              <a:xfrm>
                <a:off x="6084168" y="5589240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99" name="מחבר חץ ישר 18"/>
              <p:cNvCxnSpPr>
                <a:stCxn id="97" idx="6"/>
                <a:endCxn id="98" idx="1"/>
              </p:cNvCxnSpPr>
              <p:nvPr/>
            </p:nvCxnSpPr>
            <p:spPr>
              <a:xfrm>
                <a:off x="4860032" y="5373216"/>
                <a:ext cx="1308499" cy="300387"/>
              </a:xfrm>
              <a:prstGeom prst="curvedConnector2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אליפסה 99"/>
              <p:cNvSpPr/>
              <p:nvPr/>
            </p:nvSpPr>
            <p:spPr>
              <a:xfrm>
                <a:off x="7164288" y="5578876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y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2" name="אליפסה 101"/>
              <p:cNvSpPr/>
              <p:nvPr/>
            </p:nvSpPr>
            <p:spPr>
              <a:xfrm>
                <a:off x="5364088" y="559951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3" name="אליפסה 102"/>
              <p:cNvSpPr/>
              <p:nvPr/>
            </p:nvSpPr>
            <p:spPr>
              <a:xfrm>
                <a:off x="4283968" y="580526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z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4" name="מלבן 103"/>
              <p:cNvSpPr/>
              <p:nvPr/>
            </p:nvSpPr>
            <p:spPr>
              <a:xfrm>
                <a:off x="4067944" y="5013176"/>
                <a:ext cx="3744416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3596" y="3212976"/>
              <a:ext cx="57606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dirty="0">
                  <a:solidFill>
                    <a:prstClr val="black"/>
                  </a:solidFill>
                  <a:latin typeface="Courier New" pitchFamily="49" charset="0"/>
                  <a:ea typeface="Verdana" pitchFamily="34" charset="0"/>
                  <a:cs typeface="Courier New" pitchFamily="49" charset="0"/>
                </a:rPr>
                <a:t>L2</a:t>
              </a:r>
              <a:endPara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endParaRPr>
            </a:p>
          </p:txBody>
        </p:sp>
      </p:grpSp>
      <p:grpSp>
        <p:nvGrpSpPr>
          <p:cNvPr id="66" name="קבוצה 65"/>
          <p:cNvGrpSpPr/>
          <p:nvPr/>
        </p:nvGrpSpPr>
        <p:grpSpPr>
          <a:xfrm>
            <a:off x="73596" y="4856460"/>
            <a:ext cx="4354388" cy="1452860"/>
            <a:chOff x="73596" y="4856460"/>
            <a:chExt cx="4354388" cy="1452860"/>
          </a:xfrm>
        </p:grpSpPr>
        <p:grpSp>
          <p:nvGrpSpPr>
            <p:cNvPr id="76" name="קבוצה 75"/>
            <p:cNvGrpSpPr/>
            <p:nvPr/>
          </p:nvGrpSpPr>
          <p:grpSpPr>
            <a:xfrm>
              <a:off x="683568" y="4869160"/>
              <a:ext cx="3744416" cy="1440160"/>
              <a:chOff x="4067944" y="5013176"/>
              <a:chExt cx="3744416" cy="1440160"/>
            </a:xfrm>
          </p:grpSpPr>
          <p:sp>
            <p:nvSpPr>
              <p:cNvPr id="77" name="אליפסה 76"/>
              <p:cNvSpPr/>
              <p:nvPr/>
            </p:nvSpPr>
            <p:spPr>
              <a:xfrm>
                <a:off x="4283968" y="508518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x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8" name="אליפסה 77"/>
              <p:cNvSpPr/>
              <p:nvPr/>
            </p:nvSpPr>
            <p:spPr>
              <a:xfrm>
                <a:off x="6084168" y="5589240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79" name="מחבר חץ ישר 18"/>
              <p:cNvCxnSpPr>
                <a:stCxn id="77" idx="6"/>
                <a:endCxn id="82" idx="1"/>
              </p:cNvCxnSpPr>
              <p:nvPr/>
            </p:nvCxnSpPr>
            <p:spPr>
              <a:xfrm>
                <a:off x="4860032" y="5373216"/>
                <a:ext cx="588419" cy="310661"/>
              </a:xfrm>
              <a:prstGeom prst="curvedConnector2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אליפסה 79"/>
              <p:cNvSpPr/>
              <p:nvPr/>
            </p:nvSpPr>
            <p:spPr>
              <a:xfrm>
                <a:off x="7164288" y="5578876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y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81" name="מחבר חץ ישר 18"/>
              <p:cNvCxnSpPr>
                <a:stCxn id="80" idx="2"/>
                <a:endCxn id="78" idx="6"/>
              </p:cNvCxnSpPr>
              <p:nvPr/>
            </p:nvCxnSpPr>
            <p:spPr>
              <a:xfrm rot="10800000" flipV="1">
                <a:off x="6660232" y="5866908"/>
                <a:ext cx="504056" cy="10364"/>
              </a:xfrm>
              <a:prstGeom prst="curved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אליפסה 81"/>
              <p:cNvSpPr/>
              <p:nvPr/>
            </p:nvSpPr>
            <p:spPr>
              <a:xfrm>
                <a:off x="5364088" y="559951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3" name="אליפסה 82"/>
              <p:cNvSpPr/>
              <p:nvPr/>
            </p:nvSpPr>
            <p:spPr>
              <a:xfrm>
                <a:off x="4283968" y="580526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z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4" name="מלבן 83"/>
              <p:cNvSpPr/>
              <p:nvPr/>
            </p:nvSpPr>
            <p:spPr>
              <a:xfrm>
                <a:off x="4067944" y="5013176"/>
                <a:ext cx="3744416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3596" y="4856460"/>
              <a:ext cx="57606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dirty="0">
                  <a:solidFill>
                    <a:prstClr val="black"/>
                  </a:solidFill>
                  <a:latin typeface="Courier New" pitchFamily="49" charset="0"/>
                  <a:ea typeface="Verdana" pitchFamily="34" charset="0"/>
                  <a:cs typeface="Courier New" pitchFamily="49" charset="0"/>
                </a:rPr>
                <a:t>L3</a:t>
              </a:r>
              <a:endPara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endParaRPr>
            </a:p>
          </p:txBody>
        </p:sp>
      </p:grpSp>
      <p:grpSp>
        <p:nvGrpSpPr>
          <p:cNvPr id="67" name="קבוצה 66"/>
          <p:cNvGrpSpPr/>
          <p:nvPr/>
        </p:nvGrpSpPr>
        <p:grpSpPr>
          <a:xfrm>
            <a:off x="4614416" y="3212976"/>
            <a:ext cx="4350072" cy="1448569"/>
            <a:chOff x="4614416" y="3212976"/>
            <a:chExt cx="4350072" cy="1448569"/>
          </a:xfrm>
        </p:grpSpPr>
        <p:grpSp>
          <p:nvGrpSpPr>
            <p:cNvPr id="86" name="קבוצה 85"/>
            <p:cNvGrpSpPr/>
            <p:nvPr/>
          </p:nvGrpSpPr>
          <p:grpSpPr>
            <a:xfrm>
              <a:off x="5220072" y="3221385"/>
              <a:ext cx="3744416" cy="1440160"/>
              <a:chOff x="4067944" y="5013176"/>
              <a:chExt cx="3744416" cy="1440160"/>
            </a:xfrm>
          </p:grpSpPr>
          <p:sp>
            <p:nvSpPr>
              <p:cNvPr id="87" name="אליפסה 86"/>
              <p:cNvSpPr/>
              <p:nvPr/>
            </p:nvSpPr>
            <p:spPr>
              <a:xfrm>
                <a:off x="4283968" y="508518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x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8" name="אליפסה 87"/>
              <p:cNvSpPr/>
              <p:nvPr/>
            </p:nvSpPr>
            <p:spPr>
              <a:xfrm>
                <a:off x="6084168" y="5589240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89" name="מחבר חץ ישר 18"/>
              <p:cNvCxnSpPr>
                <a:stCxn id="87" idx="6"/>
                <a:endCxn id="92" idx="1"/>
              </p:cNvCxnSpPr>
              <p:nvPr/>
            </p:nvCxnSpPr>
            <p:spPr>
              <a:xfrm>
                <a:off x="4860032" y="5373216"/>
                <a:ext cx="588419" cy="310661"/>
              </a:xfrm>
              <a:prstGeom prst="curvedConnector2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אליפסה 89"/>
              <p:cNvSpPr/>
              <p:nvPr/>
            </p:nvSpPr>
            <p:spPr>
              <a:xfrm>
                <a:off x="7164288" y="5578876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y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91" name="מחבר חץ ישר 18"/>
              <p:cNvCxnSpPr>
                <a:stCxn id="90" idx="2"/>
                <a:endCxn id="88" idx="6"/>
              </p:cNvCxnSpPr>
              <p:nvPr/>
            </p:nvCxnSpPr>
            <p:spPr>
              <a:xfrm rot="10800000" flipV="1">
                <a:off x="6660232" y="5866908"/>
                <a:ext cx="504056" cy="10364"/>
              </a:xfrm>
              <a:prstGeom prst="curved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אליפסה 91"/>
              <p:cNvSpPr/>
              <p:nvPr/>
            </p:nvSpPr>
            <p:spPr>
              <a:xfrm>
                <a:off x="5364088" y="559951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93" name="אליפסה 92"/>
              <p:cNvSpPr/>
              <p:nvPr/>
            </p:nvSpPr>
            <p:spPr>
              <a:xfrm>
                <a:off x="4283968" y="580526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z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94" name="מלבן 93"/>
              <p:cNvSpPr/>
              <p:nvPr/>
            </p:nvSpPr>
            <p:spPr>
              <a:xfrm>
                <a:off x="4067944" y="5013176"/>
                <a:ext cx="3744416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endParaRPr lang="he-IL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614416" y="3212976"/>
              <a:ext cx="57606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dirty="0">
                  <a:solidFill>
                    <a:prstClr val="black"/>
                  </a:solidFill>
                  <a:latin typeface="Courier New" pitchFamily="49" charset="0"/>
                  <a:ea typeface="Verdana" pitchFamily="34" charset="0"/>
                  <a:cs typeface="Courier New" pitchFamily="49" charset="0"/>
                </a:rPr>
                <a:t>L4</a:t>
              </a:r>
              <a:endPara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endParaRPr>
            </a:p>
          </p:txBody>
        </p:sp>
      </p:grpSp>
      <p:grpSp>
        <p:nvGrpSpPr>
          <p:cNvPr id="68" name="קבוצה 67"/>
          <p:cNvGrpSpPr/>
          <p:nvPr/>
        </p:nvGrpSpPr>
        <p:grpSpPr>
          <a:xfrm>
            <a:off x="4610100" y="4869061"/>
            <a:ext cx="4354388" cy="1448668"/>
            <a:chOff x="4610100" y="4869061"/>
            <a:chExt cx="4354388" cy="1448668"/>
          </a:xfrm>
        </p:grpSpPr>
        <p:grpSp>
          <p:nvGrpSpPr>
            <p:cNvPr id="27" name="קבוצה 26"/>
            <p:cNvGrpSpPr/>
            <p:nvPr/>
          </p:nvGrpSpPr>
          <p:grpSpPr>
            <a:xfrm>
              <a:off x="5220072" y="4877569"/>
              <a:ext cx="3744416" cy="1440160"/>
              <a:chOff x="4067944" y="5013176"/>
              <a:chExt cx="3744416" cy="1440160"/>
            </a:xfrm>
          </p:grpSpPr>
          <p:sp>
            <p:nvSpPr>
              <p:cNvPr id="55" name="אליפסה 54"/>
              <p:cNvSpPr/>
              <p:nvPr/>
            </p:nvSpPr>
            <p:spPr>
              <a:xfrm>
                <a:off x="4283968" y="508518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x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6" name="אליפסה 55"/>
              <p:cNvSpPr/>
              <p:nvPr/>
            </p:nvSpPr>
            <p:spPr>
              <a:xfrm>
                <a:off x="6084168" y="5589240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57" name="מחבר חץ ישר 18"/>
              <p:cNvCxnSpPr>
                <a:stCxn id="55" idx="6"/>
                <a:endCxn id="60" idx="1"/>
              </p:cNvCxnSpPr>
              <p:nvPr/>
            </p:nvCxnSpPr>
            <p:spPr>
              <a:xfrm>
                <a:off x="4860032" y="5373216"/>
                <a:ext cx="588419" cy="310661"/>
              </a:xfrm>
              <a:prstGeom prst="curvedConnector2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אליפסה 57"/>
              <p:cNvSpPr/>
              <p:nvPr/>
            </p:nvSpPr>
            <p:spPr>
              <a:xfrm>
                <a:off x="7164288" y="5578876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y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59" name="מחבר חץ ישר 18"/>
              <p:cNvCxnSpPr>
                <a:stCxn id="58" idx="2"/>
                <a:endCxn id="56" idx="6"/>
              </p:cNvCxnSpPr>
              <p:nvPr/>
            </p:nvCxnSpPr>
            <p:spPr>
              <a:xfrm rot="10800000" flipV="1">
                <a:off x="6660232" y="5866908"/>
                <a:ext cx="504056" cy="10364"/>
              </a:xfrm>
              <a:prstGeom prst="curved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אליפסה 59"/>
              <p:cNvSpPr/>
              <p:nvPr/>
            </p:nvSpPr>
            <p:spPr>
              <a:xfrm>
                <a:off x="5364088" y="559951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2" name="אליפסה 61"/>
              <p:cNvSpPr/>
              <p:nvPr/>
            </p:nvSpPr>
            <p:spPr>
              <a:xfrm>
                <a:off x="4283968" y="580526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z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מלבן 62"/>
              <p:cNvSpPr/>
              <p:nvPr/>
            </p:nvSpPr>
            <p:spPr>
              <a:xfrm>
                <a:off x="4067944" y="5013176"/>
                <a:ext cx="3744416" cy="14401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endParaRPr lang="he-IL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מחבר חץ ישר 18"/>
              <p:cNvCxnSpPr>
                <a:stCxn id="62" idx="6"/>
                <a:endCxn id="60" idx="2"/>
              </p:cNvCxnSpPr>
              <p:nvPr/>
            </p:nvCxnSpPr>
            <p:spPr>
              <a:xfrm flipV="1">
                <a:off x="4860032" y="5887546"/>
                <a:ext cx="504056" cy="205750"/>
              </a:xfrm>
              <a:prstGeom prst="curved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4610100" y="4869061"/>
              <a:ext cx="57606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dirty="0">
                  <a:solidFill>
                    <a:prstClr val="black"/>
                  </a:solidFill>
                  <a:latin typeface="Courier New" pitchFamily="49" charset="0"/>
                  <a:ea typeface="Verdana" pitchFamily="34" charset="0"/>
                  <a:cs typeface="Courier New" pitchFamily="49" charset="0"/>
                </a:rPr>
                <a:t>L5</a:t>
              </a:r>
              <a:endPara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0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Flow-insensitive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127</a:t>
            </a:fld>
            <a:endParaRPr lang="he-IL" dirty="0"/>
          </a:p>
        </p:txBody>
      </p:sp>
      <p:grpSp>
        <p:nvGrpSpPr>
          <p:cNvPr id="12" name="קבוצה 67"/>
          <p:cNvGrpSpPr/>
          <p:nvPr/>
        </p:nvGrpSpPr>
        <p:grpSpPr>
          <a:xfrm>
            <a:off x="2843808" y="1556792"/>
            <a:ext cx="4714428" cy="2088232"/>
            <a:chOff x="4250060" y="4581029"/>
            <a:chExt cx="4714428" cy="2088232"/>
          </a:xfrm>
        </p:grpSpPr>
        <p:grpSp>
          <p:nvGrpSpPr>
            <p:cNvPr id="13" name="קבוצה 26"/>
            <p:cNvGrpSpPr/>
            <p:nvPr/>
          </p:nvGrpSpPr>
          <p:grpSpPr>
            <a:xfrm>
              <a:off x="5220072" y="4581029"/>
              <a:ext cx="3744416" cy="2088232"/>
              <a:chOff x="4067944" y="4716636"/>
              <a:chExt cx="3744416" cy="2088232"/>
            </a:xfrm>
          </p:grpSpPr>
          <p:sp>
            <p:nvSpPr>
              <p:cNvPr id="55" name="אליפסה 54"/>
              <p:cNvSpPr/>
              <p:nvPr/>
            </p:nvSpPr>
            <p:spPr>
              <a:xfrm>
                <a:off x="4283968" y="508518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x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6" name="אליפסה 55"/>
              <p:cNvSpPr/>
              <p:nvPr/>
            </p:nvSpPr>
            <p:spPr>
              <a:xfrm>
                <a:off x="6084168" y="5589240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57" name="מחבר חץ ישר 18"/>
              <p:cNvCxnSpPr>
                <a:stCxn id="55" idx="6"/>
                <a:endCxn id="60" idx="1"/>
              </p:cNvCxnSpPr>
              <p:nvPr/>
            </p:nvCxnSpPr>
            <p:spPr>
              <a:xfrm>
                <a:off x="4860032" y="5373216"/>
                <a:ext cx="588419" cy="310661"/>
              </a:xfrm>
              <a:prstGeom prst="curvedConnector2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אליפסה 57"/>
              <p:cNvSpPr/>
              <p:nvPr/>
            </p:nvSpPr>
            <p:spPr>
              <a:xfrm>
                <a:off x="7164288" y="5578876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y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59" name="מחבר חץ ישר 18"/>
              <p:cNvCxnSpPr>
                <a:stCxn id="58" idx="2"/>
                <a:endCxn id="56" idx="6"/>
              </p:cNvCxnSpPr>
              <p:nvPr/>
            </p:nvCxnSpPr>
            <p:spPr>
              <a:xfrm rot="10800000" flipV="1">
                <a:off x="6660232" y="5866908"/>
                <a:ext cx="504056" cy="10364"/>
              </a:xfrm>
              <a:prstGeom prst="curved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אליפסה 59"/>
              <p:cNvSpPr/>
              <p:nvPr/>
            </p:nvSpPr>
            <p:spPr>
              <a:xfrm>
                <a:off x="5364088" y="559951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2" name="אליפסה 61"/>
              <p:cNvSpPr/>
              <p:nvPr/>
            </p:nvSpPr>
            <p:spPr>
              <a:xfrm>
                <a:off x="4283968" y="5805264"/>
                <a:ext cx="576064" cy="57606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b="1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z</a:t>
                </a:r>
                <a:endParaRPr lang="he-IL" sz="2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3" name="מלבן 62"/>
              <p:cNvSpPr/>
              <p:nvPr/>
            </p:nvSpPr>
            <p:spPr>
              <a:xfrm>
                <a:off x="4067944" y="4716636"/>
                <a:ext cx="3744416" cy="20882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/>
                <a:endParaRPr lang="he-IL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5" name="מחבר חץ ישר 18"/>
              <p:cNvCxnSpPr>
                <a:stCxn id="62" idx="6"/>
                <a:endCxn id="60" idx="2"/>
              </p:cNvCxnSpPr>
              <p:nvPr/>
            </p:nvCxnSpPr>
            <p:spPr>
              <a:xfrm flipV="1">
                <a:off x="4860032" y="5887546"/>
                <a:ext cx="504056" cy="205750"/>
              </a:xfrm>
              <a:prstGeom prst="curvedConnector3">
                <a:avLst>
                  <a:gd name="adj1" fmla="val 5000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מחבר חץ ישר 18"/>
              <p:cNvCxnSpPr>
                <a:stCxn id="55" idx="7"/>
                <a:endCxn id="56" idx="0"/>
              </p:cNvCxnSpPr>
              <p:nvPr/>
            </p:nvCxnSpPr>
            <p:spPr>
              <a:xfrm rot="16200000" flipH="1">
                <a:off x="5364087" y="4581128"/>
                <a:ext cx="419693" cy="1596531"/>
              </a:xfrm>
              <a:prstGeom prst="curvedConnector3">
                <a:avLst>
                  <a:gd name="adj1" fmla="val -74570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חץ ישר 18"/>
              <p:cNvCxnSpPr>
                <a:stCxn id="62" idx="5"/>
                <a:endCxn id="56" idx="4"/>
              </p:cNvCxnSpPr>
              <p:nvPr/>
            </p:nvCxnSpPr>
            <p:spPr>
              <a:xfrm rot="5400000" flipH="1" flipV="1">
                <a:off x="5508103" y="5432869"/>
                <a:ext cx="131661" cy="1596531"/>
              </a:xfrm>
              <a:prstGeom prst="curvedConnector3">
                <a:avLst>
                  <a:gd name="adj1" fmla="val -237704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4250060" y="4869061"/>
              <a:ext cx="93610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b="1" dirty="0">
                  <a:solidFill>
                    <a:prstClr val="black"/>
                  </a:solidFill>
                  <a:latin typeface="Courier New" pitchFamily="49" charset="0"/>
                  <a:ea typeface="Verdana" pitchFamily="34" charset="0"/>
                  <a:cs typeface="Courier New" pitchFamily="49" charset="0"/>
                </a:rPr>
                <a:t>L1-5</a:t>
              </a:r>
              <a:endPara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20807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Andersen’s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updates?</a:t>
            </a:r>
          </a:p>
          <a:p>
            <a:endParaRPr lang="en-US" dirty="0"/>
          </a:p>
          <a:p>
            <a:r>
              <a:rPr lang="en-US" dirty="0"/>
              <a:t>Initial state?</a:t>
            </a:r>
            <a:br>
              <a:rPr lang="en-US" dirty="0"/>
            </a:br>
            <a:endParaRPr lang="en-US" dirty="0"/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955409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flow-insensitive analysis?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Reduced space requirements</a:t>
            </a:r>
          </a:p>
          <a:p>
            <a:pPr lvl="1"/>
            <a:r>
              <a:rPr lang="en-US" dirty="0"/>
              <a:t>A single points-to solution</a:t>
            </a:r>
          </a:p>
          <a:p>
            <a:r>
              <a:rPr lang="en-US" dirty="0"/>
              <a:t>Reduced time complexity</a:t>
            </a:r>
          </a:p>
          <a:p>
            <a:pPr lvl="1"/>
            <a:r>
              <a:rPr lang="en-US" dirty="0"/>
              <a:t>No copying</a:t>
            </a:r>
          </a:p>
          <a:p>
            <a:pPr lvl="2"/>
            <a:r>
              <a:rPr lang="en-US" dirty="0"/>
              <a:t>Individual updates more efficient</a:t>
            </a:r>
          </a:p>
          <a:p>
            <a:pPr lvl="1"/>
            <a:r>
              <a:rPr lang="en-US" dirty="0"/>
              <a:t>No need for joins</a:t>
            </a:r>
          </a:p>
          <a:p>
            <a:pPr lvl="1"/>
            <a:r>
              <a:rPr lang="en-US" dirty="0"/>
              <a:t>Number of iterations?</a:t>
            </a:r>
          </a:p>
          <a:p>
            <a:pPr lvl="1"/>
            <a:r>
              <a:rPr lang="en-US" dirty="0"/>
              <a:t>A cubic-time algorithm</a:t>
            </a:r>
          </a:p>
          <a:p>
            <a:r>
              <a:rPr lang="en-US" dirty="0"/>
              <a:t>Scales to millions of lines of code</a:t>
            </a:r>
          </a:p>
          <a:p>
            <a:pPr lvl="1"/>
            <a:r>
              <a:rPr lang="en-US" dirty="0"/>
              <a:t>Most popular points-to analysis</a:t>
            </a:r>
          </a:p>
          <a:p>
            <a:r>
              <a:rPr lang="en-US" dirty="0"/>
              <a:t>Conventionally used as an upper bound for precision for pointer analysis</a:t>
            </a:r>
          </a:p>
        </p:txBody>
      </p:sp>
      <p:sp>
        <p:nvSpPr>
          <p:cNvPr id="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712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302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A Naive Interprocedural solution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1517650"/>
            <a:ext cx="7727950" cy="5340350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Treat procedure calls as gotos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164775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Andersen’s analysis as set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929411"/>
          </a:xfrm>
        </p:spPr>
        <p:txBody>
          <a:bodyPr>
            <a:normAutofit/>
          </a:bodyPr>
          <a:lstStyle/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</a:t>
            </a:r>
            <a:r>
              <a:rPr lang="en-US" dirty="0"/>
              <a:t> 	PT[x] </a:t>
            </a:r>
            <a:r>
              <a:rPr lang="en-US" dirty="0">
                <a:sym typeface="Symbol"/>
              </a:rPr>
              <a:t> PT[y]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null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	</a:t>
            </a:r>
            <a:r>
              <a:rPr lang="en-US" dirty="0"/>
              <a:t>PT[x] </a:t>
            </a:r>
            <a:r>
              <a:rPr lang="en-US" dirty="0">
                <a:sym typeface="Symbol"/>
              </a:rPr>
              <a:t> {null}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	</a:t>
            </a:r>
            <a:r>
              <a:rPr lang="en-US" dirty="0"/>
              <a:t>PT[x] </a:t>
            </a:r>
            <a:r>
              <a:rPr lang="en-US" dirty="0">
                <a:sym typeface="Symbol"/>
              </a:rPr>
              <a:t> {y}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 := *y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	</a:t>
            </a:r>
            <a:r>
              <a:rPr lang="en-US" dirty="0"/>
              <a:t>PT[x] </a:t>
            </a:r>
            <a:r>
              <a:rPr lang="en-US" dirty="0">
                <a:sym typeface="Symbol"/>
              </a:rPr>
              <a:t> PT[z] for all </a:t>
            </a:r>
            <a:r>
              <a:rPr lang="en-US" dirty="0" err="1">
                <a:sym typeface="Symbol"/>
              </a:rPr>
              <a:t>zPT</a:t>
            </a:r>
            <a:r>
              <a:rPr lang="en-US" dirty="0">
                <a:sym typeface="Symbol"/>
              </a:rPr>
              <a:t>[y]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ym typeface="Math B"/>
              </a:rPr>
              <a:t>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*x := &amp;y </a:t>
            </a:r>
            <a:r>
              <a:rPr lang="en-US" dirty="0">
                <a:sym typeface="Math B"/>
              </a:rPr>
              <a:t></a:t>
            </a:r>
            <a:r>
              <a:rPr lang="en-US" baseline="30000" dirty="0">
                <a:sym typeface="Math B"/>
              </a:rPr>
              <a:t>#	</a:t>
            </a:r>
            <a:r>
              <a:rPr lang="en-US" dirty="0"/>
              <a:t>PT[z] </a:t>
            </a:r>
            <a:r>
              <a:rPr lang="en-US" dirty="0">
                <a:sym typeface="Symbol"/>
              </a:rPr>
              <a:t> PT[y] for all </a:t>
            </a:r>
            <a:r>
              <a:rPr lang="en-US" dirty="0" err="1">
                <a:sym typeface="Symbol"/>
              </a:rPr>
              <a:t>zPT</a:t>
            </a:r>
            <a:r>
              <a:rPr lang="en-US" dirty="0">
                <a:sym typeface="Symbol"/>
              </a:rPr>
              <a:t>[x]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8276867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elimination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Andersen-style pointer analysis is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for number of nodes in graph</a:t>
            </a:r>
          </a:p>
          <a:p>
            <a:pPr lvl="1"/>
            <a:r>
              <a:rPr lang="en-US" dirty="0"/>
              <a:t>Improve scalability by reducing n</a:t>
            </a:r>
          </a:p>
          <a:p>
            <a:r>
              <a:rPr lang="en-US" dirty="0"/>
              <a:t>Important optimization</a:t>
            </a:r>
          </a:p>
          <a:p>
            <a:pPr lvl="1"/>
            <a:r>
              <a:rPr lang="en-US" dirty="0"/>
              <a:t>Detect strongly-connected components in </a:t>
            </a:r>
            <a:r>
              <a:rPr lang="en-US" dirty="0" err="1"/>
              <a:t>PTGraph</a:t>
            </a:r>
            <a:r>
              <a:rPr lang="en-US" dirty="0"/>
              <a:t> and collapse to a single node</a:t>
            </a:r>
          </a:p>
          <a:p>
            <a:pPr lvl="2"/>
            <a:r>
              <a:rPr lang="en-US" dirty="0"/>
              <a:t>Why? In the final result all nodes in SCC have same PT</a:t>
            </a:r>
          </a:p>
          <a:p>
            <a:pPr lvl="1"/>
            <a:r>
              <a:rPr lang="en-US" dirty="0"/>
              <a:t>How to detect cycles efficiently?</a:t>
            </a:r>
          </a:p>
          <a:p>
            <a:pPr lvl="2"/>
            <a:r>
              <a:rPr lang="en-US" dirty="0"/>
              <a:t>Some statically, some on-the-fly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73459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Steensgaard’s</a:t>
            </a:r>
            <a:r>
              <a:rPr lang="en-US" dirty="0"/>
              <a:t>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Unification-based analysis</a:t>
            </a:r>
          </a:p>
          <a:p>
            <a:r>
              <a:rPr lang="en-US" dirty="0"/>
              <a:t>Inspired by type inference</a:t>
            </a:r>
          </a:p>
          <a:p>
            <a:pPr lvl="1"/>
            <a:r>
              <a:rPr lang="en-US" dirty="0"/>
              <a:t>An assignment </a:t>
            </a:r>
            <a:r>
              <a:rPr lang="en-US" dirty="0">
                <a:solidFill>
                  <a:srgbClr val="C00000"/>
                </a:solidFill>
              </a:rPr>
              <a:t>lhs := </a:t>
            </a:r>
            <a:r>
              <a:rPr lang="en-US" dirty="0" err="1">
                <a:solidFill>
                  <a:srgbClr val="C00000"/>
                </a:solidFill>
              </a:rPr>
              <a:t>rhs</a:t>
            </a:r>
            <a:r>
              <a:rPr lang="en-US" dirty="0"/>
              <a:t> is interpreted as a constraint that </a:t>
            </a:r>
            <a:r>
              <a:rPr lang="en-US" dirty="0">
                <a:solidFill>
                  <a:srgbClr val="C00000"/>
                </a:solidFill>
              </a:rPr>
              <a:t>lhs</a:t>
            </a:r>
            <a:r>
              <a:rPr lang="en-US" dirty="0"/>
              <a:t> and </a:t>
            </a:r>
            <a:r>
              <a:rPr lang="en-US" dirty="0" err="1">
                <a:solidFill>
                  <a:srgbClr val="C00000"/>
                </a:solidFill>
              </a:rPr>
              <a:t>rhs</a:t>
            </a:r>
            <a:r>
              <a:rPr lang="en-US" dirty="0"/>
              <a:t> have the </a:t>
            </a:r>
            <a:r>
              <a:rPr lang="en-US" dirty="0">
                <a:solidFill>
                  <a:srgbClr val="0070C0"/>
                </a:solidFill>
              </a:rPr>
              <a:t>same type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type</a:t>
            </a:r>
            <a:r>
              <a:rPr lang="en-US" dirty="0"/>
              <a:t> of a pointer variable is the set of variables it can point-to</a:t>
            </a:r>
          </a:p>
          <a:p>
            <a:r>
              <a:rPr lang="en-US" dirty="0"/>
              <a:t>“Assignment-direction-insensitive”</a:t>
            </a:r>
          </a:p>
          <a:p>
            <a:pPr lvl="1"/>
            <a:r>
              <a:rPr lang="en-US" dirty="0"/>
              <a:t>Treats </a:t>
            </a:r>
            <a:r>
              <a:rPr lang="en-US" dirty="0">
                <a:solidFill>
                  <a:srgbClr val="C00000"/>
                </a:solidFill>
              </a:rPr>
              <a:t>lhs := </a:t>
            </a:r>
            <a:r>
              <a:rPr lang="en-US" dirty="0" err="1">
                <a:solidFill>
                  <a:srgbClr val="C00000"/>
                </a:solidFill>
              </a:rPr>
              <a:t>rhs</a:t>
            </a:r>
            <a:r>
              <a:rPr lang="en-US" dirty="0"/>
              <a:t> as if it were both </a:t>
            </a:r>
            <a:r>
              <a:rPr lang="en-US" dirty="0">
                <a:solidFill>
                  <a:srgbClr val="C00000"/>
                </a:solidFill>
              </a:rPr>
              <a:t>lhs := </a:t>
            </a:r>
            <a:r>
              <a:rPr lang="en-US" dirty="0" err="1">
                <a:solidFill>
                  <a:srgbClr val="C00000"/>
                </a:solidFill>
              </a:rPr>
              <a:t>rhs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					     </a:t>
            </a:r>
            <a:r>
              <a:rPr lang="en-US" dirty="0"/>
              <a:t>and </a:t>
            </a:r>
            <a:r>
              <a:rPr lang="en-US" dirty="0" err="1">
                <a:solidFill>
                  <a:srgbClr val="C00000"/>
                </a:solidFill>
              </a:rPr>
              <a:t>rhs</a:t>
            </a:r>
            <a:r>
              <a:rPr lang="en-US" dirty="0">
                <a:solidFill>
                  <a:srgbClr val="C00000"/>
                </a:solidFill>
              </a:rPr>
              <a:t> := lhs</a:t>
            </a:r>
            <a:endParaRPr lang="en-US" dirty="0"/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21734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Steensgaard’s</a:t>
            </a:r>
            <a:r>
              <a:rPr lang="en-US" dirty="0"/>
              <a:t>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almost-linear time algorithm</a:t>
            </a:r>
          </a:p>
          <a:p>
            <a:pPr lvl="1"/>
            <a:r>
              <a:rPr lang="en-US" dirty="0"/>
              <a:t>Uses union-find data structure</a:t>
            </a:r>
          </a:p>
          <a:p>
            <a:pPr lvl="1"/>
            <a:r>
              <a:rPr lang="en-US" dirty="0"/>
              <a:t>Single-pass algorithm; no iteration required</a:t>
            </a:r>
          </a:p>
          <a:p>
            <a:r>
              <a:rPr lang="en-US" dirty="0"/>
              <a:t>Sets a lower bound in terms of performance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739630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9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initialization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134</a:t>
            </a:fld>
            <a:endParaRPr lang="he-IL" dirty="0"/>
          </a:p>
        </p:txBody>
      </p:sp>
      <p:sp>
        <p:nvSpPr>
          <p:cNvPr id="64" name="אליפסה 63"/>
          <p:cNvSpPr/>
          <p:nvPr/>
        </p:nvSpPr>
        <p:spPr>
          <a:xfrm>
            <a:off x="5148064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אליפסה 64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6732240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אליפסה 67"/>
          <p:cNvSpPr/>
          <p:nvPr/>
        </p:nvSpPr>
        <p:spPr>
          <a:xfrm>
            <a:off x="3563888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1990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</a:t>
            </a:r>
            <a:r>
              <a:rPr lang="en-US" sz="36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x=&amp;a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135</a:t>
            </a:fld>
            <a:endParaRPr lang="he-IL" dirty="0"/>
          </a:p>
        </p:txBody>
      </p:sp>
      <p:cxnSp>
        <p:nvCxnSpPr>
          <p:cNvPr id="19" name="מחבר חץ ישר 18"/>
          <p:cNvCxnSpPr>
            <a:stCxn id="20" idx="3"/>
            <a:endCxn id="23" idx="0"/>
          </p:cNvCxnSpPr>
          <p:nvPr/>
        </p:nvCxnSpPr>
        <p:spPr>
          <a:xfrm rot="5400000">
            <a:off x="4319973" y="3308633"/>
            <a:ext cx="1452515" cy="372395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5148064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אליפסה 21"/>
          <p:cNvSpPr/>
          <p:nvPr/>
        </p:nvSpPr>
        <p:spPr>
          <a:xfrm>
            <a:off x="6732240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אליפסה 23"/>
          <p:cNvSpPr/>
          <p:nvPr/>
        </p:nvSpPr>
        <p:spPr>
          <a:xfrm>
            <a:off x="3563888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497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</a:t>
            </a:r>
            <a:r>
              <a:rPr lang="en-US" sz="36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y=x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136</a:t>
            </a:fld>
            <a:endParaRPr lang="he-IL" dirty="0"/>
          </a:p>
        </p:txBody>
      </p:sp>
      <p:cxnSp>
        <p:nvCxnSpPr>
          <p:cNvPr id="13" name="מחבר חץ ישר 18"/>
          <p:cNvCxnSpPr>
            <a:stCxn id="15" idx="3"/>
            <a:endCxn id="18" idx="0"/>
          </p:cNvCxnSpPr>
          <p:nvPr/>
        </p:nvCxnSpPr>
        <p:spPr>
          <a:xfrm rot="5400000">
            <a:off x="4372699" y="3255906"/>
            <a:ext cx="1452515" cy="47784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/>
          <p:cNvSpPr/>
          <p:nvPr/>
        </p:nvSpPr>
        <p:spPr>
          <a:xfrm>
            <a:off x="5148064" y="2276872"/>
            <a:ext cx="1296144" cy="576064"/>
          </a:xfrm>
          <a:prstGeom prst="ellipse">
            <a:avLst/>
          </a:prstGeom>
          <a:noFill/>
          <a:ln w="1333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3563888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127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</a:t>
            </a:r>
            <a:r>
              <a:rPr lang="en-US" sz="36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x=&amp;b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137</a:t>
            </a:fld>
            <a:endParaRPr lang="he-IL" dirty="0"/>
          </a:p>
        </p:txBody>
      </p:sp>
      <p:cxnSp>
        <p:nvCxnSpPr>
          <p:cNvPr id="13" name="מחבר חץ ישר 18"/>
          <p:cNvCxnSpPr>
            <a:stCxn id="15" idx="3"/>
            <a:endCxn id="18" idx="0"/>
          </p:cNvCxnSpPr>
          <p:nvPr/>
        </p:nvCxnSpPr>
        <p:spPr>
          <a:xfrm rot="5400000">
            <a:off x="4372699" y="3255906"/>
            <a:ext cx="1452515" cy="47784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/>
          <p:cNvSpPr/>
          <p:nvPr/>
        </p:nvSpPr>
        <p:spPr>
          <a:xfrm>
            <a:off x="5148064" y="2276872"/>
            <a:ext cx="1296144" cy="576064"/>
          </a:xfrm>
          <a:prstGeom prst="ellipse">
            <a:avLst/>
          </a:prstGeom>
          <a:noFill/>
          <a:ln w="1333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3563888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מחבר חץ ישר 18"/>
          <p:cNvCxnSpPr>
            <a:stCxn id="15" idx="5"/>
            <a:endCxn id="16" idx="0"/>
          </p:cNvCxnSpPr>
          <p:nvPr/>
        </p:nvCxnSpPr>
        <p:spPr>
          <a:xfrm rot="5400000">
            <a:off x="5479027" y="3445722"/>
            <a:ext cx="1452515" cy="9821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הסבר מלבני 16"/>
          <p:cNvSpPr/>
          <p:nvPr/>
        </p:nvSpPr>
        <p:spPr>
          <a:xfrm>
            <a:off x="7020272" y="3140968"/>
            <a:ext cx="1728192" cy="936104"/>
          </a:xfrm>
          <a:prstGeom prst="wedgeRectCallout">
            <a:avLst>
              <a:gd name="adj1" fmla="val -77264"/>
              <a:gd name="adj2" fmla="val -8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Automatically sets y=&amp;b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</a:t>
            </a:r>
            <a:r>
              <a:rPr lang="en-US" sz="36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z=x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138</a:t>
            </a:fld>
            <a:endParaRPr lang="he-IL" dirty="0"/>
          </a:p>
        </p:txBody>
      </p:sp>
      <p:cxnSp>
        <p:nvCxnSpPr>
          <p:cNvPr id="13" name="מחבר חץ ישר 18"/>
          <p:cNvCxnSpPr>
            <a:stCxn id="15" idx="3"/>
            <a:endCxn id="18" idx="0"/>
          </p:cNvCxnSpPr>
          <p:nvPr/>
        </p:nvCxnSpPr>
        <p:spPr>
          <a:xfrm rot="5400000">
            <a:off x="4157580" y="3471026"/>
            <a:ext cx="1452515" cy="4760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/>
          <p:cNvSpPr/>
          <p:nvPr/>
        </p:nvSpPr>
        <p:spPr>
          <a:xfrm>
            <a:off x="4644008" y="2276872"/>
            <a:ext cx="1800200" cy="576064"/>
          </a:xfrm>
          <a:prstGeom prst="ellipse">
            <a:avLst/>
          </a:prstGeom>
          <a:noFill/>
          <a:ln w="1333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x 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מחבר חץ ישר 18"/>
          <p:cNvCxnSpPr>
            <a:stCxn id="15" idx="5"/>
            <a:endCxn id="16" idx="0"/>
          </p:cNvCxnSpPr>
          <p:nvPr/>
        </p:nvCxnSpPr>
        <p:spPr>
          <a:xfrm rot="5400000">
            <a:off x="5442119" y="3482631"/>
            <a:ext cx="1452515" cy="2439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הסבר מלבני 16"/>
          <p:cNvSpPr/>
          <p:nvPr/>
        </p:nvSpPr>
        <p:spPr>
          <a:xfrm>
            <a:off x="6804248" y="3140968"/>
            <a:ext cx="1944216" cy="936104"/>
          </a:xfrm>
          <a:prstGeom prst="wedgeRectCallout">
            <a:avLst>
              <a:gd name="adj1" fmla="val -68772"/>
              <a:gd name="adj2" fmla="val -941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Automatically sets z=&amp;a and z=&amp;b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final result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139</a:t>
            </a:fld>
            <a:endParaRPr lang="he-IL" dirty="0"/>
          </a:p>
        </p:txBody>
      </p:sp>
      <p:cxnSp>
        <p:nvCxnSpPr>
          <p:cNvPr id="13" name="מחבר חץ ישר 18"/>
          <p:cNvCxnSpPr>
            <a:stCxn id="15" idx="3"/>
            <a:endCxn id="18" idx="0"/>
          </p:cNvCxnSpPr>
          <p:nvPr/>
        </p:nvCxnSpPr>
        <p:spPr>
          <a:xfrm rot="5400000">
            <a:off x="4157580" y="3471026"/>
            <a:ext cx="1452515" cy="4760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/>
          <p:cNvSpPr/>
          <p:nvPr/>
        </p:nvSpPr>
        <p:spPr>
          <a:xfrm>
            <a:off x="4644008" y="2276872"/>
            <a:ext cx="1800200" cy="576064"/>
          </a:xfrm>
          <a:prstGeom prst="ellipse">
            <a:avLst/>
          </a:prstGeom>
          <a:noFill/>
          <a:ln w="1333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 x 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מחבר חץ ישר 18"/>
          <p:cNvCxnSpPr>
            <a:stCxn id="15" idx="5"/>
            <a:endCxn id="16" idx="0"/>
          </p:cNvCxnSpPr>
          <p:nvPr/>
        </p:nvCxnSpPr>
        <p:spPr>
          <a:xfrm rot="5400000">
            <a:off x="5442119" y="3482631"/>
            <a:ext cx="1452515" cy="2439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1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5378450" y="1196975"/>
            <a:ext cx="292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}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844550" y="13366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488950" y="2268538"/>
            <a:ext cx="387350" cy="163512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44250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Andersen’s analysis final result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x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z = x;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140</a:t>
            </a:fld>
            <a:endParaRPr lang="he-IL" dirty="0"/>
          </a:p>
        </p:txBody>
      </p:sp>
      <p:sp>
        <p:nvSpPr>
          <p:cNvPr id="64" name="אליפסה 63"/>
          <p:cNvSpPr/>
          <p:nvPr/>
        </p:nvSpPr>
        <p:spPr>
          <a:xfrm>
            <a:off x="5148064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אליפסה 64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6732240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אליפסה 67"/>
          <p:cNvSpPr/>
          <p:nvPr/>
        </p:nvSpPr>
        <p:spPr>
          <a:xfrm>
            <a:off x="3563888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מחבר חץ ישר 18"/>
          <p:cNvCxnSpPr>
            <a:stCxn id="64" idx="3"/>
            <a:endCxn id="67" idx="0"/>
          </p:cNvCxnSpPr>
          <p:nvPr/>
        </p:nvCxnSpPr>
        <p:spPr>
          <a:xfrm rot="5400000">
            <a:off x="4319973" y="3308633"/>
            <a:ext cx="1452515" cy="372395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8"/>
          <p:cNvCxnSpPr>
            <a:stCxn id="64" idx="5"/>
            <a:endCxn id="65" idx="0"/>
          </p:cNvCxnSpPr>
          <p:nvPr/>
        </p:nvCxnSpPr>
        <p:spPr>
          <a:xfrm rot="16200000" flipH="1">
            <a:off x="5171713" y="3236624"/>
            <a:ext cx="1452515" cy="516411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8"/>
          <p:cNvCxnSpPr>
            <a:stCxn id="68" idx="5"/>
            <a:endCxn id="67" idx="1"/>
          </p:cNvCxnSpPr>
          <p:nvPr/>
        </p:nvCxnSpPr>
        <p:spPr>
          <a:xfrm rot="16200000" flipH="1">
            <a:off x="3587537" y="3236625"/>
            <a:ext cx="1536878" cy="60077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18"/>
          <p:cNvCxnSpPr>
            <a:stCxn id="68" idx="6"/>
            <a:endCxn id="65" idx="1"/>
          </p:cNvCxnSpPr>
          <p:nvPr/>
        </p:nvCxnSpPr>
        <p:spPr>
          <a:xfrm>
            <a:off x="4139952" y="2564904"/>
            <a:ext cx="1812555" cy="1740547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18"/>
          <p:cNvCxnSpPr>
            <a:stCxn id="66" idx="4"/>
            <a:endCxn id="65" idx="7"/>
          </p:cNvCxnSpPr>
          <p:nvPr/>
        </p:nvCxnSpPr>
        <p:spPr>
          <a:xfrm rot="5400000">
            <a:off x="5963802" y="3248980"/>
            <a:ext cx="1452515" cy="660427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8"/>
          <p:cNvCxnSpPr>
            <a:stCxn id="66" idx="3"/>
            <a:endCxn id="67" idx="7"/>
          </p:cNvCxnSpPr>
          <p:nvPr/>
        </p:nvCxnSpPr>
        <p:spPr>
          <a:xfrm rot="5400000">
            <a:off x="5171713" y="2660561"/>
            <a:ext cx="1536878" cy="175290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7469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y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b = &amp;c;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64273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Andersen’s analysis result =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y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b = &amp;c;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834277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Another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y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b = &amp;c;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143</a:t>
            </a:fld>
            <a:endParaRPr lang="he-IL" dirty="0"/>
          </a:p>
        </p:txBody>
      </p:sp>
      <p:sp>
        <p:nvSpPr>
          <p:cNvPr id="64" name="אליפסה 63"/>
          <p:cNvSpPr/>
          <p:nvPr/>
        </p:nvSpPr>
        <p:spPr>
          <a:xfrm>
            <a:off x="5148064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אליפסה 64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6732240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אליפסה 67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מחבר חץ ישר 18"/>
          <p:cNvCxnSpPr>
            <a:stCxn id="64" idx="3"/>
            <a:endCxn id="67" idx="0"/>
          </p:cNvCxnSpPr>
          <p:nvPr/>
        </p:nvCxnSpPr>
        <p:spPr>
          <a:xfrm rot="5400000">
            <a:off x="4319973" y="3308633"/>
            <a:ext cx="1452515" cy="372395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8"/>
          <p:cNvCxnSpPr>
            <a:stCxn id="66" idx="3"/>
            <a:endCxn id="67" idx="7"/>
          </p:cNvCxnSpPr>
          <p:nvPr/>
        </p:nvCxnSpPr>
        <p:spPr>
          <a:xfrm rot="5400000">
            <a:off x="5171713" y="2660561"/>
            <a:ext cx="1536878" cy="175290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18"/>
          <p:cNvCxnSpPr>
            <a:stCxn id="65" idx="4"/>
            <a:endCxn id="68" idx="0"/>
          </p:cNvCxnSpPr>
          <p:nvPr/>
        </p:nvCxnSpPr>
        <p:spPr>
          <a:xfrm rot="5400000">
            <a:off x="5616116" y="4977172"/>
            <a:ext cx="720080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18"/>
          <p:cNvCxnSpPr>
            <a:stCxn id="66" idx="4"/>
            <a:endCxn id="65" idx="7"/>
          </p:cNvCxnSpPr>
          <p:nvPr/>
        </p:nvCxnSpPr>
        <p:spPr>
          <a:xfrm rot="5400000">
            <a:off x="5963802" y="3248980"/>
            <a:ext cx="1452515" cy="660427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8727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result =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y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b = &amp;c;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560283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Steensgaard’s</a:t>
            </a:r>
            <a:r>
              <a:rPr lang="en-US" sz="3600" dirty="0"/>
              <a:t> analysis result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22322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L1: x = &amp;a;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L3: y = &amp;b;</a:t>
            </a:r>
          </a:p>
          <a:p>
            <a:pPr algn="l" rtl="0"/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L4: b = &amp;c;</a:t>
            </a:r>
            <a:b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</a:b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L5: </a:t>
            </a:r>
            <a:endParaRPr lang="en-US" sz="24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145</a:t>
            </a:fld>
            <a:endParaRPr lang="he-IL" dirty="0"/>
          </a:p>
        </p:txBody>
      </p:sp>
      <p:sp>
        <p:nvSpPr>
          <p:cNvPr id="64" name="אליפסה 63"/>
          <p:cNvSpPr/>
          <p:nvPr/>
        </p:nvSpPr>
        <p:spPr>
          <a:xfrm>
            <a:off x="5148064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אליפסה 64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6732240" y="227687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4572000" y="422108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אליפסה 67"/>
          <p:cNvSpPr/>
          <p:nvPr/>
        </p:nvSpPr>
        <p:spPr>
          <a:xfrm>
            <a:off x="5508104" y="551723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מחבר חץ ישר 18"/>
          <p:cNvCxnSpPr>
            <a:stCxn id="64" idx="3"/>
            <a:endCxn id="67" idx="0"/>
          </p:cNvCxnSpPr>
          <p:nvPr/>
        </p:nvCxnSpPr>
        <p:spPr>
          <a:xfrm rot="5400000">
            <a:off x="4319973" y="3308633"/>
            <a:ext cx="1452515" cy="372395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8"/>
          <p:cNvCxnSpPr>
            <a:stCxn id="66" idx="3"/>
            <a:endCxn id="67" idx="7"/>
          </p:cNvCxnSpPr>
          <p:nvPr/>
        </p:nvCxnSpPr>
        <p:spPr>
          <a:xfrm rot="5400000">
            <a:off x="5171713" y="2660561"/>
            <a:ext cx="1536878" cy="175290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18"/>
          <p:cNvCxnSpPr>
            <a:stCxn id="65" idx="4"/>
            <a:endCxn id="68" idx="0"/>
          </p:cNvCxnSpPr>
          <p:nvPr/>
        </p:nvCxnSpPr>
        <p:spPr>
          <a:xfrm rot="5400000">
            <a:off x="5616116" y="4977172"/>
            <a:ext cx="720080" cy="36004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18"/>
          <p:cNvCxnSpPr>
            <a:stCxn id="66" idx="4"/>
            <a:endCxn id="65" idx="7"/>
          </p:cNvCxnSpPr>
          <p:nvPr/>
        </p:nvCxnSpPr>
        <p:spPr>
          <a:xfrm rot="5400000">
            <a:off x="5963802" y="3248980"/>
            <a:ext cx="1452515" cy="660427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8"/>
          <p:cNvCxnSpPr>
            <a:stCxn id="64" idx="4"/>
            <a:endCxn id="65" idx="0"/>
          </p:cNvCxnSpPr>
          <p:nvPr/>
        </p:nvCxnSpPr>
        <p:spPr>
          <a:xfrm rot="16200000" flipH="1">
            <a:off x="5112060" y="3176972"/>
            <a:ext cx="136815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9542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May-points-to analyses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95500" y="13716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Ideal-May-Point-To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5500" y="28448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Segoe Print" pitchFamily="2" charset="0"/>
              </a:rPr>
              <a:t>Algorithm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95500" y="43180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Andersen’s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95500" y="57912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Segoe Print" pitchFamily="2" charset="0"/>
              </a:rPr>
              <a:t>Steensgaard’s</a:t>
            </a:r>
            <a:endParaRPr lang="en-US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rot="5400000" flipH="1" flipV="1">
            <a:off x="4267200" y="5448300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526946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itchFamily="2" charset="0"/>
              </a:rPr>
              <a:t>more efficient / less precise</a:t>
            </a:r>
          </a:p>
        </p:txBody>
      </p:sp>
      <p:cxnSp>
        <p:nvCxnSpPr>
          <p:cNvPr id="12" name="Straight Arrow Connector 11"/>
          <p:cNvCxnSpPr>
            <a:stCxn id="5" idx="0"/>
            <a:endCxn id="4" idx="2"/>
          </p:cNvCxnSpPr>
          <p:nvPr/>
        </p:nvCxnSpPr>
        <p:spPr>
          <a:xfrm rot="5400000" flipH="1" flipV="1">
            <a:off x="4254500" y="3962400"/>
            <a:ext cx="711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  <a:endCxn id="3" idx="2"/>
          </p:cNvCxnSpPr>
          <p:nvPr/>
        </p:nvCxnSpPr>
        <p:spPr>
          <a:xfrm rot="5400000" flipH="1" flipV="1">
            <a:off x="4254500" y="2489200"/>
            <a:ext cx="711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20670" y="22860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itchFamily="2" charset="0"/>
              </a:rPr>
              <a:t>???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" y="38100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itchFamily="2" charset="0"/>
              </a:rPr>
              <a:t>more efficient / less precise</a:t>
            </a:r>
          </a:p>
        </p:txBody>
      </p:sp>
      <p:sp>
        <p:nvSpPr>
          <p:cNvPr id="1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17747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 points-to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sequence of states 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</a:rPr>
              <a:t>1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</a:rPr>
              <a:t>2 </a:t>
            </a:r>
            <a:r>
              <a:rPr lang="en-US" sz="2800" dirty="0">
                <a:solidFill>
                  <a:srgbClr val="C00000"/>
                </a:solidFill>
              </a:rPr>
              <a:t>… </a:t>
            </a:r>
            <a:r>
              <a:rPr lang="en-US" sz="2800" dirty="0" err="1">
                <a:solidFill>
                  <a:srgbClr val="C00000"/>
                </a:solidFill>
              </a:rPr>
              <a:t>s</a:t>
            </a:r>
            <a:r>
              <a:rPr lang="en-US" sz="2800" baseline="-25000" dirty="0" err="1">
                <a:solidFill>
                  <a:srgbClr val="C00000"/>
                </a:solidFill>
              </a:rPr>
              <a:t>n</a:t>
            </a:r>
            <a:r>
              <a:rPr lang="en-US" sz="2800" baseline="-250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is said to be an </a:t>
            </a:r>
            <a:r>
              <a:rPr lang="en-US" sz="2800" dirty="0">
                <a:solidFill>
                  <a:srgbClr val="00B0F0"/>
                </a:solidFill>
              </a:rPr>
              <a:t>execution</a:t>
            </a:r>
            <a:r>
              <a:rPr lang="en-US" sz="2800" dirty="0"/>
              <a:t> (of the program) </a:t>
            </a:r>
            <a:r>
              <a:rPr lang="en-US" sz="2800" dirty="0" err="1"/>
              <a:t>iff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baseline="-25000" dirty="0"/>
              <a:t> </a:t>
            </a:r>
            <a:r>
              <a:rPr lang="en-US" sz="2400" dirty="0"/>
              <a:t>is the Initial-State</a:t>
            </a:r>
          </a:p>
          <a:p>
            <a:pPr lvl="1"/>
            <a:r>
              <a:rPr lang="en-US" sz="2400" dirty="0" err="1">
                <a:solidFill>
                  <a:srgbClr val="C00000"/>
                </a:solidFill>
              </a:rPr>
              <a:t>s</a:t>
            </a:r>
            <a:r>
              <a:rPr lang="en-US" sz="2400" baseline="-25000" dirty="0" err="1">
                <a:solidFill>
                  <a:srgbClr val="C00000"/>
                </a:solidFill>
              </a:rPr>
              <a:t>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Math C"/>
              </a:rPr>
              <a:t>|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baseline="-25000" dirty="0">
                <a:solidFill>
                  <a:srgbClr val="C00000"/>
                </a:solidFill>
              </a:rPr>
              <a:t>i+1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for 1 &lt;= I &lt; n</a:t>
            </a:r>
          </a:p>
          <a:p>
            <a:r>
              <a:rPr lang="en-US" sz="2800" dirty="0"/>
              <a:t>A state s is said to be a </a:t>
            </a:r>
            <a:r>
              <a:rPr lang="en-US" sz="2800" dirty="0">
                <a:solidFill>
                  <a:srgbClr val="00B0F0"/>
                </a:solidFill>
              </a:rPr>
              <a:t>reachable state</a:t>
            </a:r>
            <a:r>
              <a:rPr lang="en-US" sz="2800" dirty="0"/>
              <a:t> </a:t>
            </a:r>
            <a:r>
              <a:rPr lang="en-US" sz="2800" dirty="0" err="1"/>
              <a:t>iff</a:t>
            </a:r>
            <a:r>
              <a:rPr lang="en-US" sz="2800" dirty="0"/>
              <a:t> there exists some execution</a:t>
            </a:r>
            <a:r>
              <a:rPr lang="en-US" sz="2800" dirty="0">
                <a:solidFill>
                  <a:srgbClr val="C00000"/>
                </a:solidFill>
              </a:rPr>
              <a:t> s</a:t>
            </a:r>
            <a:r>
              <a:rPr lang="en-US" sz="2800" baseline="-25000" dirty="0">
                <a:solidFill>
                  <a:srgbClr val="C00000"/>
                </a:solidFill>
              </a:rPr>
              <a:t>1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</a:rPr>
              <a:t>2 </a:t>
            </a:r>
            <a:r>
              <a:rPr lang="en-US" sz="2800" dirty="0">
                <a:solidFill>
                  <a:srgbClr val="C00000"/>
                </a:solidFill>
              </a:rPr>
              <a:t>… </a:t>
            </a:r>
            <a:r>
              <a:rPr lang="en-US" sz="2800" dirty="0" err="1">
                <a:solidFill>
                  <a:srgbClr val="C00000"/>
                </a:solidFill>
              </a:rPr>
              <a:t>s</a:t>
            </a:r>
            <a:r>
              <a:rPr lang="en-US" sz="2800" baseline="-25000" dirty="0" err="1">
                <a:solidFill>
                  <a:srgbClr val="C00000"/>
                </a:solidFill>
              </a:rPr>
              <a:t>n</a:t>
            </a:r>
            <a:r>
              <a:rPr lang="en-US" sz="2800" baseline="-250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is such that </a:t>
            </a:r>
            <a:r>
              <a:rPr lang="en-US" sz="2800" dirty="0" err="1">
                <a:solidFill>
                  <a:srgbClr val="C00000"/>
                </a:solidFill>
              </a:rPr>
              <a:t>s</a:t>
            </a:r>
            <a:r>
              <a:rPr lang="en-US" sz="2800" baseline="-25000" dirty="0" err="1">
                <a:solidFill>
                  <a:srgbClr val="C00000"/>
                </a:solidFill>
              </a:rPr>
              <a:t>n</a:t>
            </a:r>
            <a:r>
              <a:rPr lang="en-US" sz="2800" baseline="-250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= s</a:t>
            </a:r>
            <a:r>
              <a:rPr lang="en-US" sz="2800" dirty="0"/>
              <a:t>.</a:t>
            </a:r>
          </a:p>
          <a:p>
            <a:r>
              <a:rPr lang="en-US" sz="2800" dirty="0">
                <a:solidFill>
                  <a:srgbClr val="00B0F0"/>
                </a:solidFill>
              </a:rPr>
              <a:t>CS(u)</a:t>
            </a:r>
            <a:r>
              <a:rPr lang="en-US" sz="2800" dirty="0"/>
              <a:t> = { s | (</a:t>
            </a:r>
            <a:r>
              <a:rPr lang="en-US" sz="2800" dirty="0" err="1"/>
              <a:t>u,s</a:t>
            </a:r>
            <a:r>
              <a:rPr lang="en-US" sz="2800" dirty="0"/>
              <a:t>) is reachable }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 err="1">
                <a:solidFill>
                  <a:srgbClr val="00B0F0"/>
                </a:solidFill>
              </a:rPr>
              <a:t>IdealMayPT</a:t>
            </a:r>
            <a:r>
              <a:rPr lang="en-US" sz="2800" dirty="0">
                <a:solidFill>
                  <a:srgbClr val="00B0F0"/>
                </a:solidFill>
              </a:rPr>
              <a:t> (u)</a:t>
            </a:r>
            <a:r>
              <a:rPr lang="en-US" sz="2800" dirty="0"/>
              <a:t> = { (</a:t>
            </a:r>
            <a:r>
              <a:rPr lang="en-US" sz="2800" dirty="0" err="1"/>
              <a:t>p,x</a:t>
            </a:r>
            <a:r>
              <a:rPr lang="en-US" sz="2800" dirty="0"/>
              <a:t>) | </a:t>
            </a:r>
            <a:r>
              <a:rPr lang="en-US" sz="2800" b="1" dirty="0">
                <a:latin typeface="Symbol"/>
              </a:rPr>
              <a:t>$ </a:t>
            </a:r>
            <a:r>
              <a:rPr lang="en-US" sz="2800" dirty="0"/>
              <a:t>s </a:t>
            </a:r>
            <a:r>
              <a:rPr lang="en-US" sz="2800" b="1" dirty="0">
                <a:latin typeface="Symbol"/>
              </a:rPr>
              <a:t>Î</a:t>
            </a:r>
            <a:r>
              <a:rPr lang="en-US" sz="2800" dirty="0"/>
              <a:t> CS(u). s(p) = x }</a:t>
            </a:r>
          </a:p>
          <a:p>
            <a:r>
              <a:rPr lang="en-US" sz="2800" dirty="0" err="1">
                <a:solidFill>
                  <a:srgbClr val="00B0F0"/>
                </a:solidFill>
              </a:rPr>
              <a:t>IdealMustPT</a:t>
            </a:r>
            <a:r>
              <a:rPr lang="en-US" sz="2800" dirty="0">
                <a:solidFill>
                  <a:srgbClr val="00B0F0"/>
                </a:solidFill>
              </a:rPr>
              <a:t> (u)</a:t>
            </a:r>
            <a:r>
              <a:rPr lang="en-US" sz="2800" dirty="0"/>
              <a:t> =  { (</a:t>
            </a:r>
            <a:r>
              <a:rPr lang="en-US" sz="2800" dirty="0" err="1"/>
              <a:t>p,x</a:t>
            </a:r>
            <a:r>
              <a:rPr lang="en-US" sz="2800" dirty="0"/>
              <a:t>) | </a:t>
            </a:r>
            <a:r>
              <a:rPr lang="en-US" sz="2800" b="1" dirty="0">
                <a:latin typeface="Symbol"/>
              </a:rPr>
              <a:t>" </a:t>
            </a:r>
            <a:r>
              <a:rPr lang="en-US" sz="2800" dirty="0"/>
              <a:t>s </a:t>
            </a:r>
            <a:r>
              <a:rPr lang="en-US" sz="2800" b="1" dirty="0">
                <a:latin typeface="Symbol"/>
              </a:rPr>
              <a:t>Î </a:t>
            </a:r>
            <a:r>
              <a:rPr lang="en-US" sz="2800" dirty="0"/>
              <a:t>CS(u). s(p) = x }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6494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n-US" dirty="0"/>
              <a:t>Does </a:t>
            </a:r>
            <a:r>
              <a:rPr lang="en-US" i="1" dirty="0"/>
              <a:t>Algorithm A</a:t>
            </a:r>
            <a:r>
              <a:rPr lang="en-US" dirty="0"/>
              <a:t> compute</a:t>
            </a:r>
            <a:br>
              <a:rPr lang="en-US" dirty="0"/>
            </a:br>
            <a:r>
              <a:rPr lang="en-US" dirty="0"/>
              <a:t>the most precise solution?</a:t>
            </a:r>
            <a:endParaRPr lang="en-IN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995111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 vs. </a:t>
            </a:r>
            <a:r>
              <a:rPr lang="en-US" i="1" dirty="0"/>
              <a:t>Algorithm A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3581400" y="1600201"/>
            <a:ext cx="5410200" cy="2133600"/>
          </a:xfrm>
        </p:spPr>
        <p:txBody>
          <a:bodyPr>
            <a:normAutofit/>
          </a:bodyPr>
          <a:lstStyle/>
          <a:p>
            <a:r>
              <a:rPr lang="en-US" sz="2800" dirty="0"/>
              <a:t>Abstracts away correlations between variables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Relational analysis </a:t>
            </a:r>
            <a:r>
              <a:rPr lang="en-US" sz="2400" dirty="0"/>
              <a:t>vs.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Independent attribute (Cartesian)</a:t>
            </a:r>
          </a:p>
        </p:txBody>
      </p:sp>
      <p:grpSp>
        <p:nvGrpSpPr>
          <p:cNvPr id="3" name="Group 47"/>
          <p:cNvGrpSpPr/>
          <p:nvPr/>
        </p:nvGrpSpPr>
        <p:grpSpPr>
          <a:xfrm>
            <a:off x="76200" y="5105400"/>
            <a:ext cx="2667000" cy="1600200"/>
            <a:chOff x="76200" y="4191000"/>
            <a:chExt cx="2667000" cy="1600200"/>
          </a:xfrm>
        </p:grpSpPr>
        <p:grpSp>
          <p:nvGrpSpPr>
            <p:cNvPr id="4" name="Group 40"/>
            <p:cNvGrpSpPr/>
            <p:nvPr/>
          </p:nvGrpSpPr>
          <p:grpSpPr>
            <a:xfrm>
              <a:off x="367187" y="4381500"/>
              <a:ext cx="2057400" cy="1219200"/>
              <a:chOff x="304800" y="4343400"/>
              <a:chExt cx="2057400" cy="1219200"/>
            </a:xfrm>
          </p:grpSpPr>
          <p:sp>
            <p:nvSpPr>
              <p:cNvPr id="20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&amp;x</a:t>
                </a:r>
              </a:p>
            </p:txBody>
          </p:sp>
          <p:sp>
            <p:nvSpPr>
              <p:cNvPr id="23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51009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51009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&amp;z</a:t>
                </a:r>
              </a:p>
            </p:txBody>
          </p:sp>
        </p:grpSp>
        <p:grpSp>
          <p:nvGrpSpPr>
            <p:cNvPr id="5" name="Group 42"/>
            <p:cNvGrpSpPr/>
            <p:nvPr/>
          </p:nvGrpSpPr>
          <p:grpSpPr>
            <a:xfrm>
              <a:off x="76200" y="4191000"/>
              <a:ext cx="2667000" cy="1600200"/>
              <a:chOff x="76200" y="4191000"/>
              <a:chExt cx="2667000" cy="1600200"/>
            </a:xfrm>
          </p:grpSpPr>
          <p:sp>
            <p:nvSpPr>
              <p:cNvPr id="29" name="Right Brace 28"/>
              <p:cNvSpPr/>
              <p:nvPr/>
            </p:nvSpPr>
            <p:spPr>
              <a:xfrm>
                <a:off x="2362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Brace 29"/>
              <p:cNvSpPr/>
              <p:nvPr/>
            </p:nvSpPr>
            <p:spPr>
              <a:xfrm flipH="1">
                <a:off x="76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34"/>
          <p:cNvGrpSpPr/>
          <p:nvPr/>
        </p:nvGrpSpPr>
        <p:grpSpPr>
          <a:xfrm>
            <a:off x="4343400" y="4419600"/>
            <a:ext cx="3114582" cy="400110"/>
            <a:chOff x="4267200" y="5024735"/>
            <a:chExt cx="3114582" cy="400110"/>
          </a:xfrm>
        </p:grpSpPr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4267200" y="5024735"/>
              <a:ext cx="157767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x: {&amp;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y,&amp;b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5824946" y="5024735"/>
              <a:ext cx="155683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Segoe Print" pitchFamily="2" charset="0"/>
                  <a:cs typeface="Arial" pitchFamily="34" charset="0"/>
                </a:rPr>
                <a:t>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: {&amp;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x,&amp;z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</p:grpSp>
      <p:sp>
        <p:nvSpPr>
          <p:cNvPr id="54" name="Right Arrow 53"/>
          <p:cNvSpPr/>
          <p:nvPr/>
        </p:nvSpPr>
        <p:spPr>
          <a:xfrm rot="-1500000">
            <a:off x="2869826" y="4888075"/>
            <a:ext cx="136259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9" name="Right Arrow 38"/>
          <p:cNvSpPr/>
          <p:nvPr/>
        </p:nvSpPr>
        <p:spPr>
          <a:xfrm rot="22860000" flipH="1">
            <a:off x="2807179" y="3729111"/>
            <a:ext cx="136259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9144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ymbol" pitchFamily="18" charset="2"/>
              </a:rPr>
              <a:t>g</a:t>
            </a:r>
          </a:p>
        </p:txBody>
      </p:sp>
      <p:grpSp>
        <p:nvGrpSpPr>
          <p:cNvPr id="7" name="Group 47"/>
          <p:cNvGrpSpPr/>
          <p:nvPr/>
        </p:nvGrpSpPr>
        <p:grpSpPr>
          <a:xfrm>
            <a:off x="76200" y="2209800"/>
            <a:ext cx="2667000" cy="2590800"/>
            <a:chOff x="76200" y="4191000"/>
            <a:chExt cx="2667000" cy="2590800"/>
          </a:xfrm>
        </p:grpSpPr>
        <p:grpSp>
          <p:nvGrpSpPr>
            <p:cNvPr id="8" name="Group 40"/>
            <p:cNvGrpSpPr/>
            <p:nvPr/>
          </p:nvGrpSpPr>
          <p:grpSpPr>
            <a:xfrm>
              <a:off x="367187" y="4381500"/>
              <a:ext cx="2057400" cy="2247900"/>
              <a:chOff x="304800" y="4343400"/>
              <a:chExt cx="2057400" cy="2247900"/>
            </a:xfrm>
          </p:grpSpPr>
          <p:sp>
            <p:nvSpPr>
              <p:cNvPr id="47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&amp;x</a:t>
                </a:r>
              </a:p>
            </p:txBody>
          </p:sp>
          <p:sp>
            <p:nvSpPr>
              <p:cNvPr id="50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6129635"/>
                <a:ext cx="1027845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51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61296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latin typeface="Segoe Print" pitchFamily="2" charset="0"/>
                    <a:cs typeface="Arial" pitchFamily="34" charset="0"/>
                  </a:rPr>
                  <a:t>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Print" pitchFamily="2" charset="0"/>
                    <a:cs typeface="Arial" pitchFamily="34" charset="0"/>
                  </a:rPr>
                  <a:t>: &amp;z</a:t>
                </a:r>
              </a:p>
            </p:txBody>
          </p:sp>
        </p:grpSp>
        <p:grpSp>
          <p:nvGrpSpPr>
            <p:cNvPr id="9" name="Group 42"/>
            <p:cNvGrpSpPr/>
            <p:nvPr/>
          </p:nvGrpSpPr>
          <p:grpSpPr>
            <a:xfrm>
              <a:off x="76200" y="4191000"/>
              <a:ext cx="2667000" cy="2590800"/>
              <a:chOff x="76200" y="4191000"/>
              <a:chExt cx="2667000" cy="2590800"/>
            </a:xfrm>
          </p:grpSpPr>
          <p:sp>
            <p:nvSpPr>
              <p:cNvPr id="43" name="Right Brace 42"/>
              <p:cNvSpPr/>
              <p:nvPr/>
            </p:nvSpPr>
            <p:spPr>
              <a:xfrm>
                <a:off x="2362200" y="4191000"/>
                <a:ext cx="381000" cy="25908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Brace 43"/>
              <p:cNvSpPr/>
              <p:nvPr/>
            </p:nvSpPr>
            <p:spPr>
              <a:xfrm flipH="1">
                <a:off x="76200" y="4191000"/>
                <a:ext cx="381000" cy="25908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381000" y="2971800"/>
            <a:ext cx="102944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Arial" pitchFamily="34" charset="0"/>
              </a:rPr>
              <a:t>x: &amp;y</a:t>
            </a:r>
          </a:p>
        </p:txBody>
      </p:sp>
      <p:sp>
        <p:nvSpPr>
          <p:cNvPr id="57" name="Text Box 46"/>
          <p:cNvSpPr txBox="1">
            <a:spLocks noChangeArrowheads="1"/>
          </p:cNvSpPr>
          <p:nvPr/>
        </p:nvSpPr>
        <p:spPr bwMode="auto">
          <a:xfrm>
            <a:off x="1408951" y="2971800"/>
            <a:ext cx="102944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Segoe Print" pitchFamily="2" charset="0"/>
                <a:cs typeface="Arial" pitchFamily="34" charset="0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Arial" pitchFamily="34" charset="0"/>
              </a:rPr>
              <a:t>: &amp;z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381000" y="3581400"/>
            <a:ext cx="102784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Arial" pitchFamily="34" charset="0"/>
              </a:rPr>
              <a:t>x: &amp;b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1408951" y="3581400"/>
            <a:ext cx="102944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Segoe Print" pitchFamily="2" charset="0"/>
                <a:cs typeface="Arial" pitchFamily="34" charset="0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Arial" pitchFamily="34" charset="0"/>
              </a:rPr>
              <a:t>: &amp;x</a:t>
            </a:r>
          </a:p>
        </p:txBody>
      </p:sp>
      <p:sp>
        <p:nvSpPr>
          <p:cNvPr id="3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149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33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54" grpId="0" animBg="1"/>
      <p:bldP spid="39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5378450" y="1196975"/>
            <a:ext cx="2921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844550" y="13366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8676" name="AutoShape 4"/>
          <p:cNvSpPr>
            <a:spLocks/>
          </p:cNvSpPr>
          <p:nvPr/>
        </p:nvSpPr>
        <p:spPr bwMode="auto">
          <a:xfrm>
            <a:off x="4991100" y="13366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08927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n-US" dirty="0"/>
              <a:t>Does </a:t>
            </a:r>
            <a:r>
              <a:rPr lang="en-US" i="1" dirty="0"/>
              <a:t>Algorithm A</a:t>
            </a:r>
            <a:r>
              <a:rPr lang="en-US" dirty="0"/>
              <a:t> compute</a:t>
            </a:r>
            <a:br>
              <a:rPr lang="en-US" dirty="0"/>
            </a:br>
            <a:r>
              <a:rPr lang="en-US" dirty="0"/>
              <a:t>the most precise solution?</a:t>
            </a:r>
            <a:endParaRPr lang="en-IN" dirty="0"/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886133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the precise solution computable?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Claim: </a:t>
            </a:r>
            <a:r>
              <a:rPr lang="en-US" dirty="0">
                <a:solidFill>
                  <a:srgbClr val="C00000"/>
                </a:solidFill>
              </a:rPr>
              <a:t>The set CS(u) of reachable concrete states</a:t>
            </a:r>
            <a:r>
              <a:rPr lang="en-US" dirty="0"/>
              <a:t> (for our language) </a:t>
            </a:r>
            <a:r>
              <a:rPr lang="en-US" dirty="0">
                <a:solidFill>
                  <a:srgbClr val="C00000"/>
                </a:solidFill>
              </a:rPr>
              <a:t>is computable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Note: This is true for any collecting semantics with a </a:t>
            </a:r>
            <a:r>
              <a:rPr lang="en-US" dirty="0">
                <a:solidFill>
                  <a:srgbClr val="C00000"/>
                </a:solidFill>
              </a:rPr>
              <a:t>finite state space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04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CS(u)</a:t>
            </a:r>
            <a:endParaRPr lang="en-IN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03097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Precise points-to analysis: decidability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Corollary: </a:t>
            </a:r>
            <a:r>
              <a:rPr lang="en-US" dirty="0">
                <a:solidFill>
                  <a:srgbClr val="C00000"/>
                </a:solidFill>
              </a:rPr>
              <a:t>Precise may-point-to analysis is computable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Corollary: </a:t>
            </a:r>
            <a:r>
              <a:rPr lang="en-US" dirty="0">
                <a:solidFill>
                  <a:srgbClr val="C00000"/>
                </a:solidFill>
              </a:rPr>
              <a:t>Precise (demand) may-alias analysis is computable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00B050"/>
                </a:solidFill>
              </a:rPr>
              <a:t>ptr-exp1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ptr-exp2</a:t>
            </a:r>
            <a:r>
              <a:rPr lang="en-US" dirty="0"/>
              <a:t>, and a program point </a:t>
            </a:r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en-US" dirty="0"/>
              <a:t>, identify if there exists some reachable state at </a:t>
            </a:r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en-US" dirty="0"/>
              <a:t> where </a:t>
            </a:r>
            <a:r>
              <a:rPr lang="en-US" dirty="0">
                <a:solidFill>
                  <a:srgbClr val="00B050"/>
                </a:solidFill>
              </a:rPr>
              <a:t>ptr-exp1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ptr-exp2</a:t>
            </a:r>
            <a:r>
              <a:rPr lang="en-US" dirty="0"/>
              <a:t> are aliases.</a:t>
            </a:r>
          </a:p>
          <a:p>
            <a:pPr lvl="1"/>
            <a:endParaRPr lang="en-US" dirty="0"/>
          </a:p>
          <a:p>
            <a:r>
              <a:rPr lang="en-US" dirty="0"/>
              <a:t>Ditto for </a:t>
            </a:r>
            <a:r>
              <a:rPr lang="en-US" dirty="0">
                <a:solidFill>
                  <a:srgbClr val="C00000"/>
                </a:solidFill>
              </a:rPr>
              <a:t>must-point-to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must-alias</a:t>
            </a:r>
          </a:p>
          <a:p>
            <a:endParaRPr lang="en-US" dirty="0"/>
          </a:p>
          <a:p>
            <a:r>
              <a:rPr lang="en-US" dirty="0"/>
              <a:t>… for our </a:t>
            </a:r>
            <a:r>
              <a:rPr lang="en-US" dirty="0">
                <a:solidFill>
                  <a:srgbClr val="C00000"/>
                </a:solidFill>
              </a:rPr>
              <a:t>restricted language</a:t>
            </a:r>
            <a:r>
              <a:rPr lang="en-US" dirty="0"/>
              <a:t>!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823492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/>
              <a:t>Precise Points-To Analysis:</a:t>
            </a:r>
            <a:br>
              <a:rPr lang="en-US" dirty="0"/>
            </a:br>
            <a:r>
              <a:rPr lang="en-US" dirty="0"/>
              <a:t>Computational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What’s the complexity of the least-fixed point computation using the collecting semantics?</a:t>
            </a:r>
          </a:p>
          <a:p>
            <a:endParaRPr lang="en-US" dirty="0"/>
          </a:p>
          <a:p>
            <a:r>
              <a:rPr lang="en-US" dirty="0"/>
              <a:t>The worst-case complexity of computing reachable states is exponential in the number of variables.</a:t>
            </a:r>
          </a:p>
          <a:p>
            <a:pPr lvl="1"/>
            <a:r>
              <a:rPr lang="en-US" dirty="0"/>
              <a:t>Can we do better?</a:t>
            </a:r>
          </a:p>
          <a:p>
            <a:endParaRPr lang="en-US" dirty="0"/>
          </a:p>
          <a:p>
            <a:r>
              <a:rPr lang="en-US" dirty="0"/>
              <a:t>Theorem: Computing precise may-point-to is PSPACE-hard even if we have only two-level pointers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79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May-Point-To Analyses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95500" y="13716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Ideal-May-Point-To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5500" y="28448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Algorithm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95500" y="43180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Andersen’s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95500" y="57912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Segoe Print" pitchFamily="2" charset="0"/>
              </a:rPr>
              <a:t>Steensgaard’s</a:t>
            </a:r>
            <a:endParaRPr lang="en-US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rot="5400000" flipH="1" flipV="1">
            <a:off x="4267200" y="5448300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5600" y="526946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itchFamily="2" charset="0"/>
              </a:rPr>
              <a:t>more efficient / less precise</a:t>
            </a:r>
          </a:p>
        </p:txBody>
      </p:sp>
      <p:cxnSp>
        <p:nvCxnSpPr>
          <p:cNvPr id="12" name="Straight Arrow Connector 11"/>
          <p:cNvCxnSpPr>
            <a:stCxn id="5" idx="0"/>
            <a:endCxn id="4" idx="2"/>
          </p:cNvCxnSpPr>
          <p:nvPr/>
        </p:nvCxnSpPr>
        <p:spPr>
          <a:xfrm rot="5400000" flipH="1" flipV="1">
            <a:off x="4254500" y="3962400"/>
            <a:ext cx="711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  <a:endCxn id="3" idx="2"/>
          </p:cNvCxnSpPr>
          <p:nvPr/>
        </p:nvCxnSpPr>
        <p:spPr>
          <a:xfrm rot="5400000" flipH="1" flipV="1">
            <a:off x="4254500" y="2489200"/>
            <a:ext cx="711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95600" y="38100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itchFamily="2" charset="0"/>
              </a:rPr>
              <a:t>more efficient / less precise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22860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Print" pitchFamily="2" charset="0"/>
              </a:rPr>
              <a:t>more efficient / less precise</a:t>
            </a:r>
          </a:p>
        </p:txBody>
      </p:sp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839512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Precise points-to analysis: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Theorem: </a:t>
            </a:r>
            <a:r>
              <a:rPr lang="en-US" dirty="0">
                <a:solidFill>
                  <a:srgbClr val="C00000"/>
                </a:solidFill>
              </a:rPr>
              <a:t>Precise may-alias analysis is undecidable in the presence of dynamic memory allocation</a:t>
            </a:r>
            <a:endParaRPr lang="en-US" dirty="0"/>
          </a:p>
          <a:p>
            <a:pPr lvl="1"/>
            <a:r>
              <a:rPr lang="en-US" dirty="0"/>
              <a:t>Add “</a:t>
            </a:r>
            <a:r>
              <a:rPr lang="en-US" dirty="0">
                <a:solidFill>
                  <a:srgbClr val="00B050"/>
                </a:solidFill>
              </a:rPr>
              <a:t>x = new/</a:t>
            </a:r>
            <a:r>
              <a:rPr lang="en-US" dirty="0" err="1">
                <a:solidFill>
                  <a:srgbClr val="00B050"/>
                </a:solidFill>
              </a:rPr>
              <a:t>malloc</a:t>
            </a:r>
            <a:r>
              <a:rPr lang="en-US" dirty="0">
                <a:solidFill>
                  <a:srgbClr val="00B050"/>
                </a:solidFill>
              </a:rPr>
              <a:t> ()</a:t>
            </a:r>
            <a:r>
              <a:rPr lang="en-US" dirty="0"/>
              <a:t>” to language</a:t>
            </a:r>
          </a:p>
          <a:p>
            <a:pPr lvl="1"/>
            <a:r>
              <a:rPr lang="en-US" dirty="0"/>
              <a:t>State-space becomes infinite</a:t>
            </a:r>
          </a:p>
          <a:p>
            <a:endParaRPr lang="en-US" dirty="0"/>
          </a:p>
          <a:p>
            <a:r>
              <a:rPr lang="en-US" dirty="0"/>
              <a:t>Digression: </a:t>
            </a:r>
            <a:r>
              <a:rPr lang="en-US" dirty="0">
                <a:solidFill>
                  <a:srgbClr val="00B050"/>
                </a:solidFill>
              </a:rPr>
              <a:t>Integer variables + conditional-branching </a:t>
            </a:r>
            <a:r>
              <a:rPr lang="en-US" dirty="0"/>
              <a:t>also makes any precise analysis undecidable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898666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High-level classification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83082" y="3300888"/>
            <a:ext cx="3334446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Ideal (no </a:t>
            </a:r>
            <a:r>
              <a:rPr lang="en-US" sz="2000" dirty="0" err="1">
                <a:solidFill>
                  <a:schemeClr val="tx1"/>
                </a:solidFill>
                <a:latin typeface="Segoe Print" pitchFamily="2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, no </a:t>
            </a:r>
            <a:r>
              <a:rPr lang="en-US" sz="2000" dirty="0" err="1">
                <a:solidFill>
                  <a:schemeClr val="tx1"/>
                </a:solidFill>
                <a:latin typeface="Segoe Print" pitchFamily="2" charset="0"/>
              </a:rPr>
              <a:t>Malloc</a:t>
            </a:r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34280" y="4265532"/>
            <a:ext cx="1832051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Algorithm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51112" y="5230176"/>
            <a:ext cx="1598387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Andersen’s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65652" y="6194822"/>
            <a:ext cx="1969307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Segoe Print" pitchFamily="2" charset="0"/>
              </a:rPr>
              <a:t>Steensgaard’s</a:t>
            </a:r>
            <a:endParaRPr lang="en-US" sz="2000" dirty="0">
              <a:solidFill>
                <a:schemeClr val="tx1"/>
              </a:solidFill>
              <a:latin typeface="Segoe Print" pitchFamily="2" charset="0"/>
            </a:endParaRP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rot="5400000" flipH="1" flipV="1">
            <a:off x="3776343" y="5920859"/>
            <a:ext cx="547926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  <a:endCxn id="4" idx="2"/>
          </p:cNvCxnSpPr>
          <p:nvPr/>
        </p:nvCxnSpPr>
        <p:spPr>
          <a:xfrm rot="5400000" flipH="1" flipV="1">
            <a:off x="3789321" y="4969191"/>
            <a:ext cx="52197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  <a:endCxn id="3" idx="2"/>
          </p:cNvCxnSpPr>
          <p:nvPr/>
        </p:nvCxnSpPr>
        <p:spPr>
          <a:xfrm rot="16200000" flipV="1">
            <a:off x="3789321" y="4004546"/>
            <a:ext cx="52197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114411" y="1371600"/>
            <a:ext cx="3871789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Ideal (with </a:t>
            </a:r>
            <a:r>
              <a:rPr lang="en-US" sz="2000" dirty="0" err="1">
                <a:solidFill>
                  <a:schemeClr val="tx1"/>
                </a:solidFill>
                <a:latin typeface="Segoe Print" pitchFamily="2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, with </a:t>
            </a:r>
            <a:r>
              <a:rPr lang="en-US" sz="2000" dirty="0" err="1">
                <a:solidFill>
                  <a:schemeClr val="tx1"/>
                </a:solidFill>
                <a:latin typeface="Segoe Print" pitchFamily="2" charset="0"/>
              </a:rPr>
              <a:t>Malloc</a:t>
            </a:r>
            <a:r>
              <a:rPr lang="en-US" sz="2000" dirty="0">
                <a:solidFill>
                  <a:schemeClr val="tx1"/>
                </a:solidFill>
                <a:latin typeface="Segoe Print" pitchFamily="2" charset="0"/>
              </a:rPr>
              <a:t>)</a:t>
            </a:r>
          </a:p>
        </p:txBody>
      </p:sp>
      <p:grpSp>
        <p:nvGrpSpPr>
          <p:cNvPr id="7" name="Group 33"/>
          <p:cNvGrpSpPr/>
          <p:nvPr/>
        </p:nvGrpSpPr>
        <p:grpSpPr>
          <a:xfrm>
            <a:off x="1143000" y="2336244"/>
            <a:ext cx="5814611" cy="442674"/>
            <a:chOff x="1143000" y="2095500"/>
            <a:chExt cx="5814611" cy="442674"/>
          </a:xfrm>
        </p:grpSpPr>
        <p:sp>
          <p:nvSpPr>
            <p:cNvPr id="16" name="Rounded Rectangle 15"/>
            <p:cNvSpPr/>
            <p:nvPr/>
          </p:nvSpPr>
          <p:spPr>
            <a:xfrm>
              <a:off x="1143000" y="2095500"/>
              <a:ext cx="2271087" cy="44267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Segoe Print" pitchFamily="2" charset="0"/>
                </a:rPr>
                <a:t> Ideal (with </a:t>
              </a:r>
              <a:r>
                <a:rPr lang="en-US" sz="2000" dirty="0" err="1">
                  <a:solidFill>
                    <a:schemeClr val="tx1"/>
                  </a:solidFill>
                  <a:latin typeface="Segoe Print" pitchFamily="2" charset="0"/>
                </a:rPr>
                <a:t>Int</a:t>
              </a:r>
              <a:r>
                <a:rPr lang="en-US" sz="2000" dirty="0">
                  <a:solidFill>
                    <a:schemeClr val="tx1"/>
                  </a:solidFill>
                  <a:latin typeface="Segoe Print" pitchFamily="2" charset="0"/>
                </a:rPr>
                <a:t>)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43400" y="2095500"/>
              <a:ext cx="2614211" cy="44267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Segoe Print" pitchFamily="2" charset="0"/>
                </a:rPr>
                <a:t>Ideal (with </a:t>
              </a:r>
              <a:r>
                <a:rPr lang="en-US" sz="2000" dirty="0" err="1">
                  <a:solidFill>
                    <a:schemeClr val="tx1"/>
                  </a:solidFill>
                  <a:latin typeface="Segoe Print" pitchFamily="2" charset="0"/>
                </a:rPr>
                <a:t>Malloc</a:t>
              </a:r>
              <a:r>
                <a:rPr lang="en-US" sz="2000" dirty="0">
                  <a:solidFill>
                    <a:schemeClr val="tx1"/>
                  </a:solidFill>
                  <a:latin typeface="Segoe Print" pitchFamily="2" charset="0"/>
                </a:rPr>
                <a:t>)</a:t>
              </a:r>
            </a:p>
          </p:txBody>
        </p:sp>
      </p:grpSp>
      <p:cxnSp>
        <p:nvCxnSpPr>
          <p:cNvPr id="18" name="Straight Arrow Connector 17"/>
          <p:cNvCxnSpPr>
            <a:stCxn id="3" idx="0"/>
            <a:endCxn id="16" idx="2"/>
          </p:cNvCxnSpPr>
          <p:nvPr/>
        </p:nvCxnSpPr>
        <p:spPr>
          <a:xfrm rot="16200000" flipV="1">
            <a:off x="2903440" y="2154022"/>
            <a:ext cx="521970" cy="1771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0"/>
            <a:endCxn id="17" idx="2"/>
          </p:cNvCxnSpPr>
          <p:nvPr/>
        </p:nvCxnSpPr>
        <p:spPr>
          <a:xfrm rot="5400000" flipH="1" flipV="1">
            <a:off x="4589420" y="2239803"/>
            <a:ext cx="521970" cy="16002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0"/>
            <a:endCxn id="15" idx="2"/>
          </p:cNvCxnSpPr>
          <p:nvPr/>
        </p:nvCxnSpPr>
        <p:spPr>
          <a:xfrm rot="5400000" flipH="1" flipV="1">
            <a:off x="2903440" y="1189378"/>
            <a:ext cx="521970" cy="1771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0"/>
            <a:endCxn id="15" idx="2"/>
          </p:cNvCxnSpPr>
          <p:nvPr/>
        </p:nvCxnSpPr>
        <p:spPr>
          <a:xfrm rot="16200000" flipV="1">
            <a:off x="4589421" y="1275159"/>
            <a:ext cx="52197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21149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Handling 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s: x = new () / </a:t>
            </a:r>
            <a:r>
              <a:rPr lang="en-US" dirty="0" err="1">
                <a:solidFill>
                  <a:srgbClr val="C00000"/>
                </a:solidFill>
              </a:rPr>
              <a:t>malloc</a:t>
            </a:r>
            <a:r>
              <a:rPr lang="en-US" dirty="0">
                <a:solidFill>
                  <a:srgbClr val="C00000"/>
                </a:solidFill>
              </a:rPr>
              <a:t> ()</a:t>
            </a:r>
          </a:p>
          <a:p>
            <a:r>
              <a:rPr lang="en-US" dirty="0"/>
              <a:t>Assume, for now, that allocated object stores one pointer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s: x = </a:t>
            </a:r>
            <a:r>
              <a:rPr lang="en-US" dirty="0" err="1">
                <a:solidFill>
                  <a:srgbClr val="C00000"/>
                </a:solidFill>
              </a:rPr>
              <a:t>malloc</a:t>
            </a:r>
            <a:r>
              <a:rPr lang="en-US" dirty="0">
                <a:solidFill>
                  <a:srgbClr val="C00000"/>
                </a:solidFill>
              </a:rPr>
              <a:t> ( </a:t>
            </a:r>
            <a:r>
              <a:rPr lang="en-US" dirty="0" err="1">
                <a:solidFill>
                  <a:srgbClr val="C00000"/>
                </a:solidFill>
              </a:rPr>
              <a:t>sizeof</a:t>
            </a:r>
            <a:r>
              <a:rPr lang="en-US" dirty="0">
                <a:solidFill>
                  <a:srgbClr val="C00000"/>
                </a:solidFill>
              </a:rPr>
              <a:t>(void*) )</a:t>
            </a:r>
            <a:endParaRPr lang="en-US" dirty="0"/>
          </a:p>
          <a:p>
            <a:r>
              <a:rPr lang="en-US" dirty="0"/>
              <a:t>Introduce a pseudo-variable </a:t>
            </a:r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r>
              <a:rPr lang="en-US" dirty="0"/>
              <a:t> to represent objects allocated at statement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, and use previous algorithm</a:t>
            </a:r>
          </a:p>
          <a:p>
            <a:pPr lvl="1"/>
            <a:r>
              <a:rPr lang="en-US" dirty="0"/>
              <a:t>Treat </a:t>
            </a:r>
            <a:r>
              <a:rPr lang="en-US" dirty="0">
                <a:solidFill>
                  <a:srgbClr val="C00000"/>
                </a:solidFill>
              </a:rPr>
              <a:t>s </a:t>
            </a:r>
            <a:r>
              <a:rPr lang="en-US" dirty="0"/>
              <a:t>as if it were </a:t>
            </a:r>
            <a:r>
              <a:rPr lang="en-US" dirty="0">
                <a:solidFill>
                  <a:srgbClr val="C00000"/>
                </a:solidFill>
              </a:rPr>
              <a:t>“x = &amp;V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”</a:t>
            </a:r>
          </a:p>
          <a:p>
            <a:pPr lvl="1"/>
            <a:r>
              <a:rPr lang="en-US" dirty="0"/>
              <a:t>Also track possible values of </a:t>
            </a:r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Allocation-site</a:t>
            </a:r>
            <a:r>
              <a:rPr lang="en-US" dirty="0"/>
              <a:t> based approach</a:t>
            </a:r>
          </a:p>
          <a:p>
            <a:r>
              <a:rPr lang="en-US" dirty="0"/>
              <a:t>Key aspect: </a:t>
            </a:r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baseline="-25000" dirty="0">
                <a:solidFill>
                  <a:srgbClr val="C00000"/>
                </a:solidFill>
              </a:rPr>
              <a:t>s </a:t>
            </a:r>
            <a:r>
              <a:rPr lang="en-US" dirty="0"/>
              <a:t>represents a set of objects (locations), not a single object</a:t>
            </a:r>
          </a:p>
          <a:p>
            <a:pPr lvl="1"/>
            <a:r>
              <a:rPr lang="en-US" dirty="0"/>
              <a:t>referred to as a </a:t>
            </a:r>
            <a:r>
              <a:rPr lang="en-US" dirty="0">
                <a:solidFill>
                  <a:srgbClr val="0070C0"/>
                </a:solidFill>
              </a:rPr>
              <a:t>summary</a:t>
            </a:r>
            <a:r>
              <a:rPr lang="en-US" dirty="0"/>
              <a:t> object (node) </a:t>
            </a:r>
          </a:p>
          <a:p>
            <a:endParaRPr lang="en-US" dirty="0"/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524097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memory allocation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151727"/>
            <a:ext cx="324036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L1: x = new O;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L3: *y = &amp;b;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L4: *y = &amp;a;</a:t>
            </a:r>
          </a:p>
        </p:txBody>
      </p:sp>
      <p:sp>
        <p:nvSpPr>
          <p:cNvPr id="20" name="אליפסה 19"/>
          <p:cNvSpPr/>
          <p:nvPr/>
        </p:nvSpPr>
        <p:spPr>
          <a:xfrm>
            <a:off x="4932040" y="177281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7668344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אליפסה 21"/>
          <p:cNvSpPr/>
          <p:nvPr/>
        </p:nvSpPr>
        <p:spPr>
          <a:xfrm>
            <a:off x="6732240" y="2276872"/>
            <a:ext cx="86409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L1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4932040" y="32129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אליפסה 23"/>
          <p:cNvSpPr/>
          <p:nvPr/>
        </p:nvSpPr>
        <p:spPr>
          <a:xfrm>
            <a:off x="6156176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5" name="מחבר חץ ישר 18"/>
          <p:cNvCxnSpPr>
            <a:stCxn id="23" idx="6"/>
            <a:endCxn id="22" idx="3"/>
          </p:cNvCxnSpPr>
          <p:nvPr/>
        </p:nvCxnSpPr>
        <p:spPr>
          <a:xfrm flipV="1">
            <a:off x="5508104" y="2768573"/>
            <a:ext cx="1350680" cy="732435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18"/>
          <p:cNvCxnSpPr>
            <a:stCxn id="20" idx="6"/>
            <a:endCxn id="22" idx="1"/>
          </p:cNvCxnSpPr>
          <p:nvPr/>
        </p:nvCxnSpPr>
        <p:spPr>
          <a:xfrm>
            <a:off x="5508104" y="2060848"/>
            <a:ext cx="1350680" cy="300387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הסבר מלבני 47"/>
          <p:cNvSpPr/>
          <p:nvPr/>
        </p:nvSpPr>
        <p:spPr>
          <a:xfrm>
            <a:off x="2483768" y="4509120"/>
            <a:ext cx="2592288" cy="792088"/>
          </a:xfrm>
          <a:prstGeom prst="wedgeRectCallout">
            <a:avLst>
              <a:gd name="adj1" fmla="val -37980"/>
              <a:gd name="adj2" fmla="val -1780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How should we handle these statements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9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5378450" y="1196975"/>
            <a:ext cx="292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[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844550" y="13366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9700" name="AutoShape 4"/>
          <p:cNvSpPr>
            <a:spLocks/>
          </p:cNvSpPr>
          <p:nvPr/>
        </p:nvSpPr>
        <p:spPr bwMode="auto">
          <a:xfrm>
            <a:off x="5184775" y="21367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13108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object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151727"/>
            <a:ext cx="324036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L1: x = new O;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L2: y = x;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L3: *y = &amp;b;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L4: *y = &amp;a;</a:t>
            </a:r>
          </a:p>
        </p:txBody>
      </p:sp>
      <p:sp>
        <p:nvSpPr>
          <p:cNvPr id="20" name="אליפסה 19"/>
          <p:cNvSpPr/>
          <p:nvPr/>
        </p:nvSpPr>
        <p:spPr>
          <a:xfrm>
            <a:off x="4932040" y="177281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7668344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אליפסה 21"/>
          <p:cNvSpPr/>
          <p:nvPr/>
        </p:nvSpPr>
        <p:spPr>
          <a:xfrm>
            <a:off x="6732240" y="2276872"/>
            <a:ext cx="86409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L1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4932040" y="321297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אליפסה 23"/>
          <p:cNvSpPr/>
          <p:nvPr/>
        </p:nvSpPr>
        <p:spPr>
          <a:xfrm>
            <a:off x="6156176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5" name="מחבר חץ ישר 18"/>
          <p:cNvCxnSpPr>
            <a:stCxn id="23" idx="6"/>
            <a:endCxn id="22" idx="3"/>
          </p:cNvCxnSpPr>
          <p:nvPr/>
        </p:nvCxnSpPr>
        <p:spPr>
          <a:xfrm flipV="1">
            <a:off x="5508104" y="2768573"/>
            <a:ext cx="1350680" cy="732435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18"/>
          <p:cNvCxnSpPr>
            <a:stCxn id="20" idx="6"/>
            <a:endCxn id="22" idx="1"/>
          </p:cNvCxnSpPr>
          <p:nvPr/>
        </p:nvCxnSpPr>
        <p:spPr>
          <a:xfrm>
            <a:off x="5508104" y="2060848"/>
            <a:ext cx="1350680" cy="300387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8"/>
          <p:cNvCxnSpPr>
            <a:stCxn id="22" idx="5"/>
            <a:endCxn id="21" idx="0"/>
          </p:cNvCxnSpPr>
          <p:nvPr/>
        </p:nvCxnSpPr>
        <p:spPr>
          <a:xfrm rot="16200000" flipH="1">
            <a:off x="7022831" y="3215534"/>
            <a:ext cx="1380507" cy="48658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8"/>
          <p:cNvCxnSpPr>
            <a:stCxn id="22" idx="4"/>
            <a:endCxn id="24" idx="0"/>
          </p:cNvCxnSpPr>
          <p:nvPr/>
        </p:nvCxnSpPr>
        <p:spPr>
          <a:xfrm rot="5400000">
            <a:off x="6156176" y="3140968"/>
            <a:ext cx="1296144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160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436510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42" y="134853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Field-insensitive</a:t>
            </a:r>
            <a:r>
              <a:rPr lang="en-US" dirty="0"/>
              <a:t>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4392488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  A* f;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  B* g;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L1: x = new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x-&gt;f = &amp;b;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x-&gt;g = &amp;a;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5508104" y="177281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8244408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אליפסה 16"/>
          <p:cNvSpPr/>
          <p:nvPr/>
        </p:nvSpPr>
        <p:spPr>
          <a:xfrm>
            <a:off x="7344308" y="2276872"/>
            <a:ext cx="86409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L1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6732240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מחבר חץ ישר 18"/>
          <p:cNvCxnSpPr>
            <a:stCxn id="15" idx="6"/>
            <a:endCxn id="17" idx="1"/>
          </p:cNvCxnSpPr>
          <p:nvPr/>
        </p:nvCxnSpPr>
        <p:spPr>
          <a:xfrm>
            <a:off x="6084168" y="2060848"/>
            <a:ext cx="1386684" cy="300387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8"/>
          <p:cNvCxnSpPr>
            <a:stCxn id="17" idx="5"/>
            <a:endCxn id="16" idx="0"/>
          </p:cNvCxnSpPr>
          <p:nvPr/>
        </p:nvCxnSpPr>
        <p:spPr>
          <a:xfrm rot="16200000" flipH="1">
            <a:off x="7616897" y="3233536"/>
            <a:ext cx="1380507" cy="4505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18"/>
          <p:cNvCxnSpPr>
            <a:stCxn id="17" idx="3"/>
            <a:endCxn id="18" idx="0"/>
          </p:cNvCxnSpPr>
          <p:nvPr/>
        </p:nvCxnSpPr>
        <p:spPr>
          <a:xfrm rot="5400000">
            <a:off x="6555309" y="3233536"/>
            <a:ext cx="1380507" cy="4505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161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101077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32" y="129000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Field-sensitive</a:t>
            </a:r>
            <a:r>
              <a:rPr lang="en-US" dirty="0"/>
              <a:t>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4392488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  A* f;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  B* g;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 rtl="0"/>
            <a:r>
              <a:rPr lang="en-US" sz="3200" b="1" dirty="0">
                <a:latin typeface="Courier New" pitchFamily="49" charset="0"/>
                <a:cs typeface="Courier New" pitchFamily="49" charset="0"/>
              </a:rPr>
              <a:t>L1: x = new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x-&gt;f = &amp;b;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x-&gt;g = &amp;a;</a:t>
            </a:r>
          </a:p>
        </p:txBody>
      </p:sp>
      <p:sp>
        <p:nvSpPr>
          <p:cNvPr id="5" name="אליפסה 4"/>
          <p:cNvSpPr/>
          <p:nvPr/>
        </p:nvSpPr>
        <p:spPr>
          <a:xfrm>
            <a:off x="5508104" y="177281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8244408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7344308" y="2276872"/>
            <a:ext cx="86409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L1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6732240" y="414908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he-IL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מחבר חץ ישר 18"/>
          <p:cNvCxnSpPr>
            <a:stCxn id="5" idx="6"/>
            <a:endCxn id="7" idx="1"/>
          </p:cNvCxnSpPr>
          <p:nvPr/>
        </p:nvCxnSpPr>
        <p:spPr>
          <a:xfrm>
            <a:off x="6084168" y="2060848"/>
            <a:ext cx="1386684" cy="300387"/>
          </a:xfrm>
          <a:prstGeom prst="curved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8"/>
          <p:cNvCxnSpPr>
            <a:stCxn id="7" idx="5"/>
            <a:endCxn id="6" idx="0"/>
          </p:cNvCxnSpPr>
          <p:nvPr/>
        </p:nvCxnSpPr>
        <p:spPr>
          <a:xfrm rot="16200000" flipH="1">
            <a:off x="7616897" y="3233536"/>
            <a:ext cx="1380507" cy="4505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8"/>
          <p:cNvCxnSpPr>
            <a:stCxn id="7" idx="3"/>
            <a:endCxn id="9" idx="0"/>
          </p:cNvCxnSpPr>
          <p:nvPr/>
        </p:nvCxnSpPr>
        <p:spPr>
          <a:xfrm rot="5400000">
            <a:off x="6555309" y="3233536"/>
            <a:ext cx="1380507" cy="4505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21755" y="3140968"/>
            <a:ext cx="43152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f</a:t>
            </a:r>
            <a:endParaRPr lang="he-IL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6416" y="3140968"/>
            <a:ext cx="43152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g</a:t>
            </a:r>
            <a:endParaRPr lang="he-IL" sz="3200" dirty="0"/>
          </a:p>
        </p:txBody>
      </p:sp>
      <p:sp>
        <p:nvSpPr>
          <p:cNvPr id="1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162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521849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Context-sensitivity</a:t>
            </a:r>
          </a:p>
          <a:p>
            <a:r>
              <a:rPr lang="en-US" dirty="0"/>
              <a:t>Indirect (virtual) function calls and call-graph construction</a:t>
            </a:r>
          </a:p>
          <a:p>
            <a:r>
              <a:rPr lang="en-US" dirty="0"/>
              <a:t>Pointer arithmetic</a:t>
            </a:r>
          </a:p>
          <a:p>
            <a:r>
              <a:rPr lang="en-US" dirty="0"/>
              <a:t>Object-sensitivity</a:t>
            </a:r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163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213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5378450" y="1196975"/>
            <a:ext cx="292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[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844550" y="1336675"/>
            <a:ext cx="292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0724" name="AutoShape 4"/>
          <p:cNvSpPr>
            <a:spLocks/>
          </p:cNvSpPr>
          <p:nvPr/>
        </p:nvSpPr>
        <p:spPr bwMode="auto">
          <a:xfrm>
            <a:off x="2139950" y="2300288"/>
            <a:ext cx="385763" cy="142875"/>
          </a:xfrm>
          <a:prstGeom prst="leftArrow">
            <a:avLst>
              <a:gd name="adj1" fmla="val 50000"/>
              <a:gd name="adj2" fmla="val 6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2141538" y="3095625"/>
            <a:ext cx="385762" cy="142875"/>
          </a:xfrm>
          <a:prstGeom prst="leftArrow">
            <a:avLst>
              <a:gd name="adj1" fmla="val 50000"/>
              <a:gd name="adj2" fmla="val 6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050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5378450" y="1196975"/>
            <a:ext cx="292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[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844550" y="1336675"/>
            <a:ext cx="292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1748" name="AutoShape 4"/>
          <p:cNvSpPr>
            <a:spLocks/>
          </p:cNvSpPr>
          <p:nvPr/>
        </p:nvSpPr>
        <p:spPr bwMode="auto">
          <a:xfrm>
            <a:off x="650875" y="310832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653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32770" name="Rectangle 2"/>
          <p:cNvSpPr>
            <a:spLocks/>
          </p:cNvSpPr>
          <p:nvPr/>
        </p:nvSpPr>
        <p:spPr bwMode="auto">
          <a:xfrm>
            <a:off x="5378450" y="1196975"/>
            <a:ext cx="292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[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844550" y="1336675"/>
            <a:ext cx="292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650875" y="310832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4" name="AutoShape 6"/>
          <p:cNvSpPr>
            <a:spLocks/>
          </p:cNvSpPr>
          <p:nvPr/>
        </p:nvSpPr>
        <p:spPr bwMode="auto">
          <a:xfrm>
            <a:off x="4991100" y="13366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919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procedures?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427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5378450" y="1196975"/>
            <a:ext cx="2921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[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844550" y="1336675"/>
            <a:ext cx="292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4991100" y="13366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5160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5378450" y="1196975"/>
            <a:ext cx="29162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[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844550" y="1336675"/>
            <a:ext cx="292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5184775" y="21367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591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35842" name="Rectangle 2"/>
          <p:cNvSpPr>
            <a:spLocks/>
          </p:cNvSpPr>
          <p:nvPr/>
        </p:nvSpPr>
        <p:spPr bwMode="auto">
          <a:xfrm>
            <a:off x="5378450" y="1196975"/>
            <a:ext cx="29162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844550" y="1336675"/>
            <a:ext cx="2921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5844" name="AutoShape 4"/>
          <p:cNvSpPr>
            <a:spLocks/>
          </p:cNvSpPr>
          <p:nvPr/>
        </p:nvSpPr>
        <p:spPr bwMode="auto">
          <a:xfrm>
            <a:off x="2139950" y="2300288"/>
            <a:ext cx="385763" cy="142875"/>
          </a:xfrm>
          <a:prstGeom prst="leftArrow">
            <a:avLst>
              <a:gd name="adj1" fmla="val 50000"/>
              <a:gd name="adj2" fmla="val 6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2141538" y="3095625"/>
            <a:ext cx="385762" cy="142875"/>
          </a:xfrm>
          <a:prstGeom prst="leftArrow">
            <a:avLst>
              <a:gd name="adj1" fmla="val 50000"/>
              <a:gd name="adj2" fmla="val 6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429000"/>
            <a:ext cx="581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53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302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A Naive Interprocedural solution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1517650"/>
            <a:ext cx="7727950" cy="5340350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Treat procedure calls as gotos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Pros:</a:t>
            </a:r>
          </a:p>
          <a:p>
            <a:pPr marL="782638" lvl="1" algn="l" eaLnBrk="1" hangingPunct="1">
              <a:defRPr/>
            </a:pPr>
            <a:r>
              <a:rPr lang="en-US"/>
              <a:t> Simple  </a:t>
            </a:r>
          </a:p>
          <a:p>
            <a:pPr marL="782638" lvl="1" algn="l" eaLnBrk="1" hangingPunct="1">
              <a:defRPr/>
            </a:pPr>
            <a:r>
              <a:rPr lang="en-US"/>
              <a:t> Usually fast</a:t>
            </a:r>
          </a:p>
          <a:p>
            <a:pPr algn="l" eaLnBrk="1" hangingPunct="1">
              <a:defRPr/>
            </a:pPr>
            <a:r>
              <a:rPr lang="en-US"/>
              <a:t> Cons:</a:t>
            </a:r>
          </a:p>
          <a:p>
            <a:pPr marL="782638" lvl="1" algn="l" eaLnBrk="1" hangingPunct="1">
              <a:defRPr/>
            </a:pPr>
            <a:r>
              <a:rPr lang="en-US"/>
              <a:t> Abstract call/return correlations</a:t>
            </a:r>
          </a:p>
          <a:p>
            <a:pPr marL="782638" lvl="1" algn="l" eaLnBrk="1" hangingPunct="1">
              <a:defRPr/>
            </a:pPr>
            <a:r>
              <a:rPr lang="en-US"/>
              <a:t> Obtain a conservative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143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analysis by reduction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7600" y="1816100"/>
            <a:ext cx="4546600" cy="736600"/>
          </a:xfrm>
        </p:spPr>
        <p:txBody>
          <a:bodyPr rIns="132080"/>
          <a:lstStyle/>
          <a:p>
            <a:pPr marL="0" indent="0" algn="l" eaLnBrk="1" hangingPunct="1">
              <a:buFont typeface="Arial" charset="0"/>
              <a:buNone/>
              <a:defRPr/>
            </a:pPr>
            <a:r>
              <a:rPr lang="en-US" sz="3600"/>
              <a:t> Procedure inlining 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2470150" y="2530475"/>
            <a:ext cx="2921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590550" y="2530475"/>
            <a:ext cx="292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5346700" y="2565400"/>
            <a:ext cx="4191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a, x, ret;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a = 7; ret = a+1; x = ret;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a = 9; ret = a+1; x = ret;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5611813" y="3314700"/>
            <a:ext cx="2238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⊥,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⊥, ret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⊥]</a:t>
            </a:r>
          </a:p>
        </p:txBody>
      </p:sp>
      <p:sp>
        <p:nvSpPr>
          <p:cNvPr id="37895" name="Rectangle 7"/>
          <p:cNvSpPr>
            <a:spLocks/>
          </p:cNvSpPr>
          <p:nvPr/>
        </p:nvSpPr>
        <p:spPr bwMode="auto">
          <a:xfrm>
            <a:off x="5599113" y="4089400"/>
            <a:ext cx="2106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8, ret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</p:txBody>
      </p:sp>
      <p:sp>
        <p:nvSpPr>
          <p:cNvPr id="37896" name="Rectangle 8"/>
          <p:cNvSpPr>
            <a:spLocks/>
          </p:cNvSpPr>
          <p:nvPr/>
        </p:nvSpPr>
        <p:spPr bwMode="auto">
          <a:xfrm>
            <a:off x="5586413" y="4927600"/>
            <a:ext cx="2360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10, ret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10]</a:t>
            </a:r>
          </a:p>
        </p:txBody>
      </p:sp>
      <p:sp>
        <p:nvSpPr>
          <p:cNvPr id="37897" name="Rectangle 9"/>
          <p:cNvSpPr>
            <a:spLocks/>
          </p:cNvSpPr>
          <p:nvPr/>
        </p:nvSpPr>
        <p:spPr bwMode="auto">
          <a:xfrm>
            <a:off x="177800" y="1873250"/>
            <a:ext cx="2921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algn="l">
              <a:spcBef>
                <a:spcPts val="738"/>
              </a:spcBef>
            </a:pP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Call-as-goto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376238" y="5975350"/>
            <a:ext cx="83899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ctr"/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why was the naive solution less precise?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24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Stack regime</a:t>
            </a:r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1419225" y="2360613"/>
            <a:ext cx="1752600" cy="261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1275" bIns="0"/>
          <a:lstStyle/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P() { 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 …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 R(); 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 …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}</a:t>
            </a:r>
          </a:p>
        </p:txBody>
      </p:sp>
      <p:grpSp>
        <p:nvGrpSpPr>
          <p:cNvPr id="38915" name="Group 5"/>
          <p:cNvGrpSpPr>
            <a:grpSpLocks/>
          </p:cNvGrpSpPr>
          <p:nvPr/>
        </p:nvGrpSpPr>
        <p:grpSpPr bwMode="auto">
          <a:xfrm>
            <a:off x="3635375" y="2681288"/>
            <a:ext cx="1508125" cy="1524000"/>
            <a:chOff x="0" y="0"/>
            <a:chExt cx="950" cy="960"/>
          </a:xfrm>
        </p:grpSpPr>
        <p:sp>
          <p:nvSpPr>
            <p:cNvPr id="38929" name="Rectangle 3"/>
            <p:cNvSpPr>
              <a:spLocks/>
            </p:cNvSpPr>
            <p:nvPr/>
          </p:nvSpPr>
          <p:spPr bwMode="auto">
            <a:xfrm>
              <a:off x="0" y="0"/>
              <a:ext cx="950" cy="9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Rectangle 4"/>
            <p:cNvSpPr>
              <a:spLocks/>
            </p:cNvSpPr>
            <p:nvPr/>
          </p:nvSpPr>
          <p:spPr bwMode="auto">
            <a:xfrm>
              <a:off x="0" y="0"/>
              <a:ext cx="397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1275" bIns="0">
              <a:spAutoFit/>
            </a:bodyPr>
            <a:lstStyle/>
            <a:p>
              <a:pPr marL="41275" algn="l">
                <a:spcBef>
                  <a:spcPts val="1400"/>
                </a:spcBef>
              </a:pPr>
              <a:r>
                <a:rPr lang="en-US"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Comic Sans MS" charset="0"/>
                </a:rPr>
                <a:t>R(){</a:t>
              </a:r>
            </a:p>
            <a:p>
              <a:pPr marL="41275" algn="l">
                <a:spcBef>
                  <a:spcPts val="1400"/>
                </a:spcBef>
              </a:pPr>
              <a:r>
                <a:rPr lang="en-US"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Comic Sans MS" charset="0"/>
                </a:rPr>
                <a:t>   … </a:t>
              </a:r>
            </a:p>
            <a:p>
              <a:pPr marL="41275" algn="l">
                <a:spcBef>
                  <a:spcPts val="1400"/>
                </a:spcBef>
              </a:pPr>
              <a:r>
                <a:rPr lang="en-US"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Comic Sans MS" charset="0"/>
                </a:rPr>
                <a:t>}  </a:t>
              </a:r>
            </a:p>
          </p:txBody>
        </p:sp>
      </p:grpSp>
      <p:sp>
        <p:nvSpPr>
          <p:cNvPr id="38916" name="Rectangle 6"/>
          <p:cNvSpPr>
            <a:spLocks/>
          </p:cNvSpPr>
          <p:nvPr/>
        </p:nvSpPr>
        <p:spPr bwMode="auto">
          <a:xfrm>
            <a:off x="5730875" y="2360613"/>
            <a:ext cx="1752600" cy="261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1275" bIns="0"/>
          <a:lstStyle/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Q() { 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 …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 R(); 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 … </a:t>
            </a:r>
          </a:p>
          <a:p>
            <a:pPr marL="41275" algn="l">
              <a:spcBef>
                <a:spcPts val="1400"/>
              </a:spcBef>
            </a:pPr>
            <a:r>
              <a:rPr lang="en-US"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  <a:sym typeface="Comic Sans MS" charset="0"/>
              </a:rPr>
              <a:t>}</a:t>
            </a: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1947863" y="2066925"/>
            <a:ext cx="1889125" cy="1239838"/>
          </a:xfrm>
          <a:custGeom>
            <a:avLst/>
            <a:gdLst>
              <a:gd name="T0" fmla="*/ 0 w 21600"/>
              <a:gd name="T1" fmla="*/ 76233174 h 20072"/>
              <a:gd name="T2" fmla="*/ 41098964 w 21600"/>
              <a:gd name="T3" fmla="*/ 76820787 h 20072"/>
              <a:gd name="T4" fmla="*/ 82335589 w 21600"/>
              <a:gd name="T5" fmla="*/ 42481500 h 20072"/>
              <a:gd name="T6" fmla="*/ 103156633 w 21600"/>
              <a:gd name="T7" fmla="*/ 13441914 h 20072"/>
              <a:gd name="T8" fmla="*/ 142037274 w 21600"/>
              <a:gd name="T9" fmla="*/ 5002097 h 20072"/>
              <a:gd name="T10" fmla="*/ 165221910 w 21600"/>
              <a:gd name="T11" fmla="*/ 43561293 h 20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0072">
                <a:moveTo>
                  <a:pt x="0" y="19109"/>
                </a:moveTo>
                <a:cubicBezTo>
                  <a:pt x="1779" y="19906"/>
                  <a:pt x="3576" y="20729"/>
                  <a:pt x="5373" y="19263"/>
                </a:cubicBezTo>
                <a:cubicBezTo>
                  <a:pt x="7170" y="17798"/>
                  <a:pt x="9402" y="13040"/>
                  <a:pt x="10764" y="10263"/>
                </a:cubicBezTo>
                <a:cubicBezTo>
                  <a:pt x="12125" y="7486"/>
                  <a:pt x="12179" y="4298"/>
                  <a:pt x="13486" y="2652"/>
                </a:cubicBezTo>
                <a:cubicBezTo>
                  <a:pt x="14793" y="1006"/>
                  <a:pt x="17226" y="-871"/>
                  <a:pt x="18569" y="440"/>
                </a:cubicBezTo>
                <a:cubicBezTo>
                  <a:pt x="19912" y="1752"/>
                  <a:pt x="20747" y="6149"/>
                  <a:pt x="21600" y="10546"/>
                </a:cubicBezTo>
              </a:path>
            </a:pathLst>
          </a:custGeom>
          <a:noFill/>
          <a:ln w="57150" cap="flat">
            <a:solidFill>
              <a:srgbClr val="00BAFB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1957388" y="3614738"/>
            <a:ext cx="1879600" cy="1298575"/>
          </a:xfrm>
          <a:custGeom>
            <a:avLst/>
            <a:gdLst>
              <a:gd name="T0" fmla="*/ 163560007 w 21600"/>
              <a:gd name="T1" fmla="*/ 22590982 h 21094"/>
              <a:gd name="T2" fmla="*/ 153890249 w 21600"/>
              <a:gd name="T3" fmla="*/ 61614533 h 21094"/>
              <a:gd name="T4" fmla="*/ 122670006 w 21600"/>
              <a:gd name="T5" fmla="*/ 81567858 h 21094"/>
              <a:gd name="T6" fmla="*/ 94349916 w 21600"/>
              <a:gd name="T7" fmla="*/ 63668651 h 21094"/>
              <a:gd name="T8" fmla="*/ 84680157 w 21600"/>
              <a:gd name="T9" fmla="*/ 37359856 h 21094"/>
              <a:gd name="T10" fmla="*/ 70588291 w 21600"/>
              <a:gd name="T11" fmla="*/ 19460649 h 21094"/>
              <a:gd name="T12" fmla="*/ 40890002 w 21600"/>
              <a:gd name="T13" fmla="*/ 2054056 h 21094"/>
              <a:gd name="T14" fmla="*/ 0 w 21600"/>
              <a:gd name="T15" fmla="*/ 6844390 h 210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094">
                <a:moveTo>
                  <a:pt x="21600" y="5530"/>
                </a:moveTo>
                <a:cubicBezTo>
                  <a:pt x="21399" y="9375"/>
                  <a:pt x="21217" y="13221"/>
                  <a:pt x="20323" y="15827"/>
                </a:cubicBezTo>
                <a:cubicBezTo>
                  <a:pt x="19429" y="18434"/>
                  <a:pt x="17514" y="21014"/>
                  <a:pt x="16200" y="21092"/>
                </a:cubicBezTo>
                <a:cubicBezTo>
                  <a:pt x="14886" y="21169"/>
                  <a:pt x="13299" y="18304"/>
                  <a:pt x="12460" y="16369"/>
                </a:cubicBezTo>
                <a:cubicBezTo>
                  <a:pt x="11621" y="14434"/>
                  <a:pt x="11712" y="11363"/>
                  <a:pt x="11183" y="9427"/>
                </a:cubicBezTo>
                <a:cubicBezTo>
                  <a:pt x="10654" y="7492"/>
                  <a:pt x="10289" y="6253"/>
                  <a:pt x="9322" y="4704"/>
                </a:cubicBezTo>
                <a:cubicBezTo>
                  <a:pt x="8355" y="3156"/>
                  <a:pt x="6951" y="653"/>
                  <a:pt x="5400" y="111"/>
                </a:cubicBezTo>
                <a:cubicBezTo>
                  <a:pt x="3849" y="-431"/>
                  <a:pt x="894" y="1169"/>
                  <a:pt x="0" y="1375"/>
                </a:cubicBezTo>
              </a:path>
            </a:pathLst>
          </a:custGeom>
          <a:noFill/>
          <a:ln w="57150" cap="flat">
            <a:solidFill>
              <a:srgbClr val="00BAFB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 rot="-3119999">
            <a:off x="2141538" y="2287588"/>
            <a:ext cx="1257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808080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call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 rot="2879999">
            <a:off x="2135188" y="4125913"/>
            <a:ext cx="1257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808080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return</a:t>
            </a:r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 flipH="1">
            <a:off x="4035425" y="2065338"/>
            <a:ext cx="1889125" cy="1239837"/>
          </a:xfrm>
          <a:custGeom>
            <a:avLst/>
            <a:gdLst>
              <a:gd name="T0" fmla="*/ 0 w 21600"/>
              <a:gd name="T1" fmla="*/ 76233051 h 20072"/>
              <a:gd name="T2" fmla="*/ 41098964 w 21600"/>
              <a:gd name="T3" fmla="*/ 76820664 h 20072"/>
              <a:gd name="T4" fmla="*/ 82335589 w 21600"/>
              <a:gd name="T5" fmla="*/ 42481404 h 20072"/>
              <a:gd name="T6" fmla="*/ 103156633 w 21600"/>
              <a:gd name="T7" fmla="*/ 13441904 h 20072"/>
              <a:gd name="T8" fmla="*/ 142037274 w 21600"/>
              <a:gd name="T9" fmla="*/ 5002092 h 20072"/>
              <a:gd name="T10" fmla="*/ 165221910 w 21600"/>
              <a:gd name="T11" fmla="*/ 43561196 h 20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0072">
                <a:moveTo>
                  <a:pt x="0" y="19109"/>
                </a:moveTo>
                <a:cubicBezTo>
                  <a:pt x="1779" y="19906"/>
                  <a:pt x="3576" y="20729"/>
                  <a:pt x="5373" y="19263"/>
                </a:cubicBezTo>
                <a:cubicBezTo>
                  <a:pt x="7170" y="17798"/>
                  <a:pt x="9402" y="13040"/>
                  <a:pt x="10764" y="10263"/>
                </a:cubicBezTo>
                <a:cubicBezTo>
                  <a:pt x="12125" y="7486"/>
                  <a:pt x="12179" y="4298"/>
                  <a:pt x="13486" y="2652"/>
                </a:cubicBezTo>
                <a:cubicBezTo>
                  <a:pt x="14793" y="1006"/>
                  <a:pt x="17226" y="-871"/>
                  <a:pt x="18569" y="440"/>
                </a:cubicBezTo>
                <a:cubicBezTo>
                  <a:pt x="19912" y="1752"/>
                  <a:pt x="20747" y="6149"/>
                  <a:pt x="21600" y="10546"/>
                </a:cubicBezTo>
              </a:path>
            </a:pathLst>
          </a:custGeom>
          <a:noFill/>
          <a:ln w="57150" cap="flat">
            <a:solidFill>
              <a:srgbClr val="00BAFB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 flipH="1">
            <a:off x="4044950" y="3613150"/>
            <a:ext cx="1879600" cy="1298575"/>
          </a:xfrm>
          <a:custGeom>
            <a:avLst/>
            <a:gdLst>
              <a:gd name="T0" fmla="*/ 163560007 w 21600"/>
              <a:gd name="T1" fmla="*/ 22590982 h 21094"/>
              <a:gd name="T2" fmla="*/ 153890249 w 21600"/>
              <a:gd name="T3" fmla="*/ 61614533 h 21094"/>
              <a:gd name="T4" fmla="*/ 122670006 w 21600"/>
              <a:gd name="T5" fmla="*/ 81567858 h 21094"/>
              <a:gd name="T6" fmla="*/ 94349916 w 21600"/>
              <a:gd name="T7" fmla="*/ 63668651 h 21094"/>
              <a:gd name="T8" fmla="*/ 84680157 w 21600"/>
              <a:gd name="T9" fmla="*/ 37359856 h 21094"/>
              <a:gd name="T10" fmla="*/ 70588291 w 21600"/>
              <a:gd name="T11" fmla="*/ 19460649 h 21094"/>
              <a:gd name="T12" fmla="*/ 40890002 w 21600"/>
              <a:gd name="T13" fmla="*/ 2054056 h 21094"/>
              <a:gd name="T14" fmla="*/ 0 w 21600"/>
              <a:gd name="T15" fmla="*/ 6844390 h 210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094">
                <a:moveTo>
                  <a:pt x="21600" y="5530"/>
                </a:moveTo>
                <a:cubicBezTo>
                  <a:pt x="21399" y="9375"/>
                  <a:pt x="21217" y="13221"/>
                  <a:pt x="20323" y="15827"/>
                </a:cubicBezTo>
                <a:cubicBezTo>
                  <a:pt x="19429" y="18434"/>
                  <a:pt x="17514" y="21014"/>
                  <a:pt x="16200" y="21092"/>
                </a:cubicBezTo>
                <a:cubicBezTo>
                  <a:pt x="14886" y="21169"/>
                  <a:pt x="13299" y="18304"/>
                  <a:pt x="12460" y="16369"/>
                </a:cubicBezTo>
                <a:cubicBezTo>
                  <a:pt x="11621" y="14434"/>
                  <a:pt x="11712" y="11363"/>
                  <a:pt x="11183" y="9427"/>
                </a:cubicBezTo>
                <a:cubicBezTo>
                  <a:pt x="10654" y="7492"/>
                  <a:pt x="10289" y="6253"/>
                  <a:pt x="9322" y="4704"/>
                </a:cubicBezTo>
                <a:cubicBezTo>
                  <a:pt x="8355" y="3156"/>
                  <a:pt x="6951" y="653"/>
                  <a:pt x="5400" y="111"/>
                </a:cubicBezTo>
                <a:cubicBezTo>
                  <a:pt x="3849" y="-431"/>
                  <a:pt x="894" y="1169"/>
                  <a:pt x="0" y="1375"/>
                </a:cubicBezTo>
              </a:path>
            </a:pathLst>
          </a:custGeom>
          <a:noFill/>
          <a:ln w="57150" cap="flat">
            <a:solidFill>
              <a:srgbClr val="00BAFB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 rot="3119999">
            <a:off x="4767263" y="2620963"/>
            <a:ext cx="1257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808080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call</a:t>
            </a:r>
          </a:p>
        </p:txBody>
      </p:sp>
      <p:sp>
        <p:nvSpPr>
          <p:cNvPr id="26638" name="Rectangle 14"/>
          <p:cNvSpPr>
            <a:spLocks/>
          </p:cNvSpPr>
          <p:nvPr/>
        </p:nvSpPr>
        <p:spPr bwMode="auto">
          <a:xfrm rot="-2880000">
            <a:off x="4718050" y="3867150"/>
            <a:ext cx="1257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808080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return</a:t>
            </a:r>
          </a:p>
        </p:txBody>
      </p:sp>
      <p:sp>
        <p:nvSpPr>
          <p:cNvPr id="26639" name="Rectangle 15"/>
          <p:cNvSpPr>
            <a:spLocks/>
          </p:cNvSpPr>
          <p:nvPr/>
        </p:nvSpPr>
        <p:spPr bwMode="auto">
          <a:xfrm>
            <a:off x="1703388" y="6105525"/>
            <a:ext cx="1201737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85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26640" name="Rectangle 16"/>
          <p:cNvSpPr>
            <a:spLocks/>
          </p:cNvSpPr>
          <p:nvPr/>
        </p:nvSpPr>
        <p:spPr bwMode="auto">
          <a:xfrm>
            <a:off x="1703388" y="5507038"/>
            <a:ext cx="1201737" cy="5889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85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1943100" y="2070100"/>
            <a:ext cx="1889125" cy="1238250"/>
          </a:xfrm>
          <a:custGeom>
            <a:avLst/>
            <a:gdLst>
              <a:gd name="T0" fmla="*/ 0 w 21600"/>
              <a:gd name="T1" fmla="*/ 76038001 h 20072"/>
              <a:gd name="T2" fmla="*/ 41098964 w 21600"/>
              <a:gd name="T3" fmla="*/ 76624122 h 20072"/>
              <a:gd name="T4" fmla="*/ 82335589 w 21600"/>
              <a:gd name="T5" fmla="*/ 42372740 h 20072"/>
              <a:gd name="T6" fmla="*/ 103156633 w 21600"/>
              <a:gd name="T7" fmla="*/ 13407486 h 20072"/>
              <a:gd name="T8" fmla="*/ 142037274 w 21600"/>
              <a:gd name="T9" fmla="*/ 4989274 h 20072"/>
              <a:gd name="T10" fmla="*/ 165221910 w 21600"/>
              <a:gd name="T11" fmla="*/ 43449731 h 20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0072">
                <a:moveTo>
                  <a:pt x="0" y="19109"/>
                </a:moveTo>
                <a:cubicBezTo>
                  <a:pt x="1779" y="19906"/>
                  <a:pt x="3576" y="20729"/>
                  <a:pt x="5373" y="19263"/>
                </a:cubicBezTo>
                <a:cubicBezTo>
                  <a:pt x="7170" y="17798"/>
                  <a:pt x="9402" y="13040"/>
                  <a:pt x="10764" y="10263"/>
                </a:cubicBezTo>
                <a:cubicBezTo>
                  <a:pt x="12125" y="7486"/>
                  <a:pt x="12179" y="4298"/>
                  <a:pt x="13486" y="2652"/>
                </a:cubicBezTo>
                <a:cubicBezTo>
                  <a:pt x="14793" y="1006"/>
                  <a:pt x="17226" y="-871"/>
                  <a:pt x="18569" y="440"/>
                </a:cubicBezTo>
                <a:cubicBezTo>
                  <a:pt x="19912" y="1752"/>
                  <a:pt x="20747" y="6149"/>
                  <a:pt x="21600" y="10546"/>
                </a:cubicBezTo>
              </a:path>
            </a:pathLst>
          </a:custGeom>
          <a:noFill/>
          <a:ln w="57150" cap="flat">
            <a:solidFill>
              <a:srgbClr val="3F691E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2" name="Freeform 18"/>
          <p:cNvSpPr>
            <a:spLocks/>
          </p:cNvSpPr>
          <p:nvPr/>
        </p:nvSpPr>
        <p:spPr bwMode="auto">
          <a:xfrm>
            <a:off x="1955800" y="3619500"/>
            <a:ext cx="1879600" cy="1296988"/>
          </a:xfrm>
          <a:custGeom>
            <a:avLst/>
            <a:gdLst>
              <a:gd name="T0" fmla="*/ 163560007 w 21600"/>
              <a:gd name="T1" fmla="*/ 22535827 h 21094"/>
              <a:gd name="T2" fmla="*/ 153890249 w 21600"/>
              <a:gd name="T3" fmla="*/ 61464036 h 21094"/>
              <a:gd name="T4" fmla="*/ 122670006 w 21600"/>
              <a:gd name="T5" fmla="*/ 81368627 h 21094"/>
              <a:gd name="T6" fmla="*/ 94349916 w 21600"/>
              <a:gd name="T7" fmla="*/ 63513122 h 21094"/>
              <a:gd name="T8" fmla="*/ 84680157 w 21600"/>
              <a:gd name="T9" fmla="*/ 37268576 h 21094"/>
              <a:gd name="T10" fmla="*/ 70588291 w 21600"/>
              <a:gd name="T11" fmla="*/ 19413071 h 21094"/>
              <a:gd name="T12" fmla="*/ 40890002 w 21600"/>
              <a:gd name="T13" fmla="*/ 2049025 h 21094"/>
              <a:gd name="T14" fmla="*/ 0 w 21600"/>
              <a:gd name="T15" fmla="*/ 6827664 h 210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094">
                <a:moveTo>
                  <a:pt x="21600" y="5530"/>
                </a:moveTo>
                <a:cubicBezTo>
                  <a:pt x="21399" y="9375"/>
                  <a:pt x="21217" y="13221"/>
                  <a:pt x="20323" y="15827"/>
                </a:cubicBezTo>
                <a:cubicBezTo>
                  <a:pt x="19429" y="18434"/>
                  <a:pt x="17514" y="21014"/>
                  <a:pt x="16200" y="21092"/>
                </a:cubicBezTo>
                <a:cubicBezTo>
                  <a:pt x="14886" y="21169"/>
                  <a:pt x="13299" y="18304"/>
                  <a:pt x="12460" y="16369"/>
                </a:cubicBezTo>
                <a:cubicBezTo>
                  <a:pt x="11621" y="14434"/>
                  <a:pt x="11712" y="11363"/>
                  <a:pt x="11183" y="9427"/>
                </a:cubicBezTo>
                <a:cubicBezTo>
                  <a:pt x="10654" y="7492"/>
                  <a:pt x="10289" y="6253"/>
                  <a:pt x="9322" y="4704"/>
                </a:cubicBezTo>
                <a:cubicBezTo>
                  <a:pt x="8355" y="3156"/>
                  <a:pt x="6951" y="653"/>
                  <a:pt x="5400" y="111"/>
                </a:cubicBezTo>
                <a:cubicBezTo>
                  <a:pt x="3849" y="-431"/>
                  <a:pt x="894" y="1169"/>
                  <a:pt x="0" y="1375"/>
                </a:cubicBezTo>
              </a:path>
            </a:pathLst>
          </a:custGeom>
          <a:noFill/>
          <a:ln w="57150" cap="flat">
            <a:solidFill>
              <a:srgbClr val="3F691E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23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1" grpId="1" animBg="1"/>
      <p:bldP spid="26632" grpId="0" animBg="1"/>
      <p:bldP spid="26632" grpId="1" animBg="1"/>
      <p:bldP spid="26633" grpId="0" autoUpdateAnimBg="0"/>
      <p:bldP spid="26634" grpId="0" autoUpdateAnimBg="0"/>
      <p:bldP spid="26635" grpId="0" animBg="1"/>
      <p:bldP spid="26636" grpId="0" animBg="1"/>
      <p:bldP spid="26637" grpId="0" autoUpdateAnimBg="0"/>
      <p:bldP spid="26638" grpId="0" autoUpdateAnimBg="0"/>
      <p:bldP spid="26639" grpId="0" animBg="1" autoUpdateAnimBg="0"/>
      <p:bldP spid="26640" grpId="0" animBg="1" autoUpdateAnimBg="0"/>
      <p:bldP spid="26640" grpId="1" animBg="1" autoUpdateAnimBg="0"/>
      <p:bldP spid="26641" grpId="0" animBg="1"/>
      <p:bldP spid="266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879725"/>
            <a:ext cx="3657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Guiding light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Exploit stack regime</a:t>
            </a:r>
          </a:p>
          <a:p>
            <a:pPr marL="782638" lvl="1" algn="l" eaLnBrk="1" hangingPunct="1">
              <a:buClr>
                <a:srgbClr val="000000"/>
              </a:buClr>
              <a:buFont typeface="Wingdings" charset="0"/>
              <a:buChar char="è"/>
              <a:defRPr/>
            </a:pPr>
            <a:r>
              <a:rPr lang="en-US"/>
              <a:t>Precision</a:t>
            </a:r>
          </a:p>
          <a:p>
            <a:pPr marL="782638" lvl="1" algn="l" eaLnBrk="1" hangingPunct="1">
              <a:buClr>
                <a:srgbClr val="000000"/>
              </a:buClr>
              <a:buFont typeface="Wingdings" charset="0"/>
              <a:buChar char="è"/>
              <a:defRPr/>
            </a:pPr>
            <a:r>
              <a:rPr lang="en-US"/>
              <a:t>Efficiency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718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Simplifying Assumptions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Font typeface="Arial" charset="0"/>
              <a:buChar char="-"/>
              <a:defRPr/>
            </a:pPr>
            <a:r>
              <a:rPr lang="en-US"/>
              <a:t>Parameter passed by value</a:t>
            </a:r>
          </a:p>
          <a:p>
            <a:pPr algn="l" eaLnBrk="1" hangingPunct="1">
              <a:buFont typeface="Arial" charset="0"/>
              <a:buChar char="-"/>
              <a:defRPr/>
            </a:pPr>
            <a:r>
              <a:rPr lang="en-US"/>
              <a:t>No procedure nesting</a:t>
            </a:r>
          </a:p>
          <a:p>
            <a:pPr algn="l" eaLnBrk="1" hangingPunct="1">
              <a:buFont typeface="Arial" charset="0"/>
              <a:buChar char="-"/>
              <a:defRPr/>
            </a:pPr>
            <a:r>
              <a:rPr lang="en-US"/>
              <a:t>No concurrency</a:t>
            </a:r>
          </a:p>
          <a:p>
            <a:pPr algn="l" eaLnBrk="1" hangingPunct="1">
              <a:buClr>
                <a:srgbClr val="000000"/>
              </a:buClr>
              <a:buFont typeface="Wingdings" charset="0"/>
              <a:buChar char="ü"/>
              <a:defRPr/>
            </a:pPr>
            <a:endParaRPr lang="en-US"/>
          </a:p>
          <a:p>
            <a:pPr algn="l" eaLnBrk="1" hangingPunct="1">
              <a:buClr>
                <a:srgbClr val="000000"/>
              </a:buClr>
              <a:buFont typeface="Wingdings" charset="0"/>
              <a:buChar char="ü"/>
              <a:defRPr/>
            </a:pPr>
            <a:r>
              <a:rPr lang="en-US"/>
              <a:t>Recursion is supported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668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Topics Covered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" y="1524000"/>
            <a:ext cx="9309100" cy="5257800"/>
          </a:xfrm>
        </p:spPr>
        <p:txBody>
          <a:bodyPr rIns="132080"/>
          <a:lstStyle/>
          <a:p>
            <a:pPr algn="l" eaLnBrk="1" hangingPunct="1">
              <a:lnSpc>
                <a:spcPct val="90000"/>
              </a:lnSpc>
              <a:buFont typeface="Lucida Grande" charset="0"/>
              <a:buChar char="✓"/>
              <a:defRPr/>
            </a:pPr>
            <a:r>
              <a:rPr lang="en-US" sz="2800"/>
              <a:t>Procedure Inlining</a:t>
            </a:r>
          </a:p>
          <a:p>
            <a:pPr algn="l" eaLnBrk="1" hangingPunct="1">
              <a:lnSpc>
                <a:spcPct val="90000"/>
              </a:lnSpc>
              <a:buFont typeface="Lucida Grande" charset="0"/>
              <a:buChar char="✓"/>
              <a:defRPr/>
            </a:pPr>
            <a:r>
              <a:rPr lang="en-US" sz="2800"/>
              <a:t>The naive approach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Valid paths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The callstring approach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The Functional Approach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IFDS: Interprocedural Analysis via Graph Reachability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IDE: Beyond graph reachability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endParaRPr lang="en-US" sz="2800"/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The trivial modular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5944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Join-Over-All-Paths (JOP)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013" y="1311275"/>
            <a:ext cx="8756650" cy="4525963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 dirty="0"/>
              <a:t>Let paths(v) denote the potentially infinite set paths from start to v (written as sequences of edges)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 dirty="0"/>
              <a:t>For a sequence of edges [e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 </a:t>
            </a:r>
            <a:r>
              <a:rPr lang="en-US" sz="28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] define</a:t>
            </a:r>
            <a:br>
              <a:rPr lang="en-US" sz="2800" dirty="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</a:t>
            </a:r>
            <a:r>
              <a:rPr lang="en-US" sz="2800" dirty="0"/>
              <a:t> [e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 </a:t>
            </a:r>
            <a:r>
              <a:rPr lang="en-US" sz="28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]: L </a:t>
            </a:r>
            <a:r>
              <a:rPr lang="en-US" sz="2800" dirty="0">
                <a:latin typeface="Symbol" charset="0"/>
                <a:sym typeface="Wingdings" panose="05000000000000000000" pitchFamily="2" charset="2"/>
              </a:rPr>
              <a:t></a:t>
            </a:r>
            <a:r>
              <a:rPr lang="en-US" sz="2800" dirty="0"/>
              <a:t> L by composing the effects of basic blocks</a:t>
            </a:r>
            <a:br>
              <a:rPr lang="en-US" sz="2800" dirty="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</a:t>
            </a:r>
            <a:r>
              <a:rPr lang="en-US" sz="2800" dirty="0"/>
              <a:t> [e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 </a:t>
            </a:r>
            <a:r>
              <a:rPr lang="en-US" sz="28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](l) = 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f(</a:t>
            </a:r>
            <a:r>
              <a:rPr lang="en-US" sz="28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30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)</a:t>
            </a:r>
            <a:r>
              <a:rPr lang="en-US" sz="2800" baseline="-30000" dirty="0"/>
              <a:t> </a:t>
            </a:r>
            <a:r>
              <a:rPr lang="en-US" sz="2800" dirty="0"/>
              <a:t>(… (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f(e</a:t>
            </a:r>
            <a:r>
              <a:rPr lang="en-US" sz="2800" baseline="-30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)</a:t>
            </a:r>
            <a:r>
              <a:rPr lang="en-US" sz="2800" baseline="-30000" dirty="0"/>
              <a:t> </a:t>
            </a:r>
            <a:r>
              <a:rPr lang="en-US" sz="2800" dirty="0"/>
              <a:t>(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f(e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)</a:t>
            </a:r>
            <a:r>
              <a:rPr lang="en-US" sz="2800" baseline="-30000" dirty="0"/>
              <a:t>  </a:t>
            </a:r>
            <a:r>
              <a:rPr lang="en-US" sz="2800" dirty="0"/>
              <a:t>(l)) …)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 dirty="0"/>
              <a:t>JOP[v]</a:t>
            </a:r>
            <a:r>
              <a:rPr lang="en-US" sz="2800" baseline="-25000" dirty="0"/>
              <a:t>  </a:t>
            </a:r>
            <a:r>
              <a:rPr lang="en-US" sz="2800" dirty="0"/>
              <a:t> = </a:t>
            </a:r>
            <a:r>
              <a:rPr lang="en-US" sz="28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800" dirty="0"/>
              <a:t>{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 </a:t>
            </a:r>
            <a:r>
              <a:rPr lang="en-US" sz="2800" dirty="0"/>
              <a:t>[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</a:t>
            </a:r>
            <a:r>
              <a:rPr lang="en-US" sz="28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](</a:t>
            </a:r>
            <a:r>
              <a:rPr lang="en-US" sz="2800" dirty="0">
                <a:latin typeface="Symbol" charset="0"/>
                <a:sym typeface="Symbol" charset="0"/>
              </a:rPr>
              <a:t></a:t>
            </a:r>
            <a:r>
              <a:rPr lang="en-US" sz="2800" dirty="0"/>
              <a:t>) | </a:t>
            </a:r>
            <a:br>
              <a:rPr lang="en-US" sz="2800" dirty="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800" dirty="0"/>
              <a:t> 		                 [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 </a:t>
            </a:r>
            <a:r>
              <a:rPr lang="en-US" sz="28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] </a:t>
            </a:r>
            <a:r>
              <a:rPr lang="en-US" sz="2800" dirty="0">
                <a:sym typeface="Math A" panose="05020602060204020302" pitchFamily="18" charset="2"/>
              </a:rPr>
              <a:t> </a:t>
            </a:r>
            <a:r>
              <a:rPr lang="en-US" sz="2800" dirty="0"/>
              <a:t>paths(v)}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060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Procedural program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5378450" y="1336675"/>
            <a:ext cx="292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844550" y="13366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x = p(9);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583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Join-Over-All-Paths (JOP)</a:t>
            </a:r>
          </a:p>
        </p:txBody>
      </p:sp>
      <p:sp>
        <p:nvSpPr>
          <p:cNvPr id="45058" name="Rectangle 2"/>
          <p:cNvSpPr>
            <a:spLocks/>
          </p:cNvSpPr>
          <p:nvPr/>
        </p:nvSpPr>
        <p:spPr bwMode="auto">
          <a:xfrm>
            <a:off x="457200" y="6245225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1400">
                <a:solidFill>
                  <a:srgbClr val="D6ECFF"/>
                </a:solidFill>
                <a:ea typeface="ＭＳ Ｐゴシック" charset="0"/>
                <a:cs typeface="ＭＳ Ｐゴシック" charset="0"/>
              </a:rPr>
              <a:t>9</a:t>
            </a:r>
          </a:p>
        </p:txBody>
      </p:sp>
      <p:cxnSp>
        <p:nvCxnSpPr>
          <p:cNvPr id="45059" name="AutoShape 7"/>
          <p:cNvCxnSpPr>
            <a:cxnSpLocks noChangeShapeType="1"/>
            <a:stCxn id="45080" idx="2"/>
            <a:endCxn id="45081" idx="0"/>
          </p:cNvCxnSpPr>
          <p:nvPr/>
        </p:nvCxnSpPr>
        <p:spPr bwMode="auto">
          <a:xfrm flipH="1">
            <a:off x="2171700" y="2133600"/>
            <a:ext cx="6096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AutoShape 8"/>
          <p:cNvCxnSpPr>
            <a:cxnSpLocks noChangeShapeType="1"/>
            <a:stCxn id="45080" idx="2"/>
            <a:endCxn id="45082" idx="0"/>
          </p:cNvCxnSpPr>
          <p:nvPr/>
        </p:nvCxnSpPr>
        <p:spPr bwMode="auto">
          <a:xfrm>
            <a:off x="2781300" y="2133600"/>
            <a:ext cx="5334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1" name="AutoShape 9"/>
          <p:cNvCxnSpPr>
            <a:cxnSpLocks noChangeShapeType="1"/>
            <a:stCxn id="45081" idx="2"/>
            <a:endCxn id="45083" idx="0"/>
          </p:cNvCxnSpPr>
          <p:nvPr/>
        </p:nvCxnSpPr>
        <p:spPr bwMode="auto">
          <a:xfrm>
            <a:off x="2171700" y="2895600"/>
            <a:ext cx="6096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2" name="AutoShape 10"/>
          <p:cNvCxnSpPr>
            <a:cxnSpLocks noChangeShapeType="1"/>
            <a:stCxn id="45082" idx="2"/>
            <a:endCxn id="45083" idx="0"/>
          </p:cNvCxnSpPr>
          <p:nvPr/>
        </p:nvCxnSpPr>
        <p:spPr bwMode="auto">
          <a:xfrm flipH="1">
            <a:off x="2781300" y="2895600"/>
            <a:ext cx="5334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3" name="AutoShape 14"/>
          <p:cNvCxnSpPr>
            <a:cxnSpLocks noChangeShapeType="1"/>
            <a:stCxn id="45083" idx="2"/>
            <a:endCxn id="45084" idx="0"/>
          </p:cNvCxnSpPr>
          <p:nvPr/>
        </p:nvCxnSpPr>
        <p:spPr bwMode="auto">
          <a:xfrm flipH="1">
            <a:off x="2171700" y="3657600"/>
            <a:ext cx="6096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4" name="AutoShape 15"/>
          <p:cNvCxnSpPr>
            <a:cxnSpLocks noChangeShapeType="1"/>
            <a:stCxn id="45083" idx="2"/>
            <a:endCxn id="45085" idx="0"/>
          </p:cNvCxnSpPr>
          <p:nvPr/>
        </p:nvCxnSpPr>
        <p:spPr bwMode="auto">
          <a:xfrm>
            <a:off x="2781300" y="3657600"/>
            <a:ext cx="5334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AutoShape 16"/>
          <p:cNvCxnSpPr>
            <a:cxnSpLocks noChangeShapeType="1"/>
            <a:stCxn id="45084" idx="2"/>
            <a:endCxn id="45086" idx="0"/>
          </p:cNvCxnSpPr>
          <p:nvPr/>
        </p:nvCxnSpPr>
        <p:spPr bwMode="auto">
          <a:xfrm>
            <a:off x="2171700" y="4419600"/>
            <a:ext cx="6096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AutoShape 17"/>
          <p:cNvCxnSpPr>
            <a:cxnSpLocks noChangeShapeType="1"/>
            <a:stCxn id="45085" idx="2"/>
            <a:endCxn id="45086" idx="0"/>
          </p:cNvCxnSpPr>
          <p:nvPr/>
        </p:nvCxnSpPr>
        <p:spPr bwMode="auto">
          <a:xfrm flipH="1">
            <a:off x="2781300" y="4419600"/>
            <a:ext cx="5334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67" name="Rectangle 18"/>
          <p:cNvSpPr>
            <a:spLocks/>
          </p:cNvSpPr>
          <p:nvPr/>
        </p:nvSpPr>
        <p:spPr bwMode="auto">
          <a:xfrm>
            <a:off x="2141538" y="2057400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e1</a:t>
            </a:r>
          </a:p>
        </p:txBody>
      </p:sp>
      <p:sp>
        <p:nvSpPr>
          <p:cNvPr id="45068" name="Rectangle 19"/>
          <p:cNvSpPr>
            <a:spLocks/>
          </p:cNvSpPr>
          <p:nvPr/>
        </p:nvSpPr>
        <p:spPr bwMode="auto">
          <a:xfrm>
            <a:off x="1908175" y="3068638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e2</a:t>
            </a:r>
          </a:p>
        </p:txBody>
      </p:sp>
      <p:sp>
        <p:nvSpPr>
          <p:cNvPr id="45069" name="Rectangle 20"/>
          <p:cNvSpPr>
            <a:spLocks/>
          </p:cNvSpPr>
          <p:nvPr/>
        </p:nvSpPr>
        <p:spPr bwMode="auto">
          <a:xfrm>
            <a:off x="2065338" y="3581400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e3</a:t>
            </a:r>
          </a:p>
        </p:txBody>
      </p:sp>
      <p:sp>
        <p:nvSpPr>
          <p:cNvPr id="45070" name="Rectangle 21"/>
          <p:cNvSpPr>
            <a:spLocks/>
          </p:cNvSpPr>
          <p:nvPr/>
        </p:nvSpPr>
        <p:spPr bwMode="auto">
          <a:xfrm>
            <a:off x="2003425" y="4572000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e4</a:t>
            </a:r>
          </a:p>
        </p:txBody>
      </p:sp>
      <p:sp>
        <p:nvSpPr>
          <p:cNvPr id="45071" name="Rectangle 22"/>
          <p:cNvSpPr>
            <a:spLocks/>
          </p:cNvSpPr>
          <p:nvPr/>
        </p:nvSpPr>
        <p:spPr bwMode="auto">
          <a:xfrm>
            <a:off x="3062288" y="2057400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e5</a:t>
            </a:r>
          </a:p>
        </p:txBody>
      </p:sp>
      <p:sp>
        <p:nvSpPr>
          <p:cNvPr id="45072" name="Rectangle 23"/>
          <p:cNvSpPr>
            <a:spLocks/>
          </p:cNvSpPr>
          <p:nvPr/>
        </p:nvSpPr>
        <p:spPr bwMode="auto">
          <a:xfrm>
            <a:off x="3076575" y="3048000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e6</a:t>
            </a:r>
          </a:p>
        </p:txBody>
      </p:sp>
      <p:sp>
        <p:nvSpPr>
          <p:cNvPr id="45073" name="Rectangle 24"/>
          <p:cNvSpPr>
            <a:spLocks/>
          </p:cNvSpPr>
          <p:nvPr/>
        </p:nvSpPr>
        <p:spPr bwMode="auto">
          <a:xfrm>
            <a:off x="3051175" y="3581400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e7</a:t>
            </a:r>
          </a:p>
        </p:txBody>
      </p:sp>
      <p:sp>
        <p:nvSpPr>
          <p:cNvPr id="45074" name="Rectangle 25"/>
          <p:cNvSpPr>
            <a:spLocks/>
          </p:cNvSpPr>
          <p:nvPr/>
        </p:nvSpPr>
        <p:spPr bwMode="auto">
          <a:xfrm>
            <a:off x="3070225" y="4572000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e8</a:t>
            </a:r>
          </a:p>
        </p:txBody>
      </p:sp>
      <p:sp>
        <p:nvSpPr>
          <p:cNvPr id="45075" name="Rectangle 26"/>
          <p:cNvSpPr>
            <a:spLocks/>
          </p:cNvSpPr>
          <p:nvPr/>
        </p:nvSpPr>
        <p:spPr bwMode="auto">
          <a:xfrm>
            <a:off x="4324350" y="1447800"/>
            <a:ext cx="42227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Paths transformers: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f[e1,e2,e3,e4]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f[e1,e2,e7,e8]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f[e5,e6,e7,e8]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f[e5,e6,e3,e4]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f[e1,e2,e3,e4,e9, e1,e2,e3,e4]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f[e1,e2,e7,e8,e9, e1,e2,e3,e4,e9,…]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45076" name="Rectangle 27"/>
          <p:cNvSpPr>
            <a:spLocks/>
          </p:cNvSpPr>
          <p:nvPr/>
        </p:nvSpPr>
        <p:spPr bwMode="auto">
          <a:xfrm>
            <a:off x="4568825" y="4191000"/>
            <a:ext cx="30337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JOP: </a:t>
            </a: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f[e1,e2,e3,e4](initial) </a:t>
            </a:r>
            <a:r>
              <a:rPr lang="en-US" sz="200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</a:t>
            </a: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f[e1,e2,e7,e8](initial) </a:t>
            </a:r>
            <a:r>
              <a:rPr lang="en-US" sz="200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</a:t>
            </a: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f[e5,e6,e7,e8](initial) </a:t>
            </a:r>
            <a:r>
              <a:rPr lang="en-US" sz="200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</a:t>
            </a:r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/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f[e5,e6,e3,e4](initial) </a:t>
            </a:r>
            <a:r>
              <a:rPr lang="en-US" sz="200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</a:t>
            </a: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…</a:t>
            </a:r>
          </a:p>
        </p:txBody>
      </p:sp>
      <p:cxnSp>
        <p:nvCxnSpPr>
          <p:cNvPr id="45077" name="AutoShape 28"/>
          <p:cNvCxnSpPr>
            <a:cxnSpLocks noChangeShapeType="1"/>
            <a:stCxn id="45086" idx="1"/>
            <a:endCxn id="45080" idx="1"/>
          </p:cNvCxnSpPr>
          <p:nvPr/>
        </p:nvCxnSpPr>
        <p:spPr bwMode="auto">
          <a:xfrm rot="10800000">
            <a:off x="2590800" y="1981200"/>
            <a:ext cx="12700" cy="3048000"/>
          </a:xfrm>
          <a:prstGeom prst="bentConnector3">
            <a:avLst>
              <a:gd name="adj1" fmla="val 10657144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78" name="Rectangle 29"/>
          <p:cNvSpPr>
            <a:spLocks/>
          </p:cNvSpPr>
          <p:nvPr/>
        </p:nvSpPr>
        <p:spPr bwMode="auto">
          <a:xfrm>
            <a:off x="706438" y="2852738"/>
            <a:ext cx="409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e9</a:t>
            </a:r>
          </a:p>
        </p:txBody>
      </p:sp>
      <p:sp>
        <p:nvSpPr>
          <p:cNvPr id="45079" name="Rectangle 30"/>
          <p:cNvSpPr>
            <a:spLocks/>
          </p:cNvSpPr>
          <p:nvPr/>
        </p:nvSpPr>
        <p:spPr bwMode="auto">
          <a:xfrm>
            <a:off x="954088" y="6059488"/>
            <a:ext cx="55038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Number of program paths is unbounded due to loops</a:t>
            </a:r>
          </a:p>
        </p:txBody>
      </p:sp>
      <p:sp>
        <p:nvSpPr>
          <p:cNvPr id="45080" name="AutoShape 3"/>
          <p:cNvSpPr>
            <a:spLocks/>
          </p:cNvSpPr>
          <p:nvPr/>
        </p:nvSpPr>
        <p:spPr bwMode="auto">
          <a:xfrm>
            <a:off x="2590800" y="18288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00BA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1" name="AutoShape 4"/>
          <p:cNvSpPr>
            <a:spLocks/>
          </p:cNvSpPr>
          <p:nvPr/>
        </p:nvSpPr>
        <p:spPr bwMode="auto">
          <a:xfrm>
            <a:off x="1981200" y="25908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00BA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2" name="AutoShape 5"/>
          <p:cNvSpPr>
            <a:spLocks/>
          </p:cNvSpPr>
          <p:nvPr/>
        </p:nvSpPr>
        <p:spPr bwMode="auto">
          <a:xfrm>
            <a:off x="3124200" y="25908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00BA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3" name="AutoShape 6"/>
          <p:cNvSpPr>
            <a:spLocks/>
          </p:cNvSpPr>
          <p:nvPr/>
        </p:nvSpPr>
        <p:spPr bwMode="auto">
          <a:xfrm>
            <a:off x="2590800" y="33528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00BA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4" name="AutoShape 11"/>
          <p:cNvSpPr>
            <a:spLocks/>
          </p:cNvSpPr>
          <p:nvPr/>
        </p:nvSpPr>
        <p:spPr bwMode="auto">
          <a:xfrm>
            <a:off x="1981200" y="41148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00BA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5" name="AutoShape 12"/>
          <p:cNvSpPr>
            <a:spLocks/>
          </p:cNvSpPr>
          <p:nvPr/>
        </p:nvSpPr>
        <p:spPr bwMode="auto">
          <a:xfrm>
            <a:off x="3124200" y="41148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00BA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86" name="AutoShape 13"/>
          <p:cNvSpPr>
            <a:spLocks/>
          </p:cNvSpPr>
          <p:nvPr/>
        </p:nvSpPr>
        <p:spPr bwMode="auto">
          <a:xfrm>
            <a:off x="2590800" y="4876800"/>
            <a:ext cx="381000" cy="304800"/>
          </a:xfrm>
          <a:prstGeom prst="roundRect">
            <a:avLst>
              <a:gd name="adj" fmla="val 16667"/>
            </a:avLst>
          </a:prstGeom>
          <a:solidFill>
            <a:srgbClr val="00BAFB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7572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8001000" cy="171767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3200"/>
              <a:t>The lfp computation approximates JOP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772400" cy="5029200"/>
          </a:xfrm>
        </p:spPr>
        <p:txBody>
          <a:bodyPr rIns="132080"/>
          <a:lstStyle/>
          <a:p>
            <a:pPr>
              <a:buClr>
                <a:srgbClr val="000000"/>
              </a:buClr>
              <a:defRPr/>
            </a:pPr>
            <a:r>
              <a:rPr lang="en-US" sz="2800" dirty="0"/>
              <a:t>JOP[v]</a:t>
            </a:r>
            <a:r>
              <a:rPr lang="en-US" sz="2800" baseline="-25000" dirty="0"/>
              <a:t>  </a:t>
            </a:r>
            <a:r>
              <a:rPr lang="en-US" sz="2800" dirty="0"/>
              <a:t> = </a:t>
            </a:r>
            <a:r>
              <a:rPr lang="en-US" sz="28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800" dirty="0"/>
              <a:t>{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 </a:t>
            </a:r>
            <a:r>
              <a:rPr lang="en-US" sz="2800" dirty="0"/>
              <a:t>[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</a:t>
            </a:r>
            <a:r>
              <a:rPr lang="en-US" sz="28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](</a:t>
            </a:r>
            <a:r>
              <a:rPr lang="en-US" sz="2800" dirty="0">
                <a:latin typeface="Symbol" charset="0"/>
                <a:sym typeface="Symbol" charset="0"/>
              </a:rPr>
              <a:t></a:t>
            </a:r>
            <a:r>
              <a:rPr lang="en-US" sz="2800" dirty="0"/>
              <a:t>) | </a:t>
            </a:r>
            <a:br>
              <a:rPr lang="en-US" sz="2800" dirty="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800" dirty="0"/>
              <a:t> 		                 [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] </a:t>
            </a:r>
            <a:r>
              <a:rPr lang="en-US" sz="2800" dirty="0">
                <a:sym typeface="Math A" panose="05020602060204020302" pitchFamily="18" charset="2"/>
              </a:rPr>
              <a:t></a:t>
            </a:r>
            <a:r>
              <a:rPr lang="en-US" sz="2800" dirty="0"/>
              <a:t> paths(v)}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 dirty="0"/>
              <a:t>LFP[v]   = </a:t>
            </a:r>
            <a:r>
              <a:rPr lang="en-US" sz="28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800" dirty="0"/>
              <a:t>{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f </a:t>
            </a:r>
            <a:r>
              <a:rPr lang="en-US" sz="2800" dirty="0"/>
              <a:t>[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dirty="0"/>
              <a:t>](LFP[v’]) | e =(v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,v)}</a:t>
            </a:r>
            <a:endParaRPr lang="en-US" sz="3000" dirty="0"/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en-US" sz="3000" dirty="0"/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endParaRPr lang="en-US" sz="3000" dirty="0"/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400" dirty="0"/>
              <a:t>JOP </a:t>
            </a:r>
            <a:r>
              <a:rPr lang="en-US" sz="2400" dirty="0">
                <a:latin typeface="Math B" charset="0"/>
                <a:cs typeface="Math B" charset="0"/>
                <a:sym typeface="Math B" charset="0"/>
              </a:rPr>
              <a:t></a:t>
            </a:r>
            <a:r>
              <a:rPr lang="en-US" sz="2400" dirty="0"/>
              <a:t> LFP - </a:t>
            </a:r>
            <a:r>
              <a:rPr lang="en-US" dirty="0"/>
              <a:t>for a monotone function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600" dirty="0"/>
              <a:t>f(x </a:t>
            </a:r>
            <a:r>
              <a:rPr lang="en-US" sz="26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600" dirty="0"/>
              <a:t> y) </a:t>
            </a:r>
            <a:r>
              <a:rPr lang="en-US" sz="2600" dirty="0">
                <a:latin typeface="Math B" charset="0"/>
                <a:cs typeface="Math B" charset="0"/>
                <a:sym typeface="Math B" charset="0"/>
              </a:rPr>
              <a:t></a:t>
            </a:r>
            <a:r>
              <a:rPr lang="en-US" sz="2600" dirty="0"/>
              <a:t> f(x) </a:t>
            </a:r>
            <a:r>
              <a:rPr lang="en-US" sz="26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600" dirty="0"/>
              <a:t> f(y)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400" dirty="0"/>
              <a:t>JOP </a:t>
            </a:r>
            <a:r>
              <a:rPr lang="en-US" dirty="0"/>
              <a:t>=</a:t>
            </a:r>
            <a:r>
              <a:rPr lang="en-US" sz="2400" dirty="0"/>
              <a:t> LFP - </a:t>
            </a:r>
            <a:r>
              <a:rPr lang="en-US" dirty="0"/>
              <a:t>for a distributive function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600" dirty="0"/>
              <a:t>f(x </a:t>
            </a:r>
            <a:r>
              <a:rPr lang="en-US" sz="26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600" dirty="0"/>
              <a:t> y) = f(x) </a:t>
            </a:r>
            <a:r>
              <a:rPr lang="en-US" sz="26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600" dirty="0"/>
              <a:t> f(y)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268288" y="6210300"/>
            <a:ext cx="8610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JOP may not be precise enough for interprocedural analysis!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1331913" y="3335794"/>
            <a:ext cx="16151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algn="l">
              <a:spcBef>
                <a:spcPts val="738"/>
              </a:spcBef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LFP[v</a:t>
            </a:r>
            <a:r>
              <a:rPr lang="en-US" sz="2800" baseline="-6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]</a:t>
            </a:r>
            <a:r>
              <a:rPr lang="en-US" sz="2800" dirty="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=</a:t>
            </a:r>
            <a:r>
              <a:rPr lang="en-US" sz="2800" dirty="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Symbol" charset="0"/>
                <a:sym typeface="Symbol" charset="0"/>
              </a:rPr>
              <a:t></a:t>
            </a:r>
            <a:endParaRPr lang="en-US" sz="2800" dirty="0">
              <a:solidFill>
                <a:schemeClr val="tx1"/>
              </a:solidFill>
              <a:latin typeface="Symbol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12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US">
                <a:latin typeface="Arial" charset="0"/>
              </a:rPr>
              <a:t>Interprocedural analysis</a:t>
            </a:r>
          </a:p>
        </p:txBody>
      </p:sp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4429125" y="2498725"/>
            <a:ext cx="8270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656013" y="3511550"/>
            <a:ext cx="7731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4525963" y="4498975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48133" name="AutoShape 8"/>
          <p:cNvCxnSpPr>
            <a:cxnSpLocks noChangeShapeType="1"/>
            <a:stCxn id="48130" idx="2"/>
            <a:endCxn id="48131" idx="0"/>
          </p:cNvCxnSpPr>
          <p:nvPr/>
        </p:nvCxnSpPr>
        <p:spPr bwMode="auto">
          <a:xfrm flipH="1">
            <a:off x="4043363" y="2968625"/>
            <a:ext cx="800100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AutoShape 9"/>
          <p:cNvCxnSpPr>
            <a:cxnSpLocks noChangeShapeType="1"/>
            <a:stCxn id="48131" idx="2"/>
            <a:endCxn id="48132" idx="0"/>
          </p:cNvCxnSpPr>
          <p:nvPr/>
        </p:nvCxnSpPr>
        <p:spPr bwMode="auto">
          <a:xfrm>
            <a:off x="4043363" y="3981450"/>
            <a:ext cx="847725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5456238" y="3511550"/>
            <a:ext cx="6064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48136" name="AutoShape 11"/>
          <p:cNvCxnSpPr>
            <a:cxnSpLocks noChangeShapeType="1"/>
            <a:stCxn id="48130" idx="2"/>
            <a:endCxn id="48135" idx="0"/>
          </p:cNvCxnSpPr>
          <p:nvPr/>
        </p:nvCxnSpPr>
        <p:spPr bwMode="auto">
          <a:xfrm>
            <a:off x="4843463" y="2968625"/>
            <a:ext cx="915987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137" name="AutoShape 12"/>
          <p:cNvCxnSpPr>
            <a:cxnSpLocks noChangeShapeType="1"/>
            <a:stCxn id="48135" idx="2"/>
            <a:endCxn id="48132" idx="0"/>
          </p:cNvCxnSpPr>
          <p:nvPr/>
        </p:nvCxnSpPr>
        <p:spPr bwMode="auto">
          <a:xfrm flipH="1">
            <a:off x="4891088" y="3981450"/>
            <a:ext cx="868362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138" name="AutoShape 13"/>
          <p:cNvCxnSpPr>
            <a:cxnSpLocks noChangeShapeType="1"/>
            <a:stCxn id="48132" idx="1"/>
            <a:endCxn id="48131" idx="1"/>
          </p:cNvCxnSpPr>
          <p:nvPr/>
        </p:nvCxnSpPr>
        <p:spPr bwMode="auto">
          <a:xfrm rot="10800000">
            <a:off x="3656013" y="3746500"/>
            <a:ext cx="869950" cy="987425"/>
          </a:xfrm>
          <a:prstGeom prst="curvedConnector3">
            <a:avLst>
              <a:gd name="adj1" fmla="val 1262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39" name="Text Box 14"/>
          <p:cNvSpPr txBox="1">
            <a:spLocks noChangeArrowheads="1"/>
          </p:cNvSpPr>
          <p:nvPr/>
        </p:nvSpPr>
        <p:spPr bwMode="auto">
          <a:xfrm>
            <a:off x="4249738" y="3048000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5256213" y="4033838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4213225" y="4033838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3714750" y="4335463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43" name="Text Box 19"/>
          <p:cNvSpPr txBox="1">
            <a:spLocks noChangeArrowheads="1"/>
          </p:cNvSpPr>
          <p:nvPr/>
        </p:nvSpPr>
        <p:spPr bwMode="auto">
          <a:xfrm>
            <a:off x="4535488" y="5662613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48144" name="AutoShape 20"/>
          <p:cNvCxnSpPr>
            <a:cxnSpLocks noChangeShapeType="1"/>
            <a:stCxn id="48132" idx="2"/>
            <a:endCxn id="48143" idx="0"/>
          </p:cNvCxnSpPr>
          <p:nvPr/>
        </p:nvCxnSpPr>
        <p:spPr bwMode="auto">
          <a:xfrm>
            <a:off x="4891088" y="4968875"/>
            <a:ext cx="9525" cy="6937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45" name="Text Box 21"/>
          <p:cNvSpPr txBox="1">
            <a:spLocks noChangeArrowheads="1"/>
          </p:cNvSpPr>
          <p:nvPr/>
        </p:nvSpPr>
        <p:spPr bwMode="auto">
          <a:xfrm>
            <a:off x="4673600" y="5097463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48146" name="Text Box 22"/>
          <p:cNvSpPr txBox="1">
            <a:spLocks noChangeArrowheads="1"/>
          </p:cNvSpPr>
          <p:nvPr/>
        </p:nvSpPr>
        <p:spPr bwMode="auto">
          <a:xfrm>
            <a:off x="1671638" y="2119313"/>
            <a:ext cx="8270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48147" name="Text Box 24"/>
          <p:cNvSpPr txBox="1">
            <a:spLocks noChangeArrowheads="1"/>
          </p:cNvSpPr>
          <p:nvPr/>
        </p:nvSpPr>
        <p:spPr bwMode="auto">
          <a:xfrm>
            <a:off x="1724025" y="4452938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48148" name="Text Box 27"/>
          <p:cNvSpPr txBox="1">
            <a:spLocks noChangeArrowheads="1"/>
          </p:cNvSpPr>
          <p:nvPr/>
        </p:nvSpPr>
        <p:spPr bwMode="auto">
          <a:xfrm>
            <a:off x="1787525" y="3276600"/>
            <a:ext cx="6064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48149" name="AutoShape 28"/>
          <p:cNvCxnSpPr>
            <a:cxnSpLocks noChangeShapeType="1"/>
            <a:stCxn id="48146" idx="2"/>
            <a:endCxn id="48148" idx="0"/>
          </p:cNvCxnSpPr>
          <p:nvPr/>
        </p:nvCxnSpPr>
        <p:spPr bwMode="auto">
          <a:xfrm>
            <a:off x="2085975" y="2589213"/>
            <a:ext cx="4763" cy="687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50" name="Text Box 32"/>
          <p:cNvSpPr txBox="1">
            <a:spLocks noChangeArrowheads="1"/>
          </p:cNvSpPr>
          <p:nvPr/>
        </p:nvSpPr>
        <p:spPr bwMode="auto">
          <a:xfrm>
            <a:off x="1863725" y="2722563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51" name="Text Box 36"/>
          <p:cNvSpPr txBox="1">
            <a:spLocks noChangeArrowheads="1"/>
          </p:cNvSpPr>
          <p:nvPr/>
        </p:nvSpPr>
        <p:spPr bwMode="auto">
          <a:xfrm>
            <a:off x="1733550" y="5616575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cxnSp>
        <p:nvCxnSpPr>
          <p:cNvPr id="48152" name="AutoShape 37"/>
          <p:cNvCxnSpPr>
            <a:cxnSpLocks noChangeShapeType="1"/>
            <a:stCxn id="48147" idx="2"/>
            <a:endCxn id="48151" idx="0"/>
          </p:cNvCxnSpPr>
          <p:nvPr/>
        </p:nvCxnSpPr>
        <p:spPr bwMode="auto">
          <a:xfrm>
            <a:off x="2089150" y="4922838"/>
            <a:ext cx="9525" cy="693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53" name="Text Box 38"/>
          <p:cNvSpPr txBox="1">
            <a:spLocks noChangeArrowheads="1"/>
          </p:cNvSpPr>
          <p:nvPr/>
        </p:nvSpPr>
        <p:spPr bwMode="auto">
          <a:xfrm>
            <a:off x="1905000" y="5051425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48154" name="Text Box 41"/>
          <p:cNvSpPr txBox="1">
            <a:spLocks noChangeArrowheads="1"/>
          </p:cNvSpPr>
          <p:nvPr/>
        </p:nvSpPr>
        <p:spPr bwMode="auto">
          <a:xfrm>
            <a:off x="1905000" y="1600200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48155" name="Text Box 42"/>
          <p:cNvSpPr txBox="1">
            <a:spLocks noChangeArrowheads="1"/>
          </p:cNvSpPr>
          <p:nvPr/>
        </p:nvSpPr>
        <p:spPr bwMode="auto">
          <a:xfrm>
            <a:off x="4598988" y="1711325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48156" name="Text Box 43"/>
          <p:cNvSpPr txBox="1">
            <a:spLocks noChangeArrowheads="1"/>
          </p:cNvSpPr>
          <p:nvPr/>
        </p:nvSpPr>
        <p:spPr bwMode="auto">
          <a:xfrm>
            <a:off x="1408113" y="3833813"/>
            <a:ext cx="1355725" cy="4699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Call Q</a:t>
            </a:r>
          </a:p>
        </p:txBody>
      </p:sp>
      <p:cxnSp>
        <p:nvCxnSpPr>
          <p:cNvPr id="48157" name="AutoShape 44"/>
          <p:cNvCxnSpPr>
            <a:cxnSpLocks noChangeShapeType="1"/>
            <a:stCxn id="48148" idx="3"/>
            <a:endCxn id="48130" idx="1"/>
          </p:cNvCxnSpPr>
          <p:nvPr/>
        </p:nvCxnSpPr>
        <p:spPr bwMode="auto">
          <a:xfrm flipV="1">
            <a:off x="2393950" y="2733675"/>
            <a:ext cx="2035175" cy="7778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158" name="AutoShape 45"/>
          <p:cNvCxnSpPr>
            <a:cxnSpLocks noChangeShapeType="1"/>
            <a:stCxn id="48143" idx="1"/>
            <a:endCxn id="48147" idx="3"/>
          </p:cNvCxnSpPr>
          <p:nvPr/>
        </p:nvCxnSpPr>
        <p:spPr bwMode="auto">
          <a:xfrm rot="10800000">
            <a:off x="2454275" y="4687888"/>
            <a:ext cx="2081213" cy="1209675"/>
          </a:xfrm>
          <a:prstGeom prst="curvedConnector3">
            <a:avLst>
              <a:gd name="adj1" fmla="val 49963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59" name="Text Box 46"/>
          <p:cNvSpPr txBox="1">
            <a:spLocks noChangeArrowheads="1"/>
          </p:cNvSpPr>
          <p:nvPr/>
        </p:nvSpPr>
        <p:spPr bwMode="auto">
          <a:xfrm>
            <a:off x="3116263" y="2590800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c2e</a:t>
            </a:r>
          </a:p>
        </p:txBody>
      </p:sp>
      <p:sp>
        <p:nvSpPr>
          <p:cNvPr id="48160" name="Text Box 47"/>
          <p:cNvSpPr txBox="1">
            <a:spLocks noChangeArrowheads="1"/>
          </p:cNvSpPr>
          <p:nvPr/>
        </p:nvSpPr>
        <p:spPr bwMode="auto">
          <a:xfrm>
            <a:off x="2989263" y="4899025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x2r</a:t>
            </a:r>
          </a:p>
        </p:txBody>
      </p:sp>
      <p:sp>
        <p:nvSpPr>
          <p:cNvPr id="48161" name="AutoShape 48"/>
          <p:cNvSpPr>
            <a:spLocks noChangeArrowheads="1"/>
          </p:cNvSpPr>
          <p:nvPr/>
        </p:nvSpPr>
        <p:spPr bwMode="auto">
          <a:xfrm>
            <a:off x="125413" y="2789238"/>
            <a:ext cx="979487" cy="677862"/>
          </a:xfrm>
          <a:prstGeom prst="wedgeRectCallout">
            <a:avLst>
              <a:gd name="adj1" fmla="val 114019"/>
              <a:gd name="adj2" fmla="val 51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Call node</a:t>
            </a:r>
          </a:p>
        </p:txBody>
      </p:sp>
      <p:sp>
        <p:nvSpPr>
          <p:cNvPr id="48162" name="AutoShape 49"/>
          <p:cNvSpPr>
            <a:spLocks noChangeArrowheads="1"/>
          </p:cNvSpPr>
          <p:nvPr/>
        </p:nvSpPr>
        <p:spPr bwMode="auto">
          <a:xfrm>
            <a:off x="53975" y="4713288"/>
            <a:ext cx="1204913" cy="677862"/>
          </a:xfrm>
          <a:prstGeom prst="wedgeRectCallout">
            <a:avLst>
              <a:gd name="adj1" fmla="val 85579"/>
              <a:gd name="adj2" fmla="val -59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Return node</a:t>
            </a:r>
          </a:p>
        </p:txBody>
      </p:sp>
      <p:sp>
        <p:nvSpPr>
          <p:cNvPr id="48163" name="AutoShape 50"/>
          <p:cNvSpPr>
            <a:spLocks noChangeArrowheads="1"/>
          </p:cNvSpPr>
          <p:nvPr/>
        </p:nvSpPr>
        <p:spPr bwMode="auto">
          <a:xfrm>
            <a:off x="5680075" y="1828800"/>
            <a:ext cx="979488" cy="677863"/>
          </a:xfrm>
          <a:prstGeom prst="wedgeRectCallout">
            <a:avLst>
              <a:gd name="adj1" fmla="val -94083"/>
              <a:gd name="adj2" fmla="val 83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Entry node</a:t>
            </a:r>
          </a:p>
        </p:txBody>
      </p:sp>
      <p:sp>
        <p:nvSpPr>
          <p:cNvPr id="48164" name="AutoShape 51"/>
          <p:cNvSpPr>
            <a:spLocks noChangeArrowheads="1"/>
          </p:cNvSpPr>
          <p:nvPr/>
        </p:nvSpPr>
        <p:spPr bwMode="auto">
          <a:xfrm>
            <a:off x="5572125" y="6083300"/>
            <a:ext cx="979488" cy="677863"/>
          </a:xfrm>
          <a:prstGeom prst="wedgeRectCallout">
            <a:avLst>
              <a:gd name="adj1" fmla="val -81769"/>
              <a:gd name="adj2" fmla="val -48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Exit node</a:t>
            </a:r>
          </a:p>
        </p:txBody>
      </p:sp>
      <p:sp>
        <p:nvSpPr>
          <p:cNvPr id="48165" name="Text Box 52"/>
          <p:cNvSpPr txBox="1">
            <a:spLocks noChangeArrowheads="1"/>
          </p:cNvSpPr>
          <p:nvPr/>
        </p:nvSpPr>
        <p:spPr bwMode="auto">
          <a:xfrm>
            <a:off x="7118350" y="2125663"/>
            <a:ext cx="8270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</a:t>
            </a:r>
          </a:p>
        </p:txBody>
      </p:sp>
      <p:sp>
        <p:nvSpPr>
          <p:cNvPr id="48166" name="Text Box 53"/>
          <p:cNvSpPr txBox="1">
            <a:spLocks noChangeArrowheads="1"/>
          </p:cNvSpPr>
          <p:nvPr/>
        </p:nvSpPr>
        <p:spPr bwMode="auto">
          <a:xfrm>
            <a:off x="7170738" y="4459288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48167" name="Text Box 54"/>
          <p:cNvSpPr txBox="1">
            <a:spLocks noChangeArrowheads="1"/>
          </p:cNvSpPr>
          <p:nvPr/>
        </p:nvSpPr>
        <p:spPr bwMode="auto">
          <a:xfrm>
            <a:off x="7234238" y="3282950"/>
            <a:ext cx="6064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cxnSp>
        <p:nvCxnSpPr>
          <p:cNvPr id="48168" name="AutoShape 55"/>
          <p:cNvCxnSpPr>
            <a:cxnSpLocks noChangeShapeType="1"/>
            <a:stCxn id="48165" idx="2"/>
            <a:endCxn id="48167" idx="0"/>
          </p:cNvCxnSpPr>
          <p:nvPr/>
        </p:nvCxnSpPr>
        <p:spPr bwMode="auto">
          <a:xfrm>
            <a:off x="7532688" y="2595563"/>
            <a:ext cx="4762" cy="687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69" name="Text Box 56"/>
          <p:cNvSpPr txBox="1">
            <a:spLocks noChangeArrowheads="1"/>
          </p:cNvSpPr>
          <p:nvPr/>
        </p:nvSpPr>
        <p:spPr bwMode="auto">
          <a:xfrm>
            <a:off x="7310438" y="2795588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8170" name="Text Box 57"/>
          <p:cNvSpPr txBox="1">
            <a:spLocks noChangeArrowheads="1"/>
          </p:cNvSpPr>
          <p:nvPr/>
        </p:nvSpPr>
        <p:spPr bwMode="auto">
          <a:xfrm>
            <a:off x="7180263" y="5622925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</a:t>
            </a:r>
          </a:p>
        </p:txBody>
      </p:sp>
      <p:cxnSp>
        <p:nvCxnSpPr>
          <p:cNvPr id="48171" name="AutoShape 58"/>
          <p:cNvCxnSpPr>
            <a:cxnSpLocks noChangeShapeType="1"/>
            <a:stCxn id="48166" idx="2"/>
            <a:endCxn id="48170" idx="0"/>
          </p:cNvCxnSpPr>
          <p:nvPr/>
        </p:nvCxnSpPr>
        <p:spPr bwMode="auto">
          <a:xfrm>
            <a:off x="7535863" y="4929188"/>
            <a:ext cx="9525" cy="693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72" name="Text Box 59"/>
          <p:cNvSpPr txBox="1">
            <a:spLocks noChangeArrowheads="1"/>
          </p:cNvSpPr>
          <p:nvPr/>
        </p:nvSpPr>
        <p:spPr bwMode="auto">
          <a:xfrm>
            <a:off x="7351713" y="5057775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48173" name="Text Box 60"/>
          <p:cNvSpPr txBox="1">
            <a:spLocks noChangeArrowheads="1"/>
          </p:cNvSpPr>
          <p:nvPr/>
        </p:nvSpPr>
        <p:spPr bwMode="auto">
          <a:xfrm>
            <a:off x="7351713" y="1528763"/>
            <a:ext cx="488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Q</a:t>
            </a:r>
          </a:p>
        </p:txBody>
      </p:sp>
      <p:sp>
        <p:nvSpPr>
          <p:cNvPr id="48174" name="Text Box 61"/>
          <p:cNvSpPr txBox="1">
            <a:spLocks noChangeArrowheads="1"/>
          </p:cNvSpPr>
          <p:nvPr/>
        </p:nvSpPr>
        <p:spPr bwMode="auto">
          <a:xfrm>
            <a:off x="6854825" y="3895725"/>
            <a:ext cx="1355725" cy="4699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Call Q</a:t>
            </a:r>
          </a:p>
        </p:txBody>
      </p:sp>
      <p:sp>
        <p:nvSpPr>
          <p:cNvPr id="48175" name="AutoShape 62"/>
          <p:cNvSpPr>
            <a:spLocks noChangeArrowheads="1"/>
          </p:cNvSpPr>
          <p:nvPr/>
        </p:nvSpPr>
        <p:spPr bwMode="auto">
          <a:xfrm>
            <a:off x="8131175" y="2522538"/>
            <a:ext cx="979488" cy="677862"/>
          </a:xfrm>
          <a:prstGeom prst="wedgeRectCallout">
            <a:avLst>
              <a:gd name="adj1" fmla="val -78847"/>
              <a:gd name="adj2" fmla="val 96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Call node</a:t>
            </a:r>
          </a:p>
        </p:txBody>
      </p:sp>
      <p:sp>
        <p:nvSpPr>
          <p:cNvPr id="48176" name="AutoShape 63"/>
          <p:cNvSpPr>
            <a:spLocks noChangeArrowheads="1"/>
          </p:cNvSpPr>
          <p:nvPr/>
        </p:nvSpPr>
        <p:spPr bwMode="auto">
          <a:xfrm>
            <a:off x="7989888" y="4797425"/>
            <a:ext cx="1154112" cy="677863"/>
          </a:xfrm>
          <a:prstGeom prst="wedgeRectCallout">
            <a:avLst>
              <a:gd name="adj1" fmla="val -57208"/>
              <a:gd name="adj2" fmla="val -81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Return node</a:t>
            </a:r>
          </a:p>
        </p:txBody>
      </p:sp>
      <p:cxnSp>
        <p:nvCxnSpPr>
          <p:cNvPr id="48177" name="AutoShape 64"/>
          <p:cNvCxnSpPr>
            <a:cxnSpLocks noChangeShapeType="1"/>
            <a:stCxn id="48143" idx="3"/>
            <a:endCxn id="48166" idx="1"/>
          </p:cNvCxnSpPr>
          <p:nvPr/>
        </p:nvCxnSpPr>
        <p:spPr bwMode="auto">
          <a:xfrm flipV="1">
            <a:off x="5265738" y="4694238"/>
            <a:ext cx="1905000" cy="120332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178" name="AutoShape 65"/>
          <p:cNvCxnSpPr>
            <a:cxnSpLocks noChangeShapeType="1"/>
            <a:stCxn id="48167" idx="1"/>
            <a:endCxn id="48163" idx="4"/>
          </p:cNvCxnSpPr>
          <p:nvPr/>
        </p:nvCxnSpPr>
        <p:spPr bwMode="auto">
          <a:xfrm rot="10800000">
            <a:off x="5248275" y="2732088"/>
            <a:ext cx="1985963" cy="785812"/>
          </a:xfrm>
          <a:prstGeom prst="curvedConnector3">
            <a:avLst>
              <a:gd name="adj1" fmla="val 51398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79" name="Text Box 66"/>
          <p:cNvSpPr txBox="1">
            <a:spLocks noChangeArrowheads="1"/>
          </p:cNvSpPr>
          <p:nvPr/>
        </p:nvSpPr>
        <p:spPr bwMode="auto">
          <a:xfrm>
            <a:off x="6062663" y="2743200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c2e</a:t>
            </a:r>
          </a:p>
        </p:txBody>
      </p:sp>
      <p:sp>
        <p:nvSpPr>
          <p:cNvPr id="48180" name="Text Box 67"/>
          <p:cNvSpPr txBox="1">
            <a:spLocks noChangeArrowheads="1"/>
          </p:cNvSpPr>
          <p:nvPr/>
        </p:nvSpPr>
        <p:spPr bwMode="auto">
          <a:xfrm>
            <a:off x="5935663" y="5051425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x2r</a:t>
            </a:r>
          </a:p>
        </p:txBody>
      </p:sp>
      <p:sp>
        <p:nvSpPr>
          <p:cNvPr id="48181" name="Text Box 15"/>
          <p:cNvSpPr txBox="1">
            <a:spLocks noChangeArrowheads="1"/>
          </p:cNvSpPr>
          <p:nvPr/>
        </p:nvSpPr>
        <p:spPr bwMode="auto">
          <a:xfrm>
            <a:off x="5210175" y="3024188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69062" name="Freeform 70"/>
          <p:cNvSpPr>
            <a:spLocks/>
          </p:cNvSpPr>
          <p:nvPr/>
        </p:nvSpPr>
        <p:spPr bwMode="auto">
          <a:xfrm>
            <a:off x="1979613" y="2547938"/>
            <a:ext cx="3068637" cy="3536950"/>
          </a:xfrm>
          <a:custGeom>
            <a:avLst/>
            <a:gdLst>
              <a:gd name="T0" fmla="*/ 2147483647 w 1933"/>
              <a:gd name="T1" fmla="*/ 0 h 2228"/>
              <a:gd name="T2" fmla="*/ 2147483647 w 1933"/>
              <a:gd name="T3" fmla="*/ 2147483647 h 2228"/>
              <a:gd name="T4" fmla="*/ 2147483647 w 1933"/>
              <a:gd name="T5" fmla="*/ 2147483647 h 2228"/>
              <a:gd name="T6" fmla="*/ 2147483647 w 1933"/>
              <a:gd name="T7" fmla="*/ 2147483647 h 2228"/>
              <a:gd name="T8" fmla="*/ 2147483647 w 1933"/>
              <a:gd name="T9" fmla="*/ 2147483647 h 2228"/>
              <a:gd name="T10" fmla="*/ 2147483647 w 1933"/>
              <a:gd name="T11" fmla="*/ 2147483647 h 2228"/>
              <a:gd name="T12" fmla="*/ 2147483647 w 1933"/>
              <a:gd name="T13" fmla="*/ 2147483647 h 2228"/>
              <a:gd name="T14" fmla="*/ 2147483647 w 1933"/>
              <a:gd name="T15" fmla="*/ 2147483647 h 2228"/>
              <a:gd name="T16" fmla="*/ 2147483647 w 1933"/>
              <a:gd name="T17" fmla="*/ 2147483647 h 2228"/>
              <a:gd name="T18" fmla="*/ 2147483647 w 1933"/>
              <a:gd name="T19" fmla="*/ 2147483647 h 2228"/>
              <a:gd name="T20" fmla="*/ 2147483647 w 1933"/>
              <a:gd name="T21" fmla="*/ 2147483647 h 2228"/>
              <a:gd name="T22" fmla="*/ 2147483647 w 1933"/>
              <a:gd name="T23" fmla="*/ 2147483647 h 2228"/>
              <a:gd name="T24" fmla="*/ 2147483647 w 1933"/>
              <a:gd name="T25" fmla="*/ 2147483647 h 22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33"/>
              <a:gd name="T40" fmla="*/ 0 h 2228"/>
              <a:gd name="T41" fmla="*/ 1933 w 1933"/>
              <a:gd name="T42" fmla="*/ 2228 h 22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33" h="2228">
                <a:moveTo>
                  <a:pt x="90" y="0"/>
                </a:moveTo>
                <a:cubicBezTo>
                  <a:pt x="73" y="268"/>
                  <a:pt x="57" y="537"/>
                  <a:pt x="138" y="624"/>
                </a:cubicBezTo>
                <a:cubicBezTo>
                  <a:pt x="219" y="711"/>
                  <a:pt x="312" y="608"/>
                  <a:pt x="577" y="521"/>
                </a:cubicBezTo>
                <a:cubicBezTo>
                  <a:pt x="842" y="434"/>
                  <a:pt x="1538" y="135"/>
                  <a:pt x="1729" y="102"/>
                </a:cubicBezTo>
                <a:cubicBezTo>
                  <a:pt x="1920" y="69"/>
                  <a:pt x="1796" y="228"/>
                  <a:pt x="1722" y="322"/>
                </a:cubicBezTo>
                <a:cubicBezTo>
                  <a:pt x="1648" y="416"/>
                  <a:pt x="1285" y="529"/>
                  <a:pt x="1283" y="665"/>
                </a:cubicBezTo>
                <a:cubicBezTo>
                  <a:pt x="1281" y="801"/>
                  <a:pt x="1620" y="1008"/>
                  <a:pt x="1708" y="1138"/>
                </a:cubicBezTo>
                <a:cubicBezTo>
                  <a:pt x="1796" y="1268"/>
                  <a:pt x="1796" y="1277"/>
                  <a:pt x="1811" y="1446"/>
                </a:cubicBezTo>
                <a:cubicBezTo>
                  <a:pt x="1826" y="1615"/>
                  <a:pt x="1933" y="2078"/>
                  <a:pt x="1798" y="2153"/>
                </a:cubicBezTo>
                <a:cubicBezTo>
                  <a:pt x="1663" y="2228"/>
                  <a:pt x="1189" y="2032"/>
                  <a:pt x="1002" y="1899"/>
                </a:cubicBezTo>
                <a:cubicBezTo>
                  <a:pt x="815" y="1766"/>
                  <a:pt x="823" y="1441"/>
                  <a:pt x="673" y="1357"/>
                </a:cubicBezTo>
                <a:cubicBezTo>
                  <a:pt x="523" y="1273"/>
                  <a:pt x="208" y="1279"/>
                  <a:pt x="104" y="1392"/>
                </a:cubicBezTo>
                <a:cubicBezTo>
                  <a:pt x="0" y="1505"/>
                  <a:pt x="24" y="1770"/>
                  <a:pt x="49" y="2036"/>
                </a:cubicBezTo>
              </a:path>
            </a:pathLst>
          </a:custGeom>
          <a:noFill/>
          <a:ln w="76200" cap="flat" cmpd="sng">
            <a:solidFill>
              <a:srgbClr val="66FF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9064" name="Freeform 72"/>
          <p:cNvSpPr>
            <a:spLocks/>
          </p:cNvSpPr>
          <p:nvPr/>
        </p:nvSpPr>
        <p:spPr bwMode="auto">
          <a:xfrm>
            <a:off x="2247900" y="2547938"/>
            <a:ext cx="5424488" cy="3438525"/>
          </a:xfrm>
          <a:custGeom>
            <a:avLst/>
            <a:gdLst>
              <a:gd name="T0" fmla="*/ 2147483647 w 3417"/>
              <a:gd name="T1" fmla="*/ 0 h 2166"/>
              <a:gd name="T2" fmla="*/ 2147483647 w 3417"/>
              <a:gd name="T3" fmla="*/ 2147483647 h 2166"/>
              <a:gd name="T4" fmla="*/ 2147483647 w 3417"/>
              <a:gd name="T5" fmla="*/ 2147483647 h 2166"/>
              <a:gd name="T6" fmla="*/ 2147483647 w 3417"/>
              <a:gd name="T7" fmla="*/ 2147483647 h 2166"/>
              <a:gd name="T8" fmla="*/ 2147483647 w 3417"/>
              <a:gd name="T9" fmla="*/ 2147483647 h 2166"/>
              <a:gd name="T10" fmla="*/ 2147483647 w 3417"/>
              <a:gd name="T11" fmla="*/ 2147483647 h 2166"/>
              <a:gd name="T12" fmla="*/ 2147483647 w 3417"/>
              <a:gd name="T13" fmla="*/ 2147483647 h 2166"/>
              <a:gd name="T14" fmla="*/ 2147483647 w 3417"/>
              <a:gd name="T15" fmla="*/ 2147483647 h 2166"/>
              <a:gd name="T16" fmla="*/ 2147483647 w 3417"/>
              <a:gd name="T17" fmla="*/ 2147483647 h 2166"/>
              <a:gd name="T18" fmla="*/ 2147483647 w 3417"/>
              <a:gd name="T19" fmla="*/ 2147483647 h 2166"/>
              <a:gd name="T20" fmla="*/ 2147483647 w 3417"/>
              <a:gd name="T21" fmla="*/ 2147483647 h 2166"/>
              <a:gd name="T22" fmla="*/ 2147483647 w 3417"/>
              <a:gd name="T23" fmla="*/ 2147483647 h 2166"/>
              <a:gd name="T24" fmla="*/ 2147483647 w 3417"/>
              <a:gd name="T25" fmla="*/ 2147483647 h 2166"/>
              <a:gd name="T26" fmla="*/ 2147483647 w 3417"/>
              <a:gd name="T27" fmla="*/ 2147483647 h 2166"/>
              <a:gd name="T28" fmla="*/ 2147483647 w 3417"/>
              <a:gd name="T29" fmla="*/ 2147483647 h 2166"/>
              <a:gd name="T30" fmla="*/ 2147483647 w 3417"/>
              <a:gd name="T31" fmla="*/ 2147483647 h 2166"/>
              <a:gd name="T32" fmla="*/ 2147483647 w 3417"/>
              <a:gd name="T33" fmla="*/ 2147483647 h 2166"/>
              <a:gd name="T34" fmla="*/ 2147483647 w 3417"/>
              <a:gd name="T35" fmla="*/ 2147483647 h 2166"/>
              <a:gd name="T36" fmla="*/ 2147483647 w 3417"/>
              <a:gd name="T37" fmla="*/ 2147483647 h 2166"/>
              <a:gd name="T38" fmla="*/ 2147483647 w 3417"/>
              <a:gd name="T39" fmla="*/ 2147483647 h 2166"/>
              <a:gd name="T40" fmla="*/ 2147483647 w 3417"/>
              <a:gd name="T41" fmla="*/ 2147483647 h 2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17"/>
              <a:gd name="T64" fmla="*/ 0 h 2166"/>
              <a:gd name="T65" fmla="*/ 3417 w 3417"/>
              <a:gd name="T66" fmla="*/ 2166 h 2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17" h="2166">
                <a:moveTo>
                  <a:pt x="33" y="0"/>
                </a:moveTo>
                <a:cubicBezTo>
                  <a:pt x="16" y="196"/>
                  <a:pt x="0" y="393"/>
                  <a:pt x="47" y="493"/>
                </a:cubicBezTo>
                <a:cubicBezTo>
                  <a:pt x="94" y="593"/>
                  <a:pt x="194" y="614"/>
                  <a:pt x="314" y="603"/>
                </a:cubicBezTo>
                <a:cubicBezTo>
                  <a:pt x="434" y="592"/>
                  <a:pt x="613" y="482"/>
                  <a:pt x="767" y="425"/>
                </a:cubicBezTo>
                <a:cubicBezTo>
                  <a:pt x="921" y="368"/>
                  <a:pt x="1092" y="316"/>
                  <a:pt x="1240" y="260"/>
                </a:cubicBezTo>
                <a:cubicBezTo>
                  <a:pt x="1388" y="204"/>
                  <a:pt x="1575" y="101"/>
                  <a:pt x="1658" y="89"/>
                </a:cubicBezTo>
                <a:cubicBezTo>
                  <a:pt x="1741" y="77"/>
                  <a:pt x="1753" y="139"/>
                  <a:pt x="1740" y="185"/>
                </a:cubicBezTo>
                <a:cubicBezTo>
                  <a:pt x="1727" y="231"/>
                  <a:pt x="1665" y="283"/>
                  <a:pt x="1583" y="363"/>
                </a:cubicBezTo>
                <a:cubicBezTo>
                  <a:pt x="1501" y="443"/>
                  <a:pt x="1228" y="533"/>
                  <a:pt x="1247" y="665"/>
                </a:cubicBezTo>
                <a:cubicBezTo>
                  <a:pt x="1266" y="797"/>
                  <a:pt x="1603" y="1047"/>
                  <a:pt x="1699" y="1158"/>
                </a:cubicBezTo>
                <a:cubicBezTo>
                  <a:pt x="1795" y="1269"/>
                  <a:pt x="1874" y="1282"/>
                  <a:pt x="1823" y="1330"/>
                </a:cubicBezTo>
                <a:cubicBezTo>
                  <a:pt x="1772" y="1378"/>
                  <a:pt x="1549" y="1512"/>
                  <a:pt x="1391" y="1446"/>
                </a:cubicBezTo>
                <a:cubicBezTo>
                  <a:pt x="1233" y="1380"/>
                  <a:pt x="891" y="1034"/>
                  <a:pt x="876" y="932"/>
                </a:cubicBezTo>
                <a:cubicBezTo>
                  <a:pt x="861" y="830"/>
                  <a:pt x="1150" y="766"/>
                  <a:pt x="1302" y="836"/>
                </a:cubicBezTo>
                <a:cubicBezTo>
                  <a:pt x="1454" y="906"/>
                  <a:pt x="1696" y="1191"/>
                  <a:pt x="1788" y="1350"/>
                </a:cubicBezTo>
                <a:cubicBezTo>
                  <a:pt x="1880" y="1509"/>
                  <a:pt x="1844" y="1660"/>
                  <a:pt x="1857" y="1789"/>
                </a:cubicBezTo>
                <a:cubicBezTo>
                  <a:pt x="1870" y="1918"/>
                  <a:pt x="1754" y="2084"/>
                  <a:pt x="1864" y="2125"/>
                </a:cubicBezTo>
                <a:cubicBezTo>
                  <a:pt x="1974" y="2166"/>
                  <a:pt x="2386" y="2117"/>
                  <a:pt x="2515" y="2036"/>
                </a:cubicBezTo>
                <a:cubicBezTo>
                  <a:pt x="2644" y="1955"/>
                  <a:pt x="2509" y="1762"/>
                  <a:pt x="2639" y="1638"/>
                </a:cubicBezTo>
                <a:cubicBezTo>
                  <a:pt x="2769" y="1514"/>
                  <a:pt x="3177" y="1220"/>
                  <a:pt x="3297" y="1289"/>
                </a:cubicBezTo>
                <a:cubicBezTo>
                  <a:pt x="3417" y="1358"/>
                  <a:pt x="3388" y="1704"/>
                  <a:pt x="3359" y="2050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Line 73"/>
          <p:cNvSpPr>
            <a:spLocks noChangeShapeType="1"/>
          </p:cNvSpPr>
          <p:nvPr/>
        </p:nvSpPr>
        <p:spPr bwMode="auto">
          <a:xfrm>
            <a:off x="1408113" y="1828800"/>
            <a:ext cx="496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9066" name="Text Box 74"/>
          <p:cNvSpPr txBox="1">
            <a:spLocks noChangeArrowheads="1"/>
          </p:cNvSpPr>
          <p:nvPr/>
        </p:nvSpPr>
        <p:spPr bwMode="auto">
          <a:xfrm>
            <a:off x="192088" y="61325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Supergraph</a:t>
            </a:r>
            <a:endParaRPr lang="en-US" sz="2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93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62" grpId="0" animBg="1"/>
      <p:bldP spid="469064" grpId="0" animBg="1"/>
      <p:bldP spid="4690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4925" y="1674813"/>
            <a:ext cx="6324600" cy="5246687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paths(n)</a:t>
            </a:r>
            <a:r>
              <a:rPr lang="en-US" sz="2800"/>
              <a:t> the set of paths from s to n 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( (s,n</a:t>
            </a:r>
            <a:r>
              <a:rPr lang="en-US" sz="2400" baseline="-25000"/>
              <a:t>1</a:t>
            </a:r>
            <a:r>
              <a:rPr lang="en-US" sz="2400"/>
              <a:t>), (n</a:t>
            </a:r>
            <a:r>
              <a:rPr lang="en-US" sz="2400" baseline="-25000"/>
              <a:t>1</a:t>
            </a:r>
            <a:r>
              <a:rPr lang="en-US" sz="2400"/>
              <a:t>,n</a:t>
            </a:r>
            <a:r>
              <a:rPr lang="en-US" sz="2400" baseline="-25000"/>
              <a:t>3</a:t>
            </a:r>
            <a:r>
              <a:rPr lang="en-US" sz="2400"/>
              <a:t>), (n</a:t>
            </a:r>
            <a:r>
              <a:rPr lang="en-US" sz="2400" baseline="-25000"/>
              <a:t>3</a:t>
            </a:r>
            <a:r>
              <a:rPr lang="en-US" sz="2400"/>
              <a:t>,n</a:t>
            </a:r>
            <a:r>
              <a:rPr lang="en-US" sz="2400" baseline="-25000"/>
              <a:t>1</a:t>
            </a:r>
            <a:r>
              <a:rPr lang="en-US" sz="2400"/>
              <a:t>) )  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3"/>
            <a:ext cx="8229600" cy="165735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Paths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7210425" y="1208088"/>
            <a:ext cx="838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1275" bIns="0"/>
          <a:lstStyle/>
          <a:p>
            <a:pPr marL="41275" algn="ctr">
              <a:spcBef>
                <a:spcPts val="1350"/>
              </a:spcBef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s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6435725" y="2220913"/>
            <a:ext cx="7874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1275" bIns="0"/>
          <a:lstStyle/>
          <a:p>
            <a:pPr marL="41275" algn="ctr">
              <a:spcBef>
                <a:spcPts val="1350"/>
              </a:spcBef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1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7304088" y="3208338"/>
            <a:ext cx="7493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1275" bIns="0"/>
          <a:lstStyle/>
          <a:p>
            <a:pPr marL="41275" algn="ctr">
              <a:spcBef>
                <a:spcPts val="1350"/>
              </a:spcBef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3</a:t>
            </a:r>
          </a:p>
        </p:txBody>
      </p:sp>
      <p:cxnSp>
        <p:nvCxnSpPr>
          <p:cNvPr id="50182" name="AutoShape 6"/>
          <p:cNvCxnSpPr>
            <a:cxnSpLocks noChangeShapeType="1"/>
            <a:stCxn id="50179" idx="0"/>
            <a:endCxn id="50180" idx="0"/>
          </p:cNvCxnSpPr>
          <p:nvPr/>
        </p:nvCxnSpPr>
        <p:spPr bwMode="auto">
          <a:xfrm flipH="1">
            <a:off x="6829425" y="1441450"/>
            <a:ext cx="800100" cy="1012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3" name="AutoShape 7"/>
          <p:cNvCxnSpPr>
            <a:cxnSpLocks noChangeShapeType="1"/>
            <a:stCxn id="50180" idx="0"/>
            <a:endCxn id="50181" idx="0"/>
          </p:cNvCxnSpPr>
          <p:nvPr/>
        </p:nvCxnSpPr>
        <p:spPr bwMode="auto">
          <a:xfrm>
            <a:off x="6829425" y="2454275"/>
            <a:ext cx="849313" cy="987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84" name="Rectangle 8"/>
          <p:cNvSpPr>
            <a:spLocks/>
          </p:cNvSpPr>
          <p:nvPr/>
        </p:nvSpPr>
        <p:spPr bwMode="auto">
          <a:xfrm>
            <a:off x="8235950" y="2220913"/>
            <a:ext cx="6223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1275" bIns="0"/>
          <a:lstStyle/>
          <a:p>
            <a:pPr marL="41275" algn="ctr">
              <a:spcBef>
                <a:spcPts val="1350"/>
              </a:spcBef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2</a:t>
            </a:r>
          </a:p>
        </p:txBody>
      </p:sp>
      <p:cxnSp>
        <p:nvCxnSpPr>
          <p:cNvPr id="50185" name="AutoShape 9"/>
          <p:cNvCxnSpPr>
            <a:cxnSpLocks noChangeShapeType="1"/>
            <a:stCxn id="50179" idx="0"/>
            <a:endCxn id="50184" idx="0"/>
          </p:cNvCxnSpPr>
          <p:nvPr/>
        </p:nvCxnSpPr>
        <p:spPr bwMode="auto">
          <a:xfrm>
            <a:off x="7629525" y="1441450"/>
            <a:ext cx="917575" cy="1012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AutoShape 10"/>
          <p:cNvCxnSpPr>
            <a:cxnSpLocks noChangeShapeType="1"/>
            <a:stCxn id="50184" idx="0"/>
            <a:endCxn id="50181" idx="0"/>
          </p:cNvCxnSpPr>
          <p:nvPr/>
        </p:nvCxnSpPr>
        <p:spPr bwMode="auto">
          <a:xfrm flipH="1">
            <a:off x="7678738" y="2454275"/>
            <a:ext cx="868362" cy="987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87" name="Rectangle 11"/>
          <p:cNvSpPr>
            <a:spLocks/>
          </p:cNvSpPr>
          <p:nvPr/>
        </p:nvSpPr>
        <p:spPr bwMode="auto">
          <a:xfrm>
            <a:off x="6878638" y="16303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8067675" y="16573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7808913" y="26289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7210425" y="26162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0191" name="Rectangle 15"/>
          <p:cNvSpPr>
            <a:spLocks/>
          </p:cNvSpPr>
          <p:nvPr/>
        </p:nvSpPr>
        <p:spPr bwMode="auto">
          <a:xfrm>
            <a:off x="6661150" y="30194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7313613" y="4371975"/>
            <a:ext cx="7493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1275" bIns="0"/>
          <a:lstStyle/>
          <a:p>
            <a:pPr marL="41275" algn="ctr">
              <a:spcBef>
                <a:spcPts val="1350"/>
              </a:spcBef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e</a:t>
            </a:r>
          </a:p>
        </p:txBody>
      </p:sp>
      <p:cxnSp>
        <p:nvCxnSpPr>
          <p:cNvPr id="50193" name="AutoShape 17"/>
          <p:cNvCxnSpPr>
            <a:cxnSpLocks noChangeShapeType="1"/>
            <a:stCxn id="50181" idx="0"/>
            <a:endCxn id="50192" idx="0"/>
          </p:cNvCxnSpPr>
          <p:nvPr/>
        </p:nvCxnSpPr>
        <p:spPr bwMode="auto">
          <a:xfrm>
            <a:off x="7678738" y="3441700"/>
            <a:ext cx="9525" cy="11636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4" name="Rectangle 18"/>
          <p:cNvSpPr>
            <a:spLocks/>
          </p:cNvSpPr>
          <p:nvPr/>
        </p:nvSpPr>
        <p:spPr bwMode="auto">
          <a:xfrm>
            <a:off x="7378700" y="38068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15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6575425" y="2762250"/>
            <a:ext cx="73660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3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24775" cy="1508125"/>
          </a:xfrm>
        </p:spPr>
        <p:txBody>
          <a:bodyPr rIns="132080"/>
          <a:lstStyle/>
          <a:p>
            <a:pPr indent="0" algn="l" eaLnBrk="1" hangingPunct="1">
              <a:lnSpc>
                <a:spcPct val="90000"/>
              </a:lnSpc>
              <a:defRPr/>
            </a:pPr>
            <a:r>
              <a:rPr lang="en-US" sz="3800"/>
              <a:t>Interprocedural Valid Paths</a:t>
            </a:r>
          </a:p>
        </p:txBody>
      </p:sp>
      <p:sp>
        <p:nvSpPr>
          <p:cNvPr id="51202" name="Oval 2"/>
          <p:cNvSpPr>
            <a:spLocks/>
          </p:cNvSpPr>
          <p:nvPr/>
        </p:nvSpPr>
        <p:spPr bwMode="auto">
          <a:xfrm>
            <a:off x="1155700" y="21224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Oval 3"/>
          <p:cNvSpPr>
            <a:spLocks/>
          </p:cNvSpPr>
          <p:nvPr/>
        </p:nvSpPr>
        <p:spPr bwMode="auto">
          <a:xfrm>
            <a:off x="5281613" y="21224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4" name="Oval 4"/>
          <p:cNvSpPr>
            <a:spLocks/>
          </p:cNvSpPr>
          <p:nvPr/>
        </p:nvSpPr>
        <p:spPr bwMode="auto">
          <a:xfrm>
            <a:off x="2530475" y="21224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Oval 5"/>
          <p:cNvSpPr>
            <a:spLocks/>
          </p:cNvSpPr>
          <p:nvPr/>
        </p:nvSpPr>
        <p:spPr bwMode="auto">
          <a:xfrm>
            <a:off x="3886200" y="21224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6" name="Oval 6"/>
          <p:cNvSpPr>
            <a:spLocks/>
          </p:cNvSpPr>
          <p:nvPr/>
        </p:nvSpPr>
        <p:spPr bwMode="auto">
          <a:xfrm>
            <a:off x="6656388" y="21224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7" name="Oval 7"/>
          <p:cNvSpPr>
            <a:spLocks/>
          </p:cNvSpPr>
          <p:nvPr/>
        </p:nvSpPr>
        <p:spPr bwMode="auto">
          <a:xfrm>
            <a:off x="8032750" y="21224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69659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57530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28130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441450" y="2217738"/>
            <a:ext cx="10287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1212" name="Group 16"/>
          <p:cNvGrpSpPr>
            <a:grpSpLocks/>
          </p:cNvGrpSpPr>
          <p:nvPr/>
        </p:nvGrpSpPr>
        <p:grpSpPr bwMode="auto">
          <a:xfrm>
            <a:off x="4289425" y="2179638"/>
            <a:ext cx="779463" cy="74612"/>
            <a:chOff x="0" y="0"/>
            <a:chExt cx="491" cy="47"/>
          </a:xfrm>
        </p:grpSpPr>
        <p:sp>
          <p:nvSpPr>
            <p:cNvPr id="51243" name="Oval 12"/>
            <p:cNvSpPr>
              <a:spLocks/>
            </p:cNvSpPr>
            <p:nvPr/>
          </p:nvSpPr>
          <p:spPr bwMode="auto">
            <a:xfrm>
              <a:off x="0" y="0"/>
              <a:ext cx="47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4" name="Oval 13"/>
            <p:cNvSpPr>
              <a:spLocks/>
            </p:cNvSpPr>
            <p:nvPr/>
          </p:nvSpPr>
          <p:spPr bwMode="auto">
            <a:xfrm>
              <a:off x="148" y="0"/>
              <a:ext cx="47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5" name="Oval 14"/>
            <p:cNvSpPr>
              <a:spLocks/>
            </p:cNvSpPr>
            <p:nvPr/>
          </p:nvSpPr>
          <p:spPr bwMode="auto">
            <a:xfrm>
              <a:off x="296" y="0"/>
              <a:ext cx="47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46" name="Oval 15"/>
            <p:cNvSpPr>
              <a:spLocks/>
            </p:cNvSpPr>
            <p:nvPr/>
          </p:nvSpPr>
          <p:spPr bwMode="auto">
            <a:xfrm>
              <a:off x="444" y="0"/>
              <a:ext cx="47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13" name="Oval 17"/>
          <p:cNvSpPr>
            <a:spLocks/>
          </p:cNvSpPr>
          <p:nvPr/>
        </p:nvSpPr>
        <p:spPr bwMode="auto">
          <a:xfrm>
            <a:off x="3613150" y="32273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4" name="Oval 18"/>
          <p:cNvSpPr>
            <a:spLocks/>
          </p:cNvSpPr>
          <p:nvPr/>
        </p:nvSpPr>
        <p:spPr bwMode="auto">
          <a:xfrm>
            <a:off x="5434013" y="44465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Oval 19"/>
          <p:cNvSpPr>
            <a:spLocks/>
          </p:cNvSpPr>
          <p:nvPr/>
        </p:nvSpPr>
        <p:spPr bwMode="auto">
          <a:xfrm>
            <a:off x="3654425" y="444658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Oval 20"/>
          <p:cNvSpPr>
            <a:spLocks/>
          </p:cNvSpPr>
          <p:nvPr/>
        </p:nvSpPr>
        <p:spPr bwMode="auto">
          <a:xfrm>
            <a:off x="4667250" y="503713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Oval 21"/>
          <p:cNvSpPr>
            <a:spLocks/>
          </p:cNvSpPr>
          <p:nvPr/>
        </p:nvSpPr>
        <p:spPr bwMode="auto">
          <a:xfrm>
            <a:off x="5684838" y="3284538"/>
            <a:ext cx="190500" cy="1905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8" name="Line 22"/>
          <p:cNvSpPr>
            <a:spLocks noChangeShapeType="1"/>
          </p:cNvSpPr>
          <p:nvPr/>
        </p:nvSpPr>
        <p:spPr bwMode="auto">
          <a:xfrm rot="10800000" flipH="1">
            <a:off x="5575300" y="3552825"/>
            <a:ext cx="152400" cy="874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9" name="Line 23"/>
          <p:cNvSpPr>
            <a:spLocks noChangeShapeType="1"/>
          </p:cNvSpPr>
          <p:nvPr/>
        </p:nvSpPr>
        <p:spPr bwMode="auto">
          <a:xfrm>
            <a:off x="3860800" y="4675188"/>
            <a:ext cx="723900" cy="45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0" name="Line 24"/>
          <p:cNvSpPr>
            <a:spLocks noChangeShapeType="1"/>
          </p:cNvSpPr>
          <p:nvPr/>
        </p:nvSpPr>
        <p:spPr bwMode="auto">
          <a:xfrm>
            <a:off x="3727450" y="3475038"/>
            <a:ext cx="19050" cy="896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1" name="Oval 25"/>
          <p:cNvSpPr>
            <a:spLocks/>
          </p:cNvSpPr>
          <p:nvPr/>
        </p:nvSpPr>
        <p:spPr bwMode="auto">
          <a:xfrm>
            <a:off x="4956175" y="5018088"/>
            <a:ext cx="74613" cy="746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Oval 26"/>
          <p:cNvSpPr>
            <a:spLocks/>
          </p:cNvSpPr>
          <p:nvPr/>
        </p:nvSpPr>
        <p:spPr bwMode="auto">
          <a:xfrm>
            <a:off x="5133975" y="4884738"/>
            <a:ext cx="74613" cy="746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3" name="Oval 27"/>
          <p:cNvSpPr>
            <a:spLocks/>
          </p:cNvSpPr>
          <p:nvPr/>
        </p:nvSpPr>
        <p:spPr bwMode="auto">
          <a:xfrm>
            <a:off x="5292725" y="4732338"/>
            <a:ext cx="74613" cy="7461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24" name="AutoShape 28"/>
          <p:cNvCxnSpPr>
            <a:cxnSpLocks noChangeShapeType="1"/>
            <a:stCxn id="51205" idx="0"/>
            <a:endCxn id="51213" idx="0"/>
          </p:cNvCxnSpPr>
          <p:nvPr/>
        </p:nvCxnSpPr>
        <p:spPr bwMode="auto">
          <a:xfrm flipH="1">
            <a:off x="3708400" y="2217738"/>
            <a:ext cx="273050" cy="11049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25" name="AutoShape 29"/>
          <p:cNvCxnSpPr>
            <a:cxnSpLocks noChangeShapeType="1"/>
            <a:stCxn id="51217" idx="0"/>
            <a:endCxn id="51203" idx="0"/>
          </p:cNvCxnSpPr>
          <p:nvPr/>
        </p:nvCxnSpPr>
        <p:spPr bwMode="auto">
          <a:xfrm rot="10800000">
            <a:off x="5376863" y="2217738"/>
            <a:ext cx="403225" cy="116205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7920" name="Group 32"/>
          <p:cNvGrpSpPr>
            <a:grpSpLocks/>
          </p:cNvGrpSpPr>
          <p:nvPr/>
        </p:nvGrpSpPr>
        <p:grpSpPr bwMode="auto">
          <a:xfrm>
            <a:off x="3906838" y="2382838"/>
            <a:ext cx="1598612" cy="660400"/>
            <a:chOff x="0" y="0"/>
            <a:chExt cx="1007" cy="416"/>
          </a:xfrm>
        </p:grpSpPr>
        <p:sp>
          <p:nvSpPr>
            <p:cNvPr id="51241" name="Rectangle 30"/>
            <p:cNvSpPr>
              <a:spLocks/>
            </p:cNvSpPr>
            <p:nvPr/>
          </p:nvSpPr>
          <p:spPr bwMode="auto">
            <a:xfrm>
              <a:off x="0" y="0"/>
              <a:ext cx="19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Comic Sans MS" charset="0"/>
                </a:rPr>
                <a:t>(</a:t>
              </a:r>
            </a:p>
          </p:txBody>
        </p:sp>
        <p:sp>
          <p:nvSpPr>
            <p:cNvPr id="51242" name="Rectangle 31"/>
            <p:cNvSpPr>
              <a:spLocks/>
            </p:cNvSpPr>
            <p:nvPr/>
          </p:nvSpPr>
          <p:spPr bwMode="auto">
            <a:xfrm>
              <a:off x="816" y="0"/>
              <a:ext cx="191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  <a:sym typeface="Comic Sans MS" charset="0"/>
                </a:rPr>
                <a:t>)</a:t>
              </a:r>
            </a:p>
          </p:txBody>
        </p:sp>
      </p:grpSp>
      <p:sp>
        <p:nvSpPr>
          <p:cNvPr id="51227" name="Rectangle 33"/>
          <p:cNvSpPr>
            <a:spLocks/>
          </p:cNvSpPr>
          <p:nvPr/>
        </p:nvSpPr>
        <p:spPr bwMode="auto">
          <a:xfrm>
            <a:off x="1800225" y="1509713"/>
            <a:ext cx="42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1</a:t>
            </a:r>
          </a:p>
        </p:txBody>
      </p:sp>
      <p:sp>
        <p:nvSpPr>
          <p:cNvPr id="51228" name="Rectangle 34"/>
          <p:cNvSpPr>
            <a:spLocks/>
          </p:cNvSpPr>
          <p:nvPr/>
        </p:nvSpPr>
        <p:spPr bwMode="auto">
          <a:xfrm>
            <a:off x="2995613" y="1571625"/>
            <a:ext cx="42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2</a:t>
            </a:r>
          </a:p>
        </p:txBody>
      </p:sp>
      <p:sp>
        <p:nvSpPr>
          <p:cNvPr id="51229" name="Rectangle 35"/>
          <p:cNvSpPr>
            <a:spLocks/>
          </p:cNvSpPr>
          <p:nvPr/>
        </p:nvSpPr>
        <p:spPr bwMode="auto">
          <a:xfrm>
            <a:off x="5864225" y="1557338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k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-1</a:t>
            </a:r>
          </a:p>
        </p:txBody>
      </p:sp>
      <p:sp>
        <p:nvSpPr>
          <p:cNvPr id="51230" name="Rectangle 36"/>
          <p:cNvSpPr>
            <a:spLocks/>
          </p:cNvSpPr>
          <p:nvPr/>
        </p:nvSpPr>
        <p:spPr bwMode="auto">
          <a:xfrm>
            <a:off x="7264400" y="1541463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k</a:t>
            </a:r>
          </a:p>
        </p:txBody>
      </p:sp>
      <p:sp>
        <p:nvSpPr>
          <p:cNvPr id="51231" name="Rectangle 37"/>
          <p:cNvSpPr>
            <a:spLocks/>
          </p:cNvSpPr>
          <p:nvPr/>
        </p:nvSpPr>
        <p:spPr bwMode="auto">
          <a:xfrm>
            <a:off x="3308350" y="2468563"/>
            <a:ext cx="42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3</a:t>
            </a:r>
          </a:p>
        </p:txBody>
      </p:sp>
      <p:sp>
        <p:nvSpPr>
          <p:cNvPr id="51232" name="Rectangle 38"/>
          <p:cNvSpPr>
            <a:spLocks/>
          </p:cNvSpPr>
          <p:nvPr/>
        </p:nvSpPr>
        <p:spPr bwMode="auto">
          <a:xfrm>
            <a:off x="3081338" y="3617913"/>
            <a:ext cx="427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4</a:t>
            </a:r>
          </a:p>
        </p:txBody>
      </p:sp>
      <p:sp>
        <p:nvSpPr>
          <p:cNvPr id="51233" name="Rectangle 39"/>
          <p:cNvSpPr>
            <a:spLocks/>
          </p:cNvSpPr>
          <p:nvPr/>
        </p:nvSpPr>
        <p:spPr bwMode="auto">
          <a:xfrm>
            <a:off x="3584575" y="4879975"/>
            <a:ext cx="42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5</a:t>
            </a:r>
          </a:p>
        </p:txBody>
      </p:sp>
      <p:sp>
        <p:nvSpPr>
          <p:cNvPr id="51234" name="Rectangle 40"/>
          <p:cNvSpPr>
            <a:spLocks/>
          </p:cNvSpPr>
          <p:nvPr/>
        </p:nvSpPr>
        <p:spPr bwMode="auto">
          <a:xfrm>
            <a:off x="5759450" y="2430463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k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-2</a:t>
            </a:r>
          </a:p>
        </p:txBody>
      </p:sp>
      <p:sp>
        <p:nvSpPr>
          <p:cNvPr id="51235" name="Rectangle 41"/>
          <p:cNvSpPr>
            <a:spLocks/>
          </p:cNvSpPr>
          <p:nvPr/>
        </p:nvSpPr>
        <p:spPr bwMode="auto">
          <a:xfrm>
            <a:off x="5822950" y="3795713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f</a:t>
            </a:r>
            <a:r>
              <a:rPr lang="en-US" sz="3200" baseline="-25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k</a:t>
            </a:r>
            <a:r>
              <a:rPr lang="en-US" sz="3200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-3</a:t>
            </a:r>
          </a:p>
        </p:txBody>
      </p:sp>
      <p:sp>
        <p:nvSpPr>
          <p:cNvPr id="51236" name="Rectangle 42"/>
          <p:cNvSpPr>
            <a:spLocks/>
          </p:cNvSpPr>
          <p:nvPr/>
        </p:nvSpPr>
        <p:spPr bwMode="auto">
          <a:xfrm>
            <a:off x="3640138" y="1492250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call</a:t>
            </a:r>
            <a:r>
              <a:rPr lang="en-US" sz="3200" baseline="-25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q</a:t>
            </a:r>
          </a:p>
        </p:txBody>
      </p:sp>
      <p:sp>
        <p:nvSpPr>
          <p:cNvPr id="51237" name="Rectangle 43"/>
          <p:cNvSpPr>
            <a:spLocks/>
          </p:cNvSpPr>
          <p:nvPr/>
        </p:nvSpPr>
        <p:spPr bwMode="auto">
          <a:xfrm>
            <a:off x="2454275" y="2959100"/>
            <a:ext cx="1123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enter</a:t>
            </a:r>
            <a:r>
              <a:rPr lang="en-US" sz="3200" baseline="-25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q</a:t>
            </a:r>
          </a:p>
        </p:txBody>
      </p:sp>
      <p:sp>
        <p:nvSpPr>
          <p:cNvPr id="51238" name="Rectangle 44"/>
          <p:cNvSpPr>
            <a:spLocks/>
          </p:cNvSpPr>
          <p:nvPr/>
        </p:nvSpPr>
        <p:spPr bwMode="auto">
          <a:xfrm>
            <a:off x="5942013" y="3048000"/>
            <a:ext cx="87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exit</a:t>
            </a:r>
            <a:r>
              <a:rPr lang="en-US" sz="3200" baseline="-25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q</a:t>
            </a:r>
          </a:p>
        </p:txBody>
      </p:sp>
      <p:sp>
        <p:nvSpPr>
          <p:cNvPr id="51239" name="Rectangle 45"/>
          <p:cNvSpPr>
            <a:spLocks/>
          </p:cNvSpPr>
          <p:nvPr/>
        </p:nvSpPr>
        <p:spPr bwMode="auto">
          <a:xfrm>
            <a:off x="5013325" y="1500188"/>
            <a:ext cx="644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6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ret</a:t>
            </a:r>
          </a:p>
        </p:txBody>
      </p:sp>
      <p:sp>
        <p:nvSpPr>
          <p:cNvPr id="37934" name="Rectangle 46"/>
          <p:cNvSpPr>
            <a:spLocks/>
          </p:cNvSpPr>
          <p:nvPr/>
        </p:nvSpPr>
        <p:spPr bwMode="auto">
          <a:xfrm>
            <a:off x="617538" y="5581650"/>
            <a:ext cx="7747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82588" indent="-342900" algn="l">
              <a:spcBef>
                <a:spcPts val="638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IVP: all paths with matching calls and returns</a:t>
            </a:r>
          </a:p>
          <a:p>
            <a:pPr marL="382588" indent="-342900" algn="l">
              <a:spcBef>
                <a:spcPts val="550"/>
              </a:spcBef>
              <a:buClr>
                <a:srgbClr val="000000"/>
              </a:buClr>
              <a:buSzPct val="100000"/>
              <a:buFont typeface="Arial" charset="0"/>
              <a:buChar char="–"/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And prefixes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4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7769225" cy="1506538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Interprocedural Valid Paths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695450"/>
            <a:ext cx="8218487" cy="5162550"/>
          </a:xfrm>
        </p:spPr>
        <p:txBody>
          <a:bodyPr rIns="132080"/>
          <a:lstStyle/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IVP </a:t>
            </a:r>
            <a:r>
              <a:rPr lang="en-US" sz="2800"/>
              <a:t>set of paths</a:t>
            </a:r>
          </a:p>
          <a:p>
            <a:pPr marL="782638" lvl="1"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/>
              <a:t>Start at program entry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Only considers matching calls and returns </a:t>
            </a:r>
          </a:p>
          <a:p>
            <a:pPr marL="782638" lvl="1"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/>
              <a:t>aka, </a:t>
            </a:r>
            <a:r>
              <a:rPr lang="en-US" sz="2400">
                <a:solidFill>
                  <a:srgbClr val="009999"/>
                </a:solidFill>
              </a:rPr>
              <a:t>valid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/>
              <a:t>Can be defined via context free grammar</a:t>
            </a:r>
          </a:p>
          <a:p>
            <a:pPr marL="782638" lvl="1"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/>
              <a:t>matched ::= matched (</a:t>
            </a:r>
            <a:r>
              <a:rPr lang="en-US" sz="2400" baseline="-25000">
                <a:latin typeface="Arial Italic" charset="0"/>
                <a:cs typeface="Arial Italic" charset="0"/>
                <a:sym typeface="Arial Italic" charset="0"/>
              </a:rPr>
              <a:t>i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sz="2400"/>
              <a:t>matched )</a:t>
            </a:r>
            <a:r>
              <a:rPr lang="en-US" sz="2400" baseline="-25000">
                <a:latin typeface="Arial Italic" charset="0"/>
                <a:cs typeface="Arial Italic" charset="0"/>
                <a:sym typeface="Arial Italic" charset="0"/>
              </a:rPr>
              <a:t>i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sz="2400"/>
              <a:t>| ε</a:t>
            </a:r>
          </a:p>
          <a:p>
            <a:pPr marL="782638" lvl="1"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/>
              <a:t>valid ::= valid (</a:t>
            </a:r>
            <a:r>
              <a:rPr lang="en-US" sz="2400" baseline="-25000">
                <a:latin typeface="Arial Italic" charset="0"/>
                <a:cs typeface="Arial Italic" charset="0"/>
                <a:sym typeface="Arial Italic" charset="0"/>
              </a:rPr>
              <a:t>i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sz="2400"/>
              <a:t>matched | matched</a:t>
            </a:r>
          </a:p>
          <a:p>
            <a:pPr marL="1182688" lvl="2"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paths</a:t>
            </a:r>
            <a:r>
              <a:rPr lang="en-US" sz="2000"/>
              <a:t> can be defined by a regular expression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48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420688" y="882650"/>
            <a:ext cx="8407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Join Over All Paths (JOP)</a:t>
            </a:r>
          </a:p>
        </p:txBody>
      </p:sp>
      <p:grpSp>
        <p:nvGrpSpPr>
          <p:cNvPr id="53250" name="Group 19"/>
          <p:cNvGrpSpPr>
            <a:grpSpLocks/>
          </p:cNvGrpSpPr>
          <p:nvPr/>
        </p:nvGrpSpPr>
        <p:grpSpPr bwMode="auto">
          <a:xfrm>
            <a:off x="749300" y="2368550"/>
            <a:ext cx="7615238" cy="749300"/>
            <a:chOff x="0" y="0"/>
            <a:chExt cx="4797" cy="472"/>
          </a:xfrm>
        </p:grpSpPr>
        <p:sp>
          <p:nvSpPr>
            <p:cNvPr id="53260" name="Oval 2"/>
            <p:cNvSpPr>
              <a:spLocks/>
            </p:cNvSpPr>
            <p:nvPr/>
          </p:nvSpPr>
          <p:spPr bwMode="auto">
            <a:xfrm>
              <a:off x="268" y="0"/>
              <a:ext cx="120" cy="12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1" name="Oval 3"/>
            <p:cNvSpPr>
              <a:spLocks/>
            </p:cNvSpPr>
            <p:nvPr/>
          </p:nvSpPr>
          <p:spPr bwMode="auto">
            <a:xfrm>
              <a:off x="2867" y="0"/>
              <a:ext cx="120" cy="12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2" name="Oval 4"/>
            <p:cNvSpPr>
              <a:spLocks/>
            </p:cNvSpPr>
            <p:nvPr/>
          </p:nvSpPr>
          <p:spPr bwMode="auto">
            <a:xfrm>
              <a:off x="1134" y="0"/>
              <a:ext cx="120" cy="12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3" name="Oval 5"/>
            <p:cNvSpPr>
              <a:spLocks/>
            </p:cNvSpPr>
            <p:nvPr/>
          </p:nvSpPr>
          <p:spPr bwMode="auto">
            <a:xfrm>
              <a:off x="1988" y="0"/>
              <a:ext cx="120" cy="12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4" name="Oval 6"/>
            <p:cNvSpPr>
              <a:spLocks/>
            </p:cNvSpPr>
            <p:nvPr/>
          </p:nvSpPr>
          <p:spPr bwMode="auto">
            <a:xfrm>
              <a:off x="3733" y="0"/>
              <a:ext cx="120" cy="12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5" name="Oval 7"/>
            <p:cNvSpPr>
              <a:spLocks/>
            </p:cNvSpPr>
            <p:nvPr/>
          </p:nvSpPr>
          <p:spPr bwMode="auto">
            <a:xfrm>
              <a:off x="4600" y="0"/>
              <a:ext cx="120" cy="12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Line 8"/>
            <p:cNvSpPr>
              <a:spLocks noChangeShapeType="1"/>
            </p:cNvSpPr>
            <p:nvPr/>
          </p:nvSpPr>
          <p:spPr bwMode="auto">
            <a:xfrm>
              <a:off x="3928" y="60"/>
              <a:ext cx="64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7" name="Line 9"/>
            <p:cNvSpPr>
              <a:spLocks noChangeShapeType="1"/>
            </p:cNvSpPr>
            <p:nvPr/>
          </p:nvSpPr>
          <p:spPr bwMode="auto">
            <a:xfrm>
              <a:off x="3052" y="60"/>
              <a:ext cx="64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Line 10"/>
            <p:cNvSpPr>
              <a:spLocks noChangeShapeType="1"/>
            </p:cNvSpPr>
            <p:nvPr/>
          </p:nvSpPr>
          <p:spPr bwMode="auto">
            <a:xfrm>
              <a:off x="1312" y="60"/>
              <a:ext cx="64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9" name="Line 11"/>
            <p:cNvSpPr>
              <a:spLocks noChangeShapeType="1"/>
            </p:cNvSpPr>
            <p:nvPr/>
          </p:nvSpPr>
          <p:spPr bwMode="auto">
            <a:xfrm>
              <a:off x="448" y="60"/>
              <a:ext cx="648" cy="1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3270" name="Group 16"/>
            <p:cNvGrpSpPr>
              <a:grpSpLocks/>
            </p:cNvGrpSpPr>
            <p:nvPr/>
          </p:nvGrpSpPr>
          <p:grpSpPr bwMode="auto">
            <a:xfrm>
              <a:off x="2242" y="36"/>
              <a:ext cx="491" cy="47"/>
              <a:chOff x="0" y="0"/>
              <a:chExt cx="491" cy="47"/>
            </a:xfrm>
          </p:grpSpPr>
          <p:sp>
            <p:nvSpPr>
              <p:cNvPr id="53273" name="Oval 12"/>
              <p:cNvSpPr>
                <a:spLocks/>
              </p:cNvSpPr>
              <p:nvPr/>
            </p:nvSpPr>
            <p:spPr bwMode="auto">
              <a:xfrm>
                <a:off x="0" y="0"/>
                <a:ext cx="47" cy="47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74" name="Oval 13"/>
              <p:cNvSpPr>
                <a:spLocks/>
              </p:cNvSpPr>
              <p:nvPr/>
            </p:nvSpPr>
            <p:spPr bwMode="auto">
              <a:xfrm>
                <a:off x="148" y="0"/>
                <a:ext cx="47" cy="47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75" name="Oval 14"/>
              <p:cNvSpPr>
                <a:spLocks/>
              </p:cNvSpPr>
              <p:nvPr/>
            </p:nvSpPr>
            <p:spPr bwMode="auto">
              <a:xfrm>
                <a:off x="296" y="0"/>
                <a:ext cx="47" cy="47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276" name="Oval 15"/>
              <p:cNvSpPr>
                <a:spLocks/>
              </p:cNvSpPr>
              <p:nvPr/>
            </p:nvSpPr>
            <p:spPr bwMode="auto">
              <a:xfrm>
                <a:off x="444" y="0"/>
                <a:ext cx="47" cy="47"/>
              </a:xfrm>
              <a:prstGeom prst="ellipse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3271" name="Rectangle 17"/>
            <p:cNvSpPr>
              <a:spLocks/>
            </p:cNvSpPr>
            <p:nvPr/>
          </p:nvSpPr>
          <p:spPr bwMode="auto">
            <a:xfrm>
              <a:off x="0" y="120"/>
              <a:ext cx="56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ＭＳ Ｐゴシック" charset="0"/>
                  <a:sym typeface="Times New Roman Italic" charset="0"/>
                </a:rPr>
                <a:t>start</a:t>
              </a:r>
            </a:p>
          </p:txBody>
        </p:sp>
        <p:sp>
          <p:nvSpPr>
            <p:cNvPr id="53272" name="Rectangle 18"/>
            <p:cNvSpPr>
              <a:spLocks/>
            </p:cNvSpPr>
            <p:nvPr/>
          </p:nvSpPr>
          <p:spPr bwMode="auto">
            <a:xfrm>
              <a:off x="4572" y="96"/>
              <a:ext cx="225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ＭＳ Ｐゴシック" charset="0"/>
                  <a:sym typeface="Times New Roman Italic" charset="0"/>
                </a:rPr>
                <a:t>n</a:t>
              </a:r>
            </a:p>
          </p:txBody>
        </p:sp>
      </p:grpSp>
      <p:sp>
        <p:nvSpPr>
          <p:cNvPr id="53251" name="Rectangle 20"/>
          <p:cNvSpPr>
            <a:spLocks/>
          </p:cNvSpPr>
          <p:nvPr/>
        </p:nvSpPr>
        <p:spPr bwMode="auto">
          <a:xfrm>
            <a:off x="1111250" y="1778000"/>
            <a:ext cx="266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rgbClr val="FF3300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i</a:t>
            </a:r>
          </a:p>
        </p:txBody>
      </p:sp>
      <p:grpSp>
        <p:nvGrpSpPr>
          <p:cNvPr id="53252" name="Group 25"/>
          <p:cNvGrpSpPr>
            <a:grpSpLocks/>
          </p:cNvGrpSpPr>
          <p:nvPr/>
        </p:nvGrpSpPr>
        <p:grpSpPr bwMode="auto">
          <a:xfrm>
            <a:off x="1916113" y="1854200"/>
            <a:ext cx="5778500" cy="533400"/>
            <a:chOff x="0" y="0"/>
            <a:chExt cx="3640" cy="336"/>
          </a:xfrm>
        </p:grpSpPr>
        <p:pic>
          <p:nvPicPr>
            <p:cNvPr id="53256" name="Picture 2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"/>
              <a:ext cx="24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7" name="Picture 2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8"/>
              <a:ext cx="275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8" name="Picture 2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" y="0"/>
              <a:ext cx="25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2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8"/>
              <a:ext cx="398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6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22275" y="4357688"/>
            <a:ext cx="8391525" cy="2500312"/>
          </a:xfrm>
        </p:spPr>
        <p:txBody>
          <a:bodyPr rIns="132080"/>
          <a:lstStyle/>
          <a:p>
            <a:pPr>
              <a:buClr>
                <a:srgbClr val="000000"/>
              </a:buClr>
              <a:defRPr/>
            </a:pPr>
            <a:r>
              <a:rPr lang="en-US" sz="2400" dirty="0"/>
              <a:t>JOP[v]</a:t>
            </a:r>
            <a:r>
              <a:rPr lang="en-US" sz="2400" baseline="-25000" dirty="0"/>
              <a:t>  </a:t>
            </a:r>
            <a:r>
              <a:rPr lang="en-US" sz="2400" dirty="0"/>
              <a:t> = </a:t>
            </a:r>
            <a:r>
              <a:rPr lang="en-US" sz="24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400" dirty="0"/>
              <a:t>{[[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4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4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, …,</a:t>
            </a:r>
            <a:r>
              <a:rPr lang="en-US" sz="24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4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400" dirty="0"/>
              <a:t>]](</a:t>
            </a:r>
            <a:r>
              <a:rPr lang="en-US" sz="2400" dirty="0">
                <a:sym typeface="Symbol" panose="05050102010706020507" pitchFamily="18" charset="2"/>
              </a:rPr>
              <a:t></a:t>
            </a:r>
            <a:r>
              <a:rPr lang="en-US" sz="2400" dirty="0"/>
              <a:t>)  | (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4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, …, </a:t>
            </a:r>
            <a:r>
              <a:rPr lang="en-US" sz="2400" dirty="0" err="1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400" baseline="-25000" dirty="0" err="1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400" dirty="0"/>
              <a:t>) </a:t>
            </a:r>
            <a:r>
              <a:rPr lang="en-US" sz="2400" dirty="0">
                <a:sym typeface="Math A" panose="05020602060204020302" pitchFamily="18" charset="2"/>
              </a:rPr>
              <a:t> </a:t>
            </a:r>
            <a:r>
              <a:rPr lang="en-US" sz="2400" dirty="0"/>
              <a:t>paths(v)}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400" dirty="0"/>
              <a:t>JOP </a:t>
            </a:r>
            <a:r>
              <a:rPr lang="en-US" sz="2400" dirty="0">
                <a:latin typeface="Math B" charset="0"/>
                <a:cs typeface="Math B" charset="0"/>
                <a:sym typeface="Math B" charset="0"/>
              </a:rPr>
              <a:t></a:t>
            </a:r>
            <a:r>
              <a:rPr lang="en-US" sz="2400" dirty="0"/>
              <a:t> LFP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000" dirty="0"/>
              <a:t>Sometimes JOP = LFP </a:t>
            </a:r>
          </a:p>
          <a:p>
            <a:pPr marL="1182688" lvl="2" algn="l" eaLnBrk="1" hangingPunct="1">
              <a:buClr>
                <a:srgbClr val="000000"/>
              </a:buClr>
              <a:defRPr/>
            </a:pPr>
            <a:r>
              <a:rPr lang="en-US" sz="1800" dirty="0"/>
              <a:t>precise up to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>
                <a:latin typeface="Arial Bold" charset="0"/>
                <a:cs typeface="Arial Bold" charset="0"/>
                <a:sym typeface="Arial Bold" charset="0"/>
              </a:rPr>
              <a:t>symbolic execution</a:t>
            </a:r>
            <a:r>
              <a:rPr lang="ja-JP" altLang="en-US" sz="1800" dirty="0">
                <a:latin typeface="Arial"/>
              </a:rPr>
              <a:t>”</a:t>
            </a:r>
            <a:endParaRPr lang="en-US" sz="1800" dirty="0"/>
          </a:p>
          <a:p>
            <a:pPr marL="1182688" lvl="2" algn="l" eaLnBrk="1" hangingPunct="1">
              <a:buClr>
                <a:srgbClr val="000000"/>
              </a:buClr>
              <a:defRPr/>
            </a:pPr>
            <a:r>
              <a:rPr lang="en-US" sz="1800" dirty="0"/>
              <a:t>Distributive problem</a:t>
            </a:r>
          </a:p>
        </p:txBody>
      </p:sp>
      <p:sp>
        <p:nvSpPr>
          <p:cNvPr id="39963" name="Rectangle 27"/>
          <p:cNvSpPr>
            <a:spLocks/>
          </p:cNvSpPr>
          <p:nvPr/>
        </p:nvSpPr>
        <p:spPr bwMode="auto">
          <a:xfrm>
            <a:off x="6915150" y="3365500"/>
            <a:ext cx="175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2100"/>
              </a:spcBef>
            </a:pPr>
            <a:r>
              <a:rPr lang="en-US" sz="3600" dirty="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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 </a:t>
            </a:r>
            <a:r>
              <a:rPr lang="en-US" sz="3600" dirty="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L</a:t>
            </a:r>
          </a:p>
        </p:txBody>
      </p:sp>
      <p:sp>
        <p:nvSpPr>
          <p:cNvPr id="53255" name="Rectangle 28"/>
          <p:cNvSpPr>
            <a:spLocks/>
          </p:cNvSpPr>
          <p:nvPr/>
        </p:nvSpPr>
        <p:spPr bwMode="auto">
          <a:xfrm>
            <a:off x="4006850" y="3365500"/>
            <a:ext cx="2928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⟦fk  o  ... o f1⟧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91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2" grpId="0" build="p" autoUpdateAnimBg="0" advAuto="1"/>
      <p:bldP spid="3996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1371600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The Join-Over-Valid-Paths (JVP)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42" y="1600200"/>
            <a:ext cx="9152707" cy="4525963"/>
          </a:xfrm>
        </p:spPr>
        <p:txBody>
          <a:bodyPr rIns="132080"/>
          <a:lstStyle/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 dirty="0" err="1"/>
              <a:t>vpaths</a:t>
            </a:r>
            <a:r>
              <a:rPr lang="en-US" sz="2800" dirty="0"/>
              <a:t>(n) all valid paths from program start to n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 dirty="0"/>
              <a:t>JVP[n]</a:t>
            </a:r>
            <a:r>
              <a:rPr lang="en-US" sz="2800" baseline="-25000" dirty="0"/>
              <a:t>  </a:t>
            </a:r>
            <a:r>
              <a:rPr lang="en-US" sz="2800" dirty="0"/>
              <a:t> = </a:t>
            </a:r>
            <a:r>
              <a:rPr lang="en-US" sz="28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800" dirty="0"/>
              <a:t>{[[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 e</a:t>
            </a:r>
            <a:r>
              <a:rPr lang="en-US" sz="2800" dirty="0"/>
              <a:t>]](</a:t>
            </a:r>
            <a:r>
              <a:rPr lang="en-US" sz="2800" dirty="0">
                <a:sym typeface="Symbol" panose="05050102010706020507" pitchFamily="18" charset="2"/>
              </a:rPr>
              <a:t></a:t>
            </a:r>
            <a:r>
              <a:rPr lang="en-US" sz="2800" dirty="0"/>
              <a:t>) |</a:t>
            </a:r>
            <a:r>
              <a:rPr lang="en-US" sz="2800" dirty="0">
                <a:latin typeface="ＭＳ Ｐゴシック" charset="0"/>
                <a:ea typeface="ＭＳ Ｐゴシック" charset="0"/>
                <a:sym typeface="ＭＳ Ｐゴシック" charset="0"/>
              </a:rPr>
              <a:t> </a:t>
            </a:r>
            <a:r>
              <a:rPr lang="en-US" sz="2800" dirty="0"/>
              <a:t>(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1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e</a:t>
            </a:r>
            <a:r>
              <a:rPr lang="en-US" sz="2800" baseline="-25000" dirty="0">
                <a:latin typeface="Arial Italic" charset="0"/>
                <a:cs typeface="Arial Italic" charset="0"/>
                <a:sym typeface="Arial Italic" charset="0"/>
              </a:rPr>
              <a:t>2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, …, e</a:t>
            </a:r>
            <a:r>
              <a:rPr lang="en-US" sz="2800" dirty="0"/>
              <a:t>) </a:t>
            </a:r>
            <a:r>
              <a:rPr lang="en-US" sz="2800" dirty="0">
                <a:sym typeface="Math A" panose="05020602060204020302" pitchFamily="18" charset="2"/>
              </a:rPr>
              <a:t></a:t>
            </a:r>
            <a:r>
              <a:rPr lang="en-US" sz="2800" dirty="0"/>
              <a:t> </a:t>
            </a:r>
            <a:r>
              <a:rPr lang="en-US" sz="2800" dirty="0" err="1"/>
              <a:t>vpaths</a:t>
            </a:r>
            <a:r>
              <a:rPr lang="en-US" sz="2800" dirty="0"/>
              <a:t>(</a:t>
            </a:r>
            <a:r>
              <a:rPr lang="en-US" sz="2800" dirty="0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sz="2800" dirty="0"/>
              <a:t>)}</a:t>
            </a:r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endParaRPr lang="en-US" sz="2800" dirty="0"/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endParaRPr lang="en-US" sz="2800" dirty="0"/>
          </a:p>
          <a:p>
            <a:pPr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800" dirty="0"/>
              <a:t>JVP </a:t>
            </a:r>
            <a:r>
              <a:rPr lang="en-US" sz="2800" dirty="0">
                <a:latin typeface="Math B" charset="0"/>
                <a:cs typeface="Math B" charset="0"/>
                <a:sym typeface="Math B" charset="0"/>
              </a:rPr>
              <a:t></a:t>
            </a:r>
            <a:r>
              <a:rPr lang="en-US" sz="2800" dirty="0"/>
              <a:t> JOP</a:t>
            </a:r>
          </a:p>
          <a:p>
            <a:pPr marL="782638" lvl="1"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/>
              <a:t>In some cases the JVP can be computed</a:t>
            </a:r>
          </a:p>
          <a:p>
            <a:pPr marL="782638" lvl="1" algn="l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/>
              <a:t>(Distributive problem)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6454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The Call String Approach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The data flow value is associated with sequences of calls (call string)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Use Chaotic iterations over the supergraph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5480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US">
                <a:latin typeface="Arial" charset="0"/>
              </a:rPr>
              <a:t>supergraph</a:t>
            </a:r>
            <a:endParaRPr lang="en-US" dirty="0">
              <a:latin typeface="Arial" charset="0"/>
            </a:endParaRPr>
          </a:p>
        </p:txBody>
      </p:sp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4429125" y="2498725"/>
            <a:ext cx="8270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3656013" y="3511550"/>
            <a:ext cx="773112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4525963" y="4498975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57349" name="AutoShape 8"/>
          <p:cNvCxnSpPr>
            <a:cxnSpLocks noChangeShapeType="1"/>
            <a:stCxn id="57346" idx="2"/>
            <a:endCxn id="57347" idx="0"/>
          </p:cNvCxnSpPr>
          <p:nvPr/>
        </p:nvCxnSpPr>
        <p:spPr bwMode="auto">
          <a:xfrm flipH="1">
            <a:off x="4043363" y="2968625"/>
            <a:ext cx="800100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0" name="AutoShape 9"/>
          <p:cNvCxnSpPr>
            <a:cxnSpLocks noChangeShapeType="1"/>
            <a:stCxn id="57347" idx="2"/>
            <a:endCxn id="57348" idx="0"/>
          </p:cNvCxnSpPr>
          <p:nvPr/>
        </p:nvCxnSpPr>
        <p:spPr bwMode="auto">
          <a:xfrm>
            <a:off x="4043363" y="3981450"/>
            <a:ext cx="847725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5456238" y="3511550"/>
            <a:ext cx="6064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cxnSp>
        <p:nvCxnSpPr>
          <p:cNvPr id="57352" name="AutoShape 11"/>
          <p:cNvCxnSpPr>
            <a:cxnSpLocks noChangeShapeType="1"/>
            <a:stCxn id="57346" idx="2"/>
            <a:endCxn id="57351" idx="0"/>
          </p:cNvCxnSpPr>
          <p:nvPr/>
        </p:nvCxnSpPr>
        <p:spPr bwMode="auto">
          <a:xfrm>
            <a:off x="4843463" y="2968625"/>
            <a:ext cx="915987" cy="542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2"/>
          <p:cNvCxnSpPr>
            <a:cxnSpLocks noChangeShapeType="1"/>
            <a:stCxn id="57351" idx="2"/>
            <a:endCxn id="57348" idx="0"/>
          </p:cNvCxnSpPr>
          <p:nvPr/>
        </p:nvCxnSpPr>
        <p:spPr bwMode="auto">
          <a:xfrm flipH="1">
            <a:off x="4891088" y="3981450"/>
            <a:ext cx="868362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3"/>
          <p:cNvCxnSpPr>
            <a:cxnSpLocks noChangeShapeType="1"/>
            <a:stCxn id="57348" idx="1"/>
            <a:endCxn id="57347" idx="1"/>
          </p:cNvCxnSpPr>
          <p:nvPr/>
        </p:nvCxnSpPr>
        <p:spPr bwMode="auto">
          <a:xfrm rot="10800000">
            <a:off x="3656013" y="3746500"/>
            <a:ext cx="869950" cy="987425"/>
          </a:xfrm>
          <a:prstGeom prst="curvedConnector3">
            <a:avLst>
              <a:gd name="adj1" fmla="val 1262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55" name="Text Box 14"/>
          <p:cNvSpPr txBox="1">
            <a:spLocks noChangeArrowheads="1"/>
          </p:cNvSpPr>
          <p:nvPr/>
        </p:nvSpPr>
        <p:spPr bwMode="auto">
          <a:xfrm>
            <a:off x="4249738" y="3048000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7356" name="Text Box 16"/>
          <p:cNvSpPr txBox="1">
            <a:spLocks noChangeArrowheads="1"/>
          </p:cNvSpPr>
          <p:nvPr/>
        </p:nvSpPr>
        <p:spPr bwMode="auto">
          <a:xfrm>
            <a:off x="5256213" y="4033838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7357" name="Text Box 17"/>
          <p:cNvSpPr txBox="1">
            <a:spLocks noChangeArrowheads="1"/>
          </p:cNvSpPr>
          <p:nvPr/>
        </p:nvSpPr>
        <p:spPr bwMode="auto">
          <a:xfrm>
            <a:off x="4213225" y="4033838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57358" name="Text Box 18"/>
          <p:cNvSpPr txBox="1">
            <a:spLocks noChangeArrowheads="1"/>
          </p:cNvSpPr>
          <p:nvPr/>
        </p:nvSpPr>
        <p:spPr bwMode="auto">
          <a:xfrm>
            <a:off x="3714750" y="4335463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7359" name="Text Box 19"/>
          <p:cNvSpPr txBox="1">
            <a:spLocks noChangeArrowheads="1"/>
          </p:cNvSpPr>
          <p:nvPr/>
        </p:nvSpPr>
        <p:spPr bwMode="auto">
          <a:xfrm>
            <a:off x="4535488" y="5662613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</a:p>
        </p:txBody>
      </p:sp>
      <p:cxnSp>
        <p:nvCxnSpPr>
          <p:cNvPr id="57360" name="AutoShape 20"/>
          <p:cNvCxnSpPr>
            <a:cxnSpLocks noChangeShapeType="1"/>
            <a:stCxn id="57348" idx="2"/>
            <a:endCxn id="57359" idx="0"/>
          </p:cNvCxnSpPr>
          <p:nvPr/>
        </p:nvCxnSpPr>
        <p:spPr bwMode="auto">
          <a:xfrm>
            <a:off x="4891088" y="4968875"/>
            <a:ext cx="9525" cy="6937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4673600" y="5097463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1671638" y="2119313"/>
            <a:ext cx="8270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57363" name="Text Box 24"/>
          <p:cNvSpPr txBox="1">
            <a:spLocks noChangeArrowheads="1"/>
          </p:cNvSpPr>
          <p:nvPr/>
        </p:nvSpPr>
        <p:spPr bwMode="auto">
          <a:xfrm>
            <a:off x="1724025" y="4452938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57364" name="Text Box 27"/>
          <p:cNvSpPr txBox="1">
            <a:spLocks noChangeArrowheads="1"/>
          </p:cNvSpPr>
          <p:nvPr/>
        </p:nvSpPr>
        <p:spPr bwMode="auto">
          <a:xfrm>
            <a:off x="1787525" y="3276600"/>
            <a:ext cx="6064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57365" name="AutoShape 28"/>
          <p:cNvCxnSpPr>
            <a:cxnSpLocks noChangeShapeType="1"/>
            <a:stCxn id="57362" idx="2"/>
            <a:endCxn id="57364" idx="0"/>
          </p:cNvCxnSpPr>
          <p:nvPr/>
        </p:nvCxnSpPr>
        <p:spPr bwMode="auto">
          <a:xfrm>
            <a:off x="2085975" y="2589213"/>
            <a:ext cx="4763" cy="687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66" name="Text Box 32"/>
          <p:cNvSpPr txBox="1">
            <a:spLocks noChangeArrowheads="1"/>
          </p:cNvSpPr>
          <p:nvPr/>
        </p:nvSpPr>
        <p:spPr bwMode="auto">
          <a:xfrm>
            <a:off x="1863725" y="2722563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7367" name="Text Box 36"/>
          <p:cNvSpPr txBox="1">
            <a:spLocks noChangeArrowheads="1"/>
          </p:cNvSpPr>
          <p:nvPr/>
        </p:nvSpPr>
        <p:spPr bwMode="auto">
          <a:xfrm>
            <a:off x="1733550" y="5616575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cxnSp>
        <p:nvCxnSpPr>
          <p:cNvPr id="57368" name="AutoShape 37"/>
          <p:cNvCxnSpPr>
            <a:cxnSpLocks noChangeShapeType="1"/>
            <a:stCxn id="57363" idx="2"/>
            <a:endCxn id="57367" idx="0"/>
          </p:cNvCxnSpPr>
          <p:nvPr/>
        </p:nvCxnSpPr>
        <p:spPr bwMode="auto">
          <a:xfrm>
            <a:off x="2089150" y="4922838"/>
            <a:ext cx="9525" cy="693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69" name="Text Box 38"/>
          <p:cNvSpPr txBox="1">
            <a:spLocks noChangeArrowheads="1"/>
          </p:cNvSpPr>
          <p:nvPr/>
        </p:nvSpPr>
        <p:spPr bwMode="auto">
          <a:xfrm>
            <a:off x="1905000" y="5051425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57370" name="Text Box 41"/>
          <p:cNvSpPr txBox="1">
            <a:spLocks noChangeArrowheads="1"/>
          </p:cNvSpPr>
          <p:nvPr/>
        </p:nvSpPr>
        <p:spPr bwMode="auto">
          <a:xfrm>
            <a:off x="1905000" y="1600200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57371" name="Text Box 42"/>
          <p:cNvSpPr txBox="1">
            <a:spLocks noChangeArrowheads="1"/>
          </p:cNvSpPr>
          <p:nvPr/>
        </p:nvSpPr>
        <p:spPr bwMode="auto">
          <a:xfrm>
            <a:off x="4598988" y="1711325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</a:t>
            </a:r>
          </a:p>
        </p:txBody>
      </p:sp>
      <p:sp>
        <p:nvSpPr>
          <p:cNvPr id="57372" name="Text Box 43"/>
          <p:cNvSpPr txBox="1">
            <a:spLocks noChangeArrowheads="1"/>
          </p:cNvSpPr>
          <p:nvPr/>
        </p:nvSpPr>
        <p:spPr bwMode="auto">
          <a:xfrm>
            <a:off x="1408113" y="3833813"/>
            <a:ext cx="1355725" cy="4699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Call Q</a:t>
            </a:r>
          </a:p>
        </p:txBody>
      </p:sp>
      <p:cxnSp>
        <p:nvCxnSpPr>
          <p:cNvPr id="57373" name="AutoShape 44"/>
          <p:cNvCxnSpPr>
            <a:cxnSpLocks noChangeShapeType="1"/>
            <a:stCxn id="57364" idx="3"/>
            <a:endCxn id="57346" idx="1"/>
          </p:cNvCxnSpPr>
          <p:nvPr/>
        </p:nvCxnSpPr>
        <p:spPr bwMode="auto">
          <a:xfrm flipV="1">
            <a:off x="2393950" y="2733675"/>
            <a:ext cx="2035175" cy="7778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4" name="AutoShape 45"/>
          <p:cNvCxnSpPr>
            <a:cxnSpLocks noChangeShapeType="1"/>
            <a:stCxn id="57359" idx="1"/>
            <a:endCxn id="57363" idx="3"/>
          </p:cNvCxnSpPr>
          <p:nvPr/>
        </p:nvCxnSpPr>
        <p:spPr bwMode="auto">
          <a:xfrm rot="10800000">
            <a:off x="2454275" y="4687888"/>
            <a:ext cx="2081213" cy="1209675"/>
          </a:xfrm>
          <a:prstGeom prst="curvedConnector3">
            <a:avLst>
              <a:gd name="adj1" fmla="val 49963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75" name="Text Box 46"/>
          <p:cNvSpPr txBox="1">
            <a:spLocks noChangeArrowheads="1"/>
          </p:cNvSpPr>
          <p:nvPr/>
        </p:nvSpPr>
        <p:spPr bwMode="auto">
          <a:xfrm>
            <a:off x="3116263" y="2590800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c2e</a:t>
            </a:r>
          </a:p>
        </p:txBody>
      </p:sp>
      <p:sp>
        <p:nvSpPr>
          <p:cNvPr id="57376" name="Text Box 47"/>
          <p:cNvSpPr txBox="1">
            <a:spLocks noChangeArrowheads="1"/>
          </p:cNvSpPr>
          <p:nvPr/>
        </p:nvSpPr>
        <p:spPr bwMode="auto">
          <a:xfrm>
            <a:off x="2989263" y="4899025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x2r</a:t>
            </a:r>
          </a:p>
        </p:txBody>
      </p:sp>
      <p:sp>
        <p:nvSpPr>
          <p:cNvPr id="57377" name="AutoShape 48"/>
          <p:cNvSpPr>
            <a:spLocks noChangeArrowheads="1"/>
          </p:cNvSpPr>
          <p:nvPr/>
        </p:nvSpPr>
        <p:spPr bwMode="auto">
          <a:xfrm>
            <a:off x="125413" y="2789238"/>
            <a:ext cx="979487" cy="677862"/>
          </a:xfrm>
          <a:prstGeom prst="wedgeRectCallout">
            <a:avLst>
              <a:gd name="adj1" fmla="val 114019"/>
              <a:gd name="adj2" fmla="val 51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Call node</a:t>
            </a:r>
          </a:p>
        </p:txBody>
      </p:sp>
      <p:sp>
        <p:nvSpPr>
          <p:cNvPr id="57378" name="AutoShape 49"/>
          <p:cNvSpPr>
            <a:spLocks noChangeArrowheads="1"/>
          </p:cNvSpPr>
          <p:nvPr/>
        </p:nvSpPr>
        <p:spPr bwMode="auto">
          <a:xfrm>
            <a:off x="53975" y="4713288"/>
            <a:ext cx="1204913" cy="677862"/>
          </a:xfrm>
          <a:prstGeom prst="wedgeRectCallout">
            <a:avLst>
              <a:gd name="adj1" fmla="val 85579"/>
              <a:gd name="adj2" fmla="val -59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Return node</a:t>
            </a:r>
          </a:p>
        </p:txBody>
      </p:sp>
      <p:sp>
        <p:nvSpPr>
          <p:cNvPr id="57379" name="AutoShape 50"/>
          <p:cNvSpPr>
            <a:spLocks noChangeArrowheads="1"/>
          </p:cNvSpPr>
          <p:nvPr/>
        </p:nvSpPr>
        <p:spPr bwMode="auto">
          <a:xfrm>
            <a:off x="5680075" y="1828800"/>
            <a:ext cx="979488" cy="677863"/>
          </a:xfrm>
          <a:prstGeom prst="wedgeRectCallout">
            <a:avLst>
              <a:gd name="adj1" fmla="val -94083"/>
              <a:gd name="adj2" fmla="val 83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Entry node</a:t>
            </a:r>
          </a:p>
        </p:txBody>
      </p:sp>
      <p:sp>
        <p:nvSpPr>
          <p:cNvPr id="57380" name="AutoShape 51"/>
          <p:cNvSpPr>
            <a:spLocks noChangeArrowheads="1"/>
          </p:cNvSpPr>
          <p:nvPr/>
        </p:nvSpPr>
        <p:spPr bwMode="auto">
          <a:xfrm>
            <a:off x="5572125" y="6083300"/>
            <a:ext cx="979488" cy="677863"/>
          </a:xfrm>
          <a:prstGeom prst="wedgeRectCallout">
            <a:avLst>
              <a:gd name="adj1" fmla="val -81769"/>
              <a:gd name="adj2" fmla="val -48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Exit node</a:t>
            </a:r>
          </a:p>
        </p:txBody>
      </p:sp>
      <p:sp>
        <p:nvSpPr>
          <p:cNvPr id="57381" name="Text Box 52"/>
          <p:cNvSpPr txBox="1">
            <a:spLocks noChangeArrowheads="1"/>
          </p:cNvSpPr>
          <p:nvPr/>
        </p:nvSpPr>
        <p:spPr bwMode="auto">
          <a:xfrm>
            <a:off x="7118350" y="2125663"/>
            <a:ext cx="8270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</a:t>
            </a:r>
          </a:p>
        </p:txBody>
      </p:sp>
      <p:sp>
        <p:nvSpPr>
          <p:cNvPr id="57382" name="Text Box 53"/>
          <p:cNvSpPr txBox="1">
            <a:spLocks noChangeArrowheads="1"/>
          </p:cNvSpPr>
          <p:nvPr/>
        </p:nvSpPr>
        <p:spPr bwMode="auto">
          <a:xfrm>
            <a:off x="7170738" y="4459288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57383" name="Text Box 54"/>
          <p:cNvSpPr txBox="1">
            <a:spLocks noChangeArrowheads="1"/>
          </p:cNvSpPr>
          <p:nvPr/>
        </p:nvSpPr>
        <p:spPr bwMode="auto">
          <a:xfrm>
            <a:off x="7234238" y="3282950"/>
            <a:ext cx="6064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cxnSp>
        <p:nvCxnSpPr>
          <p:cNvPr id="57384" name="AutoShape 55"/>
          <p:cNvCxnSpPr>
            <a:cxnSpLocks noChangeShapeType="1"/>
            <a:stCxn id="57381" idx="2"/>
            <a:endCxn id="57383" idx="0"/>
          </p:cNvCxnSpPr>
          <p:nvPr/>
        </p:nvCxnSpPr>
        <p:spPr bwMode="auto">
          <a:xfrm>
            <a:off x="7532688" y="2595563"/>
            <a:ext cx="4762" cy="687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85" name="Text Box 56"/>
          <p:cNvSpPr txBox="1">
            <a:spLocks noChangeArrowheads="1"/>
          </p:cNvSpPr>
          <p:nvPr/>
        </p:nvSpPr>
        <p:spPr bwMode="auto">
          <a:xfrm>
            <a:off x="7310438" y="2795588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7386" name="Text Box 57"/>
          <p:cNvSpPr txBox="1">
            <a:spLocks noChangeArrowheads="1"/>
          </p:cNvSpPr>
          <p:nvPr/>
        </p:nvSpPr>
        <p:spPr bwMode="auto">
          <a:xfrm>
            <a:off x="7180263" y="5622925"/>
            <a:ext cx="730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-25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Q</a:t>
            </a:r>
          </a:p>
        </p:txBody>
      </p:sp>
      <p:cxnSp>
        <p:nvCxnSpPr>
          <p:cNvPr id="57387" name="AutoShape 58"/>
          <p:cNvCxnSpPr>
            <a:cxnSpLocks noChangeShapeType="1"/>
            <a:stCxn id="57382" idx="2"/>
            <a:endCxn id="57386" idx="0"/>
          </p:cNvCxnSpPr>
          <p:nvPr/>
        </p:nvCxnSpPr>
        <p:spPr bwMode="auto">
          <a:xfrm>
            <a:off x="7535863" y="4929188"/>
            <a:ext cx="9525" cy="693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88" name="Text Box 59"/>
          <p:cNvSpPr txBox="1">
            <a:spLocks noChangeArrowheads="1"/>
          </p:cNvSpPr>
          <p:nvPr/>
        </p:nvSpPr>
        <p:spPr bwMode="auto">
          <a:xfrm>
            <a:off x="7351713" y="5057775"/>
            <a:ext cx="423862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57389" name="Text Box 60"/>
          <p:cNvSpPr txBox="1">
            <a:spLocks noChangeArrowheads="1"/>
          </p:cNvSpPr>
          <p:nvPr/>
        </p:nvSpPr>
        <p:spPr bwMode="auto">
          <a:xfrm>
            <a:off x="7351713" y="1528763"/>
            <a:ext cx="488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Q</a:t>
            </a:r>
          </a:p>
        </p:txBody>
      </p:sp>
      <p:sp>
        <p:nvSpPr>
          <p:cNvPr id="57390" name="Text Box 61"/>
          <p:cNvSpPr txBox="1">
            <a:spLocks noChangeArrowheads="1"/>
          </p:cNvSpPr>
          <p:nvPr/>
        </p:nvSpPr>
        <p:spPr bwMode="auto">
          <a:xfrm>
            <a:off x="6854825" y="3895725"/>
            <a:ext cx="1355725" cy="4699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Call Q</a:t>
            </a:r>
          </a:p>
        </p:txBody>
      </p:sp>
      <p:sp>
        <p:nvSpPr>
          <p:cNvPr id="57391" name="AutoShape 62"/>
          <p:cNvSpPr>
            <a:spLocks noChangeArrowheads="1"/>
          </p:cNvSpPr>
          <p:nvPr/>
        </p:nvSpPr>
        <p:spPr bwMode="auto">
          <a:xfrm>
            <a:off x="8131175" y="2522538"/>
            <a:ext cx="979488" cy="677862"/>
          </a:xfrm>
          <a:prstGeom prst="wedgeRectCallout">
            <a:avLst>
              <a:gd name="adj1" fmla="val -78847"/>
              <a:gd name="adj2" fmla="val 96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Call node</a:t>
            </a:r>
          </a:p>
        </p:txBody>
      </p:sp>
      <p:sp>
        <p:nvSpPr>
          <p:cNvPr id="57392" name="AutoShape 63"/>
          <p:cNvSpPr>
            <a:spLocks noChangeArrowheads="1"/>
          </p:cNvSpPr>
          <p:nvPr/>
        </p:nvSpPr>
        <p:spPr bwMode="auto">
          <a:xfrm>
            <a:off x="7989888" y="4797425"/>
            <a:ext cx="1154112" cy="677863"/>
          </a:xfrm>
          <a:prstGeom prst="wedgeRectCallout">
            <a:avLst>
              <a:gd name="adj1" fmla="val -57208"/>
              <a:gd name="adj2" fmla="val -81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Return node</a:t>
            </a:r>
          </a:p>
        </p:txBody>
      </p:sp>
      <p:cxnSp>
        <p:nvCxnSpPr>
          <p:cNvPr id="57393" name="AutoShape 64"/>
          <p:cNvCxnSpPr>
            <a:cxnSpLocks noChangeShapeType="1"/>
            <a:stCxn id="57359" idx="3"/>
            <a:endCxn id="57382" idx="1"/>
          </p:cNvCxnSpPr>
          <p:nvPr/>
        </p:nvCxnSpPr>
        <p:spPr bwMode="auto">
          <a:xfrm flipV="1">
            <a:off x="5265738" y="4694238"/>
            <a:ext cx="1905000" cy="120332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94" name="AutoShape 65"/>
          <p:cNvCxnSpPr>
            <a:cxnSpLocks noChangeShapeType="1"/>
            <a:stCxn id="57383" idx="1"/>
            <a:endCxn id="57379" idx="4"/>
          </p:cNvCxnSpPr>
          <p:nvPr/>
        </p:nvCxnSpPr>
        <p:spPr bwMode="auto">
          <a:xfrm rot="10800000">
            <a:off x="5248275" y="2732088"/>
            <a:ext cx="1985963" cy="785812"/>
          </a:xfrm>
          <a:prstGeom prst="curvedConnector3">
            <a:avLst>
              <a:gd name="adj1" fmla="val 51398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95" name="Text Box 66"/>
          <p:cNvSpPr txBox="1">
            <a:spLocks noChangeArrowheads="1"/>
          </p:cNvSpPr>
          <p:nvPr/>
        </p:nvSpPr>
        <p:spPr bwMode="auto">
          <a:xfrm>
            <a:off x="6062663" y="2743200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c2e</a:t>
            </a:r>
          </a:p>
        </p:txBody>
      </p:sp>
      <p:sp>
        <p:nvSpPr>
          <p:cNvPr id="57396" name="Text Box 67"/>
          <p:cNvSpPr txBox="1">
            <a:spLocks noChangeArrowheads="1"/>
          </p:cNvSpPr>
          <p:nvPr/>
        </p:nvSpPr>
        <p:spPr bwMode="auto">
          <a:xfrm>
            <a:off x="5935663" y="5051425"/>
            <a:ext cx="666750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x2r</a:t>
            </a:r>
          </a:p>
        </p:txBody>
      </p:sp>
      <p:sp>
        <p:nvSpPr>
          <p:cNvPr id="57397" name="Text Box 15"/>
          <p:cNvSpPr txBox="1">
            <a:spLocks noChangeArrowheads="1"/>
          </p:cNvSpPr>
          <p:nvPr/>
        </p:nvSpPr>
        <p:spPr bwMode="auto">
          <a:xfrm>
            <a:off x="5210175" y="3024188"/>
            <a:ext cx="423863" cy="4095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</a:t>
            </a:r>
            <a:r>
              <a:rPr lang="en-US" sz="20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57398" name="Line 73"/>
          <p:cNvSpPr>
            <a:spLocks noChangeShapeType="1"/>
          </p:cNvSpPr>
          <p:nvPr/>
        </p:nvSpPr>
        <p:spPr bwMode="auto">
          <a:xfrm>
            <a:off x="1408113" y="1828800"/>
            <a:ext cx="496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778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Effect of procedures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5181600"/>
            <a:ext cx="7772400" cy="1676400"/>
          </a:xfrm>
        </p:spPr>
        <p:txBody>
          <a:bodyPr rIns="132080"/>
          <a:lstStyle/>
          <a:p>
            <a:pPr marL="0" indent="0" algn="l" eaLnBrk="1" hangingPunct="1">
              <a:buFont typeface="Arial" charset="0"/>
              <a:buNone/>
              <a:defRPr/>
            </a:pPr>
            <a:r>
              <a:rPr lang="en-US"/>
              <a:t>The effect of calling a procedure is the effect of executing its body</a:t>
            </a:r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2057400" y="1752600"/>
            <a:ext cx="2286000" cy="3200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9A4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5715000" y="2362200"/>
            <a:ext cx="1066800" cy="2057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9A4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2819400" y="2057400"/>
            <a:ext cx="7620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2590800" y="3124200"/>
            <a:ext cx="1143000" cy="381000"/>
            <a:chOff x="0" y="0"/>
            <a:chExt cx="720" cy="240"/>
          </a:xfrm>
        </p:grpSpPr>
        <p:sp>
          <p:nvSpPr>
            <p:cNvPr id="5126" name="AutoShape 6"/>
            <p:cNvSpPr>
              <a:spLocks/>
            </p:cNvSpPr>
            <p:nvPr/>
          </p:nvSpPr>
          <p:spPr bwMode="auto">
            <a:xfrm>
              <a:off x="0" y="0"/>
              <a:ext cx="720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4" name="Rectangle 7"/>
            <p:cNvSpPr>
              <a:spLocks/>
            </p:cNvSpPr>
            <p:nvPr/>
          </p:nvSpPr>
          <p:spPr bwMode="auto">
            <a:xfrm>
              <a:off x="12" y="28"/>
              <a:ext cx="69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952" bIns="38100" anchor="ctr"/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call bar()</a:t>
              </a:r>
            </a:p>
          </p:txBody>
        </p:sp>
      </p:grpSp>
      <p:sp>
        <p:nvSpPr>
          <p:cNvPr id="5129" name="AutoShape 9"/>
          <p:cNvSpPr>
            <a:spLocks/>
          </p:cNvSpPr>
          <p:nvPr/>
        </p:nvSpPr>
        <p:spPr bwMode="auto">
          <a:xfrm>
            <a:off x="2819400" y="4114800"/>
            <a:ext cx="6858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130" name="AutoShape 10"/>
          <p:cNvSpPr>
            <a:spLocks/>
          </p:cNvSpPr>
          <p:nvPr/>
        </p:nvSpPr>
        <p:spPr bwMode="auto">
          <a:xfrm>
            <a:off x="5867400" y="2514600"/>
            <a:ext cx="6858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131" name="AutoShape 11"/>
          <p:cNvSpPr>
            <a:spLocks/>
          </p:cNvSpPr>
          <p:nvPr/>
        </p:nvSpPr>
        <p:spPr bwMode="auto">
          <a:xfrm>
            <a:off x="5867400" y="3886200"/>
            <a:ext cx="6858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418" name="Rectangle 12"/>
          <p:cNvSpPr>
            <a:spLocks/>
          </p:cNvSpPr>
          <p:nvPr/>
        </p:nvSpPr>
        <p:spPr bwMode="auto">
          <a:xfrm>
            <a:off x="2392363" y="1384300"/>
            <a:ext cx="625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foo()</a:t>
            </a:r>
          </a:p>
        </p:txBody>
      </p:sp>
      <p:sp>
        <p:nvSpPr>
          <p:cNvPr id="17419" name="Rectangle 13"/>
          <p:cNvSpPr>
            <a:spLocks/>
          </p:cNvSpPr>
          <p:nvPr/>
        </p:nvSpPr>
        <p:spPr bwMode="auto">
          <a:xfrm>
            <a:off x="5878513" y="1981200"/>
            <a:ext cx="638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bar()</a:t>
            </a:r>
          </a:p>
        </p:txBody>
      </p:sp>
      <p:pic>
        <p:nvPicPr>
          <p:cNvPr id="17420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455863"/>
            <a:ext cx="2079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909888"/>
            <a:ext cx="259715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81263"/>
            <a:ext cx="2124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1885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59394" name="Rectangle 2"/>
          <p:cNvSpPr>
            <a:spLocks/>
          </p:cNvSpPr>
          <p:nvPr/>
        </p:nvSpPr>
        <p:spPr bwMode="auto">
          <a:xfrm>
            <a:off x="844550" y="1336675"/>
            <a:ext cx="2921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 p(9) 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59395" name="AutoShape 3"/>
          <p:cNvSpPr>
            <a:spLocks/>
          </p:cNvSpPr>
          <p:nvPr/>
        </p:nvSpPr>
        <p:spPr bwMode="auto">
          <a:xfrm>
            <a:off x="650875" y="229552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5378450" y="11969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2784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60418" name="Rectangle 2"/>
          <p:cNvSpPr>
            <a:spLocks/>
          </p:cNvSpPr>
          <p:nvPr/>
        </p:nvSpPr>
        <p:spPr bwMode="auto">
          <a:xfrm>
            <a:off x="844550" y="1336675"/>
            <a:ext cx="2921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 p(9) 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0419" name="AutoShape 3"/>
          <p:cNvSpPr>
            <a:spLocks/>
          </p:cNvSpPr>
          <p:nvPr/>
        </p:nvSpPr>
        <p:spPr bwMode="auto">
          <a:xfrm>
            <a:off x="4991100" y="13366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5378450" y="1196975"/>
            <a:ext cx="292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return a + 1;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5459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61442" name="Rectangle 2"/>
          <p:cNvSpPr>
            <a:spLocks/>
          </p:cNvSpPr>
          <p:nvPr/>
        </p:nvSpPr>
        <p:spPr bwMode="auto">
          <a:xfrm>
            <a:off x="5378450" y="1196975"/>
            <a:ext cx="2921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844550" y="1336675"/>
            <a:ext cx="2921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 p(9) 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1444" name="AutoShape 4"/>
          <p:cNvSpPr>
            <a:spLocks/>
          </p:cNvSpPr>
          <p:nvPr/>
        </p:nvSpPr>
        <p:spPr bwMode="auto">
          <a:xfrm>
            <a:off x="5086350" y="210502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8687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62466" name="Rectangle 2"/>
          <p:cNvSpPr>
            <a:spLocks/>
          </p:cNvSpPr>
          <p:nvPr/>
        </p:nvSpPr>
        <p:spPr bwMode="auto">
          <a:xfrm>
            <a:off x="5378450" y="1196975"/>
            <a:ext cx="2921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844550" y="1336675"/>
            <a:ext cx="2921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int x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</a:t>
            </a:r>
            <a:r>
              <a:rPr lang="en-US" sz="1800">
                <a:solidFill>
                  <a:srgbClr val="CC00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ε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8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 p(9) 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2468" name="AutoShape 4"/>
          <p:cNvSpPr>
            <a:spLocks/>
          </p:cNvSpPr>
          <p:nvPr/>
        </p:nvSpPr>
        <p:spPr bwMode="auto">
          <a:xfrm>
            <a:off x="2525713" y="2268538"/>
            <a:ext cx="385762" cy="142875"/>
          </a:xfrm>
          <a:prstGeom prst="leftArrow">
            <a:avLst>
              <a:gd name="adj1" fmla="val 50000"/>
              <a:gd name="adj2" fmla="val 6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6678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63490" name="Rectangle 2"/>
          <p:cNvSpPr>
            <a:spLocks/>
          </p:cNvSpPr>
          <p:nvPr/>
        </p:nvSpPr>
        <p:spPr bwMode="auto">
          <a:xfrm>
            <a:off x="4418013" y="1196975"/>
            <a:ext cx="38735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844550" y="1336675"/>
            <a:ext cx="2921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x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l-GR" sz="18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[x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8]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3492" name="AutoShape 4"/>
          <p:cNvSpPr>
            <a:spLocks/>
          </p:cNvSpPr>
          <p:nvPr/>
        </p:nvSpPr>
        <p:spPr bwMode="auto">
          <a:xfrm>
            <a:off x="557213" y="30765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7360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64514" name="Rectangle 2"/>
          <p:cNvSpPr>
            <a:spLocks/>
          </p:cNvSpPr>
          <p:nvPr/>
        </p:nvSpPr>
        <p:spPr bwMode="auto">
          <a:xfrm>
            <a:off x="4418013" y="1196975"/>
            <a:ext cx="3876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844550" y="1336675"/>
            <a:ext cx="2921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x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[x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8]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4516" name="AutoShape 4"/>
          <p:cNvSpPr>
            <a:spLocks/>
          </p:cNvSpPr>
          <p:nvPr/>
        </p:nvSpPr>
        <p:spPr bwMode="auto">
          <a:xfrm>
            <a:off x="3981450" y="1336675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7491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65538" name="Rectangle 2"/>
          <p:cNvSpPr>
            <a:spLocks/>
          </p:cNvSpPr>
          <p:nvPr/>
        </p:nvSpPr>
        <p:spPr bwMode="auto">
          <a:xfrm>
            <a:off x="4418013" y="1196975"/>
            <a:ext cx="38766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844550" y="1336675"/>
            <a:ext cx="2921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x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8]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}</a:t>
            </a:r>
          </a:p>
        </p:txBody>
      </p:sp>
      <p:sp>
        <p:nvSpPr>
          <p:cNvPr id="65540" name="AutoShape 4"/>
          <p:cNvSpPr>
            <a:spLocks/>
          </p:cNvSpPr>
          <p:nvPr/>
        </p:nvSpPr>
        <p:spPr bwMode="auto">
          <a:xfrm>
            <a:off x="4067175" y="2393950"/>
            <a:ext cx="387350" cy="163513"/>
          </a:xfrm>
          <a:prstGeom prst="rightArrow">
            <a:avLst>
              <a:gd name="adj1" fmla="val 50000"/>
              <a:gd name="adj2" fmla="val 592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506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Simple Example</a:t>
            </a:r>
          </a:p>
        </p:txBody>
      </p:sp>
      <p:sp>
        <p:nvSpPr>
          <p:cNvPr id="66562" name="Rectangle 2"/>
          <p:cNvSpPr>
            <a:spLocks/>
          </p:cNvSpPr>
          <p:nvPr/>
        </p:nvSpPr>
        <p:spPr bwMode="auto">
          <a:xfrm>
            <a:off x="4418013" y="1196975"/>
            <a:ext cx="38766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a + 1;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844550" y="1336675"/>
            <a:ext cx="2921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x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[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8]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[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10]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6564" name="AutoShape 4"/>
          <p:cNvSpPr>
            <a:spLocks/>
          </p:cNvSpPr>
          <p:nvPr/>
        </p:nvSpPr>
        <p:spPr bwMode="auto">
          <a:xfrm>
            <a:off x="2525713" y="3111500"/>
            <a:ext cx="385762" cy="142875"/>
          </a:xfrm>
          <a:prstGeom prst="leftArrow">
            <a:avLst>
              <a:gd name="adj1" fmla="val 50000"/>
              <a:gd name="adj2" fmla="val 6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3509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The Call String Approach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5257800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The data flow value is associated with sequences of calls (call string)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Use Chaotic iterations over the supergraph </a:t>
            </a:r>
          </a:p>
          <a:p>
            <a:pPr algn="l" eaLnBrk="1" hangingPunct="1">
              <a:buClr>
                <a:srgbClr val="000000"/>
              </a:buClr>
              <a:defRPr/>
            </a:pPr>
            <a:endParaRPr lang="en-US"/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To guarantee termination limit the size of call string (typically 1 or 2)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Represents tails of calls</a:t>
            </a:r>
          </a:p>
          <a:p>
            <a:pPr algn="l" eaLnBrk="1" hangingPunct="1">
              <a:buClr>
                <a:srgbClr val="000000"/>
              </a:buClr>
              <a:defRPr/>
            </a:pPr>
            <a:endParaRPr lang="en-US"/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Abstract inline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3476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Another Example (|cs|=2)</a:t>
            </a:r>
          </a:p>
        </p:txBody>
      </p:sp>
      <p:sp>
        <p:nvSpPr>
          <p:cNvPr id="68610" name="Rectangle 2"/>
          <p:cNvSpPr>
            <a:spLocks/>
          </p:cNvSpPr>
          <p:nvPr/>
        </p:nvSpPr>
        <p:spPr bwMode="auto">
          <a:xfrm>
            <a:off x="3590925" y="1158875"/>
            <a:ext cx="2578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c3: p1(a + 1);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16]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20]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844550" y="1158875"/>
            <a:ext cx="29210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x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16]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::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20]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8612" name="Rectangle 4"/>
          <p:cNvSpPr>
            <a:spLocks/>
          </p:cNvSpPr>
          <p:nvPr/>
        </p:nvSpPr>
        <p:spPr bwMode="auto">
          <a:xfrm>
            <a:off x="6113463" y="1162050"/>
            <a:ext cx="292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p1(int b)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c1.c3:[b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8]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c2.c3:[b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2 * b;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c1.c3:[b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8,$$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16]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c2.c3:[b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10,$$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20]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437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Interprocedural Analysis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5181600"/>
            <a:ext cx="7772400" cy="1676400"/>
          </a:xfrm>
        </p:spPr>
        <p:txBody>
          <a:bodyPr rIns="132080"/>
          <a:lstStyle/>
          <a:p>
            <a:pPr marL="0" indent="0" algn="l" eaLnBrk="1" hangingPunct="1">
              <a:buFont typeface="Arial" charset="0"/>
              <a:buNone/>
              <a:defRPr/>
            </a:pPr>
            <a:r>
              <a:rPr lang="en-US"/>
              <a:t>goal: compute the abstract effect of calling a procedure</a:t>
            </a:r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2057400" y="1752600"/>
            <a:ext cx="2286000" cy="3200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9A4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5715000" y="2362200"/>
            <a:ext cx="1066800" cy="2057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9A4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2819400" y="2057400"/>
            <a:ext cx="7620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18438" name="Group 8"/>
          <p:cNvGrpSpPr>
            <a:grpSpLocks/>
          </p:cNvGrpSpPr>
          <p:nvPr/>
        </p:nvGrpSpPr>
        <p:grpSpPr bwMode="auto">
          <a:xfrm>
            <a:off x="2590800" y="3124200"/>
            <a:ext cx="1143000" cy="381000"/>
            <a:chOff x="0" y="0"/>
            <a:chExt cx="720" cy="240"/>
          </a:xfrm>
        </p:grpSpPr>
        <p:sp>
          <p:nvSpPr>
            <p:cNvPr id="6150" name="AutoShape 6"/>
            <p:cNvSpPr>
              <a:spLocks/>
            </p:cNvSpPr>
            <p:nvPr/>
          </p:nvSpPr>
          <p:spPr bwMode="auto">
            <a:xfrm>
              <a:off x="0" y="0"/>
              <a:ext cx="720" cy="2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8" name="Rectangle 7"/>
            <p:cNvSpPr>
              <a:spLocks/>
            </p:cNvSpPr>
            <p:nvPr/>
          </p:nvSpPr>
          <p:spPr bwMode="auto">
            <a:xfrm>
              <a:off x="12" y="28"/>
              <a:ext cx="69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952" bIns="38100" anchor="ctr"/>
            <a:lstStyle/>
            <a:p>
              <a:pPr marL="12700" algn="ctr"/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call bar()</a:t>
              </a:r>
            </a:p>
          </p:txBody>
        </p:sp>
      </p:grpSp>
      <p:sp>
        <p:nvSpPr>
          <p:cNvPr id="6153" name="AutoShape 9"/>
          <p:cNvSpPr>
            <a:spLocks/>
          </p:cNvSpPr>
          <p:nvPr/>
        </p:nvSpPr>
        <p:spPr bwMode="auto">
          <a:xfrm>
            <a:off x="2819400" y="4114800"/>
            <a:ext cx="6858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154" name="AutoShape 10"/>
          <p:cNvSpPr>
            <a:spLocks/>
          </p:cNvSpPr>
          <p:nvPr/>
        </p:nvSpPr>
        <p:spPr bwMode="auto">
          <a:xfrm>
            <a:off x="5867400" y="2514600"/>
            <a:ext cx="6858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155" name="AutoShape 11"/>
          <p:cNvSpPr>
            <a:spLocks/>
          </p:cNvSpPr>
          <p:nvPr/>
        </p:nvSpPr>
        <p:spPr bwMode="auto">
          <a:xfrm>
            <a:off x="5867400" y="3886200"/>
            <a:ext cx="6858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8442" name="Rectangle 12"/>
          <p:cNvSpPr>
            <a:spLocks/>
          </p:cNvSpPr>
          <p:nvPr/>
        </p:nvSpPr>
        <p:spPr bwMode="auto">
          <a:xfrm>
            <a:off x="2392363" y="1384300"/>
            <a:ext cx="6254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foo()</a:t>
            </a:r>
          </a:p>
        </p:txBody>
      </p:sp>
      <p:sp>
        <p:nvSpPr>
          <p:cNvPr id="18443" name="Rectangle 13"/>
          <p:cNvSpPr>
            <a:spLocks/>
          </p:cNvSpPr>
          <p:nvPr/>
        </p:nvSpPr>
        <p:spPr bwMode="auto">
          <a:xfrm>
            <a:off x="5878513" y="1981200"/>
            <a:ext cx="638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bar()</a:t>
            </a:r>
          </a:p>
        </p:txBody>
      </p:sp>
      <p:pic>
        <p:nvPicPr>
          <p:cNvPr id="18444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455863"/>
            <a:ext cx="2079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909888"/>
            <a:ext cx="259715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81263"/>
            <a:ext cx="2124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01778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Another Example (|cs|=1)</a:t>
            </a:r>
          </a:p>
        </p:txBody>
      </p:sp>
      <p:sp>
        <p:nvSpPr>
          <p:cNvPr id="69634" name="Rectangle 2"/>
          <p:cNvSpPr>
            <a:spLocks/>
          </p:cNvSpPr>
          <p:nvPr/>
        </p:nvSpPr>
        <p:spPr bwMode="auto">
          <a:xfrm>
            <a:off x="3590925" y="1146175"/>
            <a:ext cx="2578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return c3: p1(a + 1);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 </a:t>
            </a:r>
            <a:br>
              <a:rPr lang="en-US" sz="1800">
                <a:solidFill>
                  <a:srgbClr val="CC0000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c2:[a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9, $$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844550" y="1146175"/>
            <a:ext cx="292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x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x = p(7);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[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c2: x = p(9) ;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9636" name="Rectangle 4"/>
          <p:cNvSpPr>
            <a:spLocks/>
          </p:cNvSpPr>
          <p:nvPr/>
        </p:nvSpPr>
        <p:spPr bwMode="auto">
          <a:xfrm>
            <a:off x="6138863" y="1149350"/>
            <a:ext cx="2921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p1(int b)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(c1|c2)c3:[b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return 2 * b;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(c1|c2)c3:[b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$$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 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40701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/>
          </p:cNvSpPr>
          <p:nvPr/>
        </p:nvSpPr>
        <p:spPr bwMode="auto">
          <a:xfrm>
            <a:off x="4481513" y="996950"/>
            <a:ext cx="38735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7] 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c1.c2+: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if (…) 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7]  c1.c2+: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a = a -1 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6]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c1.c2+: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c2: p (a);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c1.c2*: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a = a + 1;</a:t>
            </a:r>
          </a:p>
          <a:p>
            <a:pPr marL="39688" algn="l"/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 c1.c2*: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 </a:t>
            </a:r>
          </a:p>
          <a:p>
            <a:pPr marL="39688" algn="l"/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  <a:p>
            <a:pPr marL="39688"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c1.c2*: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x = -2*a + 5;</a:t>
            </a:r>
          </a:p>
          <a:p>
            <a:pPr marL="39688" algn="l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c1.c2*: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70658" name="Rectangle 2"/>
          <p:cNvSpPr>
            <a:spLocks/>
          </p:cNvSpPr>
          <p:nvPr/>
        </p:nvSpPr>
        <p:spPr bwMode="auto">
          <a:xfrm>
            <a:off x="514350" y="993775"/>
            <a:ext cx="292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c1: p(7);</a:t>
            </a:r>
          </a:p>
          <a:p>
            <a:pPr marL="39688" algn="l"/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l-GR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  <a:sym typeface="Symbol" charset="0"/>
              </a:rPr>
              <a:t>ε 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: [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 </a:t>
            </a:r>
            <a:r>
              <a:rPr lang="en-US" sz="1800" dirty="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 dirty="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 algn="l">
              <a:spcBef>
                <a:spcPts val="1050"/>
              </a:spcBef>
            </a:pP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3970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Handling Recursion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9694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Summary Call String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 lnSpcReduction="10000"/>
          </a:bodyPr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Easy to implement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Efficient for very small call strings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Limited precision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Often loses precision for recursive programs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For finite domains can be precise even with recursion (with a bounded callstring)</a:t>
            </a:r>
          </a:p>
          <a:p>
            <a:pPr algn="l" eaLnBrk="1" hangingPunct="1">
              <a:buClr>
                <a:srgbClr val="000000"/>
              </a:buClr>
              <a:defRPr/>
            </a:pPr>
            <a:endParaRPr lang="en-US"/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Order of calls can be abstracted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Related method: procedure cloning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056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The Functional Approach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The meaning of a procedure is mapping from states into states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The abstract meaning of a procedure is function from an abstract state  to abstract states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Relation between input and output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In certain cases can compute JVP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1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The Functional Approach 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Two phase algorithm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Compute the dataflow solution at the exit of a procedure as a function of the initial values at the procedure entry (functional values)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Compute the dataflow values at every point using the functional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22851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-101600" y="-215900"/>
            <a:ext cx="8229600" cy="1195388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Phase 1</a:t>
            </a:r>
          </a:p>
        </p:txBody>
      </p:sp>
      <p:sp>
        <p:nvSpPr>
          <p:cNvPr id="74754" name="Rectangle 2"/>
          <p:cNvSpPr>
            <a:spLocks/>
          </p:cNvSpPr>
          <p:nvPr/>
        </p:nvSpPr>
        <p:spPr bwMode="auto">
          <a:xfrm>
            <a:off x="4862513" y="904875"/>
            <a:ext cx="38735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if (…)  {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a = a -1 ;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p (a);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 = a + 1;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}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x = -2*a + 5;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628650" y="917575"/>
            <a:ext cx="2921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p(7);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246813" y="5264150"/>
            <a:ext cx="15509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4864100" y="1314450"/>
            <a:ext cx="16398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737100" y="2146300"/>
            <a:ext cx="1893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4737100" y="2882900"/>
            <a:ext cx="2097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-1,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4724400" y="3702050"/>
            <a:ext cx="25749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 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-1,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-2a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+7]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4711700" y="4527550"/>
            <a:ext cx="23717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-2a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+7]</a:t>
            </a: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402" name="Rectangle 10"/>
          <p:cNvSpPr>
            <a:spLocks/>
          </p:cNvSpPr>
          <p:nvPr/>
        </p:nvSpPr>
        <p:spPr bwMode="auto">
          <a:xfrm>
            <a:off x="4864100" y="5270500"/>
            <a:ext cx="1639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403" name="Rectangle 11"/>
          <p:cNvSpPr>
            <a:spLocks/>
          </p:cNvSpPr>
          <p:nvPr/>
        </p:nvSpPr>
        <p:spPr bwMode="auto">
          <a:xfrm>
            <a:off x="4876800" y="6096000"/>
            <a:ext cx="227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800">
                <a:solidFill>
                  <a:srgbClr val="A40800"/>
                </a:solidFill>
                <a:ea typeface="ＭＳ Ｐゴシック" charset="0"/>
                <a:cs typeface="ＭＳ Ｐゴシック" charset="0"/>
              </a:rPr>
              <a:t>-2*a</a:t>
            </a:r>
            <a:r>
              <a:rPr lang="en-US" sz="1800" baseline="-25000">
                <a:solidFill>
                  <a:srgbClr val="A408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A40800"/>
                </a:solidFill>
                <a:ea typeface="ＭＳ Ｐゴシック" charset="0"/>
                <a:cs typeface="ＭＳ Ｐゴシック" charset="0"/>
              </a:rPr>
              <a:t>+5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404" name="Rectangle 12"/>
          <p:cNvSpPr>
            <a:spLocks/>
          </p:cNvSpPr>
          <p:nvPr/>
        </p:nvSpPr>
        <p:spPr bwMode="auto">
          <a:xfrm>
            <a:off x="322263" y="6188075"/>
            <a:ext cx="527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p(a</a:t>
            </a:r>
            <a:r>
              <a:rPr lang="en-US" sz="18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,x</a:t>
            </a:r>
            <a:r>
              <a:rPr lang="en-US" sz="18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) =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-2a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+ 5]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9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utoUpdateAnimBg="0"/>
      <p:bldP spid="59397" grpId="0" autoUpdateAnimBg="0"/>
      <p:bldP spid="59398" grpId="0" autoUpdateAnimBg="0"/>
      <p:bldP spid="59399" grpId="0" autoUpdateAnimBg="0"/>
      <p:bldP spid="59400" grpId="0" autoUpdateAnimBg="0"/>
      <p:bldP spid="59401" grpId="0" autoUpdateAnimBg="0"/>
      <p:bldP spid="59402" grpId="0" autoUpdateAnimBg="0"/>
      <p:bldP spid="59402" grpId="1" autoUpdateAnimBg="0"/>
      <p:bldP spid="59403" grpId="0" autoUpdateAnimBg="0"/>
      <p:bldP spid="5940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/>
          </p:cNvSpPr>
          <p:nvPr/>
        </p:nvSpPr>
        <p:spPr bwMode="auto">
          <a:xfrm>
            <a:off x="4862513" y="904875"/>
            <a:ext cx="38735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 p(int a) {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if (…)  {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a = a -1 ;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p (a);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    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 = a + 1;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rgbClr val="CC0000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}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x = -2*a + 5;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0263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/>
              <a:t>Phase 2</a:t>
            </a: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844550" y="895350"/>
            <a:ext cx="2921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void main() {</a:t>
            </a: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p(7);</a:t>
            </a:r>
          </a:p>
          <a:p>
            <a:pPr marL="39688" algn="l">
              <a:spcBef>
                <a:spcPts val="1050"/>
              </a:spcBef>
            </a:pPr>
            <a:endParaRPr lang="en-US" sz="18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75780" name="Rectangle 4"/>
          <p:cNvSpPr>
            <a:spLocks/>
          </p:cNvSpPr>
          <p:nvPr/>
        </p:nvSpPr>
        <p:spPr bwMode="auto">
          <a:xfrm>
            <a:off x="260350" y="5160963"/>
            <a:ext cx="527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p(a</a:t>
            </a:r>
            <a:r>
              <a:rPr lang="en-US" sz="18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,x</a:t>
            </a:r>
            <a:r>
              <a:rPr lang="en-US" sz="1800" baseline="-25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) =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-2a</a:t>
            </a:r>
            <a:r>
              <a:rPr lang="en-US" sz="1800" baseline="-250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+ 5]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4991100" y="1352550"/>
            <a:ext cx="1357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4991100" y="5327650"/>
            <a:ext cx="1357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5130800" y="2076450"/>
            <a:ext cx="1357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4953000" y="6089650"/>
            <a:ext cx="1433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-9]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425" name="Rectangle 9"/>
          <p:cNvSpPr>
            <a:spLocks/>
          </p:cNvSpPr>
          <p:nvPr/>
        </p:nvSpPr>
        <p:spPr bwMode="auto">
          <a:xfrm>
            <a:off x="863600" y="1606550"/>
            <a:ext cx="1143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 -9]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426" name="Rectangle 10"/>
          <p:cNvSpPr>
            <a:spLocks/>
          </p:cNvSpPr>
          <p:nvPr/>
        </p:nvSpPr>
        <p:spPr bwMode="auto">
          <a:xfrm>
            <a:off x="4838700" y="2927350"/>
            <a:ext cx="1674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6,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427" name="Rectangle 11"/>
          <p:cNvSpPr>
            <a:spLocks/>
          </p:cNvSpPr>
          <p:nvPr/>
        </p:nvSpPr>
        <p:spPr bwMode="auto">
          <a:xfrm>
            <a:off x="5194300" y="3695700"/>
            <a:ext cx="14335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6,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-7]</a:t>
            </a:r>
          </a:p>
        </p:txBody>
      </p:sp>
      <p:sp>
        <p:nvSpPr>
          <p:cNvPr id="60428" name="Rectangle 12"/>
          <p:cNvSpPr>
            <a:spLocks/>
          </p:cNvSpPr>
          <p:nvPr/>
        </p:nvSpPr>
        <p:spPr bwMode="auto">
          <a:xfrm>
            <a:off x="5143500" y="4508500"/>
            <a:ext cx="14335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7,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-7]</a:t>
            </a:r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913313" y="2925763"/>
            <a:ext cx="1674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    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6,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  <a:p>
            <a:pPr marL="39688"/>
            <a:endParaRPr lang="en-US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430" name="Rectangle 14"/>
          <p:cNvSpPr>
            <a:spLocks/>
          </p:cNvSpPr>
          <p:nvPr/>
        </p:nvSpPr>
        <p:spPr bwMode="auto">
          <a:xfrm>
            <a:off x="6794500" y="1314450"/>
            <a:ext cx="1336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794500" y="2044700"/>
            <a:ext cx="1336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</p:txBody>
      </p:sp>
      <p:sp>
        <p:nvSpPr>
          <p:cNvPr id="60432" name="Rectangle 16"/>
          <p:cNvSpPr>
            <a:spLocks/>
          </p:cNvSpPr>
          <p:nvPr/>
        </p:nvSpPr>
        <p:spPr bwMode="auto">
          <a:xfrm>
            <a:off x="6794500" y="2882900"/>
            <a:ext cx="1336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0]</a:t>
            </a:r>
          </a:p>
        </p:txBody>
      </p:sp>
      <p:sp>
        <p:nvSpPr>
          <p:cNvPr id="60433" name="Rectangle 17"/>
          <p:cNvSpPr>
            <a:spLocks/>
          </p:cNvSpPr>
          <p:nvPr/>
        </p:nvSpPr>
        <p:spPr bwMode="auto">
          <a:xfrm>
            <a:off x="6807200" y="3676650"/>
            <a:ext cx="1317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0434" name="Rectangle 18"/>
          <p:cNvSpPr>
            <a:spLocks/>
          </p:cNvSpPr>
          <p:nvPr/>
        </p:nvSpPr>
        <p:spPr bwMode="auto">
          <a:xfrm>
            <a:off x="6654800" y="4495800"/>
            <a:ext cx="1317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0435" name="Rectangle 19"/>
          <p:cNvSpPr>
            <a:spLocks/>
          </p:cNvSpPr>
          <p:nvPr/>
        </p:nvSpPr>
        <p:spPr bwMode="auto">
          <a:xfrm>
            <a:off x="6437313" y="5308600"/>
            <a:ext cx="1319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0436" name="Rectangle 20"/>
          <p:cNvSpPr>
            <a:spLocks/>
          </p:cNvSpPr>
          <p:nvPr/>
        </p:nvSpPr>
        <p:spPr bwMode="auto">
          <a:xfrm>
            <a:off x="6437313" y="6057900"/>
            <a:ext cx="1319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 algn="l">
              <a:spcBef>
                <a:spcPts val="1050"/>
              </a:spcBef>
            </a:pP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[a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, x </a:t>
            </a:r>
            <a:r>
              <a:rPr lang="en-US" sz="1800">
                <a:solidFill>
                  <a:srgbClr val="CC0000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</a:t>
            </a:r>
            <a:r>
              <a:rPr lang="en-US" sz="1800">
                <a:solidFill>
                  <a:srgbClr val="CC0000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</a:t>
            </a:r>
            <a:r>
              <a:rPr lang="en-US" sz="180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42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10746 -0.236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  <p:bldP spid="60421" grpId="1" autoUpdateAnimBg="0"/>
      <p:bldP spid="60422" grpId="0" autoUpdateAnimBg="0"/>
      <p:bldP spid="60422" grpId="1" autoUpdateAnimBg="0"/>
      <p:bldP spid="60423" grpId="0" autoUpdateAnimBg="0"/>
      <p:bldP spid="60423" grpId="1" autoUpdateAnimBg="0"/>
      <p:bldP spid="60424" grpId="0" autoUpdateAnimBg="0"/>
      <p:bldP spid="60424" grpId="1" autoUpdateAnimBg="0"/>
      <p:bldP spid="60425" grpId="0" autoUpdateAnimBg="0"/>
      <p:bldP spid="60426" grpId="0" autoUpdateAnimBg="0"/>
      <p:bldP spid="60426" grpId="1" autoUpdateAnimBg="0"/>
      <p:bldP spid="60427" grpId="0" autoUpdateAnimBg="0"/>
      <p:bldP spid="60427" grpId="1" autoUpdateAnimBg="0"/>
      <p:bldP spid="60428" grpId="0" autoUpdateAnimBg="0"/>
      <p:bldP spid="60428" grpId="1" autoUpdateAnimBg="0"/>
      <p:bldP spid="60429" grpId="0" autoUpdateAnimBg="0"/>
      <p:bldP spid="60429" grpId="1" autoUpdateAnimBg="0"/>
      <p:bldP spid="60429" grpId="2"/>
      <p:bldP spid="60430" grpId="0" autoUpdateAnimBg="0"/>
      <p:bldP spid="60431" grpId="0" autoUpdateAnimBg="0"/>
      <p:bldP spid="60432" grpId="0" autoUpdateAnimBg="0"/>
      <p:bldP spid="60433" grpId="0" autoUpdateAnimBg="0"/>
      <p:bldP spid="60434" grpId="0" autoUpdateAnimBg="0"/>
      <p:bldP spid="60435" grpId="0" autoUpdateAnimBg="0"/>
      <p:bldP spid="6043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Summary Functional approach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Computes procedure abstraction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Sharing between different contexts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Rather precise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Recursive procedures may be more precise/efficient than loops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But requires more from the implementation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Representing (input/output) relations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Composing relations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5527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Issues in Functional Approach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How to guarantee that finite height for functional lattice?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It may happen that L has finite height and yet the lattice of monotonic function from L to L do not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Efficiently represent functions 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Functional join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Functional composition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Testing equality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82916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281CB-DB83-C742-BC71-7556CBF28087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7586" name="Rectangle 1"/>
          <p:cNvSpPr>
            <a:spLocks/>
          </p:cNvSpPr>
          <p:nvPr/>
        </p:nvSpPr>
        <p:spPr bwMode="auto">
          <a:xfrm>
            <a:off x="107950" y="1412875"/>
            <a:ext cx="9474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Special case: L is finite </a:t>
            </a: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Data facts: d </a:t>
            </a:r>
            <a:r>
              <a:rPr lang="en-US" sz="26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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L </a:t>
            </a:r>
            <a:r>
              <a:rPr lang="en-US" sz="26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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L</a:t>
            </a: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Initialization: </a:t>
            </a:r>
          </a:p>
          <a:p>
            <a:pPr marL="1239838" lvl="2" indent="-285750" algn="l" rtl="0">
              <a:lnSpc>
                <a:spcPct val="70000"/>
              </a:lnSpc>
              <a:spcBef>
                <a:spcPts val="638"/>
              </a:spcBef>
              <a:buSzPct val="100000"/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a typeface="ＭＳ Ｐゴシック" charset="0"/>
              </a:rPr>
              <a:t>f</a:t>
            </a:r>
            <a:r>
              <a:rPr lang="en-US" sz="2200" baseline="-25000" dirty="0" err="1">
                <a:solidFill>
                  <a:schemeClr val="tx1"/>
                </a:solidFill>
                <a:ea typeface="ＭＳ Ｐゴシック" charset="0"/>
              </a:rPr>
              <a:t>start,start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= (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) ; otherwise (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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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) </a:t>
            </a:r>
          </a:p>
          <a:p>
            <a:pPr marL="1239838" lvl="2" indent="-285750" algn="l" rtl="0">
              <a:lnSpc>
                <a:spcPct val="70000"/>
              </a:lnSpc>
              <a:spcBef>
                <a:spcPts val="638"/>
              </a:spcBef>
              <a:buSzPct val="100000"/>
              <a:buFont typeface="Arial" charset="0"/>
              <a:buChar char="–"/>
              <a:defRPr/>
            </a:pP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 S[start, 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] = 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endParaRPr lang="en-US" sz="2800" dirty="0">
              <a:solidFill>
                <a:schemeClr val="tx1"/>
              </a:solidFill>
              <a:ea typeface="ＭＳ Ｐゴシック" charset="0"/>
            </a:endParaRP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600" dirty="0">
              <a:solidFill>
                <a:schemeClr val="tx1"/>
              </a:solidFill>
              <a:ea typeface="ＭＳ Ｐゴシック" charset="0"/>
            </a:endParaRP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Propagation of (</a:t>
            </a:r>
            <a:r>
              <a:rPr lang="en-US" sz="2600" dirty="0" err="1">
                <a:solidFill>
                  <a:schemeClr val="tx1"/>
                </a:solidFill>
                <a:ea typeface="ＭＳ Ｐゴシック" charset="0"/>
              </a:rPr>
              <a:t>x,y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) over edge e = (</a:t>
            </a:r>
            <a:r>
              <a:rPr lang="en-US" sz="2600" dirty="0" err="1">
                <a:solidFill>
                  <a:schemeClr val="tx1"/>
                </a:solidFill>
                <a:ea typeface="ＭＳ Ｐゴシック" charset="0"/>
              </a:rPr>
              <a:t>n,n</a:t>
            </a:r>
            <a:r>
              <a:rPr lang="ja-JP" altLang="en-US" sz="26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600" dirty="0">
                <a:solidFill>
                  <a:schemeClr val="tx1"/>
                </a:solidFill>
                <a:ea typeface="Arial" charset="0"/>
                <a:cs typeface="Arial" charset="0"/>
              </a:rPr>
              <a:t>)</a:t>
            </a:r>
          </a:p>
          <a:p>
            <a:pPr marL="782638" lvl="1" indent="-28575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Maintain summary: S[n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,x] = S[n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,x]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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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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(y)) </a:t>
            </a:r>
          </a:p>
          <a:p>
            <a:pPr marL="782638" lvl="1" indent="-28575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 intra-node: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(x,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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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(y))</a:t>
            </a:r>
          </a:p>
          <a:p>
            <a:pPr marL="782638" lvl="1" indent="-28575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 call-node:   </a:t>
            </a:r>
          </a:p>
          <a:p>
            <a:pPr marL="496888" lvl="1" algn="l" rtl="0">
              <a:lnSpc>
                <a:spcPct val="70000"/>
              </a:lnSpc>
              <a:spcBef>
                <a:spcPts val="638"/>
              </a:spcBef>
              <a:buSzPct val="125000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  <a:sym typeface="Wingdings" charset="0"/>
              </a:rPr>
              <a:t>         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y,y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)   </a:t>
            </a:r>
            <a:r>
              <a:rPr lang="en-US" altLang="ja-JP" sz="2200" dirty="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if 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S[n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,y] =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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and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= entry node</a:t>
            </a:r>
          </a:p>
          <a:p>
            <a:pPr marL="342900" indent="-342900" algn="l" rtl="0">
              <a:lnSpc>
                <a:spcPct val="70000"/>
              </a:lnSpc>
              <a:spcBef>
                <a:spcPts val="638"/>
              </a:spcBef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                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x,z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)   </a:t>
            </a:r>
            <a:r>
              <a:rPr lang="en-US" altLang="ja-JP" sz="2200" dirty="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if 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S[exit(call(n),y] = z and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= ret-site-of n</a:t>
            </a:r>
          </a:p>
          <a:p>
            <a:pPr marL="800100" lvl="1" indent="-34290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 return-node: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u,y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) ; 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baseline="-25000" dirty="0" err="1">
                <a:solidFill>
                  <a:schemeClr val="tx1"/>
                </a:solidFill>
                <a:ea typeface="Arial" charset="0"/>
                <a:cs typeface="Arial" charset="0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= call-site-of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 S[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baseline="-25000" dirty="0" err="1">
                <a:solidFill>
                  <a:schemeClr val="tx1"/>
                </a:solidFill>
                <a:ea typeface="Arial" charset="0"/>
                <a:cs typeface="Arial" charset="0"/>
              </a:rPr>
              <a:t>c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,u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]=x</a:t>
            </a:r>
            <a:endParaRPr lang="en-US" sz="22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Tabulation</a:t>
            </a:r>
          </a:p>
        </p:txBody>
      </p:sp>
    </p:spTree>
    <p:extLst>
      <p:ext uri="{BB962C8B-B14F-4D97-AF65-F5344CB8AC3E}">
        <p14:creationId xmlns:p14="http://schemas.microsoft.com/office/powerpoint/2010/main" val="230972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eaLnBrk="1" hangingPunct="1">
              <a:defRPr/>
            </a:pPr>
            <a:r>
              <a:rPr lang="en-US"/>
              <a:t>Reduction to intraprocedural analysis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defRPr/>
            </a:pPr>
            <a:r>
              <a:rPr lang="en-US"/>
              <a:t> Procedure inlining</a:t>
            </a:r>
          </a:p>
          <a:p>
            <a:pPr algn="l" eaLnBrk="1" hangingPunct="1">
              <a:defRPr/>
            </a:pPr>
            <a:r>
              <a:rPr lang="en-US"/>
              <a:t> Naive solution: call-as-goto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45180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281CB-DB83-C742-BC71-7556CBF28087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67586" name="Rectangle 1"/>
          <p:cNvSpPr>
            <a:spLocks/>
          </p:cNvSpPr>
          <p:nvPr/>
        </p:nvSpPr>
        <p:spPr bwMode="auto">
          <a:xfrm>
            <a:off x="107950" y="1412875"/>
            <a:ext cx="9474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Special case: L is finite </a:t>
            </a: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Data facts: d </a:t>
            </a:r>
            <a:r>
              <a:rPr lang="en-US" sz="26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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L </a:t>
            </a:r>
            <a:r>
              <a:rPr lang="en-US" sz="26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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L</a:t>
            </a: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Initialization: </a:t>
            </a:r>
          </a:p>
          <a:p>
            <a:pPr marL="1239838" lvl="2" indent="-285750" algn="l" rtl="0">
              <a:lnSpc>
                <a:spcPct val="70000"/>
              </a:lnSpc>
              <a:spcBef>
                <a:spcPts val="638"/>
              </a:spcBef>
              <a:buSzPct val="100000"/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a typeface="ＭＳ Ｐゴシック" charset="0"/>
              </a:rPr>
              <a:t>f</a:t>
            </a:r>
            <a:r>
              <a:rPr lang="en-US" sz="2200" baseline="-25000" dirty="0" err="1">
                <a:solidFill>
                  <a:schemeClr val="tx1"/>
                </a:solidFill>
                <a:ea typeface="ＭＳ Ｐゴシック" charset="0"/>
              </a:rPr>
              <a:t>start,start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= (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) ; otherwise (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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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) </a:t>
            </a:r>
          </a:p>
          <a:p>
            <a:pPr marL="1239838" lvl="2" indent="-285750" algn="l" rtl="0">
              <a:lnSpc>
                <a:spcPct val="70000"/>
              </a:lnSpc>
              <a:spcBef>
                <a:spcPts val="638"/>
              </a:spcBef>
              <a:buSzPct val="100000"/>
              <a:buFont typeface="Arial" charset="0"/>
              <a:buChar char="–"/>
              <a:defRPr/>
            </a:pP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 S[start, 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r>
              <a:rPr lang="en-US" sz="2200" dirty="0">
                <a:solidFill>
                  <a:schemeClr val="tx1"/>
                </a:solidFill>
                <a:ea typeface="ＭＳ Ｐゴシック" charset="0"/>
              </a:rPr>
              <a:t>] = </a:t>
            </a:r>
            <a:r>
              <a:rPr lang="en-US" sz="2200" dirty="0">
                <a:solidFill>
                  <a:schemeClr val="tx1"/>
                </a:solidFill>
                <a:latin typeface="Math B" charset="0"/>
                <a:ea typeface="ＭＳ Ｐゴシック" charset="0"/>
                <a:sym typeface="Math B" charset="0"/>
              </a:rPr>
              <a:t></a:t>
            </a:r>
            <a:endParaRPr lang="en-US" sz="2800" dirty="0">
              <a:solidFill>
                <a:schemeClr val="tx1"/>
              </a:solidFill>
              <a:ea typeface="ＭＳ Ｐゴシック" charset="0"/>
            </a:endParaRP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600" dirty="0">
              <a:solidFill>
                <a:schemeClr val="tx1"/>
              </a:solidFill>
              <a:ea typeface="ＭＳ Ｐゴシック" charset="0"/>
            </a:endParaRPr>
          </a:p>
          <a:p>
            <a:pPr marL="342900" indent="-342900" algn="l" rtl="0">
              <a:lnSpc>
                <a:spcPct val="70000"/>
              </a:lnSpc>
              <a:spcBef>
                <a:spcPts val="738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 Propagation of (</a:t>
            </a:r>
            <a:r>
              <a:rPr lang="en-US" sz="2600" dirty="0" err="1">
                <a:solidFill>
                  <a:schemeClr val="tx1"/>
                </a:solidFill>
                <a:ea typeface="ＭＳ Ｐゴシック" charset="0"/>
              </a:rPr>
              <a:t>x,y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</a:rPr>
              <a:t>) over edge e = (</a:t>
            </a:r>
            <a:r>
              <a:rPr lang="en-US" sz="2600" dirty="0" err="1">
                <a:solidFill>
                  <a:schemeClr val="tx1"/>
                </a:solidFill>
                <a:ea typeface="ＭＳ Ｐゴシック" charset="0"/>
              </a:rPr>
              <a:t>n,n</a:t>
            </a:r>
            <a:r>
              <a:rPr lang="ja-JP" altLang="en-US" sz="26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600" dirty="0">
                <a:solidFill>
                  <a:schemeClr val="tx1"/>
                </a:solidFill>
                <a:ea typeface="Arial" charset="0"/>
                <a:cs typeface="Arial" charset="0"/>
              </a:rPr>
              <a:t>)</a:t>
            </a:r>
          </a:p>
          <a:p>
            <a:pPr marL="782638" lvl="1" indent="-28575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Maintain summary: S[n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,x] = S[n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,x]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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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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(y)) </a:t>
            </a:r>
          </a:p>
          <a:p>
            <a:pPr marL="782638" lvl="1" indent="-28575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 intra-node: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(x,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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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(y))</a:t>
            </a:r>
          </a:p>
          <a:p>
            <a:pPr marL="782638" lvl="1" indent="-28575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 call-node:   </a:t>
            </a:r>
          </a:p>
          <a:p>
            <a:pPr marL="496888" lvl="1" algn="l" rtl="0">
              <a:lnSpc>
                <a:spcPct val="70000"/>
              </a:lnSpc>
              <a:spcBef>
                <a:spcPts val="638"/>
              </a:spcBef>
              <a:buSzPct val="125000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  <a:sym typeface="Wingdings" charset="0"/>
              </a:rPr>
              <a:t>         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y,y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)   </a:t>
            </a:r>
            <a:r>
              <a:rPr lang="en-US" altLang="ja-JP" sz="2200" dirty="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if 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S[n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,y] = </a:t>
            </a:r>
            <a:r>
              <a:rPr lang="en-US" altLang="ja-JP" sz="2200" dirty="0">
                <a:solidFill>
                  <a:schemeClr val="tx1"/>
                </a:solidFill>
                <a:latin typeface="Math B" charset="0"/>
                <a:ea typeface="Math B" charset="0"/>
                <a:cs typeface="Math B" charset="0"/>
                <a:sym typeface="Math B" charset="0"/>
              </a:rPr>
              <a:t>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and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= entry node</a:t>
            </a:r>
          </a:p>
          <a:p>
            <a:pPr marL="342900" indent="-342900" algn="l" rtl="0">
              <a:lnSpc>
                <a:spcPct val="70000"/>
              </a:lnSpc>
              <a:spcBef>
                <a:spcPts val="638"/>
              </a:spcBef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              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x,z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)   </a:t>
            </a:r>
            <a:r>
              <a:rPr lang="en-US" altLang="ja-JP" sz="2200" dirty="0">
                <a:solidFill>
                  <a:schemeClr val="tx1"/>
                </a:solidFill>
                <a:latin typeface="Arial Italic" charset="0"/>
                <a:ea typeface="Arial Italic" charset="0"/>
                <a:cs typeface="Arial Italic" charset="0"/>
                <a:sym typeface="Arial Italic" charset="0"/>
              </a:rPr>
              <a:t>if 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S[exit(call(n),y] = z and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= ret-site-of n</a:t>
            </a:r>
          </a:p>
          <a:p>
            <a:pPr marL="342900" indent="-342900" algn="l" rtl="0">
              <a:lnSpc>
                <a:spcPct val="70000"/>
              </a:lnSpc>
              <a:spcBef>
                <a:spcPts val="638"/>
              </a:spcBef>
              <a:buSzPct val="125000"/>
              <a:buFont typeface="Arial" charset="0"/>
              <a:buChar char="-"/>
              <a:defRPr/>
            </a:pP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 return-node: </a:t>
            </a:r>
            <a:r>
              <a:rPr lang="en-US" sz="2200" dirty="0">
                <a:solidFill>
                  <a:schemeClr val="tx1"/>
                </a:solidFill>
                <a:latin typeface="Wingdings" charset="0"/>
                <a:ea typeface="Wingdings" charset="0"/>
                <a:cs typeface="Wingdings" charset="0"/>
                <a:sym typeface="Wingdings" charset="0"/>
              </a:rPr>
              <a:t></a:t>
            </a:r>
            <a:r>
              <a:rPr lang="en-US" sz="2200" dirty="0">
                <a:solidFill>
                  <a:schemeClr val="tx1"/>
                </a:solidFill>
                <a:ea typeface="Arial" charset="0"/>
                <a:cs typeface="Arial" charset="0"/>
              </a:rPr>
              <a:t>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: (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u,y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) ; 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baseline="-25000" dirty="0" err="1">
                <a:solidFill>
                  <a:schemeClr val="tx1"/>
                </a:solidFill>
                <a:ea typeface="Arial" charset="0"/>
                <a:cs typeface="Arial" charset="0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 = call-site-of n</a:t>
            </a:r>
            <a:r>
              <a:rPr lang="ja-JP" altLang="en-US" sz="2200" dirty="0">
                <a:solidFill>
                  <a:schemeClr val="tx1"/>
                </a:solidFill>
                <a:ea typeface="ＭＳ Ｐゴシック" charset="0"/>
              </a:rPr>
              <a:t>’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, S[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altLang="ja-JP" sz="2200" baseline="-25000" dirty="0" err="1">
                <a:solidFill>
                  <a:schemeClr val="tx1"/>
                </a:solidFill>
                <a:ea typeface="Arial" charset="0"/>
                <a:cs typeface="Arial" charset="0"/>
              </a:rPr>
              <a:t>c</a:t>
            </a:r>
            <a:r>
              <a:rPr lang="en-US" altLang="ja-JP" sz="2200" dirty="0" err="1">
                <a:solidFill>
                  <a:schemeClr val="tx1"/>
                </a:solidFill>
                <a:ea typeface="Arial" charset="0"/>
                <a:cs typeface="Arial" charset="0"/>
              </a:rPr>
              <a:t>,u</a:t>
            </a:r>
            <a:r>
              <a:rPr lang="en-US" altLang="ja-JP" sz="2200" dirty="0">
                <a:solidFill>
                  <a:schemeClr val="tx1"/>
                </a:solidFill>
                <a:ea typeface="Arial" charset="0"/>
                <a:cs typeface="Arial" charset="0"/>
              </a:rPr>
              <a:t>]=x</a:t>
            </a:r>
            <a:endParaRPr lang="en-US" sz="22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Tabulation</a:t>
            </a:r>
          </a:p>
        </p:txBody>
      </p:sp>
    </p:spTree>
    <p:extLst>
      <p:ext uri="{BB962C8B-B14F-4D97-AF65-F5344CB8AC3E}">
        <p14:creationId xmlns:p14="http://schemas.microsoft.com/office/powerpoint/2010/main" val="1335185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CFL-Graph reachability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Special cases of functional analysis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Finite distributive lattices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Provides more efficient analysis algorithms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Reduce the interprocedural analysis problem to finding context free reachability</a:t>
            </a:r>
          </a:p>
        </p:txBody>
      </p:sp>
      <p:pic>
        <p:nvPicPr>
          <p:cNvPr id="7987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119688"/>
            <a:ext cx="9556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119688"/>
            <a:ext cx="9556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119688"/>
            <a:ext cx="9556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5119688"/>
            <a:ext cx="9556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5119688"/>
            <a:ext cx="9556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6846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IDFS / IDE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808080"/>
              </a:buClr>
              <a:defRPr/>
            </a:pPr>
            <a:r>
              <a:rPr lang="en-US" sz="28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IDFS </a:t>
            </a:r>
            <a:r>
              <a:rPr lang="en-US" sz="2800"/>
              <a:t>Interprocedural Distributive Finite Subset </a:t>
            </a: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Precise interprocedural dataflow analysis via graph reachability.</a:t>
            </a:r>
            <a:r>
              <a:rPr lang="en-US" sz="2800">
                <a:latin typeface="Arial Bold Italic" charset="0"/>
                <a:cs typeface="Arial Bold Italic" charset="0"/>
                <a:sym typeface="Arial Bold Italic" charset="0"/>
              </a:rPr>
              <a:t> Reps, Horowitz, and Sagiv, POPL</a:t>
            </a:r>
            <a:r>
              <a:rPr lang="ja-JP" altLang="en-US" sz="2800">
                <a:latin typeface="Arial"/>
                <a:cs typeface="Arial Bold Italic" charset="0"/>
                <a:sym typeface="Arial Bold Italic" charset="0"/>
              </a:rPr>
              <a:t>’</a:t>
            </a:r>
            <a:r>
              <a:rPr lang="en-US" sz="2800">
                <a:latin typeface="Arial Bold Italic" charset="0"/>
                <a:cs typeface="Arial Bold Italic" charset="0"/>
                <a:sym typeface="Arial Bold Italic" charset="0"/>
              </a:rPr>
              <a:t>95</a:t>
            </a: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algn="l" eaLnBrk="1" hangingPunct="1">
              <a:buClr>
                <a:srgbClr val="808080"/>
              </a:buClr>
              <a:defRPr/>
            </a:pPr>
            <a:r>
              <a:rPr lang="en-US" sz="28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IDE </a:t>
            </a:r>
            <a:r>
              <a:rPr lang="en-US" sz="2800"/>
              <a:t>Interprocedural Distributive Environment </a:t>
            </a: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Precise interprocedural dataflow analysis with applications to constant propagation.</a:t>
            </a:r>
            <a:r>
              <a:rPr lang="en-US" sz="2800">
                <a:latin typeface="Arial Bold Italic" charset="0"/>
                <a:cs typeface="Arial Bold Italic" charset="0"/>
                <a:sym typeface="Arial Bold Italic" charset="0"/>
              </a:rPr>
              <a:t> Reps, Horowitz, and Sagiv, FASE</a:t>
            </a:r>
            <a:r>
              <a:rPr lang="ja-JP" altLang="en-US" sz="2800">
                <a:latin typeface="Arial"/>
                <a:cs typeface="Arial Bold Italic" charset="0"/>
                <a:sym typeface="Arial Bold Italic" charset="0"/>
              </a:rPr>
              <a:t>’</a:t>
            </a:r>
            <a:r>
              <a:rPr lang="en-US" sz="2800">
                <a:latin typeface="Arial Bold Italic" charset="0"/>
                <a:cs typeface="Arial Bold Italic" charset="0"/>
                <a:sym typeface="Arial Bold Italic" charset="0"/>
              </a:rPr>
              <a:t>95, TCS</a:t>
            </a:r>
            <a:r>
              <a:rPr lang="ja-JP" altLang="en-US" sz="2800">
                <a:latin typeface="Arial"/>
                <a:cs typeface="Arial Bold Italic" charset="0"/>
                <a:sym typeface="Arial Bold Italic" charset="0"/>
              </a:rPr>
              <a:t>’</a:t>
            </a:r>
            <a:r>
              <a:rPr lang="en-US" sz="2800">
                <a:latin typeface="Arial Bold Italic" charset="0"/>
                <a:cs typeface="Arial Bold Italic" charset="0"/>
                <a:sym typeface="Arial Bold Italic" charset="0"/>
              </a:rPr>
              <a:t>96</a:t>
            </a:r>
            <a:endParaRPr lang="en-US" sz="280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>
                <a:latin typeface="Arial Bold Italic" charset="0"/>
                <a:cs typeface="Arial Bold Italic" charset="0"/>
                <a:sym typeface="Arial Bold Italic" charset="0"/>
              </a:rPr>
              <a:t>More general solutions exist</a:t>
            </a:r>
            <a:endParaRPr lang="en-US" sz="2400"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7744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2950"/>
          </a:xfrm>
          <a:solidFill>
            <a:srgbClr val="FFFFFF"/>
          </a:solidFill>
        </p:spPr>
        <p:txBody>
          <a:bodyPr rIns="132080">
            <a:normAutofit fontScale="90000"/>
          </a:bodyPr>
          <a:lstStyle/>
          <a:p>
            <a:pPr indent="0" eaLnBrk="1" hangingPunct="1">
              <a:defRPr/>
            </a:pPr>
            <a:r>
              <a:rPr lang="en-US"/>
              <a:t>Possibly Uninitialized Variables</a:t>
            </a:r>
          </a:p>
        </p:txBody>
      </p:sp>
      <p:grpSp>
        <p:nvGrpSpPr>
          <p:cNvPr id="81922" name="Group 4"/>
          <p:cNvGrpSpPr>
            <a:grpSpLocks/>
          </p:cNvGrpSpPr>
          <p:nvPr/>
        </p:nvGrpSpPr>
        <p:grpSpPr bwMode="auto">
          <a:xfrm>
            <a:off x="4067175" y="819150"/>
            <a:ext cx="1047750" cy="476250"/>
            <a:chOff x="0" y="0"/>
            <a:chExt cx="660" cy="300"/>
          </a:xfrm>
        </p:grpSpPr>
        <p:sp>
          <p:nvSpPr>
            <p:cNvPr id="81967" name="Oval 2"/>
            <p:cNvSpPr>
              <a:spLocks/>
            </p:cNvSpPr>
            <p:nvPr/>
          </p:nvSpPr>
          <p:spPr bwMode="auto">
            <a:xfrm>
              <a:off x="0" y="0"/>
              <a:ext cx="660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68" name="Rectangle 3"/>
            <p:cNvSpPr>
              <a:spLocks/>
            </p:cNvSpPr>
            <p:nvPr/>
          </p:nvSpPr>
          <p:spPr bwMode="auto">
            <a:xfrm>
              <a:off x="96" y="2"/>
              <a:ext cx="46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Start</a:t>
              </a:r>
            </a:p>
          </p:txBody>
        </p:sp>
      </p:grpSp>
      <p:grpSp>
        <p:nvGrpSpPr>
          <p:cNvPr id="81923" name="Group 7"/>
          <p:cNvGrpSpPr>
            <a:grpSpLocks/>
          </p:cNvGrpSpPr>
          <p:nvPr/>
        </p:nvGrpSpPr>
        <p:grpSpPr bwMode="auto">
          <a:xfrm>
            <a:off x="4067175" y="1781175"/>
            <a:ext cx="1047750" cy="476250"/>
            <a:chOff x="0" y="0"/>
            <a:chExt cx="660" cy="300"/>
          </a:xfrm>
        </p:grpSpPr>
        <p:sp>
          <p:nvSpPr>
            <p:cNvPr id="81965" name="Oval 5"/>
            <p:cNvSpPr>
              <a:spLocks/>
            </p:cNvSpPr>
            <p:nvPr/>
          </p:nvSpPr>
          <p:spPr bwMode="auto">
            <a:xfrm>
              <a:off x="0" y="0"/>
              <a:ext cx="660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66" name="Rectangle 6"/>
            <p:cNvSpPr>
              <a:spLocks/>
            </p:cNvSpPr>
            <p:nvPr/>
          </p:nvSpPr>
          <p:spPr bwMode="auto">
            <a:xfrm>
              <a:off x="73" y="2"/>
              <a:ext cx="4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x = 3</a:t>
              </a:r>
            </a:p>
          </p:txBody>
        </p:sp>
      </p:grpSp>
      <p:grpSp>
        <p:nvGrpSpPr>
          <p:cNvPr id="81924" name="Group 10"/>
          <p:cNvGrpSpPr>
            <a:grpSpLocks/>
          </p:cNvGrpSpPr>
          <p:nvPr/>
        </p:nvGrpSpPr>
        <p:grpSpPr bwMode="auto">
          <a:xfrm>
            <a:off x="3952875" y="2724150"/>
            <a:ext cx="1314450" cy="685800"/>
            <a:chOff x="0" y="0"/>
            <a:chExt cx="828" cy="432"/>
          </a:xfrm>
        </p:grpSpPr>
        <p:sp>
          <p:nvSpPr>
            <p:cNvPr id="81963" name="Oval 8"/>
            <p:cNvSpPr>
              <a:spLocks/>
            </p:cNvSpPr>
            <p:nvPr/>
          </p:nvSpPr>
          <p:spPr bwMode="auto">
            <a:xfrm>
              <a:off x="0" y="12"/>
              <a:ext cx="828" cy="42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64" name="Rectangle 9"/>
            <p:cNvSpPr>
              <a:spLocks/>
            </p:cNvSpPr>
            <p:nvPr/>
          </p:nvSpPr>
          <p:spPr bwMode="auto">
            <a:xfrm>
              <a:off x="107" y="0"/>
              <a:ext cx="58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if </a:t>
              </a:r>
              <a:r>
                <a:rPr lang="en-US"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. . .</a:t>
              </a:r>
            </a:p>
          </p:txBody>
        </p:sp>
      </p:grpSp>
      <p:grpSp>
        <p:nvGrpSpPr>
          <p:cNvPr id="81925" name="Group 13"/>
          <p:cNvGrpSpPr>
            <a:grpSpLocks/>
          </p:cNvGrpSpPr>
          <p:nvPr/>
        </p:nvGrpSpPr>
        <p:grpSpPr bwMode="auto">
          <a:xfrm>
            <a:off x="2486025" y="3927475"/>
            <a:ext cx="1047750" cy="492125"/>
            <a:chOff x="0" y="0"/>
            <a:chExt cx="660" cy="310"/>
          </a:xfrm>
        </p:grpSpPr>
        <p:sp>
          <p:nvSpPr>
            <p:cNvPr id="81961" name="Oval 11"/>
            <p:cNvSpPr>
              <a:spLocks/>
            </p:cNvSpPr>
            <p:nvPr/>
          </p:nvSpPr>
          <p:spPr bwMode="auto">
            <a:xfrm>
              <a:off x="0" y="10"/>
              <a:ext cx="660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62" name="Rectangle 12"/>
            <p:cNvSpPr>
              <a:spLocks/>
            </p:cNvSpPr>
            <p:nvPr/>
          </p:nvSpPr>
          <p:spPr bwMode="auto">
            <a:xfrm>
              <a:off x="97" y="0"/>
              <a:ext cx="4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y = x</a:t>
              </a:r>
            </a:p>
          </p:txBody>
        </p:sp>
      </p:grpSp>
      <p:grpSp>
        <p:nvGrpSpPr>
          <p:cNvPr id="81926" name="Group 16"/>
          <p:cNvGrpSpPr>
            <a:grpSpLocks/>
          </p:cNvGrpSpPr>
          <p:nvPr/>
        </p:nvGrpSpPr>
        <p:grpSpPr bwMode="auto">
          <a:xfrm>
            <a:off x="5648325" y="4403725"/>
            <a:ext cx="1047750" cy="511175"/>
            <a:chOff x="0" y="0"/>
            <a:chExt cx="660" cy="322"/>
          </a:xfrm>
        </p:grpSpPr>
        <p:sp>
          <p:nvSpPr>
            <p:cNvPr id="81959" name="Oval 14"/>
            <p:cNvSpPr>
              <a:spLocks/>
            </p:cNvSpPr>
            <p:nvPr/>
          </p:nvSpPr>
          <p:spPr bwMode="auto">
            <a:xfrm>
              <a:off x="0" y="22"/>
              <a:ext cx="660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60" name="Rectangle 15"/>
            <p:cNvSpPr>
              <a:spLocks/>
            </p:cNvSpPr>
            <p:nvPr/>
          </p:nvSpPr>
          <p:spPr bwMode="auto">
            <a:xfrm>
              <a:off x="86" y="0"/>
              <a:ext cx="53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y = w</a:t>
              </a:r>
            </a:p>
          </p:txBody>
        </p:sp>
      </p:grpSp>
      <p:grpSp>
        <p:nvGrpSpPr>
          <p:cNvPr id="81927" name="Group 19"/>
          <p:cNvGrpSpPr>
            <a:grpSpLocks/>
          </p:cNvGrpSpPr>
          <p:nvPr/>
        </p:nvGrpSpPr>
        <p:grpSpPr bwMode="auto">
          <a:xfrm>
            <a:off x="2486025" y="4933950"/>
            <a:ext cx="1047750" cy="476250"/>
            <a:chOff x="0" y="0"/>
            <a:chExt cx="660" cy="300"/>
          </a:xfrm>
        </p:grpSpPr>
        <p:sp>
          <p:nvSpPr>
            <p:cNvPr id="81957" name="Oval 17"/>
            <p:cNvSpPr>
              <a:spLocks/>
            </p:cNvSpPr>
            <p:nvPr/>
          </p:nvSpPr>
          <p:spPr bwMode="auto">
            <a:xfrm>
              <a:off x="0" y="0"/>
              <a:ext cx="660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58" name="Rectangle 18"/>
            <p:cNvSpPr>
              <a:spLocks/>
            </p:cNvSpPr>
            <p:nvPr/>
          </p:nvSpPr>
          <p:spPr bwMode="auto">
            <a:xfrm>
              <a:off x="50" y="14"/>
              <a:ext cx="53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w = 8</a:t>
              </a:r>
            </a:p>
          </p:txBody>
        </p:sp>
      </p:grpSp>
      <p:grpSp>
        <p:nvGrpSpPr>
          <p:cNvPr id="81928" name="Group 22"/>
          <p:cNvGrpSpPr>
            <a:grpSpLocks/>
          </p:cNvGrpSpPr>
          <p:nvPr/>
        </p:nvGrpSpPr>
        <p:grpSpPr bwMode="auto">
          <a:xfrm>
            <a:off x="3895725" y="5810250"/>
            <a:ext cx="1404938" cy="666750"/>
            <a:chOff x="0" y="0"/>
            <a:chExt cx="885" cy="420"/>
          </a:xfrm>
        </p:grpSpPr>
        <p:sp>
          <p:nvSpPr>
            <p:cNvPr id="81955" name="Oval 20"/>
            <p:cNvSpPr>
              <a:spLocks/>
            </p:cNvSpPr>
            <p:nvPr/>
          </p:nvSpPr>
          <p:spPr bwMode="auto">
            <a:xfrm>
              <a:off x="0" y="0"/>
              <a:ext cx="828" cy="42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56" name="Rectangle 21"/>
            <p:cNvSpPr>
              <a:spLocks/>
            </p:cNvSpPr>
            <p:nvPr/>
          </p:nvSpPr>
          <p:spPr bwMode="auto">
            <a:xfrm>
              <a:off x="61" y="38"/>
              <a:ext cx="82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printf(y)</a:t>
              </a:r>
            </a:p>
          </p:txBody>
        </p:sp>
      </p:grpSp>
      <p:sp>
        <p:nvSpPr>
          <p:cNvPr id="81929" name="Line 23"/>
          <p:cNvSpPr>
            <a:spLocks noChangeShapeType="1"/>
          </p:cNvSpPr>
          <p:nvPr/>
        </p:nvSpPr>
        <p:spPr bwMode="auto">
          <a:xfrm flipH="1">
            <a:off x="4591050" y="1279525"/>
            <a:ext cx="9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Line 24"/>
          <p:cNvSpPr>
            <a:spLocks noChangeShapeType="1"/>
          </p:cNvSpPr>
          <p:nvPr/>
        </p:nvSpPr>
        <p:spPr bwMode="auto">
          <a:xfrm>
            <a:off x="4591050" y="2241550"/>
            <a:ext cx="9525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Line 25"/>
          <p:cNvSpPr>
            <a:spLocks noChangeShapeType="1"/>
          </p:cNvSpPr>
          <p:nvPr/>
        </p:nvSpPr>
        <p:spPr bwMode="auto">
          <a:xfrm flipH="1">
            <a:off x="3379788" y="3311525"/>
            <a:ext cx="765175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26"/>
          <p:cNvSpPr>
            <a:spLocks noChangeShapeType="1"/>
          </p:cNvSpPr>
          <p:nvPr/>
        </p:nvSpPr>
        <p:spPr bwMode="auto">
          <a:xfrm>
            <a:off x="5075238" y="3311525"/>
            <a:ext cx="727075" cy="1196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Line 27"/>
          <p:cNvSpPr>
            <a:spLocks noChangeShapeType="1"/>
          </p:cNvSpPr>
          <p:nvPr/>
        </p:nvSpPr>
        <p:spPr bwMode="auto">
          <a:xfrm>
            <a:off x="3009900" y="4419600"/>
            <a:ext cx="1588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Line 28"/>
          <p:cNvSpPr>
            <a:spLocks noChangeShapeType="1"/>
          </p:cNvSpPr>
          <p:nvPr/>
        </p:nvSpPr>
        <p:spPr bwMode="auto">
          <a:xfrm>
            <a:off x="3379788" y="5340350"/>
            <a:ext cx="708025" cy="56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Line 29"/>
          <p:cNvSpPr>
            <a:spLocks noChangeShapeType="1"/>
          </p:cNvSpPr>
          <p:nvPr/>
        </p:nvSpPr>
        <p:spPr bwMode="auto">
          <a:xfrm flipH="1">
            <a:off x="5018088" y="4845050"/>
            <a:ext cx="784225" cy="1063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6590" name="Picture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352550"/>
            <a:ext cx="1774825" cy="396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1" name="Picture 3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309813"/>
            <a:ext cx="1485900" cy="3730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2" name="Picture 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435350"/>
            <a:ext cx="815975" cy="3714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3" name="Picture 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130550"/>
            <a:ext cx="815975" cy="3714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4" name="Picture 3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5540375"/>
            <a:ext cx="1417637" cy="342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5" name="Picture 3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197350"/>
            <a:ext cx="1770063" cy="9334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6" name="Picture 3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092700"/>
            <a:ext cx="1770063" cy="9318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97" name="Rectangle 37"/>
          <p:cNvSpPr>
            <a:spLocks/>
          </p:cNvSpPr>
          <p:nvPr/>
        </p:nvSpPr>
        <p:spPr bwMode="auto">
          <a:xfrm>
            <a:off x="3108325" y="1508125"/>
            <a:ext cx="1104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{w,x,y}</a:t>
            </a:r>
          </a:p>
        </p:txBody>
      </p:sp>
      <p:sp>
        <p:nvSpPr>
          <p:cNvPr id="66598" name="Rectangle 38"/>
          <p:cNvSpPr>
            <a:spLocks/>
          </p:cNvSpPr>
          <p:nvPr/>
        </p:nvSpPr>
        <p:spPr bwMode="auto">
          <a:xfrm>
            <a:off x="3260725" y="2441575"/>
            <a:ext cx="87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{w,y}</a:t>
            </a:r>
          </a:p>
        </p:txBody>
      </p:sp>
      <p:sp>
        <p:nvSpPr>
          <p:cNvPr id="66599" name="Rectangle 39"/>
          <p:cNvSpPr>
            <a:spLocks/>
          </p:cNvSpPr>
          <p:nvPr/>
        </p:nvSpPr>
        <p:spPr bwMode="auto">
          <a:xfrm>
            <a:off x="6364288" y="4041775"/>
            <a:ext cx="877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{w,y}</a:t>
            </a:r>
          </a:p>
        </p:txBody>
      </p:sp>
      <p:sp>
        <p:nvSpPr>
          <p:cNvPr id="66600" name="Rectangle 40"/>
          <p:cNvSpPr>
            <a:spLocks/>
          </p:cNvSpPr>
          <p:nvPr/>
        </p:nvSpPr>
        <p:spPr bwMode="auto">
          <a:xfrm>
            <a:off x="2136775" y="3489325"/>
            <a:ext cx="87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{w,y}</a:t>
            </a:r>
          </a:p>
        </p:txBody>
      </p:sp>
      <p:sp>
        <p:nvSpPr>
          <p:cNvPr id="66601" name="Rectangle 41"/>
          <p:cNvSpPr>
            <a:spLocks/>
          </p:cNvSpPr>
          <p:nvPr/>
        </p:nvSpPr>
        <p:spPr bwMode="auto">
          <a:xfrm>
            <a:off x="2308225" y="4518025"/>
            <a:ext cx="66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{w}</a:t>
            </a:r>
          </a:p>
        </p:txBody>
      </p:sp>
      <p:sp>
        <p:nvSpPr>
          <p:cNvPr id="66602" name="Rectangle 42"/>
          <p:cNvSpPr>
            <a:spLocks/>
          </p:cNvSpPr>
          <p:nvPr/>
        </p:nvSpPr>
        <p:spPr bwMode="auto">
          <a:xfrm>
            <a:off x="5070475" y="5638800"/>
            <a:ext cx="876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{w,y}</a:t>
            </a:r>
          </a:p>
        </p:txBody>
      </p:sp>
      <p:sp>
        <p:nvSpPr>
          <p:cNvPr id="66603" name="Rectangle 43"/>
          <p:cNvSpPr>
            <a:spLocks/>
          </p:cNvSpPr>
          <p:nvPr/>
        </p:nvSpPr>
        <p:spPr bwMode="auto">
          <a:xfrm>
            <a:off x="3527425" y="5699125"/>
            <a:ext cx="446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{}</a:t>
            </a:r>
          </a:p>
        </p:txBody>
      </p:sp>
      <p:grpSp>
        <p:nvGrpSpPr>
          <p:cNvPr id="66607" name="Group 47"/>
          <p:cNvGrpSpPr>
            <a:grpSpLocks/>
          </p:cNvGrpSpPr>
          <p:nvPr/>
        </p:nvGrpSpPr>
        <p:grpSpPr bwMode="auto">
          <a:xfrm>
            <a:off x="3759200" y="6083300"/>
            <a:ext cx="1708150" cy="730250"/>
            <a:chOff x="0" y="0"/>
            <a:chExt cx="1076" cy="460"/>
          </a:xfrm>
        </p:grpSpPr>
        <p:sp>
          <p:nvSpPr>
            <p:cNvPr id="81952" name="Rectangle 44"/>
            <p:cNvSpPr>
              <a:spLocks/>
            </p:cNvSpPr>
            <p:nvPr/>
          </p:nvSpPr>
          <p:spPr bwMode="auto">
            <a:xfrm>
              <a:off x="238" y="188"/>
              <a:ext cx="55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rgbClr val="CC0099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{w,y}</a:t>
              </a:r>
            </a:p>
          </p:txBody>
        </p:sp>
        <p:sp>
          <p:nvSpPr>
            <p:cNvPr id="81953" name="Freeform 45"/>
            <p:cNvSpPr>
              <a:spLocks/>
            </p:cNvSpPr>
            <p:nvPr/>
          </p:nvSpPr>
          <p:spPr bwMode="auto">
            <a:xfrm>
              <a:off x="0" y="44"/>
              <a:ext cx="280" cy="3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 h 21600"/>
                <a:gd name="T4" fmla="*/ 1 w 21600"/>
                <a:gd name="T5" fmla="*/ 3 h 21600"/>
                <a:gd name="T6" fmla="*/ 2 w 21600"/>
                <a:gd name="T7" fmla="*/ 4 h 21600"/>
                <a:gd name="T8" fmla="*/ 4 w 21600"/>
                <a:gd name="T9" fmla="*/ 4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231" y="1492"/>
                    <a:pt x="540" y="6537"/>
                    <a:pt x="1543" y="9095"/>
                  </a:cubicBezTo>
                  <a:cubicBezTo>
                    <a:pt x="2546" y="11653"/>
                    <a:pt x="4089" y="13571"/>
                    <a:pt x="6171" y="15347"/>
                  </a:cubicBezTo>
                  <a:cubicBezTo>
                    <a:pt x="8254" y="17124"/>
                    <a:pt x="11340" y="18545"/>
                    <a:pt x="13886" y="19611"/>
                  </a:cubicBezTo>
                  <a:cubicBezTo>
                    <a:pt x="16431" y="20676"/>
                    <a:pt x="19980" y="21174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954" name="Freeform 46"/>
            <p:cNvSpPr>
              <a:spLocks/>
            </p:cNvSpPr>
            <p:nvPr/>
          </p:nvSpPr>
          <p:spPr bwMode="auto">
            <a:xfrm>
              <a:off x="772" y="0"/>
              <a:ext cx="304" cy="352"/>
            </a:xfrm>
            <a:custGeom>
              <a:avLst/>
              <a:gdLst>
                <a:gd name="T0" fmla="*/ 4 w 21250"/>
                <a:gd name="T1" fmla="*/ 0 h 21600"/>
                <a:gd name="T2" fmla="*/ 4 w 21250"/>
                <a:gd name="T3" fmla="*/ 3 h 21600"/>
                <a:gd name="T4" fmla="*/ 3 w 21250"/>
                <a:gd name="T5" fmla="*/ 5 h 21600"/>
                <a:gd name="T6" fmla="*/ 0 w 21250"/>
                <a:gd name="T7" fmla="*/ 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50" h="21600">
                  <a:moveTo>
                    <a:pt x="21250" y="0"/>
                  </a:moveTo>
                  <a:cubicBezTo>
                    <a:pt x="21111" y="1718"/>
                    <a:pt x="21600" y="7425"/>
                    <a:pt x="20412" y="10555"/>
                  </a:cubicBezTo>
                  <a:cubicBezTo>
                    <a:pt x="19223" y="13684"/>
                    <a:pt x="17685" y="16814"/>
                    <a:pt x="14260" y="18655"/>
                  </a:cubicBezTo>
                  <a:cubicBezTo>
                    <a:pt x="10835" y="20495"/>
                    <a:pt x="2936" y="20986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6608" name="Rectangle 48"/>
          <p:cNvSpPr>
            <a:spLocks/>
          </p:cNvSpPr>
          <p:nvPr/>
        </p:nvSpPr>
        <p:spPr bwMode="auto">
          <a:xfrm>
            <a:off x="3660775" y="612775"/>
            <a:ext cx="446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rgbClr val="CC0099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{}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948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7" grpId="0" autoUpdateAnimBg="0"/>
      <p:bldP spid="66598" grpId="0" autoUpdateAnimBg="0"/>
      <p:bldP spid="66599" grpId="0" autoUpdateAnimBg="0"/>
      <p:bldP spid="66600" grpId="0" autoUpdateAnimBg="0"/>
      <p:bldP spid="66601" grpId="0" autoUpdateAnimBg="0"/>
      <p:bldP spid="66602" grpId="0" autoUpdateAnimBg="0"/>
      <p:bldP spid="66603" grpId="0" autoUpdateAnimBg="0"/>
      <p:bldP spid="66608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IFDS Problems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Finite subset distributive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 Lattice L = </a:t>
            </a:r>
            <a:r>
              <a:rPr lang="en-US">
                <a:latin typeface="Math C" charset="0"/>
                <a:cs typeface="Math C" charset="0"/>
                <a:sym typeface="Math C" charset="0"/>
              </a:rPr>
              <a:t></a:t>
            </a:r>
            <a:r>
              <a:rPr lang="en-US"/>
              <a:t>(D)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 </a:t>
            </a:r>
            <a:r>
              <a:rPr lang="en-US">
                <a:latin typeface="Math B" charset="0"/>
                <a:cs typeface="Math B" charset="0"/>
                <a:sym typeface="Math B" charset="0"/>
              </a:rPr>
              <a:t></a:t>
            </a:r>
            <a:r>
              <a:rPr lang="en-US"/>
              <a:t> is </a:t>
            </a:r>
            <a:r>
              <a:rPr lang="en-US">
                <a:latin typeface="Math B" charset="0"/>
                <a:cs typeface="Math B" charset="0"/>
                <a:sym typeface="Math B" charset="0"/>
              </a:rPr>
              <a:t></a:t>
            </a:r>
            <a:endParaRPr lang="en-US"/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 </a:t>
            </a:r>
            <a:r>
              <a:rPr lang="en-US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/>
              <a:t> is </a:t>
            </a:r>
            <a:r>
              <a:rPr lang="en-US">
                <a:latin typeface="Math B" charset="0"/>
                <a:cs typeface="Math B" charset="0"/>
                <a:sym typeface="Math B" charset="0"/>
              </a:rPr>
              <a:t></a:t>
            </a:r>
            <a:endParaRPr lang="en-US"/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 Transfer functions are distributive</a:t>
            </a:r>
          </a:p>
          <a:p>
            <a:pPr algn="l" eaLnBrk="1" hangingPunct="1">
              <a:buClr>
                <a:srgbClr val="000000"/>
              </a:buClr>
              <a:defRPr/>
            </a:pPr>
            <a:endParaRPr lang="en-US"/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 Efficient solution through formulation as CFL reachability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5804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Encoding Transfer Functions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781175"/>
            <a:ext cx="8026400" cy="4432300"/>
          </a:xfrm>
        </p:spPr>
        <p:txBody>
          <a:bodyPr rIns="132080"/>
          <a:lstStyle/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600"/>
              <a:t> Enumerate all input space and output space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600"/>
              <a:t> Represent functions as graphs with 2(D+1) nodes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600"/>
              <a:t> Special symbol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0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denotes empty sets (sometimes denoted </a:t>
            </a:r>
            <a:r>
              <a:rPr lang="en-US" sz="2600">
                <a:latin typeface="Math A" charset="0"/>
                <a:cs typeface="Math A" charset="0"/>
                <a:sym typeface="Math A" charset="0"/>
              </a:rPr>
              <a:t></a:t>
            </a:r>
            <a:r>
              <a:rPr lang="en-US" sz="2600"/>
              <a:t>)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600"/>
              <a:t>Example:  D = { a, b, c }</a:t>
            </a:r>
            <a:br>
              <a:rPr lang="en-US" sz="260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600"/>
              <a:t>                      f(S) = (S – {a}) U {b}</a:t>
            </a:r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457200" y="6245225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207</a:t>
            </a:r>
          </a:p>
        </p:txBody>
      </p:sp>
      <p:sp>
        <p:nvSpPr>
          <p:cNvPr id="83972" name="Oval 4"/>
          <p:cNvSpPr>
            <a:spLocks/>
          </p:cNvSpPr>
          <p:nvPr/>
        </p:nvSpPr>
        <p:spPr bwMode="auto">
          <a:xfrm>
            <a:off x="2895600" y="48768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Oval 5"/>
          <p:cNvSpPr>
            <a:spLocks/>
          </p:cNvSpPr>
          <p:nvPr/>
        </p:nvSpPr>
        <p:spPr bwMode="auto">
          <a:xfrm>
            <a:off x="3810000" y="48768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4724400" y="48768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5638800" y="48768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895600" y="60960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3810000" y="60960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4724400" y="60960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5638800" y="6096000"/>
            <a:ext cx="228600" cy="2286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Rectangle 12"/>
          <p:cNvSpPr>
            <a:spLocks/>
          </p:cNvSpPr>
          <p:nvPr/>
        </p:nvSpPr>
        <p:spPr bwMode="auto">
          <a:xfrm>
            <a:off x="2852738" y="44958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3981" name="Rectangle 13"/>
          <p:cNvSpPr>
            <a:spLocks/>
          </p:cNvSpPr>
          <p:nvPr/>
        </p:nvSpPr>
        <p:spPr bwMode="auto">
          <a:xfrm>
            <a:off x="3790950" y="44958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83982" name="Rectangle 14"/>
          <p:cNvSpPr>
            <a:spLocks/>
          </p:cNvSpPr>
          <p:nvPr/>
        </p:nvSpPr>
        <p:spPr bwMode="auto">
          <a:xfrm>
            <a:off x="4733925" y="44958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5667375" y="4495800"/>
            <a:ext cx="269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</a:t>
            </a:r>
          </a:p>
        </p:txBody>
      </p:sp>
      <p:sp>
        <p:nvSpPr>
          <p:cNvPr id="83984" name="Rectangle 16"/>
          <p:cNvSpPr>
            <a:spLocks/>
          </p:cNvSpPr>
          <p:nvPr/>
        </p:nvSpPr>
        <p:spPr bwMode="auto">
          <a:xfrm>
            <a:off x="2852738" y="62484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83985" name="Rectangle 17"/>
          <p:cNvSpPr>
            <a:spLocks/>
          </p:cNvSpPr>
          <p:nvPr/>
        </p:nvSpPr>
        <p:spPr bwMode="auto">
          <a:xfrm>
            <a:off x="3790950" y="62484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4733925" y="62484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83987" name="Rectangle 19"/>
          <p:cNvSpPr>
            <a:spLocks/>
          </p:cNvSpPr>
          <p:nvPr/>
        </p:nvSpPr>
        <p:spPr bwMode="auto">
          <a:xfrm>
            <a:off x="5667375" y="6248400"/>
            <a:ext cx="269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</a:t>
            </a:r>
          </a:p>
        </p:txBody>
      </p:sp>
      <p:cxnSp>
        <p:nvCxnSpPr>
          <p:cNvPr id="83988" name="AutoShape 20"/>
          <p:cNvCxnSpPr>
            <a:cxnSpLocks noChangeShapeType="1"/>
            <a:stCxn id="83972" idx="0"/>
            <a:endCxn id="83976" idx="0"/>
          </p:cNvCxnSpPr>
          <p:nvPr/>
        </p:nvCxnSpPr>
        <p:spPr bwMode="auto">
          <a:xfrm>
            <a:off x="3009900" y="4991100"/>
            <a:ext cx="0" cy="1219200"/>
          </a:xfrm>
          <a:prstGeom prst="straightConnector1">
            <a:avLst/>
          </a:prstGeom>
          <a:noFill/>
          <a:ln w="50800">
            <a:solidFill>
              <a:srgbClr val="B6DCD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989" name="AutoShape 21"/>
          <p:cNvCxnSpPr>
            <a:cxnSpLocks noChangeShapeType="1"/>
            <a:stCxn id="83975" idx="0"/>
            <a:endCxn id="83979" idx="0"/>
          </p:cNvCxnSpPr>
          <p:nvPr/>
        </p:nvCxnSpPr>
        <p:spPr bwMode="auto">
          <a:xfrm>
            <a:off x="5753100" y="4991100"/>
            <a:ext cx="0" cy="1219200"/>
          </a:xfrm>
          <a:prstGeom prst="straightConnector1">
            <a:avLst/>
          </a:prstGeom>
          <a:noFill/>
          <a:ln w="50800">
            <a:solidFill>
              <a:srgbClr val="B6DCD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990" name="AutoShape 22"/>
          <p:cNvCxnSpPr>
            <a:cxnSpLocks noChangeShapeType="1"/>
            <a:stCxn id="83972" idx="0"/>
            <a:endCxn id="83978" idx="0"/>
          </p:cNvCxnSpPr>
          <p:nvPr/>
        </p:nvCxnSpPr>
        <p:spPr bwMode="auto">
          <a:xfrm>
            <a:off x="3009900" y="4991100"/>
            <a:ext cx="1828800" cy="1219200"/>
          </a:xfrm>
          <a:prstGeom prst="straightConnector1">
            <a:avLst/>
          </a:prstGeom>
          <a:noFill/>
          <a:ln w="50800">
            <a:solidFill>
              <a:srgbClr val="B6DCD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02078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/>
              <a:t>Efficiently Representing Functions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Let f:2</a:t>
            </a:r>
            <a:r>
              <a:rPr lang="en-US" baseline="30000" dirty="0">
                <a:latin typeface="Arial" charset="0"/>
                <a:ea typeface="ヒラギノ角ゴ ProN W3" charset="0"/>
                <a:cs typeface="ヒラギノ角ゴ ProN W3" charset="0"/>
              </a:rPr>
              <a:t>D</a:t>
            </a:r>
            <a:r>
              <a:rPr lang="en-US" dirty="0">
                <a:latin typeface="Wingdings" charset="0"/>
                <a:ea typeface="ヒラギノ角ゴ ProN W3" charset="0"/>
                <a:cs typeface="Wingdings" charset="0"/>
                <a:sym typeface="Wingdings" charset="0"/>
              </a:rPr>
              <a:t>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 baseline="30000" dirty="0">
                <a:latin typeface="Arial" charset="0"/>
                <a:ea typeface="ヒラギノ角ゴ ProN W3" charset="0"/>
                <a:cs typeface="ヒラギノ角ゴ ProN W3" charset="0"/>
              </a:rPr>
              <a:t>D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be a distributive function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Then:  	</a:t>
            </a:r>
          </a:p>
          <a:p>
            <a:pPr marL="782638" lvl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f(X) = f(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  <a:sym typeface="Math B" panose="05000000000000000000" pitchFamily="2" charset="2"/>
              </a:rPr>
              <a:t>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) 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  <a:sym typeface="Math B" panose="05000000000000000000" pitchFamily="2" charset="2"/>
              </a:rPr>
              <a:t>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  <a:sym typeface="Math B" panose="05000000000000000000" pitchFamily="2" charset="2"/>
              </a:rPr>
              <a:t>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{ f({z}) | z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  <a:sym typeface="Math A" panose="05020602060204020302" pitchFamily="18" charset="2"/>
              </a:rPr>
              <a:t>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X })</a:t>
            </a:r>
          </a:p>
          <a:p>
            <a:pPr marL="782638" lvl="1">
              <a:defRPr/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f(X) = f(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  <a:sym typeface="Math B" panose="05000000000000000000" pitchFamily="2" charset="2"/>
              </a:rPr>
              <a:t>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) 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  <a:sym typeface="Math B" panose="05000000000000000000" pitchFamily="2" charset="2"/>
              </a:rPr>
              <a:t>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  <a:sym typeface="Math B" panose="05000000000000000000" pitchFamily="2" charset="2"/>
              </a:rPr>
              <a:t>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{ f({z}) \  f(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  <a:sym typeface="Math B" panose="05000000000000000000" pitchFamily="2" charset="2"/>
              </a:rPr>
              <a:t>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) | z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  <a:sym typeface="Math A" panose="05020602060204020302" pitchFamily="18" charset="2"/>
              </a:rPr>
              <a:t> </a:t>
            </a: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X })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082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57150"/>
            <a:ext cx="8750300" cy="154305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Representing Dataflow Functions</a:t>
            </a:r>
          </a:p>
        </p:txBody>
      </p:sp>
      <p:sp>
        <p:nvSpPr>
          <p:cNvPr id="86018" name="Rectangle 2"/>
          <p:cNvSpPr>
            <a:spLocks/>
          </p:cNvSpPr>
          <p:nvPr/>
        </p:nvSpPr>
        <p:spPr bwMode="auto">
          <a:xfrm>
            <a:off x="536575" y="1543050"/>
            <a:ext cx="2965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Identity Function</a:t>
            </a:r>
          </a:p>
        </p:txBody>
      </p:sp>
      <p:pic>
        <p:nvPicPr>
          <p:cNvPr id="8601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232025"/>
            <a:ext cx="18351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816475"/>
            <a:ext cx="22431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/>
          </p:cNvSpPr>
          <p:nvPr/>
        </p:nvSpPr>
        <p:spPr bwMode="auto">
          <a:xfrm>
            <a:off x="536575" y="4133850"/>
            <a:ext cx="31464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Constant Function</a:t>
            </a:r>
          </a:p>
        </p:txBody>
      </p:sp>
      <p:grpSp>
        <p:nvGrpSpPr>
          <p:cNvPr id="86022" name="Group 25"/>
          <p:cNvGrpSpPr>
            <a:grpSpLocks/>
          </p:cNvGrpSpPr>
          <p:nvPr/>
        </p:nvGrpSpPr>
        <p:grpSpPr bwMode="auto">
          <a:xfrm>
            <a:off x="5427663" y="1276350"/>
            <a:ext cx="2587625" cy="2133600"/>
            <a:chOff x="0" y="0"/>
            <a:chExt cx="1629" cy="1344"/>
          </a:xfrm>
        </p:grpSpPr>
        <p:grpSp>
          <p:nvGrpSpPr>
            <p:cNvPr id="86068" name="Group 16"/>
            <p:cNvGrpSpPr>
              <a:grpSpLocks/>
            </p:cNvGrpSpPr>
            <p:nvPr/>
          </p:nvGrpSpPr>
          <p:grpSpPr bwMode="auto">
            <a:xfrm>
              <a:off x="84" y="324"/>
              <a:ext cx="1500" cy="1020"/>
              <a:chOff x="0" y="0"/>
              <a:chExt cx="1500" cy="1020"/>
            </a:xfrm>
          </p:grpSpPr>
          <p:grpSp>
            <p:nvGrpSpPr>
              <p:cNvPr id="86077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1500" cy="96"/>
                <a:chOff x="0" y="0"/>
                <a:chExt cx="1500" cy="96"/>
              </a:xfrm>
            </p:grpSpPr>
            <p:sp>
              <p:nvSpPr>
                <p:cNvPr id="86083" name="Oval 6"/>
                <p:cNvSpPr>
                  <a:spLocks/>
                </p:cNvSpPr>
                <p:nvPr/>
              </p:nvSpPr>
              <p:spPr bwMode="auto">
                <a:xfrm>
                  <a:off x="0" y="12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6084" name="Oval 7"/>
                <p:cNvSpPr>
                  <a:spLocks/>
                </p:cNvSpPr>
                <p:nvPr/>
              </p:nvSpPr>
              <p:spPr bwMode="auto">
                <a:xfrm>
                  <a:off x="472" y="12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6085" name="Oval 8"/>
                <p:cNvSpPr>
                  <a:spLocks/>
                </p:cNvSpPr>
                <p:nvPr/>
              </p:nvSpPr>
              <p:spPr bwMode="auto">
                <a:xfrm>
                  <a:off x="944" y="12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6086" name="Oval 9"/>
                <p:cNvSpPr>
                  <a:spLocks/>
                </p:cNvSpPr>
                <p:nvPr/>
              </p:nvSpPr>
              <p:spPr bwMode="auto">
                <a:xfrm>
                  <a:off x="1416" y="0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86078" name="Group 15"/>
              <p:cNvGrpSpPr>
                <a:grpSpLocks/>
              </p:cNvGrpSpPr>
              <p:nvPr/>
            </p:nvGrpSpPr>
            <p:grpSpPr bwMode="auto">
              <a:xfrm>
                <a:off x="0" y="924"/>
                <a:ext cx="1500" cy="96"/>
                <a:chOff x="0" y="0"/>
                <a:chExt cx="1500" cy="96"/>
              </a:xfrm>
            </p:grpSpPr>
            <p:sp>
              <p:nvSpPr>
                <p:cNvPr id="86079" name="Oval 11"/>
                <p:cNvSpPr>
                  <a:spLocks/>
                </p:cNvSpPr>
                <p:nvPr/>
              </p:nvSpPr>
              <p:spPr bwMode="auto">
                <a:xfrm>
                  <a:off x="0" y="12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6080" name="Oval 12"/>
                <p:cNvSpPr>
                  <a:spLocks/>
                </p:cNvSpPr>
                <p:nvPr/>
              </p:nvSpPr>
              <p:spPr bwMode="auto">
                <a:xfrm>
                  <a:off x="472" y="12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6081" name="Oval 13"/>
                <p:cNvSpPr>
                  <a:spLocks/>
                </p:cNvSpPr>
                <p:nvPr/>
              </p:nvSpPr>
              <p:spPr bwMode="auto">
                <a:xfrm>
                  <a:off x="944" y="12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86082" name="Oval 14"/>
                <p:cNvSpPr>
                  <a:spLocks/>
                </p:cNvSpPr>
                <p:nvPr/>
              </p:nvSpPr>
              <p:spPr bwMode="auto">
                <a:xfrm>
                  <a:off x="1416" y="0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86069" name="Line 17"/>
            <p:cNvSpPr>
              <a:spLocks noChangeShapeType="1"/>
            </p:cNvSpPr>
            <p:nvPr/>
          </p:nvSpPr>
          <p:spPr bwMode="auto">
            <a:xfrm>
              <a:off x="126" y="420"/>
              <a:ext cx="1" cy="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70" name="Line 18"/>
            <p:cNvSpPr>
              <a:spLocks noChangeShapeType="1"/>
            </p:cNvSpPr>
            <p:nvPr/>
          </p:nvSpPr>
          <p:spPr bwMode="auto">
            <a:xfrm>
              <a:off x="598" y="420"/>
              <a:ext cx="1" cy="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71" name="Line 19"/>
            <p:cNvSpPr>
              <a:spLocks noChangeShapeType="1"/>
            </p:cNvSpPr>
            <p:nvPr/>
          </p:nvSpPr>
          <p:spPr bwMode="auto">
            <a:xfrm>
              <a:off x="1070" y="420"/>
              <a:ext cx="1" cy="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72" name="Line 20"/>
            <p:cNvSpPr>
              <a:spLocks noChangeShapeType="1"/>
            </p:cNvSpPr>
            <p:nvPr/>
          </p:nvSpPr>
          <p:spPr bwMode="auto">
            <a:xfrm>
              <a:off x="1542" y="408"/>
              <a:ext cx="1" cy="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6073" name="Picture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"/>
              <a:ext cx="26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74" name="Rectangle 22"/>
            <p:cNvSpPr>
              <a:spLocks/>
            </p:cNvSpPr>
            <p:nvPr/>
          </p:nvSpPr>
          <p:spPr bwMode="auto">
            <a:xfrm>
              <a:off x="482" y="0"/>
              <a:ext cx="21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a</a:t>
              </a:r>
            </a:p>
          </p:txBody>
        </p:sp>
        <p:sp>
          <p:nvSpPr>
            <p:cNvPr id="86075" name="Rectangle 23"/>
            <p:cNvSpPr>
              <a:spLocks/>
            </p:cNvSpPr>
            <p:nvPr/>
          </p:nvSpPr>
          <p:spPr bwMode="auto">
            <a:xfrm>
              <a:off x="962" y="12"/>
              <a:ext cx="225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b</a:t>
              </a:r>
            </a:p>
          </p:txBody>
        </p:sp>
        <p:sp>
          <p:nvSpPr>
            <p:cNvPr id="86076" name="Rectangle 24"/>
            <p:cNvSpPr>
              <a:spLocks/>
            </p:cNvSpPr>
            <p:nvPr/>
          </p:nvSpPr>
          <p:spPr bwMode="auto">
            <a:xfrm>
              <a:off x="1418" y="12"/>
              <a:ext cx="21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c</a:t>
              </a:r>
            </a:p>
          </p:txBody>
        </p:sp>
      </p:grpSp>
      <p:grpSp>
        <p:nvGrpSpPr>
          <p:cNvPr id="86023" name="Group 36"/>
          <p:cNvGrpSpPr>
            <a:grpSpLocks/>
          </p:cNvGrpSpPr>
          <p:nvPr/>
        </p:nvGrpSpPr>
        <p:grpSpPr bwMode="auto">
          <a:xfrm>
            <a:off x="5562600" y="4495800"/>
            <a:ext cx="2381250" cy="1619250"/>
            <a:chOff x="0" y="0"/>
            <a:chExt cx="1500" cy="1020"/>
          </a:xfrm>
        </p:grpSpPr>
        <p:grpSp>
          <p:nvGrpSpPr>
            <p:cNvPr id="86058" name="Group 30"/>
            <p:cNvGrpSpPr>
              <a:grpSpLocks/>
            </p:cNvGrpSpPr>
            <p:nvPr/>
          </p:nvGrpSpPr>
          <p:grpSpPr bwMode="auto">
            <a:xfrm>
              <a:off x="0" y="0"/>
              <a:ext cx="1500" cy="96"/>
              <a:chOff x="0" y="0"/>
              <a:chExt cx="1500" cy="96"/>
            </a:xfrm>
          </p:grpSpPr>
          <p:sp>
            <p:nvSpPr>
              <p:cNvPr id="86064" name="Oval 26"/>
              <p:cNvSpPr>
                <a:spLocks/>
              </p:cNvSpPr>
              <p:nvPr/>
            </p:nvSpPr>
            <p:spPr bwMode="auto">
              <a:xfrm>
                <a:off x="0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65" name="Oval 27"/>
              <p:cNvSpPr>
                <a:spLocks/>
              </p:cNvSpPr>
              <p:nvPr/>
            </p:nvSpPr>
            <p:spPr bwMode="auto">
              <a:xfrm>
                <a:off x="472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66" name="Oval 28"/>
              <p:cNvSpPr>
                <a:spLocks/>
              </p:cNvSpPr>
              <p:nvPr/>
            </p:nvSpPr>
            <p:spPr bwMode="auto">
              <a:xfrm>
                <a:off x="944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67" name="Oval 29"/>
              <p:cNvSpPr>
                <a:spLocks/>
              </p:cNvSpPr>
              <p:nvPr/>
            </p:nvSpPr>
            <p:spPr bwMode="auto">
              <a:xfrm>
                <a:off x="1416" y="0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6059" name="Group 35"/>
            <p:cNvGrpSpPr>
              <a:grpSpLocks/>
            </p:cNvGrpSpPr>
            <p:nvPr/>
          </p:nvGrpSpPr>
          <p:grpSpPr bwMode="auto">
            <a:xfrm>
              <a:off x="0" y="924"/>
              <a:ext cx="1500" cy="96"/>
              <a:chOff x="0" y="0"/>
              <a:chExt cx="1500" cy="96"/>
            </a:xfrm>
          </p:grpSpPr>
          <p:sp>
            <p:nvSpPr>
              <p:cNvPr id="86060" name="Oval 31"/>
              <p:cNvSpPr>
                <a:spLocks/>
              </p:cNvSpPr>
              <p:nvPr/>
            </p:nvSpPr>
            <p:spPr bwMode="auto">
              <a:xfrm>
                <a:off x="0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61" name="Oval 32"/>
              <p:cNvSpPr>
                <a:spLocks/>
              </p:cNvSpPr>
              <p:nvPr/>
            </p:nvSpPr>
            <p:spPr bwMode="auto">
              <a:xfrm>
                <a:off x="472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62" name="Oval 33"/>
              <p:cNvSpPr>
                <a:spLocks/>
              </p:cNvSpPr>
              <p:nvPr/>
            </p:nvSpPr>
            <p:spPr bwMode="auto">
              <a:xfrm>
                <a:off x="944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63" name="Oval 34"/>
              <p:cNvSpPr>
                <a:spLocks/>
              </p:cNvSpPr>
              <p:nvPr/>
            </p:nvSpPr>
            <p:spPr bwMode="auto">
              <a:xfrm>
                <a:off x="1416" y="0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86024" name="Line 37"/>
          <p:cNvSpPr>
            <a:spLocks noChangeShapeType="1"/>
          </p:cNvSpPr>
          <p:nvPr/>
        </p:nvSpPr>
        <p:spPr bwMode="auto">
          <a:xfrm>
            <a:off x="5629275" y="4648200"/>
            <a:ext cx="1588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6025" name="Picture 3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056063"/>
            <a:ext cx="4270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Rectangle 39"/>
          <p:cNvSpPr>
            <a:spLocks/>
          </p:cNvSpPr>
          <p:nvPr/>
        </p:nvSpPr>
        <p:spPr bwMode="auto">
          <a:xfrm>
            <a:off x="6194425" y="3981450"/>
            <a:ext cx="3349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a</a:t>
            </a:r>
          </a:p>
        </p:txBody>
      </p:sp>
      <p:sp>
        <p:nvSpPr>
          <p:cNvPr id="86027" name="Rectangle 40"/>
          <p:cNvSpPr>
            <a:spLocks/>
          </p:cNvSpPr>
          <p:nvPr/>
        </p:nvSpPr>
        <p:spPr bwMode="auto">
          <a:xfrm>
            <a:off x="6956425" y="4000500"/>
            <a:ext cx="3571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b</a:t>
            </a:r>
          </a:p>
        </p:txBody>
      </p:sp>
      <p:sp>
        <p:nvSpPr>
          <p:cNvPr id="86028" name="Rectangle 41"/>
          <p:cNvSpPr>
            <a:spLocks/>
          </p:cNvSpPr>
          <p:nvPr/>
        </p:nvSpPr>
        <p:spPr bwMode="auto">
          <a:xfrm>
            <a:off x="7680325" y="4000500"/>
            <a:ext cx="3349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</a:t>
            </a:r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>
            <a:off x="5676900" y="4629150"/>
            <a:ext cx="140335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699" name="Oval 43"/>
          <p:cNvSpPr>
            <a:spLocks/>
          </p:cNvSpPr>
          <p:nvPr/>
        </p:nvSpPr>
        <p:spPr bwMode="auto">
          <a:xfrm>
            <a:off x="6248400" y="17716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0702" name="Group 46"/>
          <p:cNvGrpSpPr>
            <a:grpSpLocks/>
          </p:cNvGrpSpPr>
          <p:nvPr/>
        </p:nvGrpSpPr>
        <p:grpSpPr bwMode="auto">
          <a:xfrm>
            <a:off x="6248400" y="1995488"/>
            <a:ext cx="247650" cy="1395412"/>
            <a:chOff x="0" y="0"/>
            <a:chExt cx="156" cy="879"/>
          </a:xfrm>
        </p:grpSpPr>
        <p:sp>
          <p:nvSpPr>
            <p:cNvPr id="86056" name="Oval 44"/>
            <p:cNvSpPr>
              <a:spLocks/>
            </p:cNvSpPr>
            <p:nvPr/>
          </p:nvSpPr>
          <p:spPr bwMode="auto">
            <a:xfrm>
              <a:off x="0" y="735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57" name="Line 45"/>
            <p:cNvSpPr>
              <a:spLocks noChangeShapeType="1"/>
            </p:cNvSpPr>
            <p:nvPr/>
          </p:nvSpPr>
          <p:spPr bwMode="auto">
            <a:xfrm>
              <a:off x="78" y="0"/>
              <a:ext cx="1" cy="7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0703" name="Oval 47"/>
          <p:cNvSpPr>
            <a:spLocks/>
          </p:cNvSpPr>
          <p:nvPr/>
        </p:nvSpPr>
        <p:spPr bwMode="auto">
          <a:xfrm>
            <a:off x="7010400" y="17716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0706" name="Group 50"/>
          <p:cNvGrpSpPr>
            <a:grpSpLocks/>
          </p:cNvGrpSpPr>
          <p:nvPr/>
        </p:nvGrpSpPr>
        <p:grpSpPr bwMode="auto">
          <a:xfrm>
            <a:off x="7010400" y="1995488"/>
            <a:ext cx="247650" cy="1395412"/>
            <a:chOff x="0" y="0"/>
            <a:chExt cx="156" cy="879"/>
          </a:xfrm>
        </p:grpSpPr>
        <p:sp>
          <p:nvSpPr>
            <p:cNvPr id="86054" name="Oval 48"/>
            <p:cNvSpPr>
              <a:spLocks/>
            </p:cNvSpPr>
            <p:nvPr/>
          </p:nvSpPr>
          <p:spPr bwMode="auto">
            <a:xfrm>
              <a:off x="0" y="735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55" name="Line 49"/>
            <p:cNvSpPr>
              <a:spLocks noChangeShapeType="1"/>
            </p:cNvSpPr>
            <p:nvPr/>
          </p:nvSpPr>
          <p:spPr bwMode="auto">
            <a:xfrm>
              <a:off x="78" y="0"/>
              <a:ext cx="1" cy="7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0707" name="Oval 51"/>
          <p:cNvSpPr>
            <a:spLocks/>
          </p:cNvSpPr>
          <p:nvPr/>
        </p:nvSpPr>
        <p:spPr bwMode="auto">
          <a:xfrm>
            <a:off x="5505450" y="17716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0710" name="Group 54"/>
          <p:cNvGrpSpPr>
            <a:grpSpLocks/>
          </p:cNvGrpSpPr>
          <p:nvPr/>
        </p:nvGrpSpPr>
        <p:grpSpPr bwMode="auto">
          <a:xfrm>
            <a:off x="5505450" y="1995488"/>
            <a:ext cx="247650" cy="1395412"/>
            <a:chOff x="0" y="0"/>
            <a:chExt cx="156" cy="879"/>
          </a:xfrm>
        </p:grpSpPr>
        <p:sp>
          <p:nvSpPr>
            <p:cNvPr id="86052" name="Oval 52"/>
            <p:cNvSpPr>
              <a:spLocks/>
            </p:cNvSpPr>
            <p:nvPr/>
          </p:nvSpPr>
          <p:spPr bwMode="auto">
            <a:xfrm>
              <a:off x="0" y="735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53" name="Line 53"/>
            <p:cNvSpPr>
              <a:spLocks noChangeShapeType="1"/>
            </p:cNvSpPr>
            <p:nvPr/>
          </p:nvSpPr>
          <p:spPr bwMode="auto">
            <a:xfrm>
              <a:off x="78" y="0"/>
              <a:ext cx="1" cy="7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0711" name="Oval 55"/>
          <p:cNvSpPr>
            <a:spLocks/>
          </p:cNvSpPr>
          <p:nvPr/>
        </p:nvSpPr>
        <p:spPr bwMode="auto">
          <a:xfrm>
            <a:off x="6248400" y="445770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2" name="Oval 56"/>
          <p:cNvSpPr>
            <a:spLocks/>
          </p:cNvSpPr>
          <p:nvPr/>
        </p:nvSpPr>
        <p:spPr bwMode="auto">
          <a:xfrm>
            <a:off x="7010400" y="44767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713" name="Oval 57"/>
          <p:cNvSpPr>
            <a:spLocks/>
          </p:cNvSpPr>
          <p:nvPr/>
        </p:nvSpPr>
        <p:spPr bwMode="auto">
          <a:xfrm>
            <a:off x="5505450" y="44767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0720" name="Group 64"/>
          <p:cNvGrpSpPr>
            <a:grpSpLocks/>
          </p:cNvGrpSpPr>
          <p:nvPr/>
        </p:nvGrpSpPr>
        <p:grpSpPr bwMode="auto">
          <a:xfrm>
            <a:off x="5505450" y="4686300"/>
            <a:ext cx="1733550" cy="1447800"/>
            <a:chOff x="0" y="0"/>
            <a:chExt cx="1092" cy="912"/>
          </a:xfrm>
        </p:grpSpPr>
        <p:grpSp>
          <p:nvGrpSpPr>
            <p:cNvPr id="86046" name="Group 60"/>
            <p:cNvGrpSpPr>
              <a:grpSpLocks/>
            </p:cNvGrpSpPr>
            <p:nvPr/>
          </p:nvGrpSpPr>
          <p:grpSpPr bwMode="auto">
            <a:xfrm>
              <a:off x="0" y="9"/>
              <a:ext cx="156" cy="879"/>
              <a:chOff x="0" y="0"/>
              <a:chExt cx="156" cy="879"/>
            </a:xfrm>
          </p:grpSpPr>
          <p:sp>
            <p:nvSpPr>
              <p:cNvPr id="86050" name="Oval 58"/>
              <p:cNvSpPr>
                <a:spLocks/>
              </p:cNvSpPr>
              <p:nvPr/>
            </p:nvSpPr>
            <p:spPr bwMode="auto">
              <a:xfrm>
                <a:off x="0" y="735"/>
                <a:ext cx="156" cy="144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51" name="Line 59"/>
              <p:cNvSpPr>
                <a:spLocks noChangeShapeType="1"/>
              </p:cNvSpPr>
              <p:nvPr/>
            </p:nvSpPr>
            <p:spPr bwMode="auto">
              <a:xfrm>
                <a:off x="78" y="0"/>
                <a:ext cx="1" cy="7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6047" name="Group 63"/>
            <p:cNvGrpSpPr>
              <a:grpSpLocks/>
            </p:cNvGrpSpPr>
            <p:nvPr/>
          </p:nvGrpSpPr>
          <p:grpSpPr bwMode="auto">
            <a:xfrm>
              <a:off x="133" y="0"/>
              <a:ext cx="959" cy="912"/>
              <a:chOff x="0" y="0"/>
              <a:chExt cx="959" cy="912"/>
            </a:xfrm>
          </p:grpSpPr>
          <p:sp>
            <p:nvSpPr>
              <p:cNvPr id="86048" name="Oval 61"/>
              <p:cNvSpPr>
                <a:spLocks/>
              </p:cNvSpPr>
              <p:nvPr/>
            </p:nvSpPr>
            <p:spPr bwMode="auto">
              <a:xfrm>
                <a:off x="803" y="768"/>
                <a:ext cx="156" cy="144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6049" name="Line 62"/>
              <p:cNvSpPr>
                <a:spLocks noChangeShapeType="1"/>
              </p:cNvSpPr>
              <p:nvPr/>
            </p:nvSpPr>
            <p:spPr bwMode="auto">
              <a:xfrm>
                <a:off x="0" y="0"/>
                <a:ext cx="826" cy="78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70721" name="Picture 6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832100"/>
            <a:ext cx="3219450" cy="5667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22" name="Picture 6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83225"/>
            <a:ext cx="2765425" cy="5635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726" name="Group 70"/>
          <p:cNvGrpSpPr>
            <a:grpSpLocks/>
          </p:cNvGrpSpPr>
          <p:nvPr/>
        </p:nvGrpSpPr>
        <p:grpSpPr bwMode="auto">
          <a:xfrm>
            <a:off x="6459538" y="4610100"/>
            <a:ext cx="1370012" cy="1314450"/>
            <a:chOff x="0" y="0"/>
            <a:chExt cx="863" cy="828"/>
          </a:xfrm>
        </p:grpSpPr>
        <p:sp>
          <p:nvSpPr>
            <p:cNvPr id="86043" name="Line 67"/>
            <p:cNvSpPr>
              <a:spLocks noChangeShapeType="1"/>
            </p:cNvSpPr>
            <p:nvPr/>
          </p:nvSpPr>
          <p:spPr bwMode="auto">
            <a:xfrm>
              <a:off x="0" y="35"/>
              <a:ext cx="358" cy="7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4" name="Line 68"/>
            <p:cNvSpPr>
              <a:spLocks noChangeShapeType="1"/>
            </p:cNvSpPr>
            <p:nvPr/>
          </p:nvSpPr>
          <p:spPr bwMode="auto">
            <a:xfrm flipH="1">
              <a:off x="413" y="69"/>
              <a:ext cx="12" cy="7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5" name="Line 69"/>
            <p:cNvSpPr>
              <a:spLocks noChangeShapeType="1"/>
            </p:cNvSpPr>
            <p:nvPr/>
          </p:nvSpPr>
          <p:spPr bwMode="auto">
            <a:xfrm flipH="1">
              <a:off x="468" y="0"/>
              <a:ext cx="395" cy="8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38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8" grpId="0" animBg="1"/>
      <p:bldP spid="70699" grpId="0" animBg="1"/>
      <p:bldP spid="70703" grpId="0" animBg="1"/>
      <p:bldP spid="70707" grpId="0" animBg="1"/>
      <p:bldP spid="70711" grpId="0" animBg="1"/>
      <p:bldP spid="70712" grpId="0" animBg="1"/>
      <p:bldP spid="707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195513"/>
            <a:ext cx="45180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535488"/>
            <a:ext cx="3606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/>
          </p:cNvSpPr>
          <p:nvPr/>
        </p:nvSpPr>
        <p:spPr bwMode="auto">
          <a:xfrm>
            <a:off x="403225" y="1524000"/>
            <a:ext cx="34829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ja-JP" alt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  <a:sym typeface="Times New Roman" charset="0"/>
              </a:rPr>
              <a:t>“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Gen/Kill</a:t>
            </a:r>
            <a:r>
              <a:rPr lang="ja-JP" alt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  <a:sym typeface="Times New Roman" charset="0"/>
              </a:rPr>
              <a:t>”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Function</a:t>
            </a:r>
            <a:endParaRPr lang="en-US" sz="32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87044" name="Rectangle 4"/>
          <p:cNvSpPr>
            <a:spLocks/>
          </p:cNvSpPr>
          <p:nvPr/>
        </p:nvSpPr>
        <p:spPr bwMode="auto">
          <a:xfrm>
            <a:off x="403225" y="3829050"/>
            <a:ext cx="4319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Non-</a:t>
            </a:r>
            <a:r>
              <a:rPr lang="ja-JP" alt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  <a:sym typeface="Times New Roman" charset="0"/>
              </a:rPr>
              <a:t>“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Gen/Kill</a:t>
            </a:r>
            <a:r>
              <a:rPr lang="ja-JP" alt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  <a:sym typeface="Times New Roman" charset="0"/>
              </a:rPr>
              <a:t>”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Function</a:t>
            </a:r>
            <a:endParaRPr lang="en-US" sz="32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5553075" y="4267200"/>
            <a:ext cx="2381250" cy="1619250"/>
            <a:chOff x="0" y="0"/>
            <a:chExt cx="1500" cy="1020"/>
          </a:xfrm>
        </p:grpSpPr>
        <p:grpSp>
          <p:nvGrpSpPr>
            <p:cNvPr id="87097" name="Group 9"/>
            <p:cNvGrpSpPr>
              <a:grpSpLocks/>
            </p:cNvGrpSpPr>
            <p:nvPr/>
          </p:nvGrpSpPr>
          <p:grpSpPr bwMode="auto">
            <a:xfrm>
              <a:off x="0" y="0"/>
              <a:ext cx="1500" cy="96"/>
              <a:chOff x="0" y="0"/>
              <a:chExt cx="1500" cy="96"/>
            </a:xfrm>
          </p:grpSpPr>
          <p:sp>
            <p:nvSpPr>
              <p:cNvPr id="87103" name="Oval 5"/>
              <p:cNvSpPr>
                <a:spLocks/>
              </p:cNvSpPr>
              <p:nvPr/>
            </p:nvSpPr>
            <p:spPr bwMode="auto">
              <a:xfrm>
                <a:off x="0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104" name="Oval 6"/>
              <p:cNvSpPr>
                <a:spLocks/>
              </p:cNvSpPr>
              <p:nvPr/>
            </p:nvSpPr>
            <p:spPr bwMode="auto">
              <a:xfrm>
                <a:off x="472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105" name="Oval 7"/>
              <p:cNvSpPr>
                <a:spLocks/>
              </p:cNvSpPr>
              <p:nvPr/>
            </p:nvSpPr>
            <p:spPr bwMode="auto">
              <a:xfrm>
                <a:off x="944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106" name="Oval 8"/>
              <p:cNvSpPr>
                <a:spLocks/>
              </p:cNvSpPr>
              <p:nvPr/>
            </p:nvSpPr>
            <p:spPr bwMode="auto">
              <a:xfrm>
                <a:off x="1416" y="0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7098" name="Group 14"/>
            <p:cNvGrpSpPr>
              <a:grpSpLocks/>
            </p:cNvGrpSpPr>
            <p:nvPr/>
          </p:nvGrpSpPr>
          <p:grpSpPr bwMode="auto">
            <a:xfrm>
              <a:off x="0" y="924"/>
              <a:ext cx="1500" cy="96"/>
              <a:chOff x="0" y="0"/>
              <a:chExt cx="1500" cy="96"/>
            </a:xfrm>
          </p:grpSpPr>
          <p:sp>
            <p:nvSpPr>
              <p:cNvPr id="87099" name="Oval 10"/>
              <p:cNvSpPr>
                <a:spLocks/>
              </p:cNvSpPr>
              <p:nvPr/>
            </p:nvSpPr>
            <p:spPr bwMode="auto">
              <a:xfrm>
                <a:off x="0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100" name="Oval 11"/>
              <p:cNvSpPr>
                <a:spLocks/>
              </p:cNvSpPr>
              <p:nvPr/>
            </p:nvSpPr>
            <p:spPr bwMode="auto">
              <a:xfrm>
                <a:off x="472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101" name="Oval 12"/>
              <p:cNvSpPr>
                <a:spLocks/>
              </p:cNvSpPr>
              <p:nvPr/>
            </p:nvSpPr>
            <p:spPr bwMode="auto">
              <a:xfrm>
                <a:off x="944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102" name="Oval 13"/>
              <p:cNvSpPr>
                <a:spLocks/>
              </p:cNvSpPr>
              <p:nvPr/>
            </p:nvSpPr>
            <p:spPr bwMode="auto">
              <a:xfrm>
                <a:off x="1416" y="0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87046" name="Line 16"/>
          <p:cNvSpPr>
            <a:spLocks noChangeShapeType="1"/>
          </p:cNvSpPr>
          <p:nvPr/>
        </p:nvSpPr>
        <p:spPr bwMode="auto">
          <a:xfrm>
            <a:off x="5619750" y="4419600"/>
            <a:ext cx="1588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7" name="Line 17"/>
          <p:cNvSpPr>
            <a:spLocks noChangeShapeType="1"/>
          </p:cNvSpPr>
          <p:nvPr/>
        </p:nvSpPr>
        <p:spPr bwMode="auto">
          <a:xfrm>
            <a:off x="6369050" y="4419600"/>
            <a:ext cx="1588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8" name="Line 18"/>
          <p:cNvSpPr>
            <a:spLocks noChangeShapeType="1"/>
          </p:cNvSpPr>
          <p:nvPr/>
        </p:nvSpPr>
        <p:spPr bwMode="auto">
          <a:xfrm>
            <a:off x="6416675" y="4400550"/>
            <a:ext cx="701675" cy="135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9" name="Line 19"/>
          <p:cNvSpPr>
            <a:spLocks noChangeShapeType="1"/>
          </p:cNvSpPr>
          <p:nvPr/>
        </p:nvSpPr>
        <p:spPr bwMode="auto">
          <a:xfrm>
            <a:off x="7867650" y="4400550"/>
            <a:ext cx="1588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0" name="Picture 2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827463"/>
            <a:ext cx="4270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21"/>
          <p:cNvSpPr>
            <a:spLocks/>
          </p:cNvSpPr>
          <p:nvPr/>
        </p:nvSpPr>
        <p:spPr bwMode="auto">
          <a:xfrm>
            <a:off x="6184900" y="3752850"/>
            <a:ext cx="3349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a</a:t>
            </a:r>
          </a:p>
        </p:txBody>
      </p:sp>
      <p:sp>
        <p:nvSpPr>
          <p:cNvPr id="87052" name="Rectangle 22"/>
          <p:cNvSpPr>
            <a:spLocks/>
          </p:cNvSpPr>
          <p:nvPr/>
        </p:nvSpPr>
        <p:spPr bwMode="auto">
          <a:xfrm>
            <a:off x="6946900" y="3771900"/>
            <a:ext cx="3571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b</a:t>
            </a:r>
          </a:p>
        </p:txBody>
      </p:sp>
      <p:sp>
        <p:nvSpPr>
          <p:cNvPr id="87053" name="Rectangle 23"/>
          <p:cNvSpPr>
            <a:spLocks/>
          </p:cNvSpPr>
          <p:nvPr/>
        </p:nvSpPr>
        <p:spPr bwMode="auto">
          <a:xfrm>
            <a:off x="7670800" y="3771900"/>
            <a:ext cx="3349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</a:t>
            </a:r>
          </a:p>
        </p:txBody>
      </p:sp>
      <p:grpSp>
        <p:nvGrpSpPr>
          <p:cNvPr id="87054" name="Group 34"/>
          <p:cNvGrpSpPr>
            <a:grpSpLocks/>
          </p:cNvGrpSpPr>
          <p:nvPr/>
        </p:nvGrpSpPr>
        <p:grpSpPr bwMode="auto">
          <a:xfrm>
            <a:off x="5553075" y="1809750"/>
            <a:ext cx="2381250" cy="1619250"/>
            <a:chOff x="0" y="0"/>
            <a:chExt cx="1500" cy="1020"/>
          </a:xfrm>
        </p:grpSpPr>
        <p:grpSp>
          <p:nvGrpSpPr>
            <p:cNvPr id="87087" name="Group 28"/>
            <p:cNvGrpSpPr>
              <a:grpSpLocks/>
            </p:cNvGrpSpPr>
            <p:nvPr/>
          </p:nvGrpSpPr>
          <p:grpSpPr bwMode="auto">
            <a:xfrm>
              <a:off x="0" y="0"/>
              <a:ext cx="1500" cy="96"/>
              <a:chOff x="0" y="0"/>
              <a:chExt cx="1500" cy="96"/>
            </a:xfrm>
          </p:grpSpPr>
          <p:sp>
            <p:nvSpPr>
              <p:cNvPr id="87093" name="Oval 24"/>
              <p:cNvSpPr>
                <a:spLocks/>
              </p:cNvSpPr>
              <p:nvPr/>
            </p:nvSpPr>
            <p:spPr bwMode="auto">
              <a:xfrm>
                <a:off x="0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4" name="Oval 25"/>
              <p:cNvSpPr>
                <a:spLocks/>
              </p:cNvSpPr>
              <p:nvPr/>
            </p:nvSpPr>
            <p:spPr bwMode="auto">
              <a:xfrm>
                <a:off x="472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5" name="Oval 26"/>
              <p:cNvSpPr>
                <a:spLocks/>
              </p:cNvSpPr>
              <p:nvPr/>
            </p:nvSpPr>
            <p:spPr bwMode="auto">
              <a:xfrm>
                <a:off x="944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6" name="Oval 27"/>
              <p:cNvSpPr>
                <a:spLocks/>
              </p:cNvSpPr>
              <p:nvPr/>
            </p:nvSpPr>
            <p:spPr bwMode="auto">
              <a:xfrm>
                <a:off x="1416" y="0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7088" name="Group 33"/>
            <p:cNvGrpSpPr>
              <a:grpSpLocks/>
            </p:cNvGrpSpPr>
            <p:nvPr/>
          </p:nvGrpSpPr>
          <p:grpSpPr bwMode="auto">
            <a:xfrm>
              <a:off x="0" y="924"/>
              <a:ext cx="1500" cy="96"/>
              <a:chOff x="0" y="0"/>
              <a:chExt cx="1500" cy="96"/>
            </a:xfrm>
          </p:grpSpPr>
          <p:sp>
            <p:nvSpPr>
              <p:cNvPr id="87089" name="Oval 29"/>
              <p:cNvSpPr>
                <a:spLocks/>
              </p:cNvSpPr>
              <p:nvPr/>
            </p:nvSpPr>
            <p:spPr bwMode="auto">
              <a:xfrm>
                <a:off x="0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0" name="Oval 30"/>
              <p:cNvSpPr>
                <a:spLocks/>
              </p:cNvSpPr>
              <p:nvPr/>
            </p:nvSpPr>
            <p:spPr bwMode="auto">
              <a:xfrm>
                <a:off x="472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1" name="Oval 31"/>
              <p:cNvSpPr>
                <a:spLocks/>
              </p:cNvSpPr>
              <p:nvPr/>
            </p:nvSpPr>
            <p:spPr bwMode="auto">
              <a:xfrm>
                <a:off x="944" y="12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092" name="Oval 32"/>
              <p:cNvSpPr>
                <a:spLocks/>
              </p:cNvSpPr>
              <p:nvPr/>
            </p:nvSpPr>
            <p:spPr bwMode="auto">
              <a:xfrm>
                <a:off x="1416" y="0"/>
                <a:ext cx="84" cy="8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87055" name="Line 35"/>
          <p:cNvSpPr>
            <a:spLocks noChangeShapeType="1"/>
          </p:cNvSpPr>
          <p:nvPr/>
        </p:nvSpPr>
        <p:spPr bwMode="auto">
          <a:xfrm>
            <a:off x="5619750" y="1962150"/>
            <a:ext cx="1588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56" name="Line 36"/>
          <p:cNvSpPr>
            <a:spLocks noChangeShapeType="1"/>
          </p:cNvSpPr>
          <p:nvPr/>
        </p:nvSpPr>
        <p:spPr bwMode="auto">
          <a:xfrm>
            <a:off x="6369050" y="1962150"/>
            <a:ext cx="1588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57" name="Line 37"/>
          <p:cNvSpPr>
            <a:spLocks noChangeShapeType="1"/>
          </p:cNvSpPr>
          <p:nvPr/>
        </p:nvSpPr>
        <p:spPr bwMode="auto">
          <a:xfrm>
            <a:off x="5667375" y="1943100"/>
            <a:ext cx="2152650" cy="1352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7058" name="Picture 3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370013"/>
            <a:ext cx="4270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9" name="Rectangle 39"/>
          <p:cNvSpPr>
            <a:spLocks/>
          </p:cNvSpPr>
          <p:nvPr/>
        </p:nvSpPr>
        <p:spPr bwMode="auto">
          <a:xfrm>
            <a:off x="6184900" y="1295400"/>
            <a:ext cx="3349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a</a:t>
            </a:r>
          </a:p>
        </p:txBody>
      </p:sp>
      <p:sp>
        <p:nvSpPr>
          <p:cNvPr id="87060" name="Rectangle 40"/>
          <p:cNvSpPr>
            <a:spLocks/>
          </p:cNvSpPr>
          <p:nvPr/>
        </p:nvSpPr>
        <p:spPr bwMode="auto">
          <a:xfrm>
            <a:off x="6946900" y="1314450"/>
            <a:ext cx="3571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b</a:t>
            </a:r>
          </a:p>
        </p:txBody>
      </p:sp>
      <p:sp>
        <p:nvSpPr>
          <p:cNvPr id="87061" name="Rectangle 41"/>
          <p:cNvSpPr>
            <a:spLocks/>
          </p:cNvSpPr>
          <p:nvPr/>
        </p:nvSpPr>
        <p:spPr bwMode="auto">
          <a:xfrm>
            <a:off x="7670800" y="1314450"/>
            <a:ext cx="3349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</a:t>
            </a:r>
          </a:p>
        </p:txBody>
      </p:sp>
      <p:grpSp>
        <p:nvGrpSpPr>
          <p:cNvPr id="71724" name="Group 44"/>
          <p:cNvGrpSpPr>
            <a:grpSpLocks/>
          </p:cNvGrpSpPr>
          <p:nvPr/>
        </p:nvGrpSpPr>
        <p:grpSpPr bwMode="auto">
          <a:xfrm>
            <a:off x="5505450" y="4452938"/>
            <a:ext cx="247650" cy="1395412"/>
            <a:chOff x="0" y="0"/>
            <a:chExt cx="156" cy="879"/>
          </a:xfrm>
        </p:grpSpPr>
        <p:sp>
          <p:nvSpPr>
            <p:cNvPr id="87085" name="Oval 42"/>
            <p:cNvSpPr>
              <a:spLocks/>
            </p:cNvSpPr>
            <p:nvPr/>
          </p:nvSpPr>
          <p:spPr bwMode="auto">
            <a:xfrm>
              <a:off x="0" y="735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86" name="Line 43"/>
            <p:cNvSpPr>
              <a:spLocks noChangeShapeType="1"/>
            </p:cNvSpPr>
            <p:nvPr/>
          </p:nvSpPr>
          <p:spPr bwMode="auto">
            <a:xfrm>
              <a:off x="78" y="0"/>
              <a:ext cx="1" cy="7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725" name="Oval 45"/>
          <p:cNvSpPr>
            <a:spLocks/>
          </p:cNvSpPr>
          <p:nvPr/>
        </p:nvSpPr>
        <p:spPr bwMode="auto">
          <a:xfrm>
            <a:off x="6248400" y="426720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6" name="Oval 46"/>
          <p:cNvSpPr>
            <a:spLocks/>
          </p:cNvSpPr>
          <p:nvPr/>
        </p:nvSpPr>
        <p:spPr bwMode="auto">
          <a:xfrm>
            <a:off x="7010400" y="42481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7" name="Oval 47"/>
          <p:cNvSpPr>
            <a:spLocks/>
          </p:cNvSpPr>
          <p:nvPr/>
        </p:nvSpPr>
        <p:spPr bwMode="auto">
          <a:xfrm>
            <a:off x="5486400" y="422910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1732" name="Group 52"/>
          <p:cNvGrpSpPr>
            <a:grpSpLocks/>
          </p:cNvGrpSpPr>
          <p:nvPr/>
        </p:nvGrpSpPr>
        <p:grpSpPr bwMode="auto">
          <a:xfrm>
            <a:off x="6229350" y="4476750"/>
            <a:ext cx="1028700" cy="1390650"/>
            <a:chOff x="0" y="0"/>
            <a:chExt cx="648" cy="876"/>
          </a:xfrm>
        </p:grpSpPr>
        <p:sp>
          <p:nvSpPr>
            <p:cNvPr id="87081" name="Oval 48"/>
            <p:cNvSpPr>
              <a:spLocks/>
            </p:cNvSpPr>
            <p:nvPr/>
          </p:nvSpPr>
          <p:spPr bwMode="auto">
            <a:xfrm>
              <a:off x="492" y="732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82" name="Line 49"/>
            <p:cNvSpPr>
              <a:spLocks noChangeShapeType="1"/>
            </p:cNvSpPr>
            <p:nvPr/>
          </p:nvSpPr>
          <p:spPr bwMode="auto">
            <a:xfrm>
              <a:off x="145" y="0"/>
              <a:ext cx="370" cy="7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83" name="Line 50"/>
            <p:cNvSpPr>
              <a:spLocks noChangeShapeType="1"/>
            </p:cNvSpPr>
            <p:nvPr/>
          </p:nvSpPr>
          <p:spPr bwMode="auto">
            <a:xfrm flipH="1">
              <a:off x="78" y="21"/>
              <a:ext cx="12" cy="70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84" name="Oval 51"/>
            <p:cNvSpPr>
              <a:spLocks/>
            </p:cNvSpPr>
            <p:nvPr/>
          </p:nvSpPr>
          <p:spPr bwMode="auto">
            <a:xfrm>
              <a:off x="0" y="732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733" name="Oval 53"/>
          <p:cNvSpPr>
            <a:spLocks/>
          </p:cNvSpPr>
          <p:nvPr/>
        </p:nvSpPr>
        <p:spPr bwMode="auto">
          <a:xfrm>
            <a:off x="6229350" y="17716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1736" name="Group 56"/>
          <p:cNvGrpSpPr>
            <a:grpSpLocks/>
          </p:cNvGrpSpPr>
          <p:nvPr/>
        </p:nvGrpSpPr>
        <p:grpSpPr bwMode="auto">
          <a:xfrm>
            <a:off x="6229350" y="2014538"/>
            <a:ext cx="247650" cy="1395412"/>
            <a:chOff x="0" y="0"/>
            <a:chExt cx="156" cy="879"/>
          </a:xfrm>
        </p:grpSpPr>
        <p:sp>
          <p:nvSpPr>
            <p:cNvPr id="87079" name="Oval 54"/>
            <p:cNvSpPr>
              <a:spLocks/>
            </p:cNvSpPr>
            <p:nvPr/>
          </p:nvSpPr>
          <p:spPr bwMode="auto">
            <a:xfrm>
              <a:off x="0" y="735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80" name="Line 55"/>
            <p:cNvSpPr>
              <a:spLocks noChangeShapeType="1"/>
            </p:cNvSpPr>
            <p:nvPr/>
          </p:nvSpPr>
          <p:spPr bwMode="auto">
            <a:xfrm>
              <a:off x="78" y="0"/>
              <a:ext cx="1" cy="7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741" name="Group 61"/>
          <p:cNvGrpSpPr>
            <a:grpSpLocks/>
          </p:cNvGrpSpPr>
          <p:nvPr/>
        </p:nvGrpSpPr>
        <p:grpSpPr bwMode="auto">
          <a:xfrm>
            <a:off x="5505450" y="1962150"/>
            <a:ext cx="2514600" cy="1524000"/>
            <a:chOff x="0" y="0"/>
            <a:chExt cx="1584" cy="960"/>
          </a:xfrm>
        </p:grpSpPr>
        <p:sp>
          <p:nvSpPr>
            <p:cNvPr id="87075" name="Oval 57"/>
            <p:cNvSpPr>
              <a:spLocks/>
            </p:cNvSpPr>
            <p:nvPr/>
          </p:nvSpPr>
          <p:spPr bwMode="auto">
            <a:xfrm>
              <a:off x="0" y="756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76" name="Line 58"/>
            <p:cNvSpPr>
              <a:spLocks noChangeShapeType="1"/>
            </p:cNvSpPr>
            <p:nvPr/>
          </p:nvSpPr>
          <p:spPr bwMode="auto">
            <a:xfrm>
              <a:off x="66" y="21"/>
              <a:ext cx="13" cy="7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77" name="Oval 59"/>
            <p:cNvSpPr>
              <a:spLocks/>
            </p:cNvSpPr>
            <p:nvPr/>
          </p:nvSpPr>
          <p:spPr bwMode="auto">
            <a:xfrm>
              <a:off x="1428" y="816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78" name="Line 60"/>
            <p:cNvSpPr>
              <a:spLocks noChangeShapeType="1"/>
            </p:cNvSpPr>
            <p:nvPr/>
          </p:nvSpPr>
          <p:spPr bwMode="auto">
            <a:xfrm>
              <a:off x="121" y="0"/>
              <a:ext cx="1330" cy="8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742" name="Oval 62"/>
          <p:cNvSpPr>
            <a:spLocks/>
          </p:cNvSpPr>
          <p:nvPr/>
        </p:nvSpPr>
        <p:spPr bwMode="auto">
          <a:xfrm>
            <a:off x="5486400" y="175260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43" name="Oval 63"/>
          <p:cNvSpPr>
            <a:spLocks/>
          </p:cNvSpPr>
          <p:nvPr/>
        </p:nvSpPr>
        <p:spPr bwMode="auto">
          <a:xfrm>
            <a:off x="7010400" y="1771650"/>
            <a:ext cx="247650" cy="2286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744" name="Picture 6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803525"/>
            <a:ext cx="3338513" cy="59531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5" name="Picture 6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084888"/>
            <a:ext cx="3314700" cy="5826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6" name="Rectangle 66"/>
          <p:cNvSpPr>
            <a:spLocks noGrp="1" noChangeArrowheads="1"/>
          </p:cNvSpPr>
          <p:nvPr>
            <p:ph type="title"/>
          </p:nvPr>
        </p:nvSpPr>
        <p:spPr>
          <a:xfrm>
            <a:off x="241300" y="57150"/>
            <a:ext cx="8750300" cy="154305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Representing Dataflow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91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5" grpId="0" animBg="1"/>
      <p:bldP spid="71726" grpId="0" animBg="1"/>
      <p:bldP spid="71727" grpId="0" animBg="1"/>
      <p:bldP spid="71733" grpId="0" animBg="1"/>
      <p:bldP spid="71742" grpId="0" animBg="1"/>
      <p:bldP spid="717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Oval 1"/>
          <p:cNvSpPr>
            <a:spLocks/>
          </p:cNvSpPr>
          <p:nvPr/>
        </p:nvSpPr>
        <p:spPr bwMode="auto">
          <a:xfrm>
            <a:off x="4783138" y="135255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8066" name="Group 4"/>
          <p:cNvGrpSpPr>
            <a:grpSpLocks/>
          </p:cNvGrpSpPr>
          <p:nvPr/>
        </p:nvGrpSpPr>
        <p:grpSpPr bwMode="auto">
          <a:xfrm>
            <a:off x="1849438" y="1617663"/>
            <a:ext cx="933450" cy="515937"/>
            <a:chOff x="0" y="0"/>
            <a:chExt cx="588" cy="325"/>
          </a:xfrm>
        </p:grpSpPr>
        <p:sp>
          <p:nvSpPr>
            <p:cNvPr id="88220" name="Oval 2"/>
            <p:cNvSpPr>
              <a:spLocks/>
            </p:cNvSpPr>
            <p:nvPr/>
          </p:nvSpPr>
          <p:spPr bwMode="auto">
            <a:xfrm>
              <a:off x="0" y="1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21" name="Rectangle 3"/>
            <p:cNvSpPr>
              <a:spLocks/>
            </p:cNvSpPr>
            <p:nvPr/>
          </p:nvSpPr>
          <p:spPr bwMode="auto">
            <a:xfrm>
              <a:off x="39" y="0"/>
              <a:ext cx="4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x = 3</a:t>
              </a:r>
            </a:p>
          </p:txBody>
        </p:sp>
      </p:grpSp>
      <p:grpSp>
        <p:nvGrpSpPr>
          <p:cNvPr id="88067" name="Group 7"/>
          <p:cNvGrpSpPr>
            <a:grpSpLocks/>
          </p:cNvGrpSpPr>
          <p:nvPr/>
        </p:nvGrpSpPr>
        <p:grpSpPr bwMode="auto">
          <a:xfrm>
            <a:off x="1792288" y="2686050"/>
            <a:ext cx="1047750" cy="571500"/>
            <a:chOff x="0" y="0"/>
            <a:chExt cx="660" cy="360"/>
          </a:xfrm>
        </p:grpSpPr>
        <p:sp>
          <p:nvSpPr>
            <p:cNvPr id="88218" name="Oval 5"/>
            <p:cNvSpPr>
              <a:spLocks/>
            </p:cNvSpPr>
            <p:nvPr/>
          </p:nvSpPr>
          <p:spPr bwMode="auto">
            <a:xfrm>
              <a:off x="0" y="0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19" name="Rectangle 6"/>
            <p:cNvSpPr>
              <a:spLocks/>
            </p:cNvSpPr>
            <p:nvPr/>
          </p:nvSpPr>
          <p:spPr bwMode="auto">
            <a:xfrm>
              <a:off x="54" y="9"/>
              <a:ext cx="56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p(x,y)</a:t>
              </a:r>
            </a:p>
          </p:txBody>
        </p:sp>
      </p:grpSp>
      <p:grpSp>
        <p:nvGrpSpPr>
          <p:cNvPr id="88068" name="Group 10"/>
          <p:cNvGrpSpPr>
            <a:grpSpLocks/>
          </p:cNvGrpSpPr>
          <p:nvPr/>
        </p:nvGrpSpPr>
        <p:grpSpPr bwMode="auto">
          <a:xfrm>
            <a:off x="1392238" y="3714750"/>
            <a:ext cx="1847850" cy="609600"/>
            <a:chOff x="0" y="0"/>
            <a:chExt cx="1164" cy="384"/>
          </a:xfrm>
        </p:grpSpPr>
        <p:sp>
          <p:nvSpPr>
            <p:cNvPr id="88216" name="Oval 8"/>
            <p:cNvSpPr>
              <a:spLocks/>
            </p:cNvSpPr>
            <p:nvPr/>
          </p:nvSpPr>
          <p:spPr bwMode="auto">
            <a:xfrm>
              <a:off x="0" y="0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17" name="Rectangle 9"/>
            <p:cNvSpPr>
              <a:spLocks/>
            </p:cNvSpPr>
            <p:nvPr/>
          </p:nvSpPr>
          <p:spPr bwMode="auto">
            <a:xfrm>
              <a:off x="26" y="42"/>
              <a:ext cx="11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return from p</a:t>
              </a:r>
            </a:p>
          </p:txBody>
        </p:sp>
      </p:grpSp>
      <p:grpSp>
        <p:nvGrpSpPr>
          <p:cNvPr id="88069" name="Group 13"/>
          <p:cNvGrpSpPr>
            <a:grpSpLocks/>
          </p:cNvGrpSpPr>
          <p:nvPr/>
        </p:nvGrpSpPr>
        <p:grpSpPr bwMode="auto">
          <a:xfrm>
            <a:off x="1658938" y="4857750"/>
            <a:ext cx="1314450" cy="533400"/>
            <a:chOff x="0" y="0"/>
            <a:chExt cx="828" cy="336"/>
          </a:xfrm>
        </p:grpSpPr>
        <p:sp>
          <p:nvSpPr>
            <p:cNvPr id="88214" name="Oval 11"/>
            <p:cNvSpPr>
              <a:spLocks/>
            </p:cNvSpPr>
            <p:nvPr/>
          </p:nvSpPr>
          <p:spPr bwMode="auto">
            <a:xfrm>
              <a:off x="0" y="0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15" name="Rectangle 12"/>
            <p:cNvSpPr>
              <a:spLocks/>
            </p:cNvSpPr>
            <p:nvPr/>
          </p:nvSpPr>
          <p:spPr bwMode="auto">
            <a:xfrm>
              <a:off x="44" y="4"/>
              <a:ext cx="7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printf(y)</a:t>
              </a:r>
            </a:p>
          </p:txBody>
        </p:sp>
      </p:grpSp>
      <p:grpSp>
        <p:nvGrpSpPr>
          <p:cNvPr id="88070" name="Group 16"/>
          <p:cNvGrpSpPr>
            <a:grpSpLocks/>
          </p:cNvGrpSpPr>
          <p:nvPr/>
        </p:nvGrpSpPr>
        <p:grpSpPr bwMode="auto">
          <a:xfrm>
            <a:off x="1582738" y="533400"/>
            <a:ext cx="1485900" cy="533400"/>
            <a:chOff x="0" y="0"/>
            <a:chExt cx="936" cy="336"/>
          </a:xfrm>
        </p:grpSpPr>
        <p:sp>
          <p:nvSpPr>
            <p:cNvPr id="88212" name="Oval 14"/>
            <p:cNvSpPr>
              <a:spLocks/>
            </p:cNvSpPr>
            <p:nvPr/>
          </p:nvSpPr>
          <p:spPr bwMode="auto">
            <a:xfrm>
              <a:off x="0" y="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13" name="Rectangle 15"/>
            <p:cNvSpPr>
              <a:spLocks/>
            </p:cNvSpPr>
            <p:nvPr/>
          </p:nvSpPr>
          <p:spPr bwMode="auto">
            <a:xfrm>
              <a:off x="37" y="2"/>
              <a:ext cx="86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start main</a:t>
              </a:r>
            </a:p>
          </p:txBody>
        </p:sp>
      </p:grpSp>
      <p:grpSp>
        <p:nvGrpSpPr>
          <p:cNvPr id="88071" name="Group 19"/>
          <p:cNvGrpSpPr>
            <a:grpSpLocks/>
          </p:cNvGrpSpPr>
          <p:nvPr/>
        </p:nvGrpSpPr>
        <p:grpSpPr bwMode="auto">
          <a:xfrm>
            <a:off x="1601788" y="5718175"/>
            <a:ext cx="1409700" cy="530225"/>
            <a:chOff x="0" y="0"/>
            <a:chExt cx="888" cy="334"/>
          </a:xfrm>
        </p:grpSpPr>
        <p:sp>
          <p:nvSpPr>
            <p:cNvPr id="88210" name="Oval 17"/>
            <p:cNvSpPr>
              <a:spLocks/>
            </p:cNvSpPr>
            <p:nvPr/>
          </p:nvSpPr>
          <p:spPr bwMode="auto">
            <a:xfrm>
              <a:off x="0" y="1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11" name="Rectangle 18"/>
            <p:cNvSpPr>
              <a:spLocks/>
            </p:cNvSpPr>
            <p:nvPr/>
          </p:nvSpPr>
          <p:spPr bwMode="auto">
            <a:xfrm>
              <a:off x="34" y="0"/>
              <a:ext cx="81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exit main</a:t>
              </a:r>
            </a:p>
          </p:txBody>
        </p:sp>
      </p:grpSp>
      <p:grpSp>
        <p:nvGrpSpPr>
          <p:cNvPr id="88072" name="Group 22"/>
          <p:cNvGrpSpPr>
            <a:grpSpLocks/>
          </p:cNvGrpSpPr>
          <p:nvPr/>
        </p:nvGrpSpPr>
        <p:grpSpPr bwMode="auto">
          <a:xfrm>
            <a:off x="4630738" y="342900"/>
            <a:ext cx="1524000" cy="571500"/>
            <a:chOff x="0" y="0"/>
            <a:chExt cx="960" cy="360"/>
          </a:xfrm>
        </p:grpSpPr>
        <p:sp>
          <p:nvSpPr>
            <p:cNvPr id="88208" name="Oval 20"/>
            <p:cNvSpPr>
              <a:spLocks/>
            </p:cNvSpPr>
            <p:nvPr/>
          </p:nvSpPr>
          <p:spPr bwMode="auto">
            <a:xfrm>
              <a:off x="0" y="0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09" name="Rectangle 21"/>
            <p:cNvSpPr>
              <a:spLocks/>
            </p:cNvSpPr>
            <p:nvPr/>
          </p:nvSpPr>
          <p:spPr bwMode="auto">
            <a:xfrm>
              <a:off x="1" y="14"/>
              <a:ext cx="92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start p(a,b)</a:t>
              </a:r>
            </a:p>
          </p:txBody>
        </p:sp>
      </p:grpSp>
      <p:sp>
        <p:nvSpPr>
          <p:cNvPr id="88073" name="Rectangle 23"/>
          <p:cNvSpPr>
            <a:spLocks/>
          </p:cNvSpPr>
          <p:nvPr/>
        </p:nvSpPr>
        <p:spPr bwMode="auto">
          <a:xfrm>
            <a:off x="4914900" y="1238250"/>
            <a:ext cx="9239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if 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. . .</a:t>
            </a:r>
          </a:p>
        </p:txBody>
      </p:sp>
      <p:grpSp>
        <p:nvGrpSpPr>
          <p:cNvPr id="88074" name="Group 26"/>
          <p:cNvGrpSpPr>
            <a:grpSpLocks/>
          </p:cNvGrpSpPr>
          <p:nvPr/>
        </p:nvGrpSpPr>
        <p:grpSpPr bwMode="auto">
          <a:xfrm>
            <a:off x="6421438" y="2152650"/>
            <a:ext cx="952500" cy="533400"/>
            <a:chOff x="0" y="0"/>
            <a:chExt cx="600" cy="336"/>
          </a:xfrm>
        </p:grpSpPr>
        <p:sp>
          <p:nvSpPr>
            <p:cNvPr id="88206" name="Oval 24"/>
            <p:cNvSpPr>
              <a:spLocks/>
            </p:cNvSpPr>
            <p:nvPr/>
          </p:nvSpPr>
          <p:spPr bwMode="auto">
            <a:xfrm>
              <a:off x="0" y="0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07" name="Rectangle 25"/>
            <p:cNvSpPr>
              <a:spLocks/>
            </p:cNvSpPr>
            <p:nvPr/>
          </p:nvSpPr>
          <p:spPr bwMode="auto">
            <a:xfrm>
              <a:off x="68" y="11"/>
              <a:ext cx="48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b = a</a:t>
              </a:r>
            </a:p>
          </p:txBody>
        </p:sp>
      </p:grpSp>
      <p:grpSp>
        <p:nvGrpSpPr>
          <p:cNvPr id="88075" name="Group 29"/>
          <p:cNvGrpSpPr>
            <a:grpSpLocks/>
          </p:cNvGrpSpPr>
          <p:nvPr/>
        </p:nvGrpSpPr>
        <p:grpSpPr bwMode="auto">
          <a:xfrm>
            <a:off x="6411913" y="3144838"/>
            <a:ext cx="971550" cy="552450"/>
            <a:chOff x="0" y="0"/>
            <a:chExt cx="612" cy="348"/>
          </a:xfrm>
        </p:grpSpPr>
        <p:sp>
          <p:nvSpPr>
            <p:cNvPr id="88204" name="Oval 27"/>
            <p:cNvSpPr>
              <a:spLocks/>
            </p:cNvSpPr>
            <p:nvPr/>
          </p:nvSpPr>
          <p:spPr bwMode="auto">
            <a:xfrm>
              <a:off x="0" y="0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05" name="Rectangle 28"/>
            <p:cNvSpPr>
              <a:spLocks/>
            </p:cNvSpPr>
            <p:nvPr/>
          </p:nvSpPr>
          <p:spPr bwMode="auto">
            <a:xfrm>
              <a:off x="30" y="0"/>
              <a:ext cx="55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p(a,b)</a:t>
              </a:r>
            </a:p>
          </p:txBody>
        </p:sp>
      </p:grpSp>
      <p:grpSp>
        <p:nvGrpSpPr>
          <p:cNvPr id="88076" name="Group 32"/>
          <p:cNvGrpSpPr>
            <a:grpSpLocks/>
          </p:cNvGrpSpPr>
          <p:nvPr/>
        </p:nvGrpSpPr>
        <p:grpSpPr bwMode="auto">
          <a:xfrm>
            <a:off x="5945188" y="4156075"/>
            <a:ext cx="1905000" cy="571500"/>
            <a:chOff x="0" y="0"/>
            <a:chExt cx="1200" cy="360"/>
          </a:xfrm>
        </p:grpSpPr>
        <p:sp>
          <p:nvSpPr>
            <p:cNvPr id="88202" name="Oval 30"/>
            <p:cNvSpPr>
              <a:spLocks/>
            </p:cNvSpPr>
            <p:nvPr/>
          </p:nvSpPr>
          <p:spPr bwMode="auto">
            <a:xfrm>
              <a:off x="0" y="0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03" name="Rectangle 31"/>
            <p:cNvSpPr>
              <a:spLocks/>
            </p:cNvSpPr>
            <p:nvPr/>
          </p:nvSpPr>
          <p:spPr bwMode="auto">
            <a:xfrm>
              <a:off x="50" y="26"/>
              <a:ext cx="11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return from p</a:t>
              </a:r>
            </a:p>
          </p:txBody>
        </p:sp>
      </p:grpSp>
      <p:grpSp>
        <p:nvGrpSpPr>
          <p:cNvPr id="88077" name="Group 35"/>
          <p:cNvGrpSpPr>
            <a:grpSpLocks/>
          </p:cNvGrpSpPr>
          <p:nvPr/>
        </p:nvGrpSpPr>
        <p:grpSpPr bwMode="auto">
          <a:xfrm>
            <a:off x="6202363" y="5073650"/>
            <a:ext cx="1390650" cy="527050"/>
            <a:chOff x="0" y="0"/>
            <a:chExt cx="876" cy="332"/>
          </a:xfrm>
        </p:grpSpPr>
        <p:sp>
          <p:nvSpPr>
            <p:cNvPr id="88200" name="Oval 33"/>
            <p:cNvSpPr>
              <a:spLocks/>
            </p:cNvSpPr>
            <p:nvPr/>
          </p:nvSpPr>
          <p:spPr bwMode="auto">
            <a:xfrm>
              <a:off x="0" y="8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201" name="Rectangle 34"/>
            <p:cNvSpPr>
              <a:spLocks/>
            </p:cNvSpPr>
            <p:nvPr/>
          </p:nvSpPr>
          <p:spPr bwMode="auto">
            <a:xfrm>
              <a:off x="56" y="0"/>
              <a:ext cx="7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printf(b)</a:t>
              </a:r>
            </a:p>
          </p:txBody>
        </p:sp>
      </p:grpSp>
      <p:grpSp>
        <p:nvGrpSpPr>
          <p:cNvPr id="88078" name="Group 38"/>
          <p:cNvGrpSpPr>
            <a:grpSpLocks/>
          </p:cNvGrpSpPr>
          <p:nvPr/>
        </p:nvGrpSpPr>
        <p:grpSpPr bwMode="auto">
          <a:xfrm>
            <a:off x="4887913" y="5813425"/>
            <a:ext cx="1009650" cy="492125"/>
            <a:chOff x="0" y="0"/>
            <a:chExt cx="636" cy="310"/>
          </a:xfrm>
        </p:grpSpPr>
        <p:sp>
          <p:nvSpPr>
            <p:cNvPr id="88198" name="Oval 36"/>
            <p:cNvSpPr>
              <a:spLocks/>
            </p:cNvSpPr>
            <p:nvPr/>
          </p:nvSpPr>
          <p:spPr bwMode="auto">
            <a:xfrm>
              <a:off x="0" y="10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199" name="Rectangle 37"/>
            <p:cNvSpPr>
              <a:spLocks/>
            </p:cNvSpPr>
            <p:nvPr/>
          </p:nvSpPr>
          <p:spPr bwMode="auto">
            <a:xfrm>
              <a:off x="45" y="0"/>
              <a:ext cx="52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exit p</a:t>
              </a:r>
            </a:p>
          </p:txBody>
        </p:sp>
      </p:grpSp>
      <p:sp>
        <p:nvSpPr>
          <p:cNvPr id="88079" name="Line 39"/>
          <p:cNvSpPr>
            <a:spLocks noChangeShapeType="1"/>
          </p:cNvSpPr>
          <p:nvPr/>
        </p:nvSpPr>
        <p:spPr bwMode="auto">
          <a:xfrm flipH="1">
            <a:off x="2316163" y="1066800"/>
            <a:ext cx="9525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0" name="Line 40"/>
          <p:cNvSpPr>
            <a:spLocks noChangeShapeType="1"/>
          </p:cNvSpPr>
          <p:nvPr/>
        </p:nvSpPr>
        <p:spPr bwMode="auto">
          <a:xfrm>
            <a:off x="2316163" y="2133600"/>
            <a:ext cx="1587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1" name="Line 41"/>
          <p:cNvSpPr>
            <a:spLocks noChangeShapeType="1"/>
          </p:cNvSpPr>
          <p:nvPr/>
        </p:nvSpPr>
        <p:spPr bwMode="auto">
          <a:xfrm>
            <a:off x="2316163" y="3257550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2" name="Line 42"/>
          <p:cNvSpPr>
            <a:spLocks noChangeShapeType="1"/>
          </p:cNvSpPr>
          <p:nvPr/>
        </p:nvSpPr>
        <p:spPr bwMode="auto">
          <a:xfrm>
            <a:off x="2316163" y="4324350"/>
            <a:ext cx="158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3" name="Line 43"/>
          <p:cNvSpPr>
            <a:spLocks noChangeShapeType="1"/>
          </p:cNvSpPr>
          <p:nvPr/>
        </p:nvSpPr>
        <p:spPr bwMode="auto">
          <a:xfrm>
            <a:off x="2316163" y="5391150"/>
            <a:ext cx="1587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4" name="Line 44"/>
          <p:cNvSpPr>
            <a:spLocks noChangeShapeType="1"/>
          </p:cNvSpPr>
          <p:nvPr/>
        </p:nvSpPr>
        <p:spPr bwMode="auto">
          <a:xfrm>
            <a:off x="5392738" y="914400"/>
            <a:ext cx="1587" cy="43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5" name="Line 45"/>
          <p:cNvSpPr>
            <a:spLocks noChangeShapeType="1"/>
          </p:cNvSpPr>
          <p:nvPr/>
        </p:nvSpPr>
        <p:spPr bwMode="auto">
          <a:xfrm>
            <a:off x="5824538" y="1774825"/>
            <a:ext cx="7366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6" name="Line 46"/>
          <p:cNvSpPr>
            <a:spLocks noChangeShapeType="1"/>
          </p:cNvSpPr>
          <p:nvPr/>
        </p:nvSpPr>
        <p:spPr bwMode="auto">
          <a:xfrm>
            <a:off x="5392738" y="1847850"/>
            <a:ext cx="1587" cy="396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7" name="Line 47"/>
          <p:cNvSpPr>
            <a:spLocks noChangeShapeType="1"/>
          </p:cNvSpPr>
          <p:nvPr/>
        </p:nvSpPr>
        <p:spPr bwMode="auto">
          <a:xfrm>
            <a:off x="6897688" y="2686050"/>
            <a:ext cx="14287" cy="45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8" name="Line 48"/>
          <p:cNvSpPr>
            <a:spLocks noChangeShapeType="1"/>
          </p:cNvSpPr>
          <p:nvPr/>
        </p:nvSpPr>
        <p:spPr bwMode="auto">
          <a:xfrm>
            <a:off x="6897688" y="3697288"/>
            <a:ext cx="1587" cy="45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89" name="Line 49"/>
          <p:cNvSpPr>
            <a:spLocks noChangeShapeType="1"/>
          </p:cNvSpPr>
          <p:nvPr/>
        </p:nvSpPr>
        <p:spPr bwMode="auto">
          <a:xfrm>
            <a:off x="6897688" y="4727575"/>
            <a:ext cx="1587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0" name="Line 50"/>
          <p:cNvSpPr>
            <a:spLocks noChangeShapeType="1"/>
          </p:cNvSpPr>
          <p:nvPr/>
        </p:nvSpPr>
        <p:spPr bwMode="auto">
          <a:xfrm flipH="1">
            <a:off x="5749925" y="5526088"/>
            <a:ext cx="655638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1" name="Freeform 51"/>
          <p:cNvSpPr>
            <a:spLocks/>
          </p:cNvSpPr>
          <p:nvPr/>
        </p:nvSpPr>
        <p:spPr bwMode="auto">
          <a:xfrm rot="10800000" flipH="1">
            <a:off x="2840038" y="427038"/>
            <a:ext cx="2014537" cy="2544762"/>
          </a:xfrm>
          <a:custGeom>
            <a:avLst/>
            <a:gdLst>
              <a:gd name="T0" fmla="*/ 0 w 21600"/>
              <a:gd name="T1" fmla="*/ 0 h 21600"/>
              <a:gd name="T2" fmla="*/ 83505357 w 21600"/>
              <a:gd name="T3" fmla="*/ 148112571 h 21600"/>
              <a:gd name="T4" fmla="*/ 135696135 w 21600"/>
              <a:gd name="T5" fmla="*/ 296239043 h 21600"/>
              <a:gd name="T6" fmla="*/ 187887006 w 21600"/>
              <a:gd name="T7" fmla="*/ 29980618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4800" y="0"/>
                  <a:pt x="9600" y="5335"/>
                  <a:pt x="9600" y="10671"/>
                </a:cubicBezTo>
                <a:cubicBezTo>
                  <a:pt x="9600" y="16007"/>
                  <a:pt x="12600" y="21343"/>
                  <a:pt x="15600" y="21343"/>
                </a:cubicBezTo>
                <a:cubicBezTo>
                  <a:pt x="18600" y="21343"/>
                  <a:pt x="21600" y="21471"/>
                  <a:pt x="21600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2" name="Freeform 52"/>
          <p:cNvSpPr>
            <a:spLocks/>
          </p:cNvSpPr>
          <p:nvPr/>
        </p:nvSpPr>
        <p:spPr bwMode="auto">
          <a:xfrm rot="10800000">
            <a:off x="3240088" y="4019550"/>
            <a:ext cx="1647825" cy="2047875"/>
          </a:xfrm>
          <a:custGeom>
            <a:avLst/>
            <a:gdLst>
              <a:gd name="T0" fmla="*/ 0 w 21600"/>
              <a:gd name="T1" fmla="*/ 0 h 21600"/>
              <a:gd name="T2" fmla="*/ 62854835 w 21600"/>
              <a:gd name="T3" fmla="*/ 97078471 h 21600"/>
              <a:gd name="T4" fmla="*/ 125709594 w 21600"/>
              <a:gd name="T5" fmla="*/ 1941570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3" name="Freeform 53"/>
          <p:cNvSpPr>
            <a:spLocks/>
          </p:cNvSpPr>
          <p:nvPr/>
        </p:nvSpPr>
        <p:spPr bwMode="auto">
          <a:xfrm rot="-5400000">
            <a:off x="4760119" y="4714082"/>
            <a:ext cx="1457325" cy="909637"/>
          </a:xfrm>
          <a:custGeom>
            <a:avLst/>
            <a:gdLst>
              <a:gd name="T0" fmla="*/ 0 w 21600"/>
              <a:gd name="T1" fmla="*/ 0 h 21600"/>
              <a:gd name="T2" fmla="*/ 98323896 w 21600"/>
              <a:gd name="T3" fmla="*/ 38307383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094" name="Freeform 54"/>
          <p:cNvSpPr>
            <a:spLocks/>
          </p:cNvSpPr>
          <p:nvPr/>
        </p:nvSpPr>
        <p:spPr bwMode="auto">
          <a:xfrm rot="10800000">
            <a:off x="4402138" y="593725"/>
            <a:ext cx="2009775" cy="2827338"/>
          </a:xfrm>
          <a:custGeom>
            <a:avLst/>
            <a:gdLst>
              <a:gd name="T0" fmla="*/ 0 w 21600"/>
              <a:gd name="T1" fmla="*/ 0 h 21600"/>
              <a:gd name="T2" fmla="*/ 186999794 w 21600"/>
              <a:gd name="T3" fmla="*/ 185042596 h 21600"/>
              <a:gd name="T4" fmla="*/ 165711252 w 21600"/>
              <a:gd name="T5" fmla="*/ 3700851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20370" y="21600"/>
                  <a:pt x="19141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2861" name="Group 157"/>
          <p:cNvGrpSpPr>
            <a:grpSpLocks/>
          </p:cNvGrpSpPr>
          <p:nvPr/>
        </p:nvGrpSpPr>
        <p:grpSpPr bwMode="auto">
          <a:xfrm>
            <a:off x="33338" y="31750"/>
            <a:ext cx="9077325" cy="6721475"/>
            <a:chOff x="0" y="0"/>
            <a:chExt cx="5718" cy="4234"/>
          </a:xfrm>
        </p:grpSpPr>
        <p:sp>
          <p:nvSpPr>
            <p:cNvPr id="88096" name="Rectangle 55"/>
            <p:cNvSpPr>
              <a:spLocks/>
            </p:cNvSpPr>
            <p:nvPr/>
          </p:nvSpPr>
          <p:spPr bwMode="auto">
            <a:xfrm>
              <a:off x="472" y="174"/>
              <a:ext cx="1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x</a:t>
              </a:r>
            </a:p>
          </p:txBody>
        </p:sp>
        <p:sp>
          <p:nvSpPr>
            <p:cNvPr id="88097" name="Rectangle 56"/>
            <p:cNvSpPr>
              <a:spLocks/>
            </p:cNvSpPr>
            <p:nvPr/>
          </p:nvSpPr>
          <p:spPr bwMode="auto">
            <a:xfrm>
              <a:off x="664" y="174"/>
              <a:ext cx="1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y</a:t>
              </a:r>
            </a:p>
          </p:txBody>
        </p:sp>
        <p:grpSp>
          <p:nvGrpSpPr>
            <p:cNvPr id="88098" name="Group 60"/>
            <p:cNvGrpSpPr>
              <a:grpSpLocks/>
            </p:cNvGrpSpPr>
            <p:nvPr/>
          </p:nvGrpSpPr>
          <p:grpSpPr bwMode="auto">
            <a:xfrm>
              <a:off x="326" y="448"/>
              <a:ext cx="456" cy="72"/>
              <a:chOff x="0" y="0"/>
              <a:chExt cx="456" cy="72"/>
            </a:xfrm>
          </p:grpSpPr>
          <p:sp>
            <p:nvSpPr>
              <p:cNvPr id="88195" name="Oval 57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96" name="Oval 58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97" name="Oval 59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099" name="Group 64"/>
            <p:cNvGrpSpPr>
              <a:grpSpLocks/>
            </p:cNvGrpSpPr>
            <p:nvPr/>
          </p:nvGrpSpPr>
          <p:grpSpPr bwMode="auto">
            <a:xfrm>
              <a:off x="326" y="1120"/>
              <a:ext cx="456" cy="72"/>
              <a:chOff x="0" y="0"/>
              <a:chExt cx="456" cy="72"/>
            </a:xfrm>
          </p:grpSpPr>
          <p:sp>
            <p:nvSpPr>
              <p:cNvPr id="88192" name="Oval 61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93" name="Oval 62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94" name="Oval 63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0" name="Group 68"/>
            <p:cNvGrpSpPr>
              <a:grpSpLocks/>
            </p:cNvGrpSpPr>
            <p:nvPr/>
          </p:nvGrpSpPr>
          <p:grpSpPr bwMode="auto">
            <a:xfrm>
              <a:off x="326" y="1828"/>
              <a:ext cx="456" cy="72"/>
              <a:chOff x="0" y="0"/>
              <a:chExt cx="456" cy="72"/>
            </a:xfrm>
          </p:grpSpPr>
          <p:sp>
            <p:nvSpPr>
              <p:cNvPr id="88189" name="Oval 65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90" name="Oval 66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91" name="Oval 67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1" name="Group 72"/>
            <p:cNvGrpSpPr>
              <a:grpSpLocks/>
            </p:cNvGrpSpPr>
            <p:nvPr/>
          </p:nvGrpSpPr>
          <p:grpSpPr bwMode="auto">
            <a:xfrm>
              <a:off x="326" y="2476"/>
              <a:ext cx="456" cy="72"/>
              <a:chOff x="0" y="0"/>
              <a:chExt cx="456" cy="72"/>
            </a:xfrm>
          </p:grpSpPr>
          <p:sp>
            <p:nvSpPr>
              <p:cNvPr id="88186" name="Oval 69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87" name="Oval 70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88" name="Oval 71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2" name="Group 76"/>
            <p:cNvGrpSpPr>
              <a:grpSpLocks/>
            </p:cNvGrpSpPr>
            <p:nvPr/>
          </p:nvGrpSpPr>
          <p:grpSpPr bwMode="auto">
            <a:xfrm>
              <a:off x="326" y="3172"/>
              <a:ext cx="456" cy="72"/>
              <a:chOff x="0" y="0"/>
              <a:chExt cx="456" cy="72"/>
            </a:xfrm>
          </p:grpSpPr>
          <p:sp>
            <p:nvSpPr>
              <p:cNvPr id="88183" name="Oval 73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84" name="Oval 74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85" name="Oval 75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3" name="Group 80"/>
            <p:cNvGrpSpPr>
              <a:grpSpLocks/>
            </p:cNvGrpSpPr>
            <p:nvPr/>
          </p:nvGrpSpPr>
          <p:grpSpPr bwMode="auto">
            <a:xfrm>
              <a:off x="326" y="3700"/>
              <a:ext cx="456" cy="72"/>
              <a:chOff x="0" y="0"/>
              <a:chExt cx="456" cy="72"/>
            </a:xfrm>
          </p:grpSpPr>
          <p:sp>
            <p:nvSpPr>
              <p:cNvPr id="88180" name="Oval 77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81" name="Oval 78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82" name="Oval 79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4" name="Group 84"/>
            <p:cNvGrpSpPr>
              <a:grpSpLocks/>
            </p:cNvGrpSpPr>
            <p:nvPr/>
          </p:nvGrpSpPr>
          <p:grpSpPr bwMode="auto">
            <a:xfrm>
              <a:off x="3902" y="3808"/>
              <a:ext cx="456" cy="72"/>
              <a:chOff x="0" y="0"/>
              <a:chExt cx="456" cy="72"/>
            </a:xfrm>
          </p:grpSpPr>
          <p:sp>
            <p:nvSpPr>
              <p:cNvPr id="88177" name="Oval 81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78" name="Oval 82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79" name="Oval 83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5" name="Group 88"/>
            <p:cNvGrpSpPr>
              <a:grpSpLocks/>
            </p:cNvGrpSpPr>
            <p:nvPr/>
          </p:nvGrpSpPr>
          <p:grpSpPr bwMode="auto">
            <a:xfrm>
              <a:off x="4982" y="1468"/>
              <a:ext cx="456" cy="72"/>
              <a:chOff x="0" y="0"/>
              <a:chExt cx="456" cy="72"/>
            </a:xfrm>
          </p:grpSpPr>
          <p:sp>
            <p:nvSpPr>
              <p:cNvPr id="88174" name="Oval 85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75" name="Oval 86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76" name="Oval 87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6" name="Group 92"/>
            <p:cNvGrpSpPr>
              <a:grpSpLocks/>
            </p:cNvGrpSpPr>
            <p:nvPr/>
          </p:nvGrpSpPr>
          <p:grpSpPr bwMode="auto">
            <a:xfrm>
              <a:off x="4022" y="964"/>
              <a:ext cx="456" cy="72"/>
              <a:chOff x="0" y="0"/>
              <a:chExt cx="456" cy="72"/>
            </a:xfrm>
          </p:grpSpPr>
          <p:sp>
            <p:nvSpPr>
              <p:cNvPr id="88171" name="Oval 89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72" name="Oval 90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73" name="Oval 91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7" name="Group 96"/>
            <p:cNvGrpSpPr>
              <a:grpSpLocks/>
            </p:cNvGrpSpPr>
            <p:nvPr/>
          </p:nvGrpSpPr>
          <p:grpSpPr bwMode="auto">
            <a:xfrm>
              <a:off x="4022" y="268"/>
              <a:ext cx="456" cy="72"/>
              <a:chOff x="0" y="0"/>
              <a:chExt cx="456" cy="72"/>
            </a:xfrm>
          </p:grpSpPr>
          <p:sp>
            <p:nvSpPr>
              <p:cNvPr id="88168" name="Oval 93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69" name="Oval 94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70" name="Oval 95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8" name="Group 100"/>
            <p:cNvGrpSpPr>
              <a:grpSpLocks/>
            </p:cNvGrpSpPr>
            <p:nvPr/>
          </p:nvGrpSpPr>
          <p:grpSpPr bwMode="auto">
            <a:xfrm>
              <a:off x="4982" y="3292"/>
              <a:ext cx="456" cy="72"/>
              <a:chOff x="0" y="0"/>
              <a:chExt cx="456" cy="72"/>
            </a:xfrm>
          </p:grpSpPr>
          <p:sp>
            <p:nvSpPr>
              <p:cNvPr id="88165" name="Oval 97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66" name="Oval 98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67" name="Oval 99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09" name="Group 104"/>
            <p:cNvGrpSpPr>
              <a:grpSpLocks/>
            </p:cNvGrpSpPr>
            <p:nvPr/>
          </p:nvGrpSpPr>
          <p:grpSpPr bwMode="auto">
            <a:xfrm>
              <a:off x="4982" y="2740"/>
              <a:ext cx="456" cy="72"/>
              <a:chOff x="0" y="0"/>
              <a:chExt cx="456" cy="72"/>
            </a:xfrm>
          </p:grpSpPr>
          <p:sp>
            <p:nvSpPr>
              <p:cNvPr id="88162" name="Oval 101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63" name="Oval 102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64" name="Oval 103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88110" name="Group 108"/>
            <p:cNvGrpSpPr>
              <a:grpSpLocks/>
            </p:cNvGrpSpPr>
            <p:nvPr/>
          </p:nvGrpSpPr>
          <p:grpSpPr bwMode="auto">
            <a:xfrm>
              <a:off x="4982" y="2104"/>
              <a:ext cx="456" cy="72"/>
              <a:chOff x="0" y="0"/>
              <a:chExt cx="456" cy="72"/>
            </a:xfrm>
          </p:grpSpPr>
          <p:sp>
            <p:nvSpPr>
              <p:cNvPr id="88159" name="Oval 105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60" name="Oval 106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61" name="Oval 107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88111" name="Picture 10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204"/>
              <a:ext cx="1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112" name="Picture 1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280"/>
              <a:ext cx="1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13" name="Rectangle 111"/>
            <p:cNvSpPr>
              <a:spLocks/>
            </p:cNvSpPr>
            <p:nvPr/>
          </p:nvSpPr>
          <p:spPr bwMode="auto">
            <a:xfrm>
              <a:off x="4256" y="218"/>
              <a:ext cx="18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a</a:t>
              </a:r>
            </a:p>
          </p:txBody>
        </p:sp>
        <p:sp>
          <p:nvSpPr>
            <p:cNvPr id="88114" name="Rectangle 112"/>
            <p:cNvSpPr>
              <a:spLocks/>
            </p:cNvSpPr>
            <p:nvPr/>
          </p:nvSpPr>
          <p:spPr bwMode="auto">
            <a:xfrm>
              <a:off x="4464" y="230"/>
              <a:ext cx="1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b</a:t>
              </a:r>
            </a:p>
          </p:txBody>
        </p:sp>
        <p:grpSp>
          <p:nvGrpSpPr>
            <p:cNvPr id="88115" name="Group 156"/>
            <p:cNvGrpSpPr>
              <a:grpSpLocks/>
            </p:cNvGrpSpPr>
            <p:nvPr/>
          </p:nvGrpSpPr>
          <p:grpSpPr bwMode="auto">
            <a:xfrm>
              <a:off x="0" y="0"/>
              <a:ext cx="5718" cy="4234"/>
              <a:chOff x="0" y="0"/>
              <a:chExt cx="5718" cy="4234"/>
            </a:xfrm>
          </p:grpSpPr>
          <p:sp>
            <p:nvSpPr>
              <p:cNvPr id="88116" name="Line 113"/>
              <p:cNvSpPr>
                <a:spLocks noChangeShapeType="1"/>
              </p:cNvSpPr>
              <p:nvPr/>
            </p:nvSpPr>
            <p:spPr bwMode="auto">
              <a:xfrm>
                <a:off x="4058" y="340"/>
                <a:ext cx="1" cy="62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17" name="Line 114"/>
              <p:cNvSpPr>
                <a:spLocks noChangeShapeType="1"/>
              </p:cNvSpPr>
              <p:nvPr/>
            </p:nvSpPr>
            <p:spPr bwMode="auto">
              <a:xfrm>
                <a:off x="4250" y="340"/>
                <a:ext cx="1" cy="62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18" name="Line 115"/>
              <p:cNvSpPr>
                <a:spLocks noChangeShapeType="1"/>
              </p:cNvSpPr>
              <p:nvPr/>
            </p:nvSpPr>
            <p:spPr bwMode="auto">
              <a:xfrm>
                <a:off x="4442" y="340"/>
                <a:ext cx="1" cy="62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19" name="Line 116"/>
              <p:cNvSpPr>
                <a:spLocks noChangeShapeType="1"/>
              </p:cNvSpPr>
              <p:nvPr/>
            </p:nvSpPr>
            <p:spPr bwMode="auto">
              <a:xfrm>
                <a:off x="4083" y="1025"/>
                <a:ext cx="910" cy="45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0" name="Line 117"/>
              <p:cNvSpPr>
                <a:spLocks noChangeShapeType="1"/>
              </p:cNvSpPr>
              <p:nvPr/>
            </p:nvSpPr>
            <p:spPr bwMode="auto">
              <a:xfrm>
                <a:off x="4275" y="1025"/>
                <a:ext cx="910" cy="45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1" name="Line 118"/>
              <p:cNvSpPr>
                <a:spLocks noChangeShapeType="1"/>
              </p:cNvSpPr>
              <p:nvPr/>
            </p:nvSpPr>
            <p:spPr bwMode="auto">
              <a:xfrm>
                <a:off x="4467" y="1025"/>
                <a:ext cx="910" cy="45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2" name="Line 119"/>
              <p:cNvSpPr>
                <a:spLocks noChangeShapeType="1"/>
              </p:cNvSpPr>
              <p:nvPr/>
            </p:nvSpPr>
            <p:spPr bwMode="auto">
              <a:xfrm>
                <a:off x="5018" y="1540"/>
                <a:ext cx="1" cy="56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3" name="Line 120"/>
              <p:cNvSpPr>
                <a:spLocks noChangeShapeType="1"/>
              </p:cNvSpPr>
              <p:nvPr/>
            </p:nvSpPr>
            <p:spPr bwMode="auto">
              <a:xfrm>
                <a:off x="5018" y="2176"/>
                <a:ext cx="1" cy="56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4" name="Line 121"/>
              <p:cNvSpPr>
                <a:spLocks noChangeShapeType="1"/>
              </p:cNvSpPr>
              <p:nvPr/>
            </p:nvSpPr>
            <p:spPr bwMode="auto">
              <a:xfrm>
                <a:off x="5018" y="2812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5" name="Line 122"/>
              <p:cNvSpPr>
                <a:spLocks noChangeShapeType="1"/>
              </p:cNvSpPr>
              <p:nvPr/>
            </p:nvSpPr>
            <p:spPr bwMode="auto">
              <a:xfrm flipH="1">
                <a:off x="3963" y="3353"/>
                <a:ext cx="1030" cy="46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6" name="Line 123"/>
              <p:cNvSpPr>
                <a:spLocks noChangeShapeType="1"/>
              </p:cNvSpPr>
              <p:nvPr/>
            </p:nvSpPr>
            <p:spPr bwMode="auto">
              <a:xfrm>
                <a:off x="5210" y="1540"/>
                <a:ext cx="1" cy="56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7" name="Line 124"/>
              <p:cNvSpPr>
                <a:spLocks noChangeShapeType="1"/>
              </p:cNvSpPr>
              <p:nvPr/>
            </p:nvSpPr>
            <p:spPr bwMode="auto">
              <a:xfrm>
                <a:off x="5210" y="1540"/>
                <a:ext cx="192" cy="56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8" name="Line 125"/>
              <p:cNvSpPr>
                <a:spLocks noChangeShapeType="1"/>
              </p:cNvSpPr>
              <p:nvPr/>
            </p:nvSpPr>
            <p:spPr bwMode="auto">
              <a:xfrm>
                <a:off x="5210" y="2812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29" name="Line 126"/>
              <p:cNvSpPr>
                <a:spLocks noChangeShapeType="1"/>
              </p:cNvSpPr>
              <p:nvPr/>
            </p:nvSpPr>
            <p:spPr bwMode="auto">
              <a:xfrm>
                <a:off x="5402" y="2812"/>
                <a:ext cx="1" cy="480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0" name="Line 127"/>
              <p:cNvSpPr>
                <a:spLocks noChangeShapeType="1"/>
              </p:cNvSpPr>
              <p:nvPr/>
            </p:nvSpPr>
            <p:spPr bwMode="auto">
              <a:xfrm flipH="1">
                <a:off x="4155" y="3353"/>
                <a:ext cx="1030" cy="46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1" name="Line 128"/>
              <p:cNvSpPr>
                <a:spLocks noChangeShapeType="1"/>
              </p:cNvSpPr>
              <p:nvPr/>
            </p:nvSpPr>
            <p:spPr bwMode="auto">
              <a:xfrm flipH="1">
                <a:off x="4347" y="3353"/>
                <a:ext cx="1030" cy="46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2" name="Line 129"/>
              <p:cNvSpPr>
                <a:spLocks noChangeShapeType="1"/>
              </p:cNvSpPr>
              <p:nvPr/>
            </p:nvSpPr>
            <p:spPr bwMode="auto">
              <a:xfrm>
                <a:off x="362" y="520"/>
                <a:ext cx="1" cy="600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3" name="Line 130"/>
              <p:cNvSpPr>
                <a:spLocks noChangeShapeType="1"/>
              </p:cNvSpPr>
              <p:nvPr/>
            </p:nvSpPr>
            <p:spPr bwMode="auto">
              <a:xfrm>
                <a:off x="362" y="1192"/>
                <a:ext cx="1" cy="63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4" name="Line 131"/>
              <p:cNvSpPr>
                <a:spLocks noChangeShapeType="1"/>
              </p:cNvSpPr>
              <p:nvPr/>
            </p:nvSpPr>
            <p:spPr bwMode="auto">
              <a:xfrm>
                <a:off x="362" y="1900"/>
                <a:ext cx="1" cy="57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5" name="Line 132"/>
              <p:cNvSpPr>
                <a:spLocks noChangeShapeType="1"/>
              </p:cNvSpPr>
              <p:nvPr/>
            </p:nvSpPr>
            <p:spPr bwMode="auto">
              <a:xfrm>
                <a:off x="362" y="2548"/>
                <a:ext cx="1" cy="62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6" name="Line 133"/>
              <p:cNvSpPr>
                <a:spLocks noChangeShapeType="1"/>
              </p:cNvSpPr>
              <p:nvPr/>
            </p:nvSpPr>
            <p:spPr bwMode="auto">
              <a:xfrm>
                <a:off x="362" y="3244"/>
                <a:ext cx="1" cy="45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7" name="Line 134"/>
              <p:cNvSpPr>
                <a:spLocks noChangeShapeType="1"/>
              </p:cNvSpPr>
              <p:nvPr/>
            </p:nvSpPr>
            <p:spPr bwMode="auto">
              <a:xfrm>
                <a:off x="554" y="2548"/>
                <a:ext cx="1" cy="62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8" name="Line 135"/>
              <p:cNvSpPr>
                <a:spLocks noChangeShapeType="1"/>
              </p:cNvSpPr>
              <p:nvPr/>
            </p:nvSpPr>
            <p:spPr bwMode="auto">
              <a:xfrm>
                <a:off x="554" y="3244"/>
                <a:ext cx="1" cy="45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39" name="Line 136"/>
              <p:cNvSpPr>
                <a:spLocks noChangeShapeType="1"/>
              </p:cNvSpPr>
              <p:nvPr/>
            </p:nvSpPr>
            <p:spPr bwMode="auto">
              <a:xfrm>
                <a:off x="746" y="2548"/>
                <a:ext cx="1" cy="624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0" name="Line 137"/>
              <p:cNvSpPr>
                <a:spLocks noChangeShapeType="1"/>
              </p:cNvSpPr>
              <p:nvPr/>
            </p:nvSpPr>
            <p:spPr bwMode="auto">
              <a:xfrm>
                <a:off x="746" y="3244"/>
                <a:ext cx="1" cy="45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1" name="Line 138"/>
              <p:cNvSpPr>
                <a:spLocks noChangeShapeType="1"/>
              </p:cNvSpPr>
              <p:nvPr/>
            </p:nvSpPr>
            <p:spPr bwMode="auto">
              <a:xfrm>
                <a:off x="387" y="509"/>
                <a:ext cx="142" cy="62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2" name="Line 139"/>
              <p:cNvSpPr>
                <a:spLocks noChangeShapeType="1"/>
              </p:cNvSpPr>
              <p:nvPr/>
            </p:nvSpPr>
            <p:spPr bwMode="auto">
              <a:xfrm>
                <a:off x="387" y="509"/>
                <a:ext cx="334" cy="622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3" name="Line 140"/>
              <p:cNvSpPr>
                <a:spLocks noChangeShapeType="1"/>
              </p:cNvSpPr>
              <p:nvPr/>
            </p:nvSpPr>
            <p:spPr bwMode="auto">
              <a:xfrm>
                <a:off x="746" y="1192"/>
                <a:ext cx="1" cy="636"/>
              </a:xfrm>
              <a:prstGeom prst="line">
                <a:avLst/>
              </a:prstGeom>
              <a:noFill/>
              <a:ln w="9525">
                <a:solidFill>
                  <a:srgbClr val="CC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4" name="Freeform 141"/>
              <p:cNvSpPr>
                <a:spLocks/>
              </p:cNvSpPr>
              <p:nvPr/>
            </p:nvSpPr>
            <p:spPr bwMode="auto">
              <a:xfrm>
                <a:off x="176" y="141"/>
                <a:ext cx="3866" cy="1717"/>
              </a:xfrm>
              <a:custGeom>
                <a:avLst/>
                <a:gdLst>
                  <a:gd name="T0" fmla="*/ 26 w 21581"/>
                  <a:gd name="T1" fmla="*/ 137 h 21593"/>
                  <a:gd name="T2" fmla="*/ 8 w 21581"/>
                  <a:gd name="T3" fmla="*/ 129 h 21593"/>
                  <a:gd name="T4" fmla="*/ 0 w 21581"/>
                  <a:gd name="T5" fmla="*/ 102 h 21593"/>
                  <a:gd name="T6" fmla="*/ 3 w 21581"/>
                  <a:gd name="T7" fmla="*/ 52 h 21593"/>
                  <a:gd name="T8" fmla="*/ 8 w 21581"/>
                  <a:gd name="T9" fmla="*/ 20 h 21593"/>
                  <a:gd name="T10" fmla="*/ 18 w 21581"/>
                  <a:gd name="T11" fmla="*/ 6 h 21593"/>
                  <a:gd name="T12" fmla="*/ 44 w 21581"/>
                  <a:gd name="T13" fmla="*/ 1 h 21593"/>
                  <a:gd name="T14" fmla="*/ 155 w 21581"/>
                  <a:gd name="T15" fmla="*/ 1 h 21593"/>
                  <a:gd name="T16" fmla="*/ 316 w 21581"/>
                  <a:gd name="T17" fmla="*/ 0 h 21593"/>
                  <a:gd name="T18" fmla="*/ 468 w 21581"/>
                  <a:gd name="T19" fmla="*/ 0 h 21593"/>
                  <a:gd name="T20" fmla="*/ 599 w 21581"/>
                  <a:gd name="T21" fmla="*/ 0 h 21593"/>
                  <a:gd name="T22" fmla="*/ 640 w 21581"/>
                  <a:gd name="T23" fmla="*/ 2 h 21593"/>
                  <a:gd name="T24" fmla="*/ 675 w 21581"/>
                  <a:gd name="T25" fmla="*/ 5 h 21593"/>
                  <a:gd name="T26" fmla="*/ 693 w 21581"/>
                  <a:gd name="T27" fmla="*/ 12 h 215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581" h="21593">
                    <a:moveTo>
                      <a:pt x="807" y="21593"/>
                    </a:moveTo>
                    <a:cubicBezTo>
                      <a:pt x="718" y="21404"/>
                      <a:pt x="372" y="21379"/>
                      <a:pt x="238" y="20461"/>
                    </a:cubicBezTo>
                    <a:cubicBezTo>
                      <a:pt x="104" y="19542"/>
                      <a:pt x="26" y="18133"/>
                      <a:pt x="3" y="16083"/>
                    </a:cubicBezTo>
                    <a:cubicBezTo>
                      <a:pt x="-19" y="14032"/>
                      <a:pt x="65" y="10321"/>
                      <a:pt x="104" y="8157"/>
                    </a:cubicBezTo>
                    <a:cubicBezTo>
                      <a:pt x="143" y="5994"/>
                      <a:pt x="160" y="4295"/>
                      <a:pt x="238" y="3100"/>
                    </a:cubicBezTo>
                    <a:cubicBezTo>
                      <a:pt x="316" y="1905"/>
                      <a:pt x="383" y="1477"/>
                      <a:pt x="573" y="987"/>
                    </a:cubicBezTo>
                    <a:cubicBezTo>
                      <a:pt x="762" y="496"/>
                      <a:pt x="668" y="308"/>
                      <a:pt x="1376" y="157"/>
                    </a:cubicBezTo>
                    <a:cubicBezTo>
                      <a:pt x="2085" y="6"/>
                      <a:pt x="3414" y="106"/>
                      <a:pt x="4826" y="81"/>
                    </a:cubicBezTo>
                    <a:cubicBezTo>
                      <a:pt x="6238" y="56"/>
                      <a:pt x="8225" y="18"/>
                      <a:pt x="9849" y="6"/>
                    </a:cubicBezTo>
                    <a:cubicBezTo>
                      <a:pt x="11473" y="-7"/>
                      <a:pt x="13103" y="6"/>
                      <a:pt x="14571" y="6"/>
                    </a:cubicBezTo>
                    <a:cubicBezTo>
                      <a:pt x="16039" y="6"/>
                      <a:pt x="17763" y="-7"/>
                      <a:pt x="18656" y="31"/>
                    </a:cubicBezTo>
                    <a:cubicBezTo>
                      <a:pt x="19549" y="68"/>
                      <a:pt x="19533" y="106"/>
                      <a:pt x="19929" y="232"/>
                    </a:cubicBezTo>
                    <a:cubicBezTo>
                      <a:pt x="20325" y="358"/>
                      <a:pt x="20772" y="521"/>
                      <a:pt x="21045" y="786"/>
                    </a:cubicBezTo>
                    <a:cubicBezTo>
                      <a:pt x="21319" y="1050"/>
                      <a:pt x="21469" y="1616"/>
                      <a:pt x="21581" y="1842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5" name="Freeform 142"/>
              <p:cNvSpPr>
                <a:spLocks/>
              </p:cNvSpPr>
              <p:nvPr/>
            </p:nvSpPr>
            <p:spPr bwMode="auto">
              <a:xfrm>
                <a:off x="95" y="62"/>
                <a:ext cx="4143" cy="1913"/>
              </a:xfrm>
              <a:custGeom>
                <a:avLst/>
                <a:gdLst>
                  <a:gd name="T0" fmla="*/ 83 w 21585"/>
                  <a:gd name="T1" fmla="*/ 164 h 21483"/>
                  <a:gd name="T2" fmla="*/ 60 w 21585"/>
                  <a:gd name="T3" fmla="*/ 171 h 21483"/>
                  <a:gd name="T4" fmla="*/ 29 w 21585"/>
                  <a:gd name="T5" fmla="*/ 168 h 21483"/>
                  <a:gd name="T6" fmla="*/ 7 w 21585"/>
                  <a:gd name="T7" fmla="*/ 156 h 21483"/>
                  <a:gd name="T8" fmla="*/ 1 w 21585"/>
                  <a:gd name="T9" fmla="*/ 127 h 21483"/>
                  <a:gd name="T10" fmla="*/ 1 w 21585"/>
                  <a:gd name="T11" fmla="*/ 92 h 21483"/>
                  <a:gd name="T12" fmla="*/ 3 w 21585"/>
                  <a:gd name="T13" fmla="*/ 47 h 21483"/>
                  <a:gd name="T14" fmla="*/ 5 w 21585"/>
                  <a:gd name="T15" fmla="*/ 24 h 21483"/>
                  <a:gd name="T16" fmla="*/ 24 w 21585"/>
                  <a:gd name="T17" fmla="*/ 8 h 21483"/>
                  <a:gd name="T18" fmla="*/ 62 w 21585"/>
                  <a:gd name="T19" fmla="*/ 1 h 21483"/>
                  <a:gd name="T20" fmla="*/ 143 w 21585"/>
                  <a:gd name="T21" fmla="*/ 1 h 21483"/>
                  <a:gd name="T22" fmla="*/ 335 w 21585"/>
                  <a:gd name="T23" fmla="*/ 1 h 21483"/>
                  <a:gd name="T24" fmla="*/ 431 w 21585"/>
                  <a:gd name="T25" fmla="*/ 1 h 21483"/>
                  <a:gd name="T26" fmla="*/ 618 w 21585"/>
                  <a:gd name="T27" fmla="*/ 1 h 21483"/>
                  <a:gd name="T28" fmla="*/ 714 w 21585"/>
                  <a:gd name="T29" fmla="*/ 2 h 21483"/>
                  <a:gd name="T30" fmla="*/ 773 w 21585"/>
                  <a:gd name="T31" fmla="*/ 8 h 21483"/>
                  <a:gd name="T32" fmla="*/ 795 w 21585"/>
                  <a:gd name="T33" fmla="*/ 19 h 214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585" h="21483">
                    <a:moveTo>
                      <a:pt x="2267" y="20634"/>
                    </a:moveTo>
                    <a:cubicBezTo>
                      <a:pt x="2163" y="20769"/>
                      <a:pt x="1887" y="21352"/>
                      <a:pt x="1642" y="21442"/>
                    </a:cubicBezTo>
                    <a:cubicBezTo>
                      <a:pt x="1397" y="21532"/>
                      <a:pt x="1037" y="21487"/>
                      <a:pt x="798" y="21173"/>
                    </a:cubicBezTo>
                    <a:cubicBezTo>
                      <a:pt x="558" y="20858"/>
                      <a:pt x="334" y="20432"/>
                      <a:pt x="204" y="19556"/>
                    </a:cubicBezTo>
                    <a:cubicBezTo>
                      <a:pt x="74" y="18680"/>
                      <a:pt x="48" y="17266"/>
                      <a:pt x="16" y="15919"/>
                    </a:cubicBezTo>
                    <a:cubicBezTo>
                      <a:pt x="-15" y="14572"/>
                      <a:pt x="6" y="13157"/>
                      <a:pt x="16" y="11473"/>
                    </a:cubicBezTo>
                    <a:cubicBezTo>
                      <a:pt x="27" y="9789"/>
                      <a:pt x="58" y="7229"/>
                      <a:pt x="79" y="5815"/>
                    </a:cubicBezTo>
                    <a:cubicBezTo>
                      <a:pt x="100" y="4400"/>
                      <a:pt x="48" y="3794"/>
                      <a:pt x="141" y="2986"/>
                    </a:cubicBezTo>
                    <a:cubicBezTo>
                      <a:pt x="235" y="2177"/>
                      <a:pt x="386" y="1448"/>
                      <a:pt x="641" y="965"/>
                    </a:cubicBezTo>
                    <a:cubicBezTo>
                      <a:pt x="897" y="482"/>
                      <a:pt x="1131" y="246"/>
                      <a:pt x="1673" y="89"/>
                    </a:cubicBezTo>
                    <a:cubicBezTo>
                      <a:pt x="2215" y="-68"/>
                      <a:pt x="2658" y="33"/>
                      <a:pt x="3892" y="22"/>
                    </a:cubicBezTo>
                    <a:cubicBezTo>
                      <a:pt x="5127" y="11"/>
                      <a:pt x="7779" y="22"/>
                      <a:pt x="9081" y="22"/>
                    </a:cubicBezTo>
                    <a:cubicBezTo>
                      <a:pt x="10384" y="22"/>
                      <a:pt x="10426" y="22"/>
                      <a:pt x="11707" y="22"/>
                    </a:cubicBezTo>
                    <a:cubicBezTo>
                      <a:pt x="12989" y="22"/>
                      <a:pt x="15495" y="-1"/>
                      <a:pt x="16771" y="22"/>
                    </a:cubicBezTo>
                    <a:cubicBezTo>
                      <a:pt x="18048" y="44"/>
                      <a:pt x="18673" y="-1"/>
                      <a:pt x="19376" y="157"/>
                    </a:cubicBezTo>
                    <a:cubicBezTo>
                      <a:pt x="20079" y="314"/>
                      <a:pt x="20611" y="606"/>
                      <a:pt x="20981" y="965"/>
                    </a:cubicBezTo>
                    <a:cubicBezTo>
                      <a:pt x="21351" y="1324"/>
                      <a:pt x="21460" y="2031"/>
                      <a:pt x="21585" y="2312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6" name="Freeform 143"/>
              <p:cNvSpPr>
                <a:spLocks/>
              </p:cNvSpPr>
              <p:nvPr/>
            </p:nvSpPr>
            <p:spPr bwMode="auto">
              <a:xfrm>
                <a:off x="13" y="0"/>
                <a:ext cx="4405" cy="2093"/>
              </a:xfrm>
              <a:custGeom>
                <a:avLst/>
                <a:gdLst>
                  <a:gd name="T0" fmla="*/ 142 w 21596"/>
                  <a:gd name="T1" fmla="*/ 185 h 21514"/>
                  <a:gd name="T2" fmla="*/ 110 w 21596"/>
                  <a:gd name="T3" fmla="*/ 198 h 21514"/>
                  <a:gd name="T4" fmla="*/ 69 w 21596"/>
                  <a:gd name="T5" fmla="*/ 204 h 21514"/>
                  <a:gd name="T6" fmla="*/ 41 w 21596"/>
                  <a:gd name="T7" fmla="*/ 201 h 21514"/>
                  <a:gd name="T8" fmla="*/ 12 w 21596"/>
                  <a:gd name="T9" fmla="*/ 187 h 21514"/>
                  <a:gd name="T10" fmla="*/ 3 w 21596"/>
                  <a:gd name="T11" fmla="*/ 165 h 21514"/>
                  <a:gd name="T12" fmla="*/ 0 w 21596"/>
                  <a:gd name="T13" fmla="*/ 135 h 21514"/>
                  <a:gd name="T14" fmla="*/ 0 w 21596"/>
                  <a:gd name="T15" fmla="*/ 111 h 21514"/>
                  <a:gd name="T16" fmla="*/ 1 w 21596"/>
                  <a:gd name="T17" fmla="*/ 81 h 21514"/>
                  <a:gd name="T18" fmla="*/ 3 w 21596"/>
                  <a:gd name="T19" fmla="*/ 57 h 21514"/>
                  <a:gd name="T20" fmla="*/ 5 w 21596"/>
                  <a:gd name="T21" fmla="*/ 38 h 21514"/>
                  <a:gd name="T22" fmla="*/ 17 w 21596"/>
                  <a:gd name="T23" fmla="*/ 17 h 21514"/>
                  <a:gd name="T24" fmla="*/ 41 w 21596"/>
                  <a:gd name="T25" fmla="*/ 6 h 21514"/>
                  <a:gd name="T26" fmla="*/ 80 w 21596"/>
                  <a:gd name="T27" fmla="*/ 1 h 21514"/>
                  <a:gd name="T28" fmla="*/ 255 w 21596"/>
                  <a:gd name="T29" fmla="*/ 1 h 21514"/>
                  <a:gd name="T30" fmla="*/ 497 w 21596"/>
                  <a:gd name="T31" fmla="*/ 1 h 21514"/>
                  <a:gd name="T32" fmla="*/ 624 w 21596"/>
                  <a:gd name="T33" fmla="*/ 1 h 21514"/>
                  <a:gd name="T34" fmla="*/ 766 w 21596"/>
                  <a:gd name="T35" fmla="*/ 1 h 21514"/>
                  <a:gd name="T36" fmla="*/ 845 w 21596"/>
                  <a:gd name="T37" fmla="*/ 6 h 21514"/>
                  <a:gd name="T38" fmla="*/ 899 w 21596"/>
                  <a:gd name="T39" fmla="*/ 27 h 215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596" h="21514">
                    <a:moveTo>
                      <a:pt x="3418" y="19525"/>
                    </a:moveTo>
                    <a:cubicBezTo>
                      <a:pt x="3290" y="19751"/>
                      <a:pt x="2947" y="20552"/>
                      <a:pt x="2653" y="20881"/>
                    </a:cubicBezTo>
                    <a:cubicBezTo>
                      <a:pt x="2359" y="21210"/>
                      <a:pt x="1932" y="21446"/>
                      <a:pt x="1653" y="21498"/>
                    </a:cubicBezTo>
                    <a:cubicBezTo>
                      <a:pt x="1374" y="21549"/>
                      <a:pt x="1202" y="21487"/>
                      <a:pt x="976" y="21189"/>
                    </a:cubicBezTo>
                    <a:cubicBezTo>
                      <a:pt x="751" y="20891"/>
                      <a:pt x="452" y="20336"/>
                      <a:pt x="300" y="19710"/>
                    </a:cubicBezTo>
                    <a:cubicBezTo>
                      <a:pt x="148" y="19083"/>
                      <a:pt x="114" y="18353"/>
                      <a:pt x="65" y="17428"/>
                    </a:cubicBezTo>
                    <a:cubicBezTo>
                      <a:pt x="16" y="16504"/>
                      <a:pt x="16" y="15127"/>
                      <a:pt x="6" y="14161"/>
                    </a:cubicBezTo>
                    <a:cubicBezTo>
                      <a:pt x="-4" y="13195"/>
                      <a:pt x="1" y="12568"/>
                      <a:pt x="6" y="11633"/>
                    </a:cubicBezTo>
                    <a:cubicBezTo>
                      <a:pt x="11" y="10698"/>
                      <a:pt x="25" y="9495"/>
                      <a:pt x="35" y="8550"/>
                    </a:cubicBezTo>
                    <a:cubicBezTo>
                      <a:pt x="45" y="7605"/>
                      <a:pt x="50" y="6731"/>
                      <a:pt x="65" y="5960"/>
                    </a:cubicBezTo>
                    <a:cubicBezTo>
                      <a:pt x="79" y="5190"/>
                      <a:pt x="65" y="4625"/>
                      <a:pt x="123" y="3926"/>
                    </a:cubicBezTo>
                    <a:cubicBezTo>
                      <a:pt x="182" y="3227"/>
                      <a:pt x="275" y="2333"/>
                      <a:pt x="418" y="1768"/>
                    </a:cubicBezTo>
                    <a:cubicBezTo>
                      <a:pt x="560" y="1203"/>
                      <a:pt x="726" y="812"/>
                      <a:pt x="976" y="535"/>
                    </a:cubicBezTo>
                    <a:cubicBezTo>
                      <a:pt x="1227" y="257"/>
                      <a:pt x="1060" y="185"/>
                      <a:pt x="1918" y="103"/>
                    </a:cubicBezTo>
                    <a:cubicBezTo>
                      <a:pt x="2776" y="21"/>
                      <a:pt x="4452" y="52"/>
                      <a:pt x="6124" y="41"/>
                    </a:cubicBezTo>
                    <a:cubicBezTo>
                      <a:pt x="7796" y="31"/>
                      <a:pt x="10468" y="41"/>
                      <a:pt x="11948" y="41"/>
                    </a:cubicBezTo>
                    <a:cubicBezTo>
                      <a:pt x="13429" y="41"/>
                      <a:pt x="13929" y="41"/>
                      <a:pt x="15007" y="41"/>
                    </a:cubicBezTo>
                    <a:cubicBezTo>
                      <a:pt x="16086" y="41"/>
                      <a:pt x="17532" y="-51"/>
                      <a:pt x="18419" y="41"/>
                    </a:cubicBezTo>
                    <a:cubicBezTo>
                      <a:pt x="19307" y="134"/>
                      <a:pt x="19792" y="113"/>
                      <a:pt x="20321" y="576"/>
                    </a:cubicBezTo>
                    <a:cubicBezTo>
                      <a:pt x="20851" y="1038"/>
                      <a:pt x="21331" y="2364"/>
                      <a:pt x="21596" y="2837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7" name="Freeform 144"/>
              <p:cNvSpPr>
                <a:spLocks/>
              </p:cNvSpPr>
              <p:nvPr/>
            </p:nvSpPr>
            <p:spPr bwMode="auto">
              <a:xfrm>
                <a:off x="3498" y="1036"/>
                <a:ext cx="548" cy="2784"/>
              </a:xfrm>
              <a:custGeom>
                <a:avLst/>
                <a:gdLst>
                  <a:gd name="T0" fmla="*/ 14 w 21314"/>
                  <a:gd name="T1" fmla="*/ 0 h 21600"/>
                  <a:gd name="T2" fmla="*/ 11 w 21314"/>
                  <a:gd name="T3" fmla="*/ 20 h 21600"/>
                  <a:gd name="T4" fmla="*/ 7 w 21314"/>
                  <a:gd name="T5" fmla="*/ 49 h 21600"/>
                  <a:gd name="T6" fmla="*/ 3 w 21314"/>
                  <a:gd name="T7" fmla="*/ 90 h 21600"/>
                  <a:gd name="T8" fmla="*/ 1 w 21314"/>
                  <a:gd name="T9" fmla="*/ 130 h 21600"/>
                  <a:gd name="T10" fmla="*/ 0 w 21314"/>
                  <a:gd name="T11" fmla="*/ 180 h 21600"/>
                  <a:gd name="T12" fmla="*/ 0 w 21314"/>
                  <a:gd name="T13" fmla="*/ 242 h 21600"/>
                  <a:gd name="T14" fmla="*/ 3 w 21314"/>
                  <a:gd name="T15" fmla="*/ 292 h 21600"/>
                  <a:gd name="T16" fmla="*/ 5 w 21314"/>
                  <a:gd name="T17" fmla="*/ 320 h 21600"/>
                  <a:gd name="T18" fmla="*/ 8 w 21314"/>
                  <a:gd name="T19" fmla="*/ 340 h 21600"/>
                  <a:gd name="T20" fmla="*/ 11 w 21314"/>
                  <a:gd name="T21" fmla="*/ 359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314" h="21600">
                    <a:moveTo>
                      <a:pt x="21314" y="0"/>
                    </a:moveTo>
                    <a:cubicBezTo>
                      <a:pt x="20382" y="202"/>
                      <a:pt x="18090" y="714"/>
                      <a:pt x="16186" y="1210"/>
                    </a:cubicBezTo>
                    <a:cubicBezTo>
                      <a:pt x="14282" y="1707"/>
                      <a:pt x="11951" y="2281"/>
                      <a:pt x="9970" y="2979"/>
                    </a:cubicBezTo>
                    <a:cubicBezTo>
                      <a:pt x="7989" y="3678"/>
                      <a:pt x="5736" y="4593"/>
                      <a:pt x="4376" y="5400"/>
                    </a:cubicBezTo>
                    <a:cubicBezTo>
                      <a:pt x="3016" y="6207"/>
                      <a:pt x="2395" y="6913"/>
                      <a:pt x="1734" y="7821"/>
                    </a:cubicBezTo>
                    <a:cubicBezTo>
                      <a:pt x="1074" y="8728"/>
                      <a:pt x="569" y="9737"/>
                      <a:pt x="336" y="10862"/>
                    </a:cubicBezTo>
                    <a:cubicBezTo>
                      <a:pt x="102" y="11987"/>
                      <a:pt x="-286" y="13469"/>
                      <a:pt x="336" y="14586"/>
                    </a:cubicBezTo>
                    <a:cubicBezTo>
                      <a:pt x="957" y="15703"/>
                      <a:pt x="2783" y="16790"/>
                      <a:pt x="4065" y="17566"/>
                    </a:cubicBezTo>
                    <a:cubicBezTo>
                      <a:pt x="5347" y="18341"/>
                      <a:pt x="6668" y="18753"/>
                      <a:pt x="8105" y="19241"/>
                    </a:cubicBezTo>
                    <a:cubicBezTo>
                      <a:pt x="9543" y="19730"/>
                      <a:pt x="11330" y="20087"/>
                      <a:pt x="12767" y="20483"/>
                    </a:cubicBezTo>
                    <a:cubicBezTo>
                      <a:pt x="14205" y="20878"/>
                      <a:pt x="15836" y="21367"/>
                      <a:pt x="16652" y="21600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8" name="Freeform 145"/>
              <p:cNvSpPr>
                <a:spLocks/>
              </p:cNvSpPr>
              <p:nvPr/>
            </p:nvSpPr>
            <p:spPr bwMode="auto">
              <a:xfrm>
                <a:off x="3575" y="1028"/>
                <a:ext cx="655" cy="2768"/>
              </a:xfrm>
              <a:custGeom>
                <a:avLst/>
                <a:gdLst>
                  <a:gd name="T0" fmla="*/ 20 w 21478"/>
                  <a:gd name="T1" fmla="*/ 0 h 21600"/>
                  <a:gd name="T2" fmla="*/ 17 w 21478"/>
                  <a:gd name="T3" fmla="*/ 13 h 21600"/>
                  <a:gd name="T4" fmla="*/ 14 w 21478"/>
                  <a:gd name="T5" fmla="*/ 24 h 21600"/>
                  <a:gd name="T6" fmla="*/ 8 w 21478"/>
                  <a:gd name="T7" fmla="*/ 52 h 21600"/>
                  <a:gd name="T8" fmla="*/ 4 w 21478"/>
                  <a:gd name="T9" fmla="*/ 88 h 21600"/>
                  <a:gd name="T10" fmla="*/ 2 w 21478"/>
                  <a:gd name="T11" fmla="*/ 126 h 21600"/>
                  <a:gd name="T12" fmla="*/ 0 w 21478"/>
                  <a:gd name="T13" fmla="*/ 177 h 21600"/>
                  <a:gd name="T14" fmla="*/ 0 w 21478"/>
                  <a:gd name="T15" fmla="*/ 235 h 21600"/>
                  <a:gd name="T16" fmla="*/ 2 w 21478"/>
                  <a:gd name="T17" fmla="*/ 263 h 21600"/>
                  <a:gd name="T18" fmla="*/ 4 w 21478"/>
                  <a:gd name="T19" fmla="*/ 297 h 21600"/>
                  <a:gd name="T20" fmla="*/ 7 w 21478"/>
                  <a:gd name="T21" fmla="*/ 317 h 21600"/>
                  <a:gd name="T22" fmla="*/ 8 w 21478"/>
                  <a:gd name="T23" fmla="*/ 325 h 21600"/>
                  <a:gd name="T24" fmla="*/ 10 w 21478"/>
                  <a:gd name="T25" fmla="*/ 334 h 21600"/>
                  <a:gd name="T26" fmla="*/ 11 w 21478"/>
                  <a:gd name="T27" fmla="*/ 341 h 21600"/>
                  <a:gd name="T28" fmla="*/ 16 w 21478"/>
                  <a:gd name="T29" fmla="*/ 355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478" h="21600">
                    <a:moveTo>
                      <a:pt x="21478" y="0"/>
                    </a:moveTo>
                    <a:cubicBezTo>
                      <a:pt x="20855" y="125"/>
                      <a:pt x="18954" y="523"/>
                      <a:pt x="17807" y="765"/>
                    </a:cubicBezTo>
                    <a:cubicBezTo>
                      <a:pt x="16660" y="1007"/>
                      <a:pt x="16135" y="1061"/>
                      <a:pt x="14660" y="1467"/>
                    </a:cubicBezTo>
                    <a:cubicBezTo>
                      <a:pt x="13185" y="1873"/>
                      <a:pt x="10694" y="2536"/>
                      <a:pt x="9023" y="3184"/>
                    </a:cubicBezTo>
                    <a:cubicBezTo>
                      <a:pt x="7351" y="3832"/>
                      <a:pt x="5712" y="4627"/>
                      <a:pt x="4565" y="5369"/>
                    </a:cubicBezTo>
                    <a:cubicBezTo>
                      <a:pt x="3418" y="6110"/>
                      <a:pt x="2762" y="6742"/>
                      <a:pt x="2074" y="7647"/>
                    </a:cubicBezTo>
                    <a:cubicBezTo>
                      <a:pt x="1386" y="8553"/>
                      <a:pt x="697" y="9692"/>
                      <a:pt x="370" y="10800"/>
                    </a:cubicBezTo>
                    <a:cubicBezTo>
                      <a:pt x="42" y="11908"/>
                      <a:pt x="-122" y="13422"/>
                      <a:pt x="107" y="14296"/>
                    </a:cubicBezTo>
                    <a:cubicBezTo>
                      <a:pt x="337" y="15170"/>
                      <a:pt x="927" y="15412"/>
                      <a:pt x="1681" y="16044"/>
                    </a:cubicBezTo>
                    <a:cubicBezTo>
                      <a:pt x="2435" y="16676"/>
                      <a:pt x="3549" y="17566"/>
                      <a:pt x="4565" y="18104"/>
                    </a:cubicBezTo>
                    <a:cubicBezTo>
                      <a:pt x="5581" y="18642"/>
                      <a:pt x="7023" y="19009"/>
                      <a:pt x="7712" y="19290"/>
                    </a:cubicBezTo>
                    <a:cubicBezTo>
                      <a:pt x="8400" y="19571"/>
                      <a:pt x="8236" y="19610"/>
                      <a:pt x="8761" y="19790"/>
                    </a:cubicBezTo>
                    <a:cubicBezTo>
                      <a:pt x="9285" y="19969"/>
                      <a:pt x="10268" y="20188"/>
                      <a:pt x="10858" y="20351"/>
                    </a:cubicBezTo>
                    <a:cubicBezTo>
                      <a:pt x="11448" y="20515"/>
                      <a:pt x="11284" y="20547"/>
                      <a:pt x="12300" y="20757"/>
                    </a:cubicBezTo>
                    <a:cubicBezTo>
                      <a:pt x="13317" y="20968"/>
                      <a:pt x="16037" y="21428"/>
                      <a:pt x="17020" y="21600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49" name="Freeform 146"/>
              <p:cNvSpPr>
                <a:spLocks/>
              </p:cNvSpPr>
              <p:nvPr/>
            </p:nvSpPr>
            <p:spPr bwMode="auto">
              <a:xfrm>
                <a:off x="3662" y="1028"/>
                <a:ext cx="764" cy="2792"/>
              </a:xfrm>
              <a:custGeom>
                <a:avLst/>
                <a:gdLst>
                  <a:gd name="T0" fmla="*/ 27 w 21552"/>
                  <a:gd name="T1" fmla="*/ 0 h 21600"/>
                  <a:gd name="T2" fmla="*/ 23 w 21552"/>
                  <a:gd name="T3" fmla="*/ 11 h 21600"/>
                  <a:gd name="T4" fmla="*/ 16 w 21552"/>
                  <a:gd name="T5" fmla="*/ 31 h 21600"/>
                  <a:gd name="T6" fmla="*/ 7 w 21552"/>
                  <a:gd name="T7" fmla="*/ 70 h 21600"/>
                  <a:gd name="T8" fmla="*/ 3 w 21552"/>
                  <a:gd name="T9" fmla="*/ 112 h 21600"/>
                  <a:gd name="T10" fmla="*/ 1 w 21552"/>
                  <a:gd name="T11" fmla="*/ 161 h 21600"/>
                  <a:gd name="T12" fmla="*/ 0 w 21552"/>
                  <a:gd name="T13" fmla="*/ 193 h 21600"/>
                  <a:gd name="T14" fmla="*/ 0 w 21552"/>
                  <a:gd name="T15" fmla="*/ 237 h 21600"/>
                  <a:gd name="T16" fmla="*/ 1 w 21552"/>
                  <a:gd name="T17" fmla="*/ 257 h 21600"/>
                  <a:gd name="T18" fmla="*/ 2 w 21552"/>
                  <a:gd name="T19" fmla="*/ 277 h 21600"/>
                  <a:gd name="T20" fmla="*/ 5 w 21552"/>
                  <a:gd name="T21" fmla="*/ 296 h 21600"/>
                  <a:gd name="T22" fmla="*/ 10 w 21552"/>
                  <a:gd name="T23" fmla="*/ 326 h 21600"/>
                  <a:gd name="T24" fmla="*/ 15 w 21552"/>
                  <a:gd name="T25" fmla="*/ 341 h 21600"/>
                  <a:gd name="T26" fmla="*/ 23 w 21552"/>
                  <a:gd name="T27" fmla="*/ 361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552" h="21600">
                    <a:moveTo>
                      <a:pt x="21552" y="0"/>
                    </a:moveTo>
                    <a:cubicBezTo>
                      <a:pt x="20988" y="108"/>
                      <a:pt x="19663" y="348"/>
                      <a:pt x="18168" y="650"/>
                    </a:cubicBezTo>
                    <a:cubicBezTo>
                      <a:pt x="16674" y="952"/>
                      <a:pt x="14700" y="1238"/>
                      <a:pt x="12641" y="1826"/>
                    </a:cubicBezTo>
                    <a:cubicBezTo>
                      <a:pt x="10583" y="2414"/>
                      <a:pt x="7425" y="3381"/>
                      <a:pt x="5761" y="4193"/>
                    </a:cubicBezTo>
                    <a:cubicBezTo>
                      <a:pt x="4097" y="5005"/>
                      <a:pt x="3392" y="5779"/>
                      <a:pt x="2603" y="6684"/>
                    </a:cubicBezTo>
                    <a:cubicBezTo>
                      <a:pt x="1813" y="7589"/>
                      <a:pt x="1390" y="8812"/>
                      <a:pt x="1024" y="9624"/>
                    </a:cubicBezTo>
                    <a:cubicBezTo>
                      <a:pt x="657" y="10436"/>
                      <a:pt x="516" y="10815"/>
                      <a:pt x="347" y="11574"/>
                    </a:cubicBezTo>
                    <a:cubicBezTo>
                      <a:pt x="178" y="12332"/>
                      <a:pt x="-48" y="13539"/>
                      <a:pt x="8" y="14173"/>
                    </a:cubicBezTo>
                    <a:cubicBezTo>
                      <a:pt x="65" y="14807"/>
                      <a:pt x="403" y="14978"/>
                      <a:pt x="685" y="15380"/>
                    </a:cubicBezTo>
                    <a:cubicBezTo>
                      <a:pt x="967" y="15782"/>
                      <a:pt x="1193" y="16200"/>
                      <a:pt x="1700" y="16587"/>
                    </a:cubicBezTo>
                    <a:cubicBezTo>
                      <a:pt x="2208" y="16974"/>
                      <a:pt x="2687" y="17213"/>
                      <a:pt x="3731" y="17701"/>
                    </a:cubicBezTo>
                    <a:cubicBezTo>
                      <a:pt x="4774" y="18188"/>
                      <a:pt x="6607" y="19047"/>
                      <a:pt x="8017" y="19496"/>
                    </a:cubicBezTo>
                    <a:cubicBezTo>
                      <a:pt x="9427" y="19944"/>
                      <a:pt x="10470" y="20045"/>
                      <a:pt x="12190" y="20393"/>
                    </a:cubicBezTo>
                    <a:cubicBezTo>
                      <a:pt x="13910" y="20741"/>
                      <a:pt x="17012" y="21345"/>
                      <a:pt x="18281" y="21600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0" name="Freeform 147"/>
              <p:cNvSpPr>
                <a:spLocks/>
              </p:cNvSpPr>
              <p:nvPr/>
            </p:nvSpPr>
            <p:spPr bwMode="auto">
              <a:xfrm>
                <a:off x="4478" y="207"/>
                <a:ext cx="1080" cy="1945"/>
              </a:xfrm>
              <a:custGeom>
                <a:avLst/>
                <a:gdLst>
                  <a:gd name="T0" fmla="*/ 48 w 21581"/>
                  <a:gd name="T1" fmla="*/ 176 h 21528"/>
                  <a:gd name="T2" fmla="*/ 52 w 21581"/>
                  <a:gd name="T3" fmla="*/ 172 h 21528"/>
                  <a:gd name="T4" fmla="*/ 54 w 21581"/>
                  <a:gd name="T5" fmla="*/ 151 h 21528"/>
                  <a:gd name="T6" fmla="*/ 52 w 21581"/>
                  <a:gd name="T7" fmla="*/ 124 h 21528"/>
                  <a:gd name="T8" fmla="*/ 47 w 21581"/>
                  <a:gd name="T9" fmla="*/ 96 h 21528"/>
                  <a:gd name="T10" fmla="*/ 39 w 21581"/>
                  <a:gd name="T11" fmla="*/ 57 h 21528"/>
                  <a:gd name="T12" fmla="*/ 29 w 21581"/>
                  <a:gd name="T13" fmla="*/ 23 h 21528"/>
                  <a:gd name="T14" fmla="*/ 19 w 21581"/>
                  <a:gd name="T15" fmla="*/ 6 h 21528"/>
                  <a:gd name="T16" fmla="*/ 9 w 21581"/>
                  <a:gd name="T17" fmla="*/ 0 h 21528"/>
                  <a:gd name="T18" fmla="*/ 0 w 21581"/>
                  <a:gd name="T19" fmla="*/ 8 h 215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581" h="21528">
                    <a:moveTo>
                      <a:pt x="19182" y="21528"/>
                    </a:moveTo>
                    <a:cubicBezTo>
                      <a:pt x="19442" y="21450"/>
                      <a:pt x="20301" y="21561"/>
                      <a:pt x="20701" y="21041"/>
                    </a:cubicBezTo>
                    <a:cubicBezTo>
                      <a:pt x="21100" y="20520"/>
                      <a:pt x="21600" y="19380"/>
                      <a:pt x="21580" y="18406"/>
                    </a:cubicBezTo>
                    <a:cubicBezTo>
                      <a:pt x="21560" y="17431"/>
                      <a:pt x="21080" y="16324"/>
                      <a:pt x="20621" y="15217"/>
                    </a:cubicBezTo>
                    <a:cubicBezTo>
                      <a:pt x="20161" y="14110"/>
                      <a:pt x="19642" y="13136"/>
                      <a:pt x="18823" y="11763"/>
                    </a:cubicBezTo>
                    <a:cubicBezTo>
                      <a:pt x="18003" y="10390"/>
                      <a:pt x="16884" y="8475"/>
                      <a:pt x="15705" y="6980"/>
                    </a:cubicBezTo>
                    <a:cubicBezTo>
                      <a:pt x="14527" y="5486"/>
                      <a:pt x="13128" y="3847"/>
                      <a:pt x="11749" y="2795"/>
                    </a:cubicBezTo>
                    <a:cubicBezTo>
                      <a:pt x="10370" y="1743"/>
                      <a:pt x="8792" y="1135"/>
                      <a:pt x="7433" y="670"/>
                    </a:cubicBezTo>
                    <a:cubicBezTo>
                      <a:pt x="6074" y="205"/>
                      <a:pt x="4836" y="-39"/>
                      <a:pt x="3597" y="5"/>
                    </a:cubicBezTo>
                    <a:cubicBezTo>
                      <a:pt x="2358" y="50"/>
                      <a:pt x="759" y="736"/>
                      <a:pt x="0" y="935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1" name="Freeform 148"/>
              <p:cNvSpPr>
                <a:spLocks/>
              </p:cNvSpPr>
              <p:nvPr/>
            </p:nvSpPr>
            <p:spPr bwMode="auto">
              <a:xfrm>
                <a:off x="4268" y="87"/>
                <a:ext cx="1386" cy="2213"/>
              </a:xfrm>
              <a:custGeom>
                <a:avLst/>
                <a:gdLst>
                  <a:gd name="T0" fmla="*/ 61 w 21585"/>
                  <a:gd name="T1" fmla="*/ 215 h 21461"/>
                  <a:gd name="T2" fmla="*/ 66 w 21585"/>
                  <a:gd name="T3" fmla="*/ 225 h 21461"/>
                  <a:gd name="T4" fmla="*/ 74 w 21585"/>
                  <a:gd name="T5" fmla="*/ 228 h 21461"/>
                  <a:gd name="T6" fmla="*/ 84 w 21585"/>
                  <a:gd name="T7" fmla="*/ 216 h 21461"/>
                  <a:gd name="T8" fmla="*/ 89 w 21585"/>
                  <a:gd name="T9" fmla="*/ 184 h 21461"/>
                  <a:gd name="T10" fmla="*/ 84 w 21585"/>
                  <a:gd name="T11" fmla="*/ 140 h 21461"/>
                  <a:gd name="T12" fmla="*/ 74 w 21585"/>
                  <a:gd name="T13" fmla="*/ 90 h 21461"/>
                  <a:gd name="T14" fmla="*/ 57 w 21585"/>
                  <a:gd name="T15" fmla="*/ 36 h 21461"/>
                  <a:gd name="T16" fmla="*/ 40 w 21585"/>
                  <a:gd name="T17" fmla="*/ 9 h 21461"/>
                  <a:gd name="T18" fmla="*/ 17 w 21585"/>
                  <a:gd name="T19" fmla="*/ 1 h 21461"/>
                  <a:gd name="T20" fmla="*/ 6 w 21585"/>
                  <a:gd name="T21" fmla="*/ 6 h 21461"/>
                  <a:gd name="T22" fmla="*/ 0 w 21585"/>
                  <a:gd name="T23" fmla="*/ 18 h 214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585" h="21461">
                    <a:moveTo>
                      <a:pt x="14857" y="20141"/>
                    </a:moveTo>
                    <a:cubicBezTo>
                      <a:pt x="15028" y="20306"/>
                      <a:pt x="15417" y="20897"/>
                      <a:pt x="15916" y="21111"/>
                    </a:cubicBezTo>
                    <a:cubicBezTo>
                      <a:pt x="16414" y="21324"/>
                      <a:pt x="17099" y="21557"/>
                      <a:pt x="17847" y="21421"/>
                    </a:cubicBezTo>
                    <a:cubicBezTo>
                      <a:pt x="18594" y="21285"/>
                      <a:pt x="19778" y="20994"/>
                      <a:pt x="20401" y="20296"/>
                    </a:cubicBezTo>
                    <a:cubicBezTo>
                      <a:pt x="21024" y="19598"/>
                      <a:pt x="21600" y="18434"/>
                      <a:pt x="21584" y="17231"/>
                    </a:cubicBezTo>
                    <a:cubicBezTo>
                      <a:pt x="21569" y="16028"/>
                      <a:pt x="20899" y="14564"/>
                      <a:pt x="20276" y="13099"/>
                    </a:cubicBezTo>
                    <a:cubicBezTo>
                      <a:pt x="19653" y="11635"/>
                      <a:pt x="18921" y="10064"/>
                      <a:pt x="17847" y="8444"/>
                    </a:cubicBezTo>
                    <a:cubicBezTo>
                      <a:pt x="16772" y="6824"/>
                      <a:pt x="15199" y="4651"/>
                      <a:pt x="13829" y="3381"/>
                    </a:cubicBezTo>
                    <a:cubicBezTo>
                      <a:pt x="12459" y="2110"/>
                      <a:pt x="11259" y="1383"/>
                      <a:pt x="9624" y="820"/>
                    </a:cubicBezTo>
                    <a:cubicBezTo>
                      <a:pt x="7989" y="258"/>
                      <a:pt x="5388" y="54"/>
                      <a:pt x="4018" y="5"/>
                    </a:cubicBezTo>
                    <a:cubicBezTo>
                      <a:pt x="2647" y="-43"/>
                      <a:pt x="2071" y="248"/>
                      <a:pt x="1402" y="529"/>
                    </a:cubicBezTo>
                    <a:cubicBezTo>
                      <a:pt x="732" y="811"/>
                      <a:pt x="296" y="1451"/>
                      <a:pt x="0" y="1693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2" name="Freeform 149"/>
              <p:cNvSpPr>
                <a:spLocks/>
              </p:cNvSpPr>
              <p:nvPr/>
            </p:nvSpPr>
            <p:spPr bwMode="auto">
              <a:xfrm>
                <a:off x="4080" y="8"/>
                <a:ext cx="1638" cy="2385"/>
              </a:xfrm>
              <a:custGeom>
                <a:avLst/>
                <a:gdLst>
                  <a:gd name="T0" fmla="*/ 74 w 21321"/>
                  <a:gd name="T1" fmla="*/ 242 h 21399"/>
                  <a:gd name="T2" fmla="*/ 87 w 21321"/>
                  <a:gd name="T3" fmla="*/ 260 h 21399"/>
                  <a:gd name="T4" fmla="*/ 102 w 21321"/>
                  <a:gd name="T5" fmla="*/ 267 h 21399"/>
                  <a:gd name="T6" fmla="*/ 120 w 21321"/>
                  <a:gd name="T7" fmla="*/ 253 h 21399"/>
                  <a:gd name="T8" fmla="*/ 126 w 21321"/>
                  <a:gd name="T9" fmla="*/ 218 h 21399"/>
                  <a:gd name="T10" fmla="*/ 124 w 21321"/>
                  <a:gd name="T11" fmla="*/ 176 h 21399"/>
                  <a:gd name="T12" fmla="*/ 118 w 21321"/>
                  <a:gd name="T13" fmla="*/ 142 h 21399"/>
                  <a:gd name="T14" fmla="*/ 104 w 21321"/>
                  <a:gd name="T15" fmla="*/ 85 h 21399"/>
                  <a:gd name="T16" fmla="*/ 81 w 21321"/>
                  <a:gd name="T17" fmla="*/ 26 h 21399"/>
                  <a:gd name="T18" fmla="*/ 53 w 21321"/>
                  <a:gd name="T19" fmla="*/ 4 h 21399"/>
                  <a:gd name="T20" fmla="*/ 19 w 21321"/>
                  <a:gd name="T21" fmla="*/ 4 h 21399"/>
                  <a:gd name="T22" fmla="*/ 2 w 21321"/>
                  <a:gd name="T23" fmla="*/ 20 h 21399"/>
                  <a:gd name="T24" fmla="*/ 0 w 21321"/>
                  <a:gd name="T25" fmla="*/ 29 h 213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321" h="21399">
                    <a:moveTo>
                      <a:pt x="12523" y="19339"/>
                    </a:moveTo>
                    <a:cubicBezTo>
                      <a:pt x="12875" y="19582"/>
                      <a:pt x="13878" y="20434"/>
                      <a:pt x="14659" y="20775"/>
                    </a:cubicBezTo>
                    <a:cubicBezTo>
                      <a:pt x="15440" y="21116"/>
                      <a:pt x="16273" y="21475"/>
                      <a:pt x="17211" y="21385"/>
                    </a:cubicBezTo>
                    <a:cubicBezTo>
                      <a:pt x="18148" y="21296"/>
                      <a:pt x="19580" y="20910"/>
                      <a:pt x="20257" y="20255"/>
                    </a:cubicBezTo>
                    <a:cubicBezTo>
                      <a:pt x="20934" y="19599"/>
                      <a:pt x="21143" y="18487"/>
                      <a:pt x="21273" y="17455"/>
                    </a:cubicBezTo>
                    <a:cubicBezTo>
                      <a:pt x="21403" y="16423"/>
                      <a:pt x="21247" y="15086"/>
                      <a:pt x="21038" y="14063"/>
                    </a:cubicBezTo>
                    <a:cubicBezTo>
                      <a:pt x="20830" y="13040"/>
                      <a:pt x="20596" y="12546"/>
                      <a:pt x="20023" y="11317"/>
                    </a:cubicBezTo>
                    <a:cubicBezTo>
                      <a:pt x="19450" y="10087"/>
                      <a:pt x="18643" y="8239"/>
                      <a:pt x="17601" y="6686"/>
                    </a:cubicBezTo>
                    <a:cubicBezTo>
                      <a:pt x="16560" y="5134"/>
                      <a:pt x="15206" y="3088"/>
                      <a:pt x="13773" y="2002"/>
                    </a:cubicBezTo>
                    <a:cubicBezTo>
                      <a:pt x="12341" y="916"/>
                      <a:pt x="10766" y="467"/>
                      <a:pt x="9008" y="171"/>
                    </a:cubicBezTo>
                    <a:cubicBezTo>
                      <a:pt x="7250" y="-125"/>
                      <a:pt x="4672" y="10"/>
                      <a:pt x="3227" y="225"/>
                    </a:cubicBezTo>
                    <a:cubicBezTo>
                      <a:pt x="1782" y="440"/>
                      <a:pt x="871" y="1131"/>
                      <a:pt x="337" y="1463"/>
                    </a:cubicBezTo>
                    <a:cubicBezTo>
                      <a:pt x="-197" y="1795"/>
                      <a:pt x="76" y="2109"/>
                      <a:pt x="24" y="2217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3" name="Freeform 150"/>
              <p:cNvSpPr>
                <a:spLocks/>
              </p:cNvSpPr>
              <p:nvPr/>
            </p:nvSpPr>
            <p:spPr bwMode="auto">
              <a:xfrm>
                <a:off x="4346" y="2804"/>
                <a:ext cx="1194" cy="1101"/>
              </a:xfrm>
              <a:custGeom>
                <a:avLst/>
                <a:gdLst>
                  <a:gd name="T0" fmla="*/ 0 w 21510"/>
                  <a:gd name="T1" fmla="*/ 55 h 21458"/>
                  <a:gd name="T2" fmla="*/ 11 w 21510"/>
                  <a:gd name="T3" fmla="*/ 56 h 21458"/>
                  <a:gd name="T4" fmla="*/ 32 w 21510"/>
                  <a:gd name="T5" fmla="*/ 52 h 21458"/>
                  <a:gd name="T6" fmla="*/ 50 w 21510"/>
                  <a:gd name="T7" fmla="*/ 44 h 21458"/>
                  <a:gd name="T8" fmla="*/ 63 w 21510"/>
                  <a:gd name="T9" fmla="*/ 32 h 21458"/>
                  <a:gd name="T10" fmla="*/ 66 w 21510"/>
                  <a:gd name="T11" fmla="*/ 20 h 21458"/>
                  <a:gd name="T12" fmla="*/ 65 w 21510"/>
                  <a:gd name="T13" fmla="*/ 9 h 21458"/>
                  <a:gd name="T14" fmla="*/ 60 w 21510"/>
                  <a:gd name="T15" fmla="*/ 0 h 21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510" h="21458">
                    <a:moveTo>
                      <a:pt x="0" y="20957"/>
                    </a:moveTo>
                    <a:cubicBezTo>
                      <a:pt x="613" y="21035"/>
                      <a:pt x="1964" y="21600"/>
                      <a:pt x="3675" y="21425"/>
                    </a:cubicBezTo>
                    <a:cubicBezTo>
                      <a:pt x="5386" y="21249"/>
                      <a:pt x="8161" y="20665"/>
                      <a:pt x="10269" y="19906"/>
                    </a:cubicBezTo>
                    <a:cubicBezTo>
                      <a:pt x="12376" y="19146"/>
                      <a:pt x="14646" y="18133"/>
                      <a:pt x="16322" y="16867"/>
                    </a:cubicBezTo>
                    <a:cubicBezTo>
                      <a:pt x="17997" y="15601"/>
                      <a:pt x="19456" y="13848"/>
                      <a:pt x="20321" y="12309"/>
                    </a:cubicBezTo>
                    <a:cubicBezTo>
                      <a:pt x="21186" y="10771"/>
                      <a:pt x="21348" y="9135"/>
                      <a:pt x="21474" y="7635"/>
                    </a:cubicBezTo>
                    <a:cubicBezTo>
                      <a:pt x="21600" y="6135"/>
                      <a:pt x="21384" y="4616"/>
                      <a:pt x="21042" y="3350"/>
                    </a:cubicBezTo>
                    <a:cubicBezTo>
                      <a:pt x="20699" y="2084"/>
                      <a:pt x="19726" y="701"/>
                      <a:pt x="19384" y="0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4" name="Freeform 151"/>
              <p:cNvSpPr>
                <a:spLocks/>
              </p:cNvSpPr>
              <p:nvPr/>
            </p:nvSpPr>
            <p:spPr bwMode="auto">
              <a:xfrm>
                <a:off x="4154" y="2674"/>
                <a:ext cx="1470" cy="1309"/>
              </a:xfrm>
              <a:custGeom>
                <a:avLst/>
                <a:gdLst>
                  <a:gd name="T0" fmla="*/ 0 w 21544"/>
                  <a:gd name="T1" fmla="*/ 75 h 21302"/>
                  <a:gd name="T2" fmla="*/ 17 w 21544"/>
                  <a:gd name="T3" fmla="*/ 81 h 21302"/>
                  <a:gd name="T4" fmla="*/ 38 w 21544"/>
                  <a:gd name="T5" fmla="*/ 80 h 21302"/>
                  <a:gd name="T6" fmla="*/ 60 w 21544"/>
                  <a:gd name="T7" fmla="*/ 74 h 21302"/>
                  <a:gd name="T8" fmla="*/ 76 w 21544"/>
                  <a:gd name="T9" fmla="*/ 67 h 21302"/>
                  <a:gd name="T10" fmla="*/ 89 w 21544"/>
                  <a:gd name="T11" fmla="*/ 57 h 21302"/>
                  <a:gd name="T12" fmla="*/ 99 w 21544"/>
                  <a:gd name="T13" fmla="*/ 44 h 21302"/>
                  <a:gd name="T14" fmla="*/ 100 w 21544"/>
                  <a:gd name="T15" fmla="*/ 25 h 21302"/>
                  <a:gd name="T16" fmla="*/ 95 w 21544"/>
                  <a:gd name="T17" fmla="*/ 10 h 21302"/>
                  <a:gd name="T18" fmla="*/ 85 w 21544"/>
                  <a:gd name="T19" fmla="*/ 1 h 21302"/>
                  <a:gd name="T20" fmla="*/ 74 w 21544"/>
                  <a:gd name="T21" fmla="*/ 5 h 21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44" h="21302">
                    <a:moveTo>
                      <a:pt x="0" y="19622"/>
                    </a:moveTo>
                    <a:cubicBezTo>
                      <a:pt x="615" y="19883"/>
                      <a:pt x="2345" y="20957"/>
                      <a:pt x="3693" y="21185"/>
                    </a:cubicBezTo>
                    <a:cubicBezTo>
                      <a:pt x="5041" y="21413"/>
                      <a:pt x="6565" y="21283"/>
                      <a:pt x="8089" y="20990"/>
                    </a:cubicBezTo>
                    <a:cubicBezTo>
                      <a:pt x="9613" y="20697"/>
                      <a:pt x="11459" y="19997"/>
                      <a:pt x="12837" y="19427"/>
                    </a:cubicBezTo>
                    <a:cubicBezTo>
                      <a:pt x="14214" y="18857"/>
                      <a:pt x="15299" y="18304"/>
                      <a:pt x="16354" y="17572"/>
                    </a:cubicBezTo>
                    <a:cubicBezTo>
                      <a:pt x="17409" y="16839"/>
                      <a:pt x="18361" y="16058"/>
                      <a:pt x="19167" y="15032"/>
                    </a:cubicBezTo>
                    <a:cubicBezTo>
                      <a:pt x="19973" y="14007"/>
                      <a:pt x="20838" y="12867"/>
                      <a:pt x="21219" y="11419"/>
                    </a:cubicBezTo>
                    <a:cubicBezTo>
                      <a:pt x="21600" y="9970"/>
                      <a:pt x="21600" y="7821"/>
                      <a:pt x="21453" y="6340"/>
                    </a:cubicBezTo>
                    <a:cubicBezTo>
                      <a:pt x="21307" y="4859"/>
                      <a:pt x="20882" y="3557"/>
                      <a:pt x="20340" y="2499"/>
                    </a:cubicBezTo>
                    <a:cubicBezTo>
                      <a:pt x="19798" y="1441"/>
                      <a:pt x="18918" y="236"/>
                      <a:pt x="18171" y="25"/>
                    </a:cubicBezTo>
                    <a:cubicBezTo>
                      <a:pt x="17424" y="-187"/>
                      <a:pt x="16310" y="1001"/>
                      <a:pt x="15826" y="1262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5" name="Freeform 152"/>
              <p:cNvSpPr>
                <a:spLocks/>
              </p:cNvSpPr>
              <p:nvPr/>
            </p:nvSpPr>
            <p:spPr bwMode="auto">
              <a:xfrm>
                <a:off x="3962" y="2583"/>
                <a:ext cx="1735" cy="1466"/>
              </a:xfrm>
              <a:custGeom>
                <a:avLst/>
                <a:gdLst>
                  <a:gd name="T0" fmla="*/ 0 w 21532"/>
                  <a:gd name="T1" fmla="*/ 90 h 21438"/>
                  <a:gd name="T2" fmla="*/ 31 w 21532"/>
                  <a:gd name="T3" fmla="*/ 99 h 21438"/>
                  <a:gd name="T4" fmla="*/ 60 w 21532"/>
                  <a:gd name="T5" fmla="*/ 99 h 21438"/>
                  <a:gd name="T6" fmla="*/ 87 w 21532"/>
                  <a:gd name="T7" fmla="*/ 94 h 21438"/>
                  <a:gd name="T8" fmla="*/ 112 w 21532"/>
                  <a:gd name="T9" fmla="*/ 84 h 21438"/>
                  <a:gd name="T10" fmla="*/ 133 w 21532"/>
                  <a:gd name="T11" fmla="*/ 66 h 21438"/>
                  <a:gd name="T12" fmla="*/ 140 w 21532"/>
                  <a:gd name="T13" fmla="*/ 44 h 21438"/>
                  <a:gd name="T14" fmla="*/ 137 w 21532"/>
                  <a:gd name="T15" fmla="*/ 18 h 21438"/>
                  <a:gd name="T16" fmla="*/ 125 w 21532"/>
                  <a:gd name="T17" fmla="*/ 4 h 21438"/>
                  <a:gd name="T18" fmla="*/ 112 w 21532"/>
                  <a:gd name="T19" fmla="*/ 0 h 21438"/>
                  <a:gd name="T20" fmla="*/ 100 w 21532"/>
                  <a:gd name="T21" fmla="*/ 3 h 21438"/>
                  <a:gd name="T22" fmla="*/ 88 w 21532"/>
                  <a:gd name="T23" fmla="*/ 12 h 214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532" h="21438">
                    <a:moveTo>
                      <a:pt x="0" y="19129"/>
                    </a:moveTo>
                    <a:cubicBezTo>
                      <a:pt x="794" y="19480"/>
                      <a:pt x="3228" y="20884"/>
                      <a:pt x="4767" y="21235"/>
                    </a:cubicBezTo>
                    <a:cubicBezTo>
                      <a:pt x="6306" y="21586"/>
                      <a:pt x="7796" y="21411"/>
                      <a:pt x="9236" y="21235"/>
                    </a:cubicBezTo>
                    <a:cubicBezTo>
                      <a:pt x="10676" y="21060"/>
                      <a:pt x="12066" y="20738"/>
                      <a:pt x="13407" y="20182"/>
                    </a:cubicBezTo>
                    <a:cubicBezTo>
                      <a:pt x="14748" y="19626"/>
                      <a:pt x="16101" y="18910"/>
                      <a:pt x="17280" y="17901"/>
                    </a:cubicBezTo>
                    <a:cubicBezTo>
                      <a:pt x="18459" y="16892"/>
                      <a:pt x="19800" y="15575"/>
                      <a:pt x="20508" y="14157"/>
                    </a:cubicBezTo>
                    <a:cubicBezTo>
                      <a:pt x="21215" y="12738"/>
                      <a:pt x="21401" y="11100"/>
                      <a:pt x="21501" y="9360"/>
                    </a:cubicBezTo>
                    <a:cubicBezTo>
                      <a:pt x="21600" y="7620"/>
                      <a:pt x="21463" y="5178"/>
                      <a:pt x="21103" y="3744"/>
                    </a:cubicBezTo>
                    <a:cubicBezTo>
                      <a:pt x="20743" y="2311"/>
                      <a:pt x="19961" y="1390"/>
                      <a:pt x="19316" y="761"/>
                    </a:cubicBezTo>
                    <a:cubicBezTo>
                      <a:pt x="18670" y="132"/>
                      <a:pt x="17888" y="15"/>
                      <a:pt x="17230" y="1"/>
                    </a:cubicBezTo>
                    <a:cubicBezTo>
                      <a:pt x="16572" y="-14"/>
                      <a:pt x="16001" y="235"/>
                      <a:pt x="15393" y="644"/>
                    </a:cubicBezTo>
                    <a:cubicBezTo>
                      <a:pt x="14785" y="1054"/>
                      <a:pt x="13941" y="2077"/>
                      <a:pt x="13556" y="2457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6" name="Freeform 153"/>
              <p:cNvSpPr>
                <a:spLocks/>
              </p:cNvSpPr>
              <p:nvPr/>
            </p:nvSpPr>
            <p:spPr bwMode="auto">
              <a:xfrm>
                <a:off x="173" y="2560"/>
                <a:ext cx="3729" cy="1493"/>
              </a:xfrm>
              <a:custGeom>
                <a:avLst/>
                <a:gdLst>
                  <a:gd name="T0" fmla="*/ 647 w 21504"/>
                  <a:gd name="T1" fmla="*/ 92 h 21504"/>
                  <a:gd name="T2" fmla="*/ 620 w 21504"/>
                  <a:gd name="T3" fmla="*/ 98 h 21504"/>
                  <a:gd name="T4" fmla="*/ 509 w 21504"/>
                  <a:gd name="T5" fmla="*/ 103 h 21504"/>
                  <a:gd name="T6" fmla="*/ 366 w 21504"/>
                  <a:gd name="T7" fmla="*/ 103 h 21504"/>
                  <a:gd name="T8" fmla="*/ 245 w 21504"/>
                  <a:gd name="T9" fmla="*/ 103 h 21504"/>
                  <a:gd name="T10" fmla="*/ 133 w 21504"/>
                  <a:gd name="T11" fmla="*/ 102 h 21504"/>
                  <a:gd name="T12" fmla="*/ 41 w 21504"/>
                  <a:gd name="T13" fmla="*/ 96 h 21504"/>
                  <a:gd name="T14" fmla="*/ 4 w 21504"/>
                  <a:gd name="T15" fmla="*/ 77 h 21504"/>
                  <a:gd name="T16" fmla="*/ 2 w 21504"/>
                  <a:gd name="T17" fmla="*/ 52 h 21504"/>
                  <a:gd name="T18" fmla="*/ 6 w 21504"/>
                  <a:gd name="T19" fmla="*/ 29 h 21504"/>
                  <a:gd name="T20" fmla="*/ 12 w 21504"/>
                  <a:gd name="T21" fmla="*/ 11 h 21504"/>
                  <a:gd name="T22" fmla="*/ 29 w 21504"/>
                  <a:gd name="T23" fmla="*/ 0 h 2150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504" h="21504">
                    <a:moveTo>
                      <a:pt x="21504" y="19008"/>
                    </a:moveTo>
                    <a:cubicBezTo>
                      <a:pt x="21435" y="19469"/>
                      <a:pt x="21366" y="19987"/>
                      <a:pt x="20604" y="20390"/>
                    </a:cubicBezTo>
                    <a:cubicBezTo>
                      <a:pt x="19843" y="20794"/>
                      <a:pt x="18344" y="21254"/>
                      <a:pt x="16937" y="21427"/>
                    </a:cubicBezTo>
                    <a:cubicBezTo>
                      <a:pt x="15530" y="21600"/>
                      <a:pt x="13627" y="21427"/>
                      <a:pt x="12163" y="21427"/>
                    </a:cubicBezTo>
                    <a:cubicBezTo>
                      <a:pt x="10698" y="21427"/>
                      <a:pt x="9441" y="21456"/>
                      <a:pt x="8150" y="21427"/>
                    </a:cubicBezTo>
                    <a:cubicBezTo>
                      <a:pt x="6858" y="21398"/>
                      <a:pt x="5543" y="21514"/>
                      <a:pt x="4413" y="21254"/>
                    </a:cubicBezTo>
                    <a:cubicBezTo>
                      <a:pt x="3283" y="20995"/>
                      <a:pt x="2084" y="20736"/>
                      <a:pt x="1369" y="19872"/>
                    </a:cubicBezTo>
                    <a:cubicBezTo>
                      <a:pt x="654" y="19008"/>
                      <a:pt x="342" y="17568"/>
                      <a:pt x="123" y="16070"/>
                    </a:cubicBezTo>
                    <a:cubicBezTo>
                      <a:pt x="-96" y="14573"/>
                      <a:pt x="42" y="12557"/>
                      <a:pt x="54" y="10886"/>
                    </a:cubicBezTo>
                    <a:cubicBezTo>
                      <a:pt x="65" y="9216"/>
                      <a:pt x="135" y="7488"/>
                      <a:pt x="192" y="6048"/>
                    </a:cubicBezTo>
                    <a:cubicBezTo>
                      <a:pt x="250" y="4608"/>
                      <a:pt x="273" y="3254"/>
                      <a:pt x="400" y="2246"/>
                    </a:cubicBezTo>
                    <a:cubicBezTo>
                      <a:pt x="527" y="1238"/>
                      <a:pt x="838" y="461"/>
                      <a:pt x="953" y="0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7" name="Freeform 154"/>
              <p:cNvSpPr>
                <a:spLocks/>
              </p:cNvSpPr>
              <p:nvPr/>
            </p:nvSpPr>
            <p:spPr bwMode="auto">
              <a:xfrm>
                <a:off x="77" y="2333"/>
                <a:ext cx="4041" cy="1806"/>
              </a:xfrm>
              <a:custGeom>
                <a:avLst/>
                <a:gdLst>
                  <a:gd name="T0" fmla="*/ 758 w 21552"/>
                  <a:gd name="T1" fmla="*/ 130 h 21521"/>
                  <a:gd name="T2" fmla="*/ 737 w 21552"/>
                  <a:gd name="T3" fmla="*/ 138 h 21521"/>
                  <a:gd name="T4" fmla="*/ 710 w 21552"/>
                  <a:gd name="T5" fmla="*/ 144 h 21521"/>
                  <a:gd name="T6" fmla="*/ 661 w 21552"/>
                  <a:gd name="T7" fmla="*/ 148 h 21521"/>
                  <a:gd name="T8" fmla="*/ 595 w 21552"/>
                  <a:gd name="T9" fmla="*/ 150 h 21521"/>
                  <a:gd name="T10" fmla="*/ 520 w 21552"/>
                  <a:gd name="T11" fmla="*/ 152 h 21521"/>
                  <a:gd name="T12" fmla="*/ 421 w 21552"/>
                  <a:gd name="T13" fmla="*/ 152 h 21521"/>
                  <a:gd name="T14" fmla="*/ 323 w 21552"/>
                  <a:gd name="T15" fmla="*/ 151 h 21521"/>
                  <a:gd name="T16" fmla="*/ 254 w 21552"/>
                  <a:gd name="T17" fmla="*/ 151 h 21521"/>
                  <a:gd name="T18" fmla="*/ 161 w 21552"/>
                  <a:gd name="T19" fmla="*/ 151 h 21521"/>
                  <a:gd name="T20" fmla="*/ 95 w 21552"/>
                  <a:gd name="T21" fmla="*/ 148 h 21521"/>
                  <a:gd name="T22" fmla="*/ 57 w 21552"/>
                  <a:gd name="T23" fmla="*/ 143 h 21521"/>
                  <a:gd name="T24" fmla="*/ 19 w 21552"/>
                  <a:gd name="T25" fmla="*/ 131 h 21521"/>
                  <a:gd name="T26" fmla="*/ 1 w 21552"/>
                  <a:gd name="T27" fmla="*/ 105 h 21521"/>
                  <a:gd name="T28" fmla="*/ 5 w 21552"/>
                  <a:gd name="T29" fmla="*/ 71 h 21521"/>
                  <a:gd name="T30" fmla="*/ 11 w 21552"/>
                  <a:gd name="T31" fmla="*/ 38 h 21521"/>
                  <a:gd name="T32" fmla="*/ 22 w 21552"/>
                  <a:gd name="T33" fmla="*/ 15 h 21521"/>
                  <a:gd name="T34" fmla="*/ 42 w 21552"/>
                  <a:gd name="T35" fmla="*/ 2 h 21521"/>
                  <a:gd name="T36" fmla="*/ 68 w 21552"/>
                  <a:gd name="T37" fmla="*/ 1 h 21521"/>
                  <a:gd name="T38" fmla="*/ 85 w 21552"/>
                  <a:gd name="T39" fmla="*/ 10 h 215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552" h="21521">
                    <a:moveTo>
                      <a:pt x="21552" y="18428"/>
                    </a:moveTo>
                    <a:cubicBezTo>
                      <a:pt x="21456" y="18619"/>
                      <a:pt x="21200" y="19251"/>
                      <a:pt x="20976" y="19572"/>
                    </a:cubicBezTo>
                    <a:cubicBezTo>
                      <a:pt x="20752" y="19894"/>
                      <a:pt x="20571" y="20132"/>
                      <a:pt x="20208" y="20359"/>
                    </a:cubicBezTo>
                    <a:cubicBezTo>
                      <a:pt x="19845" y="20585"/>
                      <a:pt x="19349" y="20776"/>
                      <a:pt x="18800" y="20930"/>
                    </a:cubicBezTo>
                    <a:cubicBezTo>
                      <a:pt x="18251" y="21085"/>
                      <a:pt x="17579" y="21192"/>
                      <a:pt x="16912" y="21288"/>
                    </a:cubicBezTo>
                    <a:cubicBezTo>
                      <a:pt x="16245" y="21383"/>
                      <a:pt x="15621" y="21467"/>
                      <a:pt x="14800" y="21502"/>
                    </a:cubicBezTo>
                    <a:cubicBezTo>
                      <a:pt x="13979" y="21538"/>
                      <a:pt x="12917" y="21514"/>
                      <a:pt x="11984" y="21502"/>
                    </a:cubicBezTo>
                    <a:cubicBezTo>
                      <a:pt x="11051" y="21490"/>
                      <a:pt x="9995" y="21443"/>
                      <a:pt x="9200" y="21431"/>
                    </a:cubicBezTo>
                    <a:cubicBezTo>
                      <a:pt x="8405" y="21419"/>
                      <a:pt x="7984" y="21431"/>
                      <a:pt x="7216" y="21431"/>
                    </a:cubicBezTo>
                    <a:cubicBezTo>
                      <a:pt x="6448" y="21431"/>
                      <a:pt x="5344" y="21514"/>
                      <a:pt x="4592" y="21431"/>
                    </a:cubicBezTo>
                    <a:cubicBezTo>
                      <a:pt x="3840" y="21347"/>
                      <a:pt x="3200" y="21121"/>
                      <a:pt x="2704" y="20930"/>
                    </a:cubicBezTo>
                    <a:cubicBezTo>
                      <a:pt x="2208" y="20740"/>
                      <a:pt x="1979" y="20680"/>
                      <a:pt x="1616" y="20287"/>
                    </a:cubicBezTo>
                    <a:cubicBezTo>
                      <a:pt x="1253" y="19894"/>
                      <a:pt x="795" y="19477"/>
                      <a:pt x="528" y="18571"/>
                    </a:cubicBezTo>
                    <a:cubicBezTo>
                      <a:pt x="261" y="17666"/>
                      <a:pt x="80" y="16272"/>
                      <a:pt x="16" y="14854"/>
                    </a:cubicBezTo>
                    <a:cubicBezTo>
                      <a:pt x="-48" y="13437"/>
                      <a:pt x="96" y="11649"/>
                      <a:pt x="144" y="10065"/>
                    </a:cubicBezTo>
                    <a:cubicBezTo>
                      <a:pt x="192" y="8480"/>
                      <a:pt x="224" y="6669"/>
                      <a:pt x="304" y="5347"/>
                    </a:cubicBezTo>
                    <a:cubicBezTo>
                      <a:pt x="384" y="4024"/>
                      <a:pt x="475" y="2976"/>
                      <a:pt x="624" y="2130"/>
                    </a:cubicBezTo>
                    <a:cubicBezTo>
                      <a:pt x="773" y="1284"/>
                      <a:pt x="981" y="605"/>
                      <a:pt x="1200" y="272"/>
                    </a:cubicBezTo>
                    <a:cubicBezTo>
                      <a:pt x="1419" y="-62"/>
                      <a:pt x="1733" y="-62"/>
                      <a:pt x="1936" y="129"/>
                    </a:cubicBezTo>
                    <a:cubicBezTo>
                      <a:pt x="2139" y="319"/>
                      <a:pt x="2315" y="1153"/>
                      <a:pt x="2416" y="1415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158" name="Freeform 155"/>
              <p:cNvSpPr>
                <a:spLocks/>
              </p:cNvSpPr>
              <p:nvPr/>
            </p:nvSpPr>
            <p:spPr bwMode="auto">
              <a:xfrm>
                <a:off x="0" y="2222"/>
                <a:ext cx="4310" cy="2012"/>
              </a:xfrm>
              <a:custGeom>
                <a:avLst/>
                <a:gdLst>
                  <a:gd name="T0" fmla="*/ 861 w 21583"/>
                  <a:gd name="T1" fmla="*/ 156 h 21544"/>
                  <a:gd name="T2" fmla="*/ 848 w 21583"/>
                  <a:gd name="T3" fmla="*/ 162 h 21544"/>
                  <a:gd name="T4" fmla="*/ 828 w 21583"/>
                  <a:gd name="T5" fmla="*/ 170 h 21544"/>
                  <a:gd name="T6" fmla="*/ 802 w 21583"/>
                  <a:gd name="T7" fmla="*/ 177 h 21544"/>
                  <a:gd name="T8" fmla="*/ 777 w 21583"/>
                  <a:gd name="T9" fmla="*/ 181 h 21544"/>
                  <a:gd name="T10" fmla="*/ 699 w 21583"/>
                  <a:gd name="T11" fmla="*/ 186 h 21544"/>
                  <a:gd name="T12" fmla="*/ 590 w 21583"/>
                  <a:gd name="T13" fmla="*/ 188 h 21544"/>
                  <a:gd name="T14" fmla="*/ 465 w 21583"/>
                  <a:gd name="T15" fmla="*/ 188 h 21544"/>
                  <a:gd name="T16" fmla="*/ 362 w 21583"/>
                  <a:gd name="T17" fmla="*/ 187 h 21544"/>
                  <a:gd name="T18" fmla="*/ 241 w 21583"/>
                  <a:gd name="T19" fmla="*/ 187 h 21544"/>
                  <a:gd name="T20" fmla="*/ 105 w 21583"/>
                  <a:gd name="T21" fmla="*/ 182 h 21544"/>
                  <a:gd name="T22" fmla="*/ 37 w 21583"/>
                  <a:gd name="T23" fmla="*/ 168 h 21544"/>
                  <a:gd name="T24" fmla="*/ 10 w 21583"/>
                  <a:gd name="T25" fmla="*/ 154 h 21544"/>
                  <a:gd name="T26" fmla="*/ 1 w 21583"/>
                  <a:gd name="T27" fmla="*/ 130 h 21544"/>
                  <a:gd name="T28" fmla="*/ 3 w 21583"/>
                  <a:gd name="T29" fmla="*/ 69 h 21544"/>
                  <a:gd name="T30" fmla="*/ 17 w 21583"/>
                  <a:gd name="T31" fmla="*/ 26 h 21544"/>
                  <a:gd name="T32" fmla="*/ 47 w 21583"/>
                  <a:gd name="T33" fmla="*/ 5 h 21544"/>
                  <a:gd name="T34" fmla="*/ 91 w 21583"/>
                  <a:gd name="T35" fmla="*/ 0 h 21544"/>
                  <a:gd name="T36" fmla="*/ 116 w 21583"/>
                  <a:gd name="T37" fmla="*/ 7 h 21544"/>
                  <a:gd name="T38" fmla="*/ 143 w 21583"/>
                  <a:gd name="T39" fmla="*/ 24 h 215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583" h="21544">
                    <a:moveTo>
                      <a:pt x="21583" y="17873"/>
                    </a:moveTo>
                    <a:cubicBezTo>
                      <a:pt x="21528" y="17991"/>
                      <a:pt x="21388" y="18323"/>
                      <a:pt x="21253" y="18580"/>
                    </a:cubicBezTo>
                    <a:cubicBezTo>
                      <a:pt x="21117" y="18837"/>
                      <a:pt x="20962" y="19137"/>
                      <a:pt x="20772" y="19415"/>
                    </a:cubicBezTo>
                    <a:cubicBezTo>
                      <a:pt x="20582" y="19694"/>
                      <a:pt x="20326" y="20037"/>
                      <a:pt x="20111" y="20251"/>
                    </a:cubicBezTo>
                    <a:cubicBezTo>
                      <a:pt x="19896" y="20465"/>
                      <a:pt x="19911" y="20529"/>
                      <a:pt x="19480" y="20701"/>
                    </a:cubicBezTo>
                    <a:cubicBezTo>
                      <a:pt x="19049" y="20872"/>
                      <a:pt x="18308" y="21140"/>
                      <a:pt x="17527" y="21279"/>
                    </a:cubicBezTo>
                    <a:cubicBezTo>
                      <a:pt x="16746" y="21418"/>
                      <a:pt x="15770" y="21504"/>
                      <a:pt x="14794" y="21536"/>
                    </a:cubicBezTo>
                    <a:cubicBezTo>
                      <a:pt x="13817" y="21568"/>
                      <a:pt x="12621" y="21493"/>
                      <a:pt x="11669" y="21472"/>
                    </a:cubicBezTo>
                    <a:cubicBezTo>
                      <a:pt x="10718" y="21450"/>
                      <a:pt x="10022" y="21418"/>
                      <a:pt x="9086" y="21407"/>
                    </a:cubicBezTo>
                    <a:cubicBezTo>
                      <a:pt x="8149" y="21397"/>
                      <a:pt x="7128" y="21504"/>
                      <a:pt x="6051" y="21407"/>
                    </a:cubicBezTo>
                    <a:cubicBezTo>
                      <a:pt x="4975" y="21311"/>
                      <a:pt x="3483" y="21193"/>
                      <a:pt x="2627" y="20829"/>
                    </a:cubicBezTo>
                    <a:cubicBezTo>
                      <a:pt x="1770" y="20465"/>
                      <a:pt x="1310" y="19758"/>
                      <a:pt x="914" y="19223"/>
                    </a:cubicBezTo>
                    <a:cubicBezTo>
                      <a:pt x="519" y="18687"/>
                      <a:pt x="404" y="18345"/>
                      <a:pt x="253" y="17616"/>
                    </a:cubicBezTo>
                    <a:cubicBezTo>
                      <a:pt x="103" y="16888"/>
                      <a:pt x="43" y="16471"/>
                      <a:pt x="13" y="14853"/>
                    </a:cubicBezTo>
                    <a:cubicBezTo>
                      <a:pt x="-17" y="13236"/>
                      <a:pt x="3" y="9895"/>
                      <a:pt x="73" y="7914"/>
                    </a:cubicBezTo>
                    <a:cubicBezTo>
                      <a:pt x="143" y="5933"/>
                      <a:pt x="248" y="4198"/>
                      <a:pt x="434" y="2967"/>
                    </a:cubicBezTo>
                    <a:cubicBezTo>
                      <a:pt x="619" y="1735"/>
                      <a:pt x="874" y="1017"/>
                      <a:pt x="1185" y="525"/>
                    </a:cubicBezTo>
                    <a:cubicBezTo>
                      <a:pt x="1495" y="32"/>
                      <a:pt x="2011" y="-32"/>
                      <a:pt x="2296" y="11"/>
                    </a:cubicBezTo>
                    <a:cubicBezTo>
                      <a:pt x="2582" y="54"/>
                      <a:pt x="2682" y="321"/>
                      <a:pt x="2897" y="782"/>
                    </a:cubicBezTo>
                    <a:cubicBezTo>
                      <a:pt x="3112" y="1242"/>
                      <a:pt x="3443" y="2356"/>
                      <a:pt x="3588" y="2774"/>
                    </a:cubicBezTo>
                  </a:path>
                </a:pathLst>
              </a:custGeom>
              <a:noFill/>
              <a:ln w="9525" cap="flat">
                <a:solidFill>
                  <a:srgbClr val="CC00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11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3600"/>
              <a:t>Reminder: Constant Propagation</a:t>
            </a:r>
          </a:p>
        </p:txBody>
      </p:sp>
      <p:sp>
        <p:nvSpPr>
          <p:cNvPr id="20482" name="Oval 2"/>
          <p:cNvSpPr>
            <a:spLocks/>
          </p:cNvSpPr>
          <p:nvPr/>
        </p:nvSpPr>
        <p:spPr bwMode="auto">
          <a:xfrm>
            <a:off x="4413250" y="5029200"/>
            <a:ext cx="152400" cy="152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Oval 3"/>
          <p:cNvSpPr>
            <a:spLocks/>
          </p:cNvSpPr>
          <p:nvPr/>
        </p:nvSpPr>
        <p:spPr bwMode="auto">
          <a:xfrm>
            <a:off x="4413250" y="2362200"/>
            <a:ext cx="152400" cy="152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Oval 4"/>
          <p:cNvSpPr>
            <a:spLocks/>
          </p:cNvSpPr>
          <p:nvPr/>
        </p:nvSpPr>
        <p:spPr bwMode="auto">
          <a:xfrm>
            <a:off x="4413250" y="3733800"/>
            <a:ext cx="152400" cy="152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5" name="Oval 5"/>
          <p:cNvSpPr>
            <a:spLocks/>
          </p:cNvSpPr>
          <p:nvPr/>
        </p:nvSpPr>
        <p:spPr bwMode="auto">
          <a:xfrm>
            <a:off x="4832350" y="3733800"/>
            <a:ext cx="152400" cy="152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6" name="Oval 6"/>
          <p:cNvSpPr>
            <a:spLocks/>
          </p:cNvSpPr>
          <p:nvPr/>
        </p:nvSpPr>
        <p:spPr bwMode="auto">
          <a:xfrm>
            <a:off x="5899150" y="3733800"/>
            <a:ext cx="152400" cy="152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7" name="Oval 7"/>
          <p:cNvSpPr>
            <a:spLocks/>
          </p:cNvSpPr>
          <p:nvPr/>
        </p:nvSpPr>
        <p:spPr bwMode="auto">
          <a:xfrm>
            <a:off x="3994150" y="3733800"/>
            <a:ext cx="152400" cy="152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8" name="Oval 8"/>
          <p:cNvSpPr>
            <a:spLocks/>
          </p:cNvSpPr>
          <p:nvPr/>
        </p:nvSpPr>
        <p:spPr bwMode="auto">
          <a:xfrm>
            <a:off x="3003550" y="3733800"/>
            <a:ext cx="152400" cy="1524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0489" name="AutoShape 9"/>
          <p:cNvCxnSpPr>
            <a:cxnSpLocks noChangeShapeType="1"/>
            <a:stCxn id="20483" idx="0"/>
            <a:endCxn id="20488" idx="0"/>
          </p:cNvCxnSpPr>
          <p:nvPr/>
        </p:nvCxnSpPr>
        <p:spPr bwMode="auto">
          <a:xfrm flipH="1">
            <a:off x="3079750" y="2438400"/>
            <a:ext cx="1409700" cy="137160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AutoShape 10"/>
          <p:cNvCxnSpPr>
            <a:cxnSpLocks noChangeShapeType="1"/>
            <a:stCxn id="20488" idx="0"/>
            <a:endCxn id="20482" idx="0"/>
          </p:cNvCxnSpPr>
          <p:nvPr/>
        </p:nvCxnSpPr>
        <p:spPr bwMode="auto">
          <a:xfrm>
            <a:off x="3079750" y="3810000"/>
            <a:ext cx="1409700" cy="129540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AutoShape 11"/>
          <p:cNvCxnSpPr>
            <a:cxnSpLocks noChangeShapeType="1"/>
            <a:stCxn id="20486" idx="0"/>
            <a:endCxn id="20482" idx="0"/>
          </p:cNvCxnSpPr>
          <p:nvPr/>
        </p:nvCxnSpPr>
        <p:spPr bwMode="auto">
          <a:xfrm flipH="1">
            <a:off x="4489450" y="3810000"/>
            <a:ext cx="1485900" cy="129540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AutoShape 12"/>
          <p:cNvCxnSpPr>
            <a:cxnSpLocks noChangeShapeType="1"/>
            <a:stCxn id="20485" idx="0"/>
            <a:endCxn id="20482" idx="0"/>
          </p:cNvCxnSpPr>
          <p:nvPr/>
        </p:nvCxnSpPr>
        <p:spPr bwMode="auto">
          <a:xfrm flipH="1">
            <a:off x="4489450" y="3810000"/>
            <a:ext cx="419100" cy="129540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AutoShape 13"/>
          <p:cNvCxnSpPr>
            <a:cxnSpLocks noChangeShapeType="1"/>
            <a:stCxn id="20484" idx="0"/>
            <a:endCxn id="20482" idx="0"/>
          </p:cNvCxnSpPr>
          <p:nvPr/>
        </p:nvCxnSpPr>
        <p:spPr bwMode="auto">
          <a:xfrm>
            <a:off x="4489450" y="3810000"/>
            <a:ext cx="0" cy="129540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AutoShape 14"/>
          <p:cNvCxnSpPr>
            <a:cxnSpLocks noChangeShapeType="1"/>
            <a:stCxn id="20487" idx="0"/>
            <a:endCxn id="20482" idx="0"/>
          </p:cNvCxnSpPr>
          <p:nvPr/>
        </p:nvCxnSpPr>
        <p:spPr bwMode="auto">
          <a:xfrm>
            <a:off x="4070350" y="3810000"/>
            <a:ext cx="419100" cy="129540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95" name="Line 15"/>
          <p:cNvSpPr>
            <a:spLocks noChangeShapeType="1"/>
          </p:cNvSpPr>
          <p:nvPr/>
        </p:nvSpPr>
        <p:spPr bwMode="auto">
          <a:xfrm rot="10800000">
            <a:off x="4543425" y="2492375"/>
            <a:ext cx="365125" cy="1263650"/>
          </a:xfrm>
          <a:prstGeom prst="line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rot="10800000" flipH="1">
            <a:off x="4487863" y="2514600"/>
            <a:ext cx="1587" cy="1219200"/>
          </a:xfrm>
          <a:prstGeom prst="line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rot="10800000" flipH="1">
            <a:off x="4070350" y="2492375"/>
            <a:ext cx="365125" cy="1263650"/>
          </a:xfrm>
          <a:prstGeom prst="line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0498" name="AutoShape 18"/>
          <p:cNvCxnSpPr>
            <a:cxnSpLocks noChangeShapeType="1"/>
            <a:stCxn id="20483" idx="0"/>
            <a:endCxn id="20486" idx="0"/>
          </p:cNvCxnSpPr>
          <p:nvPr/>
        </p:nvCxnSpPr>
        <p:spPr bwMode="auto">
          <a:xfrm>
            <a:off x="4489450" y="2438400"/>
            <a:ext cx="1485900" cy="1371600"/>
          </a:xfrm>
          <a:prstGeom prst="straightConnector1">
            <a:avLst/>
          </a:prstGeom>
          <a:noFill/>
          <a:ln w="952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99" name="Rectangle 19"/>
          <p:cNvSpPr>
            <a:spLocks/>
          </p:cNvSpPr>
          <p:nvPr/>
        </p:nvSpPr>
        <p:spPr bwMode="auto">
          <a:xfrm>
            <a:off x="3394075" y="3578225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BBE0E3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…</a:t>
            </a:r>
          </a:p>
        </p:txBody>
      </p:sp>
      <p:sp>
        <p:nvSpPr>
          <p:cNvPr id="20500" name="Rectangle 20"/>
          <p:cNvSpPr>
            <a:spLocks/>
          </p:cNvSpPr>
          <p:nvPr/>
        </p:nvSpPr>
        <p:spPr bwMode="auto">
          <a:xfrm>
            <a:off x="5219700" y="3581400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BBE0E3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…</a:t>
            </a:r>
          </a:p>
        </p:txBody>
      </p:sp>
      <p:sp>
        <p:nvSpPr>
          <p:cNvPr id="20501" name="Rectangle 21"/>
          <p:cNvSpPr>
            <a:spLocks/>
          </p:cNvSpPr>
          <p:nvPr/>
        </p:nvSpPr>
        <p:spPr bwMode="auto">
          <a:xfrm>
            <a:off x="4341813" y="1981200"/>
            <a:ext cx="280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</a:t>
            </a:r>
          </a:p>
        </p:txBody>
      </p:sp>
      <p:sp>
        <p:nvSpPr>
          <p:cNvPr id="20502" name="Rectangle 22"/>
          <p:cNvSpPr>
            <a:spLocks/>
          </p:cNvSpPr>
          <p:nvPr/>
        </p:nvSpPr>
        <p:spPr bwMode="auto">
          <a:xfrm>
            <a:off x="4341813" y="5181600"/>
            <a:ext cx="280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</a:t>
            </a:r>
          </a:p>
        </p:txBody>
      </p:sp>
      <p:sp>
        <p:nvSpPr>
          <p:cNvPr id="20503" name="Rectangle 23"/>
          <p:cNvSpPr>
            <a:spLocks/>
          </p:cNvSpPr>
          <p:nvPr/>
        </p:nvSpPr>
        <p:spPr bwMode="auto">
          <a:xfrm>
            <a:off x="2589213" y="3581400"/>
            <a:ext cx="395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-</a:t>
            </a:r>
            <a:r>
              <a:rPr lang="en-US" sz="1800">
                <a:solidFill>
                  <a:schemeClr val="tx1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</a:t>
            </a:r>
          </a:p>
        </p:txBody>
      </p:sp>
      <p:sp>
        <p:nvSpPr>
          <p:cNvPr id="20504" name="Rectangle 24"/>
          <p:cNvSpPr>
            <a:spLocks/>
          </p:cNvSpPr>
          <p:nvPr/>
        </p:nvSpPr>
        <p:spPr bwMode="auto">
          <a:xfrm>
            <a:off x="6094413" y="3657600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Math C" charset="0"/>
                <a:ea typeface="ＭＳ Ｐゴシック" charset="0"/>
                <a:cs typeface="ＭＳ Ｐゴシック" charset="0"/>
                <a:sym typeface="Math C" charset="0"/>
              </a:rPr>
              <a:t></a:t>
            </a:r>
          </a:p>
        </p:txBody>
      </p:sp>
      <p:sp>
        <p:nvSpPr>
          <p:cNvPr id="20505" name="Rectangle 25"/>
          <p:cNvSpPr>
            <a:spLocks/>
          </p:cNvSpPr>
          <p:nvPr/>
        </p:nvSpPr>
        <p:spPr bwMode="auto">
          <a:xfrm>
            <a:off x="4484688" y="34290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20506" name="Rectangle 26"/>
          <p:cNvSpPr>
            <a:spLocks/>
          </p:cNvSpPr>
          <p:nvPr/>
        </p:nvSpPr>
        <p:spPr bwMode="auto">
          <a:xfrm>
            <a:off x="3798888" y="3429000"/>
            <a:ext cx="3587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-1</a:t>
            </a:r>
          </a:p>
        </p:txBody>
      </p:sp>
      <p:sp>
        <p:nvSpPr>
          <p:cNvPr id="20507" name="Rectangle 27"/>
          <p:cNvSpPr>
            <a:spLocks/>
          </p:cNvSpPr>
          <p:nvPr/>
        </p:nvSpPr>
        <p:spPr bwMode="auto">
          <a:xfrm>
            <a:off x="4927600" y="34290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20508" name="Rectangle 28"/>
          <p:cNvSpPr>
            <a:spLocks/>
          </p:cNvSpPr>
          <p:nvPr/>
        </p:nvSpPr>
        <p:spPr bwMode="auto">
          <a:xfrm>
            <a:off x="4256088" y="6091238"/>
            <a:ext cx="3413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Z</a:t>
            </a:r>
          </a:p>
        </p:txBody>
      </p:sp>
      <p:sp>
        <p:nvSpPr>
          <p:cNvPr id="20509" name="Rectangle 29"/>
          <p:cNvSpPr>
            <a:spLocks/>
          </p:cNvSpPr>
          <p:nvPr/>
        </p:nvSpPr>
        <p:spPr bwMode="auto">
          <a:xfrm>
            <a:off x="4740275" y="5257800"/>
            <a:ext cx="16430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No information</a:t>
            </a:r>
          </a:p>
        </p:txBody>
      </p:sp>
      <p:sp>
        <p:nvSpPr>
          <p:cNvPr id="20510" name="Rectangle 30"/>
          <p:cNvSpPr>
            <a:spLocks/>
          </p:cNvSpPr>
          <p:nvPr/>
        </p:nvSpPr>
        <p:spPr bwMode="auto">
          <a:xfrm>
            <a:off x="4572000" y="1981200"/>
            <a:ext cx="2476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Variable not a constant</a:t>
            </a:r>
          </a:p>
        </p:txBody>
      </p:sp>
      <p:grpSp>
        <p:nvGrpSpPr>
          <p:cNvPr id="20511" name="Group 33"/>
          <p:cNvGrpSpPr>
            <a:grpSpLocks/>
          </p:cNvGrpSpPr>
          <p:nvPr/>
        </p:nvGrpSpPr>
        <p:grpSpPr bwMode="auto">
          <a:xfrm>
            <a:off x="4406900" y="5988050"/>
            <a:ext cx="304800" cy="590550"/>
            <a:chOff x="0" y="0"/>
            <a:chExt cx="191" cy="372"/>
          </a:xfrm>
        </p:grpSpPr>
        <p:sp>
          <p:nvSpPr>
            <p:cNvPr id="20512" name="Rectangle 31"/>
            <p:cNvSpPr>
              <a:spLocks/>
            </p:cNvSpPr>
            <p:nvPr/>
          </p:nvSpPr>
          <p:spPr bwMode="auto">
            <a:xfrm>
              <a:off x="24" y="52"/>
              <a:ext cx="16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baseline="-25000">
                  <a:solidFill>
                    <a:schemeClr val="tx1"/>
                  </a:solidFill>
                  <a:latin typeface="Math B" charset="0"/>
                  <a:ea typeface="ＭＳ Ｐゴシック" charset="0"/>
                  <a:cs typeface="ＭＳ Ｐゴシック" charset="0"/>
                  <a:sym typeface="Math B" charset="0"/>
                </a:rPr>
                <a:t></a:t>
              </a:r>
            </a:p>
          </p:txBody>
        </p:sp>
        <p:sp>
          <p:nvSpPr>
            <p:cNvPr id="20513" name="Rectangle 32"/>
            <p:cNvSpPr>
              <a:spLocks/>
            </p:cNvSpPr>
            <p:nvPr/>
          </p:nvSpPr>
          <p:spPr bwMode="auto">
            <a:xfrm>
              <a:off x="0" y="0"/>
              <a:ext cx="18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/>
              <a:r>
                <a:rPr lang="en-US" baseline="30000">
                  <a:solidFill>
                    <a:schemeClr val="tx1"/>
                  </a:solidFill>
                  <a:latin typeface="Math C" charset="0"/>
                  <a:ea typeface="ＭＳ Ｐゴシック" charset="0"/>
                  <a:cs typeface="ＭＳ Ｐゴシック" charset="0"/>
                  <a:sym typeface="Math C" charset="0"/>
                </a:rPr>
                <a:t>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57256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48" name="Group 20"/>
          <p:cNvGrpSpPr>
            <a:grpSpLocks/>
          </p:cNvGrpSpPr>
          <p:nvPr/>
        </p:nvGrpSpPr>
        <p:grpSpPr bwMode="auto">
          <a:xfrm>
            <a:off x="876300" y="2762250"/>
            <a:ext cx="6938963" cy="2241550"/>
            <a:chOff x="0" y="0"/>
            <a:chExt cx="4371" cy="1412"/>
          </a:xfrm>
        </p:grpSpPr>
        <p:pic>
          <p:nvPicPr>
            <p:cNvPr id="89169" name="Picture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4"/>
              <a:ext cx="1861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70" name="Group 15"/>
            <p:cNvGrpSpPr>
              <a:grpSpLocks/>
            </p:cNvGrpSpPr>
            <p:nvPr/>
          </p:nvGrpSpPr>
          <p:grpSpPr bwMode="auto">
            <a:xfrm>
              <a:off x="2826" y="324"/>
              <a:ext cx="1500" cy="1020"/>
              <a:chOff x="0" y="0"/>
              <a:chExt cx="1500" cy="1020"/>
            </a:xfrm>
          </p:grpSpPr>
          <p:grpSp>
            <p:nvGrpSpPr>
              <p:cNvPr id="89175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1500" cy="1020"/>
                <a:chOff x="0" y="0"/>
                <a:chExt cx="1500" cy="1020"/>
              </a:xfrm>
            </p:grpSpPr>
            <p:grpSp>
              <p:nvGrpSpPr>
                <p:cNvPr id="89178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500" cy="96"/>
                  <a:chOff x="0" y="0"/>
                  <a:chExt cx="1500" cy="96"/>
                </a:xfrm>
              </p:grpSpPr>
              <p:sp>
                <p:nvSpPr>
                  <p:cNvPr id="89184" name="Oval 2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85" name="Oval 3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86" name="Oval 4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87" name="Oval 5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79" name="Group 11"/>
                <p:cNvGrpSpPr>
                  <a:grpSpLocks/>
                </p:cNvGrpSpPr>
                <p:nvPr/>
              </p:nvGrpSpPr>
              <p:grpSpPr bwMode="auto">
                <a:xfrm>
                  <a:off x="0" y="924"/>
                  <a:ext cx="1500" cy="96"/>
                  <a:chOff x="0" y="0"/>
                  <a:chExt cx="1500" cy="96"/>
                </a:xfrm>
              </p:grpSpPr>
              <p:sp>
                <p:nvSpPr>
                  <p:cNvPr id="89180" name="Oval 7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81" name="Oval 8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82" name="Oval 9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83" name="Oval 10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9176" name="Line 13"/>
              <p:cNvSpPr>
                <a:spLocks noChangeShapeType="1"/>
              </p:cNvSpPr>
              <p:nvPr/>
            </p:nvSpPr>
            <p:spPr bwMode="auto">
              <a:xfrm>
                <a:off x="42" y="96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77" name="Line 14"/>
              <p:cNvSpPr>
                <a:spLocks noChangeShapeType="1"/>
              </p:cNvSpPr>
              <p:nvPr/>
            </p:nvSpPr>
            <p:spPr bwMode="auto">
              <a:xfrm>
                <a:off x="1016" y="84"/>
                <a:ext cx="412" cy="8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89171" name="Picture 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" y="47"/>
              <a:ext cx="26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72" name="Rectangle 17"/>
            <p:cNvSpPr>
              <a:spLocks/>
            </p:cNvSpPr>
            <p:nvPr/>
          </p:nvSpPr>
          <p:spPr bwMode="auto">
            <a:xfrm>
              <a:off x="3224" y="0"/>
              <a:ext cx="21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a</a:t>
              </a:r>
            </a:p>
          </p:txBody>
        </p:sp>
        <p:sp>
          <p:nvSpPr>
            <p:cNvPr id="89173" name="Rectangle 18"/>
            <p:cNvSpPr>
              <a:spLocks/>
            </p:cNvSpPr>
            <p:nvPr/>
          </p:nvSpPr>
          <p:spPr bwMode="auto">
            <a:xfrm>
              <a:off x="3704" y="12"/>
              <a:ext cx="225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b</a:t>
              </a:r>
            </a:p>
          </p:txBody>
        </p:sp>
        <p:sp>
          <p:nvSpPr>
            <p:cNvPr id="89174" name="Rectangle 19"/>
            <p:cNvSpPr>
              <a:spLocks/>
            </p:cNvSpPr>
            <p:nvPr/>
          </p:nvSpPr>
          <p:spPr bwMode="auto">
            <a:xfrm>
              <a:off x="4160" y="12"/>
              <a:ext cx="21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c</a:t>
              </a:r>
            </a:p>
          </p:txBody>
        </p:sp>
      </p:grpSp>
      <p:grpSp>
        <p:nvGrpSpPr>
          <p:cNvPr id="73770" name="Group 42"/>
          <p:cNvGrpSpPr>
            <a:grpSpLocks/>
          </p:cNvGrpSpPr>
          <p:nvPr/>
        </p:nvGrpSpPr>
        <p:grpSpPr bwMode="auto">
          <a:xfrm>
            <a:off x="876300" y="1295400"/>
            <a:ext cx="6938963" cy="2133600"/>
            <a:chOff x="0" y="0"/>
            <a:chExt cx="4371" cy="1344"/>
          </a:xfrm>
        </p:grpSpPr>
        <p:pic>
          <p:nvPicPr>
            <p:cNvPr id="89148" name="Picture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"/>
              <a:ext cx="2251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49" name="Group 41"/>
            <p:cNvGrpSpPr>
              <a:grpSpLocks/>
            </p:cNvGrpSpPr>
            <p:nvPr/>
          </p:nvGrpSpPr>
          <p:grpSpPr bwMode="auto">
            <a:xfrm>
              <a:off x="2742" y="0"/>
              <a:ext cx="1629" cy="1344"/>
              <a:chOff x="0" y="0"/>
              <a:chExt cx="1629" cy="1344"/>
            </a:xfrm>
          </p:grpSpPr>
          <p:pic>
            <p:nvPicPr>
              <p:cNvPr id="89150" name="Picture 2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7"/>
                <a:ext cx="269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1" name="Rectangle 23"/>
              <p:cNvSpPr>
                <a:spLocks/>
              </p:cNvSpPr>
              <p:nvPr/>
            </p:nvSpPr>
            <p:spPr bwMode="auto">
              <a:xfrm>
                <a:off x="962" y="12"/>
                <a:ext cx="225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l"/>
                <a:r>
                  <a:rPr lang="en-US"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  <a:sym typeface="Times New Roman" charset="0"/>
                  </a:rPr>
                  <a:t>b</a:t>
                </a:r>
              </a:p>
            </p:txBody>
          </p:sp>
          <p:sp>
            <p:nvSpPr>
              <p:cNvPr id="89152" name="Rectangle 24"/>
              <p:cNvSpPr>
                <a:spLocks/>
              </p:cNvSpPr>
              <p:nvPr/>
            </p:nvSpPr>
            <p:spPr bwMode="auto">
              <a:xfrm>
                <a:off x="1418" y="12"/>
                <a:ext cx="211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l"/>
                <a:r>
                  <a:rPr lang="en-US"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  <a:sym typeface="Times New Roman" charset="0"/>
                  </a:rPr>
                  <a:t>c</a:t>
                </a:r>
              </a:p>
            </p:txBody>
          </p:sp>
          <p:grpSp>
            <p:nvGrpSpPr>
              <p:cNvPr id="89153" name="Group 35"/>
              <p:cNvGrpSpPr>
                <a:grpSpLocks/>
              </p:cNvGrpSpPr>
              <p:nvPr/>
            </p:nvGrpSpPr>
            <p:grpSpPr bwMode="auto">
              <a:xfrm>
                <a:off x="84" y="324"/>
                <a:ext cx="1500" cy="1020"/>
                <a:chOff x="0" y="0"/>
                <a:chExt cx="1500" cy="1020"/>
              </a:xfrm>
            </p:grpSpPr>
            <p:grpSp>
              <p:nvGrpSpPr>
                <p:cNvPr id="89159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500" cy="96"/>
                  <a:chOff x="0" y="0"/>
                  <a:chExt cx="1500" cy="96"/>
                </a:xfrm>
              </p:grpSpPr>
              <p:sp>
                <p:nvSpPr>
                  <p:cNvPr id="89165" name="Oval 2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66" name="Oval 26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67" name="Oval 27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68" name="Oval 28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60" name="Group 34"/>
                <p:cNvGrpSpPr>
                  <a:grpSpLocks/>
                </p:cNvGrpSpPr>
                <p:nvPr/>
              </p:nvGrpSpPr>
              <p:grpSpPr bwMode="auto">
                <a:xfrm>
                  <a:off x="0" y="924"/>
                  <a:ext cx="1500" cy="96"/>
                  <a:chOff x="0" y="0"/>
                  <a:chExt cx="1500" cy="96"/>
                </a:xfrm>
              </p:grpSpPr>
              <p:sp>
                <p:nvSpPr>
                  <p:cNvPr id="89161" name="Oval 30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62" name="Oval 31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63" name="Oval 32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64" name="Oval 33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9154" name="Line 36"/>
              <p:cNvSpPr>
                <a:spLocks noChangeShapeType="1"/>
              </p:cNvSpPr>
              <p:nvPr/>
            </p:nvSpPr>
            <p:spPr bwMode="auto">
              <a:xfrm>
                <a:off x="126" y="420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55" name="Line 37"/>
              <p:cNvSpPr>
                <a:spLocks noChangeShapeType="1"/>
              </p:cNvSpPr>
              <p:nvPr/>
            </p:nvSpPr>
            <p:spPr bwMode="auto">
              <a:xfrm>
                <a:off x="598" y="420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56" name="Line 38"/>
              <p:cNvSpPr>
                <a:spLocks noChangeShapeType="1"/>
              </p:cNvSpPr>
              <p:nvPr/>
            </p:nvSpPr>
            <p:spPr bwMode="auto">
              <a:xfrm>
                <a:off x="628" y="408"/>
                <a:ext cx="442" cy="8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57" name="Line 39"/>
              <p:cNvSpPr>
                <a:spLocks noChangeShapeType="1"/>
              </p:cNvSpPr>
              <p:nvPr/>
            </p:nvSpPr>
            <p:spPr bwMode="auto">
              <a:xfrm>
                <a:off x="1542" y="408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58" name="Rectangle 40"/>
              <p:cNvSpPr>
                <a:spLocks/>
              </p:cNvSpPr>
              <p:nvPr/>
            </p:nvSpPr>
            <p:spPr bwMode="auto">
              <a:xfrm>
                <a:off x="482" y="0"/>
                <a:ext cx="211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l"/>
                <a:r>
                  <a:rPr lang="en-US"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  <a:sym typeface="Times New Roman" charset="0"/>
                  </a:rPr>
                  <a:t>a</a:t>
                </a:r>
              </a:p>
            </p:txBody>
          </p:sp>
        </p:grpSp>
      </p:grpSp>
      <p:sp>
        <p:nvSpPr>
          <p:cNvPr id="73771" name="Rectangle 43"/>
          <p:cNvSpPr>
            <a:spLocks noGrp="1" noChangeArrowheads="1"/>
          </p:cNvSpPr>
          <p:nvPr>
            <p:ph type="title"/>
          </p:nvPr>
        </p:nvSpPr>
        <p:spPr>
          <a:xfrm>
            <a:off x="704850" y="57150"/>
            <a:ext cx="8439150" cy="154305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Composing Dataflow Functions</a:t>
            </a:r>
          </a:p>
        </p:txBody>
      </p:sp>
      <p:grpSp>
        <p:nvGrpSpPr>
          <p:cNvPr id="73808" name="Group 80"/>
          <p:cNvGrpSpPr>
            <a:grpSpLocks/>
          </p:cNvGrpSpPr>
          <p:nvPr/>
        </p:nvGrpSpPr>
        <p:grpSpPr bwMode="auto">
          <a:xfrm>
            <a:off x="876300" y="1295400"/>
            <a:ext cx="6938963" cy="3708400"/>
            <a:chOff x="0" y="0"/>
            <a:chExt cx="4371" cy="2336"/>
          </a:xfrm>
        </p:grpSpPr>
        <p:pic>
          <p:nvPicPr>
            <p:cNvPr id="89112" name="Picture 4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"/>
              <a:ext cx="2251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13" name="Group 64"/>
            <p:cNvGrpSpPr>
              <a:grpSpLocks/>
            </p:cNvGrpSpPr>
            <p:nvPr/>
          </p:nvGrpSpPr>
          <p:grpSpPr bwMode="auto">
            <a:xfrm>
              <a:off x="2742" y="0"/>
              <a:ext cx="1629" cy="1344"/>
              <a:chOff x="0" y="0"/>
              <a:chExt cx="1629" cy="1344"/>
            </a:xfrm>
          </p:grpSpPr>
          <p:pic>
            <p:nvPicPr>
              <p:cNvPr id="89129" name="Picture 45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7"/>
                <a:ext cx="269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30" name="Rectangle 46"/>
              <p:cNvSpPr>
                <a:spLocks/>
              </p:cNvSpPr>
              <p:nvPr/>
            </p:nvSpPr>
            <p:spPr bwMode="auto">
              <a:xfrm>
                <a:off x="962" y="12"/>
                <a:ext cx="225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l"/>
                <a:r>
                  <a:rPr lang="en-US"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  <a:sym typeface="Times New Roman" charset="0"/>
                  </a:rPr>
                  <a:t>b</a:t>
                </a:r>
              </a:p>
            </p:txBody>
          </p:sp>
          <p:sp>
            <p:nvSpPr>
              <p:cNvPr id="89131" name="Rectangle 47"/>
              <p:cNvSpPr>
                <a:spLocks/>
              </p:cNvSpPr>
              <p:nvPr/>
            </p:nvSpPr>
            <p:spPr bwMode="auto">
              <a:xfrm>
                <a:off x="1418" y="12"/>
                <a:ext cx="211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l"/>
                <a:r>
                  <a:rPr lang="en-US"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  <a:sym typeface="Times New Roman" charset="0"/>
                  </a:rPr>
                  <a:t>c</a:t>
                </a:r>
              </a:p>
            </p:txBody>
          </p:sp>
          <p:grpSp>
            <p:nvGrpSpPr>
              <p:cNvPr id="89132" name="Group 58"/>
              <p:cNvGrpSpPr>
                <a:grpSpLocks/>
              </p:cNvGrpSpPr>
              <p:nvPr/>
            </p:nvGrpSpPr>
            <p:grpSpPr bwMode="auto">
              <a:xfrm>
                <a:off x="84" y="324"/>
                <a:ext cx="1500" cy="1020"/>
                <a:chOff x="0" y="0"/>
                <a:chExt cx="1500" cy="1020"/>
              </a:xfrm>
            </p:grpSpPr>
            <p:grpSp>
              <p:nvGrpSpPr>
                <p:cNvPr id="89138" name="Group 5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500" cy="96"/>
                  <a:chOff x="0" y="0"/>
                  <a:chExt cx="1500" cy="96"/>
                </a:xfrm>
              </p:grpSpPr>
              <p:sp>
                <p:nvSpPr>
                  <p:cNvPr id="89144" name="Oval 48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45" name="Oval 49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46" name="Oval 50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47" name="Oval 51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39" name="Group 57"/>
                <p:cNvGrpSpPr>
                  <a:grpSpLocks/>
                </p:cNvGrpSpPr>
                <p:nvPr/>
              </p:nvGrpSpPr>
              <p:grpSpPr bwMode="auto">
                <a:xfrm>
                  <a:off x="0" y="924"/>
                  <a:ext cx="1500" cy="96"/>
                  <a:chOff x="0" y="0"/>
                  <a:chExt cx="1500" cy="96"/>
                </a:xfrm>
              </p:grpSpPr>
              <p:sp>
                <p:nvSpPr>
                  <p:cNvPr id="89140" name="Oval 53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41" name="Oval 54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42" name="Oval 55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43" name="Oval 56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9133" name="Line 59"/>
              <p:cNvSpPr>
                <a:spLocks noChangeShapeType="1"/>
              </p:cNvSpPr>
              <p:nvPr/>
            </p:nvSpPr>
            <p:spPr bwMode="auto">
              <a:xfrm>
                <a:off x="126" y="420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34" name="Line 60"/>
              <p:cNvSpPr>
                <a:spLocks noChangeShapeType="1"/>
              </p:cNvSpPr>
              <p:nvPr/>
            </p:nvSpPr>
            <p:spPr bwMode="auto">
              <a:xfrm>
                <a:off x="598" y="420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35" name="Line 61"/>
              <p:cNvSpPr>
                <a:spLocks noChangeShapeType="1"/>
              </p:cNvSpPr>
              <p:nvPr/>
            </p:nvSpPr>
            <p:spPr bwMode="auto">
              <a:xfrm>
                <a:off x="628" y="408"/>
                <a:ext cx="442" cy="8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36" name="Line 62"/>
              <p:cNvSpPr>
                <a:spLocks noChangeShapeType="1"/>
              </p:cNvSpPr>
              <p:nvPr/>
            </p:nvSpPr>
            <p:spPr bwMode="auto">
              <a:xfrm>
                <a:off x="1542" y="408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37" name="Rectangle 63"/>
              <p:cNvSpPr>
                <a:spLocks/>
              </p:cNvSpPr>
              <p:nvPr/>
            </p:nvSpPr>
            <p:spPr bwMode="auto">
              <a:xfrm>
                <a:off x="482" y="0"/>
                <a:ext cx="211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l"/>
                <a:r>
                  <a:rPr lang="en-US"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  <a:sym typeface="Times New Roman" charset="0"/>
                  </a:rPr>
                  <a:t>a</a:t>
                </a:r>
              </a:p>
            </p:txBody>
          </p:sp>
        </p:grpSp>
        <p:grpSp>
          <p:nvGrpSpPr>
            <p:cNvPr id="89114" name="Group 78"/>
            <p:cNvGrpSpPr>
              <a:grpSpLocks/>
            </p:cNvGrpSpPr>
            <p:nvPr/>
          </p:nvGrpSpPr>
          <p:grpSpPr bwMode="auto">
            <a:xfrm>
              <a:off x="2826" y="1248"/>
              <a:ext cx="1500" cy="1020"/>
              <a:chOff x="0" y="0"/>
              <a:chExt cx="1500" cy="1020"/>
            </a:xfrm>
          </p:grpSpPr>
          <p:grpSp>
            <p:nvGrpSpPr>
              <p:cNvPr id="89116" name="Group 75"/>
              <p:cNvGrpSpPr>
                <a:grpSpLocks/>
              </p:cNvGrpSpPr>
              <p:nvPr/>
            </p:nvGrpSpPr>
            <p:grpSpPr bwMode="auto">
              <a:xfrm>
                <a:off x="0" y="0"/>
                <a:ext cx="1500" cy="1020"/>
                <a:chOff x="0" y="0"/>
                <a:chExt cx="1500" cy="1020"/>
              </a:xfrm>
            </p:grpSpPr>
            <p:grpSp>
              <p:nvGrpSpPr>
                <p:cNvPr id="89119" name="Group 6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500" cy="96"/>
                  <a:chOff x="0" y="0"/>
                  <a:chExt cx="1500" cy="96"/>
                </a:xfrm>
              </p:grpSpPr>
              <p:sp>
                <p:nvSpPr>
                  <p:cNvPr id="89125" name="Oval 6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26" name="Oval 66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27" name="Oval 67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28" name="Oval 68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120" name="Group 74"/>
                <p:cNvGrpSpPr>
                  <a:grpSpLocks/>
                </p:cNvGrpSpPr>
                <p:nvPr/>
              </p:nvGrpSpPr>
              <p:grpSpPr bwMode="auto">
                <a:xfrm>
                  <a:off x="0" y="924"/>
                  <a:ext cx="1500" cy="96"/>
                  <a:chOff x="0" y="0"/>
                  <a:chExt cx="1500" cy="96"/>
                </a:xfrm>
              </p:grpSpPr>
              <p:sp>
                <p:nvSpPr>
                  <p:cNvPr id="89121" name="Oval 70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22" name="Oval 71"/>
                  <p:cNvSpPr>
                    <a:spLocks/>
                  </p:cNvSpPr>
                  <p:nvPr/>
                </p:nvSpPr>
                <p:spPr bwMode="auto">
                  <a:xfrm>
                    <a:off x="472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23" name="Oval 72"/>
                  <p:cNvSpPr>
                    <a:spLocks/>
                  </p:cNvSpPr>
                  <p:nvPr/>
                </p:nvSpPr>
                <p:spPr bwMode="auto">
                  <a:xfrm>
                    <a:off x="944" y="12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124" name="Oval 73"/>
                  <p:cNvSpPr>
                    <a:spLocks/>
                  </p:cNvSpPr>
                  <p:nvPr/>
                </p:nvSpPr>
                <p:spPr bwMode="auto">
                  <a:xfrm>
                    <a:off x="1416" y="0"/>
                    <a:ext cx="84" cy="8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9117" name="Line 76"/>
              <p:cNvSpPr>
                <a:spLocks noChangeShapeType="1"/>
              </p:cNvSpPr>
              <p:nvPr/>
            </p:nvSpPr>
            <p:spPr bwMode="auto">
              <a:xfrm>
                <a:off x="42" y="96"/>
                <a:ext cx="1" cy="8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118" name="Line 77"/>
              <p:cNvSpPr>
                <a:spLocks noChangeShapeType="1"/>
              </p:cNvSpPr>
              <p:nvPr/>
            </p:nvSpPr>
            <p:spPr bwMode="auto">
              <a:xfrm>
                <a:off x="1016" y="84"/>
                <a:ext cx="412" cy="8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89115" name="Picture 79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8"/>
              <a:ext cx="1861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813" name="Group 85"/>
          <p:cNvGrpSpPr>
            <a:grpSpLocks/>
          </p:cNvGrpSpPr>
          <p:nvPr/>
        </p:nvGrpSpPr>
        <p:grpSpPr bwMode="auto">
          <a:xfrm>
            <a:off x="2000250" y="1790700"/>
            <a:ext cx="5810250" cy="4441825"/>
            <a:chOff x="0" y="0"/>
            <a:chExt cx="3660" cy="2798"/>
          </a:xfrm>
        </p:grpSpPr>
        <p:sp>
          <p:nvSpPr>
            <p:cNvPr id="89108" name="Oval 81"/>
            <p:cNvSpPr>
              <a:spLocks/>
            </p:cNvSpPr>
            <p:nvPr/>
          </p:nvSpPr>
          <p:spPr bwMode="auto">
            <a:xfrm>
              <a:off x="3504" y="12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9" name="Oval 82"/>
            <p:cNvSpPr>
              <a:spLocks/>
            </p:cNvSpPr>
            <p:nvPr/>
          </p:nvSpPr>
          <p:spPr bwMode="auto">
            <a:xfrm>
              <a:off x="2556" y="0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10" name="Oval 83"/>
            <p:cNvSpPr>
              <a:spLocks/>
            </p:cNvSpPr>
            <p:nvPr/>
          </p:nvSpPr>
          <p:spPr bwMode="auto">
            <a:xfrm>
              <a:off x="2088" y="12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9111" name="Picture 8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48"/>
              <a:ext cx="2123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827" name="Group 99"/>
          <p:cNvGrpSpPr>
            <a:grpSpLocks/>
          </p:cNvGrpSpPr>
          <p:nvPr/>
        </p:nvGrpSpPr>
        <p:grpSpPr bwMode="auto">
          <a:xfrm>
            <a:off x="5295900" y="2000250"/>
            <a:ext cx="2514600" cy="4213225"/>
            <a:chOff x="0" y="0"/>
            <a:chExt cx="1584" cy="2654"/>
          </a:xfrm>
        </p:grpSpPr>
        <p:sp>
          <p:nvSpPr>
            <p:cNvPr id="89095" name="Oval 86"/>
            <p:cNvSpPr>
              <a:spLocks/>
            </p:cNvSpPr>
            <p:nvPr/>
          </p:nvSpPr>
          <p:spPr bwMode="auto">
            <a:xfrm>
              <a:off x="960" y="744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096" name="Line 87"/>
            <p:cNvSpPr>
              <a:spLocks noChangeShapeType="1"/>
            </p:cNvSpPr>
            <p:nvPr/>
          </p:nvSpPr>
          <p:spPr bwMode="auto">
            <a:xfrm>
              <a:off x="613" y="0"/>
              <a:ext cx="370" cy="7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097" name="Line 88"/>
            <p:cNvSpPr>
              <a:spLocks noChangeShapeType="1"/>
            </p:cNvSpPr>
            <p:nvPr/>
          </p:nvSpPr>
          <p:spPr bwMode="auto">
            <a:xfrm flipH="1">
              <a:off x="546" y="20"/>
              <a:ext cx="12" cy="71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098" name="Oval 89"/>
            <p:cNvSpPr>
              <a:spLocks/>
            </p:cNvSpPr>
            <p:nvPr/>
          </p:nvSpPr>
          <p:spPr bwMode="auto">
            <a:xfrm>
              <a:off x="468" y="744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099" name="Oval 90"/>
            <p:cNvSpPr>
              <a:spLocks/>
            </p:cNvSpPr>
            <p:nvPr/>
          </p:nvSpPr>
          <p:spPr bwMode="auto">
            <a:xfrm>
              <a:off x="1404" y="1668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0" name="Line 91"/>
            <p:cNvSpPr>
              <a:spLocks noChangeShapeType="1"/>
            </p:cNvSpPr>
            <p:nvPr/>
          </p:nvSpPr>
          <p:spPr bwMode="auto">
            <a:xfrm>
              <a:off x="983" y="756"/>
              <a:ext cx="444" cy="9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1" name="Line 92"/>
            <p:cNvSpPr>
              <a:spLocks noChangeShapeType="1"/>
            </p:cNvSpPr>
            <p:nvPr/>
          </p:nvSpPr>
          <p:spPr bwMode="auto">
            <a:xfrm>
              <a:off x="90" y="33"/>
              <a:ext cx="1" cy="72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2" name="Oval 93"/>
            <p:cNvSpPr>
              <a:spLocks/>
            </p:cNvSpPr>
            <p:nvPr/>
          </p:nvSpPr>
          <p:spPr bwMode="auto">
            <a:xfrm>
              <a:off x="12" y="768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3" name="Line 94"/>
            <p:cNvSpPr>
              <a:spLocks noChangeShapeType="1"/>
            </p:cNvSpPr>
            <p:nvPr/>
          </p:nvSpPr>
          <p:spPr bwMode="auto">
            <a:xfrm flipH="1">
              <a:off x="78" y="921"/>
              <a:ext cx="12" cy="73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4" name="Oval 95"/>
            <p:cNvSpPr>
              <a:spLocks/>
            </p:cNvSpPr>
            <p:nvPr/>
          </p:nvSpPr>
          <p:spPr bwMode="auto">
            <a:xfrm>
              <a:off x="0" y="1668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5" name="Line 96"/>
            <p:cNvSpPr>
              <a:spLocks noChangeShapeType="1"/>
            </p:cNvSpPr>
            <p:nvPr/>
          </p:nvSpPr>
          <p:spPr bwMode="auto">
            <a:xfrm>
              <a:off x="1506" y="33"/>
              <a:ext cx="1" cy="72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6" name="Oval 97"/>
            <p:cNvSpPr>
              <a:spLocks/>
            </p:cNvSpPr>
            <p:nvPr/>
          </p:nvSpPr>
          <p:spPr bwMode="auto">
            <a:xfrm>
              <a:off x="1428" y="768"/>
              <a:ext cx="156" cy="144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9107" name="Picture 98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2204"/>
              <a:ext cx="513" cy="450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60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Line 1"/>
          <p:cNvSpPr>
            <a:spLocks noChangeShapeType="1"/>
          </p:cNvSpPr>
          <p:nvPr/>
        </p:nvSpPr>
        <p:spPr bwMode="auto">
          <a:xfrm>
            <a:off x="1190625" y="4052888"/>
            <a:ext cx="1588" cy="9906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14" name="Freeform 2"/>
          <p:cNvSpPr>
            <a:spLocks/>
          </p:cNvSpPr>
          <p:nvPr/>
        </p:nvSpPr>
        <p:spPr bwMode="auto">
          <a:xfrm>
            <a:off x="4763" y="3535363"/>
            <a:ext cx="6843712" cy="3194050"/>
          </a:xfrm>
          <a:custGeom>
            <a:avLst/>
            <a:gdLst>
              <a:gd name="T0" fmla="*/ 2147483647 w 21583"/>
              <a:gd name="T1" fmla="*/ 393554728 h 21544"/>
              <a:gd name="T2" fmla="*/ 2136879709 w 21583"/>
              <a:gd name="T3" fmla="*/ 409094588 h 21544"/>
              <a:gd name="T4" fmla="*/ 2088517752 w 21583"/>
              <a:gd name="T5" fmla="*/ 427448070 h 21544"/>
              <a:gd name="T6" fmla="*/ 2022057359 w 21583"/>
              <a:gd name="T7" fmla="*/ 445823495 h 21544"/>
              <a:gd name="T8" fmla="*/ 1958613742 w 21583"/>
              <a:gd name="T9" fmla="*/ 455714612 h 21544"/>
              <a:gd name="T10" fmla="*/ 1762249657 w 21583"/>
              <a:gd name="T11" fmla="*/ 468419056 h 21544"/>
              <a:gd name="T12" fmla="*/ 1487460494 w 21583"/>
              <a:gd name="T13" fmla="*/ 474067946 h 21544"/>
              <a:gd name="T14" fmla="*/ 1173257917 w 21583"/>
              <a:gd name="T15" fmla="*/ 472661283 h 21544"/>
              <a:gd name="T16" fmla="*/ 913550414 w 21583"/>
              <a:gd name="T17" fmla="*/ 471232530 h 21544"/>
              <a:gd name="T18" fmla="*/ 608396896 w 21583"/>
              <a:gd name="T19" fmla="*/ 471232530 h 21544"/>
              <a:gd name="T20" fmla="*/ 264131199 w 21583"/>
              <a:gd name="T21" fmla="*/ 458527938 h 21544"/>
              <a:gd name="T22" fmla="*/ 91898150 w 21583"/>
              <a:gd name="T23" fmla="*/ 423227933 h 21544"/>
              <a:gd name="T24" fmla="*/ 25437757 w 21583"/>
              <a:gd name="T25" fmla="*/ 387905838 h 21544"/>
              <a:gd name="T26" fmla="*/ 1307037 w 21583"/>
              <a:gd name="T27" fmla="*/ 327174559 h 21544"/>
              <a:gd name="T28" fmla="*/ 7339638 w 21583"/>
              <a:gd name="T29" fmla="*/ 174654372 h 21544"/>
              <a:gd name="T30" fmla="*/ 43636393 w 21583"/>
              <a:gd name="T31" fmla="*/ 65918497 h 21544"/>
              <a:gd name="T32" fmla="*/ 119145528 w 21583"/>
              <a:gd name="T33" fmla="*/ 12242919 h 21544"/>
              <a:gd name="T34" fmla="*/ 230850902 w 21583"/>
              <a:gd name="T35" fmla="*/ 945139 h 21544"/>
              <a:gd name="T36" fmla="*/ 291278377 w 21583"/>
              <a:gd name="T37" fmla="*/ 17891810 h 21544"/>
              <a:gd name="T38" fmla="*/ 360754912 w 21583"/>
              <a:gd name="T39" fmla="*/ 61676269 h 215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583" h="21544">
                <a:moveTo>
                  <a:pt x="21583" y="17873"/>
                </a:moveTo>
                <a:cubicBezTo>
                  <a:pt x="21528" y="17991"/>
                  <a:pt x="21388" y="18323"/>
                  <a:pt x="21253" y="18580"/>
                </a:cubicBezTo>
                <a:cubicBezTo>
                  <a:pt x="21117" y="18837"/>
                  <a:pt x="20962" y="19137"/>
                  <a:pt x="20772" y="19415"/>
                </a:cubicBezTo>
                <a:cubicBezTo>
                  <a:pt x="20582" y="19694"/>
                  <a:pt x="20326" y="20037"/>
                  <a:pt x="20111" y="20251"/>
                </a:cubicBezTo>
                <a:cubicBezTo>
                  <a:pt x="19896" y="20465"/>
                  <a:pt x="19911" y="20529"/>
                  <a:pt x="19480" y="20701"/>
                </a:cubicBezTo>
                <a:cubicBezTo>
                  <a:pt x="19049" y="20872"/>
                  <a:pt x="18308" y="21140"/>
                  <a:pt x="17527" y="21279"/>
                </a:cubicBezTo>
                <a:cubicBezTo>
                  <a:pt x="16746" y="21418"/>
                  <a:pt x="15770" y="21504"/>
                  <a:pt x="14794" y="21536"/>
                </a:cubicBezTo>
                <a:cubicBezTo>
                  <a:pt x="13817" y="21568"/>
                  <a:pt x="12621" y="21493"/>
                  <a:pt x="11669" y="21472"/>
                </a:cubicBezTo>
                <a:cubicBezTo>
                  <a:pt x="10718" y="21450"/>
                  <a:pt x="10022" y="21418"/>
                  <a:pt x="9086" y="21407"/>
                </a:cubicBezTo>
                <a:cubicBezTo>
                  <a:pt x="8149" y="21397"/>
                  <a:pt x="7128" y="21504"/>
                  <a:pt x="6051" y="21407"/>
                </a:cubicBezTo>
                <a:cubicBezTo>
                  <a:pt x="4975" y="21311"/>
                  <a:pt x="3483" y="21193"/>
                  <a:pt x="2627" y="20829"/>
                </a:cubicBezTo>
                <a:cubicBezTo>
                  <a:pt x="1770" y="20465"/>
                  <a:pt x="1310" y="19758"/>
                  <a:pt x="914" y="19223"/>
                </a:cubicBezTo>
                <a:cubicBezTo>
                  <a:pt x="519" y="18687"/>
                  <a:pt x="404" y="18345"/>
                  <a:pt x="253" y="17616"/>
                </a:cubicBezTo>
                <a:cubicBezTo>
                  <a:pt x="103" y="16888"/>
                  <a:pt x="43" y="16471"/>
                  <a:pt x="13" y="14853"/>
                </a:cubicBezTo>
                <a:cubicBezTo>
                  <a:pt x="-17" y="13236"/>
                  <a:pt x="3" y="9895"/>
                  <a:pt x="73" y="7914"/>
                </a:cubicBezTo>
                <a:cubicBezTo>
                  <a:pt x="143" y="5933"/>
                  <a:pt x="248" y="4198"/>
                  <a:pt x="434" y="2967"/>
                </a:cubicBezTo>
                <a:cubicBezTo>
                  <a:pt x="619" y="1735"/>
                  <a:pt x="874" y="1017"/>
                  <a:pt x="1185" y="525"/>
                </a:cubicBezTo>
                <a:cubicBezTo>
                  <a:pt x="1495" y="32"/>
                  <a:pt x="2011" y="-32"/>
                  <a:pt x="2296" y="11"/>
                </a:cubicBezTo>
                <a:cubicBezTo>
                  <a:pt x="2582" y="54"/>
                  <a:pt x="2682" y="321"/>
                  <a:pt x="2897" y="782"/>
                </a:cubicBezTo>
                <a:cubicBezTo>
                  <a:pt x="3112" y="1242"/>
                  <a:pt x="3443" y="2356"/>
                  <a:pt x="3588" y="2774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15" name="Oval 3"/>
          <p:cNvSpPr>
            <a:spLocks/>
          </p:cNvSpPr>
          <p:nvPr/>
        </p:nvSpPr>
        <p:spPr bwMode="auto">
          <a:xfrm>
            <a:off x="4783138" y="135255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0116" name="Group 6"/>
          <p:cNvGrpSpPr>
            <a:grpSpLocks/>
          </p:cNvGrpSpPr>
          <p:nvPr/>
        </p:nvGrpSpPr>
        <p:grpSpPr bwMode="auto">
          <a:xfrm>
            <a:off x="1849438" y="1617663"/>
            <a:ext cx="933450" cy="515937"/>
            <a:chOff x="0" y="0"/>
            <a:chExt cx="588" cy="325"/>
          </a:xfrm>
        </p:grpSpPr>
        <p:sp>
          <p:nvSpPr>
            <p:cNvPr id="90356" name="Oval 4"/>
            <p:cNvSpPr>
              <a:spLocks/>
            </p:cNvSpPr>
            <p:nvPr/>
          </p:nvSpPr>
          <p:spPr bwMode="auto">
            <a:xfrm>
              <a:off x="0" y="1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57" name="Rectangle 5"/>
            <p:cNvSpPr>
              <a:spLocks/>
            </p:cNvSpPr>
            <p:nvPr/>
          </p:nvSpPr>
          <p:spPr bwMode="auto">
            <a:xfrm>
              <a:off x="39" y="0"/>
              <a:ext cx="49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x = 3</a:t>
              </a:r>
            </a:p>
          </p:txBody>
        </p:sp>
      </p:grpSp>
      <p:grpSp>
        <p:nvGrpSpPr>
          <p:cNvPr id="90117" name="Group 9"/>
          <p:cNvGrpSpPr>
            <a:grpSpLocks/>
          </p:cNvGrpSpPr>
          <p:nvPr/>
        </p:nvGrpSpPr>
        <p:grpSpPr bwMode="auto">
          <a:xfrm>
            <a:off x="1792288" y="2686050"/>
            <a:ext cx="1047750" cy="571500"/>
            <a:chOff x="0" y="0"/>
            <a:chExt cx="660" cy="360"/>
          </a:xfrm>
        </p:grpSpPr>
        <p:sp>
          <p:nvSpPr>
            <p:cNvPr id="90354" name="Oval 7"/>
            <p:cNvSpPr>
              <a:spLocks/>
            </p:cNvSpPr>
            <p:nvPr/>
          </p:nvSpPr>
          <p:spPr bwMode="auto">
            <a:xfrm>
              <a:off x="0" y="0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55" name="Rectangle 8"/>
            <p:cNvSpPr>
              <a:spLocks/>
            </p:cNvSpPr>
            <p:nvPr/>
          </p:nvSpPr>
          <p:spPr bwMode="auto">
            <a:xfrm>
              <a:off x="54" y="9"/>
              <a:ext cx="56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p(x,y)</a:t>
              </a:r>
            </a:p>
          </p:txBody>
        </p:sp>
      </p:grpSp>
      <p:grpSp>
        <p:nvGrpSpPr>
          <p:cNvPr id="90118" name="Group 12"/>
          <p:cNvGrpSpPr>
            <a:grpSpLocks/>
          </p:cNvGrpSpPr>
          <p:nvPr/>
        </p:nvGrpSpPr>
        <p:grpSpPr bwMode="auto">
          <a:xfrm>
            <a:off x="1392238" y="3714750"/>
            <a:ext cx="1847850" cy="609600"/>
            <a:chOff x="0" y="0"/>
            <a:chExt cx="1164" cy="384"/>
          </a:xfrm>
        </p:grpSpPr>
        <p:sp>
          <p:nvSpPr>
            <p:cNvPr id="90352" name="Oval 10"/>
            <p:cNvSpPr>
              <a:spLocks/>
            </p:cNvSpPr>
            <p:nvPr/>
          </p:nvSpPr>
          <p:spPr bwMode="auto">
            <a:xfrm>
              <a:off x="0" y="0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53" name="Rectangle 11"/>
            <p:cNvSpPr>
              <a:spLocks/>
            </p:cNvSpPr>
            <p:nvPr/>
          </p:nvSpPr>
          <p:spPr bwMode="auto">
            <a:xfrm>
              <a:off x="26" y="42"/>
              <a:ext cx="11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return from p</a:t>
              </a:r>
            </a:p>
          </p:txBody>
        </p:sp>
      </p:grpSp>
      <p:grpSp>
        <p:nvGrpSpPr>
          <p:cNvPr id="90119" name="Group 15"/>
          <p:cNvGrpSpPr>
            <a:grpSpLocks/>
          </p:cNvGrpSpPr>
          <p:nvPr/>
        </p:nvGrpSpPr>
        <p:grpSpPr bwMode="auto">
          <a:xfrm>
            <a:off x="1582738" y="533400"/>
            <a:ext cx="1485900" cy="533400"/>
            <a:chOff x="0" y="0"/>
            <a:chExt cx="936" cy="336"/>
          </a:xfrm>
        </p:grpSpPr>
        <p:sp>
          <p:nvSpPr>
            <p:cNvPr id="90350" name="Oval 13"/>
            <p:cNvSpPr>
              <a:spLocks/>
            </p:cNvSpPr>
            <p:nvPr/>
          </p:nvSpPr>
          <p:spPr bwMode="auto">
            <a:xfrm>
              <a:off x="0" y="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51" name="Rectangle 14"/>
            <p:cNvSpPr>
              <a:spLocks/>
            </p:cNvSpPr>
            <p:nvPr/>
          </p:nvSpPr>
          <p:spPr bwMode="auto">
            <a:xfrm>
              <a:off x="37" y="2"/>
              <a:ext cx="86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start main</a:t>
              </a:r>
            </a:p>
          </p:txBody>
        </p:sp>
      </p:grpSp>
      <p:grpSp>
        <p:nvGrpSpPr>
          <p:cNvPr id="90120" name="Group 18"/>
          <p:cNvGrpSpPr>
            <a:grpSpLocks/>
          </p:cNvGrpSpPr>
          <p:nvPr/>
        </p:nvGrpSpPr>
        <p:grpSpPr bwMode="auto">
          <a:xfrm>
            <a:off x="1601788" y="5718175"/>
            <a:ext cx="1409700" cy="530225"/>
            <a:chOff x="0" y="0"/>
            <a:chExt cx="888" cy="334"/>
          </a:xfrm>
        </p:grpSpPr>
        <p:sp>
          <p:nvSpPr>
            <p:cNvPr id="90348" name="Oval 16"/>
            <p:cNvSpPr>
              <a:spLocks/>
            </p:cNvSpPr>
            <p:nvPr/>
          </p:nvSpPr>
          <p:spPr bwMode="auto">
            <a:xfrm>
              <a:off x="0" y="1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49" name="Rectangle 17"/>
            <p:cNvSpPr>
              <a:spLocks/>
            </p:cNvSpPr>
            <p:nvPr/>
          </p:nvSpPr>
          <p:spPr bwMode="auto">
            <a:xfrm>
              <a:off x="34" y="0"/>
              <a:ext cx="81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exit main</a:t>
              </a:r>
            </a:p>
          </p:txBody>
        </p:sp>
      </p:grpSp>
      <p:grpSp>
        <p:nvGrpSpPr>
          <p:cNvPr id="90121" name="Group 21"/>
          <p:cNvGrpSpPr>
            <a:grpSpLocks/>
          </p:cNvGrpSpPr>
          <p:nvPr/>
        </p:nvGrpSpPr>
        <p:grpSpPr bwMode="auto">
          <a:xfrm>
            <a:off x="4630738" y="342900"/>
            <a:ext cx="1524000" cy="571500"/>
            <a:chOff x="0" y="0"/>
            <a:chExt cx="960" cy="360"/>
          </a:xfrm>
        </p:grpSpPr>
        <p:sp>
          <p:nvSpPr>
            <p:cNvPr id="90346" name="Oval 19"/>
            <p:cNvSpPr>
              <a:spLocks/>
            </p:cNvSpPr>
            <p:nvPr/>
          </p:nvSpPr>
          <p:spPr bwMode="auto">
            <a:xfrm>
              <a:off x="0" y="0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47" name="Rectangle 20"/>
            <p:cNvSpPr>
              <a:spLocks/>
            </p:cNvSpPr>
            <p:nvPr/>
          </p:nvSpPr>
          <p:spPr bwMode="auto">
            <a:xfrm>
              <a:off x="1" y="14"/>
              <a:ext cx="92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start p(a,b)</a:t>
              </a:r>
            </a:p>
          </p:txBody>
        </p:sp>
      </p:grpSp>
      <p:sp>
        <p:nvSpPr>
          <p:cNvPr id="90122" name="Rectangle 22"/>
          <p:cNvSpPr>
            <a:spLocks/>
          </p:cNvSpPr>
          <p:nvPr/>
        </p:nvSpPr>
        <p:spPr bwMode="auto">
          <a:xfrm>
            <a:off x="4914900" y="1238250"/>
            <a:ext cx="9239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if 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. . .</a:t>
            </a:r>
          </a:p>
        </p:txBody>
      </p:sp>
      <p:grpSp>
        <p:nvGrpSpPr>
          <p:cNvPr id="90123" name="Group 25"/>
          <p:cNvGrpSpPr>
            <a:grpSpLocks/>
          </p:cNvGrpSpPr>
          <p:nvPr/>
        </p:nvGrpSpPr>
        <p:grpSpPr bwMode="auto">
          <a:xfrm>
            <a:off x="6421438" y="2152650"/>
            <a:ext cx="952500" cy="533400"/>
            <a:chOff x="0" y="0"/>
            <a:chExt cx="600" cy="336"/>
          </a:xfrm>
        </p:grpSpPr>
        <p:sp>
          <p:nvSpPr>
            <p:cNvPr id="90344" name="Oval 23"/>
            <p:cNvSpPr>
              <a:spLocks/>
            </p:cNvSpPr>
            <p:nvPr/>
          </p:nvSpPr>
          <p:spPr bwMode="auto">
            <a:xfrm>
              <a:off x="0" y="0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45" name="Rectangle 24"/>
            <p:cNvSpPr>
              <a:spLocks/>
            </p:cNvSpPr>
            <p:nvPr/>
          </p:nvSpPr>
          <p:spPr bwMode="auto">
            <a:xfrm>
              <a:off x="68" y="11"/>
              <a:ext cx="48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b = a</a:t>
              </a:r>
            </a:p>
          </p:txBody>
        </p:sp>
      </p:grpSp>
      <p:grpSp>
        <p:nvGrpSpPr>
          <p:cNvPr id="90124" name="Group 28"/>
          <p:cNvGrpSpPr>
            <a:grpSpLocks/>
          </p:cNvGrpSpPr>
          <p:nvPr/>
        </p:nvGrpSpPr>
        <p:grpSpPr bwMode="auto">
          <a:xfrm>
            <a:off x="6411913" y="3144838"/>
            <a:ext cx="971550" cy="552450"/>
            <a:chOff x="0" y="0"/>
            <a:chExt cx="612" cy="348"/>
          </a:xfrm>
        </p:grpSpPr>
        <p:sp>
          <p:nvSpPr>
            <p:cNvPr id="90342" name="Oval 26"/>
            <p:cNvSpPr>
              <a:spLocks/>
            </p:cNvSpPr>
            <p:nvPr/>
          </p:nvSpPr>
          <p:spPr bwMode="auto">
            <a:xfrm>
              <a:off x="0" y="0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43" name="Rectangle 27"/>
            <p:cNvSpPr>
              <a:spLocks/>
            </p:cNvSpPr>
            <p:nvPr/>
          </p:nvSpPr>
          <p:spPr bwMode="auto">
            <a:xfrm>
              <a:off x="30" y="0"/>
              <a:ext cx="55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p(a,b)</a:t>
              </a:r>
            </a:p>
          </p:txBody>
        </p:sp>
      </p:grpSp>
      <p:grpSp>
        <p:nvGrpSpPr>
          <p:cNvPr id="90125" name="Group 31"/>
          <p:cNvGrpSpPr>
            <a:grpSpLocks/>
          </p:cNvGrpSpPr>
          <p:nvPr/>
        </p:nvGrpSpPr>
        <p:grpSpPr bwMode="auto">
          <a:xfrm>
            <a:off x="5945188" y="4156075"/>
            <a:ext cx="1905000" cy="571500"/>
            <a:chOff x="0" y="0"/>
            <a:chExt cx="1200" cy="360"/>
          </a:xfrm>
        </p:grpSpPr>
        <p:sp>
          <p:nvSpPr>
            <p:cNvPr id="90340" name="Oval 29"/>
            <p:cNvSpPr>
              <a:spLocks/>
            </p:cNvSpPr>
            <p:nvPr/>
          </p:nvSpPr>
          <p:spPr bwMode="auto">
            <a:xfrm>
              <a:off x="0" y="0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41" name="Rectangle 30"/>
            <p:cNvSpPr>
              <a:spLocks/>
            </p:cNvSpPr>
            <p:nvPr/>
          </p:nvSpPr>
          <p:spPr bwMode="auto">
            <a:xfrm>
              <a:off x="50" y="26"/>
              <a:ext cx="11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return from p</a:t>
              </a:r>
            </a:p>
          </p:txBody>
        </p:sp>
      </p:grpSp>
      <p:grpSp>
        <p:nvGrpSpPr>
          <p:cNvPr id="90126" name="Group 34"/>
          <p:cNvGrpSpPr>
            <a:grpSpLocks/>
          </p:cNvGrpSpPr>
          <p:nvPr/>
        </p:nvGrpSpPr>
        <p:grpSpPr bwMode="auto">
          <a:xfrm>
            <a:off x="4887913" y="5813425"/>
            <a:ext cx="1009650" cy="492125"/>
            <a:chOff x="0" y="0"/>
            <a:chExt cx="636" cy="310"/>
          </a:xfrm>
        </p:grpSpPr>
        <p:sp>
          <p:nvSpPr>
            <p:cNvPr id="90338" name="Oval 32"/>
            <p:cNvSpPr>
              <a:spLocks/>
            </p:cNvSpPr>
            <p:nvPr/>
          </p:nvSpPr>
          <p:spPr bwMode="auto">
            <a:xfrm>
              <a:off x="0" y="10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9" name="Rectangle 33"/>
            <p:cNvSpPr>
              <a:spLocks/>
            </p:cNvSpPr>
            <p:nvPr/>
          </p:nvSpPr>
          <p:spPr bwMode="auto">
            <a:xfrm>
              <a:off x="45" y="0"/>
              <a:ext cx="52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exit p</a:t>
              </a:r>
            </a:p>
          </p:txBody>
        </p:sp>
      </p:grpSp>
      <p:sp>
        <p:nvSpPr>
          <p:cNvPr id="90127" name="Line 35"/>
          <p:cNvSpPr>
            <a:spLocks noChangeShapeType="1"/>
          </p:cNvSpPr>
          <p:nvPr/>
        </p:nvSpPr>
        <p:spPr bwMode="auto">
          <a:xfrm flipH="1">
            <a:off x="2316163" y="1066800"/>
            <a:ext cx="9525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28" name="Line 36"/>
          <p:cNvSpPr>
            <a:spLocks noChangeShapeType="1"/>
          </p:cNvSpPr>
          <p:nvPr/>
        </p:nvSpPr>
        <p:spPr bwMode="auto">
          <a:xfrm>
            <a:off x="2316163" y="2133600"/>
            <a:ext cx="1587" cy="55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29" name="Line 37"/>
          <p:cNvSpPr>
            <a:spLocks noChangeShapeType="1"/>
          </p:cNvSpPr>
          <p:nvPr/>
        </p:nvSpPr>
        <p:spPr bwMode="auto">
          <a:xfrm>
            <a:off x="2316163" y="3257550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0" name="Line 38"/>
          <p:cNvSpPr>
            <a:spLocks noChangeShapeType="1"/>
          </p:cNvSpPr>
          <p:nvPr/>
        </p:nvSpPr>
        <p:spPr bwMode="auto">
          <a:xfrm>
            <a:off x="2316163" y="4324350"/>
            <a:ext cx="158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1" name="Line 39"/>
          <p:cNvSpPr>
            <a:spLocks noChangeShapeType="1"/>
          </p:cNvSpPr>
          <p:nvPr/>
        </p:nvSpPr>
        <p:spPr bwMode="auto">
          <a:xfrm>
            <a:off x="5392738" y="914400"/>
            <a:ext cx="1587" cy="43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2" name="Line 40"/>
          <p:cNvSpPr>
            <a:spLocks noChangeShapeType="1"/>
          </p:cNvSpPr>
          <p:nvPr/>
        </p:nvSpPr>
        <p:spPr bwMode="auto">
          <a:xfrm>
            <a:off x="5824538" y="1774825"/>
            <a:ext cx="7366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3" name="Line 41"/>
          <p:cNvSpPr>
            <a:spLocks noChangeShapeType="1"/>
          </p:cNvSpPr>
          <p:nvPr/>
        </p:nvSpPr>
        <p:spPr bwMode="auto">
          <a:xfrm>
            <a:off x="5392738" y="1847850"/>
            <a:ext cx="1587" cy="396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4" name="Line 42"/>
          <p:cNvSpPr>
            <a:spLocks noChangeShapeType="1"/>
          </p:cNvSpPr>
          <p:nvPr/>
        </p:nvSpPr>
        <p:spPr bwMode="auto">
          <a:xfrm>
            <a:off x="6897688" y="2686050"/>
            <a:ext cx="14287" cy="45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5" name="Line 43"/>
          <p:cNvSpPr>
            <a:spLocks noChangeShapeType="1"/>
          </p:cNvSpPr>
          <p:nvPr/>
        </p:nvSpPr>
        <p:spPr bwMode="auto">
          <a:xfrm>
            <a:off x="6897688" y="3697288"/>
            <a:ext cx="1587" cy="45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6" name="Line 44"/>
          <p:cNvSpPr>
            <a:spLocks noChangeShapeType="1"/>
          </p:cNvSpPr>
          <p:nvPr/>
        </p:nvSpPr>
        <p:spPr bwMode="auto">
          <a:xfrm>
            <a:off x="6897688" y="4727575"/>
            <a:ext cx="1587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7" name="Line 45"/>
          <p:cNvSpPr>
            <a:spLocks noChangeShapeType="1"/>
          </p:cNvSpPr>
          <p:nvPr/>
        </p:nvSpPr>
        <p:spPr bwMode="auto">
          <a:xfrm flipH="1">
            <a:off x="5749925" y="5526088"/>
            <a:ext cx="655638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8" name="Freeform 46"/>
          <p:cNvSpPr>
            <a:spLocks/>
          </p:cNvSpPr>
          <p:nvPr/>
        </p:nvSpPr>
        <p:spPr bwMode="auto">
          <a:xfrm rot="10800000" flipH="1">
            <a:off x="2840038" y="427038"/>
            <a:ext cx="2014537" cy="2544762"/>
          </a:xfrm>
          <a:custGeom>
            <a:avLst/>
            <a:gdLst>
              <a:gd name="T0" fmla="*/ 0 w 21600"/>
              <a:gd name="T1" fmla="*/ 0 h 21600"/>
              <a:gd name="T2" fmla="*/ 83505357 w 21600"/>
              <a:gd name="T3" fmla="*/ 148112571 h 21600"/>
              <a:gd name="T4" fmla="*/ 135696135 w 21600"/>
              <a:gd name="T5" fmla="*/ 296239043 h 21600"/>
              <a:gd name="T6" fmla="*/ 187887006 w 21600"/>
              <a:gd name="T7" fmla="*/ 29980618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4800" y="0"/>
                  <a:pt x="9600" y="5335"/>
                  <a:pt x="9600" y="10671"/>
                </a:cubicBezTo>
                <a:cubicBezTo>
                  <a:pt x="9600" y="16007"/>
                  <a:pt x="12600" y="21343"/>
                  <a:pt x="15600" y="21343"/>
                </a:cubicBezTo>
                <a:cubicBezTo>
                  <a:pt x="18600" y="21343"/>
                  <a:pt x="21600" y="21471"/>
                  <a:pt x="21600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39" name="Freeform 47"/>
          <p:cNvSpPr>
            <a:spLocks/>
          </p:cNvSpPr>
          <p:nvPr/>
        </p:nvSpPr>
        <p:spPr bwMode="auto">
          <a:xfrm rot="10800000">
            <a:off x="3240088" y="4019550"/>
            <a:ext cx="1647825" cy="2047875"/>
          </a:xfrm>
          <a:custGeom>
            <a:avLst/>
            <a:gdLst>
              <a:gd name="T0" fmla="*/ 0 w 21600"/>
              <a:gd name="T1" fmla="*/ 0 h 21600"/>
              <a:gd name="T2" fmla="*/ 62854835 w 21600"/>
              <a:gd name="T3" fmla="*/ 97078471 h 21600"/>
              <a:gd name="T4" fmla="*/ 125709594 w 21600"/>
              <a:gd name="T5" fmla="*/ 1941570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40" name="Freeform 48"/>
          <p:cNvSpPr>
            <a:spLocks/>
          </p:cNvSpPr>
          <p:nvPr/>
        </p:nvSpPr>
        <p:spPr bwMode="auto">
          <a:xfrm rot="-5400000">
            <a:off x="4760119" y="4714082"/>
            <a:ext cx="1457325" cy="909637"/>
          </a:xfrm>
          <a:custGeom>
            <a:avLst/>
            <a:gdLst>
              <a:gd name="T0" fmla="*/ 0 w 21600"/>
              <a:gd name="T1" fmla="*/ 0 h 21600"/>
              <a:gd name="T2" fmla="*/ 98323896 w 21600"/>
              <a:gd name="T3" fmla="*/ 38307383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41" name="Freeform 49"/>
          <p:cNvSpPr>
            <a:spLocks/>
          </p:cNvSpPr>
          <p:nvPr/>
        </p:nvSpPr>
        <p:spPr bwMode="auto">
          <a:xfrm rot="10800000">
            <a:off x="4402138" y="593725"/>
            <a:ext cx="2009775" cy="2827338"/>
          </a:xfrm>
          <a:custGeom>
            <a:avLst/>
            <a:gdLst>
              <a:gd name="T0" fmla="*/ 0 w 21600"/>
              <a:gd name="T1" fmla="*/ 0 h 21600"/>
              <a:gd name="T2" fmla="*/ 186999794 w 21600"/>
              <a:gd name="T3" fmla="*/ 185042596 h 21600"/>
              <a:gd name="T4" fmla="*/ 165711252 w 21600"/>
              <a:gd name="T5" fmla="*/ 3700851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20370" y="21600"/>
                  <a:pt x="19141" y="21600"/>
                </a:cubicBezTo>
              </a:path>
            </a:pathLst>
          </a:custGeom>
          <a:noFill/>
          <a:ln w="28575" cap="flat">
            <a:solidFill>
              <a:srgbClr val="0099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0142" name="Group 53"/>
          <p:cNvGrpSpPr>
            <a:grpSpLocks/>
          </p:cNvGrpSpPr>
          <p:nvPr/>
        </p:nvGrpSpPr>
        <p:grpSpPr bwMode="auto">
          <a:xfrm>
            <a:off x="552450" y="2933700"/>
            <a:ext cx="723900" cy="114300"/>
            <a:chOff x="0" y="0"/>
            <a:chExt cx="456" cy="72"/>
          </a:xfrm>
        </p:grpSpPr>
        <p:sp>
          <p:nvSpPr>
            <p:cNvPr id="90335" name="Oval 50"/>
            <p:cNvSpPr>
              <a:spLocks/>
            </p:cNvSpPr>
            <p:nvPr/>
          </p:nvSpPr>
          <p:spPr bwMode="auto">
            <a:xfrm>
              <a:off x="384" y="0"/>
              <a:ext cx="72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BE0E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6" name="Oval 51"/>
            <p:cNvSpPr>
              <a:spLocks/>
            </p:cNvSpPr>
            <p:nvPr/>
          </p:nvSpPr>
          <p:spPr bwMode="auto">
            <a:xfrm>
              <a:off x="0" y="0"/>
              <a:ext cx="72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BE0E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7" name="Oval 52"/>
            <p:cNvSpPr>
              <a:spLocks/>
            </p:cNvSpPr>
            <p:nvPr/>
          </p:nvSpPr>
          <p:spPr bwMode="auto">
            <a:xfrm>
              <a:off x="192" y="0"/>
              <a:ext cx="72" cy="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90143" name="Picture 5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5560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4" name="Picture 5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476250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45" name="Rectangle 56"/>
          <p:cNvSpPr>
            <a:spLocks/>
          </p:cNvSpPr>
          <p:nvPr/>
        </p:nvSpPr>
        <p:spPr bwMode="auto">
          <a:xfrm>
            <a:off x="784225" y="307975"/>
            <a:ext cx="306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x</a:t>
            </a:r>
          </a:p>
        </p:txBody>
      </p:sp>
      <p:sp>
        <p:nvSpPr>
          <p:cNvPr id="90146" name="Rectangle 57"/>
          <p:cNvSpPr>
            <a:spLocks/>
          </p:cNvSpPr>
          <p:nvPr/>
        </p:nvSpPr>
        <p:spPr bwMode="auto">
          <a:xfrm>
            <a:off x="1089025" y="307975"/>
            <a:ext cx="306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y</a:t>
            </a:r>
          </a:p>
        </p:txBody>
      </p:sp>
      <p:sp>
        <p:nvSpPr>
          <p:cNvPr id="90147" name="Rectangle 58"/>
          <p:cNvSpPr>
            <a:spLocks/>
          </p:cNvSpPr>
          <p:nvPr/>
        </p:nvSpPr>
        <p:spPr bwMode="auto">
          <a:xfrm>
            <a:off x="6791325" y="377825"/>
            <a:ext cx="288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a</a:t>
            </a:r>
          </a:p>
        </p:txBody>
      </p:sp>
      <p:sp>
        <p:nvSpPr>
          <p:cNvPr id="90148" name="Rectangle 59"/>
          <p:cNvSpPr>
            <a:spLocks/>
          </p:cNvSpPr>
          <p:nvPr/>
        </p:nvSpPr>
        <p:spPr bwMode="auto">
          <a:xfrm>
            <a:off x="7121525" y="396875"/>
            <a:ext cx="306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b</a:t>
            </a:r>
          </a:p>
        </p:txBody>
      </p:sp>
      <p:sp>
        <p:nvSpPr>
          <p:cNvPr id="90149" name="Line 60"/>
          <p:cNvSpPr>
            <a:spLocks noChangeShapeType="1"/>
          </p:cNvSpPr>
          <p:nvPr/>
        </p:nvSpPr>
        <p:spPr bwMode="auto">
          <a:xfrm>
            <a:off x="6477000" y="571500"/>
            <a:ext cx="1588" cy="9906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0" name="Line 61"/>
          <p:cNvSpPr>
            <a:spLocks noChangeShapeType="1"/>
          </p:cNvSpPr>
          <p:nvPr/>
        </p:nvSpPr>
        <p:spPr bwMode="auto">
          <a:xfrm>
            <a:off x="6781800" y="571500"/>
            <a:ext cx="1588" cy="9906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1" name="Line 62"/>
          <p:cNvSpPr>
            <a:spLocks noChangeShapeType="1"/>
          </p:cNvSpPr>
          <p:nvPr/>
        </p:nvSpPr>
        <p:spPr bwMode="auto">
          <a:xfrm>
            <a:off x="6516688" y="1658938"/>
            <a:ext cx="1444625" cy="7207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2" name="Line 63"/>
          <p:cNvSpPr>
            <a:spLocks noChangeShapeType="1"/>
          </p:cNvSpPr>
          <p:nvPr/>
        </p:nvSpPr>
        <p:spPr bwMode="auto">
          <a:xfrm>
            <a:off x="6821488" y="1658938"/>
            <a:ext cx="1444625" cy="7207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3" name="Line 64"/>
          <p:cNvSpPr>
            <a:spLocks noChangeShapeType="1"/>
          </p:cNvSpPr>
          <p:nvPr/>
        </p:nvSpPr>
        <p:spPr bwMode="auto">
          <a:xfrm>
            <a:off x="7126288" y="1658938"/>
            <a:ext cx="1444625" cy="7207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4" name="Line 65"/>
          <p:cNvSpPr>
            <a:spLocks noChangeShapeType="1"/>
          </p:cNvSpPr>
          <p:nvPr/>
        </p:nvSpPr>
        <p:spPr bwMode="auto">
          <a:xfrm>
            <a:off x="8001000" y="2476500"/>
            <a:ext cx="1588" cy="8953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5" name="Line 66"/>
          <p:cNvSpPr>
            <a:spLocks noChangeShapeType="1"/>
          </p:cNvSpPr>
          <p:nvPr/>
        </p:nvSpPr>
        <p:spPr bwMode="auto">
          <a:xfrm>
            <a:off x="8001000" y="3486150"/>
            <a:ext cx="1588" cy="8953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6" name="Line 67"/>
          <p:cNvSpPr>
            <a:spLocks noChangeShapeType="1"/>
          </p:cNvSpPr>
          <p:nvPr/>
        </p:nvSpPr>
        <p:spPr bwMode="auto">
          <a:xfrm>
            <a:off x="8001000" y="4495800"/>
            <a:ext cx="1588" cy="7620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7" name="Line 68"/>
          <p:cNvSpPr>
            <a:spLocks noChangeShapeType="1"/>
          </p:cNvSpPr>
          <p:nvPr/>
        </p:nvSpPr>
        <p:spPr bwMode="auto">
          <a:xfrm flipH="1">
            <a:off x="6326188" y="5354638"/>
            <a:ext cx="1635125" cy="73977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8" name="Line 69"/>
          <p:cNvSpPr>
            <a:spLocks noChangeShapeType="1"/>
          </p:cNvSpPr>
          <p:nvPr/>
        </p:nvSpPr>
        <p:spPr bwMode="auto">
          <a:xfrm>
            <a:off x="8305800" y="2476500"/>
            <a:ext cx="1588" cy="8953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59" name="Line 70"/>
          <p:cNvSpPr>
            <a:spLocks noChangeShapeType="1"/>
          </p:cNvSpPr>
          <p:nvPr/>
        </p:nvSpPr>
        <p:spPr bwMode="auto">
          <a:xfrm>
            <a:off x="8305800" y="2476500"/>
            <a:ext cx="304800" cy="8953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0" name="Line 71"/>
          <p:cNvSpPr>
            <a:spLocks noChangeShapeType="1"/>
          </p:cNvSpPr>
          <p:nvPr/>
        </p:nvSpPr>
        <p:spPr bwMode="auto">
          <a:xfrm>
            <a:off x="8305800" y="4495800"/>
            <a:ext cx="1588" cy="7620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1" name="Line 72"/>
          <p:cNvSpPr>
            <a:spLocks noChangeShapeType="1"/>
          </p:cNvSpPr>
          <p:nvPr/>
        </p:nvSpPr>
        <p:spPr bwMode="auto">
          <a:xfrm flipH="1">
            <a:off x="6630988" y="5354638"/>
            <a:ext cx="1635125" cy="73977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2" name="Line 73"/>
          <p:cNvSpPr>
            <a:spLocks noChangeShapeType="1"/>
          </p:cNvSpPr>
          <p:nvPr/>
        </p:nvSpPr>
        <p:spPr bwMode="auto">
          <a:xfrm flipH="1">
            <a:off x="6935788" y="5354638"/>
            <a:ext cx="1635125" cy="73977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3" name="Line 74"/>
          <p:cNvSpPr>
            <a:spLocks noChangeShapeType="1"/>
          </p:cNvSpPr>
          <p:nvPr/>
        </p:nvSpPr>
        <p:spPr bwMode="auto">
          <a:xfrm>
            <a:off x="609600" y="857250"/>
            <a:ext cx="1588" cy="9525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4" name="Line 75"/>
          <p:cNvSpPr>
            <a:spLocks noChangeShapeType="1"/>
          </p:cNvSpPr>
          <p:nvPr/>
        </p:nvSpPr>
        <p:spPr bwMode="auto">
          <a:xfrm>
            <a:off x="609600" y="1924050"/>
            <a:ext cx="1588" cy="10096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5" name="Line 76"/>
          <p:cNvSpPr>
            <a:spLocks noChangeShapeType="1"/>
          </p:cNvSpPr>
          <p:nvPr/>
        </p:nvSpPr>
        <p:spPr bwMode="auto">
          <a:xfrm>
            <a:off x="609600" y="3048000"/>
            <a:ext cx="1588" cy="9144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6" name="Line 77"/>
          <p:cNvSpPr>
            <a:spLocks noChangeShapeType="1"/>
          </p:cNvSpPr>
          <p:nvPr/>
        </p:nvSpPr>
        <p:spPr bwMode="auto">
          <a:xfrm>
            <a:off x="609600" y="4076700"/>
            <a:ext cx="1588" cy="9906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7" name="Line 78"/>
          <p:cNvSpPr>
            <a:spLocks noChangeShapeType="1"/>
          </p:cNvSpPr>
          <p:nvPr/>
        </p:nvSpPr>
        <p:spPr bwMode="auto">
          <a:xfrm>
            <a:off x="609600" y="5181600"/>
            <a:ext cx="1588" cy="7239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8" name="Line 79"/>
          <p:cNvSpPr>
            <a:spLocks noChangeShapeType="1"/>
          </p:cNvSpPr>
          <p:nvPr/>
        </p:nvSpPr>
        <p:spPr bwMode="auto">
          <a:xfrm>
            <a:off x="914400" y="4076700"/>
            <a:ext cx="1588" cy="9906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69" name="Line 80"/>
          <p:cNvSpPr>
            <a:spLocks noChangeShapeType="1"/>
          </p:cNvSpPr>
          <p:nvPr/>
        </p:nvSpPr>
        <p:spPr bwMode="auto">
          <a:xfrm>
            <a:off x="914400" y="5181600"/>
            <a:ext cx="1588" cy="7239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0" name="Line 81"/>
          <p:cNvSpPr>
            <a:spLocks noChangeShapeType="1"/>
          </p:cNvSpPr>
          <p:nvPr/>
        </p:nvSpPr>
        <p:spPr bwMode="auto">
          <a:xfrm>
            <a:off x="1219200" y="5181600"/>
            <a:ext cx="1588" cy="7239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1" name="Line 82"/>
          <p:cNvSpPr>
            <a:spLocks noChangeShapeType="1"/>
          </p:cNvSpPr>
          <p:nvPr/>
        </p:nvSpPr>
        <p:spPr bwMode="auto">
          <a:xfrm>
            <a:off x="649288" y="839788"/>
            <a:ext cx="225425" cy="9874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2" name="Freeform 83"/>
          <p:cNvSpPr>
            <a:spLocks/>
          </p:cNvSpPr>
          <p:nvPr/>
        </p:nvSpPr>
        <p:spPr bwMode="auto">
          <a:xfrm>
            <a:off x="312738" y="255588"/>
            <a:ext cx="6138862" cy="2725737"/>
          </a:xfrm>
          <a:custGeom>
            <a:avLst/>
            <a:gdLst>
              <a:gd name="T0" fmla="*/ 65299048 w 21581"/>
              <a:gd name="T1" fmla="*/ 344188012 h 21593"/>
              <a:gd name="T2" fmla="*/ 19258009 w 21581"/>
              <a:gd name="T3" fmla="*/ 326150028 h 21593"/>
              <a:gd name="T4" fmla="*/ 242642 w 21581"/>
              <a:gd name="T5" fmla="*/ 256388177 h 21593"/>
              <a:gd name="T6" fmla="*/ 8415370 w 21581"/>
              <a:gd name="T7" fmla="*/ 130090352 h 21593"/>
              <a:gd name="T8" fmla="*/ 19258009 w 21581"/>
              <a:gd name="T9" fmla="*/ 49508867 h 21593"/>
              <a:gd name="T10" fmla="*/ 46364750 w 21581"/>
              <a:gd name="T11" fmla="*/ 15839015 h 21593"/>
              <a:gd name="T12" fmla="*/ 111340086 w 21581"/>
              <a:gd name="T13" fmla="*/ 2613264 h 21593"/>
              <a:gd name="T14" fmla="*/ 390498869 w 21581"/>
              <a:gd name="T15" fmla="*/ 1402190 h 21593"/>
              <a:gd name="T16" fmla="*/ 796938412 w 21581"/>
              <a:gd name="T17" fmla="*/ 207147 h 21593"/>
              <a:gd name="T18" fmla="*/ 1179022195 w 21581"/>
              <a:gd name="T19" fmla="*/ 207147 h 21593"/>
              <a:gd name="T20" fmla="*/ 1509562693 w 21581"/>
              <a:gd name="T21" fmla="*/ 605537 h 21593"/>
              <a:gd name="T22" fmla="*/ 1612568195 w 21581"/>
              <a:gd name="T23" fmla="*/ 3808433 h 21593"/>
              <a:gd name="T24" fmla="*/ 1702870141 w 21581"/>
              <a:gd name="T25" fmla="*/ 12636119 h 21593"/>
              <a:gd name="T26" fmla="*/ 1746240983 w 21581"/>
              <a:gd name="T27" fmla="*/ 29463156 h 215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581" h="21593">
                <a:moveTo>
                  <a:pt x="807" y="21593"/>
                </a:moveTo>
                <a:cubicBezTo>
                  <a:pt x="718" y="21404"/>
                  <a:pt x="372" y="21379"/>
                  <a:pt x="238" y="20461"/>
                </a:cubicBezTo>
                <a:cubicBezTo>
                  <a:pt x="104" y="19542"/>
                  <a:pt x="26" y="18133"/>
                  <a:pt x="3" y="16083"/>
                </a:cubicBezTo>
                <a:cubicBezTo>
                  <a:pt x="-19" y="14032"/>
                  <a:pt x="65" y="10321"/>
                  <a:pt x="104" y="8157"/>
                </a:cubicBezTo>
                <a:cubicBezTo>
                  <a:pt x="143" y="5994"/>
                  <a:pt x="160" y="4295"/>
                  <a:pt x="238" y="3100"/>
                </a:cubicBezTo>
                <a:cubicBezTo>
                  <a:pt x="316" y="1905"/>
                  <a:pt x="383" y="1477"/>
                  <a:pt x="573" y="987"/>
                </a:cubicBezTo>
                <a:cubicBezTo>
                  <a:pt x="762" y="496"/>
                  <a:pt x="668" y="308"/>
                  <a:pt x="1376" y="157"/>
                </a:cubicBezTo>
                <a:cubicBezTo>
                  <a:pt x="2085" y="6"/>
                  <a:pt x="3414" y="106"/>
                  <a:pt x="4826" y="81"/>
                </a:cubicBezTo>
                <a:cubicBezTo>
                  <a:pt x="6238" y="56"/>
                  <a:pt x="8225" y="18"/>
                  <a:pt x="9849" y="6"/>
                </a:cubicBezTo>
                <a:cubicBezTo>
                  <a:pt x="11473" y="-7"/>
                  <a:pt x="13103" y="6"/>
                  <a:pt x="14571" y="6"/>
                </a:cubicBezTo>
                <a:cubicBezTo>
                  <a:pt x="16039" y="6"/>
                  <a:pt x="17763" y="-7"/>
                  <a:pt x="18656" y="31"/>
                </a:cubicBezTo>
                <a:cubicBezTo>
                  <a:pt x="19549" y="68"/>
                  <a:pt x="19533" y="106"/>
                  <a:pt x="19929" y="232"/>
                </a:cubicBezTo>
                <a:cubicBezTo>
                  <a:pt x="20325" y="358"/>
                  <a:pt x="20772" y="521"/>
                  <a:pt x="21045" y="786"/>
                </a:cubicBezTo>
                <a:cubicBezTo>
                  <a:pt x="21319" y="1050"/>
                  <a:pt x="21469" y="1616"/>
                  <a:pt x="21581" y="1842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3" name="Freeform 84"/>
          <p:cNvSpPr>
            <a:spLocks/>
          </p:cNvSpPr>
          <p:nvPr/>
        </p:nvSpPr>
        <p:spPr bwMode="auto">
          <a:xfrm>
            <a:off x="184150" y="130175"/>
            <a:ext cx="6578600" cy="3036888"/>
          </a:xfrm>
          <a:custGeom>
            <a:avLst/>
            <a:gdLst>
              <a:gd name="T0" fmla="*/ 210578594 w 21585"/>
              <a:gd name="T1" fmla="*/ 413694742 h 21483"/>
              <a:gd name="T2" fmla="*/ 152523249 w 21585"/>
              <a:gd name="T3" fmla="*/ 429841294 h 21483"/>
              <a:gd name="T4" fmla="*/ 74125294 w 21585"/>
              <a:gd name="T5" fmla="*/ 424465707 h 21483"/>
              <a:gd name="T6" fmla="*/ 18949172 w 21585"/>
              <a:gd name="T7" fmla="*/ 392152670 h 21483"/>
              <a:gd name="T8" fmla="*/ 1486090 w 21585"/>
              <a:gd name="T9" fmla="*/ 319473323 h 21483"/>
              <a:gd name="T10" fmla="*/ 1486090 w 21585"/>
              <a:gd name="T11" fmla="*/ 230627492 h 21483"/>
              <a:gd name="T12" fmla="*/ 7338103 w 21585"/>
              <a:gd name="T13" fmla="*/ 117561903 h 21483"/>
              <a:gd name="T14" fmla="*/ 13097159 w 21585"/>
              <a:gd name="T15" fmla="*/ 61029108 h 21483"/>
              <a:gd name="T16" fmla="*/ 59541740 w 21585"/>
              <a:gd name="T17" fmla="*/ 20642724 h 21483"/>
              <a:gd name="T18" fmla="*/ 155402777 w 21585"/>
              <a:gd name="T19" fmla="*/ 3137397 h 21483"/>
              <a:gd name="T20" fmla="*/ 361522795 w 21585"/>
              <a:gd name="T21" fmla="*/ 1798554 h 21483"/>
              <a:gd name="T22" fmla="*/ 843522203 w 21585"/>
              <a:gd name="T23" fmla="*/ 1798554 h 21483"/>
              <a:gd name="T24" fmla="*/ 1087447914 w 21585"/>
              <a:gd name="T25" fmla="*/ 1798554 h 21483"/>
              <a:gd name="T26" fmla="*/ 1557836253 w 21585"/>
              <a:gd name="T27" fmla="*/ 1798554 h 21483"/>
              <a:gd name="T28" fmla="*/ 1799811394 w 21585"/>
              <a:gd name="T29" fmla="*/ 4496313 h 21483"/>
              <a:gd name="T30" fmla="*/ 1948897678 w 21585"/>
              <a:gd name="T31" fmla="*/ 20642724 h 21483"/>
              <a:gd name="T32" fmla="*/ 2005002454 w 21585"/>
              <a:gd name="T33" fmla="*/ 47560242 h 214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585" h="21483">
                <a:moveTo>
                  <a:pt x="2267" y="20634"/>
                </a:moveTo>
                <a:cubicBezTo>
                  <a:pt x="2163" y="20769"/>
                  <a:pt x="1887" y="21352"/>
                  <a:pt x="1642" y="21442"/>
                </a:cubicBezTo>
                <a:cubicBezTo>
                  <a:pt x="1397" y="21532"/>
                  <a:pt x="1037" y="21487"/>
                  <a:pt x="798" y="21173"/>
                </a:cubicBezTo>
                <a:cubicBezTo>
                  <a:pt x="558" y="20858"/>
                  <a:pt x="334" y="20432"/>
                  <a:pt x="204" y="19556"/>
                </a:cubicBezTo>
                <a:cubicBezTo>
                  <a:pt x="74" y="18680"/>
                  <a:pt x="48" y="17266"/>
                  <a:pt x="16" y="15919"/>
                </a:cubicBezTo>
                <a:cubicBezTo>
                  <a:pt x="-15" y="14572"/>
                  <a:pt x="6" y="13157"/>
                  <a:pt x="16" y="11473"/>
                </a:cubicBezTo>
                <a:cubicBezTo>
                  <a:pt x="27" y="9789"/>
                  <a:pt x="58" y="7229"/>
                  <a:pt x="79" y="5815"/>
                </a:cubicBezTo>
                <a:cubicBezTo>
                  <a:pt x="100" y="4400"/>
                  <a:pt x="48" y="3794"/>
                  <a:pt x="141" y="2986"/>
                </a:cubicBezTo>
                <a:cubicBezTo>
                  <a:pt x="235" y="2177"/>
                  <a:pt x="386" y="1448"/>
                  <a:pt x="641" y="965"/>
                </a:cubicBezTo>
                <a:cubicBezTo>
                  <a:pt x="897" y="482"/>
                  <a:pt x="1131" y="246"/>
                  <a:pt x="1673" y="89"/>
                </a:cubicBezTo>
                <a:cubicBezTo>
                  <a:pt x="2215" y="-68"/>
                  <a:pt x="2658" y="33"/>
                  <a:pt x="3892" y="22"/>
                </a:cubicBezTo>
                <a:cubicBezTo>
                  <a:pt x="5127" y="11"/>
                  <a:pt x="7779" y="22"/>
                  <a:pt x="9081" y="22"/>
                </a:cubicBezTo>
                <a:cubicBezTo>
                  <a:pt x="10384" y="22"/>
                  <a:pt x="10426" y="22"/>
                  <a:pt x="11707" y="22"/>
                </a:cubicBezTo>
                <a:cubicBezTo>
                  <a:pt x="12989" y="22"/>
                  <a:pt x="15495" y="-1"/>
                  <a:pt x="16771" y="22"/>
                </a:cubicBezTo>
                <a:cubicBezTo>
                  <a:pt x="18048" y="44"/>
                  <a:pt x="18673" y="-1"/>
                  <a:pt x="19376" y="157"/>
                </a:cubicBezTo>
                <a:cubicBezTo>
                  <a:pt x="20079" y="314"/>
                  <a:pt x="20611" y="606"/>
                  <a:pt x="20981" y="965"/>
                </a:cubicBezTo>
                <a:cubicBezTo>
                  <a:pt x="21351" y="1324"/>
                  <a:pt x="21460" y="2031"/>
                  <a:pt x="21585" y="2312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4" name="Freeform 85"/>
          <p:cNvSpPr>
            <a:spLocks/>
          </p:cNvSpPr>
          <p:nvPr/>
        </p:nvSpPr>
        <p:spPr bwMode="auto">
          <a:xfrm>
            <a:off x="5586413" y="1676400"/>
            <a:ext cx="871537" cy="4419600"/>
          </a:xfrm>
          <a:custGeom>
            <a:avLst/>
            <a:gdLst>
              <a:gd name="T0" fmla="*/ 35637456 w 21314"/>
              <a:gd name="T1" fmla="*/ 0 h 21600"/>
              <a:gd name="T2" fmla="*/ 27063322 w 21314"/>
              <a:gd name="T3" fmla="*/ 50657414 h 21600"/>
              <a:gd name="T4" fmla="*/ 16670057 w 21314"/>
              <a:gd name="T5" fmla="*/ 124718043 h 21600"/>
              <a:gd name="T6" fmla="*/ 7316756 w 21314"/>
              <a:gd name="T7" fmla="*/ 226074817 h 21600"/>
              <a:gd name="T8" fmla="*/ 2899290 w 21314"/>
              <a:gd name="T9" fmla="*/ 327431795 h 21600"/>
              <a:gd name="T10" fmla="*/ 561793 w 21314"/>
              <a:gd name="T11" fmla="*/ 454745330 h 21600"/>
              <a:gd name="T12" fmla="*/ 561793 w 21314"/>
              <a:gd name="T13" fmla="*/ 610653267 h 21600"/>
              <a:gd name="T14" fmla="*/ 6796754 w 21314"/>
              <a:gd name="T15" fmla="*/ 735413051 h 21600"/>
              <a:gd name="T16" fmla="*/ 13551717 w 21314"/>
              <a:gd name="T17" fmla="*/ 805537985 h 21600"/>
              <a:gd name="T18" fmla="*/ 21346687 w 21314"/>
              <a:gd name="T19" fmla="*/ 857535193 h 21600"/>
              <a:gd name="T20" fmla="*/ 27842487 w 21314"/>
              <a:gd name="T21" fmla="*/ 904299267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14" h="21600">
                <a:moveTo>
                  <a:pt x="21314" y="0"/>
                </a:moveTo>
                <a:cubicBezTo>
                  <a:pt x="20382" y="202"/>
                  <a:pt x="18090" y="714"/>
                  <a:pt x="16186" y="1210"/>
                </a:cubicBezTo>
                <a:cubicBezTo>
                  <a:pt x="14282" y="1707"/>
                  <a:pt x="11951" y="2281"/>
                  <a:pt x="9970" y="2979"/>
                </a:cubicBezTo>
                <a:cubicBezTo>
                  <a:pt x="7989" y="3678"/>
                  <a:pt x="5736" y="4593"/>
                  <a:pt x="4376" y="5400"/>
                </a:cubicBezTo>
                <a:cubicBezTo>
                  <a:pt x="3016" y="6207"/>
                  <a:pt x="2395" y="6913"/>
                  <a:pt x="1734" y="7821"/>
                </a:cubicBezTo>
                <a:cubicBezTo>
                  <a:pt x="1074" y="8728"/>
                  <a:pt x="569" y="9737"/>
                  <a:pt x="336" y="10862"/>
                </a:cubicBezTo>
                <a:cubicBezTo>
                  <a:pt x="102" y="11987"/>
                  <a:pt x="-286" y="13469"/>
                  <a:pt x="336" y="14586"/>
                </a:cubicBezTo>
                <a:cubicBezTo>
                  <a:pt x="957" y="15703"/>
                  <a:pt x="2783" y="16790"/>
                  <a:pt x="4065" y="17566"/>
                </a:cubicBezTo>
                <a:cubicBezTo>
                  <a:pt x="5347" y="18341"/>
                  <a:pt x="6668" y="18753"/>
                  <a:pt x="8105" y="19241"/>
                </a:cubicBezTo>
                <a:cubicBezTo>
                  <a:pt x="9543" y="19730"/>
                  <a:pt x="11330" y="20087"/>
                  <a:pt x="12767" y="20483"/>
                </a:cubicBezTo>
                <a:cubicBezTo>
                  <a:pt x="14205" y="20878"/>
                  <a:pt x="15836" y="21367"/>
                  <a:pt x="16652" y="21600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5" name="Freeform 86"/>
          <p:cNvSpPr>
            <a:spLocks/>
          </p:cNvSpPr>
          <p:nvPr/>
        </p:nvSpPr>
        <p:spPr bwMode="auto">
          <a:xfrm>
            <a:off x="5708650" y="1663700"/>
            <a:ext cx="1041400" cy="4394200"/>
          </a:xfrm>
          <a:custGeom>
            <a:avLst/>
            <a:gdLst>
              <a:gd name="T0" fmla="*/ 50494178 w 21478"/>
              <a:gd name="T1" fmla="*/ 0 h 21600"/>
              <a:gd name="T2" fmla="*/ 41863766 w 21478"/>
              <a:gd name="T3" fmla="*/ 31660211 h 21600"/>
              <a:gd name="T4" fmla="*/ 34465259 w 21478"/>
              <a:gd name="T5" fmla="*/ 60712993 h 21600"/>
              <a:gd name="T6" fmla="*/ 21212840 w 21478"/>
              <a:gd name="T7" fmla="*/ 131772700 h 21600"/>
              <a:gd name="T8" fmla="*/ 10732171 w 21478"/>
              <a:gd name="T9" fmla="*/ 222200860 h 21600"/>
              <a:gd name="T10" fmla="*/ 4875932 w 21478"/>
              <a:gd name="T11" fmla="*/ 316477811 h 21600"/>
              <a:gd name="T12" fmla="*/ 869854 w 21478"/>
              <a:gd name="T13" fmla="*/ 446967445 h 21600"/>
              <a:gd name="T14" fmla="*/ 251550 w 21478"/>
              <a:gd name="T15" fmla="*/ 591652380 h 21600"/>
              <a:gd name="T16" fmla="*/ 3951967 w 21478"/>
              <a:gd name="T17" fmla="*/ 663994949 h 21600"/>
              <a:gd name="T18" fmla="*/ 10732171 w 21478"/>
              <a:gd name="T19" fmla="*/ 749249956 h 21600"/>
              <a:gd name="T20" fmla="*/ 18130678 w 21478"/>
              <a:gd name="T21" fmla="*/ 798333577 h 21600"/>
              <a:gd name="T22" fmla="*/ 20596863 w 21478"/>
              <a:gd name="T23" fmla="*/ 819026394 h 21600"/>
              <a:gd name="T24" fmla="*/ 25526858 w 21478"/>
              <a:gd name="T25" fmla="*/ 842243841 h 21600"/>
              <a:gd name="T26" fmla="*/ 28916960 w 21478"/>
              <a:gd name="T27" fmla="*/ 859046570 h 21600"/>
              <a:gd name="T28" fmla="*/ 40013557 w 21478"/>
              <a:gd name="T29" fmla="*/ 893934891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478" h="21600">
                <a:moveTo>
                  <a:pt x="21478" y="0"/>
                </a:moveTo>
                <a:cubicBezTo>
                  <a:pt x="20855" y="125"/>
                  <a:pt x="18954" y="523"/>
                  <a:pt x="17807" y="765"/>
                </a:cubicBezTo>
                <a:cubicBezTo>
                  <a:pt x="16660" y="1007"/>
                  <a:pt x="16135" y="1061"/>
                  <a:pt x="14660" y="1467"/>
                </a:cubicBezTo>
                <a:cubicBezTo>
                  <a:pt x="13185" y="1873"/>
                  <a:pt x="10694" y="2536"/>
                  <a:pt x="9023" y="3184"/>
                </a:cubicBezTo>
                <a:cubicBezTo>
                  <a:pt x="7351" y="3832"/>
                  <a:pt x="5712" y="4627"/>
                  <a:pt x="4565" y="5369"/>
                </a:cubicBezTo>
                <a:cubicBezTo>
                  <a:pt x="3418" y="6110"/>
                  <a:pt x="2762" y="6742"/>
                  <a:pt x="2074" y="7647"/>
                </a:cubicBezTo>
                <a:cubicBezTo>
                  <a:pt x="1386" y="8553"/>
                  <a:pt x="697" y="9692"/>
                  <a:pt x="370" y="10800"/>
                </a:cubicBezTo>
                <a:cubicBezTo>
                  <a:pt x="42" y="11908"/>
                  <a:pt x="-122" y="13422"/>
                  <a:pt x="107" y="14296"/>
                </a:cubicBezTo>
                <a:cubicBezTo>
                  <a:pt x="337" y="15170"/>
                  <a:pt x="927" y="15412"/>
                  <a:pt x="1681" y="16044"/>
                </a:cubicBezTo>
                <a:cubicBezTo>
                  <a:pt x="2435" y="16676"/>
                  <a:pt x="3549" y="17566"/>
                  <a:pt x="4565" y="18104"/>
                </a:cubicBezTo>
                <a:cubicBezTo>
                  <a:pt x="5581" y="18642"/>
                  <a:pt x="7023" y="19009"/>
                  <a:pt x="7712" y="19290"/>
                </a:cubicBezTo>
                <a:cubicBezTo>
                  <a:pt x="8400" y="19571"/>
                  <a:pt x="8236" y="19610"/>
                  <a:pt x="8761" y="19790"/>
                </a:cubicBezTo>
                <a:cubicBezTo>
                  <a:pt x="9285" y="19969"/>
                  <a:pt x="10268" y="20188"/>
                  <a:pt x="10858" y="20351"/>
                </a:cubicBezTo>
                <a:cubicBezTo>
                  <a:pt x="11448" y="20515"/>
                  <a:pt x="11284" y="20547"/>
                  <a:pt x="12300" y="20757"/>
                </a:cubicBezTo>
                <a:cubicBezTo>
                  <a:pt x="13317" y="20968"/>
                  <a:pt x="16037" y="21428"/>
                  <a:pt x="17020" y="21600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6" name="Freeform 87"/>
          <p:cNvSpPr>
            <a:spLocks/>
          </p:cNvSpPr>
          <p:nvPr/>
        </p:nvSpPr>
        <p:spPr bwMode="auto">
          <a:xfrm>
            <a:off x="7143750" y="360363"/>
            <a:ext cx="1714500" cy="3087687"/>
          </a:xfrm>
          <a:custGeom>
            <a:avLst/>
            <a:gdLst>
              <a:gd name="T0" fmla="*/ 121067009 w 21581"/>
              <a:gd name="T1" fmla="*/ 443658655 h 21528"/>
              <a:gd name="T2" fmla="*/ 130654179 w 21581"/>
              <a:gd name="T3" fmla="*/ 433640453 h 21528"/>
              <a:gd name="T4" fmla="*/ 136201974 w 21581"/>
              <a:gd name="T5" fmla="*/ 379435397 h 21528"/>
              <a:gd name="T6" fmla="*/ 130149227 w 21581"/>
              <a:gd name="T7" fmla="*/ 313833952 h 21528"/>
              <a:gd name="T8" fmla="*/ 118801162 w 21581"/>
              <a:gd name="T9" fmla="*/ 242781008 h 21528"/>
              <a:gd name="T10" fmla="*/ 99121949 w 21581"/>
              <a:gd name="T11" fmla="*/ 144389096 h 21528"/>
              <a:gd name="T12" fmla="*/ 74153694 w 21581"/>
              <a:gd name="T13" fmla="*/ 58298738 h 21528"/>
              <a:gd name="T14" fmla="*/ 46913315 w 21581"/>
              <a:gd name="T15" fmla="*/ 14584904 h 21528"/>
              <a:gd name="T16" fmla="*/ 22702408 w 21581"/>
              <a:gd name="T17" fmla="*/ 905165 h 21528"/>
              <a:gd name="T18" fmla="*/ 0 w 21581"/>
              <a:gd name="T19" fmla="*/ 20036260 h 215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581" h="21528">
                <a:moveTo>
                  <a:pt x="19182" y="21528"/>
                </a:moveTo>
                <a:cubicBezTo>
                  <a:pt x="19442" y="21450"/>
                  <a:pt x="20301" y="21561"/>
                  <a:pt x="20701" y="21041"/>
                </a:cubicBezTo>
                <a:cubicBezTo>
                  <a:pt x="21100" y="20520"/>
                  <a:pt x="21600" y="19380"/>
                  <a:pt x="21580" y="18406"/>
                </a:cubicBezTo>
                <a:cubicBezTo>
                  <a:pt x="21560" y="17431"/>
                  <a:pt x="21080" y="16324"/>
                  <a:pt x="20621" y="15217"/>
                </a:cubicBezTo>
                <a:cubicBezTo>
                  <a:pt x="20161" y="14110"/>
                  <a:pt x="19642" y="13136"/>
                  <a:pt x="18823" y="11763"/>
                </a:cubicBezTo>
                <a:cubicBezTo>
                  <a:pt x="18003" y="10390"/>
                  <a:pt x="16884" y="8475"/>
                  <a:pt x="15705" y="6980"/>
                </a:cubicBezTo>
                <a:cubicBezTo>
                  <a:pt x="14527" y="5486"/>
                  <a:pt x="13128" y="3847"/>
                  <a:pt x="11749" y="2795"/>
                </a:cubicBezTo>
                <a:cubicBezTo>
                  <a:pt x="10370" y="1743"/>
                  <a:pt x="8792" y="1135"/>
                  <a:pt x="7433" y="670"/>
                </a:cubicBezTo>
                <a:cubicBezTo>
                  <a:pt x="6074" y="205"/>
                  <a:pt x="4836" y="-39"/>
                  <a:pt x="3597" y="5"/>
                </a:cubicBezTo>
                <a:cubicBezTo>
                  <a:pt x="2358" y="50"/>
                  <a:pt x="759" y="736"/>
                  <a:pt x="0" y="935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7" name="Freeform 88"/>
          <p:cNvSpPr>
            <a:spLocks/>
          </p:cNvSpPr>
          <p:nvPr/>
        </p:nvSpPr>
        <p:spPr bwMode="auto">
          <a:xfrm>
            <a:off x="6810375" y="169863"/>
            <a:ext cx="2200275" cy="3513137"/>
          </a:xfrm>
          <a:custGeom>
            <a:avLst/>
            <a:gdLst>
              <a:gd name="T0" fmla="*/ 154376432 w 21585"/>
              <a:gd name="T1" fmla="*/ 540875769 h 21461"/>
              <a:gd name="T2" fmla="*/ 165380253 w 21585"/>
              <a:gd name="T3" fmla="*/ 566869152 h 21461"/>
              <a:gd name="T4" fmla="*/ 185445008 w 21585"/>
              <a:gd name="T5" fmla="*/ 575176205 h 21461"/>
              <a:gd name="T6" fmla="*/ 211983168 w 21585"/>
              <a:gd name="T7" fmla="*/ 545029295 h 21461"/>
              <a:gd name="T8" fmla="*/ 224275453 w 21585"/>
              <a:gd name="T9" fmla="*/ 462895783 h 21461"/>
              <a:gd name="T10" fmla="*/ 210684308 w 21585"/>
              <a:gd name="T11" fmla="*/ 352169517 h 21461"/>
              <a:gd name="T12" fmla="*/ 185445008 w 21585"/>
              <a:gd name="T13" fmla="*/ 227428353 h 21461"/>
              <a:gd name="T14" fmla="*/ 143694624 w 21585"/>
              <a:gd name="T15" fmla="*/ 91753755 h 21461"/>
              <a:gd name="T16" fmla="*/ 100001250 w 21585"/>
              <a:gd name="T17" fmla="*/ 23126037 h 21461"/>
              <a:gd name="T18" fmla="*/ 41750282 w 21585"/>
              <a:gd name="T19" fmla="*/ 1286344 h 21461"/>
              <a:gd name="T20" fmla="*/ 14567890 w 21585"/>
              <a:gd name="T21" fmla="*/ 15328088 h 21461"/>
              <a:gd name="T22" fmla="*/ 0 w 21585"/>
              <a:gd name="T23" fmla="*/ 46520050 h 214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85" h="21461">
                <a:moveTo>
                  <a:pt x="14857" y="20141"/>
                </a:moveTo>
                <a:cubicBezTo>
                  <a:pt x="15028" y="20306"/>
                  <a:pt x="15417" y="20897"/>
                  <a:pt x="15916" y="21111"/>
                </a:cubicBezTo>
                <a:cubicBezTo>
                  <a:pt x="16414" y="21324"/>
                  <a:pt x="17099" y="21557"/>
                  <a:pt x="17847" y="21421"/>
                </a:cubicBezTo>
                <a:cubicBezTo>
                  <a:pt x="18594" y="21285"/>
                  <a:pt x="19778" y="20994"/>
                  <a:pt x="20401" y="20296"/>
                </a:cubicBezTo>
                <a:cubicBezTo>
                  <a:pt x="21024" y="19598"/>
                  <a:pt x="21600" y="18434"/>
                  <a:pt x="21584" y="17231"/>
                </a:cubicBezTo>
                <a:cubicBezTo>
                  <a:pt x="21569" y="16028"/>
                  <a:pt x="20899" y="14564"/>
                  <a:pt x="20276" y="13099"/>
                </a:cubicBezTo>
                <a:cubicBezTo>
                  <a:pt x="19653" y="11635"/>
                  <a:pt x="18921" y="10064"/>
                  <a:pt x="17847" y="8444"/>
                </a:cubicBezTo>
                <a:cubicBezTo>
                  <a:pt x="16772" y="6824"/>
                  <a:pt x="15199" y="4651"/>
                  <a:pt x="13829" y="3381"/>
                </a:cubicBezTo>
                <a:cubicBezTo>
                  <a:pt x="12459" y="2110"/>
                  <a:pt x="11259" y="1383"/>
                  <a:pt x="9624" y="820"/>
                </a:cubicBezTo>
                <a:cubicBezTo>
                  <a:pt x="7989" y="258"/>
                  <a:pt x="5388" y="54"/>
                  <a:pt x="4018" y="5"/>
                </a:cubicBezTo>
                <a:cubicBezTo>
                  <a:pt x="2647" y="-43"/>
                  <a:pt x="2071" y="248"/>
                  <a:pt x="1402" y="529"/>
                </a:cubicBezTo>
                <a:cubicBezTo>
                  <a:pt x="732" y="811"/>
                  <a:pt x="296" y="1451"/>
                  <a:pt x="0" y="1693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78" name="Freeform 89"/>
          <p:cNvSpPr>
            <a:spLocks/>
          </p:cNvSpPr>
          <p:nvPr/>
        </p:nvSpPr>
        <p:spPr bwMode="auto">
          <a:xfrm>
            <a:off x="6511925" y="44450"/>
            <a:ext cx="2598738" cy="3786188"/>
          </a:xfrm>
          <a:custGeom>
            <a:avLst/>
            <a:gdLst>
              <a:gd name="T0" fmla="*/ 186045069 w 21321"/>
              <a:gd name="T1" fmla="*/ 609325731 h 21399"/>
              <a:gd name="T2" fmla="*/ 217778047 w 21321"/>
              <a:gd name="T3" fmla="*/ 654279968 h 21399"/>
              <a:gd name="T4" fmla="*/ 255691271 w 21321"/>
              <a:gd name="T5" fmla="*/ 673376340 h 21399"/>
              <a:gd name="T6" fmla="*/ 300943514 w 21321"/>
              <a:gd name="T7" fmla="*/ 638001253 h 21399"/>
              <a:gd name="T8" fmla="*/ 316037427 w 21321"/>
              <a:gd name="T9" fmla="*/ 550346551 h 21399"/>
              <a:gd name="T10" fmla="*/ 312546237 w 21321"/>
              <a:gd name="T11" fmla="*/ 444159185 h 21399"/>
              <a:gd name="T12" fmla="*/ 297467194 w 21321"/>
              <a:gd name="T13" fmla="*/ 358194900 h 21399"/>
              <a:gd name="T14" fmla="*/ 261485259 w 21321"/>
              <a:gd name="T15" fmla="*/ 213220118 h 21399"/>
              <a:gd name="T16" fmla="*/ 204615423 w 21321"/>
              <a:gd name="T17" fmla="*/ 66586235 h 21399"/>
              <a:gd name="T18" fmla="*/ 133825317 w 21321"/>
              <a:gd name="T19" fmla="*/ 9266332 h 21399"/>
              <a:gd name="T20" fmla="*/ 47941176 w 21321"/>
              <a:gd name="T21" fmla="*/ 10956926 h 21399"/>
              <a:gd name="T22" fmla="*/ 5006602 w 21321"/>
              <a:gd name="T23" fmla="*/ 49712848 h 21399"/>
              <a:gd name="T24" fmla="*/ 356517 w 21321"/>
              <a:gd name="T25" fmla="*/ 73316941 h 213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21" h="21399">
                <a:moveTo>
                  <a:pt x="12523" y="19339"/>
                </a:moveTo>
                <a:cubicBezTo>
                  <a:pt x="12875" y="19582"/>
                  <a:pt x="13878" y="20434"/>
                  <a:pt x="14659" y="20775"/>
                </a:cubicBezTo>
                <a:cubicBezTo>
                  <a:pt x="15440" y="21116"/>
                  <a:pt x="16273" y="21475"/>
                  <a:pt x="17211" y="21385"/>
                </a:cubicBezTo>
                <a:cubicBezTo>
                  <a:pt x="18148" y="21296"/>
                  <a:pt x="19580" y="20910"/>
                  <a:pt x="20257" y="20255"/>
                </a:cubicBezTo>
                <a:cubicBezTo>
                  <a:pt x="20934" y="19599"/>
                  <a:pt x="21143" y="18487"/>
                  <a:pt x="21273" y="17455"/>
                </a:cubicBezTo>
                <a:cubicBezTo>
                  <a:pt x="21403" y="16423"/>
                  <a:pt x="21247" y="15086"/>
                  <a:pt x="21038" y="14063"/>
                </a:cubicBezTo>
                <a:cubicBezTo>
                  <a:pt x="20830" y="13040"/>
                  <a:pt x="20596" y="12546"/>
                  <a:pt x="20023" y="11317"/>
                </a:cubicBezTo>
                <a:cubicBezTo>
                  <a:pt x="19450" y="10087"/>
                  <a:pt x="18643" y="8239"/>
                  <a:pt x="17601" y="6686"/>
                </a:cubicBezTo>
                <a:cubicBezTo>
                  <a:pt x="16560" y="5134"/>
                  <a:pt x="15206" y="3088"/>
                  <a:pt x="13773" y="2002"/>
                </a:cubicBezTo>
                <a:cubicBezTo>
                  <a:pt x="12341" y="916"/>
                  <a:pt x="10766" y="467"/>
                  <a:pt x="9008" y="171"/>
                </a:cubicBezTo>
                <a:cubicBezTo>
                  <a:pt x="7250" y="-125"/>
                  <a:pt x="4672" y="10"/>
                  <a:pt x="3227" y="225"/>
                </a:cubicBezTo>
                <a:cubicBezTo>
                  <a:pt x="1782" y="440"/>
                  <a:pt x="871" y="1131"/>
                  <a:pt x="337" y="1463"/>
                </a:cubicBezTo>
                <a:cubicBezTo>
                  <a:pt x="-197" y="1795"/>
                  <a:pt x="76" y="2109"/>
                  <a:pt x="24" y="2217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0179" name="Group 97"/>
          <p:cNvGrpSpPr>
            <a:grpSpLocks/>
          </p:cNvGrpSpPr>
          <p:nvPr/>
        </p:nvGrpSpPr>
        <p:grpSpPr bwMode="auto">
          <a:xfrm>
            <a:off x="25400" y="7938"/>
            <a:ext cx="8804275" cy="6223000"/>
            <a:chOff x="0" y="0"/>
            <a:chExt cx="5545" cy="3920"/>
          </a:xfrm>
        </p:grpSpPr>
        <p:sp>
          <p:nvSpPr>
            <p:cNvPr id="90328" name="Line 90"/>
            <p:cNvSpPr>
              <a:spLocks noChangeShapeType="1"/>
            </p:cNvSpPr>
            <p:nvPr/>
          </p:nvSpPr>
          <p:spPr bwMode="auto">
            <a:xfrm>
              <a:off x="5407" y="2827"/>
              <a:ext cx="1" cy="480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29" name="Line 91"/>
            <p:cNvSpPr>
              <a:spLocks noChangeShapeType="1"/>
            </p:cNvSpPr>
            <p:nvPr/>
          </p:nvSpPr>
          <p:spPr bwMode="auto">
            <a:xfrm>
              <a:off x="4429" y="340"/>
              <a:ext cx="1" cy="624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0" name="Line 92"/>
            <p:cNvSpPr>
              <a:spLocks noChangeShapeType="1"/>
            </p:cNvSpPr>
            <p:nvPr/>
          </p:nvSpPr>
          <p:spPr bwMode="auto">
            <a:xfrm>
              <a:off x="374" y="509"/>
              <a:ext cx="334" cy="622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1" name="Line 93"/>
            <p:cNvSpPr>
              <a:spLocks noChangeShapeType="1"/>
            </p:cNvSpPr>
            <p:nvPr/>
          </p:nvSpPr>
          <p:spPr bwMode="auto">
            <a:xfrm>
              <a:off x="733" y="1192"/>
              <a:ext cx="1" cy="636"/>
            </a:xfrm>
            <a:prstGeom prst="line">
              <a:avLst/>
            </a:prstGeom>
            <a:noFill/>
            <a:ln w="9525">
              <a:solidFill>
                <a:srgbClr val="CC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2" name="Freeform 94"/>
            <p:cNvSpPr>
              <a:spLocks/>
            </p:cNvSpPr>
            <p:nvPr/>
          </p:nvSpPr>
          <p:spPr bwMode="auto">
            <a:xfrm>
              <a:off x="0" y="0"/>
              <a:ext cx="4405" cy="2093"/>
            </a:xfrm>
            <a:custGeom>
              <a:avLst/>
              <a:gdLst>
                <a:gd name="T0" fmla="*/ 142 w 21596"/>
                <a:gd name="T1" fmla="*/ 185 h 21514"/>
                <a:gd name="T2" fmla="*/ 110 w 21596"/>
                <a:gd name="T3" fmla="*/ 198 h 21514"/>
                <a:gd name="T4" fmla="*/ 69 w 21596"/>
                <a:gd name="T5" fmla="*/ 204 h 21514"/>
                <a:gd name="T6" fmla="*/ 41 w 21596"/>
                <a:gd name="T7" fmla="*/ 201 h 21514"/>
                <a:gd name="T8" fmla="*/ 12 w 21596"/>
                <a:gd name="T9" fmla="*/ 187 h 21514"/>
                <a:gd name="T10" fmla="*/ 3 w 21596"/>
                <a:gd name="T11" fmla="*/ 165 h 21514"/>
                <a:gd name="T12" fmla="*/ 0 w 21596"/>
                <a:gd name="T13" fmla="*/ 135 h 21514"/>
                <a:gd name="T14" fmla="*/ 0 w 21596"/>
                <a:gd name="T15" fmla="*/ 111 h 21514"/>
                <a:gd name="T16" fmla="*/ 1 w 21596"/>
                <a:gd name="T17" fmla="*/ 81 h 21514"/>
                <a:gd name="T18" fmla="*/ 3 w 21596"/>
                <a:gd name="T19" fmla="*/ 57 h 21514"/>
                <a:gd name="T20" fmla="*/ 5 w 21596"/>
                <a:gd name="T21" fmla="*/ 38 h 21514"/>
                <a:gd name="T22" fmla="*/ 17 w 21596"/>
                <a:gd name="T23" fmla="*/ 17 h 21514"/>
                <a:gd name="T24" fmla="*/ 41 w 21596"/>
                <a:gd name="T25" fmla="*/ 6 h 21514"/>
                <a:gd name="T26" fmla="*/ 80 w 21596"/>
                <a:gd name="T27" fmla="*/ 1 h 21514"/>
                <a:gd name="T28" fmla="*/ 255 w 21596"/>
                <a:gd name="T29" fmla="*/ 1 h 21514"/>
                <a:gd name="T30" fmla="*/ 497 w 21596"/>
                <a:gd name="T31" fmla="*/ 1 h 21514"/>
                <a:gd name="T32" fmla="*/ 624 w 21596"/>
                <a:gd name="T33" fmla="*/ 1 h 21514"/>
                <a:gd name="T34" fmla="*/ 766 w 21596"/>
                <a:gd name="T35" fmla="*/ 1 h 21514"/>
                <a:gd name="T36" fmla="*/ 845 w 21596"/>
                <a:gd name="T37" fmla="*/ 6 h 21514"/>
                <a:gd name="T38" fmla="*/ 899 w 21596"/>
                <a:gd name="T39" fmla="*/ 27 h 215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596" h="21514">
                  <a:moveTo>
                    <a:pt x="3418" y="19525"/>
                  </a:moveTo>
                  <a:cubicBezTo>
                    <a:pt x="3290" y="19751"/>
                    <a:pt x="2947" y="20552"/>
                    <a:pt x="2653" y="20881"/>
                  </a:cubicBezTo>
                  <a:cubicBezTo>
                    <a:pt x="2359" y="21210"/>
                    <a:pt x="1932" y="21446"/>
                    <a:pt x="1653" y="21498"/>
                  </a:cubicBezTo>
                  <a:cubicBezTo>
                    <a:pt x="1374" y="21549"/>
                    <a:pt x="1202" y="21487"/>
                    <a:pt x="976" y="21189"/>
                  </a:cubicBezTo>
                  <a:cubicBezTo>
                    <a:pt x="751" y="20891"/>
                    <a:pt x="452" y="20336"/>
                    <a:pt x="300" y="19710"/>
                  </a:cubicBezTo>
                  <a:cubicBezTo>
                    <a:pt x="148" y="19083"/>
                    <a:pt x="114" y="18353"/>
                    <a:pt x="65" y="17428"/>
                  </a:cubicBezTo>
                  <a:cubicBezTo>
                    <a:pt x="16" y="16504"/>
                    <a:pt x="16" y="15127"/>
                    <a:pt x="6" y="14161"/>
                  </a:cubicBezTo>
                  <a:cubicBezTo>
                    <a:pt x="-4" y="13195"/>
                    <a:pt x="1" y="12568"/>
                    <a:pt x="6" y="11633"/>
                  </a:cubicBezTo>
                  <a:cubicBezTo>
                    <a:pt x="11" y="10698"/>
                    <a:pt x="25" y="9495"/>
                    <a:pt x="35" y="8550"/>
                  </a:cubicBezTo>
                  <a:cubicBezTo>
                    <a:pt x="45" y="7605"/>
                    <a:pt x="50" y="6731"/>
                    <a:pt x="65" y="5960"/>
                  </a:cubicBezTo>
                  <a:cubicBezTo>
                    <a:pt x="79" y="5190"/>
                    <a:pt x="65" y="4625"/>
                    <a:pt x="123" y="3926"/>
                  </a:cubicBezTo>
                  <a:cubicBezTo>
                    <a:pt x="182" y="3227"/>
                    <a:pt x="275" y="2333"/>
                    <a:pt x="418" y="1768"/>
                  </a:cubicBezTo>
                  <a:cubicBezTo>
                    <a:pt x="560" y="1203"/>
                    <a:pt x="726" y="812"/>
                    <a:pt x="976" y="535"/>
                  </a:cubicBezTo>
                  <a:cubicBezTo>
                    <a:pt x="1227" y="257"/>
                    <a:pt x="1060" y="185"/>
                    <a:pt x="1918" y="103"/>
                  </a:cubicBezTo>
                  <a:cubicBezTo>
                    <a:pt x="2776" y="21"/>
                    <a:pt x="4452" y="52"/>
                    <a:pt x="6124" y="41"/>
                  </a:cubicBezTo>
                  <a:cubicBezTo>
                    <a:pt x="7796" y="31"/>
                    <a:pt x="10468" y="41"/>
                    <a:pt x="11948" y="41"/>
                  </a:cubicBezTo>
                  <a:cubicBezTo>
                    <a:pt x="13429" y="41"/>
                    <a:pt x="13929" y="41"/>
                    <a:pt x="15007" y="41"/>
                  </a:cubicBezTo>
                  <a:cubicBezTo>
                    <a:pt x="16086" y="41"/>
                    <a:pt x="17532" y="-51"/>
                    <a:pt x="18419" y="41"/>
                  </a:cubicBezTo>
                  <a:cubicBezTo>
                    <a:pt x="19307" y="134"/>
                    <a:pt x="19792" y="113"/>
                    <a:pt x="20321" y="576"/>
                  </a:cubicBezTo>
                  <a:cubicBezTo>
                    <a:pt x="20851" y="1038"/>
                    <a:pt x="21331" y="2364"/>
                    <a:pt x="21596" y="2837"/>
                  </a:cubicBezTo>
                </a:path>
              </a:pathLst>
            </a:custGeom>
            <a:noFill/>
            <a:ln w="9525" cap="flat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3" name="Freeform 95"/>
            <p:cNvSpPr>
              <a:spLocks/>
            </p:cNvSpPr>
            <p:nvPr/>
          </p:nvSpPr>
          <p:spPr bwMode="auto">
            <a:xfrm>
              <a:off x="3648" y="1028"/>
              <a:ext cx="765" cy="2792"/>
            </a:xfrm>
            <a:custGeom>
              <a:avLst/>
              <a:gdLst>
                <a:gd name="T0" fmla="*/ 27 w 21552"/>
                <a:gd name="T1" fmla="*/ 0 h 21600"/>
                <a:gd name="T2" fmla="*/ 23 w 21552"/>
                <a:gd name="T3" fmla="*/ 11 h 21600"/>
                <a:gd name="T4" fmla="*/ 16 w 21552"/>
                <a:gd name="T5" fmla="*/ 31 h 21600"/>
                <a:gd name="T6" fmla="*/ 7 w 21552"/>
                <a:gd name="T7" fmla="*/ 70 h 21600"/>
                <a:gd name="T8" fmla="*/ 3 w 21552"/>
                <a:gd name="T9" fmla="*/ 112 h 21600"/>
                <a:gd name="T10" fmla="*/ 1 w 21552"/>
                <a:gd name="T11" fmla="*/ 161 h 21600"/>
                <a:gd name="T12" fmla="*/ 0 w 21552"/>
                <a:gd name="T13" fmla="*/ 193 h 21600"/>
                <a:gd name="T14" fmla="*/ 0 w 21552"/>
                <a:gd name="T15" fmla="*/ 237 h 21600"/>
                <a:gd name="T16" fmla="*/ 1 w 21552"/>
                <a:gd name="T17" fmla="*/ 257 h 21600"/>
                <a:gd name="T18" fmla="*/ 2 w 21552"/>
                <a:gd name="T19" fmla="*/ 277 h 21600"/>
                <a:gd name="T20" fmla="*/ 5 w 21552"/>
                <a:gd name="T21" fmla="*/ 296 h 21600"/>
                <a:gd name="T22" fmla="*/ 10 w 21552"/>
                <a:gd name="T23" fmla="*/ 326 h 21600"/>
                <a:gd name="T24" fmla="*/ 15 w 21552"/>
                <a:gd name="T25" fmla="*/ 341 h 21600"/>
                <a:gd name="T26" fmla="*/ 23 w 21552"/>
                <a:gd name="T27" fmla="*/ 361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52" h="21600">
                  <a:moveTo>
                    <a:pt x="21552" y="0"/>
                  </a:moveTo>
                  <a:cubicBezTo>
                    <a:pt x="20988" y="108"/>
                    <a:pt x="19663" y="348"/>
                    <a:pt x="18168" y="650"/>
                  </a:cubicBezTo>
                  <a:cubicBezTo>
                    <a:pt x="16674" y="952"/>
                    <a:pt x="14700" y="1238"/>
                    <a:pt x="12641" y="1826"/>
                  </a:cubicBezTo>
                  <a:cubicBezTo>
                    <a:pt x="10583" y="2414"/>
                    <a:pt x="7425" y="3381"/>
                    <a:pt x="5761" y="4193"/>
                  </a:cubicBezTo>
                  <a:cubicBezTo>
                    <a:pt x="4097" y="5005"/>
                    <a:pt x="3392" y="5779"/>
                    <a:pt x="2603" y="6684"/>
                  </a:cubicBezTo>
                  <a:cubicBezTo>
                    <a:pt x="1813" y="7589"/>
                    <a:pt x="1390" y="8812"/>
                    <a:pt x="1024" y="9624"/>
                  </a:cubicBezTo>
                  <a:cubicBezTo>
                    <a:pt x="657" y="10436"/>
                    <a:pt x="516" y="10815"/>
                    <a:pt x="347" y="11574"/>
                  </a:cubicBezTo>
                  <a:cubicBezTo>
                    <a:pt x="178" y="12332"/>
                    <a:pt x="-48" y="13539"/>
                    <a:pt x="8" y="14173"/>
                  </a:cubicBezTo>
                  <a:cubicBezTo>
                    <a:pt x="65" y="14807"/>
                    <a:pt x="403" y="14978"/>
                    <a:pt x="685" y="15380"/>
                  </a:cubicBezTo>
                  <a:cubicBezTo>
                    <a:pt x="967" y="15782"/>
                    <a:pt x="1193" y="16200"/>
                    <a:pt x="1700" y="16587"/>
                  </a:cubicBezTo>
                  <a:cubicBezTo>
                    <a:pt x="2208" y="16974"/>
                    <a:pt x="2687" y="17213"/>
                    <a:pt x="3731" y="17701"/>
                  </a:cubicBezTo>
                  <a:cubicBezTo>
                    <a:pt x="4774" y="18188"/>
                    <a:pt x="6607" y="19047"/>
                    <a:pt x="8017" y="19496"/>
                  </a:cubicBezTo>
                  <a:cubicBezTo>
                    <a:pt x="9427" y="19944"/>
                    <a:pt x="10470" y="20045"/>
                    <a:pt x="12190" y="20393"/>
                  </a:cubicBezTo>
                  <a:cubicBezTo>
                    <a:pt x="13910" y="20741"/>
                    <a:pt x="17012" y="21345"/>
                    <a:pt x="18281" y="21600"/>
                  </a:cubicBezTo>
                </a:path>
              </a:pathLst>
            </a:custGeom>
            <a:noFill/>
            <a:ln w="9525" cap="flat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34" name="Freeform 96"/>
            <p:cNvSpPr>
              <a:spLocks/>
            </p:cNvSpPr>
            <p:nvPr/>
          </p:nvSpPr>
          <p:spPr bwMode="auto">
            <a:xfrm>
              <a:off x="4351" y="2819"/>
              <a:ext cx="1194" cy="1101"/>
            </a:xfrm>
            <a:custGeom>
              <a:avLst/>
              <a:gdLst>
                <a:gd name="T0" fmla="*/ 0 w 21510"/>
                <a:gd name="T1" fmla="*/ 55 h 21458"/>
                <a:gd name="T2" fmla="*/ 11 w 21510"/>
                <a:gd name="T3" fmla="*/ 56 h 21458"/>
                <a:gd name="T4" fmla="*/ 32 w 21510"/>
                <a:gd name="T5" fmla="*/ 52 h 21458"/>
                <a:gd name="T6" fmla="*/ 50 w 21510"/>
                <a:gd name="T7" fmla="*/ 44 h 21458"/>
                <a:gd name="T8" fmla="*/ 63 w 21510"/>
                <a:gd name="T9" fmla="*/ 32 h 21458"/>
                <a:gd name="T10" fmla="*/ 66 w 21510"/>
                <a:gd name="T11" fmla="*/ 20 h 21458"/>
                <a:gd name="T12" fmla="*/ 65 w 21510"/>
                <a:gd name="T13" fmla="*/ 9 h 21458"/>
                <a:gd name="T14" fmla="*/ 60 w 21510"/>
                <a:gd name="T15" fmla="*/ 0 h 214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10" h="21458">
                  <a:moveTo>
                    <a:pt x="0" y="20957"/>
                  </a:moveTo>
                  <a:cubicBezTo>
                    <a:pt x="613" y="21035"/>
                    <a:pt x="1964" y="21600"/>
                    <a:pt x="3675" y="21425"/>
                  </a:cubicBezTo>
                  <a:cubicBezTo>
                    <a:pt x="5386" y="21249"/>
                    <a:pt x="8161" y="20665"/>
                    <a:pt x="10269" y="19906"/>
                  </a:cubicBezTo>
                  <a:cubicBezTo>
                    <a:pt x="12376" y="19146"/>
                    <a:pt x="14646" y="18133"/>
                    <a:pt x="16322" y="16867"/>
                  </a:cubicBezTo>
                  <a:cubicBezTo>
                    <a:pt x="17997" y="15601"/>
                    <a:pt x="19456" y="13848"/>
                    <a:pt x="20321" y="12309"/>
                  </a:cubicBezTo>
                  <a:cubicBezTo>
                    <a:pt x="21186" y="10771"/>
                    <a:pt x="21348" y="9135"/>
                    <a:pt x="21474" y="7635"/>
                  </a:cubicBezTo>
                  <a:cubicBezTo>
                    <a:pt x="21600" y="6135"/>
                    <a:pt x="21384" y="4616"/>
                    <a:pt x="21042" y="3350"/>
                  </a:cubicBezTo>
                  <a:cubicBezTo>
                    <a:pt x="20699" y="2084"/>
                    <a:pt x="19726" y="701"/>
                    <a:pt x="19384" y="0"/>
                  </a:cubicBezTo>
                </a:path>
              </a:pathLst>
            </a:custGeom>
            <a:noFill/>
            <a:ln w="9525" cap="flat">
              <a:solidFill>
                <a:srgbClr val="CC00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0180" name="Freeform 98"/>
          <p:cNvSpPr>
            <a:spLocks/>
          </p:cNvSpPr>
          <p:nvPr/>
        </p:nvSpPr>
        <p:spPr bwMode="auto">
          <a:xfrm>
            <a:off x="6629400" y="4276725"/>
            <a:ext cx="2333625" cy="2078038"/>
          </a:xfrm>
          <a:custGeom>
            <a:avLst/>
            <a:gdLst>
              <a:gd name="T0" fmla="*/ 0 w 21544"/>
              <a:gd name="T1" fmla="*/ 188507566 h 21302"/>
              <a:gd name="T2" fmla="*/ 43329992 w 21544"/>
              <a:gd name="T3" fmla="*/ 203381506 h 21302"/>
              <a:gd name="T4" fmla="*/ 94908368 w 21544"/>
              <a:gd name="T5" fmla="*/ 201525788 h 21302"/>
              <a:gd name="T6" fmla="*/ 150616625 w 21544"/>
              <a:gd name="T7" fmla="*/ 186651847 h 21302"/>
              <a:gd name="T8" fmla="*/ 191881622 w 21544"/>
              <a:gd name="T9" fmla="*/ 168999255 h 21302"/>
              <a:gd name="T10" fmla="*/ 224886645 w 21544"/>
              <a:gd name="T11" fmla="*/ 144827894 h 21302"/>
              <a:gd name="T12" fmla="*/ 248962714 w 21544"/>
              <a:gd name="T13" fmla="*/ 110445739 h 21302"/>
              <a:gd name="T14" fmla="*/ 251708276 w 21544"/>
              <a:gd name="T15" fmla="*/ 62112577 h 21302"/>
              <a:gd name="T16" fmla="*/ 238649443 w 21544"/>
              <a:gd name="T17" fmla="*/ 25560687 h 21302"/>
              <a:gd name="T18" fmla="*/ 213200539 w 21544"/>
              <a:gd name="T19" fmla="*/ 2017459 h 21302"/>
              <a:gd name="T20" fmla="*/ 185686641 w 21544"/>
              <a:gd name="T21" fmla="*/ 13789073 h 213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544" h="21302">
                <a:moveTo>
                  <a:pt x="0" y="19622"/>
                </a:moveTo>
                <a:cubicBezTo>
                  <a:pt x="615" y="19883"/>
                  <a:pt x="2345" y="20957"/>
                  <a:pt x="3693" y="21185"/>
                </a:cubicBezTo>
                <a:cubicBezTo>
                  <a:pt x="5041" y="21413"/>
                  <a:pt x="6565" y="21283"/>
                  <a:pt x="8089" y="20990"/>
                </a:cubicBezTo>
                <a:cubicBezTo>
                  <a:pt x="9613" y="20697"/>
                  <a:pt x="11459" y="19997"/>
                  <a:pt x="12837" y="19427"/>
                </a:cubicBezTo>
                <a:cubicBezTo>
                  <a:pt x="14214" y="18857"/>
                  <a:pt x="15299" y="18304"/>
                  <a:pt x="16354" y="17572"/>
                </a:cubicBezTo>
                <a:cubicBezTo>
                  <a:pt x="17409" y="16839"/>
                  <a:pt x="18361" y="16058"/>
                  <a:pt x="19167" y="15032"/>
                </a:cubicBezTo>
                <a:cubicBezTo>
                  <a:pt x="19973" y="14007"/>
                  <a:pt x="20838" y="12867"/>
                  <a:pt x="21219" y="11419"/>
                </a:cubicBezTo>
                <a:cubicBezTo>
                  <a:pt x="21600" y="9970"/>
                  <a:pt x="21600" y="7821"/>
                  <a:pt x="21453" y="6340"/>
                </a:cubicBezTo>
                <a:cubicBezTo>
                  <a:pt x="21307" y="4859"/>
                  <a:pt x="20882" y="3557"/>
                  <a:pt x="20340" y="2499"/>
                </a:cubicBezTo>
                <a:cubicBezTo>
                  <a:pt x="19798" y="1441"/>
                  <a:pt x="18918" y="236"/>
                  <a:pt x="18171" y="25"/>
                </a:cubicBezTo>
                <a:cubicBezTo>
                  <a:pt x="17424" y="-187"/>
                  <a:pt x="16310" y="1001"/>
                  <a:pt x="15826" y="1262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81" name="Freeform 99"/>
          <p:cNvSpPr>
            <a:spLocks/>
          </p:cNvSpPr>
          <p:nvPr/>
        </p:nvSpPr>
        <p:spPr bwMode="auto">
          <a:xfrm>
            <a:off x="6324600" y="4132263"/>
            <a:ext cx="2752725" cy="2327275"/>
          </a:xfrm>
          <a:custGeom>
            <a:avLst/>
            <a:gdLst>
              <a:gd name="T0" fmla="*/ 0 w 21532"/>
              <a:gd name="T1" fmla="*/ 225598795 h 21438"/>
              <a:gd name="T2" fmla="*/ 77911629 w 21532"/>
              <a:gd name="T3" fmla="*/ 250417851 h 21438"/>
              <a:gd name="T4" fmla="*/ 150952679 w 21532"/>
              <a:gd name="T5" fmla="*/ 250417851 h 21438"/>
              <a:gd name="T6" fmla="*/ 219123277 w 21532"/>
              <a:gd name="T7" fmla="*/ 238008323 h 21438"/>
              <a:gd name="T8" fmla="*/ 282423423 w 21532"/>
              <a:gd name="T9" fmla="*/ 211126984 h 21438"/>
              <a:gd name="T10" fmla="*/ 335181599 w 21532"/>
              <a:gd name="T11" fmla="*/ 167004181 h 21438"/>
              <a:gd name="T12" fmla="*/ 351411196 w 21532"/>
              <a:gd name="T13" fmla="*/ 110471851 h 21438"/>
              <a:gd name="T14" fmla="*/ 344906266 w 21532"/>
              <a:gd name="T15" fmla="*/ 44287702 h 21438"/>
              <a:gd name="T16" fmla="*/ 315699665 w 21532"/>
              <a:gd name="T17" fmla="*/ 9133344 h 21438"/>
              <a:gd name="T18" fmla="*/ 281606248 w 21532"/>
              <a:gd name="T19" fmla="*/ 176733 h 21438"/>
              <a:gd name="T20" fmla="*/ 251582343 w 21532"/>
              <a:gd name="T21" fmla="*/ 7754435 h 21438"/>
              <a:gd name="T22" fmla="*/ 221558566 w 21532"/>
              <a:gd name="T23" fmla="*/ 29120574 h 214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32" h="21438">
                <a:moveTo>
                  <a:pt x="0" y="19129"/>
                </a:moveTo>
                <a:cubicBezTo>
                  <a:pt x="794" y="19480"/>
                  <a:pt x="3228" y="20884"/>
                  <a:pt x="4767" y="21235"/>
                </a:cubicBezTo>
                <a:cubicBezTo>
                  <a:pt x="6306" y="21586"/>
                  <a:pt x="7796" y="21411"/>
                  <a:pt x="9236" y="21235"/>
                </a:cubicBezTo>
                <a:cubicBezTo>
                  <a:pt x="10676" y="21060"/>
                  <a:pt x="12066" y="20738"/>
                  <a:pt x="13407" y="20182"/>
                </a:cubicBezTo>
                <a:cubicBezTo>
                  <a:pt x="14748" y="19626"/>
                  <a:pt x="16101" y="18910"/>
                  <a:pt x="17280" y="17901"/>
                </a:cubicBezTo>
                <a:cubicBezTo>
                  <a:pt x="18459" y="16892"/>
                  <a:pt x="19800" y="15575"/>
                  <a:pt x="20508" y="14157"/>
                </a:cubicBezTo>
                <a:cubicBezTo>
                  <a:pt x="21215" y="12738"/>
                  <a:pt x="21401" y="11100"/>
                  <a:pt x="21501" y="9360"/>
                </a:cubicBezTo>
                <a:cubicBezTo>
                  <a:pt x="21600" y="7620"/>
                  <a:pt x="21463" y="5178"/>
                  <a:pt x="21103" y="3744"/>
                </a:cubicBezTo>
                <a:cubicBezTo>
                  <a:pt x="20743" y="2311"/>
                  <a:pt x="19961" y="1390"/>
                  <a:pt x="19316" y="761"/>
                </a:cubicBezTo>
                <a:cubicBezTo>
                  <a:pt x="18670" y="132"/>
                  <a:pt x="17888" y="15"/>
                  <a:pt x="17230" y="1"/>
                </a:cubicBezTo>
                <a:cubicBezTo>
                  <a:pt x="16572" y="-14"/>
                  <a:pt x="16001" y="235"/>
                  <a:pt x="15393" y="644"/>
                </a:cubicBezTo>
                <a:cubicBezTo>
                  <a:pt x="14785" y="1054"/>
                  <a:pt x="13941" y="2077"/>
                  <a:pt x="13556" y="2457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82" name="Freeform 100"/>
          <p:cNvSpPr>
            <a:spLocks/>
          </p:cNvSpPr>
          <p:nvPr/>
        </p:nvSpPr>
        <p:spPr bwMode="auto">
          <a:xfrm>
            <a:off x="307975" y="4095750"/>
            <a:ext cx="5921375" cy="2370138"/>
          </a:xfrm>
          <a:custGeom>
            <a:avLst/>
            <a:gdLst>
              <a:gd name="T0" fmla="*/ 1630519061 w 21504"/>
              <a:gd name="T1" fmla="*/ 230911334 h 21504"/>
              <a:gd name="T2" fmla="*/ 1562277582 w 21504"/>
              <a:gd name="T3" fmla="*/ 247700032 h 21504"/>
              <a:gd name="T4" fmla="*/ 1284230971 w 21504"/>
              <a:gd name="T5" fmla="*/ 260297562 h 21504"/>
              <a:gd name="T6" fmla="*/ 922247272 w 21504"/>
              <a:gd name="T7" fmla="*/ 260297562 h 21504"/>
              <a:gd name="T8" fmla="*/ 617965588 w 21504"/>
              <a:gd name="T9" fmla="*/ 260297562 h 21504"/>
              <a:gd name="T10" fmla="*/ 334611383 w 21504"/>
              <a:gd name="T11" fmla="*/ 258195916 h 21504"/>
              <a:gd name="T12" fmla="*/ 103803048 w 21504"/>
              <a:gd name="T13" fmla="*/ 241407218 h 21504"/>
              <a:gd name="T14" fmla="*/ 9326221 w 21504"/>
              <a:gd name="T15" fmla="*/ 195220168 h 21504"/>
              <a:gd name="T16" fmla="*/ 4094626 w 21504"/>
              <a:gd name="T17" fmla="*/ 132244310 h 21504"/>
              <a:gd name="T18" fmla="*/ 14558090 w 21504"/>
              <a:gd name="T19" fmla="*/ 73471743 h 21504"/>
              <a:gd name="T20" fmla="*/ 30329699 w 21504"/>
              <a:gd name="T21" fmla="*/ 27284693 h 21504"/>
              <a:gd name="T22" fmla="*/ 72260381 w 21504"/>
              <a:gd name="T23" fmla="*/ 0 h 215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04" h="21504">
                <a:moveTo>
                  <a:pt x="21504" y="19008"/>
                </a:moveTo>
                <a:cubicBezTo>
                  <a:pt x="21435" y="19469"/>
                  <a:pt x="21366" y="19987"/>
                  <a:pt x="20604" y="20390"/>
                </a:cubicBezTo>
                <a:cubicBezTo>
                  <a:pt x="19843" y="20794"/>
                  <a:pt x="18344" y="21254"/>
                  <a:pt x="16937" y="21427"/>
                </a:cubicBezTo>
                <a:cubicBezTo>
                  <a:pt x="15530" y="21600"/>
                  <a:pt x="13627" y="21427"/>
                  <a:pt x="12163" y="21427"/>
                </a:cubicBezTo>
                <a:cubicBezTo>
                  <a:pt x="10698" y="21427"/>
                  <a:pt x="9441" y="21456"/>
                  <a:pt x="8150" y="21427"/>
                </a:cubicBezTo>
                <a:cubicBezTo>
                  <a:pt x="6858" y="21398"/>
                  <a:pt x="5543" y="21514"/>
                  <a:pt x="4413" y="21254"/>
                </a:cubicBezTo>
                <a:cubicBezTo>
                  <a:pt x="3283" y="20995"/>
                  <a:pt x="2084" y="20736"/>
                  <a:pt x="1369" y="19872"/>
                </a:cubicBezTo>
                <a:cubicBezTo>
                  <a:pt x="654" y="19008"/>
                  <a:pt x="342" y="17568"/>
                  <a:pt x="123" y="16070"/>
                </a:cubicBezTo>
                <a:cubicBezTo>
                  <a:pt x="-96" y="14573"/>
                  <a:pt x="42" y="12557"/>
                  <a:pt x="54" y="10886"/>
                </a:cubicBezTo>
                <a:cubicBezTo>
                  <a:pt x="65" y="9216"/>
                  <a:pt x="135" y="7488"/>
                  <a:pt x="192" y="6048"/>
                </a:cubicBezTo>
                <a:cubicBezTo>
                  <a:pt x="250" y="4608"/>
                  <a:pt x="273" y="3254"/>
                  <a:pt x="400" y="2246"/>
                </a:cubicBezTo>
                <a:cubicBezTo>
                  <a:pt x="527" y="1238"/>
                  <a:pt x="838" y="461"/>
                  <a:pt x="953" y="0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83" name="Freeform 101"/>
          <p:cNvSpPr>
            <a:spLocks/>
          </p:cNvSpPr>
          <p:nvPr/>
        </p:nvSpPr>
        <p:spPr bwMode="auto">
          <a:xfrm>
            <a:off x="155575" y="3735388"/>
            <a:ext cx="6416675" cy="2867025"/>
          </a:xfrm>
          <a:custGeom>
            <a:avLst/>
            <a:gdLst>
              <a:gd name="T0" fmla="*/ 1910436064 w 21552"/>
              <a:gd name="T1" fmla="*/ 328152000 h 21521"/>
              <a:gd name="T2" fmla="*/ 1859377767 w 21552"/>
              <a:gd name="T3" fmla="*/ 348455109 h 21521"/>
              <a:gd name="T4" fmla="*/ 1791299739 w 21552"/>
              <a:gd name="T5" fmla="*/ 362422414 h 21521"/>
              <a:gd name="T6" fmla="*/ 1666490170 w 21552"/>
              <a:gd name="T7" fmla="*/ 372556317 h 21521"/>
              <a:gd name="T8" fmla="*/ 1499132020 w 21552"/>
              <a:gd name="T9" fmla="*/ 378909839 h 21521"/>
              <a:gd name="T10" fmla="*/ 1311917964 w 21552"/>
              <a:gd name="T11" fmla="*/ 382707805 h 21521"/>
              <a:gd name="T12" fmla="*/ 1062298827 w 21552"/>
              <a:gd name="T13" fmla="*/ 382707805 h 21521"/>
              <a:gd name="T14" fmla="*/ 815516460 w 21552"/>
              <a:gd name="T15" fmla="*/ 381447811 h 21521"/>
              <a:gd name="T16" fmla="*/ 639648593 w 21552"/>
              <a:gd name="T17" fmla="*/ 381447811 h 21521"/>
              <a:gd name="T18" fmla="*/ 407049186 w 21552"/>
              <a:gd name="T19" fmla="*/ 381447811 h 21521"/>
              <a:gd name="T20" fmla="*/ 239691036 w 21552"/>
              <a:gd name="T21" fmla="*/ 372556317 h 21521"/>
              <a:gd name="T22" fmla="*/ 143247387 w 21552"/>
              <a:gd name="T23" fmla="*/ 361144569 h 21521"/>
              <a:gd name="T24" fmla="*/ 46803439 w 21552"/>
              <a:gd name="T25" fmla="*/ 330689839 h 21521"/>
              <a:gd name="T26" fmla="*/ 1418385 w 21552"/>
              <a:gd name="T27" fmla="*/ 264722286 h 21521"/>
              <a:gd name="T28" fmla="*/ 12764574 w 21552"/>
              <a:gd name="T29" fmla="*/ 179729336 h 21521"/>
              <a:gd name="T30" fmla="*/ 26947534 w 21552"/>
              <a:gd name="T31" fmla="*/ 95996379 h 21521"/>
              <a:gd name="T32" fmla="*/ 55313156 w 21552"/>
              <a:gd name="T33" fmla="*/ 38902602 h 21521"/>
              <a:gd name="T34" fmla="*/ 106371751 w 21552"/>
              <a:gd name="T35" fmla="*/ 5927618 h 21521"/>
              <a:gd name="T36" fmla="*/ 171613008 w 21552"/>
              <a:gd name="T37" fmla="*/ 3389780 h 21521"/>
              <a:gd name="T38" fmla="*/ 214161590 w 21552"/>
              <a:gd name="T39" fmla="*/ 26213143 h 215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552" h="21521">
                <a:moveTo>
                  <a:pt x="21552" y="18428"/>
                </a:moveTo>
                <a:cubicBezTo>
                  <a:pt x="21456" y="18619"/>
                  <a:pt x="21200" y="19251"/>
                  <a:pt x="20976" y="19572"/>
                </a:cubicBezTo>
                <a:cubicBezTo>
                  <a:pt x="20752" y="19894"/>
                  <a:pt x="20571" y="20132"/>
                  <a:pt x="20208" y="20359"/>
                </a:cubicBezTo>
                <a:cubicBezTo>
                  <a:pt x="19845" y="20585"/>
                  <a:pt x="19349" y="20776"/>
                  <a:pt x="18800" y="20930"/>
                </a:cubicBezTo>
                <a:cubicBezTo>
                  <a:pt x="18251" y="21085"/>
                  <a:pt x="17579" y="21192"/>
                  <a:pt x="16912" y="21288"/>
                </a:cubicBezTo>
                <a:cubicBezTo>
                  <a:pt x="16245" y="21383"/>
                  <a:pt x="15621" y="21467"/>
                  <a:pt x="14800" y="21502"/>
                </a:cubicBezTo>
                <a:cubicBezTo>
                  <a:pt x="13979" y="21538"/>
                  <a:pt x="12917" y="21514"/>
                  <a:pt x="11984" y="21502"/>
                </a:cubicBezTo>
                <a:cubicBezTo>
                  <a:pt x="11051" y="21490"/>
                  <a:pt x="9995" y="21443"/>
                  <a:pt x="9200" y="21431"/>
                </a:cubicBezTo>
                <a:cubicBezTo>
                  <a:pt x="8405" y="21419"/>
                  <a:pt x="7984" y="21431"/>
                  <a:pt x="7216" y="21431"/>
                </a:cubicBezTo>
                <a:cubicBezTo>
                  <a:pt x="6448" y="21431"/>
                  <a:pt x="5344" y="21514"/>
                  <a:pt x="4592" y="21431"/>
                </a:cubicBezTo>
                <a:cubicBezTo>
                  <a:pt x="3840" y="21347"/>
                  <a:pt x="3200" y="21121"/>
                  <a:pt x="2704" y="20930"/>
                </a:cubicBezTo>
                <a:cubicBezTo>
                  <a:pt x="2208" y="20740"/>
                  <a:pt x="1979" y="20680"/>
                  <a:pt x="1616" y="20287"/>
                </a:cubicBezTo>
                <a:cubicBezTo>
                  <a:pt x="1253" y="19894"/>
                  <a:pt x="795" y="19477"/>
                  <a:pt x="528" y="18571"/>
                </a:cubicBezTo>
                <a:cubicBezTo>
                  <a:pt x="261" y="17666"/>
                  <a:pt x="80" y="16272"/>
                  <a:pt x="16" y="14854"/>
                </a:cubicBezTo>
                <a:cubicBezTo>
                  <a:pt x="-48" y="13437"/>
                  <a:pt x="96" y="11649"/>
                  <a:pt x="144" y="10065"/>
                </a:cubicBezTo>
                <a:cubicBezTo>
                  <a:pt x="192" y="8480"/>
                  <a:pt x="224" y="6669"/>
                  <a:pt x="304" y="5347"/>
                </a:cubicBezTo>
                <a:cubicBezTo>
                  <a:pt x="384" y="4024"/>
                  <a:pt x="475" y="2976"/>
                  <a:pt x="624" y="2130"/>
                </a:cubicBezTo>
                <a:cubicBezTo>
                  <a:pt x="773" y="1284"/>
                  <a:pt x="981" y="605"/>
                  <a:pt x="1200" y="272"/>
                </a:cubicBezTo>
                <a:cubicBezTo>
                  <a:pt x="1419" y="-62"/>
                  <a:pt x="1733" y="-62"/>
                  <a:pt x="1936" y="129"/>
                </a:cubicBezTo>
                <a:cubicBezTo>
                  <a:pt x="2139" y="319"/>
                  <a:pt x="2315" y="1153"/>
                  <a:pt x="2416" y="1415"/>
                </a:cubicBezTo>
              </a:path>
            </a:pathLst>
          </a:custGeom>
          <a:noFill/>
          <a:ln w="9525" cap="flat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90184" name="Group 104"/>
          <p:cNvGrpSpPr>
            <a:grpSpLocks/>
          </p:cNvGrpSpPr>
          <p:nvPr/>
        </p:nvGrpSpPr>
        <p:grpSpPr bwMode="auto">
          <a:xfrm>
            <a:off x="1658938" y="4857750"/>
            <a:ext cx="1314450" cy="533400"/>
            <a:chOff x="0" y="0"/>
            <a:chExt cx="828" cy="336"/>
          </a:xfrm>
        </p:grpSpPr>
        <p:sp>
          <p:nvSpPr>
            <p:cNvPr id="90326" name="Oval 102"/>
            <p:cNvSpPr>
              <a:spLocks/>
            </p:cNvSpPr>
            <p:nvPr/>
          </p:nvSpPr>
          <p:spPr bwMode="auto">
            <a:xfrm>
              <a:off x="0" y="0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27" name="Rectangle 103"/>
            <p:cNvSpPr>
              <a:spLocks/>
            </p:cNvSpPr>
            <p:nvPr/>
          </p:nvSpPr>
          <p:spPr bwMode="auto">
            <a:xfrm>
              <a:off x="44" y="4"/>
              <a:ext cx="7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printf(y)</a:t>
              </a:r>
            </a:p>
          </p:txBody>
        </p:sp>
      </p:grpSp>
      <p:sp>
        <p:nvSpPr>
          <p:cNvPr id="90185" name="Line 105"/>
          <p:cNvSpPr>
            <a:spLocks noChangeShapeType="1"/>
          </p:cNvSpPr>
          <p:nvPr/>
        </p:nvSpPr>
        <p:spPr bwMode="auto">
          <a:xfrm>
            <a:off x="2316163" y="5391150"/>
            <a:ext cx="1587" cy="32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4860" name="Group 108"/>
          <p:cNvGrpSpPr>
            <a:grpSpLocks/>
          </p:cNvGrpSpPr>
          <p:nvPr/>
        </p:nvGrpSpPr>
        <p:grpSpPr bwMode="auto">
          <a:xfrm>
            <a:off x="3317875" y="2117725"/>
            <a:ext cx="2884488" cy="3225800"/>
            <a:chOff x="0" y="0"/>
            <a:chExt cx="1817" cy="2032"/>
          </a:xfrm>
        </p:grpSpPr>
        <p:sp>
          <p:nvSpPr>
            <p:cNvPr id="90324" name="Rectangle 106"/>
            <p:cNvSpPr>
              <a:spLocks/>
            </p:cNvSpPr>
            <p:nvPr/>
          </p:nvSpPr>
          <p:spPr bwMode="auto">
            <a:xfrm>
              <a:off x="0" y="0"/>
              <a:ext cx="1105" cy="752"/>
            </a:xfrm>
            <a:prstGeom prst="rect">
              <a:avLst/>
            </a:prstGeom>
            <a:solidFill>
              <a:srgbClr val="E7ECED"/>
            </a:solidFill>
            <a:ln w="5715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rgbClr val="333399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Might b be</a:t>
              </a:r>
            </a:p>
            <a:p>
              <a:pPr marL="39688" algn="l"/>
              <a:r>
                <a:rPr lang="en-US">
                  <a:solidFill>
                    <a:srgbClr val="333399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uninitialized</a:t>
              </a:r>
            </a:p>
            <a:p>
              <a:pPr marL="39688" algn="l"/>
              <a:r>
                <a:rPr lang="en-US">
                  <a:solidFill>
                    <a:srgbClr val="333399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here?</a:t>
              </a:r>
            </a:p>
          </p:txBody>
        </p:sp>
        <p:sp>
          <p:nvSpPr>
            <p:cNvPr id="90325" name="Freeform 107"/>
            <p:cNvSpPr>
              <a:spLocks/>
            </p:cNvSpPr>
            <p:nvPr/>
          </p:nvSpPr>
          <p:spPr bwMode="auto">
            <a:xfrm rot="16200000" flipH="1">
              <a:off x="571" y="786"/>
              <a:ext cx="1230" cy="1262"/>
            </a:xfrm>
            <a:custGeom>
              <a:avLst/>
              <a:gdLst>
                <a:gd name="T0" fmla="*/ 0 w 21600"/>
                <a:gd name="T1" fmla="*/ 0 h 21600"/>
                <a:gd name="T2" fmla="*/ 70 w 21600"/>
                <a:gd name="T3" fmla="*/ 74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7150" cap="flat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0187" name="Group 111"/>
          <p:cNvGrpSpPr>
            <a:grpSpLocks/>
          </p:cNvGrpSpPr>
          <p:nvPr/>
        </p:nvGrpSpPr>
        <p:grpSpPr bwMode="auto">
          <a:xfrm>
            <a:off x="6202363" y="5073650"/>
            <a:ext cx="1390650" cy="527050"/>
            <a:chOff x="0" y="0"/>
            <a:chExt cx="876" cy="332"/>
          </a:xfrm>
        </p:grpSpPr>
        <p:sp>
          <p:nvSpPr>
            <p:cNvPr id="90322" name="Oval 109"/>
            <p:cNvSpPr>
              <a:spLocks/>
            </p:cNvSpPr>
            <p:nvPr/>
          </p:nvSpPr>
          <p:spPr bwMode="auto">
            <a:xfrm>
              <a:off x="0" y="8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323" name="Rectangle 110"/>
            <p:cNvSpPr>
              <a:spLocks/>
            </p:cNvSpPr>
            <p:nvPr/>
          </p:nvSpPr>
          <p:spPr bwMode="auto">
            <a:xfrm>
              <a:off x="56" y="0"/>
              <a:ext cx="74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printf(b)</a:t>
              </a:r>
            </a:p>
          </p:txBody>
        </p:sp>
      </p:grpSp>
      <p:grpSp>
        <p:nvGrpSpPr>
          <p:cNvPr id="90188" name="Group 164"/>
          <p:cNvGrpSpPr>
            <a:grpSpLocks/>
          </p:cNvGrpSpPr>
          <p:nvPr/>
        </p:nvGrpSpPr>
        <p:grpSpPr bwMode="auto">
          <a:xfrm>
            <a:off x="552450" y="457200"/>
            <a:ext cx="8115300" cy="5734050"/>
            <a:chOff x="0" y="0"/>
            <a:chExt cx="5112" cy="3612"/>
          </a:xfrm>
        </p:grpSpPr>
        <p:grpSp>
          <p:nvGrpSpPr>
            <p:cNvPr id="90270" name="Group 115"/>
            <p:cNvGrpSpPr>
              <a:grpSpLocks/>
            </p:cNvGrpSpPr>
            <p:nvPr/>
          </p:nvGrpSpPr>
          <p:grpSpPr bwMode="auto">
            <a:xfrm>
              <a:off x="0" y="180"/>
              <a:ext cx="456" cy="72"/>
              <a:chOff x="0" y="0"/>
              <a:chExt cx="456" cy="72"/>
            </a:xfrm>
          </p:grpSpPr>
          <p:sp>
            <p:nvSpPr>
              <p:cNvPr id="90319" name="Oval 112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20" name="Oval 11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21" name="Oval 114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1" name="Group 119"/>
            <p:cNvGrpSpPr>
              <a:grpSpLocks/>
            </p:cNvGrpSpPr>
            <p:nvPr/>
          </p:nvGrpSpPr>
          <p:grpSpPr bwMode="auto">
            <a:xfrm>
              <a:off x="0" y="852"/>
              <a:ext cx="456" cy="72"/>
              <a:chOff x="0" y="0"/>
              <a:chExt cx="456" cy="72"/>
            </a:xfrm>
          </p:grpSpPr>
          <p:sp>
            <p:nvSpPr>
              <p:cNvPr id="90316" name="Oval 116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17" name="Oval 11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18" name="Oval 118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2" name="Group 123"/>
            <p:cNvGrpSpPr>
              <a:grpSpLocks/>
            </p:cNvGrpSpPr>
            <p:nvPr/>
          </p:nvGrpSpPr>
          <p:grpSpPr bwMode="auto">
            <a:xfrm>
              <a:off x="0" y="1560"/>
              <a:ext cx="456" cy="72"/>
              <a:chOff x="0" y="0"/>
              <a:chExt cx="456" cy="72"/>
            </a:xfrm>
          </p:grpSpPr>
          <p:sp>
            <p:nvSpPr>
              <p:cNvPr id="90313" name="Oval 120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14" name="Oval 121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15" name="Oval 122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3" name="Group 127"/>
            <p:cNvGrpSpPr>
              <a:grpSpLocks/>
            </p:cNvGrpSpPr>
            <p:nvPr/>
          </p:nvGrpSpPr>
          <p:grpSpPr bwMode="auto">
            <a:xfrm>
              <a:off x="0" y="2208"/>
              <a:ext cx="456" cy="72"/>
              <a:chOff x="0" y="0"/>
              <a:chExt cx="456" cy="72"/>
            </a:xfrm>
          </p:grpSpPr>
          <p:sp>
            <p:nvSpPr>
              <p:cNvPr id="90310" name="Oval 124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11" name="Oval 125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12" name="Oval 126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4" name="Group 131"/>
            <p:cNvGrpSpPr>
              <a:grpSpLocks/>
            </p:cNvGrpSpPr>
            <p:nvPr/>
          </p:nvGrpSpPr>
          <p:grpSpPr bwMode="auto">
            <a:xfrm>
              <a:off x="0" y="2904"/>
              <a:ext cx="456" cy="72"/>
              <a:chOff x="0" y="0"/>
              <a:chExt cx="456" cy="72"/>
            </a:xfrm>
          </p:grpSpPr>
          <p:sp>
            <p:nvSpPr>
              <p:cNvPr id="90307" name="Oval 128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08" name="Oval 129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09" name="Oval 130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5" name="Group 135"/>
            <p:cNvGrpSpPr>
              <a:grpSpLocks/>
            </p:cNvGrpSpPr>
            <p:nvPr/>
          </p:nvGrpSpPr>
          <p:grpSpPr bwMode="auto">
            <a:xfrm>
              <a:off x="0" y="3432"/>
              <a:ext cx="456" cy="72"/>
              <a:chOff x="0" y="0"/>
              <a:chExt cx="456" cy="72"/>
            </a:xfrm>
          </p:grpSpPr>
          <p:sp>
            <p:nvSpPr>
              <p:cNvPr id="90304" name="Oval 132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05" name="Oval 13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06" name="Oval 134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6" name="Group 139"/>
            <p:cNvGrpSpPr>
              <a:grpSpLocks/>
            </p:cNvGrpSpPr>
            <p:nvPr/>
          </p:nvGrpSpPr>
          <p:grpSpPr bwMode="auto">
            <a:xfrm>
              <a:off x="3576" y="3540"/>
              <a:ext cx="456" cy="72"/>
              <a:chOff x="0" y="0"/>
              <a:chExt cx="456" cy="72"/>
            </a:xfrm>
          </p:grpSpPr>
          <p:sp>
            <p:nvSpPr>
              <p:cNvPr id="90301" name="Oval 136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02" name="Oval 13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03" name="Oval 138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7" name="Group 143"/>
            <p:cNvGrpSpPr>
              <a:grpSpLocks/>
            </p:cNvGrpSpPr>
            <p:nvPr/>
          </p:nvGrpSpPr>
          <p:grpSpPr bwMode="auto">
            <a:xfrm>
              <a:off x="4656" y="1200"/>
              <a:ext cx="456" cy="72"/>
              <a:chOff x="0" y="0"/>
              <a:chExt cx="456" cy="72"/>
            </a:xfrm>
          </p:grpSpPr>
          <p:sp>
            <p:nvSpPr>
              <p:cNvPr id="90298" name="Oval 140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99" name="Oval 141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300" name="Oval 142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8" name="Group 147"/>
            <p:cNvGrpSpPr>
              <a:grpSpLocks/>
            </p:cNvGrpSpPr>
            <p:nvPr/>
          </p:nvGrpSpPr>
          <p:grpSpPr bwMode="auto">
            <a:xfrm>
              <a:off x="3696" y="696"/>
              <a:ext cx="456" cy="72"/>
              <a:chOff x="0" y="0"/>
              <a:chExt cx="456" cy="72"/>
            </a:xfrm>
          </p:grpSpPr>
          <p:sp>
            <p:nvSpPr>
              <p:cNvPr id="90295" name="Oval 144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96" name="Oval 145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97" name="Oval 146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79" name="Group 151"/>
            <p:cNvGrpSpPr>
              <a:grpSpLocks/>
            </p:cNvGrpSpPr>
            <p:nvPr/>
          </p:nvGrpSpPr>
          <p:grpSpPr bwMode="auto">
            <a:xfrm>
              <a:off x="3696" y="0"/>
              <a:ext cx="456" cy="72"/>
              <a:chOff x="0" y="0"/>
              <a:chExt cx="456" cy="72"/>
            </a:xfrm>
          </p:grpSpPr>
          <p:sp>
            <p:nvSpPr>
              <p:cNvPr id="90292" name="Oval 148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93" name="Oval 149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94" name="Oval 150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80" name="Group 155"/>
            <p:cNvGrpSpPr>
              <a:grpSpLocks/>
            </p:cNvGrpSpPr>
            <p:nvPr/>
          </p:nvGrpSpPr>
          <p:grpSpPr bwMode="auto">
            <a:xfrm>
              <a:off x="4656" y="3024"/>
              <a:ext cx="456" cy="72"/>
              <a:chOff x="0" y="0"/>
              <a:chExt cx="456" cy="72"/>
            </a:xfrm>
          </p:grpSpPr>
          <p:sp>
            <p:nvSpPr>
              <p:cNvPr id="90289" name="Oval 152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90" name="Oval 15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91" name="Oval 154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81" name="Group 159"/>
            <p:cNvGrpSpPr>
              <a:grpSpLocks/>
            </p:cNvGrpSpPr>
            <p:nvPr/>
          </p:nvGrpSpPr>
          <p:grpSpPr bwMode="auto">
            <a:xfrm>
              <a:off x="4656" y="2472"/>
              <a:ext cx="456" cy="72"/>
              <a:chOff x="0" y="0"/>
              <a:chExt cx="456" cy="72"/>
            </a:xfrm>
          </p:grpSpPr>
          <p:sp>
            <p:nvSpPr>
              <p:cNvPr id="90286" name="Oval 156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87" name="Oval 15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88" name="Oval 158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82" name="Group 163"/>
            <p:cNvGrpSpPr>
              <a:grpSpLocks/>
            </p:cNvGrpSpPr>
            <p:nvPr/>
          </p:nvGrpSpPr>
          <p:grpSpPr bwMode="auto">
            <a:xfrm>
              <a:off x="4656" y="1836"/>
              <a:ext cx="456" cy="72"/>
              <a:chOff x="0" y="0"/>
              <a:chExt cx="456" cy="72"/>
            </a:xfrm>
          </p:grpSpPr>
          <p:sp>
            <p:nvSpPr>
              <p:cNvPr id="90283" name="Oval 160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84" name="Oval 161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85" name="Oval 162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4928" name="Group 176"/>
          <p:cNvGrpSpPr>
            <a:grpSpLocks/>
          </p:cNvGrpSpPr>
          <p:nvPr/>
        </p:nvGrpSpPr>
        <p:grpSpPr bwMode="auto">
          <a:xfrm>
            <a:off x="44450" y="26988"/>
            <a:ext cx="8804275" cy="6557962"/>
            <a:chOff x="0" y="0"/>
            <a:chExt cx="5545" cy="4131"/>
          </a:xfrm>
        </p:grpSpPr>
        <p:grpSp>
          <p:nvGrpSpPr>
            <p:cNvPr id="90259" name="Group 172"/>
            <p:cNvGrpSpPr>
              <a:grpSpLocks/>
            </p:cNvGrpSpPr>
            <p:nvPr/>
          </p:nvGrpSpPr>
          <p:grpSpPr bwMode="auto">
            <a:xfrm>
              <a:off x="0" y="0"/>
              <a:ext cx="5545" cy="3920"/>
              <a:chOff x="0" y="0"/>
              <a:chExt cx="5545" cy="3920"/>
            </a:xfrm>
          </p:grpSpPr>
          <p:sp>
            <p:nvSpPr>
              <p:cNvPr id="90263" name="Line 165"/>
              <p:cNvSpPr>
                <a:spLocks noChangeShapeType="1"/>
              </p:cNvSpPr>
              <p:nvPr/>
            </p:nvSpPr>
            <p:spPr bwMode="auto">
              <a:xfrm>
                <a:off x="5407" y="2827"/>
                <a:ext cx="1" cy="48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64" name="Line 166"/>
              <p:cNvSpPr>
                <a:spLocks noChangeShapeType="1"/>
              </p:cNvSpPr>
              <p:nvPr/>
            </p:nvSpPr>
            <p:spPr bwMode="auto">
              <a:xfrm>
                <a:off x="4429" y="340"/>
                <a:ext cx="1" cy="62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65" name="Line 167"/>
              <p:cNvSpPr>
                <a:spLocks noChangeShapeType="1"/>
              </p:cNvSpPr>
              <p:nvPr/>
            </p:nvSpPr>
            <p:spPr bwMode="auto">
              <a:xfrm>
                <a:off x="374" y="509"/>
                <a:ext cx="334" cy="62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66" name="Line 168"/>
              <p:cNvSpPr>
                <a:spLocks noChangeShapeType="1"/>
              </p:cNvSpPr>
              <p:nvPr/>
            </p:nvSpPr>
            <p:spPr bwMode="auto">
              <a:xfrm>
                <a:off x="733" y="1192"/>
                <a:ext cx="1" cy="63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67" name="Freeform 169"/>
              <p:cNvSpPr>
                <a:spLocks/>
              </p:cNvSpPr>
              <p:nvPr/>
            </p:nvSpPr>
            <p:spPr bwMode="auto">
              <a:xfrm>
                <a:off x="0" y="0"/>
                <a:ext cx="4405" cy="2093"/>
              </a:xfrm>
              <a:custGeom>
                <a:avLst/>
                <a:gdLst>
                  <a:gd name="T0" fmla="*/ 142 w 21596"/>
                  <a:gd name="T1" fmla="*/ 185 h 21514"/>
                  <a:gd name="T2" fmla="*/ 110 w 21596"/>
                  <a:gd name="T3" fmla="*/ 198 h 21514"/>
                  <a:gd name="T4" fmla="*/ 69 w 21596"/>
                  <a:gd name="T5" fmla="*/ 204 h 21514"/>
                  <a:gd name="T6" fmla="*/ 41 w 21596"/>
                  <a:gd name="T7" fmla="*/ 201 h 21514"/>
                  <a:gd name="T8" fmla="*/ 12 w 21596"/>
                  <a:gd name="T9" fmla="*/ 187 h 21514"/>
                  <a:gd name="T10" fmla="*/ 3 w 21596"/>
                  <a:gd name="T11" fmla="*/ 165 h 21514"/>
                  <a:gd name="T12" fmla="*/ 0 w 21596"/>
                  <a:gd name="T13" fmla="*/ 135 h 21514"/>
                  <a:gd name="T14" fmla="*/ 0 w 21596"/>
                  <a:gd name="T15" fmla="*/ 111 h 21514"/>
                  <a:gd name="T16" fmla="*/ 1 w 21596"/>
                  <a:gd name="T17" fmla="*/ 81 h 21514"/>
                  <a:gd name="T18" fmla="*/ 3 w 21596"/>
                  <a:gd name="T19" fmla="*/ 57 h 21514"/>
                  <a:gd name="T20" fmla="*/ 5 w 21596"/>
                  <a:gd name="T21" fmla="*/ 38 h 21514"/>
                  <a:gd name="T22" fmla="*/ 17 w 21596"/>
                  <a:gd name="T23" fmla="*/ 17 h 21514"/>
                  <a:gd name="T24" fmla="*/ 41 w 21596"/>
                  <a:gd name="T25" fmla="*/ 6 h 21514"/>
                  <a:gd name="T26" fmla="*/ 80 w 21596"/>
                  <a:gd name="T27" fmla="*/ 1 h 21514"/>
                  <a:gd name="T28" fmla="*/ 255 w 21596"/>
                  <a:gd name="T29" fmla="*/ 1 h 21514"/>
                  <a:gd name="T30" fmla="*/ 497 w 21596"/>
                  <a:gd name="T31" fmla="*/ 1 h 21514"/>
                  <a:gd name="T32" fmla="*/ 624 w 21596"/>
                  <a:gd name="T33" fmla="*/ 1 h 21514"/>
                  <a:gd name="T34" fmla="*/ 766 w 21596"/>
                  <a:gd name="T35" fmla="*/ 1 h 21514"/>
                  <a:gd name="T36" fmla="*/ 845 w 21596"/>
                  <a:gd name="T37" fmla="*/ 6 h 21514"/>
                  <a:gd name="T38" fmla="*/ 899 w 21596"/>
                  <a:gd name="T39" fmla="*/ 27 h 215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596" h="21514">
                    <a:moveTo>
                      <a:pt x="3418" y="19525"/>
                    </a:moveTo>
                    <a:cubicBezTo>
                      <a:pt x="3290" y="19751"/>
                      <a:pt x="2947" y="20552"/>
                      <a:pt x="2653" y="20881"/>
                    </a:cubicBezTo>
                    <a:cubicBezTo>
                      <a:pt x="2359" y="21210"/>
                      <a:pt x="1932" y="21446"/>
                      <a:pt x="1653" y="21498"/>
                    </a:cubicBezTo>
                    <a:cubicBezTo>
                      <a:pt x="1374" y="21549"/>
                      <a:pt x="1202" y="21487"/>
                      <a:pt x="976" y="21189"/>
                    </a:cubicBezTo>
                    <a:cubicBezTo>
                      <a:pt x="751" y="20891"/>
                      <a:pt x="452" y="20336"/>
                      <a:pt x="300" y="19710"/>
                    </a:cubicBezTo>
                    <a:cubicBezTo>
                      <a:pt x="148" y="19083"/>
                      <a:pt x="114" y="18353"/>
                      <a:pt x="65" y="17428"/>
                    </a:cubicBezTo>
                    <a:cubicBezTo>
                      <a:pt x="16" y="16504"/>
                      <a:pt x="16" y="15127"/>
                      <a:pt x="6" y="14161"/>
                    </a:cubicBezTo>
                    <a:cubicBezTo>
                      <a:pt x="-4" y="13195"/>
                      <a:pt x="1" y="12568"/>
                      <a:pt x="6" y="11633"/>
                    </a:cubicBezTo>
                    <a:cubicBezTo>
                      <a:pt x="11" y="10698"/>
                      <a:pt x="25" y="9495"/>
                      <a:pt x="35" y="8550"/>
                    </a:cubicBezTo>
                    <a:cubicBezTo>
                      <a:pt x="45" y="7605"/>
                      <a:pt x="50" y="6731"/>
                      <a:pt x="65" y="5960"/>
                    </a:cubicBezTo>
                    <a:cubicBezTo>
                      <a:pt x="79" y="5190"/>
                      <a:pt x="65" y="4625"/>
                      <a:pt x="123" y="3926"/>
                    </a:cubicBezTo>
                    <a:cubicBezTo>
                      <a:pt x="182" y="3227"/>
                      <a:pt x="275" y="2333"/>
                      <a:pt x="418" y="1768"/>
                    </a:cubicBezTo>
                    <a:cubicBezTo>
                      <a:pt x="560" y="1203"/>
                      <a:pt x="726" y="812"/>
                      <a:pt x="976" y="535"/>
                    </a:cubicBezTo>
                    <a:cubicBezTo>
                      <a:pt x="1227" y="257"/>
                      <a:pt x="1060" y="185"/>
                      <a:pt x="1918" y="103"/>
                    </a:cubicBezTo>
                    <a:cubicBezTo>
                      <a:pt x="2776" y="21"/>
                      <a:pt x="4452" y="52"/>
                      <a:pt x="6124" y="41"/>
                    </a:cubicBezTo>
                    <a:cubicBezTo>
                      <a:pt x="7796" y="31"/>
                      <a:pt x="10468" y="41"/>
                      <a:pt x="11948" y="41"/>
                    </a:cubicBezTo>
                    <a:cubicBezTo>
                      <a:pt x="13429" y="41"/>
                      <a:pt x="13929" y="41"/>
                      <a:pt x="15007" y="41"/>
                    </a:cubicBezTo>
                    <a:cubicBezTo>
                      <a:pt x="16086" y="41"/>
                      <a:pt x="17532" y="-51"/>
                      <a:pt x="18419" y="41"/>
                    </a:cubicBezTo>
                    <a:cubicBezTo>
                      <a:pt x="19307" y="134"/>
                      <a:pt x="19792" y="113"/>
                      <a:pt x="20321" y="576"/>
                    </a:cubicBezTo>
                    <a:cubicBezTo>
                      <a:pt x="20851" y="1038"/>
                      <a:pt x="21331" y="2364"/>
                      <a:pt x="21596" y="2837"/>
                    </a:cubicBezTo>
                  </a:path>
                </a:pathLst>
              </a:custGeom>
              <a:noFill/>
              <a:ln w="57150" cap="flat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68" name="Freeform 170"/>
              <p:cNvSpPr>
                <a:spLocks/>
              </p:cNvSpPr>
              <p:nvPr/>
            </p:nvSpPr>
            <p:spPr bwMode="auto">
              <a:xfrm>
                <a:off x="3648" y="1028"/>
                <a:ext cx="765" cy="2792"/>
              </a:xfrm>
              <a:custGeom>
                <a:avLst/>
                <a:gdLst>
                  <a:gd name="T0" fmla="*/ 27 w 21552"/>
                  <a:gd name="T1" fmla="*/ 0 h 21600"/>
                  <a:gd name="T2" fmla="*/ 23 w 21552"/>
                  <a:gd name="T3" fmla="*/ 11 h 21600"/>
                  <a:gd name="T4" fmla="*/ 16 w 21552"/>
                  <a:gd name="T5" fmla="*/ 31 h 21600"/>
                  <a:gd name="T6" fmla="*/ 7 w 21552"/>
                  <a:gd name="T7" fmla="*/ 70 h 21600"/>
                  <a:gd name="T8" fmla="*/ 3 w 21552"/>
                  <a:gd name="T9" fmla="*/ 112 h 21600"/>
                  <a:gd name="T10" fmla="*/ 1 w 21552"/>
                  <a:gd name="T11" fmla="*/ 161 h 21600"/>
                  <a:gd name="T12" fmla="*/ 0 w 21552"/>
                  <a:gd name="T13" fmla="*/ 193 h 21600"/>
                  <a:gd name="T14" fmla="*/ 0 w 21552"/>
                  <a:gd name="T15" fmla="*/ 237 h 21600"/>
                  <a:gd name="T16" fmla="*/ 1 w 21552"/>
                  <a:gd name="T17" fmla="*/ 257 h 21600"/>
                  <a:gd name="T18" fmla="*/ 2 w 21552"/>
                  <a:gd name="T19" fmla="*/ 277 h 21600"/>
                  <a:gd name="T20" fmla="*/ 5 w 21552"/>
                  <a:gd name="T21" fmla="*/ 296 h 21600"/>
                  <a:gd name="T22" fmla="*/ 10 w 21552"/>
                  <a:gd name="T23" fmla="*/ 326 h 21600"/>
                  <a:gd name="T24" fmla="*/ 15 w 21552"/>
                  <a:gd name="T25" fmla="*/ 341 h 21600"/>
                  <a:gd name="T26" fmla="*/ 23 w 21552"/>
                  <a:gd name="T27" fmla="*/ 361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552" h="21600">
                    <a:moveTo>
                      <a:pt x="21552" y="0"/>
                    </a:moveTo>
                    <a:cubicBezTo>
                      <a:pt x="20988" y="108"/>
                      <a:pt x="19663" y="348"/>
                      <a:pt x="18168" y="650"/>
                    </a:cubicBezTo>
                    <a:cubicBezTo>
                      <a:pt x="16674" y="952"/>
                      <a:pt x="14700" y="1238"/>
                      <a:pt x="12641" y="1826"/>
                    </a:cubicBezTo>
                    <a:cubicBezTo>
                      <a:pt x="10583" y="2414"/>
                      <a:pt x="7425" y="3381"/>
                      <a:pt x="5761" y="4193"/>
                    </a:cubicBezTo>
                    <a:cubicBezTo>
                      <a:pt x="4097" y="5005"/>
                      <a:pt x="3392" y="5779"/>
                      <a:pt x="2603" y="6684"/>
                    </a:cubicBezTo>
                    <a:cubicBezTo>
                      <a:pt x="1813" y="7589"/>
                      <a:pt x="1390" y="8812"/>
                      <a:pt x="1024" y="9624"/>
                    </a:cubicBezTo>
                    <a:cubicBezTo>
                      <a:pt x="657" y="10436"/>
                      <a:pt x="516" y="10815"/>
                      <a:pt x="347" y="11574"/>
                    </a:cubicBezTo>
                    <a:cubicBezTo>
                      <a:pt x="178" y="12332"/>
                      <a:pt x="-48" y="13539"/>
                      <a:pt x="8" y="14173"/>
                    </a:cubicBezTo>
                    <a:cubicBezTo>
                      <a:pt x="65" y="14807"/>
                      <a:pt x="403" y="14978"/>
                      <a:pt x="685" y="15380"/>
                    </a:cubicBezTo>
                    <a:cubicBezTo>
                      <a:pt x="967" y="15782"/>
                      <a:pt x="1193" y="16200"/>
                      <a:pt x="1700" y="16587"/>
                    </a:cubicBezTo>
                    <a:cubicBezTo>
                      <a:pt x="2208" y="16974"/>
                      <a:pt x="2687" y="17213"/>
                      <a:pt x="3731" y="17701"/>
                    </a:cubicBezTo>
                    <a:cubicBezTo>
                      <a:pt x="4774" y="18188"/>
                      <a:pt x="6607" y="19047"/>
                      <a:pt x="8017" y="19496"/>
                    </a:cubicBezTo>
                    <a:cubicBezTo>
                      <a:pt x="9427" y="19944"/>
                      <a:pt x="10470" y="20045"/>
                      <a:pt x="12190" y="20393"/>
                    </a:cubicBezTo>
                    <a:cubicBezTo>
                      <a:pt x="13910" y="20741"/>
                      <a:pt x="17012" y="21345"/>
                      <a:pt x="18281" y="21600"/>
                    </a:cubicBezTo>
                  </a:path>
                </a:pathLst>
              </a:custGeom>
              <a:noFill/>
              <a:ln w="57150" cap="flat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69" name="Freeform 171"/>
              <p:cNvSpPr>
                <a:spLocks/>
              </p:cNvSpPr>
              <p:nvPr/>
            </p:nvSpPr>
            <p:spPr bwMode="auto">
              <a:xfrm>
                <a:off x="4351" y="2819"/>
                <a:ext cx="1194" cy="1101"/>
              </a:xfrm>
              <a:custGeom>
                <a:avLst/>
                <a:gdLst>
                  <a:gd name="T0" fmla="*/ 0 w 21510"/>
                  <a:gd name="T1" fmla="*/ 55 h 21458"/>
                  <a:gd name="T2" fmla="*/ 11 w 21510"/>
                  <a:gd name="T3" fmla="*/ 56 h 21458"/>
                  <a:gd name="T4" fmla="*/ 32 w 21510"/>
                  <a:gd name="T5" fmla="*/ 52 h 21458"/>
                  <a:gd name="T6" fmla="*/ 50 w 21510"/>
                  <a:gd name="T7" fmla="*/ 44 h 21458"/>
                  <a:gd name="T8" fmla="*/ 63 w 21510"/>
                  <a:gd name="T9" fmla="*/ 32 h 21458"/>
                  <a:gd name="T10" fmla="*/ 66 w 21510"/>
                  <a:gd name="T11" fmla="*/ 20 h 21458"/>
                  <a:gd name="T12" fmla="*/ 65 w 21510"/>
                  <a:gd name="T13" fmla="*/ 9 h 21458"/>
                  <a:gd name="T14" fmla="*/ 60 w 21510"/>
                  <a:gd name="T15" fmla="*/ 0 h 214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510" h="21458">
                    <a:moveTo>
                      <a:pt x="0" y="20957"/>
                    </a:moveTo>
                    <a:cubicBezTo>
                      <a:pt x="613" y="21035"/>
                      <a:pt x="1964" y="21600"/>
                      <a:pt x="3675" y="21425"/>
                    </a:cubicBezTo>
                    <a:cubicBezTo>
                      <a:pt x="5386" y="21249"/>
                      <a:pt x="8161" y="20665"/>
                      <a:pt x="10269" y="19906"/>
                    </a:cubicBezTo>
                    <a:cubicBezTo>
                      <a:pt x="12376" y="19146"/>
                      <a:pt x="14646" y="18133"/>
                      <a:pt x="16322" y="16867"/>
                    </a:cubicBezTo>
                    <a:cubicBezTo>
                      <a:pt x="17997" y="15601"/>
                      <a:pt x="19456" y="13848"/>
                      <a:pt x="20321" y="12309"/>
                    </a:cubicBezTo>
                    <a:cubicBezTo>
                      <a:pt x="21186" y="10771"/>
                      <a:pt x="21348" y="9135"/>
                      <a:pt x="21474" y="7635"/>
                    </a:cubicBezTo>
                    <a:cubicBezTo>
                      <a:pt x="21600" y="6135"/>
                      <a:pt x="21384" y="4616"/>
                      <a:pt x="21042" y="3350"/>
                    </a:cubicBezTo>
                    <a:cubicBezTo>
                      <a:pt x="20699" y="2084"/>
                      <a:pt x="19726" y="701"/>
                      <a:pt x="19384" y="0"/>
                    </a:cubicBezTo>
                  </a:path>
                </a:pathLst>
              </a:custGeom>
              <a:noFill/>
              <a:ln w="57150" cap="flat">
                <a:solidFill>
                  <a:srgbClr val="FF3300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0260" name="Rectangle 173"/>
            <p:cNvSpPr>
              <a:spLocks/>
            </p:cNvSpPr>
            <p:nvPr/>
          </p:nvSpPr>
          <p:spPr bwMode="auto">
            <a:xfrm>
              <a:off x="4725" y="3201"/>
              <a:ext cx="487" cy="320"/>
            </a:xfrm>
            <a:prstGeom prst="rect">
              <a:avLst/>
            </a:prstGeom>
            <a:solidFill>
              <a:srgbClr val="E7ECED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rgbClr val="FF3300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NO!</a:t>
              </a:r>
            </a:p>
          </p:txBody>
        </p:sp>
        <p:sp>
          <p:nvSpPr>
            <p:cNvPr id="90261" name="Rectangle 174"/>
            <p:cNvSpPr>
              <a:spLocks/>
            </p:cNvSpPr>
            <p:nvPr/>
          </p:nvSpPr>
          <p:spPr bwMode="auto">
            <a:xfrm>
              <a:off x="2037" y="139"/>
              <a:ext cx="1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rgbClr val="0099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</a:p>
          </p:txBody>
        </p:sp>
        <p:sp>
          <p:nvSpPr>
            <p:cNvPr id="90262" name="Rectangle 175"/>
            <p:cNvSpPr>
              <a:spLocks/>
            </p:cNvSpPr>
            <p:nvPr/>
          </p:nvSpPr>
          <p:spPr bwMode="auto">
            <a:xfrm>
              <a:off x="5337" y="3763"/>
              <a:ext cx="1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rgbClr val="FF33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]</a:t>
              </a:r>
            </a:p>
          </p:txBody>
        </p:sp>
      </p:grpSp>
      <p:grpSp>
        <p:nvGrpSpPr>
          <p:cNvPr id="74931" name="Group 179"/>
          <p:cNvGrpSpPr>
            <a:grpSpLocks/>
          </p:cNvGrpSpPr>
          <p:nvPr/>
        </p:nvGrpSpPr>
        <p:grpSpPr bwMode="auto">
          <a:xfrm>
            <a:off x="2973388" y="2136775"/>
            <a:ext cx="2098675" cy="2987675"/>
            <a:chOff x="0" y="0"/>
            <a:chExt cx="1322" cy="1882"/>
          </a:xfrm>
        </p:grpSpPr>
        <p:sp>
          <p:nvSpPr>
            <p:cNvPr id="90257" name="Rectangle 177"/>
            <p:cNvSpPr>
              <a:spLocks/>
            </p:cNvSpPr>
            <p:nvPr/>
          </p:nvSpPr>
          <p:spPr bwMode="auto">
            <a:xfrm>
              <a:off x="217" y="0"/>
              <a:ext cx="1105" cy="752"/>
            </a:xfrm>
            <a:prstGeom prst="rect">
              <a:avLst/>
            </a:prstGeom>
            <a:solidFill>
              <a:srgbClr val="E7ECED"/>
            </a:solidFill>
            <a:ln w="5715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rgbClr val="333399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Might y be</a:t>
              </a:r>
            </a:p>
            <a:p>
              <a:pPr marL="39688" algn="l"/>
              <a:r>
                <a:rPr lang="en-US">
                  <a:solidFill>
                    <a:srgbClr val="333399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uninitialized</a:t>
              </a:r>
            </a:p>
            <a:p>
              <a:pPr marL="39688" algn="l"/>
              <a:r>
                <a:rPr lang="en-US">
                  <a:solidFill>
                    <a:srgbClr val="333399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here?</a:t>
              </a:r>
            </a:p>
          </p:txBody>
        </p:sp>
        <p:sp>
          <p:nvSpPr>
            <p:cNvPr id="90258" name="Freeform 178"/>
            <p:cNvSpPr>
              <a:spLocks/>
            </p:cNvSpPr>
            <p:nvPr/>
          </p:nvSpPr>
          <p:spPr bwMode="auto">
            <a:xfrm rot="5400000">
              <a:off x="-154" y="956"/>
              <a:ext cx="1080" cy="772"/>
            </a:xfrm>
            <a:custGeom>
              <a:avLst/>
              <a:gdLst>
                <a:gd name="T0" fmla="*/ 0 w 21600"/>
                <a:gd name="T1" fmla="*/ 0 h 21600"/>
                <a:gd name="T2" fmla="*/ 54 w 21600"/>
                <a:gd name="T3" fmla="*/ 28 h 21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7150" cap="flat">
              <a:solidFill>
                <a:srgbClr val="333399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4943" name="Group 191"/>
          <p:cNvGrpSpPr>
            <a:grpSpLocks/>
          </p:cNvGrpSpPr>
          <p:nvPr/>
        </p:nvGrpSpPr>
        <p:grpSpPr bwMode="auto">
          <a:xfrm>
            <a:off x="33338" y="36513"/>
            <a:ext cx="7054850" cy="6721475"/>
            <a:chOff x="0" y="0"/>
            <a:chExt cx="4443" cy="4234"/>
          </a:xfrm>
        </p:grpSpPr>
        <p:grpSp>
          <p:nvGrpSpPr>
            <p:cNvPr id="90246" name="Group 187"/>
            <p:cNvGrpSpPr>
              <a:grpSpLocks/>
            </p:cNvGrpSpPr>
            <p:nvPr/>
          </p:nvGrpSpPr>
          <p:grpSpPr bwMode="auto">
            <a:xfrm>
              <a:off x="0" y="0"/>
              <a:ext cx="4443" cy="4234"/>
              <a:chOff x="0" y="0"/>
              <a:chExt cx="4443" cy="4234"/>
            </a:xfrm>
          </p:grpSpPr>
          <p:sp>
            <p:nvSpPr>
              <p:cNvPr id="90250" name="Line 180"/>
              <p:cNvSpPr>
                <a:spLocks noChangeShapeType="1"/>
              </p:cNvSpPr>
              <p:nvPr/>
            </p:nvSpPr>
            <p:spPr bwMode="auto">
              <a:xfrm>
                <a:off x="4442" y="340"/>
                <a:ext cx="1" cy="624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51" name="Line 181"/>
              <p:cNvSpPr>
                <a:spLocks noChangeShapeType="1"/>
              </p:cNvSpPr>
              <p:nvPr/>
            </p:nvSpPr>
            <p:spPr bwMode="auto">
              <a:xfrm>
                <a:off x="746" y="2548"/>
                <a:ext cx="1" cy="624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52" name="Line 182"/>
              <p:cNvSpPr>
                <a:spLocks noChangeShapeType="1"/>
              </p:cNvSpPr>
              <p:nvPr/>
            </p:nvSpPr>
            <p:spPr bwMode="auto">
              <a:xfrm>
                <a:off x="387" y="509"/>
                <a:ext cx="334" cy="622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53" name="Line 183"/>
              <p:cNvSpPr>
                <a:spLocks noChangeShapeType="1"/>
              </p:cNvSpPr>
              <p:nvPr/>
            </p:nvSpPr>
            <p:spPr bwMode="auto">
              <a:xfrm>
                <a:off x="746" y="1192"/>
                <a:ext cx="1" cy="636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54" name="Freeform 184"/>
              <p:cNvSpPr>
                <a:spLocks/>
              </p:cNvSpPr>
              <p:nvPr/>
            </p:nvSpPr>
            <p:spPr bwMode="auto">
              <a:xfrm>
                <a:off x="13" y="0"/>
                <a:ext cx="4405" cy="2093"/>
              </a:xfrm>
              <a:custGeom>
                <a:avLst/>
                <a:gdLst>
                  <a:gd name="T0" fmla="*/ 142 w 21596"/>
                  <a:gd name="T1" fmla="*/ 185 h 21514"/>
                  <a:gd name="T2" fmla="*/ 110 w 21596"/>
                  <a:gd name="T3" fmla="*/ 198 h 21514"/>
                  <a:gd name="T4" fmla="*/ 69 w 21596"/>
                  <a:gd name="T5" fmla="*/ 204 h 21514"/>
                  <a:gd name="T6" fmla="*/ 41 w 21596"/>
                  <a:gd name="T7" fmla="*/ 201 h 21514"/>
                  <a:gd name="T8" fmla="*/ 12 w 21596"/>
                  <a:gd name="T9" fmla="*/ 187 h 21514"/>
                  <a:gd name="T10" fmla="*/ 3 w 21596"/>
                  <a:gd name="T11" fmla="*/ 165 h 21514"/>
                  <a:gd name="T12" fmla="*/ 0 w 21596"/>
                  <a:gd name="T13" fmla="*/ 135 h 21514"/>
                  <a:gd name="T14" fmla="*/ 0 w 21596"/>
                  <a:gd name="T15" fmla="*/ 111 h 21514"/>
                  <a:gd name="T16" fmla="*/ 1 w 21596"/>
                  <a:gd name="T17" fmla="*/ 81 h 21514"/>
                  <a:gd name="T18" fmla="*/ 3 w 21596"/>
                  <a:gd name="T19" fmla="*/ 57 h 21514"/>
                  <a:gd name="T20" fmla="*/ 5 w 21596"/>
                  <a:gd name="T21" fmla="*/ 38 h 21514"/>
                  <a:gd name="T22" fmla="*/ 17 w 21596"/>
                  <a:gd name="T23" fmla="*/ 17 h 21514"/>
                  <a:gd name="T24" fmla="*/ 41 w 21596"/>
                  <a:gd name="T25" fmla="*/ 6 h 21514"/>
                  <a:gd name="T26" fmla="*/ 80 w 21596"/>
                  <a:gd name="T27" fmla="*/ 1 h 21514"/>
                  <a:gd name="T28" fmla="*/ 255 w 21596"/>
                  <a:gd name="T29" fmla="*/ 1 h 21514"/>
                  <a:gd name="T30" fmla="*/ 497 w 21596"/>
                  <a:gd name="T31" fmla="*/ 1 h 21514"/>
                  <a:gd name="T32" fmla="*/ 624 w 21596"/>
                  <a:gd name="T33" fmla="*/ 1 h 21514"/>
                  <a:gd name="T34" fmla="*/ 766 w 21596"/>
                  <a:gd name="T35" fmla="*/ 1 h 21514"/>
                  <a:gd name="T36" fmla="*/ 845 w 21596"/>
                  <a:gd name="T37" fmla="*/ 6 h 21514"/>
                  <a:gd name="T38" fmla="*/ 899 w 21596"/>
                  <a:gd name="T39" fmla="*/ 27 h 215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596" h="21514">
                    <a:moveTo>
                      <a:pt x="3418" y="19525"/>
                    </a:moveTo>
                    <a:cubicBezTo>
                      <a:pt x="3290" y="19751"/>
                      <a:pt x="2947" y="20552"/>
                      <a:pt x="2653" y="20881"/>
                    </a:cubicBezTo>
                    <a:cubicBezTo>
                      <a:pt x="2359" y="21210"/>
                      <a:pt x="1932" y="21446"/>
                      <a:pt x="1653" y="21498"/>
                    </a:cubicBezTo>
                    <a:cubicBezTo>
                      <a:pt x="1374" y="21549"/>
                      <a:pt x="1202" y="21487"/>
                      <a:pt x="976" y="21189"/>
                    </a:cubicBezTo>
                    <a:cubicBezTo>
                      <a:pt x="751" y="20891"/>
                      <a:pt x="452" y="20336"/>
                      <a:pt x="300" y="19710"/>
                    </a:cubicBezTo>
                    <a:cubicBezTo>
                      <a:pt x="148" y="19083"/>
                      <a:pt x="114" y="18353"/>
                      <a:pt x="65" y="17428"/>
                    </a:cubicBezTo>
                    <a:cubicBezTo>
                      <a:pt x="16" y="16504"/>
                      <a:pt x="16" y="15127"/>
                      <a:pt x="6" y="14161"/>
                    </a:cubicBezTo>
                    <a:cubicBezTo>
                      <a:pt x="-4" y="13195"/>
                      <a:pt x="1" y="12568"/>
                      <a:pt x="6" y="11633"/>
                    </a:cubicBezTo>
                    <a:cubicBezTo>
                      <a:pt x="11" y="10698"/>
                      <a:pt x="25" y="9495"/>
                      <a:pt x="35" y="8550"/>
                    </a:cubicBezTo>
                    <a:cubicBezTo>
                      <a:pt x="45" y="7605"/>
                      <a:pt x="50" y="6731"/>
                      <a:pt x="65" y="5960"/>
                    </a:cubicBezTo>
                    <a:cubicBezTo>
                      <a:pt x="79" y="5190"/>
                      <a:pt x="65" y="4625"/>
                      <a:pt x="123" y="3926"/>
                    </a:cubicBezTo>
                    <a:cubicBezTo>
                      <a:pt x="182" y="3227"/>
                      <a:pt x="275" y="2333"/>
                      <a:pt x="418" y="1768"/>
                    </a:cubicBezTo>
                    <a:cubicBezTo>
                      <a:pt x="560" y="1203"/>
                      <a:pt x="726" y="812"/>
                      <a:pt x="976" y="535"/>
                    </a:cubicBezTo>
                    <a:cubicBezTo>
                      <a:pt x="1227" y="257"/>
                      <a:pt x="1060" y="185"/>
                      <a:pt x="1918" y="103"/>
                    </a:cubicBezTo>
                    <a:cubicBezTo>
                      <a:pt x="2776" y="21"/>
                      <a:pt x="4452" y="52"/>
                      <a:pt x="6124" y="41"/>
                    </a:cubicBezTo>
                    <a:cubicBezTo>
                      <a:pt x="7796" y="31"/>
                      <a:pt x="10468" y="41"/>
                      <a:pt x="11948" y="41"/>
                    </a:cubicBezTo>
                    <a:cubicBezTo>
                      <a:pt x="13429" y="41"/>
                      <a:pt x="13929" y="41"/>
                      <a:pt x="15007" y="41"/>
                    </a:cubicBezTo>
                    <a:cubicBezTo>
                      <a:pt x="16086" y="41"/>
                      <a:pt x="17532" y="-51"/>
                      <a:pt x="18419" y="41"/>
                    </a:cubicBezTo>
                    <a:cubicBezTo>
                      <a:pt x="19307" y="134"/>
                      <a:pt x="19792" y="113"/>
                      <a:pt x="20321" y="576"/>
                    </a:cubicBezTo>
                    <a:cubicBezTo>
                      <a:pt x="20851" y="1038"/>
                      <a:pt x="21331" y="2364"/>
                      <a:pt x="21596" y="2837"/>
                    </a:cubicBezTo>
                  </a:path>
                </a:pathLst>
              </a:custGeom>
              <a:noFill/>
              <a:ln w="57150" cap="flat">
                <a:solidFill>
                  <a:srgbClr val="3333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55" name="Freeform 185"/>
              <p:cNvSpPr>
                <a:spLocks/>
              </p:cNvSpPr>
              <p:nvPr/>
            </p:nvSpPr>
            <p:spPr bwMode="auto">
              <a:xfrm>
                <a:off x="3662" y="1028"/>
                <a:ext cx="764" cy="2792"/>
              </a:xfrm>
              <a:custGeom>
                <a:avLst/>
                <a:gdLst>
                  <a:gd name="T0" fmla="*/ 27 w 21552"/>
                  <a:gd name="T1" fmla="*/ 0 h 21600"/>
                  <a:gd name="T2" fmla="*/ 23 w 21552"/>
                  <a:gd name="T3" fmla="*/ 11 h 21600"/>
                  <a:gd name="T4" fmla="*/ 16 w 21552"/>
                  <a:gd name="T5" fmla="*/ 31 h 21600"/>
                  <a:gd name="T6" fmla="*/ 7 w 21552"/>
                  <a:gd name="T7" fmla="*/ 70 h 21600"/>
                  <a:gd name="T8" fmla="*/ 3 w 21552"/>
                  <a:gd name="T9" fmla="*/ 112 h 21600"/>
                  <a:gd name="T10" fmla="*/ 1 w 21552"/>
                  <a:gd name="T11" fmla="*/ 161 h 21600"/>
                  <a:gd name="T12" fmla="*/ 0 w 21552"/>
                  <a:gd name="T13" fmla="*/ 193 h 21600"/>
                  <a:gd name="T14" fmla="*/ 0 w 21552"/>
                  <a:gd name="T15" fmla="*/ 237 h 21600"/>
                  <a:gd name="T16" fmla="*/ 1 w 21552"/>
                  <a:gd name="T17" fmla="*/ 257 h 21600"/>
                  <a:gd name="T18" fmla="*/ 2 w 21552"/>
                  <a:gd name="T19" fmla="*/ 277 h 21600"/>
                  <a:gd name="T20" fmla="*/ 5 w 21552"/>
                  <a:gd name="T21" fmla="*/ 296 h 21600"/>
                  <a:gd name="T22" fmla="*/ 10 w 21552"/>
                  <a:gd name="T23" fmla="*/ 326 h 21600"/>
                  <a:gd name="T24" fmla="*/ 15 w 21552"/>
                  <a:gd name="T25" fmla="*/ 341 h 21600"/>
                  <a:gd name="T26" fmla="*/ 23 w 21552"/>
                  <a:gd name="T27" fmla="*/ 361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552" h="21600">
                    <a:moveTo>
                      <a:pt x="21552" y="0"/>
                    </a:moveTo>
                    <a:cubicBezTo>
                      <a:pt x="20988" y="108"/>
                      <a:pt x="19663" y="348"/>
                      <a:pt x="18168" y="650"/>
                    </a:cubicBezTo>
                    <a:cubicBezTo>
                      <a:pt x="16674" y="952"/>
                      <a:pt x="14700" y="1238"/>
                      <a:pt x="12641" y="1826"/>
                    </a:cubicBezTo>
                    <a:cubicBezTo>
                      <a:pt x="10583" y="2414"/>
                      <a:pt x="7425" y="3381"/>
                      <a:pt x="5761" y="4193"/>
                    </a:cubicBezTo>
                    <a:cubicBezTo>
                      <a:pt x="4097" y="5005"/>
                      <a:pt x="3392" y="5779"/>
                      <a:pt x="2603" y="6684"/>
                    </a:cubicBezTo>
                    <a:cubicBezTo>
                      <a:pt x="1813" y="7589"/>
                      <a:pt x="1390" y="8812"/>
                      <a:pt x="1024" y="9624"/>
                    </a:cubicBezTo>
                    <a:cubicBezTo>
                      <a:pt x="657" y="10436"/>
                      <a:pt x="516" y="10815"/>
                      <a:pt x="347" y="11574"/>
                    </a:cubicBezTo>
                    <a:cubicBezTo>
                      <a:pt x="178" y="12332"/>
                      <a:pt x="-48" y="13539"/>
                      <a:pt x="8" y="14173"/>
                    </a:cubicBezTo>
                    <a:cubicBezTo>
                      <a:pt x="65" y="14807"/>
                      <a:pt x="403" y="14978"/>
                      <a:pt x="685" y="15380"/>
                    </a:cubicBezTo>
                    <a:cubicBezTo>
                      <a:pt x="967" y="15782"/>
                      <a:pt x="1193" y="16200"/>
                      <a:pt x="1700" y="16587"/>
                    </a:cubicBezTo>
                    <a:cubicBezTo>
                      <a:pt x="2208" y="16974"/>
                      <a:pt x="2687" y="17213"/>
                      <a:pt x="3731" y="17701"/>
                    </a:cubicBezTo>
                    <a:cubicBezTo>
                      <a:pt x="4774" y="18188"/>
                      <a:pt x="6607" y="19047"/>
                      <a:pt x="8017" y="19496"/>
                    </a:cubicBezTo>
                    <a:cubicBezTo>
                      <a:pt x="9427" y="19944"/>
                      <a:pt x="10470" y="20045"/>
                      <a:pt x="12190" y="20393"/>
                    </a:cubicBezTo>
                    <a:cubicBezTo>
                      <a:pt x="13910" y="20741"/>
                      <a:pt x="17012" y="21345"/>
                      <a:pt x="18281" y="21600"/>
                    </a:cubicBezTo>
                  </a:path>
                </a:pathLst>
              </a:custGeom>
              <a:noFill/>
              <a:ln w="57150" cap="flat">
                <a:solidFill>
                  <a:srgbClr val="3333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56" name="Freeform 186"/>
              <p:cNvSpPr>
                <a:spLocks/>
              </p:cNvSpPr>
              <p:nvPr/>
            </p:nvSpPr>
            <p:spPr bwMode="auto">
              <a:xfrm>
                <a:off x="0" y="2222"/>
                <a:ext cx="4310" cy="2012"/>
              </a:xfrm>
              <a:custGeom>
                <a:avLst/>
                <a:gdLst>
                  <a:gd name="T0" fmla="*/ 861 w 21583"/>
                  <a:gd name="T1" fmla="*/ 156 h 21544"/>
                  <a:gd name="T2" fmla="*/ 848 w 21583"/>
                  <a:gd name="T3" fmla="*/ 162 h 21544"/>
                  <a:gd name="T4" fmla="*/ 828 w 21583"/>
                  <a:gd name="T5" fmla="*/ 170 h 21544"/>
                  <a:gd name="T6" fmla="*/ 802 w 21583"/>
                  <a:gd name="T7" fmla="*/ 177 h 21544"/>
                  <a:gd name="T8" fmla="*/ 777 w 21583"/>
                  <a:gd name="T9" fmla="*/ 181 h 21544"/>
                  <a:gd name="T10" fmla="*/ 699 w 21583"/>
                  <a:gd name="T11" fmla="*/ 186 h 21544"/>
                  <a:gd name="T12" fmla="*/ 590 w 21583"/>
                  <a:gd name="T13" fmla="*/ 188 h 21544"/>
                  <a:gd name="T14" fmla="*/ 465 w 21583"/>
                  <a:gd name="T15" fmla="*/ 188 h 21544"/>
                  <a:gd name="T16" fmla="*/ 362 w 21583"/>
                  <a:gd name="T17" fmla="*/ 187 h 21544"/>
                  <a:gd name="T18" fmla="*/ 241 w 21583"/>
                  <a:gd name="T19" fmla="*/ 187 h 21544"/>
                  <a:gd name="T20" fmla="*/ 105 w 21583"/>
                  <a:gd name="T21" fmla="*/ 182 h 21544"/>
                  <a:gd name="T22" fmla="*/ 37 w 21583"/>
                  <a:gd name="T23" fmla="*/ 168 h 21544"/>
                  <a:gd name="T24" fmla="*/ 10 w 21583"/>
                  <a:gd name="T25" fmla="*/ 154 h 21544"/>
                  <a:gd name="T26" fmla="*/ 1 w 21583"/>
                  <a:gd name="T27" fmla="*/ 130 h 21544"/>
                  <a:gd name="T28" fmla="*/ 3 w 21583"/>
                  <a:gd name="T29" fmla="*/ 69 h 21544"/>
                  <a:gd name="T30" fmla="*/ 17 w 21583"/>
                  <a:gd name="T31" fmla="*/ 26 h 21544"/>
                  <a:gd name="T32" fmla="*/ 47 w 21583"/>
                  <a:gd name="T33" fmla="*/ 5 h 21544"/>
                  <a:gd name="T34" fmla="*/ 91 w 21583"/>
                  <a:gd name="T35" fmla="*/ 0 h 21544"/>
                  <a:gd name="T36" fmla="*/ 116 w 21583"/>
                  <a:gd name="T37" fmla="*/ 7 h 21544"/>
                  <a:gd name="T38" fmla="*/ 143 w 21583"/>
                  <a:gd name="T39" fmla="*/ 24 h 215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583" h="21544">
                    <a:moveTo>
                      <a:pt x="21583" y="17873"/>
                    </a:moveTo>
                    <a:cubicBezTo>
                      <a:pt x="21528" y="17991"/>
                      <a:pt x="21388" y="18323"/>
                      <a:pt x="21253" y="18580"/>
                    </a:cubicBezTo>
                    <a:cubicBezTo>
                      <a:pt x="21117" y="18837"/>
                      <a:pt x="20962" y="19137"/>
                      <a:pt x="20772" y="19415"/>
                    </a:cubicBezTo>
                    <a:cubicBezTo>
                      <a:pt x="20582" y="19694"/>
                      <a:pt x="20326" y="20037"/>
                      <a:pt x="20111" y="20251"/>
                    </a:cubicBezTo>
                    <a:cubicBezTo>
                      <a:pt x="19896" y="20465"/>
                      <a:pt x="19911" y="20529"/>
                      <a:pt x="19480" y="20701"/>
                    </a:cubicBezTo>
                    <a:cubicBezTo>
                      <a:pt x="19049" y="20872"/>
                      <a:pt x="18308" y="21140"/>
                      <a:pt x="17527" y="21279"/>
                    </a:cubicBezTo>
                    <a:cubicBezTo>
                      <a:pt x="16746" y="21418"/>
                      <a:pt x="15770" y="21504"/>
                      <a:pt x="14794" y="21536"/>
                    </a:cubicBezTo>
                    <a:cubicBezTo>
                      <a:pt x="13817" y="21568"/>
                      <a:pt x="12621" y="21493"/>
                      <a:pt x="11669" y="21472"/>
                    </a:cubicBezTo>
                    <a:cubicBezTo>
                      <a:pt x="10718" y="21450"/>
                      <a:pt x="10022" y="21418"/>
                      <a:pt x="9086" y="21407"/>
                    </a:cubicBezTo>
                    <a:cubicBezTo>
                      <a:pt x="8149" y="21397"/>
                      <a:pt x="7128" y="21504"/>
                      <a:pt x="6051" y="21407"/>
                    </a:cubicBezTo>
                    <a:cubicBezTo>
                      <a:pt x="4975" y="21311"/>
                      <a:pt x="3483" y="21193"/>
                      <a:pt x="2627" y="20829"/>
                    </a:cubicBezTo>
                    <a:cubicBezTo>
                      <a:pt x="1770" y="20465"/>
                      <a:pt x="1310" y="19758"/>
                      <a:pt x="914" y="19223"/>
                    </a:cubicBezTo>
                    <a:cubicBezTo>
                      <a:pt x="519" y="18687"/>
                      <a:pt x="404" y="18345"/>
                      <a:pt x="253" y="17616"/>
                    </a:cubicBezTo>
                    <a:cubicBezTo>
                      <a:pt x="103" y="16888"/>
                      <a:pt x="43" y="16471"/>
                      <a:pt x="13" y="14853"/>
                    </a:cubicBezTo>
                    <a:cubicBezTo>
                      <a:pt x="-17" y="13236"/>
                      <a:pt x="3" y="9895"/>
                      <a:pt x="73" y="7914"/>
                    </a:cubicBezTo>
                    <a:cubicBezTo>
                      <a:pt x="143" y="5933"/>
                      <a:pt x="248" y="4198"/>
                      <a:pt x="434" y="2967"/>
                    </a:cubicBezTo>
                    <a:cubicBezTo>
                      <a:pt x="619" y="1735"/>
                      <a:pt x="874" y="1017"/>
                      <a:pt x="1185" y="525"/>
                    </a:cubicBezTo>
                    <a:cubicBezTo>
                      <a:pt x="1495" y="32"/>
                      <a:pt x="2011" y="-32"/>
                      <a:pt x="2296" y="11"/>
                    </a:cubicBezTo>
                    <a:cubicBezTo>
                      <a:pt x="2582" y="54"/>
                      <a:pt x="2682" y="321"/>
                      <a:pt x="2897" y="782"/>
                    </a:cubicBezTo>
                    <a:cubicBezTo>
                      <a:pt x="3112" y="1242"/>
                      <a:pt x="3443" y="2356"/>
                      <a:pt x="3588" y="2774"/>
                    </a:cubicBezTo>
                  </a:path>
                </a:pathLst>
              </a:custGeom>
              <a:noFill/>
              <a:ln w="57150" cap="flat">
                <a:solidFill>
                  <a:srgbClr val="333399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0247" name="Rectangle 188"/>
            <p:cNvSpPr>
              <a:spLocks/>
            </p:cNvSpPr>
            <p:nvPr/>
          </p:nvSpPr>
          <p:spPr bwMode="auto">
            <a:xfrm>
              <a:off x="484" y="3339"/>
              <a:ext cx="572" cy="320"/>
            </a:xfrm>
            <a:prstGeom prst="rect">
              <a:avLst/>
            </a:prstGeom>
            <a:solidFill>
              <a:srgbClr val="E7ECED"/>
            </a:solidFill>
            <a:ln w="5715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>
                  <a:solidFill>
                    <a:srgbClr val="009900"/>
                  </a:solidFill>
                  <a:latin typeface="Times New Roman" charset="0"/>
                  <a:ea typeface="ＭＳ Ｐゴシック" charset="0"/>
                  <a:cs typeface="ＭＳ Ｐゴシック" charset="0"/>
                  <a:sym typeface="Times New Roman" charset="0"/>
                </a:rPr>
                <a:t>YES!</a:t>
              </a:r>
            </a:p>
          </p:txBody>
        </p:sp>
        <p:sp>
          <p:nvSpPr>
            <p:cNvPr id="90248" name="Rectangle 189"/>
            <p:cNvSpPr>
              <a:spLocks/>
            </p:cNvSpPr>
            <p:nvPr/>
          </p:nvSpPr>
          <p:spPr bwMode="auto">
            <a:xfrm>
              <a:off x="2044" y="133"/>
              <a:ext cx="1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rgbClr val="0099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</a:p>
          </p:txBody>
        </p:sp>
        <p:sp>
          <p:nvSpPr>
            <p:cNvPr id="90249" name="Rectangle 190"/>
            <p:cNvSpPr>
              <a:spLocks/>
            </p:cNvSpPr>
            <p:nvPr/>
          </p:nvSpPr>
          <p:spPr bwMode="auto">
            <a:xfrm>
              <a:off x="2224" y="3625"/>
              <a:ext cx="18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/>
              <a:r>
                <a:rPr lang="en-US" sz="3200">
                  <a:solidFill>
                    <a:srgbClr val="0099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</a:p>
          </p:txBody>
        </p:sp>
      </p:grpSp>
      <p:grpSp>
        <p:nvGrpSpPr>
          <p:cNvPr id="74996" name="Group 244"/>
          <p:cNvGrpSpPr>
            <a:grpSpLocks/>
          </p:cNvGrpSpPr>
          <p:nvPr/>
        </p:nvGrpSpPr>
        <p:grpSpPr bwMode="auto">
          <a:xfrm>
            <a:off x="552450" y="457200"/>
            <a:ext cx="8115300" cy="5734050"/>
            <a:chOff x="0" y="0"/>
            <a:chExt cx="5112" cy="3612"/>
          </a:xfrm>
        </p:grpSpPr>
        <p:grpSp>
          <p:nvGrpSpPr>
            <p:cNvPr id="90194" name="Group 195"/>
            <p:cNvGrpSpPr>
              <a:grpSpLocks/>
            </p:cNvGrpSpPr>
            <p:nvPr/>
          </p:nvGrpSpPr>
          <p:grpSpPr bwMode="auto">
            <a:xfrm>
              <a:off x="0" y="180"/>
              <a:ext cx="456" cy="72"/>
              <a:chOff x="0" y="0"/>
              <a:chExt cx="456" cy="72"/>
            </a:xfrm>
          </p:grpSpPr>
          <p:sp>
            <p:nvSpPr>
              <p:cNvPr id="90243" name="Oval 192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44" name="Oval 19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45" name="Oval 194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195" name="Group 199"/>
            <p:cNvGrpSpPr>
              <a:grpSpLocks/>
            </p:cNvGrpSpPr>
            <p:nvPr/>
          </p:nvGrpSpPr>
          <p:grpSpPr bwMode="auto">
            <a:xfrm>
              <a:off x="0" y="852"/>
              <a:ext cx="456" cy="72"/>
              <a:chOff x="0" y="0"/>
              <a:chExt cx="456" cy="72"/>
            </a:xfrm>
          </p:grpSpPr>
          <p:sp>
            <p:nvSpPr>
              <p:cNvPr id="90240" name="Oval 196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41" name="Oval 19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42" name="Oval 198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196" name="Group 203"/>
            <p:cNvGrpSpPr>
              <a:grpSpLocks/>
            </p:cNvGrpSpPr>
            <p:nvPr/>
          </p:nvGrpSpPr>
          <p:grpSpPr bwMode="auto">
            <a:xfrm>
              <a:off x="0" y="2208"/>
              <a:ext cx="456" cy="72"/>
              <a:chOff x="0" y="0"/>
              <a:chExt cx="456" cy="72"/>
            </a:xfrm>
          </p:grpSpPr>
          <p:sp>
            <p:nvSpPr>
              <p:cNvPr id="90237" name="Oval 200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38" name="Oval 201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39" name="Oval 202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197" name="Group 207"/>
            <p:cNvGrpSpPr>
              <a:grpSpLocks/>
            </p:cNvGrpSpPr>
            <p:nvPr/>
          </p:nvGrpSpPr>
          <p:grpSpPr bwMode="auto">
            <a:xfrm>
              <a:off x="0" y="2904"/>
              <a:ext cx="456" cy="72"/>
              <a:chOff x="0" y="0"/>
              <a:chExt cx="456" cy="72"/>
            </a:xfrm>
          </p:grpSpPr>
          <p:sp>
            <p:nvSpPr>
              <p:cNvPr id="90234" name="Oval 204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35" name="Oval 205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36" name="Oval 206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198" name="Group 211"/>
            <p:cNvGrpSpPr>
              <a:grpSpLocks/>
            </p:cNvGrpSpPr>
            <p:nvPr/>
          </p:nvGrpSpPr>
          <p:grpSpPr bwMode="auto">
            <a:xfrm>
              <a:off x="0" y="3432"/>
              <a:ext cx="456" cy="72"/>
              <a:chOff x="0" y="0"/>
              <a:chExt cx="456" cy="72"/>
            </a:xfrm>
          </p:grpSpPr>
          <p:sp>
            <p:nvSpPr>
              <p:cNvPr id="90231" name="Oval 208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32" name="Oval 209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33" name="Oval 210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199" name="Group 215"/>
            <p:cNvGrpSpPr>
              <a:grpSpLocks/>
            </p:cNvGrpSpPr>
            <p:nvPr/>
          </p:nvGrpSpPr>
          <p:grpSpPr bwMode="auto">
            <a:xfrm>
              <a:off x="3576" y="3540"/>
              <a:ext cx="456" cy="72"/>
              <a:chOff x="0" y="0"/>
              <a:chExt cx="456" cy="72"/>
            </a:xfrm>
          </p:grpSpPr>
          <p:sp>
            <p:nvSpPr>
              <p:cNvPr id="90228" name="Oval 212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29" name="Oval 21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30" name="Oval 214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00" name="Group 219"/>
            <p:cNvGrpSpPr>
              <a:grpSpLocks/>
            </p:cNvGrpSpPr>
            <p:nvPr/>
          </p:nvGrpSpPr>
          <p:grpSpPr bwMode="auto">
            <a:xfrm>
              <a:off x="4656" y="1200"/>
              <a:ext cx="456" cy="72"/>
              <a:chOff x="0" y="0"/>
              <a:chExt cx="456" cy="72"/>
            </a:xfrm>
          </p:grpSpPr>
          <p:sp>
            <p:nvSpPr>
              <p:cNvPr id="90225" name="Oval 216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26" name="Oval 21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27" name="Oval 218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01" name="Group 223"/>
            <p:cNvGrpSpPr>
              <a:grpSpLocks/>
            </p:cNvGrpSpPr>
            <p:nvPr/>
          </p:nvGrpSpPr>
          <p:grpSpPr bwMode="auto">
            <a:xfrm>
              <a:off x="3696" y="696"/>
              <a:ext cx="456" cy="72"/>
              <a:chOff x="0" y="0"/>
              <a:chExt cx="456" cy="72"/>
            </a:xfrm>
          </p:grpSpPr>
          <p:sp>
            <p:nvSpPr>
              <p:cNvPr id="90222" name="Oval 220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23" name="Oval 221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24" name="Oval 222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02" name="Group 227"/>
            <p:cNvGrpSpPr>
              <a:grpSpLocks/>
            </p:cNvGrpSpPr>
            <p:nvPr/>
          </p:nvGrpSpPr>
          <p:grpSpPr bwMode="auto">
            <a:xfrm>
              <a:off x="3696" y="0"/>
              <a:ext cx="456" cy="72"/>
              <a:chOff x="0" y="0"/>
              <a:chExt cx="456" cy="72"/>
            </a:xfrm>
          </p:grpSpPr>
          <p:sp>
            <p:nvSpPr>
              <p:cNvPr id="90219" name="Oval 224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20" name="Oval 225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21" name="Oval 226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03" name="Group 231"/>
            <p:cNvGrpSpPr>
              <a:grpSpLocks/>
            </p:cNvGrpSpPr>
            <p:nvPr/>
          </p:nvGrpSpPr>
          <p:grpSpPr bwMode="auto">
            <a:xfrm>
              <a:off x="4656" y="3024"/>
              <a:ext cx="456" cy="72"/>
              <a:chOff x="0" y="0"/>
              <a:chExt cx="456" cy="72"/>
            </a:xfrm>
          </p:grpSpPr>
          <p:sp>
            <p:nvSpPr>
              <p:cNvPr id="90216" name="Oval 228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17" name="Oval 229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18" name="Oval 230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04" name="Group 235"/>
            <p:cNvGrpSpPr>
              <a:grpSpLocks/>
            </p:cNvGrpSpPr>
            <p:nvPr/>
          </p:nvGrpSpPr>
          <p:grpSpPr bwMode="auto">
            <a:xfrm>
              <a:off x="4656" y="2472"/>
              <a:ext cx="456" cy="72"/>
              <a:chOff x="0" y="0"/>
              <a:chExt cx="456" cy="72"/>
            </a:xfrm>
          </p:grpSpPr>
          <p:sp>
            <p:nvSpPr>
              <p:cNvPr id="90213" name="Oval 232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14" name="Oval 23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15" name="Oval 234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05" name="Group 239"/>
            <p:cNvGrpSpPr>
              <a:grpSpLocks/>
            </p:cNvGrpSpPr>
            <p:nvPr/>
          </p:nvGrpSpPr>
          <p:grpSpPr bwMode="auto">
            <a:xfrm>
              <a:off x="4656" y="1836"/>
              <a:ext cx="456" cy="72"/>
              <a:chOff x="0" y="0"/>
              <a:chExt cx="456" cy="72"/>
            </a:xfrm>
          </p:grpSpPr>
          <p:sp>
            <p:nvSpPr>
              <p:cNvPr id="90210" name="Oval 236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11" name="Oval 23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12" name="Oval 238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206" name="Group 243"/>
            <p:cNvGrpSpPr>
              <a:grpSpLocks/>
            </p:cNvGrpSpPr>
            <p:nvPr/>
          </p:nvGrpSpPr>
          <p:grpSpPr bwMode="auto">
            <a:xfrm>
              <a:off x="0" y="1560"/>
              <a:ext cx="456" cy="72"/>
              <a:chOff x="0" y="0"/>
              <a:chExt cx="456" cy="72"/>
            </a:xfrm>
          </p:grpSpPr>
          <p:sp>
            <p:nvSpPr>
              <p:cNvPr id="90207" name="Oval 240"/>
              <p:cNvSpPr>
                <a:spLocks/>
              </p:cNvSpPr>
              <p:nvPr/>
            </p:nvSpPr>
            <p:spPr bwMode="auto">
              <a:xfrm>
                <a:off x="384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08" name="Oval 241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209" name="Oval 242"/>
              <p:cNvSpPr>
                <a:spLocks/>
              </p:cNvSpPr>
              <p:nvPr/>
            </p:nvSpPr>
            <p:spPr bwMode="auto">
              <a:xfrm>
                <a:off x="192" y="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4997" name="Oval 245"/>
          <p:cNvSpPr>
            <a:spLocks/>
          </p:cNvSpPr>
          <p:nvPr/>
        </p:nvSpPr>
        <p:spPr bwMode="auto">
          <a:xfrm>
            <a:off x="514350" y="695325"/>
            <a:ext cx="209550" cy="209550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60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9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The Tabulation Algorithm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200"/>
              <a:t>Worklist algorithm, start from entry of </a:t>
            </a:r>
            <a:r>
              <a:rPr lang="ja-JP" altLang="en-US" sz="2200">
                <a:latin typeface="Arial"/>
              </a:rPr>
              <a:t>“</a:t>
            </a:r>
            <a:r>
              <a:rPr lang="en-US" sz="2200"/>
              <a:t>main</a:t>
            </a:r>
            <a:r>
              <a:rPr lang="ja-JP" altLang="en-US" sz="2200">
                <a:latin typeface="Arial"/>
              </a:rPr>
              <a:t>”</a:t>
            </a:r>
            <a:endParaRPr lang="en-US" sz="2200"/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200"/>
              <a:t>Keep track of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/>
              <a:t>Path edges: matched paren paths from procedure entry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/>
              <a:t>Summary edges: matched paren call-return paths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200"/>
              <a:t>At each instruction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/>
              <a:t>Propagate facts using transfer functions; </a:t>
            </a:r>
            <a:r>
              <a:rPr lang="en-US" sz="2000">
                <a:solidFill>
                  <a:srgbClr val="002D99"/>
                </a:solidFill>
              </a:rPr>
              <a:t>extend path edges</a:t>
            </a:r>
            <a:endParaRPr lang="en-US" sz="200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200"/>
              <a:t>At each call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/>
              <a:t>Propagate to procedure entry, start with an empty path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/>
              <a:t>If a summary for that entry exits, use it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200"/>
              <a:t>At each exit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/>
              <a:t>Store paths from corresponding call points as summary paths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000"/>
              <a:t>When a new summary is added, propagate to the return node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5698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" y="247650"/>
            <a:ext cx="8966200" cy="2190750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Interprocedural Dataflow Analysis</a:t>
            </a:r>
            <a:br>
              <a:rPr lang="en-US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/>
              <a:t>via  CFL-Reachability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2438400"/>
            <a:ext cx="8724900" cy="4419600"/>
          </a:xfrm>
        </p:spPr>
        <p:txBody>
          <a:bodyPr rIns="132080"/>
          <a:lstStyle/>
          <a:p>
            <a:pPr algn="l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/>
              <a:t>Graph: Exploded control-flow graph</a:t>
            </a:r>
          </a:p>
          <a:p>
            <a:pPr algn="l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L</a:t>
            </a:r>
            <a:r>
              <a:rPr lang="en-US"/>
              <a:t>: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L</a:t>
            </a:r>
            <a:r>
              <a:rPr lang="en-US"/>
              <a:t>(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unbalLeft</a:t>
            </a:r>
            <a:r>
              <a:rPr lang="en-US"/>
              <a:t>)</a:t>
            </a:r>
          </a:p>
          <a:p>
            <a:pPr marL="782638" lvl="1" algn="l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/>
              <a:t>unbalLeft = valid   </a:t>
            </a:r>
          </a:p>
          <a:p>
            <a:pPr algn="l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/>
              <a:t>Fact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d</a:t>
            </a:r>
            <a:r>
              <a:rPr lang="en-US"/>
              <a:t> holds at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/>
              <a:t> iff there is an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L</a:t>
            </a:r>
            <a:r>
              <a:rPr lang="en-US"/>
              <a:t>(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unbalLeft</a:t>
            </a:r>
            <a:r>
              <a:rPr lang="en-US"/>
              <a:t>)-path from </a:t>
            </a:r>
          </a:p>
        </p:txBody>
      </p:sp>
      <p:pic>
        <p:nvPicPr>
          <p:cNvPr id="9216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5095875"/>
            <a:ext cx="38433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33710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657225" y="0"/>
            <a:ext cx="7829550" cy="1644650"/>
          </a:xfrm>
        </p:spPr>
        <p:txBody>
          <a:bodyPr rIns="132080"/>
          <a:lstStyle/>
          <a:p>
            <a:pPr indent="0" algn="l" eaLnBrk="1" hangingPunct="1">
              <a:lnSpc>
                <a:spcPct val="70000"/>
              </a:lnSpc>
              <a:defRPr/>
            </a:pPr>
            <a:r>
              <a:rPr lang="en-US"/>
              <a:t>Asymptotic Running Time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625" y="1733550"/>
            <a:ext cx="9048750" cy="4095750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CFL-reachability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Exploded control-flow graph: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ND</a:t>
            </a:r>
            <a:r>
              <a:rPr lang="en-US"/>
              <a:t> nodes</a:t>
            </a:r>
          </a:p>
          <a:p>
            <a:pPr marL="782638" lvl="1"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/>
              <a:t>Running time:</a:t>
            </a:r>
            <a:r>
              <a:rPr lang="en-US" sz="2400"/>
              <a:t>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O</a:t>
            </a:r>
            <a:r>
              <a:rPr lang="en-US"/>
              <a:t>(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N</a:t>
            </a:r>
            <a:r>
              <a:rPr lang="en-US" baseline="30000">
                <a:latin typeface="Arial Italic" charset="0"/>
                <a:cs typeface="Arial Italic" charset="0"/>
                <a:sym typeface="Arial Italic" charset="0"/>
              </a:rPr>
              <a:t>3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D</a:t>
            </a:r>
            <a:r>
              <a:rPr lang="en-US" baseline="30000">
                <a:latin typeface="Arial Italic" charset="0"/>
                <a:cs typeface="Arial Italic" charset="0"/>
                <a:sym typeface="Arial Italic" charset="0"/>
              </a:rPr>
              <a:t>3</a:t>
            </a:r>
            <a:r>
              <a:rPr lang="en-US"/>
              <a:t>)</a:t>
            </a:r>
          </a:p>
          <a:p>
            <a:pPr algn="l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en-US" sz="2800"/>
              <a:t>Exploded control-flow graph          Special structure</a:t>
            </a:r>
          </a:p>
        </p:txBody>
      </p:sp>
      <p:sp>
        <p:nvSpPr>
          <p:cNvPr id="93187" name="AutoShape 3"/>
          <p:cNvSpPr>
            <a:spLocks/>
          </p:cNvSpPr>
          <p:nvPr/>
        </p:nvSpPr>
        <p:spPr bwMode="auto">
          <a:xfrm>
            <a:off x="4572000" y="3194137"/>
            <a:ext cx="742950" cy="304800"/>
          </a:xfrm>
          <a:prstGeom prst="rightArrow">
            <a:avLst>
              <a:gd name="adj1" fmla="val 50000"/>
              <a:gd name="adj2" fmla="val 60938"/>
            </a:avLst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2622550" y="4095750"/>
            <a:ext cx="3884613" cy="609600"/>
          </a:xfrm>
          <a:prstGeom prst="rect">
            <a:avLst/>
          </a:prstGeom>
          <a:solidFill>
            <a:srgbClr val="F5FBFD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Running time: 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O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ED</a:t>
            </a:r>
            <a:r>
              <a:rPr lang="en-US" sz="3200" baseline="30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3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)</a:t>
            </a: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1011238" y="5124450"/>
            <a:ext cx="7078662" cy="622300"/>
          </a:xfrm>
          <a:prstGeom prst="rect">
            <a:avLst/>
          </a:prstGeom>
          <a:solidFill>
            <a:srgbClr val="F5FBFD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Typically: 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E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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N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, hence 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O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ED</a:t>
            </a:r>
            <a:r>
              <a:rPr lang="en-US" sz="3200" baseline="30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3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) </a:t>
            </a:r>
            <a:r>
              <a:rPr lang="en-US" sz="3200">
                <a:solidFill>
                  <a:schemeClr val="tx1"/>
                </a:solidFill>
                <a:latin typeface="Math B" charset="0"/>
                <a:ea typeface="ＭＳ Ｐゴシック" charset="0"/>
                <a:cs typeface="ＭＳ Ｐゴシック" charset="0"/>
                <a:sym typeface="Math B" charset="0"/>
              </a:rPr>
              <a:t>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O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</a:t>
            </a:r>
            <a:r>
              <a:rPr lang="en-US" sz="32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ND</a:t>
            </a:r>
            <a:r>
              <a:rPr lang="en-US" sz="3200" baseline="30000">
                <a:solidFill>
                  <a:schemeClr val="tx1"/>
                </a:solidFill>
                <a:latin typeface="Times New Roman Italic" charset="0"/>
                <a:ea typeface="ＭＳ Ｐゴシック" charset="0"/>
                <a:cs typeface="ＭＳ Ｐゴシック" charset="0"/>
                <a:sym typeface="Times New Roman Italic" charset="0"/>
              </a:rPr>
              <a:t>3</a:t>
            </a:r>
            <a:r>
              <a:rPr lang="en-US"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)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2146300" y="6153150"/>
            <a:ext cx="4833938" cy="609600"/>
          </a:xfrm>
          <a:prstGeom prst="rect">
            <a:avLst/>
          </a:prstGeom>
          <a:solidFill>
            <a:srgbClr val="F5FBFD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ja-JP" alt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  <a:sym typeface="Times New Roman" charset="0"/>
              </a:rPr>
              <a:t>“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Gen/kill</a:t>
            </a:r>
            <a:r>
              <a:rPr lang="ja-JP" altLang="en-US" sz="3200">
                <a:solidFill>
                  <a:schemeClr val="tx1"/>
                </a:solidFill>
                <a:ea typeface="ＭＳ Ｐゴシック" charset="0"/>
                <a:cs typeface="ＭＳ Ｐゴシック" charset="0"/>
                <a:sym typeface="Times New Roman" charset="0"/>
              </a:rPr>
              <a:t>”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problems: </a:t>
            </a:r>
            <a:r>
              <a:rPr lang="en-US" altLang="ja-JP" sz="32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O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(</a:t>
            </a:r>
            <a:r>
              <a:rPr lang="en-US" altLang="ja-JP" sz="3200">
                <a:solidFill>
                  <a:schemeClr val="tx1"/>
                </a:solidFill>
                <a:latin typeface="Times New Roman Italic" charset="0"/>
                <a:cs typeface="Times New Roman Italic" charset="0"/>
                <a:sym typeface="Times New Roman Italic" charset="0"/>
              </a:rPr>
              <a:t>ED</a:t>
            </a:r>
            <a:r>
              <a:rPr lang="en-US" altLang="ja-JP" sz="3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)</a:t>
            </a:r>
            <a:endParaRPr lang="en-US" sz="32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74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 autoUpdateAnimBg="0"/>
      <p:bldP spid="77829" grpId="0" animBg="1" autoUpdateAnimBg="0"/>
      <p:bldP spid="77830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IDE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Goes beyond IFDS problems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Can handle unbounded domains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Requires special form of the domain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Can be </a:t>
            </a:r>
            <a:r>
              <a:rPr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much </a:t>
            </a:r>
            <a:r>
              <a:rPr lang="en-US"/>
              <a:t>more efficient than IFDS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3411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 sz="3600"/>
              <a:t>Example Linear Constant Propagation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 dirty="0"/>
              <a:t>Consider the constant propagation lattice</a:t>
            </a:r>
          </a:p>
          <a:p>
            <a:pPr>
              <a:buClr>
                <a:srgbClr val="000000"/>
              </a:buClr>
              <a:defRPr/>
            </a:pPr>
            <a:r>
              <a:rPr lang="en-US" sz="2800" dirty="0"/>
              <a:t>The value of every variable y at the program exit can be represented by:</a:t>
            </a:r>
            <a:br>
              <a:rPr lang="en-US" sz="2800" dirty="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800" dirty="0"/>
              <a:t>   y = </a:t>
            </a:r>
            <a:r>
              <a:rPr lang="en-US" sz="24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400" dirty="0"/>
              <a:t> {(</a:t>
            </a:r>
            <a:r>
              <a:rPr lang="en-US" sz="2400" dirty="0" err="1"/>
              <a:t>a</a:t>
            </a:r>
            <a:r>
              <a:rPr lang="en-US" sz="2400" baseline="-25000" dirty="0" err="1"/>
              <a:t>x</a:t>
            </a:r>
            <a:r>
              <a:rPr lang="en-US" sz="2400" dirty="0" err="1"/>
              <a:t>x</a:t>
            </a:r>
            <a:r>
              <a:rPr lang="en-US" sz="2400" dirty="0"/>
              <a:t> + </a:t>
            </a:r>
            <a:r>
              <a:rPr lang="en-US" sz="2400" dirty="0" err="1"/>
              <a:t>b</a:t>
            </a:r>
            <a:r>
              <a:rPr lang="en-US" sz="2400" baseline="-25000" dirty="0" err="1"/>
              <a:t>x</a:t>
            </a:r>
            <a:r>
              <a:rPr lang="en-US" sz="2400" baseline="-25000" dirty="0"/>
              <a:t> </a:t>
            </a:r>
            <a:r>
              <a:rPr lang="en-US" sz="2400" dirty="0"/>
              <a:t>)| x </a:t>
            </a:r>
            <a:r>
              <a:rPr lang="en-US" sz="2400" dirty="0">
                <a:latin typeface="Symbol" charset="0"/>
                <a:sym typeface="Math A" panose="05020602060204020302" pitchFamily="18" charset="2"/>
              </a:rPr>
              <a:t> </a:t>
            </a:r>
            <a:r>
              <a:rPr lang="en-US" sz="2400" dirty="0" err="1"/>
              <a:t>Var</a:t>
            </a:r>
            <a:r>
              <a:rPr lang="en-US" sz="2400" baseline="-25000" dirty="0"/>
              <a:t>*</a:t>
            </a:r>
            <a:r>
              <a:rPr lang="en-US" sz="2400" dirty="0"/>
              <a:t> } </a:t>
            </a:r>
            <a:r>
              <a:rPr lang="en-US" sz="2400" dirty="0">
                <a:latin typeface="Math B" charset="0"/>
                <a:cs typeface="Math B" charset="0"/>
                <a:sym typeface="Math B" charset="0"/>
              </a:rPr>
              <a:t></a:t>
            </a:r>
            <a:r>
              <a:rPr lang="en-US" sz="2400" dirty="0"/>
              <a:t> c </a:t>
            </a:r>
            <a:br>
              <a:rPr lang="en-US" sz="2400" dirty="0">
                <a:latin typeface="ＭＳ Ｐゴシック" charset="0"/>
                <a:ea typeface="ＭＳ Ｐゴシック" charset="0"/>
                <a:cs typeface="ＭＳ Ｐゴシック" charset="0"/>
                <a:sym typeface="ＭＳ Ｐゴシック" charset="0"/>
              </a:rPr>
            </a:br>
            <a:r>
              <a:rPr lang="en-US" sz="2400" dirty="0"/>
              <a:t>         a</a:t>
            </a:r>
            <a:r>
              <a:rPr lang="en-US" sz="2400" baseline="-25000" dirty="0"/>
              <a:t>x </a:t>
            </a:r>
            <a:r>
              <a:rPr lang="en-US" sz="2400" dirty="0"/>
              <a:t>,c </a:t>
            </a:r>
            <a:r>
              <a:rPr lang="en-US" sz="2400" dirty="0">
                <a:latin typeface="Symbol" charset="0"/>
                <a:sym typeface="Math A" panose="05020602060204020302" pitchFamily="18" charset="2"/>
              </a:rPr>
              <a:t> </a:t>
            </a:r>
            <a:r>
              <a:rPr lang="en-US" sz="2400" dirty="0"/>
              <a:t>Z </a:t>
            </a:r>
            <a:r>
              <a:rPr lang="en-US" sz="2400" dirty="0">
                <a:latin typeface="Symbol" charset="0"/>
                <a:sym typeface="Math B" panose="05000000000000000000" pitchFamily="2" charset="2"/>
              </a:rPr>
              <a:t></a:t>
            </a:r>
            <a:r>
              <a:rPr lang="en-US" sz="2400" dirty="0"/>
              <a:t>{</a:t>
            </a:r>
            <a:r>
              <a:rPr lang="en-US" sz="2400" dirty="0">
                <a:latin typeface="Math B" charset="0"/>
                <a:cs typeface="Math B" charset="0"/>
                <a:sym typeface="Math B" charset="0"/>
              </a:rPr>
              <a:t></a:t>
            </a:r>
            <a:r>
              <a:rPr lang="en-US" sz="2400" dirty="0"/>
              <a:t>, </a:t>
            </a:r>
            <a:r>
              <a:rPr lang="en-US" sz="2400" dirty="0">
                <a:latin typeface="Math B" charset="0"/>
                <a:cs typeface="Math B" charset="0"/>
                <a:sym typeface="Math B" charset="0"/>
              </a:rPr>
              <a:t></a:t>
            </a:r>
            <a:r>
              <a:rPr lang="en-US" sz="2400" dirty="0"/>
              <a:t>} 	</a:t>
            </a:r>
            <a:r>
              <a:rPr lang="en-US" sz="2400" dirty="0" err="1"/>
              <a:t>b</a:t>
            </a:r>
            <a:r>
              <a:rPr lang="en-US" sz="2400" baseline="-25000" dirty="0" err="1"/>
              <a:t>x</a:t>
            </a:r>
            <a:r>
              <a:rPr lang="en-US" sz="2400" baseline="-25000" dirty="0"/>
              <a:t> </a:t>
            </a:r>
            <a:r>
              <a:rPr lang="en-US" sz="2400" dirty="0">
                <a:latin typeface="Symbol" charset="0"/>
                <a:sym typeface="Math A" panose="05020602060204020302" pitchFamily="18" charset="2"/>
              </a:rPr>
              <a:t> </a:t>
            </a:r>
            <a:r>
              <a:rPr lang="en-US" sz="2400" dirty="0"/>
              <a:t>Z 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400" dirty="0"/>
              <a:t>Supports efficient composition and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functional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join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000" dirty="0"/>
              <a:t>[z := a * y + b]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000" dirty="0"/>
              <a:t>What  about [z:=</a:t>
            </a:r>
            <a:r>
              <a:rPr lang="en-US" sz="2000" dirty="0" err="1"/>
              <a:t>x+y</a:t>
            </a:r>
            <a:r>
              <a:rPr lang="en-US" sz="2000" dirty="0"/>
              <a:t>]?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49152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Linear constant propagation</a:t>
            </a:r>
          </a:p>
        </p:txBody>
      </p:sp>
      <p:pic>
        <p:nvPicPr>
          <p:cNvPr id="962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14550"/>
            <a:ext cx="88836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/>
          </p:cNvSpPr>
          <p:nvPr/>
        </p:nvSpPr>
        <p:spPr bwMode="auto">
          <a:xfrm>
            <a:off x="457200" y="4584700"/>
            <a:ext cx="8242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Point-wise representation of environment transformers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35579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IDE Analysis	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Point-wise representation closed under composition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CFL-Reachability on the exploded graph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Compose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42108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25" y="-150813"/>
            <a:ext cx="10345738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891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3600"/>
              <a:t>Reminder: Constant Propagation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612900"/>
            <a:ext cx="9220200" cy="5257800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dirty="0"/>
              <a:t> L = (Var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</a:t>
            </a:r>
            <a:r>
              <a:rPr lang="en-US" dirty="0"/>
              <a:t> Z ,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 </a:t>
            </a:r>
            <a:r>
              <a:rPr lang="en-US" dirty="0"/>
              <a:t>)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dirty="0"/>
              <a:t> </a:t>
            </a:r>
            <a:r>
              <a:rPr lang="en-US" dirty="0">
                <a:latin typeface="Math A" charset="0"/>
                <a:cs typeface="Math A" charset="0"/>
                <a:sym typeface="Math A" charset="0"/>
              </a:rPr>
              <a:t></a:t>
            </a:r>
            <a:r>
              <a:rPr lang="en-US" baseline="-6000" dirty="0"/>
              <a:t>1</a:t>
            </a:r>
            <a:r>
              <a:rPr lang="en-US" dirty="0"/>
              <a:t>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</a:t>
            </a:r>
            <a:r>
              <a:rPr lang="en-US" dirty="0"/>
              <a:t> </a:t>
            </a:r>
            <a:r>
              <a:rPr lang="en-US" dirty="0">
                <a:latin typeface="Math A" charset="0"/>
                <a:cs typeface="Math A" charset="0"/>
                <a:sym typeface="Math A" charset="0"/>
              </a:rPr>
              <a:t></a:t>
            </a:r>
            <a:r>
              <a:rPr lang="en-US" baseline="-6000" dirty="0"/>
              <a:t>2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</a:t>
            </a:r>
            <a:r>
              <a:rPr lang="en-US" dirty="0"/>
              <a:t>x: </a:t>
            </a:r>
            <a:r>
              <a:rPr lang="en-US" dirty="0">
                <a:latin typeface="Math A" charset="0"/>
                <a:cs typeface="Math A" charset="0"/>
                <a:sym typeface="Math A" charset="0"/>
              </a:rPr>
              <a:t></a:t>
            </a:r>
            <a:r>
              <a:rPr lang="en-US" baseline="-6000" dirty="0"/>
              <a:t>1</a:t>
            </a:r>
            <a:r>
              <a:rPr lang="en-US" dirty="0"/>
              <a:t>(x) </a:t>
            </a:r>
            <a:r>
              <a:rPr lang="en-US" dirty="0">
                <a:latin typeface="Math B" charset="0"/>
                <a:cs typeface="Lucida Grande" charset="0"/>
                <a:sym typeface="Math B" charset="0"/>
              </a:rPr>
              <a:t></a:t>
            </a:r>
            <a:r>
              <a:rPr lang="ja-JP" altLang="en-US">
                <a:latin typeface="Arial"/>
                <a:cs typeface="Lucida Grande" charset="0"/>
                <a:sym typeface="Math B" charset="0"/>
              </a:rPr>
              <a:t>’</a:t>
            </a:r>
            <a:r>
              <a:rPr lang="en-US" dirty="0"/>
              <a:t> </a:t>
            </a:r>
            <a:r>
              <a:rPr lang="en-US" dirty="0">
                <a:latin typeface="Math A" charset="0"/>
                <a:cs typeface="Math A" charset="0"/>
                <a:sym typeface="Math A" charset="0"/>
              </a:rPr>
              <a:t></a:t>
            </a:r>
            <a:r>
              <a:rPr lang="en-US" baseline="-6000" dirty="0"/>
              <a:t>2</a:t>
            </a:r>
            <a:r>
              <a:rPr lang="en-US" dirty="0"/>
              <a:t>(x)</a:t>
            </a:r>
          </a:p>
          <a:p>
            <a:pPr marL="782638" lvl="1" algn="l" eaLnBrk="1" hangingPunct="1">
              <a:defRPr/>
            </a:pPr>
            <a:r>
              <a:rPr lang="en-US" dirty="0"/>
              <a:t> </a:t>
            </a:r>
            <a:r>
              <a:rPr lang="en-US" dirty="0">
                <a:latin typeface="Math B" charset="0"/>
                <a:cs typeface="Lucida Grande" charset="0"/>
                <a:sym typeface="Math B" charset="0"/>
              </a:rPr>
              <a:t></a:t>
            </a:r>
            <a:r>
              <a:rPr lang="ja-JP" altLang="en-US">
                <a:latin typeface="Arial"/>
                <a:cs typeface="Lucida Grande" charset="0"/>
                <a:sym typeface="Math B" charset="0"/>
              </a:rPr>
              <a:t>’</a:t>
            </a:r>
            <a:r>
              <a:rPr lang="en-US" dirty="0"/>
              <a:t> ordering in the Z  lattice</a:t>
            </a:r>
          </a:p>
          <a:p>
            <a:pPr algn="l" eaLnBrk="1" hangingPunct="1">
              <a:buClr>
                <a:srgbClr val="000000"/>
              </a:buClr>
              <a:defRPr/>
            </a:pPr>
            <a:endParaRPr lang="en-US" dirty="0"/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dirty="0"/>
              <a:t>Examples:</a:t>
            </a:r>
          </a:p>
          <a:p>
            <a:pPr marL="782638" lvl="1" algn="l" eaLnBrk="1" hangingPunct="1">
              <a:defRPr/>
            </a:pPr>
            <a:r>
              <a:rPr lang="en-US" dirty="0"/>
              <a:t> [x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</a:t>
            </a:r>
            <a:r>
              <a:rPr lang="en-US" dirty="0"/>
              <a:t>, y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42, z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</a:t>
            </a:r>
            <a:r>
              <a:rPr lang="en-US" dirty="0"/>
              <a:t>]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</a:t>
            </a:r>
            <a:r>
              <a:rPr lang="en-US" dirty="0"/>
              <a:t> [x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</a:t>
            </a:r>
            <a:r>
              <a:rPr lang="en-US" dirty="0"/>
              <a:t>, y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42, z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73]</a:t>
            </a:r>
          </a:p>
          <a:p>
            <a:pPr marL="782638" lvl="1" algn="l" eaLnBrk="1" hangingPunct="1">
              <a:defRPr/>
            </a:pPr>
            <a:r>
              <a:rPr lang="en-US" dirty="0"/>
              <a:t> [x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</a:t>
            </a:r>
            <a:r>
              <a:rPr lang="en-US" dirty="0"/>
              <a:t>, y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42, z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73]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</a:t>
            </a:r>
            <a:r>
              <a:rPr lang="en-US" dirty="0"/>
              <a:t> [x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</a:t>
            </a:r>
            <a:r>
              <a:rPr lang="en-US" dirty="0">
                <a:latin typeface="Math B" charset="0"/>
                <a:cs typeface="Math B" charset="0"/>
                <a:sym typeface="Math B" charset="0"/>
              </a:rPr>
              <a:t></a:t>
            </a:r>
            <a:r>
              <a:rPr lang="en-US" dirty="0"/>
              <a:t>, y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42, z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</a:t>
            </a:r>
            <a:r>
              <a:rPr lang="en-US" dirty="0"/>
              <a:t> </a:t>
            </a:r>
            <a:r>
              <a:rPr lang="en-US" dirty="0">
                <a:latin typeface="Math C" charset="0"/>
                <a:cs typeface="Math C" charset="0"/>
                <a:sym typeface="Math C" charset="0"/>
              </a:rPr>
              <a:t></a:t>
            </a:r>
            <a:r>
              <a:rPr lang="en-US" dirty="0"/>
              <a:t>]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457200" y="6245225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14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13</a:t>
            </a:r>
          </a:p>
        </p:txBody>
      </p:sp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3151187" y="1612900"/>
            <a:ext cx="300038" cy="627063"/>
            <a:chOff x="145" y="28"/>
            <a:chExt cx="189" cy="395"/>
          </a:xfrm>
        </p:grpSpPr>
        <p:sp>
          <p:nvSpPr>
            <p:cNvPr id="21512" name="Rectangle 4"/>
            <p:cNvSpPr>
              <a:spLocks/>
            </p:cNvSpPr>
            <p:nvPr/>
          </p:nvSpPr>
          <p:spPr bwMode="auto">
            <a:xfrm>
              <a:off x="167" y="103"/>
              <a:ext cx="16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baseline="-25000" dirty="0">
                  <a:solidFill>
                    <a:schemeClr val="tx1"/>
                  </a:solidFill>
                  <a:latin typeface="Math B" charset="0"/>
                  <a:ea typeface="ＭＳ Ｐゴシック" charset="0"/>
                  <a:cs typeface="ＭＳ Ｐゴシック" charset="0"/>
                  <a:sym typeface="Math B" charset="0"/>
                </a:rPr>
                <a:t></a:t>
              </a:r>
            </a:p>
          </p:txBody>
        </p:sp>
        <p:sp>
          <p:nvSpPr>
            <p:cNvPr id="21513" name="Rectangle 5"/>
            <p:cNvSpPr>
              <a:spLocks/>
            </p:cNvSpPr>
            <p:nvPr/>
          </p:nvSpPr>
          <p:spPr bwMode="auto">
            <a:xfrm>
              <a:off x="145" y="28"/>
              <a:ext cx="18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/>
              <a:r>
                <a:rPr lang="en-US" baseline="30000" dirty="0">
                  <a:solidFill>
                    <a:schemeClr val="tx1"/>
                  </a:solidFill>
                  <a:latin typeface="Math C" charset="0"/>
                  <a:ea typeface="ＭＳ Ｐゴシック" charset="0"/>
                  <a:cs typeface="ＭＳ Ｐゴシック" charset="0"/>
                  <a:sym typeface="Math C" charset="0"/>
                </a:rPr>
                <a:t></a:t>
              </a:r>
            </a:p>
          </p:txBody>
        </p:sp>
      </p:grpSp>
      <p:grpSp>
        <p:nvGrpSpPr>
          <p:cNvPr id="21509" name="Group 9"/>
          <p:cNvGrpSpPr>
            <a:grpSpLocks/>
          </p:cNvGrpSpPr>
          <p:nvPr/>
        </p:nvGrpSpPr>
        <p:grpSpPr bwMode="auto">
          <a:xfrm>
            <a:off x="3931557" y="2767693"/>
            <a:ext cx="304800" cy="590551"/>
            <a:chOff x="0" y="0"/>
            <a:chExt cx="191" cy="372"/>
          </a:xfrm>
        </p:grpSpPr>
        <p:sp>
          <p:nvSpPr>
            <p:cNvPr id="21510" name="Rectangle 7"/>
            <p:cNvSpPr>
              <a:spLocks/>
            </p:cNvSpPr>
            <p:nvPr/>
          </p:nvSpPr>
          <p:spPr bwMode="auto">
            <a:xfrm>
              <a:off x="24" y="52"/>
              <a:ext cx="16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baseline="-25000" dirty="0">
                  <a:solidFill>
                    <a:schemeClr val="tx1"/>
                  </a:solidFill>
                  <a:latin typeface="Math B" charset="0"/>
                  <a:ea typeface="ＭＳ Ｐゴシック" charset="0"/>
                  <a:cs typeface="ＭＳ Ｐゴシック" charset="0"/>
                  <a:sym typeface="Math B" charset="0"/>
                </a:rPr>
                <a:t></a:t>
              </a:r>
            </a:p>
          </p:txBody>
        </p:sp>
        <p:sp>
          <p:nvSpPr>
            <p:cNvPr id="21511" name="Rectangle 8"/>
            <p:cNvSpPr>
              <a:spLocks/>
            </p:cNvSpPr>
            <p:nvPr/>
          </p:nvSpPr>
          <p:spPr bwMode="auto">
            <a:xfrm>
              <a:off x="0" y="0"/>
              <a:ext cx="18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/>
              <a:r>
                <a:rPr lang="en-US" baseline="30000">
                  <a:solidFill>
                    <a:schemeClr val="tx1"/>
                  </a:solidFill>
                  <a:latin typeface="Math C" charset="0"/>
                  <a:ea typeface="ＭＳ Ｐゴシック" charset="0"/>
                  <a:cs typeface="ＭＳ Ｐゴシック" charset="0"/>
                  <a:sym typeface="Math C" charset="0"/>
                </a:rPr>
                <a:t>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637948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42913"/>
            <a:ext cx="6569075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92774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Costs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O(ED</a:t>
            </a:r>
            <a:r>
              <a:rPr lang="en-US" sz="2800" baseline="30000"/>
              <a:t>3</a:t>
            </a:r>
            <a:r>
              <a:rPr lang="en-US" sz="2800"/>
              <a:t>)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Class of value transformers F </a:t>
            </a:r>
            <a:r>
              <a:rPr lang="en-US" sz="2800">
                <a:latin typeface="Math B" charset="0"/>
                <a:cs typeface="Math B" charset="0"/>
                <a:sym typeface="Math B" charset="0"/>
              </a:rPr>
              <a:t></a:t>
            </a:r>
            <a:r>
              <a:rPr lang="en-US" sz="2800"/>
              <a:t> L</a:t>
            </a:r>
            <a:r>
              <a:rPr lang="en-US" sz="2800">
                <a:latin typeface="Wingdings" charset="0"/>
                <a:cs typeface="Wingdings" charset="0"/>
                <a:sym typeface="Wingdings" charset="0"/>
              </a:rPr>
              <a:t></a:t>
            </a:r>
            <a:r>
              <a:rPr lang="en-US" sz="2800"/>
              <a:t>L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id</a:t>
            </a:r>
            <a:r>
              <a:rPr lang="en-US" sz="2400">
                <a:latin typeface="Math B" charset="0"/>
                <a:cs typeface="Math B" charset="0"/>
                <a:sym typeface="Math B" charset="0"/>
              </a:rPr>
              <a:t></a:t>
            </a:r>
            <a:r>
              <a:rPr lang="en-US" sz="2400"/>
              <a:t>F 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Finite height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Representation scheme with (efficient)	</a:t>
            </a:r>
          </a:p>
          <a:p>
            <a:pPr marL="1182688" lvl="2" algn="l" eaLnBrk="1" hangingPunct="1">
              <a:buClr>
                <a:srgbClr val="000000"/>
              </a:buClr>
              <a:defRPr/>
            </a:pPr>
            <a:r>
              <a:rPr lang="en-US" sz="2000"/>
              <a:t>Application</a:t>
            </a:r>
          </a:p>
          <a:p>
            <a:pPr marL="1182688" lvl="2" algn="l" eaLnBrk="1" hangingPunct="1">
              <a:buClr>
                <a:srgbClr val="000000"/>
              </a:buClr>
              <a:defRPr/>
            </a:pPr>
            <a:r>
              <a:rPr lang="en-US" sz="2000"/>
              <a:t>Composition</a:t>
            </a:r>
          </a:p>
          <a:p>
            <a:pPr marL="1182688" lvl="2" algn="l" eaLnBrk="1" hangingPunct="1">
              <a:buClr>
                <a:srgbClr val="000000"/>
              </a:buClr>
              <a:defRPr/>
            </a:pPr>
            <a:r>
              <a:rPr lang="en-US" sz="2000"/>
              <a:t>Join</a:t>
            </a:r>
          </a:p>
          <a:p>
            <a:pPr marL="1182688" lvl="2" algn="l" eaLnBrk="1" hangingPunct="1">
              <a:buClr>
                <a:srgbClr val="000000"/>
              </a:buClr>
              <a:defRPr/>
            </a:pPr>
            <a:r>
              <a:rPr lang="en-US" sz="2000"/>
              <a:t>Equality</a:t>
            </a:r>
          </a:p>
          <a:p>
            <a:pPr marL="1182688" lvl="2" algn="l" eaLnBrk="1" hangingPunct="1">
              <a:buClr>
                <a:srgbClr val="000000"/>
              </a:buClr>
              <a:defRPr/>
            </a:pPr>
            <a:r>
              <a:rPr lang="en-US" sz="2000"/>
              <a:t>Storage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34544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/>
              <a:t>Conclusion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Handling functions is crucial for abstract interpretation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Virtual functions and exceptions complicate things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But scalability is an issue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Small call strings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Small functional domains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/>
              <a:t>Demand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0396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946150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3200"/>
              <a:t>Challenges in Interprocedural Analysis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3" y="1089025"/>
            <a:ext cx="7727950" cy="5768975"/>
          </a:xfrm>
        </p:spPr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Respect call-return mechanism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Handling recursion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Local variables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Parameter passing mechanisms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The called procedure is not always known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The source code of the called procedure is not always available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05065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A trivial treatment of procedure 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Analyze a single procedure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After every call continue with conservative information</a:t>
            </a:r>
          </a:p>
          <a:p>
            <a:pPr marL="782638" lvl="1" algn="l" eaLnBrk="1" hangingPunct="1">
              <a:buClr>
                <a:srgbClr val="000000"/>
              </a:buClr>
              <a:defRPr/>
            </a:pPr>
            <a:r>
              <a:rPr lang="en-US" sz="2400"/>
              <a:t>Global variables and local variables which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may be modified by the call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have unknown values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Can be easily implemented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Procedures can be written in different languages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Procedure inline can help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93948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>
            <a:normAutofit fontScale="90000"/>
          </a:bodyPr>
          <a:lstStyle/>
          <a:p>
            <a:pPr indent="0" algn="l" eaLnBrk="1" hangingPunct="1">
              <a:defRPr/>
            </a:pPr>
            <a:r>
              <a:rPr lang="en-US"/>
              <a:t>Disadvantages of the trivial solution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Modular (object oriented and functional) programming  encourages small frequently called procedures</a:t>
            </a:r>
          </a:p>
          <a:p>
            <a:pPr algn="l" eaLnBrk="1" hangingPunct="1">
              <a:buClr>
                <a:srgbClr val="000000"/>
              </a:buClr>
              <a:defRPr/>
            </a:pPr>
            <a:r>
              <a:rPr lang="en-US" sz="2800"/>
              <a:t>Almost all information is lost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44111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509712"/>
          </a:xfrm>
        </p:spPr>
        <p:txBody>
          <a:bodyPr rIns="132080"/>
          <a:lstStyle/>
          <a:p>
            <a:pPr indent="0" algn="l" eaLnBrk="1" hangingPunct="1">
              <a:defRPr/>
            </a:pPr>
            <a:r>
              <a:rPr lang="en-US"/>
              <a:t>Bibliography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>
            <a:normAutofit lnSpcReduction="10000"/>
          </a:bodyPr>
          <a:lstStyle/>
          <a:p>
            <a:pPr algn="l" eaLnBrk="1" hangingPunct="1">
              <a:buClr>
                <a:srgbClr val="808080"/>
              </a:buClr>
              <a:buFont typeface="Times New Roman" charset="0"/>
              <a:buChar char="•"/>
              <a:tabLst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</a:tabLst>
              <a:defRPr/>
            </a:pPr>
            <a:r>
              <a:rPr lang="en-US" sz="2000">
                <a:solidFill>
                  <a:srgbClr val="80808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Textbook 2.5</a:t>
            </a:r>
            <a:endParaRPr lang="en-US" sz="2000">
              <a:solidFill>
                <a:srgbClr val="80808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algn="l" eaLnBrk="1" hangingPunct="1">
              <a:buClr>
                <a:srgbClr val="000000"/>
              </a:buClr>
              <a:buFont typeface="Times New Roman" charset="0"/>
              <a:buChar char="•"/>
              <a:tabLst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</a:tabLst>
              <a:defRPr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Patrick Cousot &amp; Radhia Cousot. Static</a:t>
            </a:r>
            <a:r>
              <a:rPr lang="en-US" sz="2000" u="sng">
                <a:solidFill>
                  <a:srgbClr val="009999"/>
                </a:solidFill>
                <a:latin typeface="Times New Roman" charset="0"/>
                <a:cs typeface="Times New Roman" charset="0"/>
                <a:sym typeface="Times New Roman" charset="0"/>
                <a:hlinkClick r:id="rId2"/>
              </a:rPr>
              <a:t> 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determination of dynamic properties of recursive procedures In </a:t>
            </a:r>
            <a:r>
              <a:rPr lang="en-US" sz="2000">
                <a:latin typeface="Times New Roman Italic" charset="0"/>
                <a:cs typeface="Times New Roman Italic" charset="0"/>
                <a:sym typeface="Times New Roman Italic" charset="0"/>
              </a:rPr>
              <a:t>IFIP Conference on Formal Description of Programming Concepts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, E.J. Neuhold, (Ed.), pages 237-277, St-Andrews, N.B., Canada, 1977. North-Holland Publishing Company (1978). 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algn="l" eaLnBrk="1" hangingPunct="1">
              <a:buClr>
                <a:srgbClr val="808080"/>
              </a:buClr>
              <a:buFont typeface="Times New Roman" charset="0"/>
              <a:buChar char="•"/>
              <a:tabLst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</a:tabLst>
              <a:defRPr/>
            </a:pPr>
            <a:r>
              <a:rPr lang="en-US" sz="2000">
                <a:solidFill>
                  <a:srgbClr val="80808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Two Approaches to interprocedural analysis by Micha Sharir and Amir Pnueli</a:t>
            </a:r>
            <a:endParaRPr lang="en-US" sz="2000">
              <a:solidFill>
                <a:srgbClr val="808080"/>
              </a:solidFill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  <a:p>
            <a:pPr algn="l" eaLnBrk="1" hangingPunct="1">
              <a:buClr>
                <a:srgbClr val="808080"/>
              </a:buClr>
              <a:buFont typeface="Times New Roman" charset="0"/>
              <a:buChar char="•"/>
              <a:tabLst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</a:tabLst>
              <a:defRPr/>
            </a:pPr>
            <a:r>
              <a:rPr lang="en-US" sz="2000">
                <a:solidFill>
                  <a:srgbClr val="808080"/>
                </a:solidFill>
                <a:latin typeface="Times New Roman" charset="0"/>
                <a:cs typeface="Times New Roman" charset="0"/>
                <a:sym typeface="Times New Roman" charset="0"/>
              </a:rPr>
              <a:t>IDFS 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Interprocedural Distributive Finite Subset Precise interprocedural dataflow analysis via graph reachability.</a:t>
            </a:r>
            <a:r>
              <a:rPr lang="en-US" sz="2000">
                <a:latin typeface="Times New Roman Italic" charset="0"/>
                <a:cs typeface="Times New Roman Italic" charset="0"/>
                <a:sym typeface="Times New Roman Italic" charset="0"/>
              </a:rPr>
              <a:t> Reps, Horowitz, and Sagiv, POPL</a:t>
            </a:r>
            <a:r>
              <a:rPr lang="ja-JP" altLang="en-US" sz="2000">
                <a:latin typeface="Arial"/>
                <a:cs typeface="Times New Roman Italic" charset="0"/>
                <a:sym typeface="Times New Roman Italic" charset="0"/>
              </a:rPr>
              <a:t>’</a:t>
            </a:r>
            <a:r>
              <a:rPr lang="en-US" sz="2000">
                <a:latin typeface="Times New Roman Italic" charset="0"/>
                <a:cs typeface="Times New Roman Italic" charset="0"/>
                <a:sym typeface="Times New Roman Italic" charset="0"/>
              </a:rPr>
              <a:t>95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algn="l" eaLnBrk="1" hangingPunct="1">
              <a:buClr>
                <a:srgbClr val="808080"/>
              </a:buClr>
              <a:buFont typeface="Times New Roman" charset="0"/>
              <a:buChar char="•"/>
              <a:tabLst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  <a:tab pos="2946400" algn="l"/>
                <a:tab pos="3695700" algn="l"/>
              </a:tabLst>
              <a:defRPr/>
            </a:pPr>
            <a:r>
              <a:rPr lang="en-US" sz="2000">
                <a:solidFill>
                  <a:srgbClr val="808080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IDE 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Interprocedural Distributive Environment Precise interprocedural dataflow analysis with applications to constant propagation.</a:t>
            </a:r>
            <a:r>
              <a:rPr lang="en-US" sz="2000">
                <a:latin typeface="Times New Roman Italic" charset="0"/>
                <a:cs typeface="Times New Roman Italic" charset="0"/>
                <a:sym typeface="Times New Roman Italic" charset="0"/>
              </a:rPr>
              <a:t> Sagiv, Reps, Horowitz, and  TCS</a:t>
            </a:r>
            <a:r>
              <a:rPr lang="ja-JP" altLang="en-US" sz="2000">
                <a:latin typeface="Arial"/>
                <a:cs typeface="Times New Roman Italic" charset="0"/>
                <a:sym typeface="Times New Roman Italic" charset="0"/>
              </a:rPr>
              <a:t>’</a:t>
            </a:r>
            <a:r>
              <a:rPr lang="en-US" sz="2000">
                <a:latin typeface="Times New Roman Italic" charset="0"/>
                <a:cs typeface="Times New Roman Italic" charset="0"/>
                <a:sym typeface="Times New Roman Italic" charset="0"/>
              </a:rPr>
              <a:t>96</a:t>
            </a:r>
            <a:endParaRPr lang="en-US" sz="2000">
              <a:latin typeface="Times New Roman Italic" charset="0"/>
              <a:ea typeface="ヒラギノ明朝 ProN W3" charset="0"/>
              <a:cs typeface="ヒラギノ明朝 ProN W3" charset="0"/>
              <a:sym typeface="Times New Roman Ital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38365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/>
              <a:t>Pointer Analysis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217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the problem</a:t>
            </a:r>
          </a:p>
          <a:p>
            <a:r>
              <a:rPr lang="en-US" dirty="0"/>
              <a:t>Mention some applications</a:t>
            </a:r>
          </a:p>
          <a:p>
            <a:r>
              <a:rPr lang="en-US" dirty="0"/>
              <a:t>Simplified problem</a:t>
            </a:r>
          </a:p>
          <a:p>
            <a:pPr lvl="1"/>
            <a:r>
              <a:rPr lang="en-US" dirty="0"/>
              <a:t>Only variables (no object allocation)</a:t>
            </a:r>
          </a:p>
          <a:p>
            <a:r>
              <a:rPr lang="en-US" dirty="0"/>
              <a:t>Reference analysis</a:t>
            </a:r>
          </a:p>
          <a:p>
            <a:r>
              <a:rPr lang="en-US" dirty="0"/>
              <a:t>Andersen’s analysis</a:t>
            </a:r>
          </a:p>
          <a:p>
            <a:r>
              <a:rPr lang="en-US"/>
              <a:t>Steensgaard’s </a:t>
            </a:r>
            <a:r>
              <a:rPr lang="en-US" dirty="0"/>
              <a:t>analysis</a:t>
            </a:r>
          </a:p>
          <a:p>
            <a:r>
              <a:rPr lang="en-US" dirty="0"/>
              <a:t>Generalize to handle object allocation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55927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Constant propagation example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132856"/>
            <a:ext cx="316835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y = 4;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89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688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3600"/>
              <a:t>Reminder: Constant Propagation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algn="l" eaLnBrk="1" hangingPunct="1">
              <a:buClr>
                <a:srgbClr val="000000"/>
              </a:buClr>
              <a:defRPr/>
            </a:pPr>
            <a:r>
              <a:rPr lang="en-US"/>
              <a:t>Conservative Solution </a:t>
            </a:r>
          </a:p>
          <a:p>
            <a:pPr marL="782638" lvl="1" algn="l" eaLnBrk="1" hangingPunct="1">
              <a:defRPr/>
            </a:pPr>
            <a:r>
              <a:rPr lang="en-US"/>
              <a:t>Every detected constant is indeed constant</a:t>
            </a:r>
          </a:p>
          <a:p>
            <a:pPr marL="1182688" lvl="2" algn="l" eaLnBrk="1" hangingPunct="1">
              <a:defRPr/>
            </a:pPr>
            <a:r>
              <a:rPr lang="en-US"/>
              <a:t> But may fail to identify some constants</a:t>
            </a:r>
          </a:p>
          <a:p>
            <a:pPr marL="782638" lvl="1" algn="l" eaLnBrk="1" hangingPunct="1">
              <a:defRPr/>
            </a:pPr>
            <a:r>
              <a:rPr lang="en-US"/>
              <a:t>Every potential impact is identified</a:t>
            </a:r>
          </a:p>
          <a:p>
            <a:pPr marL="1182688" lvl="2" algn="l" eaLnBrk="1" hangingPunct="1">
              <a:defRPr/>
            </a:pPr>
            <a:r>
              <a:rPr lang="en-US"/>
              <a:t> Superfluous impacts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4046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Constant propagation example with pointers</a:t>
            </a:r>
          </a:p>
        </p:txBody>
      </p:sp>
      <p:sp>
        <p:nvSpPr>
          <p:cNvPr id="8" name="Oval 7"/>
          <p:cNvSpPr/>
          <p:nvPr/>
        </p:nvSpPr>
        <p:spPr>
          <a:xfrm>
            <a:off x="2057400" y="41910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608" y="2132856"/>
            <a:ext cx="316835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38600" y="2438400"/>
            <a:ext cx="3119638" cy="578882"/>
          </a:xfrm>
          <a:prstGeom prst="wedgeRoundRectCallout">
            <a:avLst>
              <a:gd name="adj1" fmla="val -82011"/>
              <a:gd name="adj2" fmla="val 25634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</a:rPr>
              <a:t> Is </a:t>
            </a:r>
            <a:r>
              <a:rPr lang="en-US" sz="2800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always 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 here?</a:t>
            </a:r>
          </a:p>
        </p:txBody>
      </p:sp>
      <p:sp>
        <p:nvSpPr>
          <p:cNvPr id="9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26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47800"/>
            <a:ext cx="280831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&amp;y;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0" y="-77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Constant propagation example with pointers</a:t>
            </a:r>
          </a:p>
        </p:txBody>
      </p:sp>
      <p:sp>
        <p:nvSpPr>
          <p:cNvPr id="8" name="Oval 7"/>
          <p:cNvSpPr/>
          <p:nvPr/>
        </p:nvSpPr>
        <p:spPr>
          <a:xfrm>
            <a:off x="1382688" y="2827784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4038600"/>
            <a:ext cx="2582061" cy="578882"/>
          </a:xfrm>
          <a:prstGeom prst="wedgeRoundRectCallout">
            <a:avLst>
              <a:gd name="adj1" fmla="val 1596"/>
              <a:gd name="adj2" fmla="val -18159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is always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3</a:t>
            </a:r>
            <a:endParaRPr lang="en-US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1447800"/>
            <a:ext cx="280831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&amp;x;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447800"/>
            <a:ext cx="2808312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if (?)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  p = &amp;x;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else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  p = &amp;y;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11" name="Oval 10"/>
          <p:cNvSpPr/>
          <p:nvPr/>
        </p:nvSpPr>
        <p:spPr>
          <a:xfrm>
            <a:off x="7524328" y="2780928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400800" y="4114800"/>
            <a:ext cx="2582061" cy="578882"/>
          </a:xfrm>
          <a:prstGeom prst="wedgeRoundRectCallout">
            <a:avLst>
              <a:gd name="adj1" fmla="val -792"/>
              <a:gd name="adj2" fmla="val -19402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is always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4</a:t>
            </a:r>
            <a:endParaRPr lang="en-US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27984" y="4077072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133600" y="5638800"/>
            <a:ext cx="6400800" cy="1055608"/>
          </a:xfrm>
          <a:prstGeom prst="wedgeRoundRectCallout">
            <a:avLst>
              <a:gd name="adj1" fmla="val -11172"/>
              <a:gd name="adj2" fmla="val -1524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0"/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may be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3 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or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 4</a:t>
            </a:r>
          </a:p>
          <a:p>
            <a:pPr algn="ctr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(i.e.,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is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unknown 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in our lattice)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07096" y="1052736"/>
            <a:ext cx="50292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pointers affect</a:t>
            </a:r>
          </a:p>
          <a:p>
            <a:pPr algn="ctr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most program analyses</a:t>
            </a:r>
          </a:p>
        </p:txBody>
      </p:sp>
      <p:sp>
        <p:nvSpPr>
          <p:cNvPr id="1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637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447800"/>
            <a:ext cx="280831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&amp;y;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Constant propagation example with pointers</a:t>
            </a:r>
          </a:p>
        </p:txBody>
      </p:sp>
      <p:sp>
        <p:nvSpPr>
          <p:cNvPr id="8" name="Oval 7"/>
          <p:cNvSpPr/>
          <p:nvPr/>
        </p:nvSpPr>
        <p:spPr>
          <a:xfrm>
            <a:off x="1382688" y="2827784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8184" y="1447800"/>
            <a:ext cx="280831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p = &amp;x;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447800"/>
            <a:ext cx="2808312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if (?)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  p = &amp;x;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else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  p = &amp;y;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x = 3;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r>
              <a:rPr lang="en-US" sz="28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x + 5;</a:t>
            </a:r>
          </a:p>
        </p:txBody>
      </p:sp>
      <p:sp>
        <p:nvSpPr>
          <p:cNvPr id="11" name="Oval 10"/>
          <p:cNvSpPr/>
          <p:nvPr/>
        </p:nvSpPr>
        <p:spPr>
          <a:xfrm>
            <a:off x="7524328" y="2780928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27984" y="4077072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" name="Rounded Rectangular Callout 9"/>
          <p:cNvSpPr/>
          <p:nvPr/>
        </p:nvSpPr>
        <p:spPr>
          <a:xfrm>
            <a:off x="152400" y="4346262"/>
            <a:ext cx="2382969" cy="1055608"/>
          </a:xfrm>
          <a:prstGeom prst="wedgeRoundRectCallout">
            <a:avLst>
              <a:gd name="adj1" fmla="val 9355"/>
              <a:gd name="adj2" fmla="val -14911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rtl="0"/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always</a:t>
            </a:r>
          </a:p>
          <a:p>
            <a:pPr algn="ctr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points-to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y</a:t>
            </a:r>
            <a:endParaRPr lang="en-US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7" name="Rounded Rectangular Callout 11"/>
          <p:cNvSpPr/>
          <p:nvPr/>
        </p:nvSpPr>
        <p:spPr>
          <a:xfrm>
            <a:off x="6400800" y="4472022"/>
            <a:ext cx="2382969" cy="1055608"/>
          </a:xfrm>
          <a:prstGeom prst="wedgeRoundRectCallout">
            <a:avLst>
              <a:gd name="adj1" fmla="val 7162"/>
              <a:gd name="adj2" fmla="val -16308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rtl="0"/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always</a:t>
            </a:r>
          </a:p>
          <a:p>
            <a:pPr algn="ctr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points-to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x</a:t>
            </a:r>
            <a:endParaRPr lang="en-US" sz="28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8" name="Rounded Rectangular Callout 13"/>
          <p:cNvSpPr/>
          <p:nvPr/>
        </p:nvSpPr>
        <p:spPr>
          <a:xfrm>
            <a:off x="2133600" y="5946462"/>
            <a:ext cx="6400800" cy="578882"/>
          </a:xfrm>
          <a:prstGeom prst="wedgeRoundRectCallout">
            <a:avLst>
              <a:gd name="adj1" fmla="val -11828"/>
              <a:gd name="adj2" fmla="val -30126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0"/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may point-to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or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 y</a:t>
            </a:r>
          </a:p>
        </p:txBody>
      </p:sp>
      <p:sp>
        <p:nvSpPr>
          <p:cNvPr id="19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23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Points-to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Determine the set of targets a pointer variable could point-to (at different points in the program)</a:t>
            </a:r>
          </a:p>
          <a:p>
            <a:pPr lvl="1"/>
            <a:r>
              <a:rPr lang="en-US" dirty="0"/>
              <a:t> “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points-to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stores the value </a:t>
            </a:r>
            <a:r>
              <a:rPr lang="en-US" dirty="0">
                <a:solidFill>
                  <a:srgbClr val="FF0000"/>
                </a:solidFill>
              </a:rPr>
              <a:t>&amp;x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*p</a:t>
            </a:r>
            <a:r>
              <a:rPr lang="en-US" dirty="0"/>
              <a:t> denotes the location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targets could be variables or locations in the heap (dynamic memory allocation)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 = &amp;x;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 = new </a:t>
            </a:r>
            <a:r>
              <a:rPr lang="en-US" dirty="0" err="1">
                <a:solidFill>
                  <a:srgbClr val="FF0000"/>
                </a:solidFill>
              </a:rPr>
              <a:t>Foo</a:t>
            </a:r>
            <a:r>
              <a:rPr lang="en-US" dirty="0">
                <a:solidFill>
                  <a:srgbClr val="FF0000"/>
                </a:solidFill>
              </a:rPr>
              <a:t>();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p = </a:t>
            </a:r>
            <a:r>
              <a:rPr lang="en-US" dirty="0" err="1">
                <a:solidFill>
                  <a:srgbClr val="FF0000"/>
                </a:solidFill>
              </a:rPr>
              <a:t>malloc</a:t>
            </a:r>
            <a:r>
              <a:rPr lang="en-US" dirty="0">
                <a:solidFill>
                  <a:srgbClr val="FF0000"/>
                </a:solidFill>
              </a:rPr>
              <a:t> (…);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must-point-to </a:t>
            </a:r>
            <a:r>
              <a:rPr lang="en-US" dirty="0"/>
              <a:t>vs. </a:t>
            </a:r>
            <a:r>
              <a:rPr lang="en-US" dirty="0">
                <a:solidFill>
                  <a:srgbClr val="0000FF"/>
                </a:solidFill>
              </a:rPr>
              <a:t>may-point-to</a:t>
            </a:r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12290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Constant propagation example with pointers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151727"/>
            <a:ext cx="341027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*q = 3;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*p = 4;</a:t>
            </a:r>
          </a:p>
          <a:p>
            <a:pPr algn="l" rtl="0"/>
            <a:endParaRPr lang="en-US" sz="3200" b="1" dirty="0">
              <a:latin typeface="Courier New" pitchFamily="49" charset="0"/>
              <a:ea typeface="Verdana" pitchFamily="34" charset="0"/>
              <a:cs typeface="Courier New" pitchFamily="49" charset="0"/>
            </a:endParaRPr>
          </a:p>
          <a:p>
            <a:pPr algn="l" rtl="0"/>
            <a:r>
              <a:rPr lang="en-US" sz="32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z = *q + 5;</a:t>
            </a:r>
          </a:p>
        </p:txBody>
      </p:sp>
      <p:sp>
        <p:nvSpPr>
          <p:cNvPr id="8" name="Oval 7"/>
          <p:cNvSpPr/>
          <p:nvPr/>
        </p:nvSpPr>
        <p:spPr>
          <a:xfrm>
            <a:off x="1804050" y="4149904"/>
            <a:ext cx="7620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3131840" y="5085184"/>
            <a:ext cx="3178939" cy="1055608"/>
          </a:xfrm>
          <a:prstGeom prst="wedgeRoundRectCallout">
            <a:avLst>
              <a:gd name="adj1" fmla="val -74815"/>
              <a:gd name="adj2" fmla="val -829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what values can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this take?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355976" y="1844824"/>
            <a:ext cx="3959530" cy="1055608"/>
          </a:xfrm>
          <a:prstGeom prst="wedgeRoundRectCallout">
            <a:avLst>
              <a:gd name="adj1" fmla="val -121048"/>
              <a:gd name="adj2" fmla="val 8877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Can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*p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 denote the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same location as </a:t>
            </a:r>
            <a:r>
              <a:rPr lang="en-US" sz="2800" dirty="0">
                <a:solidFill>
                  <a:srgbClr val="FF0000"/>
                </a:solidFill>
                <a:latin typeface="Segoe Print" pitchFamily="2" charset="0"/>
              </a:rPr>
              <a:t>*q</a:t>
            </a:r>
            <a:r>
              <a:rPr lang="en-US" sz="2800" dirty="0">
                <a:solidFill>
                  <a:schemeClr val="tx1"/>
                </a:solidFill>
                <a:latin typeface="Segoe Print" pitchFamily="2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817310" y="3179852"/>
            <a:ext cx="7620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98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6" grpId="0" animBg="1"/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*p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*q</a:t>
            </a:r>
            <a:r>
              <a:rPr lang="en-US" dirty="0"/>
              <a:t> are said to be </a:t>
            </a:r>
            <a:r>
              <a:rPr lang="en-US" dirty="0">
                <a:solidFill>
                  <a:srgbClr val="0000FF"/>
                </a:solidFill>
              </a:rPr>
              <a:t>aliases</a:t>
            </a:r>
            <a:r>
              <a:rPr lang="en-US" dirty="0"/>
              <a:t> (in a given </a:t>
            </a:r>
            <a:r>
              <a:rPr lang="en-US" u="sng" dirty="0"/>
              <a:t>concrete state</a:t>
            </a:r>
            <a:r>
              <a:rPr lang="en-US" dirty="0"/>
              <a:t>) if they represent the same location</a:t>
            </a:r>
          </a:p>
          <a:p>
            <a:r>
              <a:rPr lang="en-US" dirty="0">
                <a:solidFill>
                  <a:srgbClr val="0000FF"/>
                </a:solidFill>
              </a:rPr>
              <a:t>Alias analysis</a:t>
            </a:r>
          </a:p>
          <a:p>
            <a:pPr lvl="1"/>
            <a:r>
              <a:rPr lang="en-US" dirty="0"/>
              <a:t>Determine if a given pair of references could be aliases at a given program point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*p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may-alias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*q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*p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must-alias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*q</a:t>
            </a:r>
          </a:p>
        </p:txBody>
      </p:sp>
      <p:sp>
        <p:nvSpPr>
          <p:cNvPr id="6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99971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Pointer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Points-To Analysis</a:t>
            </a:r>
          </a:p>
          <a:p>
            <a:pPr lvl="1"/>
            <a:r>
              <a:rPr lang="en-US"/>
              <a:t>may-point-to</a:t>
            </a:r>
          </a:p>
          <a:p>
            <a:pPr lvl="1"/>
            <a:r>
              <a:rPr lang="en-US"/>
              <a:t>must-point-to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Alias Analysis</a:t>
            </a:r>
          </a:p>
          <a:p>
            <a:pPr lvl="1"/>
            <a:r>
              <a:rPr lang="en-US"/>
              <a:t>may-alias</a:t>
            </a:r>
          </a:p>
          <a:p>
            <a:pPr lvl="1"/>
            <a:r>
              <a:rPr lang="en-US"/>
              <a:t>must-alias</a:t>
            </a:r>
            <a:endParaRPr lang="en-US" dirty="0"/>
          </a:p>
        </p:txBody>
      </p:sp>
      <p:sp>
        <p:nvSpPr>
          <p:cNvPr id="10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39806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Compiler optimizations</a:t>
            </a:r>
          </a:p>
          <a:p>
            <a:pPr lvl="1"/>
            <a:r>
              <a:rPr lang="en-US" dirty="0"/>
              <a:t>Method de-virtualization</a:t>
            </a:r>
          </a:p>
          <a:p>
            <a:pPr lvl="1"/>
            <a:r>
              <a:rPr lang="en-US" dirty="0"/>
              <a:t>Call graph construction</a:t>
            </a:r>
          </a:p>
          <a:p>
            <a:pPr lvl="1"/>
            <a:r>
              <a:rPr lang="en-US" dirty="0"/>
              <a:t>Allocating objects on stack via escape analysis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Verification &amp; Bug Finding</a:t>
            </a:r>
          </a:p>
          <a:p>
            <a:pPr lvl="1"/>
            <a:r>
              <a:rPr lang="en-US" dirty="0" err="1"/>
              <a:t>Datarace</a:t>
            </a:r>
            <a:r>
              <a:rPr lang="en-US" dirty="0"/>
              <a:t> detection</a:t>
            </a:r>
          </a:p>
          <a:p>
            <a:pPr lvl="1"/>
            <a:r>
              <a:rPr lang="en-US" dirty="0"/>
              <a:t>Use in preliminary phases</a:t>
            </a:r>
          </a:p>
          <a:p>
            <a:pPr lvl="1"/>
            <a:r>
              <a:rPr lang="en-US" dirty="0"/>
              <a:t>Use in verification itself</a:t>
            </a:r>
            <a:endParaRPr lang="en-IN" dirty="0"/>
          </a:p>
        </p:txBody>
      </p:sp>
      <p:sp>
        <p:nvSpPr>
          <p:cNvPr id="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02244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Points-to analysis: a simple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390124"/>
            <a:ext cx="165618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p = &amp;x;</a:t>
            </a:r>
          </a:p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q = &amp;y;</a:t>
            </a:r>
          </a:p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if (?) {</a:t>
            </a:r>
          </a:p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  q = p;</a:t>
            </a:r>
          </a:p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}</a:t>
            </a:r>
          </a:p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x = &amp;a;</a:t>
            </a:r>
          </a:p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y = &amp;b;</a:t>
            </a:r>
          </a:p>
          <a:p>
            <a:pPr algn="l" rtl="0"/>
            <a:r>
              <a:rPr lang="en-US" sz="2400" b="1" dirty="0">
                <a:latin typeface="Courier New" pitchFamily="49" charset="0"/>
                <a:ea typeface="Verdana" pitchFamily="34" charset="0"/>
                <a:cs typeface="Courier New" pitchFamily="49" charset="0"/>
              </a:rPr>
              <a:t>z = *q;</a:t>
            </a:r>
          </a:p>
        </p:txBody>
      </p:sp>
      <p:sp>
        <p:nvSpPr>
          <p:cNvPr id="5" name="מלבן 4"/>
          <p:cNvSpPr/>
          <p:nvPr/>
        </p:nvSpPr>
        <p:spPr>
          <a:xfrm>
            <a:off x="1763688" y="1422062"/>
            <a:ext cx="601543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{p=&amp;x}</a:t>
            </a:r>
          </a:p>
        </p:txBody>
      </p:sp>
      <p:sp>
        <p:nvSpPr>
          <p:cNvPr id="6" name="מלבן 5"/>
          <p:cNvSpPr/>
          <p:nvPr/>
        </p:nvSpPr>
        <p:spPr>
          <a:xfrm>
            <a:off x="1763688" y="1822172"/>
            <a:ext cx="601543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q=&amp;y}</a:t>
            </a:r>
          </a:p>
        </p:txBody>
      </p:sp>
      <p:sp>
        <p:nvSpPr>
          <p:cNvPr id="7" name="מלבן 6"/>
          <p:cNvSpPr/>
          <p:nvPr/>
        </p:nvSpPr>
        <p:spPr>
          <a:xfrm>
            <a:off x="1763688" y="2542252"/>
            <a:ext cx="601543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q=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&amp;x}</a:t>
            </a:r>
          </a:p>
        </p:txBody>
      </p:sp>
      <p:sp>
        <p:nvSpPr>
          <p:cNvPr id="8" name="מלבן 7"/>
          <p:cNvSpPr/>
          <p:nvPr/>
        </p:nvSpPr>
        <p:spPr>
          <a:xfrm>
            <a:off x="1763688" y="2902292"/>
            <a:ext cx="601543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(q=&amp;y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 q=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&amp;x)}</a:t>
            </a:r>
          </a:p>
        </p:txBody>
      </p:sp>
      <p:sp>
        <p:nvSpPr>
          <p:cNvPr id="9" name="מלבן 8"/>
          <p:cNvSpPr/>
          <p:nvPr/>
        </p:nvSpPr>
        <p:spPr>
          <a:xfrm>
            <a:off x="1763688" y="3262332"/>
            <a:ext cx="694089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(q=&amp;y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 q=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&amp;x)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x=&amp;a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מלבן 9"/>
          <p:cNvSpPr/>
          <p:nvPr/>
        </p:nvSpPr>
        <p:spPr>
          <a:xfrm>
            <a:off x="1763688" y="3622372"/>
            <a:ext cx="712602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(q=&amp;y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 q=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&amp;x)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x=&amp;a  y=&amp;b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מלבן 10"/>
          <p:cNvSpPr/>
          <p:nvPr/>
        </p:nvSpPr>
        <p:spPr>
          <a:xfrm>
            <a:off x="1763688" y="3982412"/>
            <a:ext cx="730655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(q=&amp;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q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&amp;x)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x=&amp;a  y=&amp;b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  <a:sym typeface="Math B"/>
              </a:rPr>
              <a:t>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(z=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  <a:sym typeface="Math B"/>
              </a:rPr>
              <a:t>z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  <a:sym typeface="Math B"/>
              </a:rPr>
              <a:t>=y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4941168"/>
            <a:ext cx="7848872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How would you construct an abstract domain to represent these abstract states?</a:t>
            </a:r>
            <a:endParaRPr lang="he-IL" dirty="0"/>
          </a:p>
        </p:txBody>
      </p:sp>
      <p:sp>
        <p:nvSpPr>
          <p:cNvPr id="13" name="הסבר מלבני 12"/>
          <p:cNvSpPr/>
          <p:nvPr/>
        </p:nvSpPr>
        <p:spPr>
          <a:xfrm>
            <a:off x="6228184" y="1268760"/>
            <a:ext cx="2232248" cy="1080120"/>
          </a:xfrm>
          <a:prstGeom prst="wedgeRectCallout">
            <a:avLst>
              <a:gd name="adj1" fmla="val 25653"/>
              <a:gd name="adj2" fmla="val 2089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We will usually drop variable-equality information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899592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98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10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Points-to lattice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dirty="0"/>
              <a:t>oints-</a:t>
            </a:r>
            <a:r>
              <a:rPr lang="en-US" b="1" dirty="0"/>
              <a:t>t</a:t>
            </a:r>
            <a:r>
              <a:rPr lang="en-US" dirty="0"/>
              <a:t>o</a:t>
            </a:r>
          </a:p>
          <a:p>
            <a:pPr lvl="1"/>
            <a:r>
              <a:rPr lang="en-US" i="1" dirty="0"/>
              <a:t>PT-factoids</a:t>
            </a:r>
            <a:r>
              <a:rPr lang="en-US" dirty="0"/>
              <a:t>[x] = { </a:t>
            </a:r>
            <a:r>
              <a:rPr lang="en-US" i="1" dirty="0"/>
              <a:t>x</a:t>
            </a:r>
            <a:r>
              <a:rPr lang="en-US" dirty="0"/>
              <a:t>=&amp;</a:t>
            </a:r>
            <a:r>
              <a:rPr lang="en-US" i="1" dirty="0"/>
              <a:t>y</a:t>
            </a:r>
            <a:r>
              <a:rPr lang="en-US" dirty="0"/>
              <a:t> |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 </a:t>
            </a:r>
            <a:r>
              <a:rPr lang="en-US" dirty="0" err="1"/>
              <a:t>Var</a:t>
            </a:r>
            <a:r>
              <a:rPr lang="en-US" dirty="0"/>
              <a:t>} </a:t>
            </a:r>
            <a:r>
              <a:rPr lang="en-US" dirty="0">
                <a:sym typeface="Math B"/>
              </a:rPr>
              <a:t> false</a:t>
            </a:r>
            <a:br>
              <a:rPr lang="en-US" baseline="30000" dirty="0"/>
            </a:br>
            <a:r>
              <a:rPr lang="en-US" i="1" dirty="0"/>
              <a:t>PT</a:t>
            </a:r>
            <a:r>
              <a:rPr lang="en-US" dirty="0"/>
              <a:t>[x] = (2</a:t>
            </a:r>
            <a:r>
              <a:rPr lang="en-US" i="1" baseline="30000" dirty="0"/>
              <a:t>PT-factoids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</a:t>
            </a:r>
            <a:r>
              <a:rPr lang="en-US" dirty="0">
                <a:sym typeface="Math B"/>
              </a:rPr>
              <a:t>, ,  , </a:t>
            </a:r>
            <a:r>
              <a:rPr lang="en-US" i="1" dirty="0"/>
              <a:t>false</a:t>
            </a:r>
            <a:r>
              <a:rPr lang="en-US" dirty="0"/>
              <a:t>, </a:t>
            </a:r>
            <a:r>
              <a:rPr lang="en-US" i="1" dirty="0"/>
              <a:t>PT-factoids</a:t>
            </a:r>
            <a:r>
              <a:rPr lang="en-US" dirty="0"/>
              <a:t>[x])</a:t>
            </a:r>
            <a:br>
              <a:rPr lang="en-US" dirty="0"/>
            </a:br>
            <a:r>
              <a:rPr lang="en-US" dirty="0"/>
              <a:t>(interpreted disjunctively)</a:t>
            </a:r>
          </a:p>
          <a:p>
            <a:r>
              <a:rPr lang="en-US" dirty="0"/>
              <a:t>How should combine them to get the abstract states in the example?</a:t>
            </a:r>
            <a:br>
              <a:rPr lang="en-US" dirty="0"/>
            </a:b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{p=&amp;x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(q=&amp;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q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=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&amp;x)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Math B"/>
              </a:rPr>
              <a:t>  x=&amp;a  y=&amp;b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65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45683</TotalTime>
  <Words>8655</Words>
  <Application>Microsoft Macintosh PowerPoint</Application>
  <PresentationFormat>On-screen Show (4:3)</PresentationFormat>
  <Paragraphs>1879</Paragraphs>
  <Slides>163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89" baseType="lpstr">
      <vt:lpstr>ＭＳ Ｐゴシック</vt:lpstr>
      <vt:lpstr>ヒラギノ明朝 ProN W3</vt:lpstr>
      <vt:lpstr>ヒラギノ明朝 ProN W6</vt:lpstr>
      <vt:lpstr>ヒラギノ角ゴ ProN W3</vt:lpstr>
      <vt:lpstr>ヒラギノ角ゴ ProN W6</vt:lpstr>
      <vt:lpstr>Arial</vt:lpstr>
      <vt:lpstr>Arial Bold</vt:lpstr>
      <vt:lpstr>Arial Bold Italic</vt:lpstr>
      <vt:lpstr>Arial Italic</vt:lpstr>
      <vt:lpstr>Calibri</vt:lpstr>
      <vt:lpstr>Comic Sans MS</vt:lpstr>
      <vt:lpstr>Courier New</vt:lpstr>
      <vt:lpstr>Helvetica</vt:lpstr>
      <vt:lpstr>Lucida Grande</vt:lpstr>
      <vt:lpstr>Math A</vt:lpstr>
      <vt:lpstr>Math B</vt:lpstr>
      <vt:lpstr>Math C</vt:lpstr>
      <vt:lpstr>Monotype Sorts</vt:lpstr>
      <vt:lpstr>Segoe Print</vt:lpstr>
      <vt:lpstr>Symbol</vt:lpstr>
      <vt:lpstr>Times New Roman</vt:lpstr>
      <vt:lpstr>Times New Roman Bold</vt:lpstr>
      <vt:lpstr>Times New Roman Italic</vt:lpstr>
      <vt:lpstr>Verdana</vt:lpstr>
      <vt:lpstr>Wingdings</vt:lpstr>
      <vt:lpstr>Office Theme</vt:lpstr>
      <vt:lpstr>Program Analysis  and Verification   0368-4479 </vt:lpstr>
      <vt:lpstr>What about procedures?</vt:lpstr>
      <vt:lpstr>Procedural program</vt:lpstr>
      <vt:lpstr>Effect of procedures</vt:lpstr>
      <vt:lpstr>Interprocedural Analysis</vt:lpstr>
      <vt:lpstr>Reduction to intraprocedural analysis</vt:lpstr>
      <vt:lpstr>Reminder: Constant Propagation</vt:lpstr>
      <vt:lpstr>Reminder: Constant Propagation</vt:lpstr>
      <vt:lpstr>Reminder: Constant Propagation</vt:lpstr>
      <vt:lpstr>Procedure Inlining</vt:lpstr>
      <vt:lpstr>Procedure Inlining</vt:lpstr>
      <vt:lpstr>Procedure Inlining</vt:lpstr>
      <vt:lpstr>A Naive Interprocedural solution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A Naive Interprocedural solution</vt:lpstr>
      <vt:lpstr>analysis by reduction</vt:lpstr>
      <vt:lpstr>Stack regime</vt:lpstr>
      <vt:lpstr>Guiding light</vt:lpstr>
      <vt:lpstr>Simplifying Assumptions</vt:lpstr>
      <vt:lpstr>Topics Covered</vt:lpstr>
      <vt:lpstr>Join-Over-All-Paths (JOP)</vt:lpstr>
      <vt:lpstr>Join-Over-All-Paths (JOP)</vt:lpstr>
      <vt:lpstr>The lfp computation approximates JOP</vt:lpstr>
      <vt:lpstr>Interprocedural analysis</vt:lpstr>
      <vt:lpstr>Paths</vt:lpstr>
      <vt:lpstr>Interprocedural Valid Paths</vt:lpstr>
      <vt:lpstr>Interprocedural Valid Paths</vt:lpstr>
      <vt:lpstr>PowerPoint Presentation</vt:lpstr>
      <vt:lpstr>The Join-Over-Valid-Paths (JVP)</vt:lpstr>
      <vt:lpstr>The Call String Approach</vt:lpstr>
      <vt:lpstr>supergraph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Simple Example</vt:lpstr>
      <vt:lpstr>The Call String Approach</vt:lpstr>
      <vt:lpstr>Another Example (|cs|=2)</vt:lpstr>
      <vt:lpstr>Another Example (|cs|=1)</vt:lpstr>
      <vt:lpstr>Handling Recursion</vt:lpstr>
      <vt:lpstr>Summary Call String</vt:lpstr>
      <vt:lpstr>The Functional Approach</vt:lpstr>
      <vt:lpstr>The Functional Approach </vt:lpstr>
      <vt:lpstr>Phase 1</vt:lpstr>
      <vt:lpstr>Phase 2</vt:lpstr>
      <vt:lpstr>Summary Functional approach</vt:lpstr>
      <vt:lpstr>Issues in Functional Approach </vt:lpstr>
      <vt:lpstr>Tabulation</vt:lpstr>
      <vt:lpstr>Tabulation</vt:lpstr>
      <vt:lpstr>CFL-Graph reachability</vt:lpstr>
      <vt:lpstr>IDFS / IDE</vt:lpstr>
      <vt:lpstr>Possibly Uninitialized Variables</vt:lpstr>
      <vt:lpstr>IFDS Problems</vt:lpstr>
      <vt:lpstr>Encoding Transfer Functions</vt:lpstr>
      <vt:lpstr>Efficiently Representing Functions</vt:lpstr>
      <vt:lpstr>Representing Dataflow Functions</vt:lpstr>
      <vt:lpstr>Representing Dataflow Functions</vt:lpstr>
      <vt:lpstr>PowerPoint Presentation</vt:lpstr>
      <vt:lpstr>Composing Dataflow Functions</vt:lpstr>
      <vt:lpstr>PowerPoint Presentation</vt:lpstr>
      <vt:lpstr>The Tabulation Algorithm</vt:lpstr>
      <vt:lpstr>Interprocedural Dataflow Analysis via  CFL-Reachability</vt:lpstr>
      <vt:lpstr>Asymptotic Running Time</vt:lpstr>
      <vt:lpstr>IDE</vt:lpstr>
      <vt:lpstr>Example Linear Constant Propagation</vt:lpstr>
      <vt:lpstr>Linear constant propagation</vt:lpstr>
      <vt:lpstr>IDE Analysis </vt:lpstr>
      <vt:lpstr>PowerPoint Presentation</vt:lpstr>
      <vt:lpstr>PowerPoint Presentation</vt:lpstr>
      <vt:lpstr>Costs</vt:lpstr>
      <vt:lpstr>Conclusion</vt:lpstr>
      <vt:lpstr>Challenges in Interprocedural Analysis</vt:lpstr>
      <vt:lpstr>A trivial treatment of procedure </vt:lpstr>
      <vt:lpstr>Disadvantages of the trivial solution</vt:lpstr>
      <vt:lpstr>Bibliography</vt:lpstr>
      <vt:lpstr>Example: Pointer Analysis</vt:lpstr>
      <vt:lpstr>Plan</vt:lpstr>
      <vt:lpstr>Constant propagation example</vt:lpstr>
      <vt:lpstr>Constant propagation example with pointers</vt:lpstr>
      <vt:lpstr>Constant propagation example with pointers</vt:lpstr>
      <vt:lpstr>Constant propagation example with pointers</vt:lpstr>
      <vt:lpstr>Points-to Analysis</vt:lpstr>
      <vt:lpstr>Constant propagation example with pointers</vt:lpstr>
      <vt:lpstr>More terminology</vt:lpstr>
      <vt:lpstr>Pointer Analysis</vt:lpstr>
      <vt:lpstr>Applications</vt:lpstr>
      <vt:lpstr>Points-to analysis: a simple example</vt:lpstr>
      <vt:lpstr>Points-to lattice</vt:lpstr>
      <vt:lpstr>Points-to lattice</vt:lpstr>
      <vt:lpstr>Points-to analysis</vt:lpstr>
      <vt:lpstr>Questions</vt:lpstr>
      <vt:lpstr>Points-to analysis, formally</vt:lpstr>
      <vt:lpstr>PWhile syntax</vt:lpstr>
      <vt:lpstr>PWhile operational semantics</vt:lpstr>
      <vt:lpstr>PWhile operational semantics</vt:lpstr>
      <vt:lpstr>PWhile collecting semantics</vt:lpstr>
      <vt:lpstr>Ideal PT Analysis: formal definition</vt:lpstr>
      <vt:lpstr>May-point-to analysis: formal Requirement specification</vt:lpstr>
      <vt:lpstr>May-point-to analysis: formal Requirement specification</vt:lpstr>
      <vt:lpstr>(May-point-to analysis) Algorithm A</vt:lpstr>
      <vt:lpstr>Points-to graphs</vt:lpstr>
      <vt:lpstr>Algorithm A: A formal definition the “Data Flow Analysis” Recipe</vt:lpstr>
      <vt:lpstr>Algorithm A: A formal definition the “Data Flow Analysis” Recipe</vt:lpstr>
      <vt:lpstr>Algorithm A: transformers</vt:lpstr>
      <vt:lpstr>Algorithm A: transformers</vt:lpstr>
      <vt:lpstr>Correctness &amp; precision</vt:lpstr>
      <vt:lpstr>Points-to analysis (abstract interpretation)</vt:lpstr>
      <vt:lpstr>Concrete transformers</vt:lpstr>
      <vt:lpstr>Abstract transformers</vt:lpstr>
      <vt:lpstr>Algorithm A: transformers Weak/Strong Update</vt:lpstr>
      <vt:lpstr>Algorithm A: transformers Weak/Strong Update</vt:lpstr>
      <vt:lpstr>Abstract transformers</vt:lpstr>
      <vt:lpstr>Some dimensions of pointer analysis</vt:lpstr>
      <vt:lpstr>Andersen’s Analysis</vt:lpstr>
      <vt:lpstr>Flow-sensitive analysis</vt:lpstr>
      <vt:lpstr>Flow-insensitive analysis</vt:lpstr>
      <vt:lpstr>Andersen’s analysis</vt:lpstr>
      <vt:lpstr>Why flow-insensitive analysis?</vt:lpstr>
      <vt:lpstr>Andersen’s analysis as set constraints</vt:lpstr>
      <vt:lpstr>Cycle elimination</vt:lpstr>
      <vt:lpstr>Steensgaard’s Analysis</vt:lpstr>
      <vt:lpstr>Steensgaard’s Analysis</vt:lpstr>
      <vt:lpstr>Steensgaard’s analysis initialization</vt:lpstr>
      <vt:lpstr>Steensgaard’s analysis x=&amp;a</vt:lpstr>
      <vt:lpstr>Steensgaard’s analysis y=x</vt:lpstr>
      <vt:lpstr>Steensgaard’s analysis x=&amp;b</vt:lpstr>
      <vt:lpstr>Steensgaard’s analysis z=x</vt:lpstr>
      <vt:lpstr>Steensgaard’s analysis final result</vt:lpstr>
      <vt:lpstr>Andersen’s analysis final result</vt:lpstr>
      <vt:lpstr>Another example</vt:lpstr>
      <vt:lpstr>Andersen’s analysis result = ?</vt:lpstr>
      <vt:lpstr>Another example</vt:lpstr>
      <vt:lpstr>Steensgaard’s analysis result = ?</vt:lpstr>
      <vt:lpstr>Steensgaard’s analysis result =</vt:lpstr>
      <vt:lpstr>May-points-to analyses</vt:lpstr>
      <vt:lpstr>Ideal points-to analysis</vt:lpstr>
      <vt:lpstr>Does Algorithm A compute the most precise solution?</vt:lpstr>
      <vt:lpstr>Ideal vs. Algorithm A</vt:lpstr>
      <vt:lpstr>Does Algorithm A compute the most precise solution?</vt:lpstr>
      <vt:lpstr>Is the precise solution computable?</vt:lpstr>
      <vt:lpstr>Computing CS(u)</vt:lpstr>
      <vt:lpstr>Precise points-to analysis: decidability</vt:lpstr>
      <vt:lpstr>Precise Points-To Analysis: Computational Complexity</vt:lpstr>
      <vt:lpstr>May-Point-To Analyses</vt:lpstr>
      <vt:lpstr>Precise points-to analysis: caveats</vt:lpstr>
      <vt:lpstr>High-level classification</vt:lpstr>
      <vt:lpstr>Handling memory allocation</vt:lpstr>
      <vt:lpstr>Dynamic memory allocation example</vt:lpstr>
      <vt:lpstr>Summary object update</vt:lpstr>
      <vt:lpstr>Object fields</vt:lpstr>
      <vt:lpstr>Object fields</vt:lpstr>
      <vt:lpstr>Other Aspects</vt:lpstr>
    </vt:vector>
  </TitlesOfParts>
  <Company>Ben-Gurion University of the Negev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 and Verification</dc:title>
  <dc:subject>Introduction</dc:subject>
  <dc:creator>Roman Manevich</dc:creator>
  <cp:lastModifiedBy>Noam Rinetzky</cp:lastModifiedBy>
  <cp:revision>1167</cp:revision>
  <cp:lastPrinted>2016-04-11T09:18:25Z</cp:lastPrinted>
  <dcterms:created xsi:type="dcterms:W3CDTF">2012-10-28T06:17:00Z</dcterms:created>
  <dcterms:modified xsi:type="dcterms:W3CDTF">2018-05-07T09:01:05Z</dcterms:modified>
</cp:coreProperties>
</file>